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4982" r:id="rId1"/>
    <p:sldMasterId id="2147485019" r:id="rId2"/>
    <p:sldMasterId id="2147485005" r:id="rId3"/>
    <p:sldMasterId id="2147484992" r:id="rId4"/>
    <p:sldMasterId id="2147484984" r:id="rId5"/>
    <p:sldMasterId id="2147485013" r:id="rId6"/>
    <p:sldMasterId id="2147485021" r:id="rId7"/>
    <p:sldMasterId id="2147485016" r:id="rId8"/>
    <p:sldMasterId id="2147484985" r:id="rId9"/>
    <p:sldMasterId id="2147485007" r:id="rId10"/>
  </p:sldMasterIdLst>
  <p:notesMasterIdLst>
    <p:notesMasterId r:id="rId63"/>
  </p:notesMasterIdLst>
  <p:handoutMasterIdLst>
    <p:handoutMasterId r:id="rId64"/>
  </p:handoutMasterIdLst>
  <p:sldIdLst>
    <p:sldId id="302" r:id="rId11"/>
    <p:sldId id="343" r:id="rId12"/>
    <p:sldId id="311" r:id="rId13"/>
    <p:sldId id="399" r:id="rId14"/>
    <p:sldId id="417" r:id="rId15"/>
    <p:sldId id="421" r:id="rId16"/>
    <p:sldId id="398" r:id="rId17"/>
    <p:sldId id="365" r:id="rId18"/>
    <p:sldId id="413" r:id="rId19"/>
    <p:sldId id="418" r:id="rId20"/>
    <p:sldId id="394" r:id="rId21"/>
    <p:sldId id="391" r:id="rId22"/>
    <p:sldId id="422" r:id="rId23"/>
    <p:sldId id="397" r:id="rId24"/>
    <p:sldId id="396" r:id="rId25"/>
    <p:sldId id="423" r:id="rId26"/>
    <p:sldId id="389" r:id="rId27"/>
    <p:sldId id="393" r:id="rId28"/>
    <p:sldId id="404" r:id="rId29"/>
    <p:sldId id="402" r:id="rId30"/>
    <p:sldId id="403" r:id="rId31"/>
    <p:sldId id="352" r:id="rId32"/>
    <p:sldId id="426" r:id="rId33"/>
    <p:sldId id="420" r:id="rId34"/>
    <p:sldId id="386" r:id="rId35"/>
    <p:sldId id="388" r:id="rId36"/>
    <p:sldId id="387" r:id="rId37"/>
    <p:sldId id="424" r:id="rId38"/>
    <p:sldId id="425" r:id="rId39"/>
    <p:sldId id="385" r:id="rId40"/>
    <p:sldId id="427" r:id="rId41"/>
    <p:sldId id="428" r:id="rId42"/>
    <p:sldId id="335" r:id="rId43"/>
    <p:sldId id="334" r:id="rId44"/>
    <p:sldId id="415" r:id="rId45"/>
    <p:sldId id="419" r:id="rId46"/>
    <p:sldId id="430" r:id="rId47"/>
    <p:sldId id="441" r:id="rId48"/>
    <p:sldId id="429" r:id="rId49"/>
    <p:sldId id="442" r:id="rId50"/>
    <p:sldId id="443" r:id="rId51"/>
    <p:sldId id="444" r:id="rId52"/>
    <p:sldId id="445" r:id="rId53"/>
    <p:sldId id="446" r:id="rId54"/>
    <p:sldId id="447" r:id="rId55"/>
    <p:sldId id="448" r:id="rId56"/>
    <p:sldId id="449" r:id="rId57"/>
    <p:sldId id="450" r:id="rId58"/>
    <p:sldId id="451" r:id="rId59"/>
    <p:sldId id="327" r:id="rId60"/>
    <p:sldId id="328" r:id="rId61"/>
    <p:sldId id="309" r:id="rId62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9900"/>
    <a:srgbClr val="FFFF99"/>
    <a:srgbClr val="6E6EE8"/>
    <a:srgbClr val="6464E6"/>
    <a:srgbClr val="AECDEA"/>
    <a:srgbClr val="8787EC"/>
    <a:srgbClr val="F8F8FE"/>
    <a:srgbClr val="9DC3E6"/>
    <a:srgbClr val="FFD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7" autoAdjust="0"/>
    <p:restoredTop sz="94370" autoAdjust="0"/>
  </p:normalViewPr>
  <p:slideViewPr>
    <p:cSldViewPr snapToGrid="0" snapToObjects="1">
      <p:cViewPr varScale="1">
        <p:scale>
          <a:sx n="116" d="100"/>
          <a:sy n="116" d="100"/>
        </p:scale>
        <p:origin x="61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150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56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3600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1187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9099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668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0256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6838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7635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7229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06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8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5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8642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42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776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14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425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165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76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53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83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9784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944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673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6126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1462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839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598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1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51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5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39283"/>
            <a:ext cx="1590675" cy="44767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391560"/>
            <a:ext cx="3770767" cy="20164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39283"/>
            <a:ext cx="1590675" cy="44767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516577"/>
            <a:ext cx="3900857" cy="1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" y="439283"/>
            <a:ext cx="1590675" cy="44767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2021/9/10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25" y="4820052"/>
            <a:ext cx="2826199" cy="1511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784466"/>
            <a:ext cx="1917474" cy="186720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1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Yp2jfMHL-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4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tmp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izpartner.panasonic.net/extranet/file/compatibility-list-extension-softwar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youtu.be/cYp2jfMHL-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10" Type="http://schemas.openxmlformats.org/officeDocument/2006/relationships/image" Target="../media/image28.emf"/><Relationship Id="rId4" Type="http://schemas.openxmlformats.org/officeDocument/2006/relationships/image" Target="../media/image15.png"/><Relationship Id="rId9" Type="http://schemas.openxmlformats.org/officeDocument/2006/relationships/image" Target="../media/image35.png"/><Relationship Id="rId1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2077710"/>
            <a:ext cx="6987996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Disk Recorder Material for SE</a:t>
            </a:r>
            <a:endParaRPr lang="en-US" altLang="ja-JP" sz="32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3688" y="3215304"/>
            <a:ext cx="5160449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Model: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WJ-NX100</a:t>
            </a:r>
            <a:endParaRPr lang="en-US" altLang="ja-JP" sz="1050" dirty="0" smtClean="0">
              <a:effectLst/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3688" y="3944640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Sep. 2021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3688" y="3577665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Ver.1.30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図 1"/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19" y="3562138"/>
            <a:ext cx="2901666" cy="11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</a:t>
            </a:r>
            <a:r>
              <a:rPr kumimoji="0" lang="en-US" altLang="ja-JP" sz="2400" kern="0" dirty="0">
                <a:latin typeface="Calibri" panose="020F0502020204030204" pitchFamily="34" charset="0"/>
              </a:rPr>
              <a:t>Easy Installation/operation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3656" y="690898"/>
            <a:ext cx="62636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Layout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main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monitor</a:t>
            </a:r>
            <a:endParaRPr lang="en-US" altLang="ja-JP" sz="14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90822" y="725248"/>
            <a:ext cx="3187338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11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※</a:t>
            </a:r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 The default camera display positions are as follows</a:t>
            </a:r>
            <a:r>
              <a:rPr lang="en-US" altLang="ja-JP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807" y="1061816"/>
            <a:ext cx="4378445" cy="3057773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899159" y="4152906"/>
            <a:ext cx="6607571" cy="5805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 : It </a:t>
            </a:r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possible to change the camera image by dragging &amp; dropping the number of the camera number </a:t>
            </a:r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panel </a:t>
            </a:r>
          </a:p>
          <a:p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onto the desired </a:t>
            </a:r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 position. </a:t>
            </a:r>
            <a:endParaRPr lang="en-US" altLang="ja-JP" sz="11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The </a:t>
            </a:r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position of the camera display can be replaced by the right-click </a:t>
            </a:r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menu on </a:t>
            </a:r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image.</a:t>
            </a:r>
            <a:endParaRPr lang="en-US" altLang="ja-JP" sz="11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17245" y="1047810"/>
            <a:ext cx="3966758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altLang="ja-JP" sz="700" dirty="0"/>
              <a:t>1-screen (</a:t>
            </a:r>
            <a:r>
              <a:rPr lang="en-US" altLang="ja-JP" sz="700" dirty="0" smtClean="0"/>
              <a:t>16:9)                         4-screen </a:t>
            </a:r>
            <a:r>
              <a:rPr lang="en-US" altLang="ja-JP" sz="700" dirty="0"/>
              <a:t>(</a:t>
            </a:r>
            <a:r>
              <a:rPr lang="en-US" altLang="ja-JP" sz="700" dirty="0" smtClean="0"/>
              <a:t>16:9)                           1-screen </a:t>
            </a:r>
            <a:r>
              <a:rPr lang="en-US" altLang="ja-JP" sz="700" dirty="0"/>
              <a:t>(</a:t>
            </a:r>
            <a:r>
              <a:rPr lang="en-US" altLang="ja-JP" sz="700" dirty="0" smtClean="0"/>
              <a:t>4:3)                          4-screen </a:t>
            </a:r>
            <a:r>
              <a:rPr lang="en-US" altLang="ja-JP" sz="700" dirty="0"/>
              <a:t>(4:3)</a:t>
            </a:r>
            <a:endParaRPr kumimoji="1" lang="ja-JP" altLang="en-US" sz="7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28893" y="1823048"/>
            <a:ext cx="3966758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altLang="ja-JP" sz="700" dirty="0"/>
              <a:t>3-screen (</a:t>
            </a:r>
            <a:r>
              <a:rPr lang="en-US" altLang="ja-JP" sz="700" dirty="0" smtClean="0"/>
              <a:t>4:3)                               3-screen                                     4-screen                                    2-screen</a:t>
            </a:r>
            <a:endParaRPr lang="en-US" altLang="ja-JP" sz="7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211402" y="2596526"/>
            <a:ext cx="3966758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altLang="ja-JP" sz="700" dirty="0"/>
              <a:t>3-screen </a:t>
            </a:r>
            <a:r>
              <a:rPr lang="en-US" altLang="ja-JP" sz="700" dirty="0" smtClean="0"/>
              <a:t>                                    4-screen                                    5-screen                                    6-screen</a:t>
            </a:r>
            <a:endParaRPr lang="en-US" altLang="ja-JP" sz="7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211402" y="3358759"/>
            <a:ext cx="3966758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altLang="ja-JP" sz="700" dirty="0" smtClean="0"/>
              <a:t>7-screen                                 4-screen </a:t>
            </a:r>
            <a:r>
              <a:rPr lang="en-US" altLang="ja-JP" sz="700" dirty="0"/>
              <a:t>(4:3)</a:t>
            </a:r>
            <a:r>
              <a:rPr lang="en-US" altLang="ja-JP" sz="700" dirty="0" smtClean="0"/>
              <a:t>                          4-screen (16:9)</a:t>
            </a:r>
            <a:endParaRPr lang="en-US" altLang="ja-JP" sz="700" dirty="0"/>
          </a:p>
        </p:txBody>
      </p:sp>
    </p:spTree>
    <p:extLst>
      <p:ext uri="{BB962C8B-B14F-4D97-AF65-F5344CB8AC3E}">
        <p14:creationId xmlns:p14="http://schemas.microsoft.com/office/powerpoint/2010/main" val="13702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</a:t>
            </a:r>
            <a:r>
              <a:rPr kumimoji="0" lang="en-US" altLang="ja-JP" sz="2400" kern="0" dirty="0" smtClean="0">
                <a:latin typeface="Calibri" panose="020F0502020204030204" pitchFamily="34" charset="0"/>
              </a:rPr>
              <a:t>Easy Installation/operation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1" name="Rectangle 3"/>
          <p:cNvSpPr>
            <a:spLocks noChangeArrowheads="1"/>
          </p:cNvSpPr>
          <p:nvPr/>
        </p:nvSpPr>
        <p:spPr bwMode="auto">
          <a:xfrm>
            <a:off x="89769" y="672999"/>
            <a:ext cx="8440615" cy="48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72000" rIns="72000" anchor="ctr">
            <a:no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79388" indent="-179388" eaLnBrk="1" hangingPunct="1">
              <a:buFont typeface="Wingdings" panose="05000000000000000000" pitchFamily="2" charset="2"/>
              <a:buChar char="n"/>
              <a:defRPr/>
            </a:pPr>
            <a:r>
              <a:rPr lang="en-US" altLang="ja-JP" sz="1600" dirty="0" smtClean="0">
                <a:effectLst/>
                <a:latin typeface="Calibri" panose="020F0502020204030204" pitchFamily="34" charset="0"/>
              </a:rPr>
              <a:t>  </a:t>
            </a:r>
            <a:r>
              <a:rPr lang="en-US" altLang="ja-JP" sz="1600" dirty="0">
                <a:latin typeface="Calibri" panose="020F0502020204030204" pitchFamily="34" charset="0"/>
              </a:rPr>
              <a:t>Thumbnail search provides to show thumbnails by search operation  and makes possible to </a:t>
            </a:r>
            <a:endParaRPr lang="en-US" altLang="ja-JP" sz="1600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altLang="ja-JP" sz="1600" dirty="0" smtClean="0">
                <a:latin typeface="Calibri" panose="020F0502020204030204" pitchFamily="34" charset="0"/>
              </a:rPr>
              <a:t>      playback </a:t>
            </a:r>
            <a:r>
              <a:rPr lang="en-US" altLang="ja-JP" sz="1600" dirty="0">
                <a:latin typeface="Calibri" panose="020F0502020204030204" pitchFamily="34" charset="0"/>
              </a:rPr>
              <a:t>associate video footage by clicking any thumbnail.</a:t>
            </a:r>
            <a:endParaRPr lang="en-US" altLang="ja-JP" sz="1600" b="1" kern="0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573392" y="1637278"/>
            <a:ext cx="25004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100" b="1" dirty="0" smtClean="0">
                <a:effectLst/>
                <a:latin typeface="Calibri" panose="020F0502020204030204" pitchFamily="34" charset="0"/>
              </a:rPr>
              <a:t>[Note]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ja-JP" sz="1100" dirty="0" smtClean="0">
                <a:effectLst/>
                <a:latin typeface="Calibri" panose="020F0502020204030204" pitchFamily="34" charset="0"/>
              </a:rPr>
              <a:t>You </a:t>
            </a:r>
            <a:r>
              <a:rPr lang="en-US" altLang="ja-JP" sz="1100" dirty="0">
                <a:effectLst/>
                <a:latin typeface="Calibri" panose="020F0502020204030204" pitchFamily="34" charset="0"/>
              </a:rPr>
              <a:t>can not </a:t>
            </a:r>
            <a:r>
              <a:rPr lang="en-US" altLang="ja-JP" sz="1100" dirty="0">
                <a:latin typeface="Calibri" panose="020F0502020204030204" pitchFamily="34" charset="0"/>
              </a:rPr>
              <a:t>use </a:t>
            </a:r>
            <a:r>
              <a:rPr lang="en-US" altLang="ja-JP" sz="1100" dirty="0" smtClean="0">
                <a:effectLst/>
                <a:latin typeface="Calibri" panose="020F0502020204030204" pitchFamily="34" charset="0"/>
              </a:rPr>
              <a:t>this function </a:t>
            </a:r>
            <a:r>
              <a:rPr lang="en-US" altLang="ja-JP" sz="1100" dirty="0">
                <a:effectLst/>
                <a:latin typeface="Calibri" panose="020F0502020204030204" pitchFamily="34" charset="0"/>
              </a:rPr>
              <a:t>from the </a:t>
            </a:r>
            <a:r>
              <a:rPr lang="en-US" altLang="ja-JP" sz="1100" dirty="0" smtClean="0">
                <a:effectLst/>
                <a:latin typeface="Calibri" panose="020F0502020204030204" pitchFamily="34" charset="0"/>
              </a:rPr>
              <a:t> Browser.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ja-JP" sz="1100" dirty="0">
                <a:latin typeface="Calibri" panose="020F0502020204030204" pitchFamily="34" charset="0"/>
              </a:rPr>
              <a:t>Can’t search with multiple </a:t>
            </a:r>
            <a:r>
              <a:rPr lang="en-US" altLang="ja-JP" sz="1100" dirty="0" smtClean="0">
                <a:latin typeface="Calibri" panose="020F0502020204030204" pitchFamily="34" charset="0"/>
              </a:rPr>
              <a:t>cameras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ja-JP" sz="1100" dirty="0" smtClean="0">
                <a:latin typeface="Calibri" panose="020F0502020204030204" pitchFamily="34" charset="0"/>
              </a:rPr>
              <a:t>It </a:t>
            </a:r>
            <a:r>
              <a:rPr lang="en-US" altLang="ja-JP" sz="1100" dirty="0">
                <a:effectLst/>
                <a:latin typeface="Calibri" panose="020F0502020204030204" pitchFamily="34" charset="0"/>
              </a:rPr>
              <a:t>is necessary to </a:t>
            </a:r>
            <a:r>
              <a:rPr lang="en-US" altLang="ja-JP" sz="1100" dirty="0" smtClean="0">
                <a:effectLst/>
                <a:latin typeface="Calibri" panose="020F0502020204030204" pitchFamily="34" charset="0"/>
              </a:rPr>
              <a:t>select start date and time and display interval</a:t>
            </a:r>
          </a:p>
          <a:p>
            <a:pPr marL="285750" indent="-285750" algn="l">
              <a:buFontTx/>
              <a:buChar char="-"/>
            </a:pPr>
            <a:endParaRPr lang="en-US" altLang="ja-JP" sz="1200" dirty="0" smtClean="0">
              <a:effectLst/>
              <a:latin typeface="Calibri" panose="020F0502020204030204" pitchFamily="34" charset="0"/>
            </a:endParaRPr>
          </a:p>
          <a:p>
            <a:pPr algn="l"/>
            <a:endParaRPr kumimoji="1" lang="ja-JP" altLang="en-US" sz="1200" dirty="0">
              <a:latin typeface="Calibri" panose="020F0502020204030204" pitchFamily="34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84389" y="1253760"/>
            <a:ext cx="5954801" cy="3360092"/>
            <a:chOff x="584389" y="1253760"/>
            <a:chExt cx="5954801" cy="336009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389" y="1253760"/>
              <a:ext cx="5954801" cy="3348219"/>
            </a:xfrm>
            <a:prstGeom prst="rect">
              <a:avLst/>
            </a:prstGeom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95" y="1253760"/>
              <a:ext cx="3963597" cy="3344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369" t="29242" r="5720"/>
            <a:stretch/>
          </p:blipFill>
          <p:spPr bwMode="auto">
            <a:xfrm>
              <a:off x="4576789" y="2249342"/>
              <a:ext cx="1843791" cy="2364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4" name="角丸四角形 63"/>
          <p:cNvSpPr/>
          <p:nvPr/>
        </p:nvSpPr>
        <p:spPr>
          <a:xfrm>
            <a:off x="4566798" y="2750157"/>
            <a:ext cx="514601" cy="18635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4566798" y="2260626"/>
            <a:ext cx="1955046" cy="23413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96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901" y="3316388"/>
            <a:ext cx="2273525" cy="127997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137" y="3316388"/>
            <a:ext cx="2273525" cy="127997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99" y="3311808"/>
            <a:ext cx="2273525" cy="127997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390" y="1415904"/>
            <a:ext cx="2507020" cy="1186207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</a:t>
            </a:r>
            <a:r>
              <a:rPr kumimoji="0" lang="en-US" altLang="ja-JP" sz="2400" kern="0" dirty="0" smtClean="0">
                <a:latin typeface="Calibri" panose="020F0502020204030204" pitchFamily="34" charset="0"/>
              </a:rPr>
              <a:t>Easy Installation/operation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39093" y="676708"/>
            <a:ext cx="836776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>
              <a:buNone/>
            </a:pPr>
            <a:r>
              <a:rPr lang="ja-JP" altLang="en-US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■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correction display of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live and recorded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 images without a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PC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Oval 32"/>
          <p:cNvSpPr>
            <a:spLocks noChangeArrowheads="1"/>
          </p:cNvSpPr>
          <p:nvPr/>
        </p:nvSpPr>
        <p:spPr bwMode="auto">
          <a:xfrm>
            <a:off x="3129520" y="2360988"/>
            <a:ext cx="925453" cy="275364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68853" y="3311808"/>
            <a:ext cx="1517139" cy="1122428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839" y="3330681"/>
            <a:ext cx="1185166" cy="108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  <p:pic>
        <p:nvPicPr>
          <p:cNvPr id="17" name="Picture 29" descr="NV300_魚眼(1画時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68853" y="2897562"/>
            <a:ext cx="592966" cy="38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9249" y="3330681"/>
            <a:ext cx="1497599" cy="1099576"/>
          </a:xfrm>
          <a:prstGeom prst="rect">
            <a:avLst/>
          </a:prstGeom>
          <a:noFill/>
          <a:ln w="12700" algn="ctr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9" descr="NV300_魚眼(1画時)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6037" y="2892759"/>
            <a:ext cx="579914" cy="3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6708" y="3320828"/>
            <a:ext cx="1511417" cy="114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5923901" y="3321914"/>
            <a:ext cx="730493" cy="5658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Picture 29" descr="NV300_魚眼(1画時)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6708" y="2886232"/>
            <a:ext cx="594832" cy="38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テキスト ボックス 29"/>
          <p:cNvSpPr txBox="1"/>
          <p:nvPr/>
        </p:nvSpPr>
        <p:spPr>
          <a:xfrm>
            <a:off x="1356286" y="2883732"/>
            <a:ext cx="1351899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Fisheye display button</a:t>
            </a:r>
            <a:endParaRPr lang="en-US" altLang="ja-JP" sz="11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606023" y="2895259"/>
            <a:ext cx="1654868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4-screen PTZ display button</a:t>
            </a:r>
            <a:endParaRPr lang="en-US" altLang="ja-JP" sz="11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862850" y="2883732"/>
            <a:ext cx="1654868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1-screen PTZ display button</a:t>
            </a:r>
            <a:endParaRPr lang="en-US" altLang="ja-JP" sz="11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角丸四角形吹き出し 28"/>
          <p:cNvSpPr/>
          <p:nvPr/>
        </p:nvSpPr>
        <p:spPr>
          <a:xfrm>
            <a:off x="6780156" y="2250627"/>
            <a:ext cx="2081438" cy="402822"/>
          </a:xfrm>
          <a:prstGeom prst="wedgeRoundRectCallout">
            <a:avLst>
              <a:gd name="adj1" fmla="val 9453"/>
              <a:gd name="adj2" fmla="val 11568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PTZ operation is possible on each split screen</a:t>
            </a:r>
            <a:endParaRPr lang="ja-JP" altLang="en-US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角丸四角形吹き出し 34"/>
          <p:cNvSpPr/>
          <p:nvPr/>
        </p:nvSpPr>
        <p:spPr>
          <a:xfrm>
            <a:off x="554064" y="1415904"/>
            <a:ext cx="2383160" cy="784752"/>
          </a:xfrm>
          <a:prstGeom prst="wedgeRoundRectCallout">
            <a:avLst>
              <a:gd name="adj1" fmla="val 55240"/>
              <a:gd name="adj2" fmla="val 80898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 correction display button” appears only when the camera image is displayed on a 1-screen in the control screen</a:t>
            </a:r>
          </a:p>
        </p:txBody>
      </p:sp>
    </p:spTree>
    <p:extLst>
      <p:ext uri="{BB962C8B-B14F-4D97-AF65-F5344CB8AC3E}">
        <p14:creationId xmlns:p14="http://schemas.microsoft.com/office/powerpoint/2010/main" val="37167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 Key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Features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1804814" y="1877480"/>
            <a:ext cx="5522578" cy="754478"/>
          </a:xfrm>
          <a:prstGeom prst="roundRect">
            <a:avLst>
              <a:gd name="adj" fmla="val 1586"/>
            </a:avLst>
          </a:prstGeom>
          <a:noFill/>
          <a:ln w="28575">
            <a:solidFill>
              <a:srgbClr val="AECDEA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1817075" y="2884220"/>
            <a:ext cx="5517447" cy="751392"/>
          </a:xfrm>
          <a:prstGeom prst="roundRect">
            <a:avLst>
              <a:gd name="adj" fmla="val 1586"/>
            </a:avLst>
          </a:prstGeom>
          <a:noFill/>
          <a:ln w="28575">
            <a:solidFill>
              <a:srgbClr val="6E6EE8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07777" y="3075097"/>
            <a:ext cx="48020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n-US" altLang="ja-JP" sz="1400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 HDD(2TBx1)   ( Up to 4TB will be supported </a:t>
            </a:r>
            <a:r>
              <a:rPr kumimoji="0" lang="en-US" altLang="ja-JP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Eco-writing &amp; Reduced in failure occurrence probability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1807777" y="950251"/>
            <a:ext cx="5526745" cy="697276"/>
          </a:xfrm>
          <a:prstGeom prst="roundRect">
            <a:avLst>
              <a:gd name="adj" fmla="val 3967"/>
            </a:avLst>
          </a:prstGeom>
          <a:noFill/>
          <a:ln w="28575">
            <a:solidFill>
              <a:srgbClr val="AECDEA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40664" y="2071572"/>
            <a:ext cx="543936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Connecting, Setting 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 Operation : 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PC 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less or with ASM300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Thumbnail Search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1801448" y="3788944"/>
            <a:ext cx="5542180" cy="865118"/>
          </a:xfrm>
          <a:prstGeom prst="roundRect">
            <a:avLst>
              <a:gd name="adj" fmla="val 1586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8205" y="1090675"/>
            <a:ext cx="51624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Effective use of space by Vertical installation or Wall mounting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switch required with 4 PoE 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ports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1792341" y="744413"/>
            <a:ext cx="5556715" cy="323505"/>
          </a:xfrm>
          <a:prstGeom prst="roundRect">
            <a:avLst/>
          </a:prstGeom>
          <a:solidFill>
            <a:srgbClr val="9DC3E6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 Space saving installation and Switch less connecting (PoE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kumimoji="0" lang="en-US" altLang="ja-JP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1798205" y="1732867"/>
            <a:ext cx="5550438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Installation/operation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1811020" y="3758026"/>
            <a:ext cx="5550438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H265 High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19969" y="4100045"/>
            <a:ext cx="53855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Significant </a:t>
            </a:r>
            <a:r>
              <a:rPr kumimoji="0" lang="en-US" altLang="ja-JP" sz="14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reduction of storage space usage through H.265 and Smart </a:t>
            </a: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Coding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1792341" y="2726354"/>
            <a:ext cx="5556715" cy="323505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Pre-installed HDD and High efficiency data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reading/writing</a:t>
            </a:r>
            <a:endParaRPr kumimoji="0" lang="en-US" altLang="ja-JP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3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HDD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pre-installed</a:t>
            </a:r>
            <a:r>
              <a:rPr kumimoji="0" lang="en-US" altLang="ja-JP" sz="2400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6054" y="637862"/>
            <a:ext cx="906794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 2.5 inch Serial ATA HDD ( 2TB Seagate )</a:t>
            </a:r>
            <a:r>
              <a:rPr lang="ja-JP" altLang="en-US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</a:p>
          <a:p>
            <a:pPr marL="176213" indent="-176213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 additional 2TB HDD can be installed (Up to </a:t>
            </a:r>
            <a:r>
              <a:rPr lang="en-US" altLang="ja-JP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4TB)</a:t>
            </a:r>
            <a:r>
              <a:rPr lang="ja-JP" altLang="en-US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Support RAID1 </a:t>
            </a: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en-US" altLang="ja-JP" sz="16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indent="-1714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Supported by service parts. Refer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hlinkClick r:id="rId3"/>
              </a:rPr>
              <a:t>https://youtu.be/cYp2jfMHL-s</a:t>
            </a:r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hlinkClick r:id="rId3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how to install an additional HDD</a:t>
            </a:r>
          </a:p>
          <a:p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32492"/>
              </p:ext>
            </p:extLst>
          </p:nvPr>
        </p:nvGraphicFramePr>
        <p:xfrm>
          <a:off x="1111349" y="1815184"/>
          <a:ext cx="6836897" cy="1680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014">
                  <a:extLst>
                    <a:ext uri="{9D8B030D-6E8A-4147-A177-3AD203B41FA5}">
                      <a16:colId xmlns:a16="http://schemas.microsoft.com/office/drawing/2014/main" val="551008494"/>
                    </a:ext>
                  </a:extLst>
                </a:gridCol>
                <a:gridCol w="870327">
                  <a:extLst>
                    <a:ext uri="{9D8B030D-6E8A-4147-A177-3AD203B41FA5}">
                      <a16:colId xmlns:a16="http://schemas.microsoft.com/office/drawing/2014/main" val="1577628231"/>
                    </a:ext>
                  </a:extLst>
                </a:gridCol>
                <a:gridCol w="1527879">
                  <a:extLst>
                    <a:ext uri="{9D8B030D-6E8A-4147-A177-3AD203B41FA5}">
                      <a16:colId xmlns:a16="http://schemas.microsoft.com/office/drawing/2014/main" val="3885722241"/>
                    </a:ext>
                  </a:extLst>
                </a:gridCol>
                <a:gridCol w="1373497">
                  <a:extLst>
                    <a:ext uri="{9D8B030D-6E8A-4147-A177-3AD203B41FA5}">
                      <a16:colId xmlns:a16="http://schemas.microsoft.com/office/drawing/2014/main" val="777098101"/>
                    </a:ext>
                  </a:extLst>
                </a:gridCol>
                <a:gridCol w="1350885">
                  <a:extLst>
                    <a:ext uri="{9D8B030D-6E8A-4147-A177-3AD203B41FA5}">
                      <a16:colId xmlns:a16="http://schemas.microsoft.com/office/drawing/2014/main" val="3657525412"/>
                    </a:ext>
                  </a:extLst>
                </a:gridCol>
                <a:gridCol w="1308295">
                  <a:extLst>
                    <a:ext uri="{9D8B030D-6E8A-4147-A177-3AD203B41FA5}">
                      <a16:colId xmlns:a16="http://schemas.microsoft.com/office/drawing/2014/main" val="1404123988"/>
                    </a:ext>
                  </a:extLst>
                </a:gridCol>
              </a:tblGrid>
              <a:tr h="2727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Hanwha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HIK</a:t>
                      </a:r>
                      <a:endParaRPr kumimoji="1" lang="en-US" altLang="ja-JP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Dahua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5032676"/>
                  </a:ext>
                </a:extLst>
              </a:tr>
              <a:tr h="28148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NX100/2E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XRN-410S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DS-7604NI-E1/4P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b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DHI-NVR4104-P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0960438"/>
                  </a:ext>
                </a:extLst>
              </a:tr>
              <a:tr h="281486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Type ( Slot )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2.5 inch ×2</a:t>
                      </a:r>
                      <a:endParaRPr kumimoji="1" lang="ja-JP" altLang="en-US" sz="12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3.5inch x1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3.5inch x1 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3.5inch x1    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022435"/>
                  </a:ext>
                </a:extLst>
              </a:tr>
              <a:tr h="28148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Capacity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Max.4TB</a:t>
                      </a:r>
                      <a:r>
                        <a:rPr kumimoji="1" lang="en-US" altLang="ja-JP" sz="12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(2TB x 2)</a:t>
                      </a:r>
                      <a:r>
                        <a:rPr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kumimoji="1" lang="ja-JP" altLang="en-US" sz="12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Max.6TB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Max.4TB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SATA x1 (Max.10TB)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5340928"/>
                  </a:ext>
                </a:extLst>
              </a:tr>
              <a:tr h="28148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Shipment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Installed 2TB x 1</a:t>
                      </a:r>
                      <a:endParaRPr kumimoji="1" lang="ja-JP" altLang="en-US" sz="12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Empty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Empty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Selectable      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0269416"/>
                  </a:ext>
                </a:extLst>
              </a:tr>
              <a:tr h="28148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RAID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1" lang="en-US" altLang="ja-JP" sz="1200" b="1" kern="1200" dirty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RAID1</a:t>
                      </a:r>
                      <a:endParaRPr kumimoji="1" lang="ja-JP" altLang="en-US" sz="1200" b="1" kern="1200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Not supported</a:t>
                      </a:r>
                      <a:endParaRPr kumimoji="1" lang="en-US" altLang="ja-JP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Not supported</a:t>
                      </a:r>
                      <a:endParaRPr kumimoji="1" lang="en-US" altLang="ja-JP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Not supported</a:t>
                      </a:r>
                      <a:endParaRPr kumimoji="1" lang="en-US" altLang="ja-JP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7995143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2368062" y="1815184"/>
            <a:ext cx="1584960" cy="16801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335498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2-3. </a:t>
            </a:r>
            <a:r>
              <a:rPr lang="en-US" altLang="ja-JP" sz="20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Eco-writing </a:t>
            </a:r>
            <a:r>
              <a:rPr lang="en-US" altLang="ja-JP" sz="20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Reduced in failure occurrence </a:t>
            </a:r>
            <a:r>
              <a:rPr lang="en-US" altLang="ja-JP" sz="20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probability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65984" y="690625"/>
            <a:ext cx="8419266" cy="102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179388" indent="-179388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Reduce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movement of a head to the utmost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limit</a:t>
            </a:r>
          </a:p>
          <a:p>
            <a:pPr>
              <a:buNone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WJ-NX100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reduce the movement of a head to the utmost limit to access own HDD since it equips with 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proprietary file system. Thus WJ-NX100 achieves the high efficiency of writing control, and can 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extend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life of HDDs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600" b="1" dirty="0">
              <a:latin typeface="Calibri" panose="020F0502020204030204" pitchFamily="34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155744" y="1610698"/>
            <a:ext cx="4370781" cy="2831301"/>
            <a:chOff x="4555137" y="1275349"/>
            <a:chExt cx="4370781" cy="2831301"/>
          </a:xfrm>
        </p:grpSpPr>
        <p:pic>
          <p:nvPicPr>
            <p:cNvPr id="10" name="00036_LQ_panasonic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7"/>
            <a:srcRect l="33153" t="24079" r="32981" b="27336"/>
            <a:stretch/>
          </p:blipFill>
          <p:spPr>
            <a:xfrm>
              <a:off x="6524379" y="2017390"/>
              <a:ext cx="1941836" cy="2089260"/>
            </a:xfrm>
            <a:prstGeom prst="rect">
              <a:avLst/>
            </a:prstGeom>
            <a:ln>
              <a:solidFill>
                <a:sysClr val="window" lastClr="FFFFFF"/>
              </a:solidFill>
            </a:ln>
          </p:spPr>
        </p:pic>
        <p:pic>
          <p:nvPicPr>
            <p:cNvPr id="11" name="00033_LQ_samsung.wmv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8"/>
            <a:srcRect l="42529" t="21243" r="30401" b="40352"/>
            <a:stretch/>
          </p:blipFill>
          <p:spPr>
            <a:xfrm>
              <a:off x="4555137" y="2017388"/>
              <a:ext cx="1963539" cy="2089261"/>
            </a:xfrm>
            <a:prstGeom prst="rect">
              <a:avLst/>
            </a:prstGeom>
            <a:ln>
              <a:solidFill>
                <a:sysClr val="window" lastClr="FFFFFF"/>
              </a:solidFill>
            </a:ln>
          </p:spPr>
        </p:pic>
        <p:sp>
          <p:nvSpPr>
            <p:cNvPr id="12" name="円/楕円 10"/>
            <p:cNvSpPr/>
            <p:nvPr/>
          </p:nvSpPr>
          <p:spPr>
            <a:xfrm>
              <a:off x="7460938" y="3071489"/>
              <a:ext cx="938213" cy="838200"/>
            </a:xfrm>
            <a:prstGeom prst="ellipse">
              <a:avLst/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12160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13" name="カギ線コネクタ 12"/>
            <p:cNvCxnSpPr>
              <a:endCxn id="12" idx="0"/>
            </p:cNvCxnSpPr>
            <p:nvPr/>
          </p:nvCxnSpPr>
          <p:spPr>
            <a:xfrm rot="16200000" flipH="1">
              <a:off x="7250594" y="2392037"/>
              <a:ext cx="1358901" cy="1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</a:ln>
            <a:effectLst/>
          </p:spPr>
        </p:cxnSp>
        <p:sp>
          <p:nvSpPr>
            <p:cNvPr id="14" name="テキスト ボックス 13"/>
            <p:cNvSpPr txBox="1"/>
            <p:nvPr/>
          </p:nvSpPr>
          <p:spPr>
            <a:xfrm>
              <a:off x="6360979" y="1275349"/>
              <a:ext cx="2564939" cy="46166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60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Reduce </a:t>
              </a:r>
              <a:r>
                <a:rPr kumimoji="0" lang="en-US" altLang="ja-JP" sz="1200" b="1" kern="0" dirty="0" smtClean="0">
                  <a:solidFill>
                    <a:prstClr val="white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t</a:t>
              </a:r>
              <a:r>
                <a:rPr kumimoji="0" lang="en-US" altLang="ja-JP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he movement of a head to the utmost limit</a:t>
              </a: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4143826" y="4441999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effectLst/>
                <a:latin typeface="Calibri" panose="020F0502020204030204" pitchFamily="34" charset="0"/>
              </a:rPr>
              <a:t>Other manufacture’s</a:t>
            </a:r>
            <a:endParaRPr kumimoji="1" lang="ja-JP" altLang="en-US" sz="1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41932" y="4441999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effectLst/>
                <a:latin typeface="Calibri" panose="020F0502020204030204" pitchFamily="34" charset="0"/>
              </a:rPr>
              <a:t>NX100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7470" y="3980334"/>
            <a:ext cx="237885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80975" indent="-180975" algn="l">
              <a:buFont typeface="+mj-lt"/>
              <a:buAutoNum type="arabicPeriod"/>
            </a:pPr>
            <a:r>
              <a:rPr kumimoji="1"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Reduce fever of actuator motor</a:t>
            </a:r>
          </a:p>
          <a:p>
            <a:pPr marL="180975" indent="-180975" algn="l">
              <a:buFont typeface="+mj-lt"/>
              <a:buAutoNum type="arabicPeriod"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Reduce abrasion of motor</a:t>
            </a:r>
            <a:endParaRPr kumimoji="1" lang="ja-JP" altLang="en-US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3072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 Key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Features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1804814" y="1877480"/>
            <a:ext cx="5522578" cy="754478"/>
          </a:xfrm>
          <a:prstGeom prst="roundRect">
            <a:avLst>
              <a:gd name="adj" fmla="val 1586"/>
            </a:avLst>
          </a:prstGeom>
          <a:noFill/>
          <a:ln w="28575">
            <a:solidFill>
              <a:srgbClr val="AECDEA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1817075" y="2884220"/>
            <a:ext cx="5517447" cy="751392"/>
          </a:xfrm>
          <a:prstGeom prst="roundRect">
            <a:avLst>
              <a:gd name="adj" fmla="val 1586"/>
            </a:avLst>
          </a:prstGeom>
          <a:noFill/>
          <a:ln w="28575">
            <a:solidFill>
              <a:srgbClr val="AECDEA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07777" y="3075097"/>
            <a:ext cx="48020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n-US" altLang="ja-JP" sz="14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 HDD(2TBx1)   ( Up to 4TB will be supported </a:t>
            </a: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Eco-writing &amp; Reduced in failure occurrence probability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1807777" y="950251"/>
            <a:ext cx="5526745" cy="697276"/>
          </a:xfrm>
          <a:prstGeom prst="roundRect">
            <a:avLst>
              <a:gd name="adj" fmla="val 3967"/>
            </a:avLst>
          </a:prstGeom>
          <a:noFill/>
          <a:ln w="28575">
            <a:solidFill>
              <a:srgbClr val="AECDEA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40664" y="2071572"/>
            <a:ext cx="543936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Connecting, Setting 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 Operation : 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PC 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less or with ASM300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Thumbnail Search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1801448" y="3788944"/>
            <a:ext cx="5542180" cy="865118"/>
          </a:xfrm>
          <a:prstGeom prst="roundRect">
            <a:avLst>
              <a:gd name="adj" fmla="val 1586"/>
            </a:avLst>
          </a:prstGeom>
          <a:noFill/>
          <a:ln w="28575">
            <a:solidFill>
              <a:srgbClr val="8787EC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8205" y="1090675"/>
            <a:ext cx="51624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Effective use of space by Vertical installation or Wall mounting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switch required with 4 PoE 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ports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1792341" y="744413"/>
            <a:ext cx="5556715" cy="323505"/>
          </a:xfrm>
          <a:prstGeom prst="roundRect">
            <a:avLst/>
          </a:prstGeom>
          <a:solidFill>
            <a:srgbClr val="9DC3E6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 Space saving installation and Switch less connecting (PoE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kumimoji="0" lang="en-US" altLang="ja-JP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1798205" y="1732867"/>
            <a:ext cx="5550438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Installation/operation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1793190" y="2731180"/>
            <a:ext cx="5550438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Pre-installed HDD and High efficiency data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reading/writing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19969" y="4100045"/>
            <a:ext cx="53855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n-US" altLang="ja-JP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Significant </a:t>
            </a:r>
            <a:r>
              <a:rPr kumimoji="0" lang="en-US" altLang="ja-JP" sz="1400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reduction of storage space usage through H.265 and Smart </a:t>
            </a:r>
            <a:r>
              <a:rPr kumimoji="0" lang="en-US" altLang="ja-JP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Coding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1798205" y="3735717"/>
            <a:ext cx="5556715" cy="323505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H265 High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en-US" altLang="ja-JP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2-4. H265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ja-JP" sz="2400" kern="0" dirty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kumimoji="0" lang="en-US" altLang="ja-JP" sz="2400" kern="0" dirty="0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7" name="Text Box 85"/>
          <p:cNvSpPr txBox="1">
            <a:spLocks noChangeArrowheads="1"/>
          </p:cNvSpPr>
          <p:nvPr/>
        </p:nvSpPr>
        <p:spPr bwMode="auto">
          <a:xfrm>
            <a:off x="397632" y="1048404"/>
            <a:ext cx="7902305" cy="14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360363" indent="-184150" eaLnBrk="1" hangingPunct="1">
              <a:lnSpc>
                <a:spcPts val="19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Through-put			Max 96Mbps</a:t>
            </a:r>
          </a:p>
          <a:p>
            <a:pPr marL="360363" indent="-184150" eaLnBrk="1" hangingPunct="1">
              <a:lnSpc>
                <a:spcPts val="19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Resolution	Max 12M pixel</a:t>
            </a:r>
          </a:p>
          <a:p>
            <a:pPr marL="360363" indent="-184150" eaLnBrk="1" hangingPunct="1">
              <a:lnSpc>
                <a:spcPts val="19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Frame Rate			Max 60ips</a:t>
            </a:r>
          </a:p>
          <a:p>
            <a:pPr marL="360363" indent="-184150" eaLnBrk="1" hangingPunct="1">
              <a:lnSpc>
                <a:spcPts val="19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Format	H.265/H.264/JPEG</a:t>
            </a:r>
          </a:p>
          <a:p>
            <a:pPr marL="360363" indent="-184150" eaLnBrk="1" hangingPunct="1">
              <a:lnSpc>
                <a:spcPts val="19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Scheduled Recording Mode	Event recording (support 6 pattern)</a:t>
            </a:r>
          </a:p>
          <a:p>
            <a:pPr marL="360363" indent="-184150" eaLnBrk="1" hangingPunct="1">
              <a:lnSpc>
                <a:spcPts val="19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 Recording		Terminal inputs, Camera alarms (Panasonic Alarm Protocol), Command alarms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23476"/>
              </p:ext>
            </p:extLst>
          </p:nvPr>
        </p:nvGraphicFramePr>
        <p:xfrm>
          <a:off x="574962" y="2896244"/>
          <a:ext cx="7501263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764">
                  <a:extLst>
                    <a:ext uri="{9D8B030D-6E8A-4147-A177-3AD203B41FA5}">
                      <a16:colId xmlns:a16="http://schemas.microsoft.com/office/drawing/2014/main" val="819235355"/>
                    </a:ext>
                  </a:extLst>
                </a:gridCol>
                <a:gridCol w="1075114">
                  <a:extLst>
                    <a:ext uri="{9D8B030D-6E8A-4147-A177-3AD203B41FA5}">
                      <a16:colId xmlns:a16="http://schemas.microsoft.com/office/drawing/2014/main" val="3535451338"/>
                    </a:ext>
                  </a:extLst>
                </a:gridCol>
                <a:gridCol w="4784385">
                  <a:extLst>
                    <a:ext uri="{9D8B030D-6E8A-4147-A177-3AD203B41FA5}">
                      <a16:colId xmlns:a16="http://schemas.microsoft.com/office/drawing/2014/main" val="896734201"/>
                    </a:ext>
                  </a:extLst>
                </a:gridCol>
              </a:tblGrid>
              <a:tr h="2804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HDD operation mode</a:t>
                      </a:r>
                      <a:endParaRPr kumimoji="1" lang="ja-JP" altLang="en-US" sz="105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HDD</a:t>
                      </a:r>
                    </a:p>
                    <a:p>
                      <a:pPr algn="ctr"/>
                      <a:r>
                        <a:rPr kumimoji="1" lang="en-US" altLang="ja-JP" sz="105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Capacity</a:t>
                      </a:r>
                      <a:endParaRPr kumimoji="1" lang="ja-JP" altLang="en-US" sz="105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days at 2.5 Mbps</a:t>
                      </a:r>
                    </a:p>
                    <a:p>
                      <a:pPr algn="l"/>
                      <a:r>
                        <a:rPr kumimoji="1" lang="en-US" altLang="ja-JP" sz="105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4 Cameras (WV-S1131) H.265/SXVGA/FQ/10ips ((640Kbps/camera)</a:t>
                      </a: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1197725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mode</a:t>
                      </a:r>
                      <a:endParaRPr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2TB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Around 65 days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extLst>
                  <a:ext uri="{0D108BD9-81ED-4DB2-BD59-A6C34878D82A}">
                    <a16:rowId xmlns:a16="http://schemas.microsoft.com/office/drawing/2014/main" val="2343787312"/>
                  </a:ext>
                </a:extLst>
              </a:tr>
              <a:tr h="170295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endParaRPr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4TB (2TB x 2)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Around 130 days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extLst>
                  <a:ext uri="{0D108BD9-81ED-4DB2-BD59-A6C34878D82A}">
                    <a16:rowId xmlns:a16="http://schemas.microsoft.com/office/drawing/2014/main" val="1467903449"/>
                  </a:ext>
                </a:extLst>
              </a:tr>
              <a:tr h="170295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RAID1 mode</a:t>
                      </a:r>
                      <a:endParaRPr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2TB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-----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extLst>
                  <a:ext uri="{0D108BD9-81ED-4DB2-BD59-A6C34878D82A}">
                    <a16:rowId xmlns:a16="http://schemas.microsoft.com/office/drawing/2014/main" val="3870292178"/>
                  </a:ext>
                </a:extLst>
              </a:tr>
              <a:tr h="170295"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endParaRPr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4TB (2TB x 2)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Around 65 days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/>
                </a:tc>
                <a:extLst>
                  <a:ext uri="{0D108BD9-81ED-4DB2-BD59-A6C34878D82A}">
                    <a16:rowId xmlns:a16="http://schemas.microsoft.com/office/drawing/2014/main" val="2182987963"/>
                  </a:ext>
                </a:extLst>
              </a:tr>
            </a:tbl>
          </a:graphicData>
        </a:graphic>
      </p:graphicFrame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66443" y="689671"/>
            <a:ext cx="34123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Recording performance</a:t>
            </a:r>
            <a:endParaRPr lang="ja-JP" altLang="en-US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166443" y="2629279"/>
            <a:ext cx="472300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■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Recording capacity</a:t>
            </a:r>
            <a:endParaRPr lang="ja-JP" altLang="en-US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676886" y="4316470"/>
            <a:ext cx="5608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 : The recording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days is an approximation and may vary depending on conditions such as </a:t>
            </a:r>
            <a:endParaRPr lang="en-US" altLang="ja-JP" sz="10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camera 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image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quality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44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2-4.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Smart Coding for CBR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164504" y="689147"/>
            <a:ext cx="846407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</a:rPr>
              <a:t>NX100 supports </a:t>
            </a:r>
            <a:r>
              <a:rPr lang="en-US" altLang="ja-JP" sz="1600" b="1" dirty="0">
                <a:latin typeface="Calibri" panose="020F0502020204030204" pitchFamily="34" charset="0"/>
              </a:rPr>
              <a:t>Smart coding (GOP control) for CBR (Frame Rate priority)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302269"/>
              </p:ext>
            </p:extLst>
          </p:nvPr>
        </p:nvGraphicFramePr>
        <p:xfrm>
          <a:off x="790807" y="1174471"/>
          <a:ext cx="615829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</a:rPr>
                        <a:t>GUI</a:t>
                      </a:r>
                      <a:r>
                        <a:rPr kumimoji="1" lang="ja-JP" altLang="en-US" sz="14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</a:rPr>
                        <a:t>setting</a:t>
                      </a:r>
                      <a:r>
                        <a:rPr kumimoji="1" lang="ja-JP" altLang="en-US" sz="14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</a:rPr>
                        <a:t>via HDMI monitor output</a:t>
                      </a:r>
                      <a:endParaRPr kumimoji="1" lang="ja-JP" alt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</a:rPr>
                        <a:t>NX100</a:t>
                      </a:r>
                      <a:endParaRPr kumimoji="1" lang="ja-JP" alt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</a:rPr>
                        <a:t>Smart coding for VBR</a:t>
                      </a:r>
                      <a:endParaRPr kumimoji="1" lang="ja-JP" alt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Smart coding for CBR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*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</a:rPr>
                        <a:t>Yes</a:t>
                      </a:r>
                      <a:endParaRPr kumimoji="1" lang="ja-JP" alt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1185924" y="2360241"/>
            <a:ext cx="6559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200" dirty="0" smtClean="0">
                <a:effectLst/>
                <a:latin typeface="Calibri" panose="020F0502020204030204" pitchFamily="34" charset="0"/>
              </a:rPr>
              <a:t>*Smart coding for CBR means transmission priority is Frame rate setting</a:t>
            </a:r>
            <a:endParaRPr lang="ja-JP" altLang="en-US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76410" y="2789580"/>
            <a:ext cx="77785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Calibri" panose="020F0502020204030204" pitchFamily="34" charset="0"/>
              </a:rPr>
              <a:t>Note: </a:t>
            </a:r>
            <a:r>
              <a:rPr lang="en-US" altLang="ja-JP" sz="1200" dirty="0">
                <a:latin typeface="Calibri" panose="020F0502020204030204" pitchFamily="34" charset="0"/>
              </a:rPr>
              <a:t>The setting method is different between “VBR” and “CBR”, please refer to the next slide for more details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767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2912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2-4.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Smart Coding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020786"/>
              </p:ext>
            </p:extLst>
          </p:nvPr>
        </p:nvGraphicFramePr>
        <p:xfrm>
          <a:off x="212463" y="1101929"/>
          <a:ext cx="878025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882">
                  <a:extLst>
                    <a:ext uri="{9D8B030D-6E8A-4147-A177-3AD203B41FA5}">
                      <a16:colId xmlns:a16="http://schemas.microsoft.com/office/drawing/2014/main" val="1787133422"/>
                    </a:ext>
                  </a:extLst>
                </a:gridCol>
                <a:gridCol w="1749552">
                  <a:extLst>
                    <a:ext uri="{9D8B030D-6E8A-4147-A177-3AD203B41FA5}">
                      <a16:colId xmlns:a16="http://schemas.microsoft.com/office/drawing/2014/main" val="2350463134"/>
                    </a:ext>
                  </a:extLst>
                </a:gridCol>
                <a:gridCol w="5633816">
                  <a:extLst>
                    <a:ext uri="{9D8B030D-6E8A-4147-A177-3AD203B41FA5}">
                      <a16:colId xmlns:a16="http://schemas.microsoft.com/office/drawing/2014/main" val="1733754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</a:rPr>
                        <a:t>Operation</a:t>
                      </a:r>
                      <a:endParaRPr kumimoji="1" lang="ja-JP" alt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</a:rPr>
                        <a:t>GOP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</a:rPr>
                        <a:t> control</a:t>
                      </a:r>
                      <a:endParaRPr kumimoji="1" lang="ja-JP" alt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</a:rPr>
                        <a:t>Function</a:t>
                      </a:r>
                      <a:endParaRPr kumimoji="1" lang="ja-JP" alt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0377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Playback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Advanced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effectLst/>
                          <a:latin typeface="Calibri" panose="020F0502020204030204" pitchFamily="34" charset="0"/>
                        </a:rPr>
                        <a:t>Same as the non-smart coding camera whose I frame interval is 1 sec.(default)</a:t>
                      </a:r>
                      <a:r>
                        <a:rPr lang="en-US" altLang="ja-JP" sz="1000" baseline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u="sng" baseline="0" dirty="0" smtClean="0">
                          <a:effectLst/>
                          <a:latin typeface="Calibri" panose="020F0502020204030204" pitchFamily="34" charset="0"/>
                        </a:rPr>
                        <a:t>It takes 1 sec. to playback </a:t>
                      </a:r>
                      <a:r>
                        <a:rPr lang="en-US" altLang="ja-JP" sz="1000" dirty="0" smtClean="0">
                          <a:effectLst/>
                          <a:latin typeface="Calibri" panose="020F0502020204030204" pitchFamily="34" charset="0"/>
                        </a:rPr>
                        <a:t>by treating Long term P as I</a:t>
                      </a:r>
                      <a:r>
                        <a:rPr lang="en-US" altLang="ja-JP" sz="1000" baseline="0" dirty="0" smtClean="0">
                          <a:effectLst/>
                          <a:latin typeface="Calibri" panose="020F0502020204030204" pitchFamily="34" charset="0"/>
                        </a:rPr>
                        <a:t> frame. (Max </a:t>
                      </a:r>
                      <a:r>
                        <a:rPr lang="en-US" altLang="ja-JP" sz="1000" dirty="0" smtClean="0">
                          <a:effectLst/>
                          <a:latin typeface="Calibri" panose="020F0502020204030204" pitchFamily="34" charset="0"/>
                        </a:rPr>
                        <a:t>1s is also Fast Forwarding)</a:t>
                      </a:r>
                      <a:endParaRPr lang="en-US" altLang="ja-JP" sz="1000" baseline="0" dirty="0" smtClean="0"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167398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Mid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u="sng" dirty="0" smtClean="0">
                          <a:effectLst/>
                          <a:latin typeface="Calibri" panose="020F0502020204030204" pitchFamily="34" charset="0"/>
                        </a:rPr>
                        <a:t>The maximum wait time is 16 sec .</a:t>
                      </a:r>
                      <a:r>
                        <a:rPr lang="en-US" altLang="ja-JP" sz="1000" dirty="0" smtClean="0">
                          <a:effectLst/>
                          <a:latin typeface="Calibri" panose="020F0502020204030204" pitchFamily="34" charset="0"/>
                        </a:rPr>
                        <a:t> same</a:t>
                      </a:r>
                      <a:r>
                        <a:rPr lang="en-US" altLang="ja-JP" sz="1000" baseline="0" dirty="0" smtClean="0">
                          <a:effectLst/>
                          <a:latin typeface="Calibri" panose="020F0502020204030204" pitchFamily="34" charset="0"/>
                        </a:rPr>
                        <a:t> as conventional model. (Since I frame interval is 16 sec.)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384103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Low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u="sng" dirty="0" smtClean="0">
                          <a:effectLst/>
                          <a:latin typeface="Calibri" panose="020F0502020204030204" pitchFamily="34" charset="0"/>
                        </a:rPr>
                        <a:t>The maximum wait time is 8 sec .</a:t>
                      </a:r>
                      <a:r>
                        <a:rPr lang="en-US" altLang="ja-JP" sz="1000" dirty="0" smtClean="0">
                          <a:effectLst/>
                          <a:latin typeface="Calibri" panose="020F0502020204030204" pitchFamily="34" charset="0"/>
                        </a:rPr>
                        <a:t> same</a:t>
                      </a:r>
                      <a:r>
                        <a:rPr lang="en-US" altLang="ja-JP" sz="1000" baseline="0" dirty="0" smtClean="0">
                          <a:effectLst/>
                          <a:latin typeface="Calibri" panose="020F0502020204030204" pitchFamily="34" charset="0"/>
                        </a:rPr>
                        <a:t> as conventional model. (Since I frame interval is 8 sec.)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7763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Reverse 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Playback</a:t>
                      </a:r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Advance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effectLst/>
                          <a:latin typeface="Calibri" panose="020F0502020204030204" pitchFamily="34" charset="0"/>
                        </a:rPr>
                        <a:t>NX100 shows I frame and "long term P frame".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7135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Mid/Low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effectLst/>
                          <a:latin typeface="Calibri" panose="020F0502020204030204" pitchFamily="34" charset="0"/>
                        </a:rPr>
                        <a:t>NX100 shows only image of I frame by skipping P frame picture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51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Live</a:t>
                      </a:r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Advanced/Mid/Low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000" b="1" u="sng" dirty="0" smtClean="0">
                          <a:effectLst/>
                          <a:latin typeface="Calibri" panose="020F0502020204030204" pitchFamily="34" charset="0"/>
                        </a:rPr>
                        <a:t>Every time live screen is refreshed such as switching from playback window and changing display layout, NX 100 insert I frame by force </a:t>
                      </a:r>
                      <a:r>
                        <a:rPr lang="en-US" altLang="ja-JP" sz="1000" b="0" u="none" dirty="0" smtClean="0">
                          <a:effectLst/>
                          <a:latin typeface="Calibri" panose="020F0502020204030204" pitchFamily="34" charset="0"/>
                        </a:rPr>
                        <a:t>not depending on setting of smart coding. So from first picture, NX100 can display live image and there is no broken images which waits i-frame.</a:t>
                      </a:r>
                    </a:p>
                    <a:p>
                      <a:endParaRPr lang="en-US" altLang="ja-JP" sz="900" b="0" u="none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altLang="ja-JP" sz="900" b="0" u="none" dirty="0" smtClean="0">
                          <a:effectLst/>
                          <a:latin typeface="Calibri" panose="020F0502020204030204" pitchFamily="34" charset="0"/>
                        </a:rPr>
                        <a:t>However, when secure license is registered and set “Data Encryption” of the camera, live image of main /sub monitor on the camera with data encryption enabled is only I-frame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446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0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 smtClean="0">
                <a:solidFill>
                  <a:sysClr val="window" lastClr="FFFFFF"/>
                </a:solidFill>
                <a:latin typeface="Calibri"/>
              </a:rPr>
              <a:t>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491" y="813108"/>
            <a:ext cx="386612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Product Concept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Key Features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 Comparison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Specifications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Appearance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Optional 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Others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3" t="-1584" r="-603" b="57658"/>
          <a:stretch/>
        </p:blipFill>
        <p:spPr>
          <a:xfrm>
            <a:off x="5635207" y="3099438"/>
            <a:ext cx="3075250" cy="8565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965"/>
          <a:stretch/>
        </p:blipFill>
        <p:spPr>
          <a:xfrm>
            <a:off x="5643166" y="4091539"/>
            <a:ext cx="3075250" cy="62468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207" y="1329623"/>
            <a:ext cx="3083209" cy="150729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59" y="1488267"/>
            <a:ext cx="4671490" cy="2751852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2-4.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Smart Coding</a:t>
            </a:r>
            <a:endParaRPr lang="ja-JP" altLang="en-US" sz="28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146217" y="687512"/>
            <a:ext cx="8464073" cy="50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268288" indent="-250825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CBR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(Frame Rate) Setting</a:t>
            </a:r>
          </a:p>
          <a:p>
            <a:pPr marL="444500" lvl="1" indent="-176213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</a:rPr>
              <a:t>Go to “REC &amp; event” -&gt; “Advanced setup” -&gt; “Smart coding (GOP control)”</a:t>
            </a:r>
            <a:endParaRPr lang="en-US" altLang="ja-JP" sz="1400" dirty="0">
              <a:latin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719840" y="3249688"/>
            <a:ext cx="2184895" cy="1725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二等辺三角形 13"/>
          <p:cNvSpPr/>
          <p:nvPr/>
        </p:nvSpPr>
        <p:spPr>
          <a:xfrm rot="5400000">
            <a:off x="4990178" y="2215042"/>
            <a:ext cx="736600" cy="25866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5734219" y="4343202"/>
            <a:ext cx="1855620" cy="3598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7388042" y="1831721"/>
            <a:ext cx="839985" cy="1032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角丸四角形吹き出し 16"/>
          <p:cNvSpPr/>
          <p:nvPr/>
        </p:nvSpPr>
        <p:spPr>
          <a:xfrm>
            <a:off x="6970817" y="838953"/>
            <a:ext cx="2081438" cy="402822"/>
          </a:xfrm>
          <a:prstGeom prst="wedgeRoundRectCallout">
            <a:avLst>
              <a:gd name="adj1" fmla="val 9746"/>
              <a:gd name="adj2" fmla="val 22464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 smtClean="0">
                <a:effectLst/>
                <a:latin typeface="Calibri" panose="020F0502020204030204" pitchFamily="34" charset="0"/>
              </a:rPr>
              <a:t>Choose “OFF” or “ON (Advanced)”</a:t>
            </a:r>
          </a:p>
          <a:p>
            <a:pPr algn="ctr"/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* It can set all at once , or can set each camera</a:t>
            </a:r>
            <a:r>
              <a:rPr kumimoji="1" lang="en-US" altLang="ja-JP" sz="700" b="1" dirty="0" smtClean="0">
                <a:effectLst/>
                <a:latin typeface="Calibri" panose="020F0502020204030204" pitchFamily="34" charset="0"/>
              </a:rPr>
              <a:t> 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8" name="二等辺三角形 17"/>
          <p:cNvSpPr/>
          <p:nvPr/>
        </p:nvSpPr>
        <p:spPr>
          <a:xfrm rot="10800000">
            <a:off x="6871964" y="2895019"/>
            <a:ext cx="736600" cy="18136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角丸四角形吹き出し 18"/>
          <p:cNvSpPr/>
          <p:nvPr/>
        </p:nvSpPr>
        <p:spPr>
          <a:xfrm>
            <a:off x="7178910" y="3638377"/>
            <a:ext cx="1873345" cy="552876"/>
          </a:xfrm>
          <a:prstGeom prst="wedgeRoundRectCallout">
            <a:avLst>
              <a:gd name="adj1" fmla="val -33053"/>
              <a:gd name="adj2" fmla="val 7596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</a:rPr>
              <a:t>Display the referenced recording days including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</a:rPr>
              <a:t>smart coding </a:t>
            </a:r>
            <a:r>
              <a:rPr lang="en-US" altLang="ja-JP" sz="1000" b="1" dirty="0">
                <a:effectLst/>
                <a:latin typeface="Calibri" panose="020F0502020204030204" pitchFamily="34" charset="0"/>
              </a:rPr>
              <a:t>camera bitrate information.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93702" y="3870992"/>
            <a:ext cx="385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: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5594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628" y="1431380"/>
            <a:ext cx="4111628" cy="259299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82" y="1431380"/>
            <a:ext cx="3816621" cy="3243295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2-4.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Smart Coding</a:t>
            </a:r>
            <a:endParaRPr lang="ja-JP" altLang="en-US" sz="28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165178" y="687914"/>
            <a:ext cx="8464073" cy="50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268288" indent="-268288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VBR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</a:t>
            </a:r>
          </a:p>
          <a:p>
            <a:pPr marL="444500" lvl="1" indent="-176213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</a:rPr>
              <a:t>Go to “Camera” -&gt; “Camera setup” -&gt; “Transmission priority” -&gt; “Setting items”</a:t>
            </a:r>
          </a:p>
        </p:txBody>
      </p:sp>
      <p:sp>
        <p:nvSpPr>
          <p:cNvPr id="12" name="二等辺三角形 11"/>
          <p:cNvSpPr/>
          <p:nvPr/>
        </p:nvSpPr>
        <p:spPr>
          <a:xfrm rot="5400000">
            <a:off x="4028915" y="2376842"/>
            <a:ext cx="736600" cy="25866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814584" y="3571274"/>
            <a:ext cx="2345377" cy="3626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角丸四角形 13"/>
          <p:cNvSpPr/>
          <p:nvPr/>
        </p:nvSpPr>
        <p:spPr>
          <a:xfrm>
            <a:off x="451262" y="2319138"/>
            <a:ext cx="3040083" cy="3740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角丸四角形吹き出し 14"/>
          <p:cNvSpPr/>
          <p:nvPr/>
        </p:nvSpPr>
        <p:spPr>
          <a:xfrm>
            <a:off x="2357257" y="2839261"/>
            <a:ext cx="1722145" cy="274642"/>
          </a:xfrm>
          <a:prstGeom prst="wedgeRoundRectCallout">
            <a:avLst>
              <a:gd name="adj1" fmla="val -29949"/>
              <a:gd name="adj2" fmla="val -9669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b="1" dirty="0">
                <a:latin typeface="Calibri" panose="020F0502020204030204" pitchFamily="34" charset="0"/>
              </a:rPr>
              <a:t>Check the applicable boxes</a:t>
            </a:r>
            <a:endParaRPr lang="en-US" altLang="ja-JP" sz="10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6" name="角丸四角形吹き出し 15"/>
          <p:cNvSpPr/>
          <p:nvPr/>
        </p:nvSpPr>
        <p:spPr>
          <a:xfrm>
            <a:off x="7328917" y="3308709"/>
            <a:ext cx="1733797" cy="525130"/>
          </a:xfrm>
          <a:prstGeom prst="wedgeRoundRectCallout">
            <a:avLst>
              <a:gd name="adj1" fmla="val -56328"/>
              <a:gd name="adj2" fmla="val 1906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b="1" dirty="0">
                <a:latin typeface="Calibri" panose="020F0502020204030204" pitchFamily="34" charset="0"/>
              </a:rPr>
              <a:t>Reference recording days” may vary when VBR is selected </a:t>
            </a:r>
            <a:endParaRPr lang="en-US" altLang="ja-JP" sz="10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3138" y="638410"/>
            <a:ext cx="7267000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</a:t>
            </a:r>
            <a:r>
              <a:rPr lang="en-US" altLang="ja-JP" sz="16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 NX100 &amp; Hanwha other companies</a:t>
            </a:r>
            <a:endParaRPr lang="en-US" altLang="ja-JP" sz="16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692059"/>
              </p:ext>
            </p:extLst>
          </p:nvPr>
        </p:nvGraphicFramePr>
        <p:xfrm>
          <a:off x="297915" y="921183"/>
          <a:ext cx="8624506" cy="3848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15">
                  <a:extLst>
                    <a:ext uri="{9D8B030D-6E8A-4147-A177-3AD203B41FA5}">
                      <a16:colId xmlns:a16="http://schemas.microsoft.com/office/drawing/2014/main" val="551008494"/>
                    </a:ext>
                  </a:extLst>
                </a:gridCol>
                <a:gridCol w="931148">
                  <a:extLst>
                    <a:ext uri="{9D8B030D-6E8A-4147-A177-3AD203B41FA5}">
                      <a16:colId xmlns:a16="http://schemas.microsoft.com/office/drawing/2014/main" val="1577628231"/>
                    </a:ext>
                  </a:extLst>
                </a:gridCol>
                <a:gridCol w="1437227">
                  <a:extLst>
                    <a:ext uri="{9D8B030D-6E8A-4147-A177-3AD203B41FA5}">
                      <a16:colId xmlns:a16="http://schemas.microsoft.com/office/drawing/2014/main" val="388572224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680721137"/>
                    </a:ext>
                  </a:extLst>
                </a:gridCol>
                <a:gridCol w="1456593">
                  <a:extLst>
                    <a:ext uri="{9D8B030D-6E8A-4147-A177-3AD203B41FA5}">
                      <a16:colId xmlns:a16="http://schemas.microsoft.com/office/drawing/2014/main" val="2576066892"/>
                    </a:ext>
                  </a:extLst>
                </a:gridCol>
                <a:gridCol w="1493769">
                  <a:extLst>
                    <a:ext uri="{9D8B030D-6E8A-4147-A177-3AD203B41FA5}">
                      <a16:colId xmlns:a16="http://schemas.microsoft.com/office/drawing/2014/main" val="777098101"/>
                    </a:ext>
                  </a:extLst>
                </a:gridCol>
                <a:gridCol w="1389066">
                  <a:extLst>
                    <a:ext uri="{9D8B030D-6E8A-4147-A177-3AD203B41FA5}">
                      <a16:colId xmlns:a16="http://schemas.microsoft.com/office/drawing/2014/main" val="3657525412"/>
                    </a:ext>
                  </a:extLst>
                </a:gridCol>
                <a:gridCol w="1379488">
                  <a:extLst>
                    <a:ext uri="{9D8B030D-6E8A-4147-A177-3AD203B41FA5}">
                      <a16:colId xmlns:a16="http://schemas.microsoft.com/office/drawing/2014/main" val="1404123988"/>
                    </a:ext>
                  </a:extLst>
                </a:gridCol>
              </a:tblGrid>
              <a:tr h="17341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Hanwha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HIK</a:t>
                      </a:r>
                      <a:endParaRPr kumimoji="1" lang="en-US" altLang="ja-JP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Dahua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5032676"/>
                  </a:ext>
                </a:extLst>
              </a:tr>
              <a:tr h="16515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NX200K/G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NX100/2E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XRN-410S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DS-7604NI-E1/4P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DHI-NVR4104-P</a:t>
                      </a:r>
                      <a:endParaRPr kumimoji="1" lang="ja-JP" altLang="en-US" sz="9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0960438"/>
                  </a:ext>
                </a:extLst>
              </a:tr>
              <a:tr h="3303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Design</a:t>
                      </a:r>
                      <a:endParaRPr kumimoji="1"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865883"/>
                  </a:ext>
                </a:extLst>
              </a:tr>
              <a:tr h="16515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 No.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9CH(Max32CH)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4CH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4CH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4CH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4CH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8285690"/>
                  </a:ext>
                </a:extLst>
              </a:tr>
              <a:tr h="16515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Image Format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H.264/JPEG</a:t>
                      </a:r>
                      <a:endParaRPr kumimoji="1" lang="ja-JP" altLang="en-US" sz="9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H.264/JPEG</a:t>
                      </a:r>
                      <a:endParaRPr kumimoji="1" lang="ja-JP" altLang="en-US" sz="9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3074316"/>
                  </a:ext>
                </a:extLst>
              </a:tr>
              <a:tr h="33031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 Recording Rate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In:192Mbps  Out:192Mbps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In:96Mbps  Out:96Mbps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In:50Mbps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In:40Mbps  Out:80Mbps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80Mbps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9571911"/>
                  </a:ext>
                </a:extLst>
              </a:tr>
              <a:tr h="165156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Type ( Slot )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3.5inch x2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2.5 inch </a:t>
                      </a:r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3.5inch x1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3.5inch x1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3.5inch x1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022435"/>
                  </a:ext>
                </a:extLst>
              </a:tr>
              <a:tr h="16515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Capacity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Max.6TB/each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Max.4TB</a:t>
                      </a:r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(2TB x 2</a:t>
                      </a:r>
                      <a:r>
                        <a:rPr kumimoji="1" lang="en-US" altLang="ja-JP" sz="900" b="1" dirty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Max.6TB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Max.4TB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SATA X1 (Max.4TB)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5340928"/>
                  </a:ext>
                </a:extLst>
              </a:tr>
              <a:tr h="16515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Shipment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Empty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Pre-installed 2TB x 1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Empty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Empty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Selectable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0269416"/>
                  </a:ext>
                </a:extLst>
              </a:tr>
              <a:tr h="16515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RAID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1" lang="en-US" altLang="ja-JP" sz="900" b="1" dirty="0" smtClean="0">
                          <a:solidFill>
                            <a:srgbClr val="6E6EE8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</a:t>
                      </a:r>
                      <a:endParaRPr kumimoji="1" lang="ja-JP" altLang="en-US" sz="900" b="1" kern="1200" dirty="0">
                        <a:solidFill>
                          <a:srgbClr val="6E6EE8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Not Supported</a:t>
                      </a:r>
                      <a:endParaRPr kumimoji="1" lang="en-US" altLang="ja-JP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Not Supported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Not Supported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7995143"/>
                  </a:ext>
                </a:extLst>
              </a:tr>
              <a:tr h="22928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 IF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USB3.0 x 2  USB2.0 x 2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USB3.0 x 1  USB2.0 x 1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USB3.0 x 1  USB2.0 x 1</a:t>
                      </a:r>
                      <a:endParaRPr kumimoji="1" lang="en-US" altLang="ja-JP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USB3.0 x 1  USB2.0 x 1</a:t>
                      </a:r>
                      <a:endParaRPr kumimoji="1" lang="en-US" altLang="ja-JP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USB2.0 x 2</a:t>
                      </a:r>
                      <a:endParaRPr kumimoji="1" lang="en-US" altLang="ja-JP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0838867"/>
                  </a:ext>
                </a:extLst>
              </a:tr>
              <a:tr h="33031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Built-in PoE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(PoE+ : not support)</a:t>
                      </a:r>
                      <a:endParaRPr kumimoji="1" lang="ja-JP" altLang="en-US" sz="9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(PoE+ : support)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(PoE + :support)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(PoE + :support)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694717"/>
                  </a:ext>
                </a:extLst>
              </a:tr>
              <a:tr h="16515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Monitor</a:t>
                      </a:r>
                      <a:r>
                        <a:rPr kumimoji="1" lang="en-US" altLang="ja-JP" sz="90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out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HDMIx2, BNCx1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HDMIx1, BNCx1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HDMIx1, VGAx1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HDMIx1, VGAx1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HDMIx1, VGAx1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6009213"/>
                  </a:ext>
                </a:extLst>
              </a:tr>
              <a:tr h="30741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I/O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In:9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out:1  Control </a:t>
                      </a:r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port:8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In:2 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out:1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 </a:t>
                      </a:r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port:5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In:4  out:2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In:4</a:t>
                      </a:r>
                      <a:r>
                        <a:rPr kumimoji="1" lang="ja-JP" altLang="en-US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out:1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453846"/>
                  </a:ext>
                </a:extLst>
              </a:tr>
              <a:tr h="16515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SSL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1" lang="en-US" altLang="ja-JP" sz="9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8862335"/>
                  </a:ext>
                </a:extLst>
              </a:tr>
              <a:tr h="16515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AV100V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1" lang="en-US" altLang="ja-JP" sz="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AC adapter</a:t>
                      </a:r>
                      <a:endParaRPr kumimoji="1" lang="ja-JP" altLang="en-US" sz="9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AC</a:t>
                      </a:r>
                      <a:r>
                        <a:rPr kumimoji="1" lang="ja-JP" altLang="en-US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Adapter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AC</a:t>
                      </a:r>
                      <a:r>
                        <a:rPr kumimoji="1" lang="ja-JP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Adapter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AC</a:t>
                      </a:r>
                      <a:r>
                        <a:rPr kumimoji="1" lang="ja-JP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Adapter</a:t>
                      </a: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9025631"/>
                  </a:ext>
                </a:extLst>
              </a:tr>
              <a:tr h="33031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5~45</a:t>
                      </a:r>
                      <a:r>
                        <a:rPr kumimoji="1" lang="ja-JP" altLang="en-US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℃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1" lang="en-US" altLang="ja-JP" sz="9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5~</a:t>
                      </a:r>
                      <a:r>
                        <a:rPr kumimoji="1" lang="en-US" altLang="ja-JP" sz="9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45</a:t>
                      </a:r>
                      <a:r>
                        <a:rPr kumimoji="1" lang="ja-JP" altLang="en-US" sz="9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℃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0~40</a:t>
                      </a:r>
                      <a:r>
                        <a:rPr kumimoji="1" lang="ja-JP" altLang="en-US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℃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℃～</a:t>
                      </a:r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+55</a:t>
                      </a:r>
                      <a:r>
                        <a:rPr kumimoji="1" lang="ja-JP" altLang="en-US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℃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0608316"/>
                  </a:ext>
                </a:extLst>
              </a:tr>
              <a:tr h="16515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Dimensions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420x88x300mm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280x44x212mm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300x48x209mm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315x45x230mm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6464E6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205x45x205mm</a:t>
                      </a:r>
                      <a:endParaRPr kumimoji="1" lang="ja-JP" altLang="en-US" sz="900" b="1" dirty="0">
                        <a:solidFill>
                          <a:srgbClr val="6464E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1053294"/>
                  </a:ext>
                </a:extLst>
              </a:tr>
            </a:tbl>
          </a:graphicData>
        </a:graphic>
      </p:graphicFrame>
      <p:pic>
        <p:nvPicPr>
          <p:cNvPr id="288" name="Picture 45" descr="WJ-NV200_slant_left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81" y="1326381"/>
            <a:ext cx="804305" cy="2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24" y="1319181"/>
            <a:ext cx="617192" cy="20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76" y="1292678"/>
            <a:ext cx="698782" cy="24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953" y="1340960"/>
            <a:ext cx="538162" cy="2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Y:\40-職能\セキュリティ\セキュリティ・サウンド広報宣伝\(10) Security\01_国内\Extremeｼﾘｰｽﾞ　H.265\WJ-NX100\png\WJ-NX100_1-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81" y="1351905"/>
            <a:ext cx="767133" cy="18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6129083" y="923172"/>
            <a:ext cx="2799190" cy="386635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19050">
            <a:noFill/>
          </a:ln>
          <a:effectLst/>
        </p:spPr>
        <p:txBody>
          <a:bodyPr wrap="none" lIns="54000" rIns="54000" rtlCol="0" anchor="ctr"/>
          <a:lstStyle/>
          <a:p>
            <a:pPr marL="0" marR="0" lvl="0" indent="0" algn="ctr" defTabSz="271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717750" y="936467"/>
            <a:ext cx="1474538" cy="386436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19050">
            <a:noFill/>
          </a:ln>
          <a:effectLst/>
        </p:spPr>
        <p:txBody>
          <a:bodyPr wrap="none" lIns="54000" rIns="54000" rtlCol="0" anchor="ctr"/>
          <a:lstStyle/>
          <a:p>
            <a:pPr marL="0" marR="0" lvl="0" indent="0" algn="ctr" defTabSz="271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1" name="正方形/長方形 290"/>
          <p:cNvSpPr/>
          <p:nvPr/>
        </p:nvSpPr>
        <p:spPr>
          <a:xfrm>
            <a:off x="3202362" y="923172"/>
            <a:ext cx="2937699" cy="386635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txBody>
          <a:bodyPr wrap="none" lIns="54000" rIns="54000" rtlCol="0" anchor="ctr"/>
          <a:lstStyle/>
          <a:p>
            <a:pPr marL="0" marR="0" lvl="0" indent="0" algn="ctr" defTabSz="271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9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3. Specification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Comparison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3138" y="638410"/>
            <a:ext cx="5621080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</a:t>
            </a:r>
            <a:r>
              <a:rPr lang="en-US" altLang="ja-JP" sz="16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 </a:t>
            </a:r>
            <a:r>
              <a:rPr lang="en-US" altLang="ja-JP" sz="16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</a:t>
            </a:r>
            <a:r>
              <a:rPr lang="en-US" altLang="ja-JP" sz="16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NX models</a:t>
            </a:r>
            <a:endParaRPr lang="en-US" altLang="ja-JP" sz="16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294182"/>
              </p:ext>
            </p:extLst>
          </p:nvPr>
        </p:nvGraphicFramePr>
        <p:xfrm>
          <a:off x="597408" y="965199"/>
          <a:ext cx="7991855" cy="3571643"/>
        </p:xfrm>
        <a:graphic>
          <a:graphicData uri="http://schemas.openxmlformats.org/drawingml/2006/table">
            <a:tbl>
              <a:tblPr firstRow="1" bandRow="1"/>
              <a:tblGrid>
                <a:gridCol w="2140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4752">
                  <a:extLst>
                    <a:ext uri="{9D8B030D-6E8A-4147-A177-3AD203B41FA5}">
                      <a16:colId xmlns:a16="http://schemas.microsoft.com/office/drawing/2014/main" val="2476442498"/>
                    </a:ext>
                  </a:extLst>
                </a:gridCol>
                <a:gridCol w="1487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NX100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NX200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NX300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NX400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Image Format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H.265,H.264,JPEG</a:t>
                      </a:r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H.265,H.264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,JPEG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H.265,H.264,JPEG</a:t>
                      </a:r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H.265,H.264,JPEG</a:t>
                      </a:r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number of CH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 CH</a:t>
                      </a:r>
                      <a:endParaRPr kumimoji="1"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NTSC : 16    PAL : 32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CH</a:t>
                      </a:r>
                      <a:endParaRPr kumimoji="1"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1-64CH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Through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put</a:t>
                      </a:r>
                      <a:r>
                        <a:rPr kumimoji="1" lang="ja-JP" altLang="en-US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96Mbps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192Mbps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256Mbps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384Mbps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9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Through put out</a:t>
                      </a:r>
                    </a:p>
                  </a:txBody>
                  <a:tcPr marL="16614" marR="16614" marT="2700" marB="2700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96Mbps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192Mbps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256Mbps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256Mbps</a:t>
                      </a: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Num.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HDD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Raid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RAID Level1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RAID Level1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RAID Level1, 5, 6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RAID Level1,5,6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unit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HXE400x2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HXE400x5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Monitor out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 x1  BNC x1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 x2 BNC x1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 x2 BNC x1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HDMIx2 BNC x1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Transcode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2user access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2user access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2user access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 user access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Sub-stream Rec.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(All CH)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(All CH)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(All CH)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(All CH)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 power supply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rgbClr val="0000E4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>
                        <a:solidFill>
                          <a:srgbClr val="0000E4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NAS back up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*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Secure communication (Globalsign)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recognition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(2cam) 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(2cam) 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(2cam) 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Failover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between NVRs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646" marR="6646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*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HDD long-life control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646" marR="6646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*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Copy port/(USB port num.)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USB/(2)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USB/(4)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USB/(4)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USB/(4)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Dimensions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rgbClr val="0000E4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280x44x212mm (1U)</a:t>
                      </a:r>
                      <a:endParaRPr kumimoji="1" lang="ja-JP" altLang="en-US" sz="800" dirty="0">
                        <a:solidFill>
                          <a:srgbClr val="0000E4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420x88x300mm (2U)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420x88x370mm (2U)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430x132x400mm (3U)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Easy Installation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RJ45 port (rear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side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96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RJ45 maintenance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port (front side)</a:t>
                      </a: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96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Source (Terminal inputs)</a:t>
                      </a: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06361"/>
                  </a:ext>
                </a:extLst>
              </a:tr>
              <a:tr h="149639">
                <a:tc>
                  <a:txBody>
                    <a:bodyPr/>
                    <a:lstStyle/>
                    <a:p>
                      <a:pPr algn="ctr"/>
                      <a:endParaRPr kumimoji="1" lang="en-US" altLang="ja-JP" sz="8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421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74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8" y="638411"/>
            <a:ext cx="3459771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Overview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2" name="表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588697"/>
              </p:ext>
            </p:extLst>
          </p:nvPr>
        </p:nvGraphicFramePr>
        <p:xfrm>
          <a:off x="143069" y="966037"/>
          <a:ext cx="8865759" cy="35469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0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4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0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73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Item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Function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Note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335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External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port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Alarm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Alarm Input: 2</a:t>
                      </a:r>
                      <a:r>
                        <a:rPr 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Alarm Output</a:t>
                      </a:r>
                      <a:r>
                        <a:rPr lang="en-US" altLang="ja-JP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: 1, Error Output: 2</a:t>
                      </a:r>
                      <a:r>
                        <a:rPr lang="en-US" altLang="ja-JP" sz="10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Control etc: 3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2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</a:t>
                      </a:r>
                      <a:r>
                        <a:rPr lang="ja-JP" alt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endParaRPr lang="en-US" altLang="ja-JP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r>
                        <a:rPr lang="ja-JP" alt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lang="en-US" altLang="ja-JP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port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33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Spot Output Connector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1x 1 V [p-p] / 75 ˜ (BNC)</a:t>
                      </a:r>
                      <a:r>
                        <a:rPr lang="en-US" altLang="ja-JP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NTSC /PAL (selectable in setup menu)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5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r>
                        <a:rPr lang="ja-JP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  <a:endParaRPr lang="en-US" altLang="ja-JP" sz="10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Front side: </a:t>
                      </a:r>
                      <a:r>
                        <a:rPr lang="en-US" altLang="ja-JP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USB3.0 (Copy)  Rear side: USB2.0 (Mouse)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79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Network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4x 10BASE-T / 100BASE-TX / 1000BASE-T (RJ45), PoE(IEEE802.3af compliant)</a:t>
                      </a:r>
                      <a:endParaRPr lang="en-US" altLang="ja-JP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604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HDD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rtl="0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Type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2.5 inch Serial ATA HDD, Up to 2x HDDs can be installed.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604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Maximum Capacity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Up to 4TB(</a:t>
                      </a:r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TBx2*) will be supported (Installed HDD : 2TB x 1)  *PGQW2331ZA/C1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977362"/>
                  </a:ext>
                </a:extLst>
              </a:tr>
              <a:tr h="194604">
                <a:tc v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RAID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RAID 1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490351"/>
                  </a:ext>
                </a:extLst>
              </a:tr>
              <a:tr h="194604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Others</a:t>
                      </a:r>
                    </a:p>
                    <a:p>
                      <a:pPr algn="l" rtl="0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Power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ja-JP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DC48 V 1.7 A</a:t>
                      </a:r>
                      <a:endParaRPr lang="es-E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868638"/>
                  </a:ext>
                </a:extLst>
              </a:tr>
              <a:tr h="35154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Ambient Operating Temperature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Main body : +5 °C to +45 °C (41 °F to 113 °F)</a:t>
                      </a:r>
                    </a:p>
                    <a:p>
                      <a:pPr algn="l" rtl="0" fontAlgn="ctr"/>
                      <a:r>
                        <a:rPr 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Mouse (provided) : +5 °C to +40 °C (41 °F to 104 °F)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604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Ambient Operating humidity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5 % to 90 % (without condensation)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543">
                <a:tc vMerge="1">
                  <a:txBody>
                    <a:bodyPr/>
                    <a:lstStyle/>
                    <a:p>
                      <a:endParaRPr kumimoji="1" lang="ja-JP" altLang="en-US" sz="1050" b="1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Size</a:t>
                      </a:r>
                      <a:r>
                        <a:rPr lang="en-US" sz="10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(W x H x D)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280 mm(W) x 44 mm(H) x 212 mm(D)</a:t>
                      </a: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{11-1/32 inches (W) x 1-3/4 inches (H) x 8-11/32 inches (D)}</a:t>
                      </a:r>
                      <a:endParaRPr lang="pl-PL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60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Weight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When no HDD is installed: 2.0 kg {4.6 lbs}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1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8" y="576855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Recording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0216"/>
              </p:ext>
            </p:extLst>
          </p:nvPr>
        </p:nvGraphicFramePr>
        <p:xfrm>
          <a:off x="139508" y="970625"/>
          <a:ext cx="8922695" cy="36630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26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64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Item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Function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Note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225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Setting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Scheduled Recording Mode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 schedules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 Each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schedule has two 24hour time tables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 Each time table can be separated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into max 6 slots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3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Recording Mode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Event, Schedule, Emergency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5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Sub-stream recording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64 / 128 / 256 / 384 / 512 / 768 kbps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5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Pre-alarm Recording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Up to 15 seconds *When the delivery speed from the network camera is less than 4 Mbps.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613411"/>
                  </a:ext>
                </a:extLst>
              </a:tr>
              <a:tr h="180345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Compression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Supported Image Format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H.265(HEVC), H.264, JPEG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3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Supported Audio Format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G.711 for Onvif, G.726 (ADPCM) 32 kbps, AAC-LC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Data</a:t>
                      </a:r>
                      <a:r>
                        <a:rPr lang="en-US" altLang="ja-JP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format</a:t>
                      </a:r>
                      <a:endParaRPr lang="en-US" altLang="ja-JP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Supported Data format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Original format(N3R/N3A), MP4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Re-encoding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format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Re-encoding format: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H.264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 stream is re-encoded to H.264 stream.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</a:p>
                    <a:p>
                      <a:pPr algn="l" rtl="0" fontAlgn="ctr"/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Then H.264 stream is transmitted to outside. 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Support re-encoding for 2 user at same time.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55027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Resolution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Supported Image Resolution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(Depending on the camera)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•Aspect ratio [4 : 3]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4000x3000, 3072x2304, 2560x1920, 2048x1536, 1600x1200, 1280x960, 800x600, 640x480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•Aspect ratio [16 : 9]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3840x2160, 3072x1728, 2560x1440, 1920x1080, 1280x720, 640x360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•Aspect ratio [1 : 1]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2992x2992, 2816x2816, 2192x2192, 2048x2048, 1280x1280, 1440x1440(*), 1200x1200(*)</a:t>
                      </a:r>
                    </a:p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•Aspect ratio [9 : 16] 2160x3840, 1728x3072, 1440x2560, 1080x1920, 720x1280, 360x640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4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8" y="576855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Network/Monitor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492040"/>
              </p:ext>
            </p:extLst>
          </p:nvPr>
        </p:nvGraphicFramePr>
        <p:xfrm>
          <a:off x="149580" y="976965"/>
          <a:ext cx="8824716" cy="3873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1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03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Item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1" marB="34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Function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41" marR="91441" marT="34250" marB="34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Note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41" marR="91441" marT="34250" marB="34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47">
                <a:tc rowSpan="5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Network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Network Interface</a:t>
                      </a: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10BASE-T / 100BASE-TX / 1000BASE-T (RJ45)</a:t>
                      </a:r>
                      <a:b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</a:b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Camera port : 10BASE-T / 100BASE-TX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PC port : 10BASE-T / 100BASE-TX / 1000BASE-T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47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Port forwarding function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432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Supported Protocol</a:t>
                      </a: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IPv4: TCP/IP, UDP/IP, HTTP, HTTPS, FTP, SMTP, DNS, NTP, SNMP, RTP,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RTSP, ICMP, ARP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IPv6: ICMPv6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71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No. of Simultaneous Users</a:t>
                      </a: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 or less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0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Security Method</a:t>
                      </a: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User authentication (ID and Password), Host authentication,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Alteration detection, SSL/TLS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8" marR="91438" marT="34265" marB="342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817653"/>
                  </a:ext>
                </a:extLst>
              </a:tr>
              <a:tr h="917982">
                <a:tc rowSpan="2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Monitor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Main monitor</a:t>
                      </a:r>
                      <a:r>
                        <a:rPr kumimoji="1" lang="ja-JP" alt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output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(HDMI)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 4K UHD(3840x2160p) /30Hz, 4K UHD(3840x2160p) /25Hz,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1920x1080p /60Hz, 1920x1080p /50Hz, 1920x1080i /60Hz,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1920x1080i /50Hz</a:t>
                      </a:r>
                      <a:endParaRPr kumimoji="1" lang="ja-JP" altLang="en-US" sz="1000" b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695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Spot Output Connector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1x 1 V [p-p] / 75 ˜ (BNC) NTSC /PAL (selectable in setup menu)</a:t>
                      </a:r>
                      <a:endParaRPr kumimoji="1" lang="ja-JP" altLang="en-US" sz="1000" b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9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8" y="638411"/>
            <a:ext cx="503152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Main Unit Functions/Browser GUI 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12687"/>
              </p:ext>
            </p:extLst>
          </p:nvPr>
        </p:nvGraphicFramePr>
        <p:xfrm>
          <a:off x="143069" y="976966"/>
          <a:ext cx="8864082" cy="3624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6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3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Item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Function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Note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T="45688" marB="45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85">
                <a:tc rowSpan="4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Main Unit Functions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Multiscreen Mode</a:t>
                      </a: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[Main monitor]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•Control screen 4 split screen display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•Wide view screen 2 / 3 / 4 split screen display, 1 screen sequence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[Sub monitor]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 screen sequence, 4 split screen display</a:t>
                      </a: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601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Playback Control</a:t>
                      </a: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PLAY, Rev PLAY, Pause, Stop, FF, FR, Prev Record, Next Record,</a:t>
                      </a:r>
                    </a:p>
                    <a:p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Prev Image, Next Image, Go to Date, Go to Last (30 s), Time-saving playback</a:t>
                      </a: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049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Search Mode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Search criteria : Time date, Playback by designating a timeline, VMD, Thumbnail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01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SD Memory Data Download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Images recorded in the SD card in the i-PRO series cameras can be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transferred to the recorder automatically. (H.265/H.264)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5100"/>
                  </a:ext>
                </a:extLst>
              </a:tr>
              <a:tr h="148040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Browser GUI 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Display Mode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 / 4 screen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01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Playback Control</a:t>
                      </a: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PLAY, Rev PLAY, Pause, Stop, FF, FR, Prev Record, Next Record,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Prev Image, Next Image, Go to Date, Go to Last (30 s)</a:t>
                      </a: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54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Search Mode</a:t>
                      </a: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Search criteria: Time date, Event type, VMD, Camera number</a:t>
                      </a:r>
                    </a:p>
                  </a:txBody>
                  <a:tcPr marL="91433" marR="91433" marT="45672" marB="456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03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48" marB="45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Image Download</a:t>
                      </a:r>
                    </a:p>
                  </a:txBody>
                  <a:tcPr marL="91433" marR="91433" marT="45648" marB="45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File Format: Original Format / MP4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Recorded data of selected camera and time range can be downloaded to a PC.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Viewer software can be downloaded separately.</a:t>
                      </a: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3" marR="91433" marT="45648" marB="45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75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Appearance: Front side specification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5" name="テキスト ボックス 3"/>
          <p:cNvSpPr txBox="1"/>
          <p:nvPr/>
        </p:nvSpPr>
        <p:spPr>
          <a:xfrm>
            <a:off x="682951" y="2026846"/>
            <a:ext cx="7948010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① </a:t>
            </a:r>
            <a:r>
              <a:rPr lang="en-US" altLang="ja-JP" sz="10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Copy port (USB3.0) [COPY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]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 Mouse connection is also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available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Connect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external storage device (external Hard disk drive, USB memory) to this port and copy images and audio recorded on the hard disk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drive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② </a:t>
            </a:r>
            <a:r>
              <a:rPr lang="en-US" altLang="ja-JP" sz="10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Operation indicator [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OPERATE] :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Lights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the power is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③ </a:t>
            </a:r>
            <a:r>
              <a:rPr lang="en-US" altLang="ja-JP" sz="10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Error indicator [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ERROR] :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Blinks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an error that can become a problem for the recorder to run the system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occurs </a:t>
            </a: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Blinks red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System error</a:t>
            </a: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b="1" dirty="0" smtClean="0">
                <a:solidFill>
                  <a:srgbClr val="FF99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Blinks orange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Thermal error, cooling fan malfunction, etc</a:t>
            </a: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Shows a solid light when automatically reset from an error status</a:t>
            </a: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④ </a:t>
            </a:r>
            <a:r>
              <a:rPr lang="en-US" altLang="ja-JP" sz="10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 indicator [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ALARM] :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Blinks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an alarm occurs, and lights when the alarm output stops. This indicator will go off when the [Reset] button</a:t>
            </a: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⑤ </a:t>
            </a:r>
            <a:r>
              <a:rPr lang="en-US" altLang="ja-JP" sz="10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Recording indicator [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REC] : </a:t>
            </a:r>
            <a:r>
              <a:rPr lang="en-US" altLang="ja-JP" sz="1000" b="1" dirty="0" smtClean="0">
                <a:solidFill>
                  <a:srgbClr val="FF99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Lights </a:t>
            </a:r>
            <a:r>
              <a:rPr lang="en-US" altLang="ja-JP" sz="1000" b="1" dirty="0">
                <a:solidFill>
                  <a:srgbClr val="FF99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orange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recording is being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performed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⑥ </a:t>
            </a:r>
            <a:r>
              <a:rPr lang="en-US" altLang="ja-JP" sz="10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[HDD1]/[HDD2] 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indicator :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Indicates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operational status (access/failure) of the respective hard disk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drive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b="1" dirty="0" smtClean="0">
                <a:solidFill>
                  <a:srgbClr val="00B05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Blinks green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Indicates that the respective hard disk drive is being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accessed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Lights red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Indicates that a fault (or an error) has occurred on a hard disk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drive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: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Indicates that the respective hard disk drive is not being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accessed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⑦ </a:t>
            </a:r>
            <a:r>
              <a:rPr lang="en-US" altLang="ja-JP" sz="10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Buzzer stop button [BUZZER 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STOP] :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Press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button to stop the buzzer that started sounding at an alarm/error occurrence</a:t>
            </a:r>
          </a:p>
          <a:p>
            <a:pPr>
              <a:lnSpc>
                <a:spcPts val="1400"/>
              </a:lnSpc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⑧ </a:t>
            </a:r>
            <a:r>
              <a:rPr lang="en-US" altLang="ja-JP" sz="10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Restart switch [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RESTART] :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Restarts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recorder. Insert a fine stick, like a paper clip and keep pressing for more than 5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seconds</a:t>
            </a:r>
            <a:endParaRPr kumimoji="1" lang="ja-JP" altLang="en-US" sz="1000" dirty="0" smtClean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081" y="659168"/>
            <a:ext cx="5697199" cy="136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Appearance: Rear side specification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テキスト ボックス 8"/>
          <p:cNvSpPr txBox="1"/>
          <p:nvPr/>
        </p:nvSpPr>
        <p:spPr>
          <a:xfrm>
            <a:off x="1021524" y="2349815"/>
            <a:ext cx="5827177" cy="22082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Clamp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mount (To prevent power cord disconnection)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Alarm/Control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terminal [ALARM/CONTROL]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DC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jack [DC IN]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Network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port (Camera port) [CAMERA]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Network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port (PC port) [PC]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SIGNAL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GND terminal [SIGNAL GND]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Mouse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connection port (USB2.0)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[Mouse]The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provided mouse is connected to this port.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Video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output connector (BNC) [VIDEO]The default is PAL output.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Main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monitor output connector (HDMI)[HDMI VIDEO/AUDIO]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Cooling </a:t>
            </a:r>
            <a:r>
              <a:rPr lang="en-US" altLang="ja-JP" sz="1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fan </a:t>
            </a: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outlet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0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Security wire hole</a:t>
            </a:r>
            <a:endParaRPr lang="en-US" altLang="ja-JP" sz="10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1" y="826545"/>
            <a:ext cx="5562600" cy="13429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412" y="1490037"/>
            <a:ext cx="1779990" cy="231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1. Product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Concept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033457" y="4056056"/>
            <a:ext cx="5966850" cy="572829"/>
          </a:xfrm>
          <a:prstGeom prst="rect">
            <a:avLst/>
          </a:prstGeom>
          <a:solidFill>
            <a:srgbClr val="FFD4E5"/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anchor="ctr"/>
          <a:lstStyle/>
          <a:p>
            <a:pPr marL="0" marR="0" lvl="0" indent="0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H265 High Compression</a:t>
            </a:r>
          </a:p>
          <a:p>
            <a:pPr marL="177800" marR="0" lvl="0" indent="-177800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ja-JP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Significant </a:t>
            </a:r>
            <a:r>
              <a:rPr kumimoji="0" lang="en-US" altLang="ja-JP" sz="1400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reduction of storage space usage through H.265 and Smart Coding</a:t>
            </a:r>
            <a:r>
              <a:rPr kumimoji="0" lang="en-US" altLang="ja-JP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0" lang="en-US" altLang="ja-JP" sz="1400" kern="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8590" y="741896"/>
            <a:ext cx="9085409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4CH-PoE compact recorder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realizes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H.265 system with reliability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installation </a:t>
            </a:r>
          </a:p>
        </p:txBody>
      </p:sp>
      <p:sp>
        <p:nvSpPr>
          <p:cNvPr id="82" name="正方形/長方形 81"/>
          <p:cNvSpPr/>
          <p:nvPr/>
        </p:nvSpPr>
        <p:spPr>
          <a:xfrm>
            <a:off x="194490" y="1364225"/>
            <a:ext cx="2655199" cy="3264659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100" b="1" kern="0" dirty="0" smtClean="0">
              <a:solidFill>
                <a:srgbClr val="0000CC"/>
              </a:solidFill>
              <a:latin typeface="Calibri" panose="020F0502020204030204" pitchFamily="34" charset="0"/>
              <a:ea typeface="Meiryo UI"/>
              <a:cs typeface="Calibri" panose="020F0502020204030204" pitchFamily="34" charset="0"/>
            </a:endParaRPr>
          </a:p>
        </p:txBody>
      </p:sp>
      <p:cxnSp>
        <p:nvCxnSpPr>
          <p:cNvPr id="87" name="カギ線コネクタ 86"/>
          <p:cNvCxnSpPr/>
          <p:nvPr/>
        </p:nvCxnSpPr>
        <p:spPr>
          <a:xfrm rot="5400000">
            <a:off x="1443857" y="2705816"/>
            <a:ext cx="938953" cy="246618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pic>
        <p:nvPicPr>
          <p:cNvPr id="88" name="図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3" y="2297194"/>
            <a:ext cx="230422" cy="216020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3" y="2562764"/>
            <a:ext cx="230422" cy="21602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3" y="2828334"/>
            <a:ext cx="230422" cy="216020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3" y="3089387"/>
            <a:ext cx="230422" cy="216020"/>
          </a:xfrm>
          <a:prstGeom prst="rect">
            <a:avLst/>
          </a:prstGeom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79" y="1595508"/>
            <a:ext cx="1159245" cy="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3" name="カギ線コネクタ 92"/>
          <p:cNvCxnSpPr/>
          <p:nvPr/>
        </p:nvCxnSpPr>
        <p:spPr>
          <a:xfrm>
            <a:off x="483466" y="2378981"/>
            <a:ext cx="1548478" cy="1168437"/>
          </a:xfrm>
          <a:prstGeom prst="bentConnector3">
            <a:avLst>
              <a:gd name="adj1" fmla="val 61289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カギ線コネクタ 93"/>
          <p:cNvCxnSpPr/>
          <p:nvPr/>
        </p:nvCxnSpPr>
        <p:spPr>
          <a:xfrm>
            <a:off x="483466" y="2680085"/>
            <a:ext cx="1341868" cy="867333"/>
          </a:xfrm>
          <a:prstGeom prst="bentConnector3">
            <a:avLst>
              <a:gd name="adj1" fmla="val 66034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カギ線コネクタ 94"/>
          <p:cNvCxnSpPr/>
          <p:nvPr/>
        </p:nvCxnSpPr>
        <p:spPr>
          <a:xfrm>
            <a:off x="506461" y="2960188"/>
            <a:ext cx="1174750" cy="579706"/>
          </a:xfrm>
          <a:prstGeom prst="bentConnector3">
            <a:avLst>
              <a:gd name="adj1" fmla="val 67742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カギ線コネクタ 95"/>
          <p:cNvCxnSpPr/>
          <p:nvPr/>
        </p:nvCxnSpPr>
        <p:spPr>
          <a:xfrm>
            <a:off x="509913" y="3197397"/>
            <a:ext cx="1089768" cy="333305"/>
          </a:xfrm>
          <a:prstGeom prst="bentConnector3">
            <a:avLst>
              <a:gd name="adj1" fmla="val 66658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四角形吹き出し 97"/>
          <p:cNvSpPr/>
          <p:nvPr/>
        </p:nvSpPr>
        <p:spPr>
          <a:xfrm>
            <a:off x="625287" y="1755922"/>
            <a:ext cx="719828" cy="342647"/>
          </a:xfrm>
          <a:prstGeom prst="wedgeRectCallout">
            <a:avLst>
              <a:gd name="adj1" fmla="val 92025"/>
              <a:gd name="adj2" fmla="val 72497"/>
            </a:avLst>
          </a:prstGeom>
          <a:solidFill>
            <a:srgbClr val="DEEBF7"/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lang="en-US" altLang="ja-JP" sz="8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Setting </a:t>
            </a:r>
            <a:endParaRPr lang="en-US" altLang="ja-JP" sz="800" b="1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defTabSz="361950">
              <a:defRPr/>
            </a:pPr>
            <a:r>
              <a:rPr lang="en-US" altLang="ja-JP" sz="8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 </a:t>
            </a:r>
            <a:r>
              <a:rPr lang="en-US" altLang="ja-JP" sz="8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Operation</a:t>
            </a:r>
            <a:endParaRPr kumimoji="0" lang="ja-JP" altLang="en-US" sz="800" b="1" kern="0" dirty="0" smtClean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99" name="Picture 189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73" y="4100398"/>
            <a:ext cx="868689" cy="5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186"/>
          <p:cNvSpPr txBox="1">
            <a:spLocks noChangeArrowheads="1"/>
          </p:cNvSpPr>
          <p:nvPr/>
        </p:nvSpPr>
        <p:spPr bwMode="auto">
          <a:xfrm>
            <a:off x="1654270" y="4330891"/>
            <a:ext cx="80821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/>
                <a:cs typeface="Calibri" panose="020F0502020204030204" pitchFamily="34" charset="0"/>
              </a:rPr>
              <a:t>ASM300</a:t>
            </a:r>
          </a:p>
        </p:txBody>
      </p:sp>
      <p:sp>
        <p:nvSpPr>
          <p:cNvPr id="107" name="四角形吹き出し 106"/>
          <p:cNvSpPr/>
          <p:nvPr/>
        </p:nvSpPr>
        <p:spPr>
          <a:xfrm>
            <a:off x="652045" y="2542610"/>
            <a:ext cx="629526" cy="292585"/>
          </a:xfrm>
          <a:prstGeom prst="wedgeRectCallout">
            <a:avLst>
              <a:gd name="adj1" fmla="val -34266"/>
              <a:gd name="adj2" fmla="val 23920"/>
            </a:avLst>
          </a:prstGeom>
          <a:solidFill>
            <a:srgbClr val="FFD4E5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lIns="72000" rIns="72000" rtlCol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800" b="1" kern="0" dirty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</a:t>
            </a:r>
            <a:endParaRPr kumimoji="0" lang="en-US" altLang="ja-JP" sz="800" b="1" kern="0" dirty="0" smtClean="0">
              <a:ln>
                <a:prstDash val="solid"/>
              </a:ln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8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900" b="1" kern="0" dirty="0" smtClean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3" name="円/楕円 74"/>
          <p:cNvSpPr/>
          <p:nvPr/>
        </p:nvSpPr>
        <p:spPr>
          <a:xfrm>
            <a:off x="995649" y="3203268"/>
            <a:ext cx="1166727" cy="525482"/>
          </a:xfrm>
          <a:prstGeom prst="ellipse">
            <a:avLst/>
          </a:prstGeom>
          <a:solidFill>
            <a:srgbClr val="FFFF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100" b="1" kern="0" dirty="0" smtClean="0">
              <a:solidFill>
                <a:srgbClr val="0000CC"/>
              </a:solidFill>
              <a:latin typeface="Calibri" panose="020F0502020204030204" pitchFamily="34" charset="0"/>
              <a:ea typeface="Meiryo UI"/>
              <a:cs typeface="Calibri" panose="020F0502020204030204" pitchFamily="34" charset="0"/>
            </a:endParaRPr>
          </a:p>
        </p:txBody>
      </p:sp>
      <p:pic>
        <p:nvPicPr>
          <p:cNvPr id="112" name="図 1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45" y="3298601"/>
            <a:ext cx="1206641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四角形吹き出し 96"/>
          <p:cNvSpPr/>
          <p:nvPr/>
        </p:nvSpPr>
        <p:spPr>
          <a:xfrm>
            <a:off x="405821" y="3391376"/>
            <a:ext cx="495220" cy="273186"/>
          </a:xfrm>
          <a:prstGeom prst="wedgeRectCallout">
            <a:avLst>
              <a:gd name="adj1" fmla="val 112693"/>
              <a:gd name="adj2" fmla="val -40955"/>
            </a:avLst>
          </a:prstGeom>
          <a:solidFill>
            <a:srgbClr val="FFFF99"/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72000" rIns="72000" rtlCol="0" anchor="ctr"/>
          <a:lstStyle/>
          <a:p>
            <a:pPr algn="ctr" defTabSz="3619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9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4CH  PoE</a:t>
            </a:r>
            <a:endParaRPr kumimoji="0" lang="ja-JP" altLang="en-US" sz="900" b="1" kern="0" dirty="0" smtClean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5" name="Freeform 153"/>
          <p:cNvSpPr>
            <a:spLocks/>
          </p:cNvSpPr>
          <p:nvPr/>
        </p:nvSpPr>
        <p:spPr bwMode="auto">
          <a:xfrm rot="18402075">
            <a:off x="1950220" y="3358868"/>
            <a:ext cx="182019" cy="209187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100" kern="0" dirty="0" smtClean="0">
              <a:solidFill>
                <a:prstClr val="black"/>
              </a:solidFill>
              <a:latin typeface="Calibri" panose="020F0502020204030204" pitchFamily="34" charset="0"/>
              <a:ea typeface="Meiryo UI"/>
              <a:cs typeface="Calibri" panose="020F0502020204030204" pitchFamily="34" charset="0"/>
            </a:endParaRPr>
          </a:p>
        </p:txBody>
      </p:sp>
      <p:pic>
        <p:nvPicPr>
          <p:cNvPr id="86" name="Picture 15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43" y="3471254"/>
            <a:ext cx="339752" cy="20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 Box 186"/>
          <p:cNvSpPr txBox="1">
            <a:spLocks noChangeArrowheads="1"/>
          </p:cNvSpPr>
          <p:nvPr/>
        </p:nvSpPr>
        <p:spPr bwMode="auto">
          <a:xfrm>
            <a:off x="956645" y="3653026"/>
            <a:ext cx="7366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prstClr val="black"/>
                </a:solidFill>
                <a:latin typeface="Meiryo UI"/>
                <a:ea typeface="Meiryo UI"/>
                <a:cs typeface="Meiryo UI" panose="020B0604030504040204" pitchFamily="50" charset="-128"/>
              </a:rPr>
              <a:t>NX100</a:t>
            </a:r>
          </a:p>
        </p:txBody>
      </p:sp>
      <p:sp>
        <p:nvSpPr>
          <p:cNvPr id="59" name="角丸四角形 58"/>
          <p:cNvSpPr/>
          <p:nvPr/>
        </p:nvSpPr>
        <p:spPr bwMode="auto">
          <a:xfrm>
            <a:off x="3048002" y="2164348"/>
            <a:ext cx="5966850" cy="857068"/>
          </a:xfrm>
          <a:prstGeom prst="roundRect">
            <a:avLst>
              <a:gd name="adj" fmla="val 1586"/>
            </a:avLst>
          </a:prstGeom>
          <a:solidFill>
            <a:srgbClr val="DEEBF7"/>
          </a:solidFill>
          <a:ln w="28575">
            <a:solidFill>
              <a:schemeClr val="bg1">
                <a:lumMod val="65000"/>
              </a:schemeClr>
            </a:solidFill>
          </a:ln>
          <a:effectLst/>
          <a:extLst/>
        </p:spPr>
        <p:txBody>
          <a:bodyPr vert="horz" wrap="non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b="1" kern="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</a:t>
            </a:r>
            <a:r>
              <a:rPr kumimoji="0" lang="en-US" altLang="ja-JP" b="1" kern="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Installation/operation</a:t>
            </a:r>
            <a:endParaRPr kumimoji="0" lang="ja-JP" altLang="en-US" b="1" kern="0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lvl="0" indent="-17780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Connecting, Setting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 Operation : </a:t>
            </a: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PC </a:t>
            </a:r>
            <a:r>
              <a:rPr lang="en-US" altLang="ja-JP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less or with ASM300</a:t>
            </a:r>
          </a:p>
          <a:p>
            <a:pPr marL="177800" lvl="0" indent="-17780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Thumbnail Search</a:t>
            </a:r>
            <a:endParaRPr lang="en-US" altLang="ja-JP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048002" y="3136898"/>
            <a:ext cx="5966850" cy="8267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anchor="ctr"/>
          <a:lstStyle/>
          <a:p>
            <a:pPr marL="0" marR="0" lvl="0" indent="0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lang="en-US" altLang="ja-JP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Pre-install HDD </a:t>
            </a:r>
            <a:r>
              <a:rPr lang="en-US" altLang="ja-JP" b="1" dirty="0" smtClean="0"/>
              <a:t>and </a:t>
            </a:r>
            <a:r>
              <a:rPr lang="en-US" altLang="ja-JP" b="1" dirty="0"/>
              <a:t>High efficiency data reading/writing</a:t>
            </a:r>
            <a:endParaRPr kumimoji="0" lang="ja-JP" altLang="en-US" sz="1400" b="1" kern="0" dirty="0">
              <a:ln>
                <a:prstDash val="solid"/>
              </a:ln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7800" indent="-177800">
              <a:buFont typeface="Wingdings" panose="05000000000000000000" pitchFamily="2" charset="2"/>
              <a:buChar char="Ø"/>
            </a:pPr>
            <a:r>
              <a:rPr kumimoji="0" lang="en-US" altLang="ja-JP" sz="1400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Pre-installed 1x2TB HDD, 1x available slot for 2TB </a:t>
            </a:r>
            <a:r>
              <a:rPr kumimoji="0" lang="en-US" altLang="ja-JP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HDD</a:t>
            </a:r>
          </a:p>
          <a:p>
            <a:pPr marL="177800" indent="-17780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Eco-writing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&amp; Reduced failure occurrence probability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3048002" y="1364226"/>
            <a:ext cx="5966850" cy="68464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36000" tIns="36000" rIns="36000" bIns="36000" anchor="ctr"/>
          <a:lstStyle/>
          <a:p>
            <a:pPr marL="0" marR="0" lvl="0" indent="0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Space saving installation and PoE</a:t>
            </a:r>
            <a:r>
              <a:rPr kumimoji="0" lang="ja-JP" altLang="en-US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Switch less connecting</a:t>
            </a:r>
          </a:p>
          <a:p>
            <a:pPr marL="177800" marR="0" lvl="0" indent="-177800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Effective use of space by Vertical installation or Wall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mounting</a:t>
            </a:r>
          </a:p>
          <a:p>
            <a:pPr marL="177800" marR="0" lvl="0" indent="-177800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PoE</a:t>
            </a:r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switch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required with 4 PoE ports</a:t>
            </a:r>
          </a:p>
        </p:txBody>
      </p:sp>
      <p:sp>
        <p:nvSpPr>
          <p:cNvPr id="105" name="四角形吹き出し 104"/>
          <p:cNvSpPr/>
          <p:nvPr/>
        </p:nvSpPr>
        <p:spPr>
          <a:xfrm>
            <a:off x="1986256" y="2882440"/>
            <a:ext cx="836329" cy="345744"/>
          </a:xfrm>
          <a:prstGeom prst="wedgeRectCallout">
            <a:avLst>
              <a:gd name="adj1" fmla="val -58434"/>
              <a:gd name="adj2" fmla="val 73818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9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 </a:t>
            </a:r>
            <a:r>
              <a:rPr kumimoji="0" lang="en-US" altLang="ja-JP" sz="900" b="1" kern="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HDD </a:t>
            </a:r>
            <a:endParaRPr kumimoji="0" lang="en-US" altLang="ja-JP" sz="900" b="1" kern="0" dirty="0" smtClean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 defTabSz="361950">
              <a:defRPr/>
            </a:pPr>
            <a:r>
              <a:rPr kumimoji="0" lang="en-US" altLang="ja-JP" sz="9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Eco-writing</a:t>
            </a:r>
            <a:endParaRPr kumimoji="0" lang="ja-JP" altLang="en-US" sz="900" b="1" kern="0" dirty="0" smtClean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41" name="カギ線コネクタ 40"/>
          <p:cNvCxnSpPr/>
          <p:nvPr/>
        </p:nvCxnSpPr>
        <p:spPr bwMode="auto">
          <a:xfrm rot="16200000" flipV="1">
            <a:off x="1732383" y="3630859"/>
            <a:ext cx="309499" cy="194216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カギ線コネクタ 41"/>
          <p:cNvCxnSpPr/>
          <p:nvPr/>
        </p:nvCxnSpPr>
        <p:spPr bwMode="auto">
          <a:xfrm flipV="1">
            <a:off x="1801862" y="4002545"/>
            <a:ext cx="256518" cy="265603"/>
          </a:xfrm>
          <a:prstGeom prst="bentConnector2">
            <a:avLst/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円/楕円 220"/>
          <p:cNvSpPr/>
          <p:nvPr/>
        </p:nvSpPr>
        <p:spPr>
          <a:xfrm>
            <a:off x="1748850" y="3838128"/>
            <a:ext cx="619059" cy="259550"/>
          </a:xfrm>
          <a:prstGeom prst="ellipse">
            <a:avLst/>
          </a:prstGeom>
          <a:solidFill>
            <a:srgbClr val="DEEBF7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7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Appearance: ALARM/CONTROL, ALARM IN Terminal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3238290" y="1018205"/>
            <a:ext cx="1296690" cy="87970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523" y="642790"/>
            <a:ext cx="427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ALARM/CONTROL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Terminal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rear side</a:t>
            </a:r>
            <a:endParaRPr lang="en-US" altLang="ja-JP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33492" y="1641324"/>
            <a:ext cx="4096207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8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Important:</a:t>
            </a:r>
          </a:p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 not connect two or more wires to a single terminal</a:t>
            </a:r>
          </a:p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connecting two or more wires, branch the wires outside the recorder before connection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10" y="1066250"/>
            <a:ext cx="1235342" cy="81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574848" y="1281017"/>
            <a:ext cx="283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Cable </a:t>
            </a:r>
            <a:r>
              <a:rPr lang="en-US" altLang="ja-JP" sz="11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connections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①Press the button</a:t>
            </a:r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② Insert the cable all </a:t>
            </a:r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way </a:t>
            </a:r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into the hole </a:t>
            </a:r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and release </a:t>
            </a:r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button.</a:t>
            </a:r>
          </a:p>
        </p:txBody>
      </p:sp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53323"/>
              </p:ext>
            </p:extLst>
          </p:nvPr>
        </p:nvGraphicFramePr>
        <p:xfrm>
          <a:off x="102313" y="2155520"/>
          <a:ext cx="8749206" cy="2614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019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Pin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Signal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Operation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Remarks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682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Time adjustment I/O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According to the signal input from the other device, the time of the recorder will be adjusted to the hour based on the input time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 addition, the signal is output at the setting time of the recorder and the time of other equipment is adjusted to the time of the recorder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Input : Non-voltage make contact input +3.3 V 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pull-up Approx. 23 kΩ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Output : Open collector output 24 V DC max., 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–200 mA max.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3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1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Event action will be performed according to the settings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rowSpan="3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Non-voltage make contact input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+3.3 V pull-up Approx. 23 kΩ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13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2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19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Emergency recording input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Starting emergency recording signal input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19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ground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19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signal will be supplied at an event occurrence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rowSpan="4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Open collector output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 V DC max., –200 mA max.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19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 error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output upon detection of a camera error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273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HDD error output/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error output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output upon detection of an HDD error or recording error in this product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19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matching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output at the occurrence of a face matching Alarm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19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5V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 V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 V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it-IT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 V±0.5 V, 200 mA max.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903" y="780382"/>
            <a:ext cx="4215714" cy="791731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 bwMode="auto">
          <a:xfrm>
            <a:off x="5195346" y="1116065"/>
            <a:ext cx="523340" cy="341993"/>
          </a:xfrm>
          <a:prstGeom prst="rect">
            <a:avLst/>
          </a:prstGeom>
          <a:solidFill>
            <a:srgbClr val="66FF66">
              <a:alpha val="50000"/>
            </a:srgbClr>
          </a:solidFill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 bwMode="auto">
          <a:xfrm>
            <a:off x="4548903" y="1025763"/>
            <a:ext cx="618596" cy="87494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コネクタ 27"/>
          <p:cNvCxnSpPr/>
          <p:nvPr/>
        </p:nvCxnSpPr>
        <p:spPr bwMode="auto">
          <a:xfrm flipV="1">
            <a:off x="4548903" y="1448941"/>
            <a:ext cx="658916" cy="433594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4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270" y="838581"/>
            <a:ext cx="4285152" cy="107128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5. </a:t>
            </a:r>
            <a:r>
              <a:rPr lang="en-US" altLang="ja-JP" sz="2000" dirty="0" smtClean="0">
                <a:solidFill>
                  <a:sysClr val="window" lastClr="FFFFFF"/>
                </a:solidFill>
                <a:latin typeface="Calibri"/>
              </a:rPr>
              <a:t>(Reference)NX200 </a:t>
            </a:r>
            <a:r>
              <a:rPr lang="en-US" altLang="ja-JP" sz="2000" dirty="0">
                <a:solidFill>
                  <a:sysClr val="window" lastClr="FFFFFF"/>
                </a:solidFill>
                <a:latin typeface="Calibri"/>
              </a:rPr>
              <a:t>: ALARM/CONTROL, ALARM IN Terminal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268703" y="1346416"/>
            <a:ext cx="2033209" cy="587433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523" y="642790"/>
            <a:ext cx="427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ALARM/CONTROL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Terminal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rear side</a:t>
            </a:r>
            <a:endParaRPr lang="en-US" altLang="ja-JP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225995"/>
              </p:ext>
            </p:extLst>
          </p:nvPr>
        </p:nvGraphicFramePr>
        <p:xfrm>
          <a:off x="137762" y="2482070"/>
          <a:ext cx="8749206" cy="19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269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Pin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Signal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Operation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Remarks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9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1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rowSpan="9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Event action will be performed according to the settings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rowSpan="9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Non-voltage make contact input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+3.3 V pull-up Approx. 23 kΩ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7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2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07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3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6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4</a:t>
                      </a:r>
                      <a:endParaRPr kumimoji="1" lang="ja-JP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26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5</a:t>
                      </a:r>
                      <a:endParaRPr kumimoji="1" lang="ja-JP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6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6</a:t>
                      </a:r>
                      <a:endParaRPr kumimoji="1" lang="ja-JP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26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A7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7</a:t>
                      </a:r>
                      <a:endParaRPr kumimoji="1" lang="ja-JP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014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A8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8</a:t>
                      </a:r>
                      <a:endParaRPr kumimoji="1" lang="ja-JP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426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A9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input 9</a:t>
                      </a:r>
                      <a:endParaRPr kumimoji="1" lang="ja-JP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007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A10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A11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signal will be supplied at an event occurrence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Open collector output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 V DC max., –200 mA max.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504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A11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ground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84458685"/>
                  </a:ext>
                </a:extLst>
              </a:tr>
            </a:tbl>
          </a:graphicData>
        </a:graphic>
      </p:graphicFrame>
      <p:sp>
        <p:nvSpPr>
          <p:cNvPr id="26" name="正方形/長方形 25"/>
          <p:cNvSpPr/>
          <p:nvPr/>
        </p:nvSpPr>
        <p:spPr bwMode="auto">
          <a:xfrm>
            <a:off x="5603815" y="1483721"/>
            <a:ext cx="986887" cy="282876"/>
          </a:xfrm>
          <a:prstGeom prst="rect">
            <a:avLst/>
          </a:prstGeom>
          <a:solidFill>
            <a:srgbClr val="66FF66">
              <a:alpha val="50000"/>
            </a:srgbClr>
          </a:solidFill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 bwMode="auto">
          <a:xfrm>
            <a:off x="4301912" y="1346416"/>
            <a:ext cx="1301903" cy="137305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コネクタ 27"/>
          <p:cNvCxnSpPr/>
          <p:nvPr/>
        </p:nvCxnSpPr>
        <p:spPr bwMode="auto">
          <a:xfrm flipV="1">
            <a:off x="4301912" y="1792504"/>
            <a:ext cx="1301903" cy="141345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550" y="1367847"/>
            <a:ext cx="1996362" cy="54963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2879" y="2165224"/>
            <a:ext cx="3405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ALARM/CONTROL connector A socket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936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270" y="838581"/>
            <a:ext cx="4285152" cy="107128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5.</a:t>
            </a:r>
            <a:r>
              <a:rPr lang="en-US" altLang="ja-JP" sz="2000" dirty="0">
                <a:solidFill>
                  <a:sysClr val="window" lastClr="FFFFFF"/>
                </a:solidFill>
                <a:latin typeface="Calibri"/>
              </a:rPr>
              <a:t> (Reference)NX200 : ALARM/CONTROL, ALARM IN Terminal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268703" y="1346416"/>
            <a:ext cx="2033209" cy="587433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523" y="642790"/>
            <a:ext cx="427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ALARM/CONTROL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Terminal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rear side</a:t>
            </a:r>
            <a:endParaRPr lang="en-US" altLang="ja-JP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5603815" y="1483721"/>
            <a:ext cx="986887" cy="282876"/>
          </a:xfrm>
          <a:prstGeom prst="rect">
            <a:avLst/>
          </a:prstGeom>
          <a:solidFill>
            <a:srgbClr val="66FF66">
              <a:alpha val="50000"/>
            </a:srgbClr>
          </a:solidFill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 bwMode="auto">
          <a:xfrm>
            <a:off x="4301912" y="1346416"/>
            <a:ext cx="1301903" cy="137305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コネクタ 27"/>
          <p:cNvCxnSpPr/>
          <p:nvPr/>
        </p:nvCxnSpPr>
        <p:spPr bwMode="auto">
          <a:xfrm flipV="1">
            <a:off x="4301912" y="1792504"/>
            <a:ext cx="1301903" cy="141345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550" y="1367847"/>
            <a:ext cx="1996362" cy="54963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2313" y="1917478"/>
            <a:ext cx="3405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ALARM/CONTROL connector </a:t>
            </a:r>
            <a:r>
              <a:rPr lang="en-US" altLang="ja-JP" sz="1600" dirty="0" smtClean="0"/>
              <a:t>B </a:t>
            </a:r>
            <a:r>
              <a:rPr lang="en-US" altLang="ja-JP" sz="1600" dirty="0"/>
              <a:t>socket</a:t>
            </a:r>
            <a:endParaRPr kumimoji="1" lang="ja-JP" altLang="en-US" sz="1600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48278"/>
              </p:ext>
            </p:extLst>
          </p:nvPr>
        </p:nvGraphicFramePr>
        <p:xfrm>
          <a:off x="137762" y="2232551"/>
          <a:ext cx="8749206" cy="248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79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Pin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Signal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Operation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b="1" i="0" u="none" strike="noStrike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Remarks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8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reset input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Canceling the alarm display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Non-voltage make contact input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+3.3 V pull-up Approx. 23 kΩ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562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Emergency recording input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Starting emergency recording signal input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384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Time adjustment I/O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According to the signal input from the other device, the time of the recorder will be adjusted to the hour based on the input time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 addition, the signal is output at the setting time of the recorder and the time of other equipment is adjusted to the time of the recorder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Input : Non-voltage make contact input +3.3 V 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pull-up Approx. 23 kΩ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Output : Open collector output 24 V DC max., 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–200 mA max.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234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Emergency recording input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 signal will be output upon detection of a disconnected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Ethernet link or IP expiration of the DHCP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rowSpan="5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Open collector output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 V DC max., –200 mA max.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677418871"/>
                  </a:ext>
                </a:extLst>
              </a:tr>
              <a:tr h="103617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 error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output upon detection of a camera error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34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HDD error output/</a:t>
                      </a:r>
                    </a:p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error output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output upon detection of an HDD error or recording error in this product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617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B7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Recorder error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output upon detection of a recorder error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79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B8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matching output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output at the occurrence of a face matching alarm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3617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B9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 V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 V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t-IT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+5 V±0.5 V, 200 mA max.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3617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B10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Signal ground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9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516" y="638260"/>
            <a:ext cx="5989215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WJ-NX100/2E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888828"/>
              </p:ext>
            </p:extLst>
          </p:nvPr>
        </p:nvGraphicFramePr>
        <p:xfrm>
          <a:off x="2343825" y="916927"/>
          <a:ext cx="5434361" cy="2975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2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CD-ROM*1</a:t>
                      </a:r>
                      <a:endParaRPr lang="ja-JP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Mouse</a:t>
                      </a:r>
                      <a:endParaRPr lang="ja-JP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lang="ja-JP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Quick Reference Guide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Activation Key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 (U.S.A. only)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 Clamp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cord </a:t>
                      </a:r>
                    </a:p>
                    <a:p>
                      <a:pPr algn="l"/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(3types included : B, F, G)         B = Canada/US, F = EU, G = UK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pcs.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 Adapter (</a:t>
                      </a:r>
                      <a:r>
                        <a:rPr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100-220V </a:t>
                      </a:r>
                      <a:r>
                        <a:rPr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Cushion rubber (large)*2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Cushion rubber (small)*2</a:t>
                      </a: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7" name="Picture 2" descr="Y:\40-職能\セキュリティ\セキュリティ・サウンド広報宣伝\(10) Security\01_国内\Extremeｼﾘｰｽﾞ　H.265\WJ-NX100\png\WJ-NX100_1-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4" y="1229448"/>
            <a:ext cx="1573817" cy="3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43353" y="3960465"/>
            <a:ext cx="82067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*1 The CD-ROM contains the Important Information and Quick Reference Guide (PDFs</a:t>
            </a:r>
            <a:r>
              <a:rPr lang="en-US" altLang="ja-JP" sz="1200" dirty="0" smtClean="0"/>
              <a:t>) </a:t>
            </a:r>
          </a:p>
          <a:p>
            <a:r>
              <a:rPr lang="en-US" altLang="ja-JP" sz="1200" dirty="0"/>
              <a:t> </a:t>
            </a:r>
            <a:r>
              <a:rPr lang="en-US" altLang="ja-JP" sz="1200" dirty="0" smtClean="0"/>
              <a:t>     Make </a:t>
            </a:r>
            <a:r>
              <a:rPr lang="en-US" altLang="ja-JP" sz="1200" dirty="0"/>
              <a:t>sure to read them when </a:t>
            </a:r>
            <a:r>
              <a:rPr lang="en-US" altLang="ja-JP" sz="1200" dirty="0" smtClean="0"/>
              <a:t>installing or </a:t>
            </a:r>
            <a:r>
              <a:rPr lang="en-US" altLang="ja-JP" sz="1200" dirty="0"/>
              <a:t>setting the </a:t>
            </a:r>
            <a:r>
              <a:rPr lang="en-US" altLang="ja-JP" sz="1200" dirty="0" smtClean="0"/>
              <a:t>recorder</a:t>
            </a:r>
            <a:endParaRPr lang="en-US" altLang="ja-JP" sz="1200" dirty="0"/>
          </a:p>
          <a:p>
            <a:r>
              <a:rPr lang="en-US" altLang="ja-JP" sz="1200" dirty="0"/>
              <a:t>*2 A total of 3 cushion rubbers (large)/(small) are pasted onto one sheet of backing </a:t>
            </a:r>
            <a:r>
              <a:rPr lang="en-US" altLang="ja-JP" sz="1200" dirty="0" smtClean="0"/>
              <a:t>sheet ( </a:t>
            </a:r>
            <a:r>
              <a:rPr lang="en-US" altLang="ja-JP" sz="1200" dirty="0"/>
              <a:t>Please peel them off before </a:t>
            </a:r>
            <a:r>
              <a:rPr lang="en-US" altLang="ja-JP" sz="1200" dirty="0" smtClean="0"/>
              <a:t>use )</a:t>
            </a:r>
            <a:endParaRPr lang="en-US" altLang="ja-JP" sz="1200" dirty="0"/>
          </a:p>
          <a:p>
            <a:r>
              <a:rPr lang="en-US" altLang="ja-JP" sz="1200" dirty="0" smtClean="0"/>
              <a:t>     Cushion </a:t>
            </a:r>
            <a:r>
              <a:rPr lang="en-US" altLang="ja-JP" sz="1200" dirty="0"/>
              <a:t>rubbers are used for vertical </a:t>
            </a:r>
            <a:r>
              <a:rPr lang="en-US" altLang="ja-JP" sz="1200" dirty="0" smtClean="0"/>
              <a:t>installation</a:t>
            </a:r>
            <a:endParaRPr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6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7.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780382"/>
              </p:ext>
            </p:extLst>
          </p:nvPr>
        </p:nvGraphicFramePr>
        <p:xfrm>
          <a:off x="529087" y="953277"/>
          <a:ext cx="8215315" cy="3610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713">
                  <a:extLst>
                    <a:ext uri="{9D8B030D-6E8A-4147-A177-3AD203B41FA5}">
                      <a16:colId xmlns:a16="http://schemas.microsoft.com/office/drawing/2014/main" val="3092049033"/>
                    </a:ext>
                  </a:extLst>
                </a:gridCol>
                <a:gridCol w="1546698">
                  <a:extLst>
                    <a:ext uri="{9D8B030D-6E8A-4147-A177-3AD203B41FA5}">
                      <a16:colId xmlns:a16="http://schemas.microsoft.com/office/drawing/2014/main" val="3991736739"/>
                    </a:ext>
                  </a:extLst>
                </a:gridCol>
                <a:gridCol w="5368904">
                  <a:extLst>
                    <a:ext uri="{9D8B030D-6E8A-4147-A177-3AD203B41FA5}">
                      <a16:colId xmlns:a16="http://schemas.microsoft.com/office/drawing/2014/main" val="2039643703"/>
                    </a:ext>
                  </a:extLst>
                </a:gridCol>
              </a:tblGrid>
              <a:tr h="353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Product</a:t>
                      </a:r>
                      <a:endParaRPr kumimoji="1" lang="ja-JP" alt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95191482"/>
                  </a:ext>
                </a:extLst>
              </a:tr>
              <a:tr h="133457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WV-Q202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1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altLang="ja-JP" sz="11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When installing WJ-NX100, WV-Q202 is used for vertical installation and wall mounting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altLang="ja-JP" sz="11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WJ-NX100 cannot be mounted in a rack using WV-Q202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altLang="ja-JP" sz="11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When Vertical installation, attach the attached Cushion rubber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altLang="ja-JP" sz="11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NX100 on the wall with cooling fan outlet not to face down,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otherwise cooling effect will not work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kumimoji="1" lang="en-US" altLang="ja-JP" sz="1100" b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ja-JP" alt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238435335"/>
                  </a:ext>
                </a:extLst>
              </a:tr>
            </a:tbl>
          </a:graphicData>
        </a:graphic>
      </p:graphicFrame>
      <p:sp>
        <p:nvSpPr>
          <p:cNvPr id="13" name="正方形/長方形 12"/>
          <p:cNvSpPr/>
          <p:nvPr/>
        </p:nvSpPr>
        <p:spPr>
          <a:xfrm>
            <a:off x="72257" y="638580"/>
            <a:ext cx="503152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Installation bracket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57" y="2137629"/>
            <a:ext cx="1388131" cy="8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001957" y="2950280"/>
            <a:ext cx="1438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Vertical </a:t>
            </a:r>
            <a:r>
              <a:rPr lang="en-US" altLang="ja-JP" sz="1100" dirty="0" smtClean="0"/>
              <a:t>installation</a:t>
            </a:r>
            <a:endParaRPr kumimoji="1" lang="ja-JP" altLang="en-US" sz="11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83716" y="2220268"/>
            <a:ext cx="1048021" cy="69514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066759" y="3029270"/>
            <a:ext cx="888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Wall mount</a:t>
            </a:r>
            <a:endParaRPr kumimoji="1" lang="ja-JP" altLang="en-US" sz="11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04068" y="2617405"/>
            <a:ext cx="675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Front</a:t>
            </a:r>
            <a:endParaRPr kumimoji="1" lang="ja-JP" altLang="en-US" sz="11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855" y="2543954"/>
            <a:ext cx="935534" cy="576130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7626060" y="3349462"/>
            <a:ext cx="798134" cy="1174332"/>
            <a:chOff x="563526" y="1010093"/>
            <a:chExt cx="3117626" cy="4634616"/>
          </a:xfrm>
        </p:grpSpPr>
        <p:sp>
          <p:nvSpPr>
            <p:cNvPr id="15" name="正方形/長方形 14"/>
            <p:cNvSpPr/>
            <p:nvPr/>
          </p:nvSpPr>
          <p:spPr>
            <a:xfrm>
              <a:off x="563526" y="1010093"/>
              <a:ext cx="2955851" cy="3902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7" name="グループ化 16"/>
            <p:cNvGrpSpPr/>
            <p:nvPr/>
          </p:nvGrpSpPr>
          <p:grpSpPr>
            <a:xfrm>
              <a:off x="912212" y="2191307"/>
              <a:ext cx="2258478" cy="1661678"/>
              <a:chOff x="1095154" y="2371060"/>
              <a:chExt cx="5209953" cy="3833230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1095154" y="2371060"/>
                <a:ext cx="5209953" cy="3833230"/>
                <a:chOff x="1095154" y="2371060"/>
                <a:chExt cx="2052083" cy="1509823"/>
              </a:xfrm>
            </p:grpSpPr>
            <p:sp>
              <p:nvSpPr>
                <p:cNvPr id="30" name="直方体 29"/>
                <p:cNvSpPr/>
                <p:nvPr/>
              </p:nvSpPr>
              <p:spPr>
                <a:xfrm>
                  <a:off x="1095154" y="2371060"/>
                  <a:ext cx="2052083" cy="1509823"/>
                </a:xfrm>
                <a:prstGeom prst="cube">
                  <a:avLst>
                    <a:gd name="adj" fmla="val 11387"/>
                  </a:avLst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平行四辺形 30"/>
                <p:cNvSpPr/>
                <p:nvPr/>
              </p:nvSpPr>
              <p:spPr>
                <a:xfrm>
                  <a:off x="1216604" y="2454819"/>
                  <a:ext cx="1754795" cy="62514"/>
                </a:xfrm>
                <a:prstGeom prst="parallelogram">
                  <a:avLst>
                    <a:gd name="adj" fmla="val 83509"/>
                  </a:avLst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2" name="平行四辺形 21"/>
              <p:cNvSpPr/>
              <p:nvPr/>
            </p:nvSpPr>
            <p:spPr>
              <a:xfrm>
                <a:off x="2160836" y="2431667"/>
                <a:ext cx="230672" cy="69256"/>
              </a:xfrm>
              <a:prstGeom prst="parallelogram">
                <a:avLst>
                  <a:gd name="adj" fmla="val 8350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平行四辺形 22"/>
              <p:cNvSpPr/>
              <p:nvPr/>
            </p:nvSpPr>
            <p:spPr>
              <a:xfrm>
                <a:off x="2391508" y="2431667"/>
                <a:ext cx="230672" cy="69256"/>
              </a:xfrm>
              <a:prstGeom prst="parallelogram">
                <a:avLst>
                  <a:gd name="adj" fmla="val 8350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平行四辺形 23"/>
              <p:cNvSpPr/>
              <p:nvPr/>
            </p:nvSpPr>
            <p:spPr>
              <a:xfrm>
                <a:off x="2622180" y="2431667"/>
                <a:ext cx="230672" cy="69256"/>
              </a:xfrm>
              <a:prstGeom prst="parallelogram">
                <a:avLst>
                  <a:gd name="adj" fmla="val 8350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平行四辺形 24"/>
              <p:cNvSpPr/>
              <p:nvPr/>
            </p:nvSpPr>
            <p:spPr>
              <a:xfrm>
                <a:off x="2852852" y="2431667"/>
                <a:ext cx="230672" cy="69256"/>
              </a:xfrm>
              <a:prstGeom prst="parallelogram">
                <a:avLst>
                  <a:gd name="adj" fmla="val 8350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平行四辺形 25"/>
              <p:cNvSpPr/>
              <p:nvPr/>
            </p:nvSpPr>
            <p:spPr>
              <a:xfrm>
                <a:off x="3128317" y="2438434"/>
                <a:ext cx="230672" cy="69256"/>
              </a:xfrm>
              <a:prstGeom prst="parallelogram">
                <a:avLst>
                  <a:gd name="adj" fmla="val 8350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平行四辺形 26"/>
              <p:cNvSpPr/>
              <p:nvPr/>
            </p:nvSpPr>
            <p:spPr>
              <a:xfrm>
                <a:off x="3358989" y="2438434"/>
                <a:ext cx="230672" cy="69256"/>
              </a:xfrm>
              <a:prstGeom prst="parallelogram">
                <a:avLst>
                  <a:gd name="adj" fmla="val 8350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平行四辺形 27"/>
              <p:cNvSpPr/>
              <p:nvPr/>
            </p:nvSpPr>
            <p:spPr>
              <a:xfrm>
                <a:off x="3589661" y="2438434"/>
                <a:ext cx="230672" cy="69256"/>
              </a:xfrm>
              <a:prstGeom prst="parallelogram">
                <a:avLst>
                  <a:gd name="adj" fmla="val 8350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平行四辺形 28"/>
              <p:cNvSpPr/>
              <p:nvPr/>
            </p:nvSpPr>
            <p:spPr>
              <a:xfrm>
                <a:off x="3820333" y="2438434"/>
                <a:ext cx="230672" cy="69256"/>
              </a:xfrm>
              <a:prstGeom prst="parallelogram">
                <a:avLst>
                  <a:gd name="adj" fmla="val 8350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8" name="図 17" descr="画面の領域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846" y="4341576"/>
              <a:ext cx="1219306" cy="1303133"/>
            </a:xfrm>
            <a:prstGeom prst="rect">
              <a:avLst/>
            </a:prstGeom>
          </p:spPr>
        </p:pic>
        <p:cxnSp>
          <p:nvCxnSpPr>
            <p:cNvPr id="19" name="直線コネクタ 18"/>
            <p:cNvCxnSpPr/>
            <p:nvPr/>
          </p:nvCxnSpPr>
          <p:spPr>
            <a:xfrm>
              <a:off x="2461846" y="3852985"/>
              <a:ext cx="312616" cy="6252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禁止 19"/>
            <p:cNvSpPr/>
            <p:nvPr/>
          </p:nvSpPr>
          <p:spPr>
            <a:xfrm>
              <a:off x="1438670" y="2514091"/>
              <a:ext cx="1109785" cy="1109785"/>
            </a:xfrm>
            <a:prstGeom prst="noSmoking">
              <a:avLst>
                <a:gd name="adj" fmla="val 927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0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643891"/>
              </p:ext>
            </p:extLst>
          </p:nvPr>
        </p:nvGraphicFramePr>
        <p:xfrm>
          <a:off x="465477" y="978181"/>
          <a:ext cx="8215314" cy="1891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982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4729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2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Product</a:t>
                      </a:r>
                      <a:endParaRPr kumimoji="1" lang="ja-JP" alt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WJ-NXF02, WJ-NXF02W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Business intelligent kit </a:t>
                      </a:r>
                    </a:p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(For face detection)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ja-JP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Software license of face</a:t>
                      </a:r>
                      <a:r>
                        <a:rPr lang="en-US" altLang="ja-JP" sz="1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recognition for 2ch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It is necessary to install the extension software WV-SAE200 which supports the face detection function.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altLang="ja-JP" sz="1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Extension software information can be found at the following address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ja-JP" altLang="en-US" sz="9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https://bizpartner.panasonic.net/extranet/file/compatibility-list-extension-software</a:t>
                      </a:r>
                      <a:endParaRPr lang="en-US" altLang="ja-JP" sz="9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altLang="ja-JP" sz="9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WJ-NXS01, WJ-NXS01W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WJ-NXS04, WJ-NXS04W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Expansion kit </a:t>
                      </a:r>
                    </a:p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(For secure communication)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License for each 1ch, 4ch</a:t>
                      </a:r>
                      <a:endParaRPr lang="ja-JP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7.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68369"/>
              </p:ext>
            </p:extLst>
          </p:nvPr>
        </p:nvGraphicFramePr>
        <p:xfrm>
          <a:off x="465477" y="3219236"/>
          <a:ext cx="8215314" cy="1233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112">
                  <a:extLst>
                    <a:ext uri="{9D8B030D-6E8A-4147-A177-3AD203B41FA5}">
                      <a16:colId xmlns:a16="http://schemas.microsoft.com/office/drawing/2014/main" val="3092049033"/>
                    </a:ext>
                  </a:extLst>
                </a:gridCol>
                <a:gridCol w="1771805">
                  <a:extLst>
                    <a:ext uri="{9D8B030D-6E8A-4147-A177-3AD203B41FA5}">
                      <a16:colId xmlns:a16="http://schemas.microsoft.com/office/drawing/2014/main" val="3991736739"/>
                    </a:ext>
                  </a:extLst>
                </a:gridCol>
                <a:gridCol w="4737397">
                  <a:extLst>
                    <a:ext uri="{9D8B030D-6E8A-4147-A177-3AD203B41FA5}">
                      <a16:colId xmlns:a16="http://schemas.microsoft.com/office/drawing/2014/main" val="2039643703"/>
                    </a:ext>
                  </a:extLst>
                </a:gridCol>
              </a:tblGrid>
              <a:tr h="3234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Product</a:t>
                      </a:r>
                      <a:endParaRPr kumimoji="1" lang="ja-JP" alt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95191482"/>
                  </a:ext>
                </a:extLst>
              </a:tr>
              <a:tr h="271666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PGVF4976ZA/C1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Expansion kit (For</a:t>
                      </a:r>
                      <a:r>
                        <a:rPr kumimoji="1" lang="en-US" altLang="ja-JP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HDD)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ja-JP" sz="11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2TB HDD ( 2.5inch HDD Made by Seagate )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ja-JP" sz="11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SATA cable, Cable clamp ( 2pcs. ), HDD fixing screw ( M3 L = 4 mm  4pcs. )</a:t>
                      </a:r>
                      <a:r>
                        <a:rPr lang="ja-JP" altLang="en-US" sz="11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11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altLang="ja-JP" sz="11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ja-JP" sz="11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HDD replacement is also possible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ja-JP" sz="11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Refer to </a:t>
                      </a:r>
                      <a:r>
                        <a:rPr lang="en-US" altLang="ja-JP" sz="11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hlinkClick r:id="rId4"/>
                        </a:rPr>
                        <a:t>https://youtu.be/cYp2jfMHL-s </a:t>
                      </a:r>
                      <a:r>
                        <a:rPr lang="en-US" altLang="ja-JP" sz="11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for how to install an additional HDD</a:t>
                      </a:r>
                      <a:endParaRPr lang="ja-JP" altLang="en-US" sz="11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238435335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74972" y="637672"/>
            <a:ext cx="503152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Expansion Software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4972" y="2886901"/>
            <a:ext cx="503152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Expansion HDD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8. Others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83448"/>
              </p:ext>
            </p:extLst>
          </p:nvPr>
        </p:nvGraphicFramePr>
        <p:xfrm>
          <a:off x="899160" y="1170435"/>
          <a:ext cx="7505699" cy="3212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320">
                  <a:extLst>
                    <a:ext uri="{9D8B030D-6E8A-4147-A177-3AD203B41FA5}">
                      <a16:colId xmlns:a16="http://schemas.microsoft.com/office/drawing/2014/main" val="6713208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871610096"/>
                    </a:ext>
                  </a:extLst>
                </a:gridCol>
                <a:gridCol w="3436619">
                  <a:extLst>
                    <a:ext uri="{9D8B030D-6E8A-4147-A177-3AD203B41FA5}">
                      <a16:colId xmlns:a16="http://schemas.microsoft.com/office/drawing/2014/main" val="47135211"/>
                    </a:ext>
                  </a:extLst>
                </a:gridCol>
              </a:tblGrid>
              <a:tr h="35031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Contents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Series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 / Not supported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98028"/>
                  </a:ext>
                </a:extLst>
              </a:tr>
              <a:tr h="31528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Viewer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 </a:t>
                      </a:r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Viewer ( NX Series HDD Viewer ) 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Supported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494981"/>
                  </a:ext>
                </a:extLst>
              </a:tr>
              <a:tr h="32764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 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software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WV-ASM300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(v4.2 or later)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152131"/>
                  </a:ext>
                </a:extLst>
              </a:tr>
              <a:tr h="31528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Tool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 (i-PRO Configuration Tool)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(v2.0 or later)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784101"/>
                  </a:ext>
                </a:extLst>
              </a:tr>
              <a:tr h="31528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SDT (System Design Tool)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 (v2.3 or later)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786414"/>
                  </a:ext>
                </a:extLst>
              </a:tr>
              <a:tr h="31528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Security Recorder Calculator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 (v4.4 or later)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398370"/>
                  </a:ext>
                </a:extLst>
              </a:tr>
              <a:tr h="31528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Mobile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application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Security Viewer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 (v6.0 or later)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199814"/>
                  </a:ext>
                </a:extLst>
              </a:tr>
              <a:tr h="31528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SDK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PS-API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821833"/>
                  </a:ext>
                </a:extLst>
              </a:tr>
              <a:tr h="32764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DDNS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Viewnetcam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972963"/>
                  </a:ext>
                </a:extLst>
              </a:tr>
              <a:tr h="31528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ONVIF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ONVIF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(profile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267317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73961" y="632124"/>
            <a:ext cx="589517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Release schedule of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tool software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91540" y="1772471"/>
            <a:ext cx="7356132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Network connection patterns-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Monitor Live Display spec</a:t>
            </a:r>
          </a:p>
        </p:txBody>
      </p:sp>
    </p:spTree>
    <p:extLst>
      <p:ext uri="{BB962C8B-B14F-4D97-AF65-F5344CB8AC3E}">
        <p14:creationId xmlns:p14="http://schemas.microsoft.com/office/powerpoint/2010/main" val="487511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Network connection pattern (Overview)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408966" y="902585"/>
            <a:ext cx="5833878" cy="11514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NX100</a:t>
            </a:r>
          </a:p>
          <a:p>
            <a:pPr algn="ctr"/>
            <a:endParaRPr kumimoji="1" lang="en-US" altLang="ja-JP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794576" y="2303859"/>
            <a:ext cx="672847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3607923" y="2303859"/>
            <a:ext cx="672847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4411831" y="2293090"/>
            <a:ext cx="672847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3" name="直線コネクタ 62"/>
          <p:cNvCxnSpPr>
            <a:stCxn id="78" idx="2"/>
            <a:endCxn id="62" idx="0"/>
          </p:cNvCxnSpPr>
          <p:nvPr/>
        </p:nvCxnSpPr>
        <p:spPr>
          <a:xfrm>
            <a:off x="4741317" y="1968638"/>
            <a:ext cx="6938" cy="324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>
            <a:stCxn id="79" idx="2"/>
            <a:endCxn id="61" idx="0"/>
          </p:cNvCxnSpPr>
          <p:nvPr/>
        </p:nvCxnSpPr>
        <p:spPr>
          <a:xfrm>
            <a:off x="3944347" y="1964888"/>
            <a:ext cx="0" cy="338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>
            <a:stCxn id="80" idx="2"/>
            <a:endCxn id="60" idx="0"/>
          </p:cNvCxnSpPr>
          <p:nvPr/>
        </p:nvCxnSpPr>
        <p:spPr>
          <a:xfrm flipH="1">
            <a:off x="3131000" y="1961850"/>
            <a:ext cx="1760" cy="342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stCxn id="69" idx="2"/>
          </p:cNvCxnSpPr>
          <p:nvPr/>
        </p:nvCxnSpPr>
        <p:spPr>
          <a:xfrm>
            <a:off x="6143914" y="1868673"/>
            <a:ext cx="11961" cy="1798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正方形/長方形 67"/>
          <p:cNvSpPr/>
          <p:nvPr/>
        </p:nvSpPr>
        <p:spPr>
          <a:xfrm>
            <a:off x="1970595" y="1525774"/>
            <a:ext cx="3127205" cy="3428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PoE port (4ch)</a:t>
            </a:r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5558357" y="1525774"/>
            <a:ext cx="1171114" cy="3428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port</a:t>
            </a:r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直線コネクタ 69"/>
          <p:cNvCxnSpPr>
            <a:stCxn id="68" idx="3"/>
            <a:endCxn id="69" idx="1"/>
          </p:cNvCxnSpPr>
          <p:nvPr/>
        </p:nvCxnSpPr>
        <p:spPr>
          <a:xfrm>
            <a:off x="5097800" y="1697224"/>
            <a:ext cx="4605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>
            <a:off x="5807490" y="3444654"/>
            <a:ext cx="672847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直線コネクタ 71"/>
          <p:cNvCxnSpPr/>
          <p:nvPr/>
        </p:nvCxnSpPr>
        <p:spPr>
          <a:xfrm>
            <a:off x="7497316" y="2581085"/>
            <a:ext cx="0" cy="559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6982964" y="2575642"/>
            <a:ext cx="0" cy="552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7231294" y="2589249"/>
            <a:ext cx="0" cy="552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>
            <a:off x="7788509" y="2581085"/>
            <a:ext cx="0" cy="559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正方形/長方形 76"/>
          <p:cNvSpPr/>
          <p:nvPr/>
        </p:nvSpPr>
        <p:spPr>
          <a:xfrm>
            <a:off x="5871074" y="1837463"/>
            <a:ext cx="555603" cy="1303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4463515" y="1838324"/>
            <a:ext cx="555603" cy="1303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3666545" y="1834574"/>
            <a:ext cx="555603" cy="1303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2854958" y="1831536"/>
            <a:ext cx="555603" cy="1303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直線コネクタ 80"/>
          <p:cNvCxnSpPr/>
          <p:nvPr/>
        </p:nvCxnSpPr>
        <p:spPr>
          <a:xfrm>
            <a:off x="2363175" y="2054036"/>
            <a:ext cx="0" cy="1592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正方形/長方形 81"/>
          <p:cNvSpPr/>
          <p:nvPr/>
        </p:nvSpPr>
        <p:spPr>
          <a:xfrm>
            <a:off x="1626093" y="2861003"/>
            <a:ext cx="1474161" cy="3428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PoE+ </a:t>
            </a:r>
            <a:r>
              <a:rPr lang="en-US" altLang="ja-JP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injector</a:t>
            </a:r>
            <a:endParaRPr kumimoji="1" lang="en-US" altLang="ja-JP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2026751" y="3450562"/>
            <a:ext cx="672847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PTZ</a:t>
            </a:r>
          </a:p>
          <a:p>
            <a:pPr algn="ctr"/>
            <a:r>
              <a:rPr kumimoji="1"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2052230" y="1827979"/>
            <a:ext cx="555603" cy="1303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5550361" y="2404491"/>
            <a:ext cx="2481118" cy="3428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Switching Hub</a:t>
            </a:r>
          </a:p>
        </p:txBody>
      </p:sp>
      <p:sp>
        <p:nvSpPr>
          <p:cNvPr id="103" name="正方形/長方形 102"/>
          <p:cNvSpPr/>
          <p:nvPr/>
        </p:nvSpPr>
        <p:spPr>
          <a:xfrm>
            <a:off x="4741316" y="406768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PoE </a:t>
            </a: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port : 10BASE-T / 100BASE-TX</a:t>
            </a:r>
          </a:p>
          <a:p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PC port :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10BASE-T </a:t>
            </a: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/ 100BASE-TX / 1000BASE-T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748798" y="3093891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74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Camera network connection pattern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43" y="2194423"/>
            <a:ext cx="4548187" cy="79642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456" y="1281750"/>
            <a:ext cx="1017991" cy="4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066" y="2626366"/>
            <a:ext cx="526251" cy="534410"/>
          </a:xfrm>
          <a:prstGeom prst="rect">
            <a:avLst/>
          </a:prstGeom>
        </p:spPr>
      </p:pic>
      <p:pic>
        <p:nvPicPr>
          <p:cNvPr id="13" name="Picture 2" descr="Image result for WV-SW39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0" r="94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73" y="3742229"/>
            <a:ext cx="671514" cy="84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BUFFARO-PoEI(1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22" y="3464409"/>
            <a:ext cx="826856" cy="52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422" y="3330703"/>
            <a:ext cx="1725420" cy="5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カギ線コネクタ 4"/>
          <p:cNvCxnSpPr/>
          <p:nvPr/>
        </p:nvCxnSpPr>
        <p:spPr>
          <a:xfrm rot="5400000" flipH="1" flipV="1">
            <a:off x="2236903" y="1903810"/>
            <a:ext cx="807244" cy="328612"/>
          </a:xfrm>
          <a:prstGeom prst="bentConnector3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カギ線コネクタ 19"/>
          <p:cNvCxnSpPr/>
          <p:nvPr/>
        </p:nvCxnSpPr>
        <p:spPr>
          <a:xfrm rot="5400000" flipH="1" flipV="1">
            <a:off x="1690408" y="3050383"/>
            <a:ext cx="1000124" cy="57149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カギ線コネクタ 21"/>
          <p:cNvCxnSpPr>
            <a:stCxn id="13" idx="3"/>
          </p:cNvCxnSpPr>
          <p:nvPr/>
        </p:nvCxnSpPr>
        <p:spPr>
          <a:xfrm flipV="1">
            <a:off x="1083187" y="3836194"/>
            <a:ext cx="678657" cy="32691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>
            <a:endCxn id="15" idx="2"/>
          </p:cNvCxnSpPr>
          <p:nvPr/>
        </p:nvCxnSpPr>
        <p:spPr>
          <a:xfrm>
            <a:off x="3197736" y="2778919"/>
            <a:ext cx="2956396" cy="1125222"/>
          </a:xfrm>
          <a:prstGeom prst="bentConnector4">
            <a:avLst>
              <a:gd name="adj1" fmla="val 35409"/>
              <a:gd name="adj2" fmla="val 12031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カギ線コネクタ 26"/>
          <p:cNvCxnSpPr>
            <a:endCxn id="12" idx="1"/>
          </p:cNvCxnSpPr>
          <p:nvPr/>
        </p:nvCxnSpPr>
        <p:spPr>
          <a:xfrm flipV="1">
            <a:off x="5976656" y="2893571"/>
            <a:ext cx="1002410" cy="833101"/>
          </a:xfrm>
          <a:prstGeom prst="bentConnector3">
            <a:avLst>
              <a:gd name="adj1" fmla="val 82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090456" y="95812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Camera A (PoE camera)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51144" y="4318415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Camera B (PoE+ camera)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738453" y="1914022"/>
            <a:ext cx="3396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Camera C</a:t>
            </a:r>
          </a:p>
          <a:p>
            <a:r>
              <a:rPr kumimoji="1" lang="en-US" altLang="ja-JP" dirty="0" smtClean="0"/>
              <a:t>(more than 100m away from NVR)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200760" y="2494392"/>
            <a:ext cx="720671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Camera port</a:t>
            </a:r>
            <a:endParaRPr kumimoji="1" lang="ja-JP" altLang="en-US" sz="8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957593" y="2494393"/>
            <a:ext cx="510129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PC port</a:t>
            </a:r>
            <a:endParaRPr kumimoji="1" lang="ja-JP" altLang="en-US" sz="8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29393" y="3376795"/>
            <a:ext cx="907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PoE+ injector</a:t>
            </a:r>
            <a:endParaRPr kumimoji="1" lang="ja-JP" altLang="en-US" sz="105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942360" y="3180486"/>
            <a:ext cx="954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Switching hub</a:t>
            </a:r>
            <a:endParaRPr kumimoji="1" lang="ja-JP" altLang="en-US" sz="105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086648" y="3836586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GbE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6103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 Key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Features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1804814" y="1877480"/>
            <a:ext cx="5522578" cy="754478"/>
          </a:xfrm>
          <a:prstGeom prst="roundRect">
            <a:avLst>
              <a:gd name="adj" fmla="val 1586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1817075" y="2884220"/>
            <a:ext cx="5517447" cy="751392"/>
          </a:xfrm>
          <a:prstGeom prst="roundRect">
            <a:avLst>
              <a:gd name="adj" fmla="val 1586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07777" y="3075097"/>
            <a:ext cx="48020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n-US" altLang="ja-JP" sz="14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 HDD(2TBx1)   ( Up to 4TB will be supported </a:t>
            </a: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Eco-writing &amp; Reduced in failure occurrence probability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1807777" y="950251"/>
            <a:ext cx="5519497" cy="697276"/>
          </a:xfrm>
          <a:prstGeom prst="roundRect">
            <a:avLst>
              <a:gd name="adj" fmla="val 3967"/>
            </a:avLst>
          </a:prstGeom>
          <a:noFill/>
          <a:ln w="28575">
            <a:solidFill>
              <a:srgbClr val="6464E6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40663" y="2071572"/>
            <a:ext cx="55207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Connecting, Setting 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 Operation : 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PC 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less or with ASM300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Thumbnail Search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1801448" y="3788944"/>
            <a:ext cx="5542180" cy="865118"/>
          </a:xfrm>
          <a:prstGeom prst="roundRect">
            <a:avLst>
              <a:gd name="adj" fmla="val 1586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8205" y="1090675"/>
            <a:ext cx="51624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Effective use of space by Vertical installation or Wall mounting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switch required with 4 PoE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ports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1792341" y="744413"/>
            <a:ext cx="5556715" cy="323505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 Space saving installation and Switch less connecting (PoE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kumimoji="0" lang="en-US" altLang="ja-JP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1792312" y="1727995"/>
            <a:ext cx="5556745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Installation/operation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1798205" y="2723941"/>
            <a:ext cx="5550438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Pre-installed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HDD and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efficiency data reading/writing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1811020" y="3758026"/>
            <a:ext cx="5550438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H265 High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19969" y="4100045"/>
            <a:ext cx="53855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Significant </a:t>
            </a:r>
            <a:r>
              <a:rPr kumimoji="0" lang="en-US" altLang="ja-JP" sz="14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reduction of storage space usage through H.265 and Smart </a:t>
            </a: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Coding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8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Available monitors and stream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selection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8" name="テキスト プレースホルダー 5"/>
          <p:cNvSpPr txBox="1">
            <a:spLocks/>
          </p:cNvSpPr>
          <p:nvPr/>
        </p:nvSpPr>
        <p:spPr>
          <a:xfrm>
            <a:off x="345600" y="616743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■Video Output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                                                                                                     </a:t>
            </a:r>
            <a:r>
              <a:rPr kumimoji="1" lang="en-US" altLang="ja-JP" sz="11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HDMI sub monitor is not available with NX100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■Camera stream selection by monitor type and  multiscreen pattern</a:t>
            </a: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879305"/>
              </p:ext>
            </p:extLst>
          </p:nvPr>
        </p:nvGraphicFramePr>
        <p:xfrm>
          <a:off x="1841048" y="886551"/>
          <a:ext cx="3075940" cy="1097280"/>
        </p:xfrm>
        <a:graphic>
          <a:graphicData uri="http://schemas.openxmlformats.org/drawingml/2006/table">
            <a:tbl>
              <a:tblPr firstRow="1" firstCol="1"/>
              <a:tblGrid>
                <a:gridCol w="1722755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665480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87705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</a:tblGrid>
              <a:tr h="19671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Video output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NX100</a:t>
                      </a:r>
                      <a:endParaRPr kumimoji="1" lang="ja-JP" altLang="en-US" sz="1200" b="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NX200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19671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Main monitor</a:t>
                      </a:r>
                      <a:r>
                        <a:rPr kumimoji="1" lang="en-US" altLang="ja-JP" sz="1200" b="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[HDMI]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19671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Sub monitor   [HDMI]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19671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Sub</a:t>
                      </a:r>
                      <a:r>
                        <a:rPr kumimoji="1" lang="en-US" altLang="ja-JP" sz="1200" b="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monitor   [BNC]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Yu Gothic UI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640559"/>
              </p:ext>
            </p:extLst>
          </p:nvPr>
        </p:nvGraphicFramePr>
        <p:xfrm>
          <a:off x="914398" y="2358109"/>
          <a:ext cx="7832652" cy="2468880"/>
        </p:xfrm>
        <a:graphic>
          <a:graphicData uri="http://schemas.openxmlformats.org/drawingml/2006/table">
            <a:tbl>
              <a:tblPr firstRow="1" firstCol="1"/>
              <a:tblGrid>
                <a:gridCol w="981796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170288">
                  <a:extLst>
                    <a:ext uri="{9D8B030D-6E8A-4147-A177-3AD203B41FA5}">
                      <a16:colId xmlns:a16="http://schemas.microsoft.com/office/drawing/2014/main" val="2912320743"/>
                    </a:ext>
                  </a:extLst>
                </a:gridCol>
                <a:gridCol w="3106426">
                  <a:extLst>
                    <a:ext uri="{9D8B030D-6E8A-4147-A177-3AD203B41FA5}">
                      <a16:colId xmlns:a16="http://schemas.microsoft.com/office/drawing/2014/main" val="3894673124"/>
                    </a:ext>
                  </a:extLst>
                </a:gridCol>
                <a:gridCol w="1287071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1287071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</a:tblGrid>
              <a:tr h="215271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Monitor out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NX100</a:t>
                      </a:r>
                      <a:endParaRPr kumimoji="1" lang="ja-JP" altLang="en-US" sz="1200" b="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NX200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215271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Main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monitor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HDMI (4K)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1-screen, 2-screen, 1-screen seq.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2152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3-screen, 4-screen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55250"/>
                  </a:ext>
                </a:extLst>
              </a:tr>
              <a:tr h="215271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HDMI (FHD)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1-screen, 2-screen, 1-screen seq. 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215271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3-screen, 4-screen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568281"/>
                  </a:ext>
                </a:extLst>
              </a:tr>
              <a:tr h="215271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Sub </a:t>
                      </a:r>
                    </a:p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monitor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HDMI (FHD)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1-screen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  <a:tr h="2152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4-screen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159809"/>
                  </a:ext>
                </a:extLst>
              </a:tr>
              <a:tr h="215271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BNC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1-screen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057916"/>
                  </a:ext>
                </a:extLst>
              </a:tr>
              <a:tr h="215271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4-screen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395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22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monitor(1/9)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5"/>
          <p:cNvSpPr txBox="1">
            <a:spLocks/>
          </p:cNvSpPr>
          <p:nvPr/>
        </p:nvSpPr>
        <p:spPr>
          <a:xfrm>
            <a:off x="345600" y="616743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Pattern1: Main Monitor(4K) Use Only 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&lt;NX100&gt;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 &lt;Ref. NX200&gt;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974105"/>
              </p:ext>
            </p:extLst>
          </p:nvPr>
        </p:nvGraphicFramePr>
        <p:xfrm>
          <a:off x="914400" y="1203523"/>
          <a:ext cx="6909473" cy="1463040"/>
        </p:xfrm>
        <a:graphic>
          <a:graphicData uri="http://schemas.openxmlformats.org/drawingml/2006/table">
            <a:tbl>
              <a:tblPr/>
              <a:tblGrid>
                <a:gridCol w="1653187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308016">
                  <a:extLst>
                    <a:ext uri="{9D8B030D-6E8A-4147-A177-3AD203B41FA5}">
                      <a16:colId xmlns:a16="http://schemas.microsoft.com/office/drawing/2014/main" val="3144292098"/>
                    </a:ext>
                  </a:extLst>
                </a:gridCol>
                <a:gridCol w="765408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29729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43464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69343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95223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845103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 monitor]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camera stream</a:t>
                      </a:r>
                    </a:p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 (H.264/H.265)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623595"/>
              </p:ext>
            </p:extLst>
          </p:nvPr>
        </p:nvGraphicFramePr>
        <p:xfrm>
          <a:off x="914398" y="3238575"/>
          <a:ext cx="6909474" cy="1463040"/>
        </p:xfrm>
        <a:graphic>
          <a:graphicData uri="http://schemas.openxmlformats.org/drawingml/2006/table">
            <a:tbl>
              <a:tblPr/>
              <a:tblGrid>
                <a:gridCol w="1659244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300734">
                  <a:extLst>
                    <a:ext uri="{9D8B030D-6E8A-4147-A177-3AD203B41FA5}">
                      <a16:colId xmlns:a16="http://schemas.microsoft.com/office/drawing/2014/main" val="4105823521"/>
                    </a:ext>
                  </a:extLst>
                </a:gridCol>
                <a:gridCol w="774685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32940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65053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65053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65053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846712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 monitor]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 (H.264/H.265)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088910" y="942754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06632" y="3001920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5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monitor(2/9)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5"/>
          <p:cNvSpPr txBox="1">
            <a:spLocks/>
          </p:cNvSpPr>
          <p:nvPr/>
        </p:nvSpPr>
        <p:spPr>
          <a:xfrm>
            <a:off x="345600" y="616743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Pattern2: Main Monitor(FHD) Use Only 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&lt;NX100&gt;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 &lt;Ref. NX200&gt;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974197"/>
              </p:ext>
            </p:extLst>
          </p:nvPr>
        </p:nvGraphicFramePr>
        <p:xfrm>
          <a:off x="914398" y="1203523"/>
          <a:ext cx="7421528" cy="1463040"/>
        </p:xfrm>
        <a:graphic>
          <a:graphicData uri="http://schemas.openxmlformats.org/drawingml/2006/table">
            <a:tbl>
              <a:tblPr/>
              <a:tblGrid>
                <a:gridCol w="1584068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206589">
                  <a:extLst>
                    <a:ext uri="{9D8B030D-6E8A-4147-A177-3AD203B41FA5}">
                      <a16:colId xmlns:a16="http://schemas.microsoft.com/office/drawing/2014/main" val="2664543775"/>
                    </a:ext>
                  </a:extLst>
                </a:gridCol>
                <a:gridCol w="573647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713828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606665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629077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612475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495179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 monitor]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 (H.264/H.265)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68407"/>
              </p:ext>
            </p:extLst>
          </p:nvPr>
        </p:nvGraphicFramePr>
        <p:xfrm>
          <a:off x="896232" y="3238575"/>
          <a:ext cx="7439693" cy="1463040"/>
        </p:xfrm>
        <a:graphic>
          <a:graphicData uri="http://schemas.openxmlformats.org/drawingml/2006/table">
            <a:tbl>
              <a:tblPr/>
              <a:tblGrid>
                <a:gridCol w="1584698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226289">
                  <a:extLst>
                    <a:ext uri="{9D8B030D-6E8A-4147-A177-3AD203B41FA5}">
                      <a16:colId xmlns:a16="http://schemas.microsoft.com/office/drawing/2014/main" val="3229314023"/>
                    </a:ext>
                  </a:extLst>
                </a:gridCol>
                <a:gridCol w="588736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772231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67070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662027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28819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509823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 monitor]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 (H.264/H.265)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indent="0"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088910" y="942754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06632" y="3001920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72424" y="631479"/>
            <a:ext cx="1879288" cy="3958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 : In case of sub stream rec off</a:t>
            </a:r>
          </a:p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*2 : In case of sub stream rec on</a:t>
            </a:r>
            <a:endParaRPr lang="ja-JP" altLang="en-US" sz="105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monitor(3/9)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5"/>
          <p:cNvSpPr txBox="1">
            <a:spLocks/>
          </p:cNvSpPr>
          <p:nvPr/>
        </p:nvSpPr>
        <p:spPr>
          <a:xfrm>
            <a:off x="345600" y="625369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Pattern3: Main Monitor(4K) + Mobile Playback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(Re-encoding*)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						* Re-encoding is used for playback on PC/mobile device with Chrome, Firefox, Edge, and PSV app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&lt;NX100&gt;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&lt;Ref. NX200&gt;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382285"/>
              </p:ext>
            </p:extLst>
          </p:nvPr>
        </p:nvGraphicFramePr>
        <p:xfrm>
          <a:off x="914400" y="1438931"/>
          <a:ext cx="7224365" cy="1463040"/>
        </p:xfrm>
        <a:graphic>
          <a:graphicData uri="http://schemas.openxmlformats.org/drawingml/2006/table">
            <a:tbl>
              <a:tblPr/>
              <a:tblGrid>
                <a:gridCol w="1888908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466017">
                  <a:extLst>
                    <a:ext uri="{9D8B030D-6E8A-4147-A177-3AD203B41FA5}">
                      <a16:colId xmlns:a16="http://schemas.microsoft.com/office/drawing/2014/main" val="1084386024"/>
                    </a:ext>
                  </a:extLst>
                </a:gridCol>
                <a:gridCol w="624599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18356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25182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03373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08154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089776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 monitor]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09086"/>
              </p:ext>
            </p:extLst>
          </p:nvPr>
        </p:nvGraphicFramePr>
        <p:xfrm>
          <a:off x="914401" y="3305133"/>
          <a:ext cx="7224364" cy="1463040"/>
        </p:xfrm>
        <a:graphic>
          <a:graphicData uri="http://schemas.openxmlformats.org/drawingml/2006/table">
            <a:tbl>
              <a:tblPr/>
              <a:tblGrid>
                <a:gridCol w="1907523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423073">
                  <a:extLst>
                    <a:ext uri="{9D8B030D-6E8A-4147-A177-3AD203B41FA5}">
                      <a16:colId xmlns:a16="http://schemas.microsoft.com/office/drawing/2014/main" val="777135032"/>
                    </a:ext>
                  </a:extLst>
                </a:gridCol>
                <a:gridCol w="622186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52233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82276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82276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82276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872521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 monitor]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088910" y="1162490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8278" y="3040776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monitor(4/9)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テキスト プレースホルダー 5"/>
          <p:cNvSpPr txBox="1">
            <a:spLocks/>
          </p:cNvSpPr>
          <p:nvPr/>
        </p:nvSpPr>
        <p:spPr>
          <a:xfrm>
            <a:off x="345600" y="609033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Pattern4: Main Monitor(FHD) + Mobile Playback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(Re-encoding*)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	* Re-encoding is used for playback on PC/mobile device with Chrome, Firefox, Edge, and PSV app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&lt;NX100&gt;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&lt;Ref. NX200&gt;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958547"/>
              </p:ext>
            </p:extLst>
          </p:nvPr>
        </p:nvGraphicFramePr>
        <p:xfrm>
          <a:off x="914399" y="1390091"/>
          <a:ext cx="7726987" cy="1463040"/>
        </p:xfrm>
        <a:graphic>
          <a:graphicData uri="http://schemas.openxmlformats.org/drawingml/2006/table">
            <a:tbl>
              <a:tblPr/>
              <a:tblGrid>
                <a:gridCol w="2107360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289849">
                  <a:extLst>
                    <a:ext uri="{9D8B030D-6E8A-4147-A177-3AD203B41FA5}">
                      <a16:colId xmlns:a16="http://schemas.microsoft.com/office/drawing/2014/main" val="443650592"/>
                    </a:ext>
                  </a:extLst>
                </a:gridCol>
                <a:gridCol w="563173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35842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647952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81340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69229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332242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 monitor]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389547"/>
              </p:ext>
            </p:extLst>
          </p:nvPr>
        </p:nvGraphicFramePr>
        <p:xfrm>
          <a:off x="914400" y="3226476"/>
          <a:ext cx="7726987" cy="1463040"/>
        </p:xfrm>
        <a:graphic>
          <a:graphicData uri="http://schemas.openxmlformats.org/drawingml/2006/table">
            <a:tbl>
              <a:tblPr/>
              <a:tblGrid>
                <a:gridCol w="2119470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277738">
                  <a:extLst>
                    <a:ext uri="{9D8B030D-6E8A-4147-A177-3AD203B41FA5}">
                      <a16:colId xmlns:a16="http://schemas.microsoft.com/office/drawing/2014/main" val="2774161767"/>
                    </a:ext>
                  </a:extLst>
                </a:gridCol>
                <a:gridCol w="581340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29786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654008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611618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57118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295909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 monitor]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6088910" y="1137448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78278" y="2961488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72424" y="873112"/>
            <a:ext cx="1879288" cy="3958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 : In case of sub stream rec off</a:t>
            </a:r>
          </a:p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*2 : In case of sub stream rec on</a:t>
            </a:r>
            <a:endParaRPr lang="ja-JP" altLang="en-US" sz="105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1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monitor(5/9)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5"/>
          <p:cNvSpPr txBox="1">
            <a:spLocks/>
          </p:cNvSpPr>
          <p:nvPr/>
        </p:nvSpPr>
        <p:spPr>
          <a:xfrm>
            <a:off x="345600" y="625369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Pattern5: Main Monitor(4K)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 + Sub Monitor(BNC)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&lt;NX100&gt;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&lt;Ref. NX200&gt;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404527"/>
              </p:ext>
            </p:extLst>
          </p:nvPr>
        </p:nvGraphicFramePr>
        <p:xfrm>
          <a:off x="914400" y="1162675"/>
          <a:ext cx="6770192" cy="1463040"/>
        </p:xfrm>
        <a:graphic>
          <a:graphicData uri="http://schemas.openxmlformats.org/drawingml/2006/table">
            <a:tbl>
              <a:tblPr/>
              <a:tblGrid>
                <a:gridCol w="1828457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296034">
                  <a:extLst>
                    <a:ext uri="{9D8B030D-6E8A-4147-A177-3AD203B41FA5}">
                      <a16:colId xmlns:a16="http://schemas.microsoft.com/office/drawing/2014/main" val="2029793789"/>
                    </a:ext>
                  </a:extLst>
                </a:gridCol>
                <a:gridCol w="534890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20181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53662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53662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53662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829644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monitor]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12007"/>
              </p:ext>
            </p:extLst>
          </p:nvPr>
        </p:nvGraphicFramePr>
        <p:xfrm>
          <a:off x="914399" y="3266932"/>
          <a:ext cx="6770192" cy="1463040"/>
        </p:xfrm>
        <a:graphic>
          <a:graphicData uri="http://schemas.openxmlformats.org/drawingml/2006/table">
            <a:tbl>
              <a:tblPr/>
              <a:tblGrid>
                <a:gridCol w="1894189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246497">
                  <a:extLst>
                    <a:ext uri="{9D8B030D-6E8A-4147-A177-3AD203B41FA5}">
                      <a16:colId xmlns:a16="http://schemas.microsoft.com/office/drawing/2014/main" val="1848957077"/>
                    </a:ext>
                  </a:extLst>
                </a:gridCol>
                <a:gridCol w="518694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20181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53662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53662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53662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829645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monitor]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088910" y="793095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8278" y="2913434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monitor(6/9)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5"/>
          <p:cNvSpPr txBox="1">
            <a:spLocks/>
          </p:cNvSpPr>
          <p:nvPr/>
        </p:nvSpPr>
        <p:spPr>
          <a:xfrm>
            <a:off x="345600" y="616743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Pattern5: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Main Monitor(4K) +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Sub Monitor(BNC)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&lt;NX100&gt;Sub monitor (BNC)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 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&lt;Ref. NX200&gt;Sub monitor (HDMI/</a:t>
            </a: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BNC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)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89536"/>
              </p:ext>
            </p:extLst>
          </p:nvPr>
        </p:nvGraphicFramePr>
        <p:xfrm>
          <a:off x="914400" y="1155590"/>
          <a:ext cx="7085087" cy="1463040"/>
        </p:xfrm>
        <a:graphic>
          <a:graphicData uri="http://schemas.openxmlformats.org/drawingml/2006/table">
            <a:tbl>
              <a:tblPr/>
              <a:tblGrid>
                <a:gridCol w="1568912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436883">
                  <a:extLst>
                    <a:ext uri="{9D8B030D-6E8A-4147-A177-3AD203B41FA5}">
                      <a16:colId xmlns:a16="http://schemas.microsoft.com/office/drawing/2014/main" val="291438283"/>
                    </a:ext>
                  </a:extLst>
                </a:gridCol>
                <a:gridCol w="691416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26592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59387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59387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59387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083123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[Sub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monitor]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109023"/>
              </p:ext>
            </p:extLst>
          </p:nvPr>
        </p:nvGraphicFramePr>
        <p:xfrm>
          <a:off x="914398" y="3238575"/>
          <a:ext cx="7133532" cy="1463040"/>
        </p:xfrm>
        <a:graphic>
          <a:graphicData uri="http://schemas.openxmlformats.org/drawingml/2006/table">
            <a:tbl>
              <a:tblPr/>
              <a:tblGrid>
                <a:gridCol w="1580521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386739">
                  <a:extLst>
                    <a:ext uri="{9D8B030D-6E8A-4147-A177-3AD203B41FA5}">
                      <a16:colId xmlns:a16="http://schemas.microsoft.com/office/drawing/2014/main" val="886007527"/>
                    </a:ext>
                  </a:extLst>
                </a:gridCol>
                <a:gridCol w="660064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708508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99508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26839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99508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071845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[Sub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monitor]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172424" y="703405"/>
            <a:ext cx="1879288" cy="3958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 : In case of sub stream rec off</a:t>
            </a:r>
          </a:p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*2 : In case of sub stream rec on</a:t>
            </a:r>
            <a:endParaRPr lang="ja-JP" altLang="en-US" sz="105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88910" y="908148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78278" y="2980044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6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monitor(7/9)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5"/>
          <p:cNvSpPr txBox="1">
            <a:spLocks/>
          </p:cNvSpPr>
          <p:nvPr/>
        </p:nvSpPr>
        <p:spPr>
          <a:xfrm>
            <a:off x="345600" y="625369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Pattern6: Main Monitor(FHD)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+ Sub Monitor(BNC)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&lt;NX100&gt;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&lt;Ref. NX200&gt;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553246"/>
              </p:ext>
            </p:extLst>
          </p:nvPr>
        </p:nvGraphicFramePr>
        <p:xfrm>
          <a:off x="914400" y="1162675"/>
          <a:ext cx="7278868" cy="1463040"/>
        </p:xfrm>
        <a:graphic>
          <a:graphicData uri="http://schemas.openxmlformats.org/drawingml/2006/table">
            <a:tbl>
              <a:tblPr/>
              <a:tblGrid>
                <a:gridCol w="1965836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237846">
                  <a:extLst>
                    <a:ext uri="{9D8B030D-6E8A-4147-A177-3AD203B41FA5}">
                      <a16:colId xmlns:a16="http://schemas.microsoft.com/office/drawing/2014/main" val="2029793789"/>
                    </a:ext>
                  </a:extLst>
                </a:gridCol>
                <a:gridCol w="509399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07595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89183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70772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607595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190642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monitor]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75830"/>
              </p:ext>
            </p:extLst>
          </p:nvPr>
        </p:nvGraphicFramePr>
        <p:xfrm>
          <a:off x="914399" y="3266932"/>
          <a:ext cx="7278868" cy="1463040"/>
        </p:xfrm>
        <a:graphic>
          <a:graphicData uri="http://schemas.openxmlformats.org/drawingml/2006/table">
            <a:tbl>
              <a:tblPr/>
              <a:tblGrid>
                <a:gridCol w="1974136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259571">
                  <a:extLst>
                    <a:ext uri="{9D8B030D-6E8A-4147-A177-3AD203B41FA5}">
                      <a16:colId xmlns:a16="http://schemas.microsoft.com/office/drawing/2014/main" val="1848957077"/>
                    </a:ext>
                  </a:extLst>
                </a:gridCol>
                <a:gridCol w="496562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23729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81341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69229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629785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144515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[Main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monitor]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2-screen/1-screen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3-screen/4-screen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172424" y="703405"/>
            <a:ext cx="1879288" cy="3958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 : In case of sub stream rec off</a:t>
            </a:r>
          </a:p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*2 : In case of sub stream rec on</a:t>
            </a:r>
            <a:endParaRPr lang="ja-JP" altLang="en-US" sz="105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88910" y="908149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78278" y="3010324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monitor(8/9)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5"/>
          <p:cNvSpPr txBox="1">
            <a:spLocks/>
          </p:cNvSpPr>
          <p:nvPr/>
        </p:nvSpPr>
        <p:spPr>
          <a:xfrm>
            <a:off x="345600" y="616743"/>
            <a:ext cx="8473846" cy="433738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Pattern6: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Main Monitor(FHD) +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Sub Monitor(BNC)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&lt;NX100&gt;Sub monitor (BNC)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 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&lt;Ref. NX200&gt;Sub monitor (HDMI/</a:t>
            </a: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BNC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)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63929"/>
              </p:ext>
            </p:extLst>
          </p:nvPr>
        </p:nvGraphicFramePr>
        <p:xfrm>
          <a:off x="914400" y="1155590"/>
          <a:ext cx="7085087" cy="1463040"/>
        </p:xfrm>
        <a:graphic>
          <a:graphicData uri="http://schemas.openxmlformats.org/drawingml/2006/table">
            <a:tbl>
              <a:tblPr/>
              <a:tblGrid>
                <a:gridCol w="1568912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436883">
                  <a:extLst>
                    <a:ext uri="{9D8B030D-6E8A-4147-A177-3AD203B41FA5}">
                      <a16:colId xmlns:a16="http://schemas.microsoft.com/office/drawing/2014/main" val="291438283"/>
                    </a:ext>
                  </a:extLst>
                </a:gridCol>
                <a:gridCol w="691416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26592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59387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59387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59387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083123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[Sub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monitor]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974569"/>
              </p:ext>
            </p:extLst>
          </p:nvPr>
        </p:nvGraphicFramePr>
        <p:xfrm>
          <a:off x="914398" y="3238575"/>
          <a:ext cx="7133532" cy="1463040"/>
        </p:xfrm>
        <a:graphic>
          <a:graphicData uri="http://schemas.openxmlformats.org/drawingml/2006/table">
            <a:tbl>
              <a:tblPr/>
              <a:tblGrid>
                <a:gridCol w="1580521">
                  <a:extLst>
                    <a:ext uri="{9D8B030D-6E8A-4147-A177-3AD203B41FA5}">
                      <a16:colId xmlns:a16="http://schemas.microsoft.com/office/drawing/2014/main" val="3542833254"/>
                    </a:ext>
                  </a:extLst>
                </a:gridCol>
                <a:gridCol w="1386739">
                  <a:extLst>
                    <a:ext uri="{9D8B030D-6E8A-4147-A177-3AD203B41FA5}">
                      <a16:colId xmlns:a16="http://schemas.microsoft.com/office/drawing/2014/main" val="886007527"/>
                    </a:ext>
                  </a:extLst>
                </a:gridCol>
                <a:gridCol w="726676">
                  <a:extLst>
                    <a:ext uri="{9D8B030D-6E8A-4147-A177-3AD203B41FA5}">
                      <a16:colId xmlns:a16="http://schemas.microsoft.com/office/drawing/2014/main" val="730916653"/>
                    </a:ext>
                  </a:extLst>
                </a:gridCol>
                <a:gridCol w="641896">
                  <a:extLst>
                    <a:ext uri="{9D8B030D-6E8A-4147-A177-3AD203B41FA5}">
                      <a16:colId xmlns:a16="http://schemas.microsoft.com/office/drawing/2014/main" val="4080764712"/>
                    </a:ext>
                  </a:extLst>
                </a:gridCol>
                <a:gridCol w="575285">
                  <a:extLst>
                    <a:ext uri="{9D8B030D-6E8A-4147-A177-3AD203B41FA5}">
                      <a16:colId xmlns:a16="http://schemas.microsoft.com/office/drawing/2014/main" val="970650691"/>
                    </a:ext>
                  </a:extLst>
                </a:gridCol>
                <a:gridCol w="569229">
                  <a:extLst>
                    <a:ext uri="{9D8B030D-6E8A-4147-A177-3AD203B41FA5}">
                      <a16:colId xmlns:a16="http://schemas.microsoft.com/office/drawing/2014/main" val="647332932"/>
                    </a:ext>
                  </a:extLst>
                </a:gridCol>
                <a:gridCol w="569230">
                  <a:extLst>
                    <a:ext uri="{9D8B030D-6E8A-4147-A177-3AD203B41FA5}">
                      <a16:colId xmlns:a16="http://schemas.microsoft.com/office/drawing/2014/main" val="1628260846"/>
                    </a:ext>
                  </a:extLst>
                </a:gridCol>
                <a:gridCol w="1083956">
                  <a:extLst>
                    <a:ext uri="{9D8B030D-6E8A-4147-A177-3AD203B41FA5}">
                      <a16:colId xmlns:a16="http://schemas.microsoft.com/office/drawing/2014/main" val="3793951961"/>
                    </a:ext>
                  </a:extLst>
                </a:gridCol>
              </a:tblGrid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 pattern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[Sub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monitor]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stream</a:t>
                      </a:r>
                    </a:p>
                    <a:p>
                      <a:pPr algn="ctr"/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resolution(H.264/H.265)</a:t>
                      </a:r>
                      <a:endParaRPr kumimoji="1" lang="ja-JP" altLang="en-US" sz="12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61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9M/4K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3M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 or</a:t>
                      </a:r>
                      <a:r>
                        <a:rPr kumimoji="1" lang="en-US" altLang="ja-JP" sz="12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less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0407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-screen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8520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1-screen seq.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88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4-screen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Stream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10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18472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172424" y="703405"/>
            <a:ext cx="1879288" cy="3958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 : In case of sub stream rec off</a:t>
            </a:r>
          </a:p>
          <a:p>
            <a:pPr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*2 : In case of sub stream rec on</a:t>
            </a:r>
            <a:endParaRPr lang="ja-JP" altLang="en-US" sz="105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88910" y="883925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78278" y="2986100"/>
            <a:ext cx="637794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>
              <a:defRPr/>
            </a:pP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Unit : fps</a:t>
            </a:r>
            <a:endParaRPr lang="ja-JP" altLang="en-US" sz="12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Max. Live display framerate table 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monitor(9/9)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5"/>
          <p:cNvSpPr txBox="1">
            <a:spLocks/>
          </p:cNvSpPr>
          <p:nvPr/>
        </p:nvSpPr>
        <p:spPr>
          <a:xfrm>
            <a:off x="345600" y="616743"/>
            <a:ext cx="8473846" cy="3161625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■Monitor Usage Pattern7: Main Monitor + Sub Monitor(BNC) + Mobile Playback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(Re-encoding*)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                                                                 * Re-encoding is used for playback on PC/mobile device with Chrome, Firefox, Edge, and PSV app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 Semibold"/>
                <a:cs typeface="Calibri" panose="020F0502020204030204" pitchFamily="34" charset="0"/>
              </a:rPr>
              <a:t>&lt;NX100&gt;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  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 	Performance Not Guaranteed (* no warning message or notification to user)</a:t>
            </a: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40005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  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Gothic UI 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2-1. </a:t>
            </a:r>
            <a:r>
              <a:rPr lang="en-US" altLang="ja-JP" sz="2000" dirty="0">
                <a:solidFill>
                  <a:sysClr val="window" lastClr="FFFFFF"/>
                </a:solidFill>
                <a:latin typeface="Calibri"/>
              </a:rPr>
              <a:t>Space saving installation and Switch less connecting 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328520" y="2007024"/>
            <a:ext cx="8472580" cy="8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Compact size that enables vertical installation or wall mounting</a:t>
            </a:r>
          </a:p>
          <a:p>
            <a:pPr>
              <a:buNone/>
            </a:pPr>
            <a:r>
              <a:rPr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W(280 mm) x H(44 mm) x D(212 mm)</a:t>
            </a:r>
          </a:p>
          <a:p>
            <a:pPr marL="285750" indent="-109538">
              <a:buFont typeface="Wingdings" panose="05000000000000000000" pitchFamily="2" charset="2"/>
              <a:buChar char="Ø"/>
            </a:pPr>
            <a:r>
              <a:rPr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Can be installed in the backyard of small stores with little </a:t>
            </a:r>
            <a:r>
              <a:rPr lang="en-US" altLang="ja-JP" sz="11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space</a:t>
            </a:r>
            <a:r>
              <a:rPr lang="ja-JP" altLang="en-US" sz="11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marL="268288" indent="-92075">
              <a:buFont typeface="Wingdings" panose="05000000000000000000" pitchFamily="2" charset="2"/>
              <a:buChar char="Ø"/>
              <a:tabLst>
                <a:tab pos="268288" algn="l"/>
              </a:tabLst>
            </a:pPr>
            <a:r>
              <a:rPr lang="en-US" altLang="ja-JP" sz="1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Vertical installation or wall mounting is possible using WV-Q202 (</a:t>
            </a:r>
            <a:r>
              <a:rPr lang="en-US" altLang="ja-JP" sz="1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optional)</a:t>
            </a:r>
            <a:endParaRPr lang="en-US" altLang="ja-JP" sz="1600" b="1" dirty="0">
              <a:latin typeface="Calibri" panose="020F0502020204030204" pitchFamily="3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4820" y="3785343"/>
            <a:ext cx="2064324" cy="49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11" y="3155335"/>
            <a:ext cx="1318048" cy="24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9"/>
          <p:cNvSpPr txBox="1">
            <a:spLocks noChangeArrowheads="1"/>
          </p:cNvSpPr>
          <p:nvPr/>
        </p:nvSpPr>
        <p:spPr bwMode="auto">
          <a:xfrm>
            <a:off x="836563" y="3893434"/>
            <a:ext cx="981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 smtClean="0">
                <a:latin typeface="Calibri" panose="020F0502020204030204" pitchFamily="34" charset="0"/>
                <a:ea typeface="Meiryo UI" pitchFamily="50" charset="-128"/>
                <a:cs typeface="Calibri" panose="020F0502020204030204" pitchFamily="34" charset="0"/>
              </a:rPr>
              <a:t>WJ-NX200</a:t>
            </a:r>
            <a:endParaRPr lang="ja-JP" altLang="en-US" sz="1400" b="1" dirty="0">
              <a:latin typeface="Calibri" panose="020F0502020204030204" pitchFamily="34" charset="0"/>
              <a:ea typeface="Meiryo UI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テキスト ボックス 10"/>
          <p:cNvSpPr txBox="1">
            <a:spLocks noChangeArrowheads="1"/>
          </p:cNvSpPr>
          <p:nvPr/>
        </p:nvSpPr>
        <p:spPr bwMode="auto">
          <a:xfrm>
            <a:off x="823592" y="3158053"/>
            <a:ext cx="1002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 smtClean="0">
                <a:latin typeface="Calibri" panose="020F0502020204030204" pitchFamily="34" charset="0"/>
                <a:ea typeface="Meiryo UI" pitchFamily="50" charset="-128"/>
                <a:cs typeface="Calibri" panose="020F0502020204030204" pitchFamily="34" charset="0"/>
              </a:rPr>
              <a:t>WJ-NX100</a:t>
            </a:r>
            <a:endParaRPr lang="ja-JP" altLang="en-US" sz="1400" b="1" dirty="0">
              <a:latin typeface="Calibri" panose="020F0502020204030204" pitchFamily="34" charset="0"/>
              <a:ea typeface="Meiryo UI" pitchFamily="50" charset="-128"/>
              <a:cs typeface="Calibri" panose="020F0502020204030204" pitchFamily="34" charset="0"/>
            </a:endParaRPr>
          </a:p>
        </p:txBody>
      </p:sp>
      <p:cxnSp>
        <p:nvCxnSpPr>
          <p:cNvPr id="24" name="直線矢印コネクタ 23"/>
          <p:cNvCxnSpPr/>
          <p:nvPr/>
        </p:nvCxnSpPr>
        <p:spPr bwMode="auto">
          <a:xfrm>
            <a:off x="1835111" y="3475573"/>
            <a:ext cx="1318048" cy="0"/>
          </a:xfrm>
          <a:prstGeom prst="straightConnector1">
            <a:avLst/>
          </a:prstGeom>
          <a:solidFill>
            <a:srgbClr val="FFFF99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テキスト ボックス 10"/>
          <p:cNvSpPr txBox="1">
            <a:spLocks noChangeArrowheads="1"/>
          </p:cNvSpPr>
          <p:nvPr/>
        </p:nvSpPr>
        <p:spPr bwMode="auto">
          <a:xfrm>
            <a:off x="1866945" y="3474700"/>
            <a:ext cx="22666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latin typeface="Calibri" panose="020F0502020204030204" pitchFamily="34" charset="0"/>
                <a:ea typeface="Meiryo UI" pitchFamily="50" charset="-128"/>
                <a:cs typeface="Calibri" panose="020F0502020204030204" pitchFamily="34" charset="0"/>
              </a:rPr>
              <a:t>280mm  (</a:t>
            </a:r>
            <a:r>
              <a:rPr lang="pl-PL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11-1/32 inches </a:t>
            </a:r>
            <a:r>
              <a:rPr lang="en-US" altLang="ja-JP" sz="1400" dirty="0" smtClean="0">
                <a:latin typeface="Calibri" panose="020F0502020204030204" pitchFamily="34" charset="0"/>
                <a:ea typeface="Meiryo UI" pitchFamily="50" charset="-128"/>
                <a:cs typeface="Calibri" panose="020F0502020204030204" pitchFamily="34" charset="0"/>
              </a:rPr>
              <a:t>)</a:t>
            </a:r>
            <a:endParaRPr lang="ja-JP" altLang="en-US" sz="1400" dirty="0">
              <a:latin typeface="Calibri" panose="020F0502020204030204" pitchFamily="34" charset="0"/>
              <a:ea typeface="Meiryo UI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テキスト ボックス 10"/>
          <p:cNvSpPr txBox="1">
            <a:spLocks noChangeArrowheads="1"/>
          </p:cNvSpPr>
          <p:nvPr/>
        </p:nvSpPr>
        <p:spPr bwMode="auto">
          <a:xfrm>
            <a:off x="3313660" y="3124939"/>
            <a:ext cx="17351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latin typeface="Calibri" panose="020F0502020204030204" pitchFamily="34" charset="0"/>
                <a:ea typeface="Meiryo UI" pitchFamily="50" charset="-128"/>
                <a:cs typeface="Calibri" panose="020F0502020204030204" pitchFamily="34" charset="0"/>
              </a:rPr>
              <a:t>44mm</a:t>
            </a:r>
            <a:r>
              <a:rPr lang="pl-PL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pl-PL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1-3/4 inches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lang="pl-PL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endParaRPr lang="ja-JP" altLang="en-US" sz="1400" dirty="0">
              <a:latin typeface="Calibri" panose="020F0502020204030204" pitchFamily="34" charset="0"/>
              <a:ea typeface="Meiryo UI" pitchFamily="50" charset="-128"/>
              <a:cs typeface="Calibri" panose="020F0502020204030204" pitchFamily="34" charset="0"/>
            </a:endParaRPr>
          </a:p>
        </p:txBody>
      </p:sp>
      <p:cxnSp>
        <p:nvCxnSpPr>
          <p:cNvPr id="27" name="直線矢印コネクタ 26"/>
          <p:cNvCxnSpPr/>
          <p:nvPr/>
        </p:nvCxnSpPr>
        <p:spPr bwMode="auto">
          <a:xfrm>
            <a:off x="3856935" y="3801101"/>
            <a:ext cx="0" cy="427549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矢印コネクタ 27"/>
          <p:cNvCxnSpPr/>
          <p:nvPr/>
        </p:nvCxnSpPr>
        <p:spPr bwMode="auto">
          <a:xfrm>
            <a:off x="1810477" y="4406904"/>
            <a:ext cx="1988667" cy="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テキスト ボックス 10"/>
          <p:cNvSpPr txBox="1">
            <a:spLocks noChangeArrowheads="1"/>
          </p:cNvSpPr>
          <p:nvPr/>
        </p:nvSpPr>
        <p:spPr bwMode="auto">
          <a:xfrm>
            <a:off x="1885231" y="4431288"/>
            <a:ext cx="21620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latin typeface="Calibri" panose="020F0502020204030204" pitchFamily="34" charset="0"/>
                <a:ea typeface="Meiryo UI" pitchFamily="50" charset="-128"/>
                <a:cs typeface="Calibri" panose="020F0502020204030204" pitchFamily="34" charset="0"/>
              </a:rPr>
              <a:t>420mm </a:t>
            </a: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(16-9/16 inches) </a:t>
            </a:r>
            <a:endParaRPr lang="ja-JP" altLang="en-US" sz="1400" dirty="0">
              <a:latin typeface="Calibri" panose="020F0502020204030204" pitchFamily="34" charset="0"/>
              <a:ea typeface="Meiryo UI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10"/>
          <p:cNvSpPr txBox="1">
            <a:spLocks noChangeArrowheads="1"/>
          </p:cNvSpPr>
          <p:nvPr/>
        </p:nvSpPr>
        <p:spPr bwMode="auto">
          <a:xfrm>
            <a:off x="3850348" y="3874253"/>
            <a:ext cx="1452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latin typeface="Calibri" panose="020F0502020204030204" pitchFamily="34" charset="0"/>
                <a:ea typeface="Meiryo UI" pitchFamily="50" charset="-128"/>
                <a:cs typeface="Calibri" panose="020F0502020204030204" pitchFamily="34" charset="0"/>
              </a:rPr>
              <a:t>88mm</a:t>
            </a:r>
          </a:p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(3-7/16inches) </a:t>
            </a:r>
            <a:endParaRPr lang="ja-JP" altLang="en-US" sz="1400" dirty="0">
              <a:latin typeface="Calibri" panose="020F0502020204030204" pitchFamily="34" charset="0"/>
              <a:ea typeface="Meiryo UI" pitchFamily="50" charset="-128"/>
              <a:cs typeface="Calibri" panose="020F0502020204030204" pitchFamily="34" charset="0"/>
            </a:endParaRPr>
          </a:p>
        </p:txBody>
      </p:sp>
      <p:cxnSp>
        <p:nvCxnSpPr>
          <p:cNvPr id="31" name="直線矢印コネクタ 30"/>
          <p:cNvCxnSpPr/>
          <p:nvPr/>
        </p:nvCxnSpPr>
        <p:spPr bwMode="auto">
          <a:xfrm flipV="1">
            <a:off x="3297046" y="3131958"/>
            <a:ext cx="0" cy="290650"/>
          </a:xfrm>
          <a:prstGeom prst="straightConnector1">
            <a:avLst/>
          </a:prstGeom>
          <a:solidFill>
            <a:srgbClr val="FFFF99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039" y="3015402"/>
            <a:ext cx="860044" cy="1567304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4312" y="3002348"/>
            <a:ext cx="1014681" cy="1512703"/>
          </a:xfrm>
          <a:prstGeom prst="rect">
            <a:avLst/>
          </a:prstGeom>
        </p:spPr>
      </p:pic>
      <p:sp>
        <p:nvSpPr>
          <p:cNvPr id="34" name="テキスト ボックス 10"/>
          <p:cNvSpPr txBox="1">
            <a:spLocks noChangeArrowheads="1"/>
          </p:cNvSpPr>
          <p:nvPr/>
        </p:nvSpPr>
        <p:spPr bwMode="auto">
          <a:xfrm>
            <a:off x="5993196" y="3796351"/>
            <a:ext cx="77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Vertical installation</a:t>
            </a:r>
            <a:endParaRPr lang="ja-JP" altLang="en-US" sz="1000" b="1" dirty="0">
              <a:latin typeface="Calibri" panose="020F0502020204030204" pitchFamily="34" charset="0"/>
              <a:ea typeface="Meiryo UI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10"/>
          <p:cNvSpPr txBox="1">
            <a:spLocks noChangeArrowheads="1"/>
          </p:cNvSpPr>
          <p:nvPr/>
        </p:nvSpPr>
        <p:spPr bwMode="auto">
          <a:xfrm>
            <a:off x="7690370" y="3801101"/>
            <a:ext cx="8804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Wall mounting</a:t>
            </a:r>
            <a:endParaRPr lang="ja-JP" altLang="en-US" sz="1000" b="1" dirty="0">
              <a:latin typeface="Calibri" panose="020F0502020204030204" pitchFamily="34" charset="0"/>
              <a:ea typeface="Meiryo UI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76759" y="691609"/>
            <a:ext cx="393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en-US" altLang="ja-JP" sz="16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PoE Connecting (Switch less) </a:t>
            </a:r>
            <a:endParaRPr lang="en-US" altLang="ja-JP" sz="16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181021" y="1251030"/>
            <a:ext cx="1834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</a:t>
            </a:r>
            <a:r>
              <a:rPr lang="en-US" altLang="ja-JP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  </a:t>
            </a:r>
            <a:r>
              <a:rPr lang="en-US" altLang="ja-JP" sz="10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Max </a:t>
            </a:r>
            <a:r>
              <a:rPr lang="en-US" altLang="ja-JP" sz="10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</a:t>
            </a:r>
            <a:r>
              <a:rPr lang="en-US" altLang="ja-JP" sz="10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Cameras</a:t>
            </a:r>
            <a:endParaRPr lang="ja-JP" altLang="en-US" sz="10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332" y="823552"/>
            <a:ext cx="872341" cy="55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005" y="1435236"/>
            <a:ext cx="872341" cy="51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カギ線コネクタ 41"/>
          <p:cNvCxnSpPr/>
          <p:nvPr/>
        </p:nvCxnSpPr>
        <p:spPr>
          <a:xfrm rot="10800000">
            <a:off x="5897601" y="1250013"/>
            <a:ext cx="789811" cy="203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</a:ln>
          <a:scene3d>
            <a:camera prst="orthographicFront">
              <a:rot lat="24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右中かっこ 43"/>
          <p:cNvSpPr/>
          <p:nvPr/>
        </p:nvSpPr>
        <p:spPr>
          <a:xfrm rot="10800000" flipH="1">
            <a:off x="7812163" y="1052376"/>
            <a:ext cx="156887" cy="761729"/>
          </a:xfrm>
          <a:prstGeom prst="rightBrace">
            <a:avLst>
              <a:gd name="adj1" fmla="val 15805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正方形/長方形 44"/>
          <p:cNvSpPr/>
          <p:nvPr/>
        </p:nvSpPr>
        <p:spPr>
          <a:xfrm>
            <a:off x="288388" y="1010423"/>
            <a:ext cx="4971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9525"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IEEE802.3af compliant</a:t>
            </a:r>
          </a:p>
          <a:p>
            <a:pPr marL="171450" indent="9525">
              <a:buFont typeface="Wingdings" panose="05000000000000000000" pitchFamily="2" charset="2"/>
              <a:buChar char="Ø"/>
            </a:pPr>
            <a:r>
              <a:rPr lang="en-US" altLang="ja-JP" sz="1200" dirty="0"/>
              <a:t>No need for PoE switching hub to connect </a:t>
            </a:r>
            <a:r>
              <a:rPr lang="en-US" altLang="ja-JP" sz="1200" dirty="0" smtClean="0"/>
              <a:t>camera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2" descr="Y:\40-職能\セキュリティ\セキュリティ・サウンド広報宣伝\(10) Security\01_国内\Extremeｼﾘｰｽﾞ　H.265\WJ-NX100\png\WJ-NX100_1-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35" y="1017801"/>
            <a:ext cx="1974233" cy="48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カギ線コネクタ 45"/>
          <p:cNvCxnSpPr/>
          <p:nvPr/>
        </p:nvCxnSpPr>
        <p:spPr>
          <a:xfrm rot="10800000">
            <a:off x="5890997" y="1344236"/>
            <a:ext cx="803020" cy="301422"/>
          </a:xfrm>
          <a:prstGeom prst="bentConnector3">
            <a:avLst/>
          </a:prstGeom>
          <a:ln w="19050">
            <a:solidFill>
              <a:schemeClr val="accent2">
                <a:lumMod val="75000"/>
              </a:schemeClr>
            </a:solidFill>
          </a:ln>
          <a:scene3d>
            <a:camera prst="orthographicFront">
              <a:rot lat="24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43696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5779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397948"/>
              </p:ext>
            </p:extLst>
          </p:nvPr>
        </p:nvGraphicFramePr>
        <p:xfrm>
          <a:off x="144379" y="643113"/>
          <a:ext cx="8843211" cy="2929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7.July.2021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Update content</a:t>
                      </a: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26.July.2021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Update content</a:t>
                      </a: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P25, P35, P36-48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5.Aug.2021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Update content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P34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9.Sep.2021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2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6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2. Key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Features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1804814" y="1877480"/>
            <a:ext cx="5522578" cy="754478"/>
          </a:xfrm>
          <a:prstGeom prst="roundRect">
            <a:avLst>
              <a:gd name="adj" fmla="val 1586"/>
            </a:avLst>
          </a:prstGeom>
          <a:noFill/>
          <a:ln w="28575">
            <a:solidFill>
              <a:srgbClr val="6E6EE8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1817075" y="2884220"/>
            <a:ext cx="5517447" cy="751392"/>
          </a:xfrm>
          <a:prstGeom prst="roundRect">
            <a:avLst>
              <a:gd name="adj" fmla="val 1586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07777" y="3075097"/>
            <a:ext cx="48020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n-US" altLang="ja-JP" sz="14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 HDD(2TBx1)   ( Up to 4TB will be supported </a:t>
            </a: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Eco-writing &amp; Reduced in failure occurrence probability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1807777" y="950251"/>
            <a:ext cx="5526745" cy="697276"/>
          </a:xfrm>
          <a:prstGeom prst="roundRect">
            <a:avLst>
              <a:gd name="adj" fmla="val 3967"/>
            </a:avLst>
          </a:prstGeom>
          <a:noFill/>
          <a:ln w="28575">
            <a:solidFill>
              <a:srgbClr val="AECDEA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40664" y="2071572"/>
            <a:ext cx="543936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Connecting, Setting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 Operation :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PC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less or with ASM300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Thumbnail Search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1801448" y="3788944"/>
            <a:ext cx="5542180" cy="865118"/>
          </a:xfrm>
          <a:prstGeom prst="roundRect">
            <a:avLst>
              <a:gd name="adj" fmla="val 1586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8205" y="1090675"/>
            <a:ext cx="51624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Effective use of space by Vertical installation or Wall mounting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switch required with 4 PoE 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ports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1792341" y="744413"/>
            <a:ext cx="5556715" cy="323505"/>
          </a:xfrm>
          <a:prstGeom prst="roundRect">
            <a:avLst/>
          </a:prstGeom>
          <a:solidFill>
            <a:srgbClr val="9DC3E6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 Space saving installation and Switch less connecting (PoE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kumimoji="0" lang="en-US" altLang="ja-JP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1798205" y="2723941"/>
            <a:ext cx="5550438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Pre-installed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HDD and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efficiency data reading/writing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1811020" y="3758026"/>
            <a:ext cx="5550438" cy="323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H265 High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19969" y="4100045"/>
            <a:ext cx="53855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Significant </a:t>
            </a:r>
            <a:r>
              <a:rPr kumimoji="0" lang="en-US" altLang="ja-JP" sz="14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reduction of storage space usage through H.265 and Smart </a:t>
            </a:r>
            <a:r>
              <a:rPr kumimoji="0" lang="en-US" altLang="ja-JP" sz="1400" kern="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Coding</a:t>
            </a: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1792343" y="1735543"/>
            <a:ext cx="5556715" cy="323505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 </a:t>
            </a:r>
            <a:r>
              <a:rPr kumimoji="0" lang="en-US" altLang="ja-JP" sz="16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</a:t>
            </a:r>
            <a:r>
              <a:rPr kumimoji="0" lang="en-US" altLang="ja-JP" sz="16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Installation/operation</a:t>
            </a:r>
            <a:endParaRPr kumimoji="0" lang="en-US" altLang="ja-JP" sz="16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5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テキスト ボックス 38"/>
          <p:cNvSpPr txBox="1"/>
          <p:nvPr/>
        </p:nvSpPr>
        <p:spPr>
          <a:xfrm>
            <a:off x="2609616" y="3031616"/>
            <a:ext cx="696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</a:t>
            </a:r>
            <a:r>
              <a:rPr kumimoji="0" lang="en-US" altLang="ja-JP" sz="2400" kern="0" dirty="0" smtClean="0">
                <a:latin typeface="Calibri" panose="020F0502020204030204" pitchFamily="34" charset="0"/>
              </a:rPr>
              <a:t>Easy Installation/operation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94" name="Text Box 3"/>
          <p:cNvSpPr txBox="1">
            <a:spLocks noChangeArrowheads="1"/>
          </p:cNvSpPr>
          <p:nvPr/>
        </p:nvSpPr>
        <p:spPr bwMode="auto">
          <a:xfrm>
            <a:off x="168252" y="673542"/>
            <a:ext cx="76955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z="11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PC-less operation and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68252" y="1247037"/>
            <a:ext cx="5370039" cy="3461529"/>
          </a:xfrm>
          <a:prstGeom prst="roundRect">
            <a:avLst>
              <a:gd name="adj" fmla="val 2079"/>
            </a:avLst>
          </a:prstGeom>
          <a:noFill/>
          <a:ln>
            <a:solidFill>
              <a:sysClr val="window" lastClr="FFFFFF">
                <a:lumMod val="65000"/>
              </a:sys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kumimoji="0" lang="ja-JP" altLang="en-US" sz="900" kern="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168252" y="1056192"/>
            <a:ext cx="5370039" cy="355121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connecting,</a:t>
            </a:r>
            <a:r>
              <a:rPr lang="ja-JP" altLang="en-US" sz="2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setting and operation</a:t>
            </a:r>
            <a:endParaRPr lang="ja-JP" altLang="en-US" sz="20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376251" y="3888647"/>
            <a:ext cx="65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NX100</a:t>
            </a:r>
            <a:endParaRPr lang="ja-JP" altLang="en-US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3" name="Group 25"/>
          <p:cNvGrpSpPr>
            <a:grpSpLocks/>
          </p:cNvGrpSpPr>
          <p:nvPr/>
        </p:nvGrpSpPr>
        <p:grpSpPr bwMode="auto">
          <a:xfrm>
            <a:off x="402666" y="3412583"/>
            <a:ext cx="695021" cy="553821"/>
            <a:chOff x="4240" y="3856"/>
            <a:chExt cx="481" cy="411"/>
          </a:xfrm>
        </p:grpSpPr>
        <p:pic>
          <p:nvPicPr>
            <p:cNvPr id="57" name="Picture 26" descr="WV-CU650_w"/>
            <p:cNvPicPr preferRelativeResize="0"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" y="4093"/>
              <a:ext cx="2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Group 27"/>
            <p:cNvGrpSpPr>
              <a:grpSpLocks noChangeAspect="1"/>
            </p:cNvGrpSpPr>
            <p:nvPr/>
          </p:nvGrpSpPr>
          <p:grpSpPr bwMode="auto">
            <a:xfrm>
              <a:off x="4487" y="3859"/>
              <a:ext cx="234" cy="229"/>
              <a:chOff x="3415" y="1157"/>
              <a:chExt cx="1563" cy="1537"/>
            </a:xfrm>
          </p:grpSpPr>
          <p:pic>
            <p:nvPicPr>
              <p:cNvPr id="62" name="Picture 28"/>
              <p:cNvPicPr preferRelativeResize="0"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5" y="1157"/>
                <a:ext cx="1563" cy="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29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" y="1230"/>
                <a:ext cx="1502" cy="1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9" name="Group 30"/>
            <p:cNvGrpSpPr>
              <a:grpSpLocks noChangeAspect="1"/>
            </p:cNvGrpSpPr>
            <p:nvPr/>
          </p:nvGrpSpPr>
          <p:grpSpPr bwMode="auto">
            <a:xfrm>
              <a:off x="4240" y="3856"/>
              <a:ext cx="240" cy="234"/>
              <a:chOff x="4332" y="2341"/>
              <a:chExt cx="459" cy="438"/>
            </a:xfrm>
          </p:grpSpPr>
          <p:pic>
            <p:nvPicPr>
              <p:cNvPr id="60" name="Picture 31"/>
              <p:cNvPicPr preferRelativeResize="0"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2" y="2341"/>
                <a:ext cx="45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32" descr="ASM970_3b"/>
              <p:cNvPicPr preferRelativeResize="0"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7" y="2352"/>
                <a:ext cx="454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4" name="テキスト ボックス 53"/>
          <p:cNvSpPr txBox="1"/>
          <p:nvPr/>
        </p:nvSpPr>
        <p:spPr>
          <a:xfrm>
            <a:off x="373798" y="4007491"/>
            <a:ext cx="718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ASM300</a:t>
            </a:r>
            <a:endParaRPr lang="ja-JP" altLang="en-US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5" name="右矢印 54"/>
          <p:cNvSpPr/>
          <p:nvPr/>
        </p:nvSpPr>
        <p:spPr>
          <a:xfrm rot="21018148">
            <a:off x="1254673" y="3378107"/>
            <a:ext cx="585378" cy="416144"/>
          </a:xfrm>
          <a:prstGeom prst="rightArrow">
            <a:avLst/>
          </a:prstGeom>
          <a:solidFill>
            <a:srgbClr val="CCCCFF"/>
          </a:solidFill>
          <a:ln w="22225">
            <a:solidFill>
              <a:srgbClr val="8064A2"/>
            </a:solidFill>
            <a:miter lim="800000"/>
            <a:headEnd/>
            <a:tailEnd/>
          </a:ln>
          <a:effectLst>
            <a:outerShdw dist="35921" dir="2700000" algn="ctr" rotWithShape="0">
              <a:srgbClr val="EEECE1"/>
            </a:outerShdw>
          </a:effectLst>
          <a:extLst/>
        </p:spPr>
        <p:txBody>
          <a:bodyPr wrap="none" lIns="36000" tIns="0" rIns="36000" bIns="0" rtlCol="0" anchor="ctr"/>
          <a:lstStyle/>
          <a:p>
            <a:pPr algn="ctr" defTabSz="361950">
              <a:defRPr/>
            </a:pPr>
            <a:r>
              <a:rPr kumimoji="0" lang="en-US" altLang="ja-JP" sz="9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setting</a:t>
            </a:r>
            <a:endParaRPr kumimoji="0" lang="ja-JP" altLang="en-US" sz="9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5" name="右矢印 64"/>
          <p:cNvSpPr/>
          <p:nvPr/>
        </p:nvSpPr>
        <p:spPr>
          <a:xfrm>
            <a:off x="2862535" y="1956270"/>
            <a:ext cx="630351" cy="453951"/>
          </a:xfrm>
          <a:prstGeom prst="rightArrow">
            <a:avLst/>
          </a:prstGeom>
          <a:solidFill>
            <a:srgbClr val="CCCCFF"/>
          </a:solidFill>
          <a:ln w="22225">
            <a:solidFill>
              <a:srgbClr val="8064A2"/>
            </a:solidFill>
            <a:miter lim="800000"/>
            <a:headEnd/>
            <a:tailEnd/>
          </a:ln>
          <a:effectLst>
            <a:outerShdw dist="35921" dir="2700000" algn="ctr" rotWithShape="0">
              <a:srgbClr val="EEECE1"/>
            </a:outerShdw>
          </a:effectLst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setting</a:t>
            </a:r>
            <a:endParaRPr kumimoji="0" lang="ja-JP" altLang="en-US" sz="10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806188" y="2382533"/>
            <a:ext cx="780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268841" y="2416553"/>
            <a:ext cx="957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NX100</a:t>
            </a:r>
            <a:endParaRPr lang="ja-JP" altLang="en-US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22245" y="2786859"/>
            <a:ext cx="256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</a:t>
            </a:r>
            <a:r>
              <a:rPr lang="en-US" altLang="ja-JP" sz="14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setting</a:t>
            </a:r>
            <a:r>
              <a:rPr lang="en-US" altLang="ja-JP" sz="14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from ASM300</a:t>
            </a:r>
            <a:endParaRPr lang="en-US" altLang="ja-JP" sz="14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3027876" y="3283717"/>
            <a:ext cx="2414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ja-JP" sz="11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Simplified workflow with three steps</a:t>
            </a:r>
          </a:p>
          <a:p>
            <a:pPr marL="0" lvl="1"/>
            <a:r>
              <a:rPr lang="en-US" altLang="ja-JP" sz="11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Step </a:t>
            </a:r>
            <a:r>
              <a:rPr lang="en-US" altLang="ja-JP" sz="11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1: Register cam. and change IP   </a:t>
            </a:r>
          </a:p>
          <a:p>
            <a:pPr marL="0" lvl="1" algn="l"/>
            <a:r>
              <a:rPr lang="en-US" altLang="ja-JP" sz="11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Step 2: Register cam to NVR</a:t>
            </a:r>
          </a:p>
          <a:p>
            <a:pPr marL="0" lvl="1" algn="l"/>
            <a:r>
              <a:rPr lang="en-US" altLang="ja-JP" sz="11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Step 3: Schedule setting</a:t>
            </a:r>
            <a:endParaRPr lang="ja-JP" altLang="en-US" sz="1400" dirty="0"/>
          </a:p>
        </p:txBody>
      </p:sp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037" y="3209137"/>
            <a:ext cx="750447" cy="44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角丸四角形 73"/>
          <p:cNvSpPr/>
          <p:nvPr/>
        </p:nvSpPr>
        <p:spPr bwMode="auto">
          <a:xfrm>
            <a:off x="5655961" y="1247034"/>
            <a:ext cx="3281776" cy="3461532"/>
          </a:xfrm>
          <a:prstGeom prst="roundRect">
            <a:avLst>
              <a:gd name="adj" fmla="val 5471"/>
            </a:avLst>
          </a:prstGeom>
          <a:noFill/>
          <a:ln>
            <a:solidFill>
              <a:sysClr val="window" lastClr="FFFFFF">
                <a:lumMod val="65000"/>
              </a:sys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kumimoji="0" lang="ja-JP" altLang="en-US" sz="900" kern="0" dirty="0">
              <a:solidFill>
                <a:prstClr val="white"/>
              </a:solidFill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75" name="角丸四角形 74"/>
          <p:cNvSpPr/>
          <p:nvPr/>
        </p:nvSpPr>
        <p:spPr bwMode="auto">
          <a:xfrm>
            <a:off x="5647168" y="1038607"/>
            <a:ext cx="3290569" cy="380124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</a:t>
            </a:r>
            <a:r>
              <a:rPr lang="en-US" altLang="ja-JP" sz="20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search</a:t>
            </a:r>
            <a:endParaRPr lang="ja-JP" altLang="en-US" sz="20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762993" y="1447759"/>
            <a:ext cx="3097233" cy="502702"/>
          </a:xfrm>
          <a:prstGeom prst="rect">
            <a:avLst/>
          </a:prstGeom>
          <a:noFill/>
        </p:spPr>
        <p:txBody>
          <a:bodyPr wrap="square" lIns="18000" rIns="18000" rtlCol="0">
            <a:spAutoFit/>
          </a:bodyPr>
          <a:lstStyle/>
          <a:p>
            <a:pPr marL="171450" indent="-171450" algn="l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Find </a:t>
            </a:r>
            <a:r>
              <a: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changing point by thumbnail display and playback it</a:t>
            </a:r>
            <a:endParaRPr lang="ja-JP" altLang="en-US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6883" y="2135704"/>
            <a:ext cx="1454887" cy="8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6946" y="3394213"/>
            <a:ext cx="1764199" cy="8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2" descr="Y:\40-職能\セキュリティ\セキュリティ・サウンド広報宣伝\(10) Security\01_国内\Extremeｼﾘｰｽﾞ　H.265\WJ-NX100\png\WJ-NX100_1-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94" y="4149833"/>
            <a:ext cx="1393469" cy="34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Y:\40-職能\セキュリティ\セキュリティ・サウンド広報宣伝\(10) Security\01_国内\Extremeｼﾘｰｽﾞ　H.265\WJ-NX100\png\WJ-NX100_1-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77" y="1987908"/>
            <a:ext cx="1475218" cy="3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テキスト ボックス 37"/>
          <p:cNvSpPr txBox="1"/>
          <p:nvPr/>
        </p:nvSpPr>
        <p:spPr>
          <a:xfrm>
            <a:off x="217542" y="1488327"/>
            <a:ext cx="3453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setting and operation  (PC less) </a:t>
            </a:r>
            <a:endParaRPr lang="en-US" altLang="ja-JP" sz="14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2" name="右矢印 81"/>
          <p:cNvSpPr/>
          <p:nvPr/>
        </p:nvSpPr>
        <p:spPr>
          <a:xfrm rot="1337823">
            <a:off x="1235865" y="3943050"/>
            <a:ext cx="585378" cy="449555"/>
          </a:xfrm>
          <a:prstGeom prst="rightArrow">
            <a:avLst/>
          </a:prstGeom>
          <a:solidFill>
            <a:srgbClr val="CCCCFF"/>
          </a:solidFill>
          <a:ln w="22225">
            <a:solidFill>
              <a:srgbClr val="8064A2"/>
            </a:solidFill>
            <a:miter lim="800000"/>
            <a:headEnd/>
            <a:tailEnd/>
          </a:ln>
          <a:effectLst>
            <a:outerShdw dist="35921" dir="2700000" algn="ctr" rotWithShape="0">
              <a:srgbClr val="EEECE1"/>
            </a:outerShdw>
          </a:effectLst>
          <a:extLst/>
        </p:spPr>
        <p:txBody>
          <a:bodyPr wrap="none" lIns="36000" tIns="0" rIns="36000" bIns="0" rtlCol="0" anchor="ctr"/>
          <a:lstStyle/>
          <a:p>
            <a:pPr algn="ctr" defTabSz="361950">
              <a:defRPr/>
            </a:pPr>
            <a:r>
              <a:rPr kumimoji="0" lang="en-US" altLang="ja-JP" sz="9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setting</a:t>
            </a:r>
            <a:endParaRPr kumimoji="0" lang="ja-JP" altLang="en-US" sz="9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642" y="1885901"/>
            <a:ext cx="750447" cy="44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1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88" y="1453260"/>
            <a:ext cx="4523410" cy="2557315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</a:t>
            </a:r>
            <a:r>
              <a:rPr kumimoji="0" lang="en-US" altLang="ja-JP" sz="2400" kern="0" dirty="0" smtClean="0">
                <a:latin typeface="Calibri" panose="020F0502020204030204" pitchFamily="34" charset="0"/>
              </a:rPr>
              <a:t>Easy Installation/operation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5515" y="955679"/>
            <a:ext cx="753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operation such as search/ playback, camera switching/ enlarged display is possible using the supplied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mouse</a:t>
            </a:r>
            <a:endParaRPr kumimoji="1"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3" name="Picture 2" descr="Y:\30-製品\開発プロジェクト\監視用レコーダ\WJ-NV300\400_取説\90_キャプチャ画像\取説用最新画像\sousa_J\24_Ope_Timeline_panel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45" y="2129323"/>
            <a:ext cx="1683689" cy="147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Text Box 3"/>
          <p:cNvSpPr txBox="1">
            <a:spLocks noChangeArrowheads="1"/>
          </p:cNvSpPr>
          <p:nvPr/>
        </p:nvSpPr>
        <p:spPr bwMode="auto">
          <a:xfrm>
            <a:off x="168252" y="673542"/>
            <a:ext cx="76955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z="11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Follow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easy setting procedure and GUI of the NX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series</a:t>
            </a:r>
            <a:endParaRPr lang="ja-JP" altLang="en-US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7162799" y="2129323"/>
            <a:ext cx="1850409" cy="402822"/>
          </a:xfrm>
          <a:prstGeom prst="wedgeRoundRectCallout">
            <a:avLst>
              <a:gd name="adj1" fmla="val -59071"/>
              <a:gd name="adj2" fmla="val 53636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 recorded video by specifying the date and time</a:t>
            </a:r>
            <a:endParaRPr lang="ja-JP" altLang="en-US" sz="1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5097644" y="1330613"/>
            <a:ext cx="2278516" cy="431131"/>
          </a:xfrm>
          <a:prstGeom prst="wedgeRoundRectCallout">
            <a:avLst>
              <a:gd name="adj1" fmla="val -71551"/>
              <a:gd name="adj2" fmla="val 90956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Switch live video with one click on the camera number</a:t>
            </a:r>
            <a:endParaRPr lang="ja-JP" altLang="en-US" sz="1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角丸四角形吹き出し 20"/>
          <p:cNvSpPr/>
          <p:nvPr/>
        </p:nvSpPr>
        <p:spPr>
          <a:xfrm>
            <a:off x="5334000" y="3809164"/>
            <a:ext cx="3229086" cy="402822"/>
          </a:xfrm>
          <a:prstGeom prst="wedgeRoundRectCallout">
            <a:avLst>
              <a:gd name="adj1" fmla="val -14134"/>
              <a:gd name="adj2" fmla="val -14763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 the motion detection and alarm occurrence on the timeline by clicking the mouse</a:t>
            </a:r>
          </a:p>
        </p:txBody>
      </p:sp>
      <p:sp>
        <p:nvSpPr>
          <p:cNvPr id="22" name="角丸四角形吹き出し 21"/>
          <p:cNvSpPr/>
          <p:nvPr/>
        </p:nvSpPr>
        <p:spPr>
          <a:xfrm>
            <a:off x="1587735" y="4088484"/>
            <a:ext cx="3234203" cy="285345"/>
          </a:xfrm>
          <a:prstGeom prst="wedgeRoundRectCallout">
            <a:avLst>
              <a:gd name="adj1" fmla="val -40034"/>
              <a:gd name="adj2" fmla="val -211273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digital zoom(x1 to x8) using the mouse wheel</a:t>
            </a:r>
            <a:endParaRPr lang="ja-JP" altLang="en-US" sz="1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15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</a:t>
            </a:r>
            <a:r>
              <a:rPr kumimoji="0" lang="en-US" altLang="ja-JP" sz="2400" kern="0" dirty="0">
                <a:latin typeface="Calibri" panose="020F0502020204030204" pitchFamily="34" charset="0"/>
              </a:rPr>
              <a:t>Easy Installation/operation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616478" y="1156652"/>
            <a:ext cx="6465827" cy="1948001"/>
          </a:xfrm>
          <a:prstGeom prst="roundRect">
            <a:avLst>
              <a:gd name="adj" fmla="val 3439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1491146" y="3567772"/>
            <a:ext cx="4615217" cy="1198686"/>
          </a:xfrm>
          <a:prstGeom prst="roundRect">
            <a:avLst>
              <a:gd name="adj" fmla="val 3832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62157" y="691830"/>
            <a:ext cx="57621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Main monitor (HDMI) and analogue sub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monitor(PAL/NTSC)</a:t>
            </a:r>
            <a:endParaRPr lang="ja-JP" altLang="en-US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AutoShape 47"/>
          <p:cNvSpPr>
            <a:spLocks noChangeArrowheads="1"/>
          </p:cNvSpPr>
          <p:nvPr/>
        </p:nvSpPr>
        <p:spPr bwMode="auto">
          <a:xfrm>
            <a:off x="705372" y="1183397"/>
            <a:ext cx="1908680" cy="213907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Main monitor</a:t>
            </a:r>
            <a:endParaRPr lang="ja-JP" altLang="en-US" sz="1050" b="1" dirty="0">
              <a:solidFill>
                <a:schemeClr val="bg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AutoShape 48"/>
          <p:cNvSpPr>
            <a:spLocks noChangeArrowheads="1"/>
          </p:cNvSpPr>
          <p:nvPr/>
        </p:nvSpPr>
        <p:spPr bwMode="auto">
          <a:xfrm>
            <a:off x="1616227" y="3584962"/>
            <a:ext cx="1846151" cy="183035"/>
          </a:xfrm>
          <a:prstGeom prst="roundRect">
            <a:avLst>
              <a:gd name="adj" fmla="val 16667"/>
            </a:avLst>
          </a:prstGeom>
          <a:solidFill>
            <a:srgbClr val="33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Sub monitor(PAL/NTSC)</a:t>
            </a:r>
            <a:endParaRPr lang="ja-JP" altLang="en-US" sz="1050" b="1" dirty="0">
              <a:solidFill>
                <a:schemeClr val="bg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1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69329" y="3213223"/>
            <a:ext cx="180766" cy="35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897" y="2989000"/>
            <a:ext cx="351851" cy="18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コネクタ 22"/>
          <p:cNvCxnSpPr/>
          <p:nvPr/>
        </p:nvCxnSpPr>
        <p:spPr>
          <a:xfrm>
            <a:off x="757547" y="3195683"/>
            <a:ext cx="0" cy="2121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746810" y="3381087"/>
            <a:ext cx="7802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224499" y="3019394"/>
            <a:ext cx="9223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Video output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Main</a:t>
            </a:r>
            <a:endParaRPr lang="ja-JP" altLang="en-US" sz="11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552314" y="3108057"/>
            <a:ext cx="83388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Video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output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Sub (BNC)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925912" y="3195683"/>
            <a:ext cx="42796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HDMI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8" name="Picture 8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0592">
            <a:off x="3277486" y="3182198"/>
            <a:ext cx="277606" cy="30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0592">
            <a:off x="3261221" y="3782964"/>
            <a:ext cx="277606" cy="30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直線コネクタ 29"/>
          <p:cNvCxnSpPr/>
          <p:nvPr/>
        </p:nvCxnSpPr>
        <p:spPr>
          <a:xfrm flipH="1">
            <a:off x="3698380" y="3320716"/>
            <a:ext cx="13225" cy="6377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3482476" y="3334121"/>
            <a:ext cx="24844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3462379" y="3932643"/>
            <a:ext cx="24844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6181778" y="3639578"/>
            <a:ext cx="25952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Only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live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images will be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displayed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BNC cable (locally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procured) is required</a:t>
            </a:r>
            <a:endParaRPr lang="en-US" altLang="ja-JP" sz="10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480424" y="908376"/>
            <a:ext cx="8473075" cy="25736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Simultaneous display on both main monitor with 4K resolution and sub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monitor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7" name="Picture 2" descr="Y:\40-職能\セキュリティ\セキュリティ・サウンド広報宣伝\(10) Security\01_国内\Extremeｼﾘｰｽﾞ　H.265\WJ-NX100\png\WJ-NX100_1-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678" y="3166946"/>
            <a:ext cx="1390922" cy="3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3706" y="3842627"/>
            <a:ext cx="1231866" cy="92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3696241" y="1312717"/>
            <a:ext cx="369156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en-US" altLang="ja-JP" sz="105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Layout of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Main monitor and Operation panel</a:t>
            </a: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4294460" y="1788299"/>
            <a:ext cx="4842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buNone/>
            </a:pP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1-Screen</a:t>
            </a:r>
          </a:p>
          <a:p>
            <a:pPr algn="ctr">
              <a:buNone/>
            </a:pPr>
            <a:r>
              <a:rPr lang="en-US" altLang="ja-JP" sz="1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(4:3)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>
              <a:buNone/>
            </a:pP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>
              <a:buNone/>
            </a:pP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4-Screen</a:t>
            </a:r>
          </a:p>
          <a:p>
            <a:pPr algn="ctr">
              <a:buNone/>
            </a:pPr>
            <a:r>
              <a:rPr lang="en-US" altLang="ja-JP" sz="1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(4:3</a:t>
            </a:r>
            <a:endParaRPr lang="ja-JP" altLang="en-US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3949986" y="3615918"/>
            <a:ext cx="189826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Layout of Sub monitor</a:t>
            </a: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4364613" y="3909760"/>
            <a:ext cx="4965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>
              <a:buNone/>
            </a:pPr>
            <a:r>
              <a:rPr lang="en-US" altLang="ja-JP" sz="1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1-Screen</a:t>
            </a:r>
          </a:p>
          <a:p>
            <a:pPr algn="ctr">
              <a:buNone/>
            </a:pP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>
              <a:buNone/>
            </a:pP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en-US" altLang="ja-JP" sz="1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4-Screen</a:t>
            </a:r>
          </a:p>
        </p:txBody>
      </p:sp>
      <p:graphicFrame>
        <p:nvGraphicFramePr>
          <p:cNvPr id="45" name="表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101357"/>
              </p:ext>
            </p:extLst>
          </p:nvPr>
        </p:nvGraphicFramePr>
        <p:xfrm>
          <a:off x="4925429" y="3830817"/>
          <a:ext cx="585319" cy="375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0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4585" marR="54585" marT="27292" marB="27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776280"/>
              </p:ext>
            </p:extLst>
          </p:nvPr>
        </p:nvGraphicFramePr>
        <p:xfrm>
          <a:off x="4934184" y="4299835"/>
          <a:ext cx="576564" cy="413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6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4585" marR="54585" marT="27292" marB="27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4585" marR="54585" marT="27292" marB="27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6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4585" marR="54585" marT="27292" marB="27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4585" marR="54585" marT="27292" marB="27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616305" y="3453355"/>
            <a:ext cx="97640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(locally procured)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05" y="1468117"/>
            <a:ext cx="2566542" cy="1450998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4902216" y="1604461"/>
            <a:ext cx="1204147" cy="674581"/>
            <a:chOff x="4588315" y="1604461"/>
            <a:chExt cx="1204147" cy="674581"/>
          </a:xfrm>
        </p:grpSpPr>
        <p:graphicFrame>
          <p:nvGraphicFramePr>
            <p:cNvPr id="48" name="オブジェクト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2955002"/>
                </p:ext>
              </p:extLst>
            </p:nvPr>
          </p:nvGraphicFramePr>
          <p:xfrm>
            <a:off x="4588315" y="1604461"/>
            <a:ext cx="1204147" cy="6745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4" r:id="rId11" imgW="2194560" imgH="1226496" progId="Visio.Drawing.11">
                    <p:embed/>
                  </p:oleObj>
                </mc:Choice>
                <mc:Fallback>
                  <p:oleObj r:id="rId11" imgW="2194560" imgH="1226496" progId="Visio.Drawing.11">
                    <p:embed/>
                    <p:pic>
                      <p:nvPicPr>
                        <p:cNvPr id="40" name="オブジェクト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8315" y="1604461"/>
                          <a:ext cx="1204147" cy="6745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 Box 3"/>
            <p:cNvSpPr txBox="1">
              <a:spLocks noChangeArrowheads="1"/>
            </p:cNvSpPr>
            <p:nvPr/>
          </p:nvSpPr>
          <p:spPr bwMode="auto">
            <a:xfrm>
              <a:off x="4597180" y="2202926"/>
              <a:ext cx="795534" cy="6155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4"/>
                </a:buBlip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4"/>
                </a:buBlip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>
                <a:buNone/>
              </a:pPr>
              <a:r>
                <a:rPr lang="en-US" altLang="ja-JP" sz="400" b="1" dirty="0" smtClean="0"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Status display area</a:t>
              </a:r>
              <a:endParaRPr lang="ja-JP" altLang="en-US" sz="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59" name="Text Box 3"/>
            <p:cNvSpPr txBox="1">
              <a:spLocks noChangeArrowheads="1"/>
            </p:cNvSpPr>
            <p:nvPr/>
          </p:nvSpPr>
          <p:spPr bwMode="auto">
            <a:xfrm>
              <a:off x="5384044" y="1611698"/>
              <a:ext cx="404608" cy="6524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4"/>
                </a:buBlip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4"/>
                </a:buBlip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>
                <a:buNone/>
              </a:pPr>
              <a:endParaRPr lang="en-US" altLang="ja-JP" sz="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endParaRPr lang="en-US" altLang="ja-JP" sz="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endParaRPr lang="en-US" altLang="ja-JP" sz="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r>
                <a:rPr lang="en-US" altLang="ja-JP" sz="400" b="1" dirty="0" smtClean="0"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Operation panel</a:t>
              </a:r>
            </a:p>
            <a:p>
              <a:pPr algn="ctr">
                <a:buNone/>
              </a:pPr>
              <a:r>
                <a:rPr lang="en-US" altLang="ja-JP" sz="400" b="1" dirty="0" smtClean="0"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Area</a:t>
              </a:r>
            </a:p>
            <a:p>
              <a:pPr algn="ctr">
                <a:buNone/>
              </a:pPr>
              <a:r>
                <a:rPr lang="en-US" altLang="ja-JP" sz="400" b="1" dirty="0" smtClean="0"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(640x1080)</a:t>
              </a:r>
            </a:p>
            <a:p>
              <a:pPr algn="ctr">
                <a:buNone/>
              </a:pPr>
              <a:endParaRPr lang="en-US" altLang="ja-JP" sz="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endParaRPr lang="en-US" altLang="ja-JP" sz="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endParaRPr lang="ja-JP" altLang="en-US" sz="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4902216" y="2331146"/>
            <a:ext cx="1232633" cy="678700"/>
            <a:chOff x="4819370" y="2335332"/>
            <a:chExt cx="1232633" cy="678700"/>
          </a:xfrm>
        </p:grpSpPr>
        <p:graphicFrame>
          <p:nvGraphicFramePr>
            <p:cNvPr id="49" name="オブジェクト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054917"/>
                </p:ext>
              </p:extLst>
            </p:nvPr>
          </p:nvGraphicFramePr>
          <p:xfrm>
            <a:off x="4819370" y="2335332"/>
            <a:ext cx="1232633" cy="678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5" r:id="rId13" imgW="2194560" imgH="1226496" progId="Visio.Drawing.11">
                    <p:embed/>
                  </p:oleObj>
                </mc:Choice>
                <mc:Fallback>
                  <p:oleObj r:id="rId13" imgW="2194560" imgH="1226496" progId="Visio.Drawing.11">
                    <p:embed/>
                    <p:pic>
                      <p:nvPicPr>
                        <p:cNvPr id="41" name="オブジェクト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9370" y="2335332"/>
                          <a:ext cx="1232633" cy="678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 Box 3"/>
            <p:cNvSpPr txBox="1">
              <a:spLocks noChangeArrowheads="1"/>
            </p:cNvSpPr>
            <p:nvPr/>
          </p:nvSpPr>
          <p:spPr bwMode="auto">
            <a:xfrm>
              <a:off x="4825272" y="2936313"/>
              <a:ext cx="826227" cy="6155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4"/>
                </a:buBlip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4"/>
                </a:buBlip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>
                <a:buNone/>
              </a:pPr>
              <a:r>
                <a:rPr lang="en-US" altLang="ja-JP" sz="400" b="1" dirty="0" smtClean="0"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Status display area</a:t>
              </a:r>
              <a:endParaRPr lang="ja-JP" altLang="en-US" sz="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60" name="Text Box 3"/>
            <p:cNvSpPr txBox="1">
              <a:spLocks noChangeArrowheads="1"/>
            </p:cNvSpPr>
            <p:nvPr/>
          </p:nvSpPr>
          <p:spPr bwMode="auto">
            <a:xfrm>
              <a:off x="5634101" y="2345492"/>
              <a:ext cx="404608" cy="6524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4"/>
                </a:buBlip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4"/>
                </a:buBlip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>
                <a:buNone/>
              </a:pPr>
              <a:endParaRPr lang="en-US" altLang="ja-JP" sz="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endParaRPr lang="en-US" altLang="ja-JP" sz="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endParaRPr lang="en-US" altLang="ja-JP" sz="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r>
                <a:rPr lang="en-US" altLang="ja-JP" sz="400" b="1" dirty="0" smtClean="0"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Operation panel</a:t>
              </a:r>
            </a:p>
            <a:p>
              <a:pPr algn="ctr">
                <a:buNone/>
              </a:pPr>
              <a:r>
                <a:rPr lang="en-US" altLang="ja-JP" sz="400" b="1" dirty="0" smtClean="0"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Area</a:t>
              </a:r>
            </a:p>
            <a:p>
              <a:pPr algn="ctr">
                <a:buNone/>
              </a:pPr>
              <a:r>
                <a:rPr lang="en-US" altLang="ja-JP" sz="400" b="1" dirty="0" smtClean="0"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(640x1080)</a:t>
              </a:r>
            </a:p>
            <a:p>
              <a:pPr algn="ctr">
                <a:buNone/>
              </a:pPr>
              <a:endParaRPr lang="en-US" altLang="ja-JP" sz="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endParaRPr lang="en-US" altLang="ja-JP" sz="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  <a:p>
              <a:pPr algn="ctr">
                <a:buNone/>
              </a:pPr>
              <a:endParaRPr lang="ja-JP" altLang="en-US" sz="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3775912" y="3431755"/>
            <a:ext cx="97640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(locally procured)</a:t>
            </a:r>
          </a:p>
        </p:txBody>
      </p:sp>
    </p:spTree>
    <p:extLst>
      <p:ext uri="{BB962C8B-B14F-4D97-AF65-F5344CB8AC3E}">
        <p14:creationId xmlns:p14="http://schemas.microsoft.com/office/powerpoint/2010/main" val="8862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0</TotalTime>
  <Words>6353</Words>
  <Application>Microsoft Office PowerPoint</Application>
  <PresentationFormat>画面に合わせる (16:9)</PresentationFormat>
  <Paragraphs>1857</Paragraphs>
  <Slides>52</Slides>
  <Notes>29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10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76" baseType="lpstr">
      <vt:lpstr>HGPｺﾞｼｯｸE</vt:lpstr>
      <vt:lpstr>HGP創英角ｺﾞｼｯｸUB</vt:lpstr>
      <vt:lpstr>Meiryo UI</vt:lpstr>
      <vt:lpstr>ＭＳ Ｐゴシック</vt:lpstr>
      <vt:lpstr>Yu Gothic UI</vt:lpstr>
      <vt:lpstr>Yu Gothic UI Semibold</vt:lpstr>
      <vt:lpstr>游ゴシック</vt:lpstr>
      <vt:lpstr>游ゴシック Light</vt:lpstr>
      <vt:lpstr>Arial</vt:lpstr>
      <vt:lpstr>Calibri</vt:lpstr>
      <vt:lpstr>Calibri Light</vt:lpstr>
      <vt:lpstr>Tahoma</vt:lpstr>
      <vt:lpstr>Wingdings</vt:lpstr>
      <vt:lpstr>デザインの設定</vt:lpstr>
      <vt:lpstr>10_デザインの設定</vt:lpstr>
      <vt:lpstr>4_デザインの設定</vt:lpstr>
      <vt:lpstr>3_デザインの設定</vt:lpstr>
      <vt:lpstr>1_デザインの設定</vt:lpstr>
      <vt:lpstr>7_デザインの設定</vt:lpstr>
      <vt:lpstr>9_デザインの設定</vt:lpstr>
      <vt:lpstr>8_デザインの設定</vt:lpstr>
      <vt:lpstr>2_デザインの設定</vt:lpstr>
      <vt:lpstr>5_デザインの設定</vt:lpstr>
      <vt:lpstr>Visio.Drawing.11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2021-09-10T00:39:20Z</dcterms:created>
  <dcterms:modified xsi:type="dcterms:W3CDTF">2021-09-10T00:43:17Z</dcterms:modified>
</cp:coreProperties>
</file>