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slideLayouts/slideLayout4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5039" r:id="rId4"/>
    <p:sldMasterId id="2147484992" r:id="rId5"/>
    <p:sldMasterId id="2147484984" r:id="rId6"/>
    <p:sldMasterId id="2147485013" r:id="rId7"/>
    <p:sldMasterId id="2147485042" r:id="rId8"/>
    <p:sldMasterId id="2147485028" r:id="rId9"/>
    <p:sldMasterId id="2147485021" r:id="rId10"/>
    <p:sldMasterId id="2147485035" r:id="rId11"/>
    <p:sldMasterId id="2147485024" r:id="rId12"/>
    <p:sldMasterId id="2147485032" r:id="rId13"/>
    <p:sldMasterId id="2147485016" r:id="rId14"/>
    <p:sldMasterId id="2147485046" r:id="rId15"/>
    <p:sldMasterId id="2147485052" r:id="rId16"/>
    <p:sldMasterId id="2147485049" r:id="rId17"/>
    <p:sldMasterId id="2147484985" r:id="rId18"/>
    <p:sldMasterId id="2147485007" r:id="rId19"/>
  </p:sldMasterIdLst>
  <p:notesMasterIdLst>
    <p:notesMasterId r:id="rId138"/>
  </p:notesMasterIdLst>
  <p:handoutMasterIdLst>
    <p:handoutMasterId r:id="rId139"/>
  </p:handoutMasterIdLst>
  <p:sldIdLst>
    <p:sldId id="302" r:id="rId20"/>
    <p:sldId id="343" r:id="rId21"/>
    <p:sldId id="424" r:id="rId22"/>
    <p:sldId id="311" r:id="rId23"/>
    <p:sldId id="425" r:id="rId24"/>
    <p:sldId id="539" r:id="rId25"/>
    <p:sldId id="463" r:id="rId26"/>
    <p:sldId id="422" r:id="rId27"/>
    <p:sldId id="426" r:id="rId28"/>
    <p:sldId id="386" r:id="rId29"/>
    <p:sldId id="434" r:id="rId30"/>
    <p:sldId id="458" r:id="rId31"/>
    <p:sldId id="435" r:id="rId32"/>
    <p:sldId id="436" r:id="rId33"/>
    <p:sldId id="437" r:id="rId34"/>
    <p:sldId id="438" r:id="rId35"/>
    <p:sldId id="482" r:id="rId36"/>
    <p:sldId id="484" r:id="rId37"/>
    <p:sldId id="483" r:id="rId38"/>
    <p:sldId id="427" r:id="rId39"/>
    <p:sldId id="352" r:id="rId40"/>
    <p:sldId id="355" r:id="rId41"/>
    <p:sldId id="493" r:id="rId42"/>
    <p:sldId id="492" r:id="rId43"/>
    <p:sldId id="510" r:id="rId44"/>
    <p:sldId id="511" r:id="rId45"/>
    <p:sldId id="354" r:id="rId46"/>
    <p:sldId id="428" r:id="rId47"/>
    <p:sldId id="440" r:id="rId48"/>
    <p:sldId id="503" r:id="rId49"/>
    <p:sldId id="443" r:id="rId50"/>
    <p:sldId id="514" r:id="rId51"/>
    <p:sldId id="515" r:id="rId52"/>
    <p:sldId id="506" r:id="rId53"/>
    <p:sldId id="530" r:id="rId54"/>
    <p:sldId id="508" r:id="rId55"/>
    <p:sldId id="541" r:id="rId56"/>
    <p:sldId id="429" r:id="rId57"/>
    <p:sldId id="318" r:id="rId58"/>
    <p:sldId id="512" r:id="rId59"/>
    <p:sldId id="513" r:id="rId60"/>
    <p:sldId id="365" r:id="rId61"/>
    <p:sldId id="366" r:id="rId62"/>
    <p:sldId id="485" r:id="rId63"/>
    <p:sldId id="339" r:id="rId64"/>
    <p:sldId id="430" r:id="rId65"/>
    <p:sldId id="442" r:id="rId66"/>
    <p:sldId id="529" r:id="rId67"/>
    <p:sldId id="446" r:id="rId68"/>
    <p:sldId id="453" r:id="rId69"/>
    <p:sldId id="454" r:id="rId70"/>
    <p:sldId id="456" r:id="rId71"/>
    <p:sldId id="457" r:id="rId72"/>
    <p:sldId id="455" r:id="rId73"/>
    <p:sldId id="480" r:id="rId74"/>
    <p:sldId id="481" r:id="rId75"/>
    <p:sldId id="449" r:id="rId76"/>
    <p:sldId id="447" r:id="rId77"/>
    <p:sldId id="448" r:id="rId78"/>
    <p:sldId id="450" r:id="rId79"/>
    <p:sldId id="451" r:id="rId80"/>
    <p:sldId id="452" r:id="rId81"/>
    <p:sldId id="459" r:id="rId82"/>
    <p:sldId id="444" r:id="rId83"/>
    <p:sldId id="528" r:id="rId84"/>
    <p:sldId id="441" r:id="rId85"/>
    <p:sldId id="358" r:id="rId86"/>
    <p:sldId id="415" r:id="rId87"/>
    <p:sldId id="460" r:id="rId88"/>
    <p:sldId id="496" r:id="rId89"/>
    <p:sldId id="497" r:id="rId90"/>
    <p:sldId id="431" r:id="rId91"/>
    <p:sldId id="321" r:id="rId92"/>
    <p:sldId id="396" r:id="rId93"/>
    <p:sldId id="498" r:id="rId94"/>
    <p:sldId id="499" r:id="rId95"/>
    <p:sldId id="432" r:id="rId96"/>
    <p:sldId id="461" r:id="rId97"/>
    <p:sldId id="462" r:id="rId98"/>
    <p:sldId id="500" r:id="rId99"/>
    <p:sldId id="501" r:id="rId100"/>
    <p:sldId id="519" r:id="rId101"/>
    <p:sldId id="507" r:id="rId102"/>
    <p:sldId id="488" r:id="rId103"/>
    <p:sldId id="517" r:id="rId104"/>
    <p:sldId id="489" r:id="rId105"/>
    <p:sldId id="387" r:id="rId106"/>
    <p:sldId id="344" r:id="rId107"/>
    <p:sldId id="470" r:id="rId108"/>
    <p:sldId id="469" r:id="rId109"/>
    <p:sldId id="468" r:id="rId110"/>
    <p:sldId id="467" r:id="rId111"/>
    <p:sldId id="466" r:id="rId112"/>
    <p:sldId id="464" r:id="rId113"/>
    <p:sldId id="465" r:id="rId114"/>
    <p:sldId id="476" r:id="rId115"/>
    <p:sldId id="475" r:id="rId116"/>
    <p:sldId id="474" r:id="rId117"/>
    <p:sldId id="473" r:id="rId118"/>
    <p:sldId id="471" r:id="rId119"/>
    <p:sldId id="472" r:id="rId120"/>
    <p:sldId id="487" r:id="rId121"/>
    <p:sldId id="521" r:id="rId122"/>
    <p:sldId id="522" r:id="rId123"/>
    <p:sldId id="523" r:id="rId124"/>
    <p:sldId id="524" r:id="rId125"/>
    <p:sldId id="525" r:id="rId126"/>
    <p:sldId id="526" r:id="rId127"/>
    <p:sldId id="527" r:id="rId128"/>
    <p:sldId id="327" r:id="rId129"/>
    <p:sldId id="534" r:id="rId130"/>
    <p:sldId id="536" r:id="rId131"/>
    <p:sldId id="540" r:id="rId132"/>
    <p:sldId id="531" r:id="rId133"/>
    <p:sldId id="532" r:id="rId134"/>
    <p:sldId id="518" r:id="rId135"/>
    <p:sldId id="520" r:id="rId136"/>
    <p:sldId id="309" r:id="rId137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2DEEF"/>
    <a:srgbClr val="EAEFF7"/>
    <a:srgbClr val="DAE9F6"/>
    <a:srgbClr val="6464E6"/>
    <a:srgbClr val="006AB0"/>
    <a:srgbClr val="FFFFCC"/>
    <a:srgbClr val="6666FF"/>
    <a:srgbClr val="FF6565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5923" autoAdjust="0"/>
  </p:normalViewPr>
  <p:slideViewPr>
    <p:cSldViewPr snapToGrid="0" snapToObjects="1">
      <p:cViewPr varScale="1">
        <p:scale>
          <a:sx n="110" d="100"/>
          <a:sy n="110" d="100"/>
        </p:scale>
        <p:origin x="706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137" Type="http://schemas.openxmlformats.org/officeDocument/2006/relationships/slide" Target="slides/slide11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7425;&#19990;&#20195;S\01%20SE&#36039;&#26009;\temp\&#30011;&#36074;&#12524;&#12540;&#12480;&#12540;&#12481;&#12515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7425;&#19990;&#20195;S\01%20SE&#36039;&#26009;\temp\&#30011;&#36074;&#12524;&#12540;&#12480;&#12540;&#12481;&#12515;&#12540;&#1248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7425;&#19990;&#20195;S\01%20SE&#36039;&#26009;\temp\&#30011;&#36074;&#12524;&#12540;&#12480;&#12540;&#12481;&#12515;&#12540;&#1248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65012128659344"/>
          <c:y val="6.6579482882920024E-2"/>
          <c:w val="0.65365188561956067"/>
          <c:h val="0.84142180398181932"/>
        </c:manualLayout>
      </c:layout>
      <c:radarChart>
        <c:radarStyle val="marker"/>
        <c:varyColors val="0"/>
        <c:ser>
          <c:idx val="0"/>
          <c:order val="0"/>
          <c:tx>
            <c:strRef>
              <c:f>'屋内BOX (2)'!$E$3</c:f>
              <c:strCache>
                <c:ptCount val="1"/>
                <c:pt idx="0">
                  <c:v>i-PRO S1136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'屋内BOX (2)'!$D$4:$D$8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'屋内BOX (2)'!$E$4:$E$8</c:f>
              <c:numCache>
                <c:formatCode>General</c:formatCode>
                <c:ptCount val="5"/>
                <c:pt idx="0">
                  <c:v>4.5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84-4BAB-9D0E-97CC7505BDC5}"/>
            </c:ext>
          </c:extLst>
        </c:ser>
        <c:ser>
          <c:idx val="1"/>
          <c:order val="1"/>
          <c:tx>
            <c:strRef>
              <c:f>'屋内BOX (2)'!$F$3</c:f>
              <c:strCache>
                <c:ptCount val="1"/>
                <c:pt idx="0">
                  <c:v>i-PRO S1131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'屋内BOX (2)'!$D$4:$D$8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'屋内BOX (2)'!$F$4:$F$8</c:f>
              <c:numCache>
                <c:formatCode>General</c:formatCode>
                <c:ptCount val="5"/>
                <c:pt idx="0">
                  <c:v>4</c:v>
                </c:pt>
                <c:pt idx="1">
                  <c:v>3.5</c:v>
                </c:pt>
                <c:pt idx="2">
                  <c:v>2.5</c:v>
                </c:pt>
                <c:pt idx="3">
                  <c:v>4.5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84-4BAB-9D0E-97CC7505BDC5}"/>
            </c:ext>
          </c:extLst>
        </c:ser>
        <c:ser>
          <c:idx val="2"/>
          <c:order val="2"/>
          <c:tx>
            <c:strRef>
              <c:f>'屋内BOX (2)'!$G$3</c:f>
              <c:strCache>
                <c:ptCount val="1"/>
                <c:pt idx="0">
                  <c:v>AXIS P1375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'屋内BOX (2)'!$D$4:$D$8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'屋内BOX (2)'!$G$4:$G$8</c:f>
              <c:numCache>
                <c:formatCode>General</c:formatCode>
                <c:ptCount val="5"/>
                <c:pt idx="0">
                  <c:v>4.5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84-4BAB-9D0E-97CC7505BDC5}"/>
            </c:ext>
          </c:extLst>
        </c:ser>
        <c:ser>
          <c:idx val="3"/>
          <c:order val="3"/>
          <c:tx>
            <c:strRef>
              <c:f>'屋内BOX (2)'!$H$3</c:f>
              <c:strCache>
                <c:ptCount val="1"/>
                <c:pt idx="0">
                  <c:v>Hanwha XNB-6005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'屋内BOX (2)'!$D$4:$D$8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'屋内BOX (2)'!$H$4:$H$8</c:f>
              <c:numCache>
                <c:formatCode>General</c:formatCode>
                <c:ptCount val="5"/>
                <c:pt idx="0">
                  <c:v>4</c:v>
                </c:pt>
                <c:pt idx="1">
                  <c:v>3.5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84-4BAB-9D0E-97CC7505B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3267777003724837E-2"/>
          <c:y val="0.9447749351144431"/>
          <c:w val="0.83817384467604661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04412367320842"/>
          <c:y val="0.13392580310838484"/>
          <c:w val="0.57061014967776535"/>
          <c:h val="0.63733816135670929"/>
        </c:manualLayout>
      </c:layout>
      <c:radarChart>
        <c:radarStyle val="marker"/>
        <c:varyColors val="0"/>
        <c:ser>
          <c:idx val="0"/>
          <c:order val="0"/>
          <c:tx>
            <c:strRef>
              <c:f>'屋外DOME (2)'!$E$3</c:f>
              <c:strCache>
                <c:ptCount val="1"/>
                <c:pt idx="0">
                  <c:v>i-PRO S2136L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'屋外DOME (2)'!$D$4:$D$9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(2)'!$E$4:$E$9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  <c:pt idx="4">
                  <c:v>3.5</c:v>
                </c:pt>
                <c:pt idx="5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5-4506-9709-E8A6F325EC75}"/>
            </c:ext>
          </c:extLst>
        </c:ser>
        <c:ser>
          <c:idx val="1"/>
          <c:order val="1"/>
          <c:tx>
            <c:strRef>
              <c:f>'屋外DOME (2)'!$F$3</c:f>
              <c:strCache>
                <c:ptCount val="1"/>
                <c:pt idx="0">
                  <c:v>i-PRO S2131L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'屋外DOME (2)'!$D$4:$D$9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(2)'!$F$4:$F$9</c:f>
              <c:numCache>
                <c:formatCode>General</c:formatCode>
                <c:ptCount val="6"/>
                <c:pt idx="0">
                  <c:v>4</c:v>
                </c:pt>
                <c:pt idx="1">
                  <c:v>3.5</c:v>
                </c:pt>
                <c:pt idx="2">
                  <c:v>2.5</c:v>
                </c:pt>
                <c:pt idx="3">
                  <c:v>3</c:v>
                </c:pt>
                <c:pt idx="4">
                  <c:v>2.5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5-4506-9709-E8A6F325EC75}"/>
            </c:ext>
          </c:extLst>
        </c:ser>
        <c:ser>
          <c:idx val="2"/>
          <c:order val="2"/>
          <c:tx>
            <c:strRef>
              <c:f>'屋外DOME (2)'!$G$3</c:f>
              <c:strCache>
                <c:ptCount val="1"/>
                <c:pt idx="0">
                  <c:v>AXIS P3245-LVE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'屋外DOME (2)'!$D$4:$D$9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(2)'!$G$4:$G$9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4.5</c:v>
                </c:pt>
                <c:pt idx="4">
                  <c:v>3</c:v>
                </c:pt>
                <c:pt idx="5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55-4506-9709-E8A6F325EC75}"/>
            </c:ext>
          </c:extLst>
        </c:ser>
        <c:ser>
          <c:idx val="3"/>
          <c:order val="3"/>
          <c:tx>
            <c:strRef>
              <c:f>'屋外DOME (2)'!$H$3</c:f>
              <c:strCache>
                <c:ptCount val="1"/>
                <c:pt idx="0">
                  <c:v>Hanwha XNV-6081R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'屋外DOME (2)'!$D$4:$D$9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(2)'!$H$4:$H$9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3.5</c:v>
                </c:pt>
                <c:pt idx="3">
                  <c:v>2</c:v>
                </c:pt>
                <c:pt idx="4">
                  <c:v>1.5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55-4506-9709-E8A6F325E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1293009925632919E-3"/>
          <c:y val="0.93539530590676889"/>
          <c:w val="0.99887069900743675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66283154059658"/>
          <c:y val="0.10447437067447771"/>
          <c:w val="0.54486565393044473"/>
          <c:h val="0.73858966967681228"/>
        </c:manualLayout>
      </c:layout>
      <c:radarChart>
        <c:radarStyle val="marker"/>
        <c:varyColors val="0"/>
        <c:ser>
          <c:idx val="0"/>
          <c:order val="0"/>
          <c:tx>
            <c:strRef>
              <c:f>'屋外DOME (長焦点)'!$E$3</c:f>
              <c:strCache>
                <c:ptCount val="1"/>
                <c:pt idx="0">
                  <c:v>i-PRO S2536LTN</c:v>
                </c:pt>
              </c:strCache>
            </c:strRef>
          </c:tx>
          <c:spPr>
            <a:ln w="762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00FF"/>
                </a:solidFill>
              </a:ln>
              <a:effectLst/>
            </c:spPr>
          </c:marker>
          <c:cat>
            <c:strRef>
              <c:f>'屋外DOME (長焦点)'!$D$4:$D$9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(長焦点)'!$E$4:$E$9</c:f>
              <c:numCache>
                <c:formatCode>General</c:formatCode>
                <c:ptCount val="6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D4-473C-8D1B-7C058B2B759F}"/>
            </c:ext>
          </c:extLst>
        </c:ser>
        <c:ser>
          <c:idx val="1"/>
          <c:order val="1"/>
          <c:tx>
            <c:strRef>
              <c:f>'屋外DOME (長焦点)'!$F$3</c:f>
              <c:strCache>
                <c:ptCount val="1"/>
                <c:pt idx="0">
                  <c:v>i-PRO S2531LTN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'屋外DOME (長焦点)'!$D$4:$D$9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(長焦点)'!$F$4:$F$9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D4-473C-8D1B-7C058B2B759F}"/>
            </c:ext>
          </c:extLst>
        </c:ser>
        <c:ser>
          <c:idx val="2"/>
          <c:order val="2"/>
          <c:tx>
            <c:strRef>
              <c:f>'屋外DOME (長焦点)'!$G$3</c:f>
              <c:strCache>
                <c:ptCount val="1"/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'屋外DOME (長焦点)'!$D$4:$D$9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(長焦点)'!$G$4:$G$9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72D4-473C-8D1B-7C058B2B759F}"/>
            </c:ext>
          </c:extLst>
        </c:ser>
        <c:ser>
          <c:idx val="3"/>
          <c:order val="3"/>
          <c:tx>
            <c:strRef>
              <c:f>'屋外DOME (長焦点)'!$H$3</c:f>
              <c:strCache>
                <c:ptCount val="1"/>
                <c:pt idx="0">
                  <c:v>Hanwha XNO-6120R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'屋外DOME (長焦点)'!$D$4:$D$9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'屋外DOME (長焦点)'!$H$4:$H$9</c:f>
              <c:numCache>
                <c:formatCode>General</c:formatCode>
                <c:ptCount val="6"/>
                <c:pt idx="0">
                  <c:v>3.5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D4-473C-8D1B-7C058B2B7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13606920100636674"/>
          <c:y val="0.96134364987113297"/>
          <c:w val="0.77983705516032553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97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52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394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47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91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841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40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2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43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4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96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6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10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5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55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72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88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83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4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72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96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6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42180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399009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27331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2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0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0.png"/><Relationship Id="rId7" Type="http://schemas.openxmlformats.org/officeDocument/2006/relationships/image" Target="../media/image294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Relationship Id="rId9" Type="http://schemas.openxmlformats.org/officeDocument/2006/relationships/image" Target="../media/image29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0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10" Type="http://schemas.openxmlformats.org/officeDocument/2006/relationships/image" Target="../media/image320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337.png"/><Relationship Id="rId7" Type="http://schemas.openxmlformats.org/officeDocument/2006/relationships/image" Target="../media/image341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0.png"/><Relationship Id="rId5" Type="http://schemas.openxmlformats.org/officeDocument/2006/relationships/image" Target="../media/image339.png"/><Relationship Id="rId10" Type="http://schemas.openxmlformats.org/officeDocument/2006/relationships/image" Target="../media/image344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g"/><Relationship Id="rId7" Type="http://schemas.openxmlformats.org/officeDocument/2006/relationships/image" Target="../media/image350.jp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9.jpg"/><Relationship Id="rId5" Type="http://schemas.openxmlformats.org/officeDocument/2006/relationships/image" Target="../media/image348.jpg"/><Relationship Id="rId4" Type="http://schemas.openxmlformats.org/officeDocument/2006/relationships/image" Target="../media/image347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wmv"/><Relationship Id="rId7" Type="http://schemas.openxmlformats.org/officeDocument/2006/relationships/image" Target="../media/image5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31.xml"/><Relationship Id="rId4" Type="http://schemas.openxmlformats.org/officeDocument/2006/relationships/video" Target="../media/media2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1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5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image" Target="../media/image105.jpg"/><Relationship Id="rId12" Type="http://schemas.openxmlformats.org/officeDocument/2006/relationships/image" Target="../media/image10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4.jpg"/><Relationship Id="rId11" Type="http://schemas.microsoft.com/office/2007/relationships/hdphoto" Target="../media/hdphoto4.wdp"/><Relationship Id="rId5" Type="http://schemas.openxmlformats.org/officeDocument/2006/relationships/image" Target="../media/image103.jpg"/><Relationship Id="rId10" Type="http://schemas.openxmlformats.org/officeDocument/2006/relationships/image" Target="../media/image108.png"/><Relationship Id="rId4" Type="http://schemas.openxmlformats.org/officeDocument/2006/relationships/image" Target="../media/image102.jp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g"/><Relationship Id="rId7" Type="http://schemas.openxmlformats.org/officeDocument/2006/relationships/image" Target="../media/image12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wav"/><Relationship Id="rId7" Type="http://schemas.microsoft.com/office/2007/relationships/media" Target="../media/media6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0.png"/><Relationship Id="rId5" Type="http://schemas.microsoft.com/office/2007/relationships/media" Target="../media/media5.wav"/><Relationship Id="rId10" Type="http://schemas.openxmlformats.org/officeDocument/2006/relationships/image" Target="../media/image131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9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86.png"/><Relationship Id="rId18" Type="http://schemas.openxmlformats.org/officeDocument/2006/relationships/image" Target="../media/image15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8.png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2.png"/><Relationship Id="rId11" Type="http://schemas.openxmlformats.org/officeDocument/2006/relationships/image" Target="../media/image184.png"/><Relationship Id="rId5" Type="http://schemas.openxmlformats.org/officeDocument/2006/relationships/image" Target="../media/image181.png"/><Relationship Id="rId15" Type="http://schemas.openxmlformats.org/officeDocument/2006/relationships/image" Target="../media/image188.png"/><Relationship Id="rId10" Type="http://schemas.openxmlformats.org/officeDocument/2006/relationships/image" Target="../media/image170.png"/><Relationship Id="rId19" Type="http://schemas.openxmlformats.org/officeDocument/2006/relationships/image" Target="../media/image177.png"/><Relationship Id="rId4" Type="http://schemas.openxmlformats.org/officeDocument/2006/relationships/image" Target="../media/image180.png"/><Relationship Id="rId9" Type="http://schemas.openxmlformats.org/officeDocument/2006/relationships/image" Target="../media/image157.png"/><Relationship Id="rId14" Type="http://schemas.openxmlformats.org/officeDocument/2006/relationships/image" Target="../media/image187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65.png"/><Relationship Id="rId18" Type="http://schemas.openxmlformats.org/officeDocument/2006/relationships/image" Target="../media/image200.png"/><Relationship Id="rId3" Type="http://schemas.openxmlformats.org/officeDocument/2006/relationships/image" Target="../media/image173.png"/><Relationship Id="rId7" Type="http://schemas.openxmlformats.org/officeDocument/2006/relationships/image" Target="../media/image193.png"/><Relationship Id="rId12" Type="http://schemas.openxmlformats.org/officeDocument/2006/relationships/image" Target="../media/image197.png"/><Relationship Id="rId17" Type="http://schemas.openxmlformats.org/officeDocument/2006/relationships/image" Target="../media/image199.png"/><Relationship Id="rId2" Type="http://schemas.openxmlformats.org/officeDocument/2006/relationships/image" Target="../media/image172.png"/><Relationship Id="rId16" Type="http://schemas.openxmlformats.org/officeDocument/2006/relationships/image" Target="../media/image198.png"/><Relationship Id="rId20" Type="http://schemas.openxmlformats.org/officeDocument/2006/relationships/image" Target="../media/image175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6.png"/><Relationship Id="rId11" Type="http://schemas.openxmlformats.org/officeDocument/2006/relationships/image" Target="../media/image196.png"/><Relationship Id="rId5" Type="http://schemas.openxmlformats.org/officeDocument/2006/relationships/image" Target="../media/image192.png"/><Relationship Id="rId15" Type="http://schemas.openxmlformats.org/officeDocument/2006/relationships/image" Target="../media/image167.png"/><Relationship Id="rId10" Type="http://schemas.openxmlformats.org/officeDocument/2006/relationships/image" Target="../media/image195.png"/><Relationship Id="rId19" Type="http://schemas.openxmlformats.org/officeDocument/2006/relationships/image" Target="../media/image174.jpeg"/><Relationship Id="rId4" Type="http://schemas.openxmlformats.org/officeDocument/2006/relationships/image" Target="../media/image191.png"/><Relationship Id="rId9" Type="http://schemas.openxmlformats.org/officeDocument/2006/relationships/image" Target="../media/image161.jpeg"/><Relationship Id="rId1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8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2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12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FHD Fixed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AI engine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for SE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03687" y="2935029"/>
            <a:ext cx="7070192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WV-S1136, WV-S2136, WV-S2136L, WV-S2236L</a:t>
            </a:r>
          </a:p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 WV-S1536L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, WV-S1536LN,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WV-S2536L, WV-S2536LN</a:t>
            </a:r>
          </a:p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 WV-S1536LTN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,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WV-S2536LTN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03688" y="4209335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Aug.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3688" y="3842360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Document Ver.2.05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20" y="3166134"/>
            <a:ext cx="1249773" cy="59989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0" y="4026835"/>
            <a:ext cx="814416" cy="79733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03" y="4026835"/>
            <a:ext cx="827180" cy="80420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5834" y="3065741"/>
            <a:ext cx="1212330" cy="79358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512" y="4026835"/>
            <a:ext cx="904771" cy="7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2335"/>
              </p:ext>
            </p:extLst>
          </p:nvPr>
        </p:nvGraphicFramePr>
        <p:xfrm>
          <a:off x="29145" y="1519077"/>
          <a:ext cx="9100947" cy="320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64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583532"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High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Low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</a:txBody>
                  <a:tcPr marL="36000" marR="36000" marT="7200" marB="7200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1306263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31701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1" y="2225709"/>
            <a:ext cx="1921778" cy="108869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2-1.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Intelligent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</a:p>
        </p:txBody>
      </p:sp>
      <p:sp>
        <p:nvSpPr>
          <p:cNvPr id="61" name="正方形/長方形 114"/>
          <p:cNvSpPr>
            <a:spLocks noChangeArrowheads="1"/>
          </p:cNvSpPr>
          <p:nvPr/>
        </p:nvSpPr>
        <p:spPr bwMode="auto">
          <a:xfrm>
            <a:off x="285141" y="896897"/>
            <a:ext cx="8184579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has been remarkably improved by </a:t>
            </a:r>
            <a:r>
              <a:rPr lang="en-US" altLang="ja-JP" sz="1600" noProof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 detection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(upper body)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even in the situation where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 detection is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difficult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-13128" y="597129"/>
            <a:ext cx="778239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optimize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depending on the environment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1830823" y="2262358"/>
            <a:ext cx="328628" cy="449176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2355445" y="224817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29144" y="1519077"/>
            <a:ext cx="6061741" cy="32068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2214207"/>
            <a:ext cx="941072" cy="10886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" y="3524077"/>
            <a:ext cx="970030" cy="11018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62" y="3541832"/>
            <a:ext cx="1867158" cy="1064280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2282776" y="3633389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1813009" y="3611247"/>
            <a:ext cx="328628" cy="4579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66" y="2227548"/>
            <a:ext cx="933591" cy="10893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65" y="2239354"/>
            <a:ext cx="1918060" cy="1077137"/>
          </a:xfrm>
          <a:prstGeom prst="rect">
            <a:avLst/>
          </a:prstGeom>
        </p:spPr>
      </p:pic>
      <p:sp>
        <p:nvSpPr>
          <p:cNvPr id="49" name="角丸四角形 48"/>
          <p:cNvSpPr/>
          <p:nvPr/>
        </p:nvSpPr>
        <p:spPr>
          <a:xfrm>
            <a:off x="5414750" y="231185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4887319" y="2273934"/>
            <a:ext cx="328628" cy="470945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48" y="3535799"/>
            <a:ext cx="927609" cy="10731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56" y="3535799"/>
            <a:ext cx="1898030" cy="1076494"/>
          </a:xfrm>
          <a:prstGeom prst="rect">
            <a:avLst/>
          </a:prstGeom>
        </p:spPr>
      </p:pic>
      <p:sp>
        <p:nvSpPr>
          <p:cNvPr id="51" name="角丸四角形 50"/>
          <p:cNvSpPr/>
          <p:nvPr/>
        </p:nvSpPr>
        <p:spPr>
          <a:xfrm>
            <a:off x="5345015" y="3623812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852065" y="3602760"/>
            <a:ext cx="328628" cy="48365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75" y="2233904"/>
            <a:ext cx="933989" cy="108049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02" y="2242308"/>
            <a:ext cx="1878679" cy="1060591"/>
          </a:xfrm>
          <a:prstGeom prst="rect">
            <a:avLst/>
          </a:prstGeom>
        </p:spPr>
      </p:pic>
      <p:sp>
        <p:nvSpPr>
          <p:cNvPr id="50" name="角丸四角形 49"/>
          <p:cNvSpPr/>
          <p:nvPr/>
        </p:nvSpPr>
        <p:spPr>
          <a:xfrm>
            <a:off x="8420965" y="2323921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3" y="3541833"/>
            <a:ext cx="927834" cy="106428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2" y="3534006"/>
            <a:ext cx="1892500" cy="1072106"/>
          </a:xfrm>
          <a:prstGeom prst="rect">
            <a:avLst/>
          </a:prstGeom>
        </p:spPr>
      </p:pic>
      <p:sp>
        <p:nvSpPr>
          <p:cNvPr id="52" name="角丸四角形 51"/>
          <p:cNvSpPr/>
          <p:nvPr/>
        </p:nvSpPr>
        <p:spPr>
          <a:xfrm>
            <a:off x="8379579" y="3610984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327500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/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/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/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14894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1.5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26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653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2965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1863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4" y="1825831"/>
            <a:ext cx="902479" cy="148787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5"/>
            <a:ext cx="2194750" cy="12345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71" y="1824984"/>
            <a:ext cx="954954" cy="149727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4"/>
            <a:ext cx="2194750" cy="12345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7"/>
          <a:stretch/>
        </p:blipFill>
        <p:spPr>
          <a:xfrm>
            <a:off x="5764751" y="1819897"/>
            <a:ext cx="940850" cy="149380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61" y="1100643"/>
            <a:ext cx="2194750" cy="12345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3"/>
          <a:stretch/>
        </p:blipFill>
        <p:spPr>
          <a:xfrm>
            <a:off x="8050212" y="1814044"/>
            <a:ext cx="937320" cy="15082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874143" y="1478283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062376" y="1486908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5336872" y="1478280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7789653" y="1440897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0.02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0.1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642758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362754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28449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439935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39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860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1961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1426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8" y="2130999"/>
            <a:ext cx="1067169" cy="119125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4"/>
            <a:ext cx="2194750" cy="123454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39" y="2133511"/>
            <a:ext cx="1186175" cy="11861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3"/>
            <a:ext cx="2194750" cy="123454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49" y="2130999"/>
            <a:ext cx="764469" cy="119125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04" y="1100642"/>
            <a:ext cx="2194750" cy="1234547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45" y="2130999"/>
            <a:ext cx="861047" cy="118270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1052424" y="1501287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3163011" y="1518540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5457624" y="1426524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8028274" y="1449528"/>
            <a:ext cx="189782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0.02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0.07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3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1843195"/>
            <a:ext cx="6938407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(with tele lens)</a:t>
            </a:r>
          </a:p>
        </p:txBody>
      </p:sp>
    </p:spTree>
    <p:extLst>
      <p:ext uri="{BB962C8B-B14F-4D97-AF65-F5344CB8AC3E}">
        <p14:creationId xmlns:p14="http://schemas.microsoft.com/office/powerpoint/2010/main" val="25029662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08527" y="298280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57362" y="2747128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357362" y="1745720"/>
            <a:ext cx="3686987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602584" y="1981395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</a:t>
            </a:r>
            <a:r>
              <a:rPr lang="en-US" altLang="ja-JP" sz="1000" b="1" dirty="0" err="1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iA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ON, 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11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 MAX bitrate : 20480 kbps, image quality : 3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: 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448686"/>
              </p:ext>
            </p:extLst>
          </p:nvPr>
        </p:nvGraphicFramePr>
        <p:xfrm>
          <a:off x="10169" y="601286"/>
          <a:ext cx="5243287" cy="386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78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7" y="1100254"/>
            <a:ext cx="2194750" cy="123454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" y="1099590"/>
            <a:ext cx="2194750" cy="123454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23835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77119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96254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5408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3996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3768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061167" y="1323474"/>
            <a:ext cx="148007" cy="368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" y="1558575"/>
            <a:ext cx="738266" cy="173049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1250069" y="1536407"/>
            <a:ext cx="235324" cy="407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32" y="2006695"/>
            <a:ext cx="1042844" cy="155847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51" name="直線矢印コネクタ 50"/>
          <p:cNvCxnSpPr/>
          <p:nvPr/>
        </p:nvCxnSpPr>
        <p:spPr>
          <a:xfrm flipH="1">
            <a:off x="802996" y="1558575"/>
            <a:ext cx="258172" cy="255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89" y="1098632"/>
            <a:ext cx="2194750" cy="12345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04" y="1540308"/>
            <a:ext cx="631960" cy="175413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2" name="正方形/長方形 51"/>
          <p:cNvSpPr/>
          <p:nvPr/>
        </p:nvSpPr>
        <p:spPr>
          <a:xfrm>
            <a:off x="3292013" y="1557580"/>
            <a:ext cx="235324" cy="407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83" y="2001533"/>
            <a:ext cx="954277" cy="156363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26" y="1518945"/>
            <a:ext cx="712719" cy="179475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21" y="1980520"/>
            <a:ext cx="1043911" cy="15980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3" name="正方形/長方形 52"/>
          <p:cNvSpPr/>
          <p:nvPr/>
        </p:nvSpPr>
        <p:spPr>
          <a:xfrm>
            <a:off x="5766512" y="1667868"/>
            <a:ext cx="235324" cy="407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タイトル 4"/>
          <p:cNvSpPr txBox="1">
            <a:spLocks/>
          </p:cNvSpPr>
          <p:nvPr/>
        </p:nvSpPr>
        <p:spPr>
          <a:xfrm>
            <a:off x="5463975" y="71008"/>
            <a:ext cx="362559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90000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4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76540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41821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65784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2199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2218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26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" y="1097588"/>
            <a:ext cx="2194750" cy="12345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" y="1864789"/>
            <a:ext cx="1287892" cy="137171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1585828" y="1586415"/>
            <a:ext cx="292977" cy="328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45" y="1102419"/>
            <a:ext cx="2194750" cy="12345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04" y="1807633"/>
            <a:ext cx="1287892" cy="148602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0" name="正方形/長方形 49"/>
          <p:cNvSpPr/>
          <p:nvPr/>
        </p:nvSpPr>
        <p:spPr>
          <a:xfrm>
            <a:off x="3702772" y="1524500"/>
            <a:ext cx="292977" cy="328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09" y="1105979"/>
            <a:ext cx="2194750" cy="123454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56" y="1853262"/>
            <a:ext cx="1181202" cy="134123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1" name="正方形/長方形 50"/>
          <p:cNvSpPr/>
          <p:nvPr/>
        </p:nvSpPr>
        <p:spPr>
          <a:xfrm>
            <a:off x="6026887" y="1512592"/>
            <a:ext cx="292977" cy="328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800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1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5" y="1107556"/>
            <a:ext cx="2194750" cy="12345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32" y="1101869"/>
            <a:ext cx="2194750" cy="123454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" y="1097587"/>
            <a:ext cx="2194750" cy="123454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6555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93647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671716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1919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3021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05492" y="1639912"/>
            <a:ext cx="238195" cy="388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>
            <a:stCxn id="30" idx="2"/>
            <a:endCxn id="5" idx="0"/>
          </p:cNvCxnSpPr>
          <p:nvPr/>
        </p:nvCxnSpPr>
        <p:spPr>
          <a:xfrm flipH="1">
            <a:off x="509452" y="2028227"/>
            <a:ext cx="15138" cy="166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766122" y="1603778"/>
            <a:ext cx="340560" cy="311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11" y="2260014"/>
            <a:ext cx="1249788" cy="107451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" y="2194614"/>
            <a:ext cx="853901" cy="114899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2833056" y="1577582"/>
            <a:ext cx="340560" cy="311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52" y="2052585"/>
            <a:ext cx="1074513" cy="129551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34" y="2151997"/>
            <a:ext cx="800625" cy="119783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7" name="正方形/長方形 56"/>
          <p:cNvSpPr/>
          <p:nvPr/>
        </p:nvSpPr>
        <p:spPr>
          <a:xfrm>
            <a:off x="5313572" y="1585600"/>
            <a:ext cx="340560" cy="311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14" y="2107842"/>
            <a:ext cx="975445" cy="113547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31" y="2048772"/>
            <a:ext cx="840861" cy="131256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3" name="タイトル 4"/>
          <p:cNvSpPr txBox="1">
            <a:spLocks/>
          </p:cNvSpPr>
          <p:nvPr/>
        </p:nvSpPr>
        <p:spPr>
          <a:xfrm>
            <a:off x="3326733" y="71008"/>
            <a:ext cx="57628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50000 – 90000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350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1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64" y="1100758"/>
            <a:ext cx="2194750" cy="123454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65" y="1097131"/>
            <a:ext cx="2194750" cy="12345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099589"/>
            <a:ext cx="2194750" cy="123454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4176377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64307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23255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91541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1441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1627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3635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074441" y="1620468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150617" y="1656564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5574656" y="1672564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970928" y="1425746"/>
            <a:ext cx="148007" cy="368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812972"/>
            <a:ext cx="813663" cy="151245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49" name="直線矢印コネクタ 48"/>
          <p:cNvCxnSpPr/>
          <p:nvPr/>
        </p:nvCxnSpPr>
        <p:spPr>
          <a:xfrm flipH="1">
            <a:off x="607219" y="1558575"/>
            <a:ext cx="363709" cy="2559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5" y="2180647"/>
            <a:ext cx="1083916" cy="130973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3" y="1794509"/>
            <a:ext cx="647271" cy="152774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02" y="2165690"/>
            <a:ext cx="1135250" cy="131872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01" y="1787352"/>
            <a:ext cx="683678" cy="152635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36" y="2136162"/>
            <a:ext cx="1243000" cy="135421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5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15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56" y="1100758"/>
            <a:ext cx="2194750" cy="12345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50" y="1097250"/>
            <a:ext cx="2194750" cy="12345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" y="1098515"/>
            <a:ext cx="2194750" cy="123454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457441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23981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70210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039978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5504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3288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3707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76838" y="1526410"/>
            <a:ext cx="337566" cy="633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19192"/>
          <a:stretch/>
        </p:blipFill>
        <p:spPr>
          <a:xfrm>
            <a:off x="128584" y="1848039"/>
            <a:ext cx="857251" cy="151371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0297" y="1831469"/>
            <a:ext cx="842963" cy="155158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3436629" y="1543080"/>
            <a:ext cx="337566" cy="633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019" y="1828484"/>
            <a:ext cx="907257" cy="156118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0" name="正方形/長方形 49"/>
          <p:cNvSpPr/>
          <p:nvPr/>
        </p:nvSpPr>
        <p:spPr>
          <a:xfrm>
            <a:off x="5817893" y="1481167"/>
            <a:ext cx="337566" cy="6332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0.1 lux less than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5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304" y="1096791"/>
            <a:ext cx="2194750" cy="12345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80" y="1100345"/>
            <a:ext cx="2194750" cy="123454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" y="1101795"/>
            <a:ext cx="2194750" cy="1234547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63901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/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45708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39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8870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2183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3751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1347199" y="1507303"/>
            <a:ext cx="189782" cy="229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S2536LTN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S2531LTN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95749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XNO-6120R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876" y="2225944"/>
            <a:ext cx="1249530" cy="115305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" y="1876712"/>
            <a:ext cx="863404" cy="98203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3" name="正方形/長方形 52"/>
          <p:cNvSpPr/>
          <p:nvPr/>
        </p:nvSpPr>
        <p:spPr>
          <a:xfrm>
            <a:off x="1485900" y="1425085"/>
            <a:ext cx="312819" cy="305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/>
          <p:cNvCxnSpPr/>
          <p:nvPr/>
        </p:nvCxnSpPr>
        <p:spPr>
          <a:xfrm flipH="1">
            <a:off x="938159" y="1668786"/>
            <a:ext cx="411277" cy="271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66" y="2214968"/>
            <a:ext cx="1283338" cy="120313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5878" y="1875192"/>
            <a:ext cx="868755" cy="98945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5" name="正方形/長方形 54"/>
          <p:cNvSpPr/>
          <p:nvPr/>
        </p:nvSpPr>
        <p:spPr>
          <a:xfrm>
            <a:off x="3431392" y="1413177"/>
            <a:ext cx="312819" cy="305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256" y="2222669"/>
            <a:ext cx="1312603" cy="120633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152" y="1898169"/>
            <a:ext cx="800100" cy="94504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5919813" y="1379838"/>
            <a:ext cx="312819" cy="305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タイトル 4"/>
          <p:cNvSpPr txBox="1">
            <a:spLocks/>
          </p:cNvSpPr>
          <p:nvPr/>
        </p:nvSpPr>
        <p:spPr>
          <a:xfrm>
            <a:off x="5582653" y="71008"/>
            <a:ext cx="3506915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0.01 lux less than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9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8" y="1296833"/>
            <a:ext cx="3004084" cy="173336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3" y="1293161"/>
            <a:ext cx="2999579" cy="17333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</a:t>
            </a:r>
            <a:r>
              <a:rPr kumimoji="0" lang="en-US" altLang="ja-JP" sz="2400" kern="0" dirty="0" err="1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Blurless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NR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8552242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Suppress blurring when </a:t>
            </a:r>
            <a:r>
              <a:rPr lang="en-US" altLang="ja-JP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“People” move</a:t>
            </a:r>
            <a:endParaRPr lang="en-US" altLang="ja-JP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20" y="3195304"/>
            <a:ext cx="1349298" cy="1400550"/>
          </a:xfrm>
          <a:prstGeom prst="rect">
            <a:avLst/>
          </a:prstGeom>
          <a:ln w="28575">
            <a:solidFill>
              <a:srgbClr val="FF0000"/>
            </a:solidFill>
            <a:prstDash val="solid"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687105" y="973245"/>
            <a:ext cx="209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 model</a:t>
            </a:r>
            <a:endParaRPr lang="en-US" altLang="ja-JP" sz="1200" baseline="500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852448" y="1457406"/>
            <a:ext cx="436092" cy="42100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flipH="1">
            <a:off x="1198654" y="1878408"/>
            <a:ext cx="1629266" cy="1334171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>
            <a:off x="2558389" y="1866684"/>
            <a:ext cx="730152" cy="132862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54" y="3212579"/>
            <a:ext cx="1335206" cy="1383275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</p:pic>
      <p:sp>
        <p:nvSpPr>
          <p:cNvPr id="44" name="正方形/長方形 43"/>
          <p:cNvSpPr/>
          <p:nvPr/>
        </p:nvSpPr>
        <p:spPr>
          <a:xfrm>
            <a:off x="5892974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Less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41447" y="985384"/>
            <a:ext cx="162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New model</a:t>
            </a:r>
            <a:endParaRPr kumimoji="1" lang="ja-JP" altLang="en-US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317900" y="1445682"/>
            <a:ext cx="436092" cy="4210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5786620" y="1866684"/>
            <a:ext cx="1531280" cy="1312361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H="1">
            <a:off x="7135918" y="1866684"/>
            <a:ext cx="618074" cy="132862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1349551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blurred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4342375" y="1830180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左右矢印 4"/>
          <p:cNvSpPr/>
          <p:nvPr/>
        </p:nvSpPr>
        <p:spPr>
          <a:xfrm>
            <a:off x="1915064" y="2222116"/>
            <a:ext cx="1575759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左右矢印 19"/>
          <p:cNvSpPr/>
          <p:nvPr/>
        </p:nvSpPr>
        <p:spPr>
          <a:xfrm>
            <a:off x="6412790" y="2222116"/>
            <a:ext cx="1612906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3567" y="3666938"/>
            <a:ext cx="1860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It detects people and controls blur suppression with priority over noise reduction.</a:t>
            </a:r>
            <a:endParaRPr kumimoji="1" lang="ja-JP" altLang="en-US" sz="105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91" y="79511"/>
            <a:ext cx="444457" cy="444457"/>
          </a:xfrm>
          <a:prstGeom prst="rect">
            <a:avLst/>
          </a:prstGeom>
        </p:spPr>
      </p:pic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1843195"/>
            <a:ext cx="6938407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variation (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Smoke D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</a:t>
            </a:r>
            <a:r>
              <a:rPr lang="ja-JP" alt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Black)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Camera Lineup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005022"/>
              </p:ext>
            </p:extLst>
          </p:nvPr>
        </p:nvGraphicFramePr>
        <p:xfrm>
          <a:off x="280327" y="762334"/>
          <a:ext cx="8532804" cy="3875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201">
                  <a:extLst>
                    <a:ext uri="{9D8B030D-6E8A-4147-A177-3AD203B41FA5}">
                      <a16:colId xmlns:a16="http://schemas.microsoft.com/office/drawing/2014/main" val="3406611888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2652774396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2142664491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1288128694"/>
                    </a:ext>
                  </a:extLst>
                </a:gridCol>
              </a:tblGrid>
              <a:tr h="645973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Black</a:t>
                      </a:r>
                      <a:r>
                        <a:rPr kumimoji="1" lang="en-US" altLang="ja-JP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color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</a:t>
                      </a:r>
                      <a:r>
                        <a:rPr kumimoji="1" lang="ja-JP" altLang="en-US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Black color</a:t>
                      </a:r>
                      <a:endParaRPr kumimoji="1" lang="ja-JP" altLang="en-US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30744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BOX</a:t>
                      </a:r>
                      <a:endParaRPr kumimoji="1" lang="ja-JP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WV-S1536LN-B</a:t>
                      </a: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534093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en-US" altLang="ja-JP" sz="18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WV-S2136LG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WV-S2136L-B</a:t>
                      </a: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WV-S2136G-B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WV-S2136LG-B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55946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764512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  <a:endParaRPr kumimoji="1" lang="en-US" altLang="ja-JP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r>
                        <a:rPr kumimoji="1" lang="en-US" altLang="ja-JP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DOME</a:t>
                      </a:r>
                      <a:endParaRPr kumimoji="1" lang="ja-JP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WV-S2536LGN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70865"/>
                  </a:ext>
                </a:extLst>
              </a:tr>
              <a:tr h="64597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schedule</a:t>
                      </a:r>
                      <a:endParaRPr kumimoji="1" lang="ja-JP" altLang="en-US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319857"/>
                  </a:ext>
                </a:extLst>
              </a:tr>
            </a:tbl>
          </a:graphicData>
        </a:graphic>
      </p:graphicFrame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2142553"/>
            <a:ext cx="487722" cy="48010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2783703"/>
            <a:ext cx="487722" cy="48010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3459261"/>
            <a:ext cx="487722" cy="42675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63" y="2142553"/>
            <a:ext cx="494433" cy="48010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62" y="2783704"/>
            <a:ext cx="494433" cy="48010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05" y="2142554"/>
            <a:ext cx="495997" cy="48162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39" y="2783703"/>
            <a:ext cx="501763" cy="49085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59" y="1535793"/>
            <a:ext cx="584335" cy="4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Lineup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064582"/>
              </p:ext>
            </p:extLst>
          </p:nvPr>
        </p:nvGraphicFramePr>
        <p:xfrm>
          <a:off x="93836" y="762334"/>
          <a:ext cx="8947895" cy="3889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3248">
                  <a:extLst>
                    <a:ext uri="{9D8B030D-6E8A-4147-A177-3AD203B41FA5}">
                      <a16:colId xmlns:a16="http://schemas.microsoft.com/office/drawing/2014/main" val="3406611888"/>
                    </a:ext>
                  </a:extLst>
                </a:gridCol>
                <a:gridCol w="1275348">
                  <a:extLst>
                    <a:ext uri="{9D8B030D-6E8A-4147-A177-3AD203B41FA5}">
                      <a16:colId xmlns:a16="http://schemas.microsoft.com/office/drawing/2014/main" val="265277439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3358428490"/>
                    </a:ext>
                  </a:extLst>
                </a:gridCol>
                <a:gridCol w="1173079">
                  <a:extLst>
                    <a:ext uri="{9D8B030D-6E8A-4147-A177-3AD203B41FA5}">
                      <a16:colId xmlns:a16="http://schemas.microsoft.com/office/drawing/2014/main" val="2142664491"/>
                    </a:ext>
                  </a:extLst>
                </a:gridCol>
                <a:gridCol w="1124952">
                  <a:extLst>
                    <a:ext uri="{9D8B030D-6E8A-4147-A177-3AD203B41FA5}">
                      <a16:colId xmlns:a16="http://schemas.microsoft.com/office/drawing/2014/main" val="3006487214"/>
                    </a:ext>
                  </a:extLst>
                </a:gridCol>
                <a:gridCol w="1185560">
                  <a:extLst>
                    <a:ext uri="{9D8B030D-6E8A-4147-A177-3AD203B41FA5}">
                      <a16:colId xmlns:a16="http://schemas.microsoft.com/office/drawing/2014/main" val="1288128694"/>
                    </a:ext>
                  </a:extLst>
                </a:gridCol>
                <a:gridCol w="1118487">
                  <a:extLst>
                    <a:ext uri="{9D8B030D-6E8A-4147-A177-3AD203B41FA5}">
                      <a16:colId xmlns:a16="http://schemas.microsoft.com/office/drawing/2014/main" val="3320286380"/>
                    </a:ext>
                  </a:extLst>
                </a:gridCol>
              </a:tblGrid>
              <a:tr h="188161">
                <a:tc rowSpan="3"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 Mount Bracket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 Mount Bracket</a:t>
                      </a:r>
                      <a:endParaRPr kumimoji="1" lang="en-US" altLang="ja-JP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 Bracket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Pole Mount Bracket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Embedded Ceiling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 Bracket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Ceiling Mount Bracket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30744"/>
                  </a:ext>
                </a:extLst>
              </a:tr>
              <a:tr h="2289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WV-QWL500-B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WV-QPL500-B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WV-QEM100-B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WV-QCL100-B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WV-QCL101-B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061424"/>
                  </a:ext>
                </a:extLst>
              </a:tr>
              <a:tr h="7552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55013"/>
                  </a:ext>
                </a:extLst>
              </a:tr>
              <a:tr h="53660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BOX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38534093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en-US" altLang="ja-JP" sz="14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2455946"/>
                  </a:ext>
                </a:extLst>
              </a:tr>
              <a:tr h="511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35764512"/>
                  </a:ext>
                </a:extLst>
              </a:tr>
              <a:tr h="5406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</a:p>
                    <a:p>
                      <a:pPr algn="l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DOME</a:t>
                      </a:r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7570865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23" y="1839851"/>
            <a:ext cx="966031" cy="6401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38" y="1800665"/>
            <a:ext cx="649224" cy="7254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47" y="1839850"/>
            <a:ext cx="734539" cy="6401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71" y="1834082"/>
            <a:ext cx="568308" cy="6459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22" y="1839852"/>
            <a:ext cx="1110343" cy="6374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65" y="1834082"/>
            <a:ext cx="773085" cy="6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from the base model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32509"/>
              </p:ext>
            </p:extLst>
          </p:nvPr>
        </p:nvGraphicFramePr>
        <p:xfrm>
          <a:off x="108282" y="696157"/>
          <a:ext cx="8927433" cy="403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2">
                  <a:extLst>
                    <a:ext uri="{9D8B030D-6E8A-4147-A177-3AD203B41FA5}">
                      <a16:colId xmlns:a16="http://schemas.microsoft.com/office/drawing/2014/main" val="3895234761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val="3174186842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4084250942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3189335075"/>
                    </a:ext>
                  </a:extLst>
                </a:gridCol>
                <a:gridCol w="523373">
                  <a:extLst>
                    <a:ext uri="{9D8B030D-6E8A-4147-A177-3AD203B41FA5}">
                      <a16:colId xmlns:a16="http://schemas.microsoft.com/office/drawing/2014/main" val="487529191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2828863131"/>
                    </a:ext>
                  </a:extLst>
                </a:gridCol>
                <a:gridCol w="1287378">
                  <a:extLst>
                    <a:ext uri="{9D8B030D-6E8A-4147-A177-3AD203B41FA5}">
                      <a16:colId xmlns:a16="http://schemas.microsoft.com/office/drawing/2014/main" val="1133136711"/>
                    </a:ext>
                  </a:extLst>
                </a:gridCol>
              </a:tblGrid>
              <a:tr h="314492">
                <a:tc grid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  <a:endParaRPr kumimoji="1" lang="ja-JP" alt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</a:t>
                      </a:r>
                      <a:r>
                        <a:rPr kumimoji="1" lang="en-US" altLang="ja-JP" sz="1400" b="1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  <a:r>
                        <a:rPr lang="en-US" altLang="ja-JP" sz="1400" b="1" dirty="0" smtClean="0">
                          <a:solidFill>
                            <a:prstClr val="white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ariation</a:t>
                      </a:r>
                      <a:endParaRPr kumimoji="1" lang="ja-JP" alt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10714"/>
                  </a:ext>
                </a:extLst>
              </a:tr>
              <a:tr h="30218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WV-S2136(L)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WV-S2236L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WV-S2536L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WV-S2136(L)G</a:t>
                      </a:r>
                      <a:endParaRPr lang="en-US" altLang="ja-JP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</a:t>
                      </a:r>
                      <a:endParaRPr lang="en-US" altLang="ja-JP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WV-2536LG(N)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138173"/>
                  </a:ext>
                </a:extLst>
              </a:tr>
              <a:tr h="21466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70m (30IRE)</a:t>
                      </a:r>
                    </a:p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50m (50IRE)</a:t>
                      </a:r>
                      <a:r>
                        <a:rPr kumimoji="1" lang="ja-JP" altLang="en-US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50m (30IRE)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35m (50IRE)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398225"/>
                  </a:ext>
                </a:extLst>
              </a:tr>
              <a:tr h="21466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0.007lx (30IRE)</a:t>
                      </a:r>
                    </a:p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0.009lx (50IRE)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0.018lx (30IRE)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0.025lx (50IRE)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1892043"/>
                  </a:ext>
                </a:extLst>
              </a:tr>
              <a:tr h="529668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Black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Main body color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WV-S1536L(N)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WV-S2136(L)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Yu Gothic UI"/>
                          <a:cs typeface="Calibri" panose="020F0502020204030204" pitchFamily="34" charset="0"/>
                        </a:rPr>
                        <a:t>WV-S2236L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i-PRO white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WV-S1536L(N)-B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WV-S2136(L)-B</a:t>
                      </a:r>
                      <a:endParaRPr lang="en-US" altLang="ja-JP" sz="14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WV-S2236L-B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61538217"/>
                  </a:ext>
                </a:extLst>
              </a:tr>
              <a:tr h="157909">
                <a:tc rowSpan="4"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</a:p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 Black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Main body color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WV-S2136(L)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WV-S2236L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i-PRO white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WV-S2136(L)G-B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WV-S2236LG-B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00652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en-US" altLang="ja-JP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726638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IR-LED</a:t>
                      </a: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70m (30IRE)</a:t>
                      </a:r>
                    </a:p>
                    <a:p>
                      <a:pPr algn="l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50m (50IRE)</a:t>
                      </a:r>
                      <a:r>
                        <a:rPr kumimoji="1" lang="ja-JP" altLang="en-US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50m (30IRE)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35m (50IRE)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71871"/>
                  </a:ext>
                </a:extLst>
              </a:tr>
              <a:tr h="2138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0.007lx (30IRE)</a:t>
                      </a:r>
                    </a:p>
                    <a:p>
                      <a:pPr algn="l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0.009lx (50IRE)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0.018lx (30IRE)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0.025lx (50IRE)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13528"/>
                  </a:ext>
                </a:extLst>
              </a:tr>
            </a:tbl>
          </a:graphicData>
        </a:graphic>
      </p:graphicFrame>
      <p:sp>
        <p:nvSpPr>
          <p:cNvPr id="4" name="ホームベース 3"/>
          <p:cNvSpPr/>
          <p:nvPr/>
        </p:nvSpPr>
        <p:spPr>
          <a:xfrm>
            <a:off x="5829300" y="956072"/>
            <a:ext cx="342900" cy="3513221"/>
          </a:xfrm>
          <a:prstGeom prst="homePlate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30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21672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62646"/>
              </p:ext>
            </p:extLst>
          </p:nvPr>
        </p:nvGraphicFramePr>
        <p:xfrm>
          <a:off x="144379" y="64311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27.Apr.2021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the item regarding the restriction on 4:3 resolution.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P.20 - 22, P.42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6.May.2021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description of classification condition.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6.May.2021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microphone requirements for AI Sound classification.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6.May.2021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figure of the conventional model.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18.May.2021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support schedule for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“Temporary solution on NX recorder and ASM300”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18.May.2021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description.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the description.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</a:t>
                      </a:r>
                      <a:r>
                        <a:rPr kumimoji="1" lang="en-US" altLang="ja-JP" sz="1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V2.0 related explanation.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P.16 – 18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description about streaming performance.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a list of appropriate object sizes.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P.63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system support schedule.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P.83, P.84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notes when setting analytics target.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22.Jun.2021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“Low end” from the figure.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29.Jun.2021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“Temporary solution on NX recorder and ASM300”.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908083"/>
              </p:ext>
            </p:extLst>
          </p:nvPr>
        </p:nvGraphicFramePr>
        <p:xfrm>
          <a:off x="144379" y="64416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“Camera Lineup”.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9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 Transition”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P.6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Comparison to other companies”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P.22 - P.25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</a:rPr>
                        <a:t>Installation</a:t>
                      </a:r>
                      <a:r>
                        <a:rPr lang="ja-JP" altLang="en-US" sz="10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</a:rPr>
                        <a:t>method”.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</a:t>
                      </a:r>
                      <a:r>
                        <a:rPr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 model.</a:t>
                      </a: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 about “Gourmet support”.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P.31, P.32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 about “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Sunshade rotation mechanism”.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 about “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Dehumidification method”.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“DORI”.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P.39, P.40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“Appearance”.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P.68, P.69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“Standard Accessories”.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P.73, P.74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model to “Optional Accessories”.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P.78 - P.80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 about “Each System Support Schedule”.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1879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explanation about “Each System Support Schedule”.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208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Updated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confirmed version of VI.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P.84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1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10431"/>
              </p:ext>
            </p:extLst>
          </p:nvPr>
        </p:nvGraphicFramePr>
        <p:xfrm>
          <a:off x="144379" y="64416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explanation about “Easy installation with Grid display”.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P.63, P.64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9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(with tele lens) model to “Image quality comparison”.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P.101 - P.108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27.Jul.2021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Removed the notes because it officially supports ONVIF 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SFTP support schedule.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P.26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notes when extension software alarm setting.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information about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pre-installed application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notification about pre-installed application.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4.Oct.2021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outdoor box model to “Dehumidification method 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</a:t>
                      </a: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explanation about “Dehumidification method - Outdoor DOME”.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30.Nov.2021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about “Model variation (Smoke Dome / Black)”.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P.5, P.109 - P.112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13.Dec.2021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Added explanation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about “External button”.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P.36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18.Jan.2022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Support company name change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Jul.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streaming performance information.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P.43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Aug.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1879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208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1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6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VIQS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2" y="1868981"/>
            <a:ext cx="1818981" cy="10241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864347"/>
            <a:ext cx="1834491" cy="103346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284300" y="899211"/>
            <a:ext cx="87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%</a:t>
            </a:r>
            <a:r>
              <a:rPr lang="en-US" altLang="ja-JP" sz="1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reduction</a:t>
            </a:r>
            <a:r>
              <a:rPr lang="en-US" altLang="ja-JP" sz="1600" dirty="0"/>
              <a:t>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四角形吹き出し 32"/>
          <p:cNvSpPr/>
          <p:nvPr/>
        </p:nvSpPr>
        <p:spPr>
          <a:xfrm>
            <a:off x="6999908" y="2527435"/>
            <a:ext cx="2030856" cy="1882439"/>
          </a:xfrm>
          <a:prstGeom prst="wedgeRectCallout">
            <a:avLst>
              <a:gd name="adj1" fmla="val -100968"/>
              <a:gd name="adj2" fmla="val -533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四角形吹き出し 33"/>
          <p:cNvSpPr/>
          <p:nvPr/>
        </p:nvSpPr>
        <p:spPr>
          <a:xfrm>
            <a:off x="4974512" y="2929064"/>
            <a:ext cx="1906216" cy="1764116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四角形吹き出し 34"/>
          <p:cNvSpPr/>
          <p:nvPr/>
        </p:nvSpPr>
        <p:spPr>
          <a:xfrm>
            <a:off x="2134021" y="2529499"/>
            <a:ext cx="2030856" cy="1857148"/>
          </a:xfrm>
          <a:prstGeom prst="wedgeRectCallout">
            <a:avLst>
              <a:gd name="adj1" fmla="val -97890"/>
              <a:gd name="adj2" fmla="val -5641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3136" y="1588597"/>
            <a:ext cx="1653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342375" y="2205321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113597" y="3897093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I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四角形吹き出し 38"/>
          <p:cNvSpPr/>
          <p:nvPr/>
        </p:nvSpPr>
        <p:spPr>
          <a:xfrm>
            <a:off x="112679" y="2929064"/>
            <a:ext cx="1906216" cy="1764116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94674" y="4136343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951986" y="1585381"/>
            <a:ext cx="1020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951986" y="4180990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974111" y="3878216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226291" y="4454114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116738" y="4438882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5055676" y="4522669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右矢印 48"/>
          <p:cNvSpPr/>
          <p:nvPr/>
        </p:nvSpPr>
        <p:spPr>
          <a:xfrm>
            <a:off x="182891" y="447606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>
            <a:off x="2204219" y="4238381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右矢印 57"/>
          <p:cNvSpPr/>
          <p:nvPr/>
        </p:nvSpPr>
        <p:spPr>
          <a:xfrm>
            <a:off x="7087602" y="4097854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597865"/>
            <a:ext cx="1817848" cy="1280971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283030" y="2972964"/>
            <a:ext cx="1564681" cy="113238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38" y="2579834"/>
            <a:ext cx="1807646" cy="1273783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4"/>
          <a:stretch/>
        </p:blipFill>
        <p:spPr>
          <a:xfrm>
            <a:off x="5130947" y="2978770"/>
            <a:ext cx="1603597" cy="1126582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compression rate depending on the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</a:t>
            </a:r>
            <a:endParaRPr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077401" y="1808072"/>
            <a:ext cx="212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6953999" y="1806527"/>
            <a:ext cx="213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lang="en-US" altLang="ja-JP" sz="1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objects (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  <p:sp>
        <p:nvSpPr>
          <p:cNvPr id="4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1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P-picture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2167" y="913750"/>
            <a:ext cx="8355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With using AI-based object detection, the P-picture (forward predictive picture) data volume in areas, where no objects are detected, can be reduced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Hence, the movement of human and vehicle (important object) is displayed smoothly by reducing the data volume such as the shaking of trees (not important area).</a:t>
            </a:r>
            <a:endParaRPr lang="ja-JP" altLang="en-US" sz="16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25071" y="4112358"/>
            <a:ext cx="2534822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</a:t>
            </a:r>
            <a:r>
              <a:rPr lang="en-US" altLang="ja-JP" sz="1200" b="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rate : </a:t>
            </a: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3179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3270782" y="4112358"/>
            <a:ext cx="2566451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rate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2219 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409666" y="1974188"/>
            <a:ext cx="2437051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OFF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495047" y="1975637"/>
            <a:ext cx="2497435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 :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data volume of P-picture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environment</a:t>
            </a:r>
          </a:p>
        </p:txBody>
      </p:sp>
      <p:pic>
        <p:nvPicPr>
          <p:cNvPr id="7" name="tes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066" t="30727" r="8616" b="29375"/>
          <a:stretch/>
        </p:blipFill>
        <p:spPr>
          <a:xfrm>
            <a:off x="70271" y="2361589"/>
            <a:ext cx="6075348" cy="1697524"/>
          </a:xfrm>
          <a:prstGeom prst="rect">
            <a:avLst/>
          </a:prstGeom>
        </p:spPr>
      </p:pic>
      <p:pic>
        <p:nvPicPr>
          <p:cNvPr id="8" name="SmartPpictureControl_On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2058" t="1405" r="32108" b="39803"/>
          <a:stretch/>
        </p:blipFill>
        <p:spPr>
          <a:xfrm>
            <a:off x="6320697" y="2230815"/>
            <a:ext cx="2671789" cy="24662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4094671" y="2365530"/>
            <a:ext cx="1046671" cy="10314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5141342" y="2230815"/>
            <a:ext cx="1179355" cy="1347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141342" y="3396998"/>
            <a:ext cx="1179355" cy="13000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四角形吹き出し 1"/>
          <p:cNvSpPr/>
          <p:nvPr/>
        </p:nvSpPr>
        <p:spPr>
          <a:xfrm>
            <a:off x="7040501" y="1813985"/>
            <a:ext cx="2056607" cy="314091"/>
          </a:xfrm>
          <a:prstGeom prst="wedgeRectCallout">
            <a:avLst>
              <a:gd name="adj1" fmla="val -20337"/>
              <a:gd name="adj2" fmla="val 1174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shaking of trees is not smooth</a:t>
            </a:r>
            <a:endParaRPr kumimoji="1" lang="ja-JP" alt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24" y="79511"/>
            <a:ext cx="444457" cy="444457"/>
          </a:xfrm>
          <a:prstGeom prst="rect">
            <a:avLst/>
          </a:prstGeom>
        </p:spPr>
      </p:pic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3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8" y="3605218"/>
            <a:ext cx="7339584" cy="117652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2-5.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GOP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776374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Control GOP using object detection instead of motion detection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2348956"/>
            <a:ext cx="3429876" cy="11654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995779"/>
            <a:ext cx="3260151" cy="1225187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23709"/>
              </p:ext>
            </p:extLst>
          </p:nvPr>
        </p:nvGraphicFramePr>
        <p:xfrm>
          <a:off x="168081" y="1095598"/>
          <a:ext cx="4927256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918">
                  <a:extLst>
                    <a:ext uri="{9D8B030D-6E8A-4147-A177-3AD203B41FA5}">
                      <a16:colId xmlns:a16="http://schemas.microsoft.com/office/drawing/2014/main" val="3631124615"/>
                    </a:ext>
                  </a:extLst>
                </a:gridCol>
                <a:gridCol w="3571338">
                  <a:extLst>
                    <a:ext uri="{9D8B030D-6E8A-4147-A177-3AD203B41FA5}">
                      <a16:colId xmlns:a16="http://schemas.microsoft.com/office/drawing/2014/main" val="2165033742"/>
                    </a:ext>
                  </a:extLst>
                </a:gridCol>
              </a:tblGrid>
              <a:tr h="156527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7073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1s-8s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1sec-8sec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 (People and vehicles).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397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4s-16s)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4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sec-16sec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9645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Advanced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(Fixed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60s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w/1s key-frame)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fixed at 60s, key-frame inserted at 1sec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intervals regardless of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detected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 in all transfer modes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20026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w/frame 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control) 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If there is no </a:t>
                      </a:r>
                      <a:r>
                        <a:rPr kumimoji="1" lang="en-US" altLang="ja-JP" sz="8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reduce the frame rate to 1 fps.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variable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4sec-16sec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5405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129892" y="1204627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671461" y="1209263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53469" y="943068"/>
            <a:ext cx="66905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Low / Mid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61168" y="2301815"/>
            <a:ext cx="73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Advanced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343739" y="3366777"/>
            <a:ext cx="126143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5113028" y="1315350"/>
            <a:ext cx="142874" cy="699146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5301910" y="1050790"/>
            <a:ext cx="245808" cy="61988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endCxn id="11" idx="1"/>
          </p:cNvCxnSpPr>
          <p:nvPr/>
        </p:nvCxnSpPr>
        <p:spPr>
          <a:xfrm>
            <a:off x="5113028" y="2220966"/>
            <a:ext cx="448140" cy="18857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>
            <a:endCxn id="12" idx="1"/>
          </p:cNvCxnSpPr>
          <p:nvPr/>
        </p:nvCxnSpPr>
        <p:spPr>
          <a:xfrm rot="10800000" flipV="1">
            <a:off x="1343740" y="3135099"/>
            <a:ext cx="3849369" cy="339399"/>
          </a:xfrm>
          <a:prstGeom prst="bentConnector3">
            <a:avLst>
              <a:gd name="adj1" fmla="val 105939"/>
            </a:avLst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カギ線コネクタ 16"/>
          <p:cNvCxnSpPr/>
          <p:nvPr/>
        </p:nvCxnSpPr>
        <p:spPr>
          <a:xfrm rot="16200000" flipH="1">
            <a:off x="4913766" y="2855763"/>
            <a:ext cx="460911" cy="97764"/>
          </a:xfrm>
          <a:prstGeom prst="bentConnector3">
            <a:avLst>
              <a:gd name="adj1" fmla="val 91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6129892" y="2564400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671461" y="2569036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2-6. AI Analytics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0" y="594407"/>
            <a:ext cx="8405176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Additionally support extraction of facial features and various elements to identify people, vehicle and sounds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54293"/>
              </p:ext>
            </p:extLst>
          </p:nvPr>
        </p:nvGraphicFramePr>
        <p:xfrm>
          <a:off x="198264" y="1267558"/>
          <a:ext cx="8740579" cy="329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17">
                  <a:extLst>
                    <a:ext uri="{9D8B030D-6E8A-4147-A177-3AD203B41FA5}">
                      <a16:colId xmlns:a16="http://schemas.microsoft.com/office/drawing/2014/main" val="3391344467"/>
                    </a:ext>
                  </a:extLst>
                </a:gridCol>
                <a:gridCol w="4237892">
                  <a:extLst>
                    <a:ext uri="{9D8B030D-6E8A-4147-A177-3AD203B41FA5}">
                      <a16:colId xmlns:a16="http://schemas.microsoft.com/office/drawing/2014/main" val="1593636096"/>
                    </a:ext>
                  </a:extLst>
                </a:gridCol>
                <a:gridCol w="2549770">
                  <a:extLst>
                    <a:ext uri="{9D8B030D-6E8A-4147-A177-3AD203B41FA5}">
                      <a16:colId xmlns:a16="http://schemas.microsoft.com/office/drawing/2014/main" val="4115220929"/>
                    </a:ext>
                  </a:extLst>
                </a:gridCol>
              </a:tblGrid>
              <a:tr h="45573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model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Conventional model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106206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013125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5628713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N/A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298279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01253"/>
                  </a:ext>
                </a:extLst>
              </a:tr>
            </a:tbl>
          </a:graphicData>
        </a:graphic>
      </p:graphicFrame>
      <p:sp>
        <p:nvSpPr>
          <p:cNvPr id="64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1780603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 Face 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Detection</a:t>
            </a:r>
          </a:p>
        </p:txBody>
      </p:sp>
      <p:sp>
        <p:nvSpPr>
          <p:cNvPr id="65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2495312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People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1" y="3200204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Vehicle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56894" y="4044847"/>
            <a:ext cx="119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thers</a:t>
            </a: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844" y="4066095"/>
            <a:ext cx="690626" cy="388477"/>
          </a:xfrm>
          <a:prstGeom prst="rect">
            <a:avLst/>
          </a:prstGeom>
        </p:spPr>
      </p:pic>
      <p:sp>
        <p:nvSpPr>
          <p:cNvPr id="73" name="テキスト ボックス 72"/>
          <p:cNvSpPr txBox="1"/>
          <p:nvPr/>
        </p:nvSpPr>
        <p:spPr>
          <a:xfrm>
            <a:off x="6670614" y="3837011"/>
            <a:ext cx="57898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-VMD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319082" y="3837011"/>
            <a:ext cx="120941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Privacy</a:t>
            </a:r>
            <a:r>
              <a:rPr kumimoji="1" lang="ja-JP" altLang="en-US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Guard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116" y="4074905"/>
            <a:ext cx="654285" cy="367832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69" y="4079393"/>
            <a:ext cx="317705" cy="344804"/>
          </a:xfrm>
          <a:prstGeom prst="rect">
            <a:avLst/>
          </a:prstGeom>
        </p:spPr>
      </p:pic>
      <p:sp>
        <p:nvSpPr>
          <p:cNvPr id="77" name="テキスト ボックス 76"/>
          <p:cNvSpPr txBox="1"/>
          <p:nvPr/>
        </p:nvSpPr>
        <p:spPr>
          <a:xfrm>
            <a:off x="4666072" y="3834539"/>
            <a:ext cx="159099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u="sng" dirty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Sound Classification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8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34" y="4079393"/>
            <a:ext cx="194731" cy="38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テキスト ボックス 80"/>
          <p:cNvSpPr txBox="1"/>
          <p:nvPr/>
        </p:nvSpPr>
        <p:spPr>
          <a:xfrm>
            <a:off x="7596299" y="3836435"/>
            <a:ext cx="119844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u="sng" dirty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Audio Detection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333621" y="3843077"/>
            <a:ext cx="67195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AI-VMD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8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1" y="1826768"/>
            <a:ext cx="400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 face and cut out face image for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best-shot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facial features</a:t>
            </a:r>
            <a:endParaRPr lang="ja-JP" altLang="en-US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2412009"/>
            <a:ext cx="435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</a:t>
            </a: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various </a:t>
            </a: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identifying elements for people</a:t>
            </a:r>
            <a:endParaRPr lang="en-US" altLang="ja-JP" sz="1200" dirty="0" smtClean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9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3123035"/>
            <a:ext cx="416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various identifying elements for vehicles</a:t>
            </a:r>
            <a:endParaRPr lang="en-US" altLang="ja-JP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0865" y="4063908"/>
            <a:ext cx="669622" cy="370069"/>
          </a:xfrm>
          <a:prstGeom prst="rect">
            <a:avLst/>
          </a:prstGeom>
        </p:spPr>
      </p:pic>
      <p:sp>
        <p:nvSpPr>
          <p:cNvPr id="2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19458" y="3319037"/>
            <a:ext cx="209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17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Type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30960" y="2619176"/>
            <a:ext cx="344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11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46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Age</a:t>
            </a:r>
            <a:r>
              <a:rPr lang="ja-JP" altLang="en-US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Gender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Hair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</a:t>
            </a:r>
            <a:r>
              <a:rPr lang="ja-JP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Tops t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ype /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etc.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6403253" y="1842999"/>
            <a:ext cx="253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 face and cut out face image for best-shot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" y="1850804"/>
            <a:ext cx="448572" cy="4485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3" y="3250921"/>
            <a:ext cx="487357" cy="4873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1" y="2527913"/>
            <a:ext cx="525050" cy="52505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747" y="1751895"/>
            <a:ext cx="310229" cy="31022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60" y="2442215"/>
            <a:ext cx="310229" cy="31022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59" y="3156924"/>
            <a:ext cx="310229" cy="310229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968" y="3831610"/>
            <a:ext cx="310229" cy="310229"/>
          </a:xfrm>
          <a:prstGeom prst="rect">
            <a:avLst/>
          </a:prstGeom>
        </p:spPr>
      </p:pic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2-7. </a:t>
            </a:r>
            <a:r>
              <a:rPr lang="en-US" altLang="ja-JP" sz="2400" dirty="0" err="1" smtClean="0">
                <a:solidFill>
                  <a:sysClr val="window" lastClr="FFFFFF"/>
                </a:solidFill>
                <a:latin typeface="Calibri"/>
              </a:rPr>
              <a:t>iCT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V2.0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9205683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Achieve </a:t>
            </a: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time saving by integrating camera and application settings into </a:t>
            </a:r>
            <a:r>
              <a:rPr lang="en-US" altLang="ja-JP" b="1" dirty="0" err="1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iCT</a:t>
            </a:r>
            <a:endParaRPr lang="en-US" altLang="ja-JP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ホームベース 4"/>
          <p:cNvSpPr/>
          <p:nvPr/>
        </p:nvSpPr>
        <p:spPr>
          <a:xfrm>
            <a:off x="3030534" y="3789805"/>
            <a:ext cx="1232030" cy="559450"/>
          </a:xfrm>
          <a:prstGeom prst="homePlate">
            <a:avLst>
              <a:gd name="adj" fmla="val 2206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VMS settings</a:t>
            </a:r>
            <a:endParaRPr lang="en-US" altLang="ja-JP" b="1" u="sng" dirty="0" smtClean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ホームベース 9"/>
          <p:cNvSpPr/>
          <p:nvPr/>
        </p:nvSpPr>
        <p:spPr>
          <a:xfrm>
            <a:off x="2146498" y="3788243"/>
            <a:ext cx="859142" cy="540059"/>
          </a:xfrm>
          <a:prstGeom prst="homePlate">
            <a:avLst>
              <a:gd name="adj" fmla="val 3870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 report</a:t>
            </a:r>
          </a:p>
        </p:txBody>
      </p:sp>
      <p:sp>
        <p:nvSpPr>
          <p:cNvPr id="13" name="Rectangle 6"/>
          <p:cNvSpPr>
            <a:spLocks noChangeAspect="1" noChangeArrowheads="1"/>
          </p:cNvSpPr>
          <p:nvPr/>
        </p:nvSpPr>
        <p:spPr bwMode="auto">
          <a:xfrm>
            <a:off x="349508" y="4396388"/>
            <a:ext cx="2622056" cy="285360"/>
          </a:xfrm>
          <a:prstGeom prst="rect">
            <a:avLst/>
          </a:prstGeom>
          <a:solidFill>
            <a:srgbClr val="6464E6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  <a:endParaRPr lang="en-US" altLang="ja-JP" sz="1500" b="1" dirty="0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41077" y="1029772"/>
            <a:ext cx="254428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 b="1" u="sng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model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41077" y="3439792"/>
            <a:ext cx="272864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 b="1" u="sng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 </a:t>
            </a:r>
            <a:r>
              <a:rPr lang="en-US" altLang="ja-JP" sz="1400" b="1" u="sng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r>
              <a:rPr lang="ja-JP" altLang="en-US" sz="1400" b="1" u="sng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400" b="1" u="sng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400" b="1" u="sng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V2.0)</a:t>
            </a:r>
            <a:endParaRPr lang="en-US" altLang="ja-JP" sz="1400" b="1" u="sng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ホームベース 15"/>
          <p:cNvSpPr/>
          <p:nvPr/>
        </p:nvSpPr>
        <p:spPr>
          <a:xfrm>
            <a:off x="1195903" y="3779174"/>
            <a:ext cx="925701" cy="540059"/>
          </a:xfrm>
          <a:prstGeom prst="homePlate">
            <a:avLst>
              <a:gd name="adj" fmla="val 3870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 registration / settings</a:t>
            </a:r>
          </a:p>
        </p:txBody>
      </p:sp>
      <p:sp>
        <p:nvSpPr>
          <p:cNvPr id="17" name="ホームベース 16"/>
          <p:cNvSpPr/>
          <p:nvPr/>
        </p:nvSpPr>
        <p:spPr>
          <a:xfrm>
            <a:off x="355260" y="3784269"/>
            <a:ext cx="822909" cy="540059"/>
          </a:xfrm>
          <a:prstGeom prst="homePlate">
            <a:avLst>
              <a:gd name="adj" fmla="val 3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settings</a:t>
            </a:r>
          </a:p>
        </p:txBody>
      </p:sp>
      <p:sp>
        <p:nvSpPr>
          <p:cNvPr id="21" name="ホームベース 20"/>
          <p:cNvSpPr/>
          <p:nvPr/>
        </p:nvSpPr>
        <p:spPr>
          <a:xfrm>
            <a:off x="7795843" y="1358852"/>
            <a:ext cx="1166732" cy="747633"/>
          </a:xfrm>
          <a:prstGeom prst="homePlate">
            <a:avLst>
              <a:gd name="adj" fmla="val 3870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 report</a:t>
            </a:r>
          </a:p>
        </p:txBody>
      </p:sp>
      <p:sp>
        <p:nvSpPr>
          <p:cNvPr id="22" name="ホームベース 21"/>
          <p:cNvSpPr/>
          <p:nvPr/>
        </p:nvSpPr>
        <p:spPr>
          <a:xfrm>
            <a:off x="6720846" y="1358851"/>
            <a:ext cx="1051007" cy="747633"/>
          </a:xfrm>
          <a:prstGeom prst="homePlate">
            <a:avLst>
              <a:gd name="adj" fmla="val 3870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 </a:t>
            </a:r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Detection area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etc.</a:t>
            </a:r>
            <a:endParaRPr lang="en-US" altLang="ja-JP" sz="10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ホームベース 22"/>
          <p:cNvSpPr/>
          <p:nvPr/>
        </p:nvSpPr>
        <p:spPr>
          <a:xfrm>
            <a:off x="5510393" y="1358851"/>
            <a:ext cx="1188093" cy="747633"/>
          </a:xfrm>
          <a:prstGeom prst="homePlate">
            <a:avLst>
              <a:gd name="adj" fmla="val 3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settings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Image </a:t>
            </a:r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quality </a:t>
            </a:r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</a:p>
          <a:p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adjustment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etc.</a:t>
            </a:r>
            <a:endParaRPr lang="en-US" altLang="ja-JP" sz="10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ホームベース 23"/>
          <p:cNvSpPr/>
          <p:nvPr/>
        </p:nvSpPr>
        <p:spPr>
          <a:xfrm>
            <a:off x="4183047" y="1360099"/>
            <a:ext cx="1309417" cy="746385"/>
          </a:xfrm>
          <a:prstGeom prst="homePlate">
            <a:avLst>
              <a:gd name="adj" fmla="val 2206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VMS settings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Camera registration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Frame rate</a:t>
            </a:r>
          </a:p>
          <a:p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etc.</a:t>
            </a:r>
          </a:p>
        </p:txBody>
      </p:sp>
      <p:sp>
        <p:nvSpPr>
          <p:cNvPr id="25" name="ホームベース 24"/>
          <p:cNvSpPr/>
          <p:nvPr/>
        </p:nvSpPr>
        <p:spPr>
          <a:xfrm>
            <a:off x="2820252" y="1364296"/>
            <a:ext cx="1356861" cy="727252"/>
          </a:xfrm>
          <a:prstGeom prst="homePlate">
            <a:avLst>
              <a:gd name="adj" fmla="val 3870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 </a:t>
            </a:r>
            <a:r>
              <a:rPr lang="en-US" altLang="ja-JP" b="1" u="sng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registration</a:t>
            </a:r>
            <a:endParaRPr lang="en-US" altLang="ja-JP" b="1" u="sng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Register </a:t>
            </a:r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registration key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Install </a:t>
            </a:r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Ext. Soft.</a:t>
            </a:r>
            <a:endParaRPr lang="en-US" altLang="ja-JP" sz="10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ホームベース 25"/>
          <p:cNvSpPr/>
          <p:nvPr/>
        </p:nvSpPr>
        <p:spPr>
          <a:xfrm>
            <a:off x="1588731" y="1369735"/>
            <a:ext cx="1231447" cy="721813"/>
          </a:xfrm>
          <a:prstGeom prst="homePlate">
            <a:avLst>
              <a:gd name="adj" fmla="val 3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settings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Plugin </a:t>
            </a:r>
            <a:r>
              <a:rPr lang="en-US" altLang="ja-JP" sz="10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Resolution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etc.</a:t>
            </a:r>
            <a:endParaRPr lang="en-US" altLang="ja-JP" sz="10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ホームベース 26"/>
          <p:cNvSpPr/>
          <p:nvPr/>
        </p:nvSpPr>
        <p:spPr>
          <a:xfrm>
            <a:off x="346108" y="1364295"/>
            <a:ext cx="1230646" cy="742190"/>
          </a:xfrm>
          <a:prstGeom prst="homePlate">
            <a:avLst>
              <a:gd name="adj" fmla="val 387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464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u="sng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settings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IP address</a:t>
            </a:r>
          </a:p>
          <a:p>
            <a:r>
              <a:rPr lang="en-US" altLang="ja-JP" sz="1000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etc.</a:t>
            </a:r>
          </a:p>
        </p:txBody>
      </p:sp>
      <p:sp>
        <p:nvSpPr>
          <p:cNvPr id="28" name="Rectangle 6"/>
          <p:cNvSpPr>
            <a:spLocks noChangeAspect="1" noChangeArrowheads="1"/>
          </p:cNvSpPr>
          <p:nvPr/>
        </p:nvSpPr>
        <p:spPr bwMode="auto">
          <a:xfrm>
            <a:off x="346107" y="2185292"/>
            <a:ext cx="1163293" cy="519969"/>
          </a:xfrm>
          <a:prstGeom prst="rect">
            <a:avLst/>
          </a:prstGeom>
          <a:solidFill>
            <a:srgbClr val="6464E6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 anchor="ctr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</a:p>
        </p:txBody>
      </p:sp>
      <p:sp>
        <p:nvSpPr>
          <p:cNvPr id="29" name="Rectangle 6"/>
          <p:cNvSpPr>
            <a:spLocks noChangeAspect="1" noChangeArrowheads="1"/>
          </p:cNvSpPr>
          <p:nvPr/>
        </p:nvSpPr>
        <p:spPr bwMode="auto">
          <a:xfrm>
            <a:off x="5480739" y="2185292"/>
            <a:ext cx="2262353" cy="519969"/>
          </a:xfrm>
          <a:prstGeom prst="rect">
            <a:avLst/>
          </a:prstGeom>
          <a:solidFill>
            <a:srgbClr val="FFC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 anchor="ctr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Browser</a:t>
            </a:r>
          </a:p>
        </p:txBody>
      </p:sp>
      <p:sp>
        <p:nvSpPr>
          <p:cNvPr id="30" name="Rectangle 6"/>
          <p:cNvSpPr>
            <a:spLocks noChangeAspect="1" noChangeArrowheads="1"/>
          </p:cNvSpPr>
          <p:nvPr/>
        </p:nvSpPr>
        <p:spPr bwMode="auto">
          <a:xfrm>
            <a:off x="1582868" y="2185293"/>
            <a:ext cx="2506885" cy="519968"/>
          </a:xfrm>
          <a:prstGeom prst="rect">
            <a:avLst/>
          </a:prstGeom>
          <a:solidFill>
            <a:srgbClr val="FFC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 anchor="ctr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Browser</a:t>
            </a:r>
            <a:endParaRPr lang="en-US" altLang="ja-JP" sz="1500" b="1" dirty="0">
              <a:solidFill>
                <a:schemeClr val="bg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Rectangle 6"/>
          <p:cNvSpPr>
            <a:spLocks noChangeAspect="1" noChangeArrowheads="1"/>
          </p:cNvSpPr>
          <p:nvPr/>
        </p:nvSpPr>
        <p:spPr bwMode="auto">
          <a:xfrm>
            <a:off x="7819291" y="2185292"/>
            <a:ext cx="1166731" cy="5199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Dedicated software</a:t>
            </a:r>
          </a:p>
        </p:txBody>
      </p:sp>
      <p:cxnSp>
        <p:nvCxnSpPr>
          <p:cNvPr id="33" name="直線矢印コネクタ 32"/>
          <p:cNvCxnSpPr/>
          <p:nvPr/>
        </p:nvCxnSpPr>
        <p:spPr>
          <a:xfrm flipH="1">
            <a:off x="4370704" y="4301817"/>
            <a:ext cx="4655563" cy="0"/>
          </a:xfrm>
          <a:prstGeom prst="straightConnector1">
            <a:avLst/>
          </a:prstGeom>
          <a:ln w="101600">
            <a:solidFill>
              <a:schemeClr val="accent5">
                <a:lumMod val="20000"/>
                <a:lumOff val="80000"/>
              </a:schemeClr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4818509" y="4368885"/>
            <a:ext cx="375995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Significantly save </a:t>
            </a:r>
            <a:r>
              <a:rPr lang="en-US" altLang="ja-JP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time</a:t>
            </a:r>
          </a:p>
          <a:p>
            <a:pPr algn="ctr"/>
            <a:r>
              <a:rPr lang="en-US" altLang="ja-JP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(60% </a:t>
            </a:r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less than conventional)</a:t>
            </a:r>
          </a:p>
        </p:txBody>
      </p:sp>
      <p:sp>
        <p:nvSpPr>
          <p:cNvPr id="35" name="Rectangle 6"/>
          <p:cNvSpPr>
            <a:spLocks noChangeAspect="1" noChangeArrowheads="1"/>
          </p:cNvSpPr>
          <p:nvPr/>
        </p:nvSpPr>
        <p:spPr bwMode="auto">
          <a:xfrm>
            <a:off x="4153739" y="2185292"/>
            <a:ext cx="1263015" cy="519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 anchor="ctr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VM</a:t>
            </a:r>
            <a:r>
              <a:rPr lang="en-US" altLang="ja-JP" sz="15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6" name="二等辺三角形 35"/>
          <p:cNvSpPr/>
          <p:nvPr/>
        </p:nvSpPr>
        <p:spPr>
          <a:xfrm rot="10800000">
            <a:off x="421337" y="2800741"/>
            <a:ext cx="8535930" cy="723346"/>
          </a:xfrm>
          <a:prstGeom prst="triangle">
            <a:avLst>
              <a:gd name="adj" fmla="val 50068"/>
            </a:avLst>
          </a:prstGeom>
          <a:solidFill>
            <a:schemeClr val="accent1">
              <a:lumMod val="40000"/>
              <a:lumOff val="60000"/>
              <a:alpha val="62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640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709921" y="2972739"/>
            <a:ext cx="196746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sz="200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Integrated into </a:t>
            </a:r>
            <a:r>
              <a:rPr lang="en-US" altLang="ja-JP" sz="2000" b="1" dirty="0" err="1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  <a:endParaRPr lang="en-US" altLang="ja-JP" sz="2000" b="1" dirty="0" smtClean="0">
              <a:solidFill>
                <a:srgbClr val="3333CC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Rectangle 6"/>
          <p:cNvSpPr>
            <a:spLocks noChangeAspect="1" noChangeArrowheads="1"/>
          </p:cNvSpPr>
          <p:nvPr/>
        </p:nvSpPr>
        <p:spPr bwMode="auto">
          <a:xfrm>
            <a:off x="3042919" y="4394319"/>
            <a:ext cx="1187430" cy="2836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square" lIns="27000" tIns="27000" rIns="27000" bIns="27000">
            <a:no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50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VM</a:t>
            </a:r>
            <a:r>
              <a:rPr lang="en-US" altLang="ja-JP" sz="15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26206" y="3439792"/>
            <a:ext cx="3583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Most of the settings can be configured by </a:t>
            </a:r>
            <a:r>
              <a:rPr lang="en-US" altLang="ja-JP" sz="1400" b="1" dirty="0" err="1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400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.</a:t>
            </a:r>
            <a:endParaRPr lang="en-US" altLang="ja-JP" sz="14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400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So you don’t have to launch different tool one by one for each setting</a:t>
            </a:r>
            <a:r>
              <a:rPr lang="en-US" altLang="ja-JP" sz="1400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.</a:t>
            </a:r>
            <a:endParaRPr lang="en-US" altLang="ja-JP" sz="14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4501303" y="790906"/>
            <a:ext cx="4301303" cy="1494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494994" y="2330445"/>
            <a:ext cx="4301303" cy="2319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288578" y="792327"/>
            <a:ext cx="3996181" cy="25781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2-7. </a:t>
            </a:r>
            <a:r>
              <a:rPr lang="en-US" altLang="ja-JP" sz="2400" dirty="0" err="1">
                <a:solidFill>
                  <a:sysClr val="window" lastClr="FFFFFF"/>
                </a:solidFill>
                <a:latin typeface="Calibri"/>
              </a:rPr>
              <a:t>iCT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V2.0</a:t>
            </a:r>
            <a:r>
              <a:rPr lang="ja-JP" altLang="en-US" sz="2400" dirty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 </a:t>
            </a:r>
            <a:r>
              <a:rPr lang="en-US" altLang="ja-JP" sz="24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24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application settings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1385" y="824919"/>
            <a:ext cx="181373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demo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AI apps</a:t>
            </a:r>
            <a:endParaRPr lang="en-US" altLang="ja-JP" sz="1400" u="sng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605866" y="2331395"/>
            <a:ext cx="3300556" cy="21544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altLang="ja-JP" sz="1400" dirty="0">
                <a:latin typeface="Calibri"/>
                <a:ea typeface="Meiryo UI"/>
                <a:cs typeface="Calibri"/>
              </a:rPr>
              <a:t>Adjust all application settings (see next page)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605870" y="796212"/>
            <a:ext cx="323174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and uninstall all camera applications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711" y="2535901"/>
            <a:ext cx="3430328" cy="206114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5" y="1040363"/>
            <a:ext cx="3593432" cy="215351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404" y="1009054"/>
            <a:ext cx="3583753" cy="12300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667" y="79511"/>
            <a:ext cx="444457" cy="444457"/>
          </a:xfrm>
          <a:prstGeom prst="rect">
            <a:avLst/>
          </a:prstGeom>
        </p:spPr>
      </p:pic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6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4202219" y="850427"/>
            <a:ext cx="4770988" cy="1740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68143" y="841290"/>
            <a:ext cx="3999340" cy="3451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202221" y="2611867"/>
            <a:ext cx="4770986" cy="1998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2-7. </a:t>
            </a:r>
            <a:r>
              <a:rPr lang="en-US" altLang="ja-JP" sz="2400" dirty="0" err="1">
                <a:solidFill>
                  <a:sysClr val="window" lastClr="FFFFFF"/>
                </a:solidFill>
                <a:latin typeface="Calibri"/>
              </a:rPr>
              <a:t>iCT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V2.0</a:t>
            </a:r>
            <a:r>
              <a:rPr lang="en-US" altLang="ja-JP" sz="24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24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Individual camera settings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86473" y="1098828"/>
            <a:ext cx="2570412" cy="435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Adjust appropriate image quality</a:t>
            </a:r>
            <a:r>
              <a:rPr lang="ja-JP" altLang="en-US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 selecting 3 parameters  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2508" t="77936" r="39634" b="-1"/>
          <a:stretch/>
        </p:blipFill>
        <p:spPr>
          <a:xfrm>
            <a:off x="4405815" y="1107077"/>
            <a:ext cx="4254579" cy="1403675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4293204" y="882435"/>
            <a:ext cx="42377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Settings and image thumbnails can be saved and restored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68143" y="841290"/>
            <a:ext cx="1326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u="sng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 Selection</a:t>
            </a:r>
            <a:endParaRPr lang="ja-JP" altLang="en-US" sz="140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/>
          <a:srcRect l="57267" t="13924" r="692" b="27159"/>
          <a:stretch/>
        </p:blipFill>
        <p:spPr>
          <a:xfrm>
            <a:off x="221710" y="1596070"/>
            <a:ext cx="2956492" cy="259272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3196694" y="3036455"/>
            <a:ext cx="900537" cy="942798"/>
            <a:chOff x="3174902" y="3067015"/>
            <a:chExt cx="1057688" cy="1107324"/>
          </a:xfrm>
        </p:grpSpPr>
        <p:pic>
          <p:nvPicPr>
            <p:cNvPr id="22" name="図 21" descr="[フリーイラスト] 黒色のノートパソコン - パブリックドメインQ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02" y="3669025"/>
              <a:ext cx="448320" cy="486549"/>
            </a:xfrm>
            <a:prstGeom prst="rect">
              <a:avLst/>
            </a:prstGeom>
          </p:spPr>
        </p:pic>
        <p:pic>
          <p:nvPicPr>
            <p:cNvPr id="26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420" y="3067015"/>
              <a:ext cx="335027" cy="32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404" y="3471208"/>
              <a:ext cx="306275" cy="29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494" y="3862004"/>
              <a:ext cx="322096" cy="31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カギ線コネクタ 28"/>
            <p:cNvCxnSpPr>
              <a:stCxn id="22" idx="3"/>
              <a:endCxn id="26" idx="1"/>
            </p:cNvCxnSpPr>
            <p:nvPr/>
          </p:nvCxnSpPr>
          <p:spPr>
            <a:xfrm flipV="1">
              <a:off x="3623222" y="3229452"/>
              <a:ext cx="160198" cy="68284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カギ線コネクタ 32"/>
            <p:cNvCxnSpPr>
              <a:stCxn id="22" idx="3"/>
              <a:endCxn id="27" idx="1"/>
            </p:cNvCxnSpPr>
            <p:nvPr/>
          </p:nvCxnSpPr>
          <p:spPr>
            <a:xfrm flipV="1">
              <a:off x="3623222" y="3619705"/>
              <a:ext cx="295182" cy="29259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カギ線コネクタ 37"/>
            <p:cNvCxnSpPr>
              <a:stCxn id="22" idx="3"/>
              <a:endCxn id="28" idx="1"/>
            </p:cNvCxnSpPr>
            <p:nvPr/>
          </p:nvCxnSpPr>
          <p:spPr>
            <a:xfrm>
              <a:off x="3623222" y="3912300"/>
              <a:ext cx="287272" cy="105872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3"/>
          <a:srcRect b="-126"/>
          <a:stretch/>
        </p:blipFill>
        <p:spPr>
          <a:xfrm>
            <a:off x="4346474" y="2932665"/>
            <a:ext cx="2542413" cy="1440957"/>
          </a:xfrm>
          <a:prstGeom prst="rect">
            <a:avLst/>
          </a:prstGeom>
        </p:spPr>
      </p:pic>
      <p:sp>
        <p:nvSpPr>
          <p:cNvPr id="54" name="正方形/長方形 53"/>
          <p:cNvSpPr/>
          <p:nvPr/>
        </p:nvSpPr>
        <p:spPr>
          <a:xfrm>
            <a:off x="4299346" y="2654060"/>
            <a:ext cx="4225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Most of camera settings can be set without Web browser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518652" y="3417009"/>
            <a:ext cx="1348812" cy="1072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54000" tIns="36000" rIns="36000" bIns="36000">
            <a:spAutoFit/>
          </a:bodyPr>
          <a:lstStyle/>
          <a:p>
            <a:r>
              <a:rPr lang="en-US" altLang="ja-JP" sz="90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ja-JP" altLang="en-US" sz="900">
                <a:latin typeface="Calibri" panose="020F0502020204030204" pitchFamily="34" charset="0"/>
                <a:cs typeface="Calibri" panose="020F0502020204030204" pitchFamily="34" charset="0"/>
              </a:rPr>
              <a:t>Unavailable features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・Live page operation </a:t>
            </a:r>
            <a:endParaRPr lang="en-US" altLang="ja-JP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80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of camera browser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・Download SD record 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・Data encryption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・IEEE 802.1X settings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・Download root certificate</a:t>
            </a:r>
          </a:p>
          <a:p>
            <a:r>
              <a:rPr lang="ja-JP" altLang="en-US" sz="800">
                <a:latin typeface="Calibri" panose="020F0502020204030204" pitchFamily="34" charset="0"/>
                <a:cs typeface="Calibri" panose="020F0502020204030204" pitchFamily="34" charset="0"/>
              </a:rPr>
              <a:t>・IPv6 settings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6543040" y="3594805"/>
            <a:ext cx="900537" cy="942798"/>
            <a:chOff x="3174902" y="3067015"/>
            <a:chExt cx="1057688" cy="1107324"/>
          </a:xfrm>
        </p:grpSpPr>
        <p:pic>
          <p:nvPicPr>
            <p:cNvPr id="41" name="図 40" descr="[フリーイラスト] 黒色のノートパソコン - パブリックドメインQ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02" y="3669025"/>
              <a:ext cx="448320" cy="486549"/>
            </a:xfrm>
            <a:prstGeom prst="rect">
              <a:avLst/>
            </a:prstGeom>
          </p:spPr>
        </p:pic>
        <p:pic>
          <p:nvPicPr>
            <p:cNvPr id="42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420" y="3067015"/>
              <a:ext cx="335027" cy="32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404" y="3471208"/>
              <a:ext cx="306275" cy="296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WV-S2131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494" y="3862004"/>
              <a:ext cx="322096" cy="31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カギ線コネクタ 44"/>
            <p:cNvCxnSpPr>
              <a:stCxn id="41" idx="3"/>
              <a:endCxn id="42" idx="1"/>
            </p:cNvCxnSpPr>
            <p:nvPr/>
          </p:nvCxnSpPr>
          <p:spPr>
            <a:xfrm flipV="1">
              <a:off x="3623222" y="3229452"/>
              <a:ext cx="160198" cy="68284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カギ線コネクタ 46"/>
            <p:cNvCxnSpPr>
              <a:stCxn id="41" idx="3"/>
              <a:endCxn id="43" idx="1"/>
            </p:cNvCxnSpPr>
            <p:nvPr/>
          </p:nvCxnSpPr>
          <p:spPr>
            <a:xfrm flipV="1">
              <a:off x="3623222" y="3619705"/>
              <a:ext cx="295182" cy="29259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カギ線コネクタ 47"/>
            <p:cNvCxnSpPr>
              <a:stCxn id="41" idx="3"/>
              <a:endCxn id="44" idx="1"/>
            </p:cNvCxnSpPr>
            <p:nvPr/>
          </p:nvCxnSpPr>
          <p:spPr>
            <a:xfrm>
              <a:off x="3623222" y="3912300"/>
              <a:ext cx="287272" cy="105872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261" y="79511"/>
            <a:ext cx="444457" cy="444457"/>
          </a:xfrm>
          <a:prstGeom prst="rect">
            <a:avLst/>
          </a:prstGeom>
        </p:spPr>
      </p:pic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5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Ref. Set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up tools for AI apps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95927"/>
              </p:ext>
            </p:extLst>
          </p:nvPr>
        </p:nvGraphicFramePr>
        <p:xfrm>
          <a:off x="252402" y="1035045"/>
          <a:ext cx="8651724" cy="29796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9382">
                  <a:extLst>
                    <a:ext uri="{9D8B030D-6E8A-4147-A177-3AD203B41FA5}">
                      <a16:colId xmlns:a16="http://schemas.microsoft.com/office/drawing/2014/main" val="4146935437"/>
                    </a:ext>
                  </a:extLst>
                </a:gridCol>
                <a:gridCol w="1922685">
                  <a:extLst>
                    <a:ext uri="{9D8B030D-6E8A-4147-A177-3AD203B41FA5}">
                      <a16:colId xmlns:a16="http://schemas.microsoft.com/office/drawing/2014/main" val="1002223742"/>
                    </a:ext>
                  </a:extLst>
                </a:gridCol>
                <a:gridCol w="2002971">
                  <a:extLst>
                    <a:ext uri="{9D8B030D-6E8A-4147-A177-3AD203B41FA5}">
                      <a16:colId xmlns:a16="http://schemas.microsoft.com/office/drawing/2014/main" val="4089252133"/>
                    </a:ext>
                  </a:extLst>
                </a:gridCol>
                <a:gridCol w="1966686">
                  <a:extLst>
                    <a:ext uri="{9D8B030D-6E8A-4147-A177-3AD203B41FA5}">
                      <a16:colId xmlns:a16="http://schemas.microsoft.com/office/drawing/2014/main" val="2684791199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AI</a:t>
                      </a: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apps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ea typeface="Meiryo UI" panose="020B0604030504040204" pitchFamily="50" charset="-128"/>
                        <a:cs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iCT</a:t>
                      </a:r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V2.0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ea typeface="Meiryo UI" panose="020B0604030504040204" pitchFamily="50" charset="-128"/>
                        <a:cs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Web</a:t>
                      </a:r>
                      <a:r>
                        <a:rPr lang="en-US" sz="18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cs typeface="Calibri"/>
                        </a:rPr>
                        <a:t> browser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  <a:ea typeface="Meiryo UI" panose="020B0604030504040204" pitchFamily="50" charset="-128"/>
                        <a:cs typeface="Calibri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160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Apps</a:t>
                      </a:r>
                      <a:r>
                        <a:rPr kumimoji="1" lang="en-US" altLang="ja-JP" sz="1800" b="0" i="0" kern="12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 name</a:t>
                      </a:r>
                      <a:endParaRPr kumimoji="1" lang="en-US" altLang="ja-JP" sz="1800" b="0" i="0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Model number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8596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AI-VMD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83709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Privacy Guard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555787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Non Mask Detection</a:t>
                      </a:r>
                      <a:b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</a:br>
                      <a:r>
                        <a:rPr lang="en-US" sz="1400" u="none" strike="noStrike" dirty="0" smtClean="0">
                          <a:effectLst/>
                          <a:latin typeface="Calibri"/>
                          <a:cs typeface="Calibri"/>
                        </a:rPr>
                        <a:t>*Only sold in certain areas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WV-XAE203W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2932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Occupancy Detection</a:t>
                      </a:r>
                      <a:b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</a:br>
                      <a:r>
                        <a:rPr lang="en-US" altLang="ja-JP" sz="1400" u="none" strike="noStrike" dirty="0" smtClean="0">
                          <a:effectLst/>
                          <a:latin typeface="Calibri"/>
                          <a:cs typeface="Calibri"/>
                        </a:rPr>
                        <a:t>*Only sold in certain areas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WV-XAE207W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18639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Face Detection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-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8955710"/>
                  </a:ext>
                </a:extLst>
              </a:tr>
              <a:tr h="32792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People Detection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-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3554472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u="none" strike="noStrike" dirty="0">
                          <a:effectLst/>
                          <a:latin typeface="Calibri"/>
                          <a:cs typeface="Calibri"/>
                        </a:rPr>
                        <a:t>AI Vehicle Detection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9227957"/>
                  </a:ext>
                </a:extLst>
              </a:tr>
            </a:tbl>
          </a:graphicData>
        </a:graphic>
      </p:graphicFrame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58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45084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Summary </a:t>
            </a:r>
            <a:endParaRPr lang="en-US" altLang="ja-JP" sz="2400" dirty="0" smtClean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Hardware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oftware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AI Application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04" y="3603596"/>
            <a:ext cx="358640" cy="35864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749701" y="3257943"/>
            <a:ext cx="133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About icons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03604" y="3655958"/>
            <a:ext cx="23537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brand new functions</a:t>
            </a:r>
            <a:endParaRPr lang="ja-JP" altLang="en-US" sz="1050" dirty="0"/>
          </a:p>
        </p:txBody>
      </p:sp>
      <p:sp>
        <p:nvSpPr>
          <p:cNvPr id="5" name="正方形/長方形 4"/>
          <p:cNvSpPr/>
          <p:nvPr/>
        </p:nvSpPr>
        <p:spPr>
          <a:xfrm>
            <a:off x="5749702" y="3248526"/>
            <a:ext cx="3349635" cy="15469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5864987" y="4108593"/>
            <a:ext cx="722306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867293" y="4486563"/>
            <a:ext cx="72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03605" y="4047583"/>
            <a:ext cx="22056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indoor cameras</a:t>
            </a:r>
            <a:endParaRPr lang="ja-JP" altLang="en-US" sz="105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03604" y="4428587"/>
            <a:ext cx="22056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outdoor cameras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Specification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68396"/>
              </p:ext>
            </p:extLst>
          </p:nvPr>
        </p:nvGraphicFramePr>
        <p:xfrm>
          <a:off x="76018" y="942453"/>
          <a:ext cx="8975966" cy="36658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WV-S1136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P1375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XNB-6005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2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  <a:endParaRPr kumimoji="1" lang="en-US" altLang="ja-JP" sz="90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CS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mount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x2.9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1.2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CS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mount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124 deg. / Tele: 42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0.008 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0.006lx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12-28VDC, </a:t>
                      </a:r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24VAC, </a:t>
                      </a:r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8" y="1336960"/>
            <a:ext cx="534834" cy="53483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67" y="1309347"/>
            <a:ext cx="596143" cy="590059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BOX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72" y="1452162"/>
            <a:ext cx="657429" cy="3155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companies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9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444272"/>
              </p:ext>
            </p:extLst>
          </p:nvPr>
        </p:nvGraphicFramePr>
        <p:xfrm>
          <a:off x="76018" y="942460"/>
          <a:ext cx="8975966" cy="36658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P3245-LV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XND-6081RV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  *Super Resolution</a:t>
                      </a:r>
                      <a:endParaRPr kumimoji="1" lang="en-US" altLang="ja-JP" sz="90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1.3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2.9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x2.6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1.8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3.4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8.9 </a:t>
                      </a:r>
                      <a:r>
                        <a:rPr kumimoji="1" lang="en-US" altLang="ja-JP" sz="9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1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x3.4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1.4 - 3.6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 </a:t>
                      </a:r>
                      <a:r>
                        <a:rPr kumimoji="1" lang="en-US" altLang="ja-JP" sz="9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114 deg. / Tele: 36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100 deg.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 36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119.5 deg. </a:t>
                      </a:r>
                      <a:r>
                        <a:rPr kumimoji="1" lang="nb-NO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Tele: 27.9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0.009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0.015lx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(40m)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lang="en-US" altLang="ja-JP" sz="900" b="0" dirty="0" err="1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-25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29" y="1428043"/>
            <a:ext cx="350007" cy="3500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8000" y="1425734"/>
            <a:ext cx="430229" cy="36404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64" y="1439545"/>
            <a:ext cx="360007" cy="35000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07553"/>
              </p:ext>
            </p:extLst>
          </p:nvPr>
        </p:nvGraphicFramePr>
        <p:xfrm>
          <a:off x="76018" y="940449"/>
          <a:ext cx="8975966" cy="397012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P1375-E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XNO-6080R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  <a:endParaRPr kumimoji="1" lang="en-US" altLang="ja-JP" sz="900" u="none" kern="1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2.9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x2.9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1.2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8.0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x4.3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1.4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117 deg. / Tele: 37 deg.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82 deg. / Tele: 27 deg.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[4:3]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107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42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119.5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27.9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0.009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0.015lx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7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45458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25890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12-28VDC, </a:t>
                      </a:r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24VAC, </a:t>
                      </a:r>
                      <a:r>
                        <a:rPr lang="en-US" altLang="ja-JP" sz="9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BOX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3190" y="1453876"/>
            <a:ext cx="503379" cy="32951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19" y="1448014"/>
            <a:ext cx="510584" cy="32768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70" y="1432772"/>
            <a:ext cx="464860" cy="34293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8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38521"/>
              </p:ext>
            </p:extLst>
          </p:nvPr>
        </p:nvGraphicFramePr>
        <p:xfrm>
          <a:off x="76018" y="940449"/>
          <a:ext cx="8975966" cy="397012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P3245-LVE  *9mm model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XNV-6081R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  <a:endParaRPr kumimoji="1" lang="en-US" altLang="ja-JP" sz="900" u="none" kern="1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x3.1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2.9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x2.6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1.8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3.4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8.9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x4.3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1.4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12.0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113 deg. / Tele: 36 deg.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82 deg. / Tele: 26 deg.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[4:3]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100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36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119.5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27.9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0.009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0.015lx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7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(40m)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45458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IP66, </a:t>
                      </a:r>
                      <a:r>
                        <a:rPr kumimoji="1" lang="en-US" altLang="ja-JP" sz="9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IP6K9K, IK10+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25890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24VAC, </a:t>
                      </a:r>
                      <a:r>
                        <a:rPr lang="en-US" altLang="ja-JP" sz="9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73137" y="576854"/>
            <a:ext cx="339195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208" y="1445654"/>
            <a:ext cx="382141" cy="33676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07" y="1388169"/>
            <a:ext cx="449335" cy="44933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68" y="1333010"/>
            <a:ext cx="545467" cy="54546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57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1450"/>
              </p:ext>
            </p:extLst>
          </p:nvPr>
        </p:nvGraphicFramePr>
        <p:xfrm>
          <a:off x="76018" y="940449"/>
          <a:ext cx="8975966" cy="397012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WV-S1536LTN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P1435-LE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XNO-6120R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  <a:endParaRPr kumimoji="1" lang="en-US" altLang="ja-JP" sz="900" u="none" kern="1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1.7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9.0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21.0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x2.2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1.85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10.0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- 22.0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x12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5.2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62.4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36 deg. / Tele: 15 deg.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27 deg. / Tele: 11 deg.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[4:3]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34.5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18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54.58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5.30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7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(70m)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45458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IP66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25890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24VAC, </a:t>
                      </a:r>
                      <a:r>
                        <a:rPr lang="en-US" altLang="ja-JP" sz="9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+55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3137" y="576854"/>
            <a:ext cx="398752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BOX</a:t>
            </a:r>
            <a:r>
              <a:rPr lang="ja-JP" altLang="en-US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(with tele lens) 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3190" y="1453876"/>
            <a:ext cx="503379" cy="32951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36" y="1435771"/>
            <a:ext cx="584202" cy="3443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8" y="1450045"/>
            <a:ext cx="497750" cy="3273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056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48565"/>
              </p:ext>
            </p:extLst>
          </p:nvPr>
        </p:nvGraphicFramePr>
        <p:xfrm>
          <a:off x="76018" y="940449"/>
          <a:ext cx="8975966" cy="38871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5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5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2380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WV-S2536LTN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P3245-LVE  *22mm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XNV-6120R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1/2”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2MP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  <a:endParaRPr kumimoji="1" lang="en-US" altLang="ja-JP" sz="900" u="none" kern="1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kern="11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kern="11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*1)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 (60fps *3)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60fps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x2.3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1.7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9.0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9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21.0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x2.4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9.0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 22.0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zoom: x12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1.6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5.2</a:t>
                      </a:r>
                      <a:r>
                        <a:rPr kumimoji="1" lang="ja-JP" altLang="en-US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1" lang="en-US" altLang="ja-JP" sz="9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62.4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36 deg. / Tele: 15 deg. [16:9]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27 deg. / Tele: 11 deg. </a:t>
                      </a: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[4:3]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35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15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Wide: 54.58 deg.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Tele: 5.30 deg.</a:t>
                      </a:r>
                      <a:endParaRPr kumimoji="1" lang="en-US" altLang="ja-JP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144dB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150dB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0.015 lx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0.1lx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0.03lx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WiseStreamⅡ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Analytics detection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</a:t>
                      </a:r>
                      <a:r>
                        <a:rPr lang="en-US" altLang="ja-JP" sz="900" b="0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Loitering, etc.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(Loitering, etc.)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 / IO terminal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/ Yes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/ Yes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7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(50m)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(40m)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(70m)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45458"/>
                  </a:ext>
                </a:extLst>
              </a:tr>
              <a:tr h="146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IP66, IK10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IP67</a:t>
                      </a:r>
                      <a:r>
                        <a:rPr kumimoji="1"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IP66, IK10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425890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lang="en-US" altLang="ja-JP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kumimoji="1" lang="en-US" altLang="ja-JP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12VDC, 24VAC, </a:t>
                      </a:r>
                      <a:r>
                        <a:rPr lang="en-US" altLang="ja-JP" sz="9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endParaRPr lang="ja-JP" altLang="en-US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87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3137" y="576854"/>
            <a:ext cx="40958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DOME (with tele lens)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93083" y="580228"/>
            <a:ext cx="29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“Extension Software” and “SD recording”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isn’t available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38637" y="583637"/>
            <a:ext cx="839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WDR: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208" y="1445654"/>
            <a:ext cx="382141" cy="33676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07" y="1388169"/>
            <a:ext cx="449335" cy="44933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68" y="1333010"/>
            <a:ext cx="545467" cy="545467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59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of new &amp; conventional models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51837"/>
              </p:ext>
            </p:extLst>
          </p:nvPr>
        </p:nvGraphicFramePr>
        <p:xfrm>
          <a:off x="53340" y="619181"/>
          <a:ext cx="9019454" cy="4264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9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lang="ja-JP" altLang="en-US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="1" kern="1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(60fps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50fps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30fps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25fps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 (30fps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25fps / 15fps / 12.5fps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en-US" altLang="ja-JP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(60fps / 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 (30fps)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JPEG(1)(2)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JPEG(1)(2)(3)</a:t>
                      </a:r>
                      <a:endParaRPr lang="ja-JP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8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“320 x 180”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“60fps / 50fps”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17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title on screen (OSD)</a:t>
                      </a:r>
                      <a:endParaRPr lang="en-US" altLang="ja-JP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Character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Line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size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50% / 75%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100% / 150% / 200%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style : Transparent /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Opaque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Character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Line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size : 100% / 150% / 200%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style : Transparent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Stabilizer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VIQS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P-picture control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 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</a:t>
                      </a: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Constant bit rate / VBR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 “60fps / 50fps” is not supported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 “60fps” is not supported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2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Scene change detection alarm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feature</a:t>
                      </a:r>
                      <a:endParaRPr lang="ja-JP" alt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Option (i-VMD)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587"/>
                  </a:ext>
                </a:extLst>
              </a:tr>
              <a:tr h="2286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Detection)</a:t>
                      </a:r>
                      <a:endParaRPr lang="en-US" altLang="ja-JP" sz="800" b="1" kern="10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 /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 T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365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lang="en-US" altLang="ja-JP" sz="800" kern="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SFTP will be supported by firmware upgrade in Nov. 2021.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800" b="1" i="0" u="none" strike="noStrike" kern="1200" baseline="0" dirty="0" smtClean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Image compression rate upon alarm detection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20355156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 browser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Google Chrome / Firefox / Microsoft Edge (Only Chromium ver. )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IE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Google Chrome / Firefox / Microsoft Edge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</a:tbl>
          </a:graphicData>
        </a:graphic>
      </p:graphicFrame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Specifications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706969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200" dirty="0" smtClean="0">
                <a:solidFill>
                  <a:sysClr val="window" lastClr="FFFFFF"/>
                </a:solidFill>
                <a:latin typeface="Calibri"/>
              </a:rPr>
              <a:t>4-1. </a:t>
            </a:r>
            <a:r>
              <a:rPr lang="en-US" altLang="ja-JP" sz="2200" dirty="0" smtClean="0">
                <a:latin typeface="Calibri" panose="020F0502020204030204" pitchFamily="34" charset="0"/>
              </a:rPr>
              <a:t>Installation</a:t>
            </a:r>
            <a:r>
              <a:rPr lang="ja-JP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ja-JP" sz="2200" dirty="0">
                <a:latin typeface="Calibri" panose="020F0502020204030204" pitchFamily="34" charset="0"/>
              </a:rPr>
              <a:t>method - Indoor DOME / Indoor Vandal resistant DOME</a:t>
            </a:r>
            <a:endParaRPr lang="en-US" altLang="ja-JP" sz="22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708" y="2154000"/>
            <a:ext cx="1367160" cy="24144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55" y="1896964"/>
            <a:ext cx="1563589" cy="2762733"/>
          </a:xfrm>
          <a:prstGeom prst="rect">
            <a:avLst/>
          </a:prstGeom>
        </p:spPr>
      </p:pic>
      <p:sp>
        <p:nvSpPr>
          <p:cNvPr id="7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Mounting</a:t>
            </a:r>
            <a:r>
              <a:rPr lang="ja-JP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+1+2)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: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sec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Fixing screws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to ceilings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(=2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+2)</a:t>
            </a:r>
            <a:endParaRPr lang="ja-JP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time :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上矢印 11"/>
          <p:cNvSpPr/>
          <p:nvPr/>
        </p:nvSpPr>
        <p:spPr>
          <a:xfrm rot="1023647">
            <a:off x="2046231" y="2458507"/>
            <a:ext cx="473548" cy="204104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上矢印 12"/>
          <p:cNvSpPr/>
          <p:nvPr/>
        </p:nvSpPr>
        <p:spPr>
          <a:xfrm rot="1023647">
            <a:off x="1800495" y="3500293"/>
            <a:ext cx="514319" cy="181288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412055" y="3332476"/>
            <a:ext cx="291380" cy="299048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上矢印 32"/>
          <p:cNvSpPr/>
          <p:nvPr/>
        </p:nvSpPr>
        <p:spPr>
          <a:xfrm rot="1023647">
            <a:off x="6714682" y="3450243"/>
            <a:ext cx="514319" cy="181288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23" y="2383105"/>
            <a:ext cx="83827" cy="10668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56" y="2577865"/>
            <a:ext cx="83827" cy="10668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86" y="2329760"/>
            <a:ext cx="83827" cy="10668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35" y="2447755"/>
            <a:ext cx="83827" cy="10668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59" y="3259357"/>
            <a:ext cx="83827" cy="10668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48" y="4504437"/>
            <a:ext cx="83827" cy="10668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44" y="4398043"/>
            <a:ext cx="83827" cy="106689"/>
          </a:xfrm>
          <a:prstGeom prst="rect">
            <a:avLst/>
          </a:prstGeom>
        </p:spPr>
      </p:pic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Product Summary</a:t>
            </a:r>
          </a:p>
        </p:txBody>
      </p:sp>
    </p:spTree>
    <p:extLst>
      <p:ext uri="{BB962C8B-B14F-4D97-AF65-F5344CB8AC3E}">
        <p14:creationId xmlns:p14="http://schemas.microsoft.com/office/powerpoint/2010/main" val="344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6361103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4-1. </a:t>
            </a:r>
            <a:r>
              <a:rPr lang="en-US" altLang="ja-JP" sz="2400" dirty="0">
                <a:latin typeface="Calibri" panose="020F0502020204030204" pitchFamily="34" charset="0"/>
              </a:rPr>
              <a:t>Installation</a:t>
            </a:r>
            <a:r>
              <a:rPr lang="ja-JP" altLang="en-US" sz="2400" dirty="0">
                <a:latin typeface="Calibri" panose="020F0502020204030204" pitchFamily="34" charset="0"/>
              </a:rPr>
              <a:t> </a:t>
            </a:r>
            <a:r>
              <a:rPr lang="en-US" altLang="ja-JP" sz="2400" dirty="0" smtClean="0">
                <a:latin typeface="Calibri" panose="020F0502020204030204" pitchFamily="34" charset="0"/>
              </a:rPr>
              <a:t>method - Outdoor 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Mounting</a:t>
            </a:r>
            <a:r>
              <a:rPr lang="ja-JP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 &amp; mount box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13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(=4+4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+1+4)</a:t>
            </a:r>
          </a:p>
        </p:txBody>
      </p:sp>
      <p:sp>
        <p:nvSpPr>
          <p:cNvPr id="8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Mounting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9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(=4+1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+4)</a:t>
            </a:r>
            <a:endParaRPr lang="ja-JP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710981" y="3119078"/>
            <a:ext cx="291380" cy="29904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3256077" y="4239825"/>
            <a:ext cx="291380" cy="29904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860010" y="4094065"/>
            <a:ext cx="291380" cy="29904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3030571" y="4398273"/>
            <a:ext cx="291380" cy="29904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620722" y="4273873"/>
            <a:ext cx="291380" cy="29904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80" y="2268538"/>
            <a:ext cx="2064691" cy="2140691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0" y="1815746"/>
            <a:ext cx="1897997" cy="262393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749174" y="3241429"/>
            <a:ext cx="218535" cy="22428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3063106" y="4245888"/>
            <a:ext cx="218535" cy="224286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766056" y="4136568"/>
            <a:ext cx="218535" cy="224286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893977" y="4364724"/>
            <a:ext cx="218535" cy="22428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586590" y="4271424"/>
            <a:ext cx="218535" cy="224286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18" y="2294812"/>
            <a:ext cx="3031870" cy="1869059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173154" y="3681012"/>
            <a:ext cx="218535" cy="22428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593320" y="4183754"/>
            <a:ext cx="218535" cy="22428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438631" y="3795565"/>
            <a:ext cx="218535" cy="224286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276242" y="4084390"/>
            <a:ext cx="218535" cy="224286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6464688" y="3520925"/>
            <a:ext cx="218535" cy="224286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357310" y="3241429"/>
            <a:ext cx="218535" cy="224286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666691" y="3404178"/>
            <a:ext cx="218535" cy="22428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254956" y="2605288"/>
            <a:ext cx="218535" cy="224286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611679" y="2806352"/>
            <a:ext cx="218535" cy="224286"/>
          </a:xfrm>
          <a:prstGeom prst="rect">
            <a:avLst/>
          </a:prstGeom>
        </p:spPr>
      </p:pic>
      <p:sp>
        <p:nvSpPr>
          <p:cNvPr id="4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Conduit support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23" y="2292143"/>
            <a:ext cx="1154488" cy="78034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4"/>
          <a:stretch/>
        </p:blipFill>
        <p:spPr>
          <a:xfrm>
            <a:off x="4943443" y="3883264"/>
            <a:ext cx="1230703" cy="810872"/>
          </a:xfrm>
          <a:prstGeom prst="rect">
            <a:avLst/>
          </a:prstGeom>
        </p:spPr>
      </p:pic>
      <p:sp>
        <p:nvSpPr>
          <p:cNvPr id="21" name="テキスト プレースホルダー 5"/>
          <p:cNvSpPr txBox="1">
            <a:spLocks/>
          </p:cNvSpPr>
          <p:nvPr/>
        </p:nvSpPr>
        <p:spPr>
          <a:xfrm>
            <a:off x="327011" y="3128849"/>
            <a:ext cx="2220076" cy="261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Remove the side cover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9" y="1286798"/>
            <a:ext cx="1669968" cy="180858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2"/>
          <a:stretch/>
        </p:blipFill>
        <p:spPr>
          <a:xfrm>
            <a:off x="5336005" y="1313768"/>
            <a:ext cx="1490329" cy="17541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2"/>
          <a:stretch/>
        </p:blipFill>
        <p:spPr>
          <a:xfrm>
            <a:off x="7278264" y="1313768"/>
            <a:ext cx="1343189" cy="1754195"/>
          </a:xfrm>
          <a:prstGeom prst="rect">
            <a:avLst/>
          </a:prstGeom>
        </p:spPr>
      </p:pic>
      <p:sp>
        <p:nvSpPr>
          <p:cNvPr id="24" name="テキスト プレースホルダー 5"/>
          <p:cNvSpPr txBox="1">
            <a:spLocks/>
          </p:cNvSpPr>
          <p:nvPr/>
        </p:nvSpPr>
        <p:spPr>
          <a:xfrm>
            <a:off x="5469039" y="3114130"/>
            <a:ext cx="3029023" cy="28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Insert the conduit (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3/4 inches)</a:t>
            </a:r>
          </a:p>
        </p:txBody>
      </p:sp>
      <p:sp>
        <p:nvSpPr>
          <p:cNvPr id="26" name="テキスト プレースホルダー 5"/>
          <p:cNvSpPr txBox="1">
            <a:spLocks/>
          </p:cNvSpPr>
          <p:nvPr/>
        </p:nvSpPr>
        <p:spPr>
          <a:xfrm>
            <a:off x="2510288" y="3121997"/>
            <a:ext cx="1374933" cy="273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Side cover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左カーブ矢印 28"/>
          <p:cNvSpPr/>
          <p:nvPr/>
        </p:nvSpPr>
        <p:spPr>
          <a:xfrm rot="15600374">
            <a:off x="2085349" y="1919111"/>
            <a:ext cx="270294" cy="9797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プレースホルダー 5"/>
          <p:cNvSpPr txBox="1">
            <a:spLocks/>
          </p:cNvSpPr>
          <p:nvPr/>
        </p:nvSpPr>
        <p:spPr>
          <a:xfrm>
            <a:off x="6236241" y="3783781"/>
            <a:ext cx="2813012" cy="537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is no fixing mechanism for piping such as screws.</a:t>
            </a:r>
            <a:endParaRPr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プレースホルダー 5"/>
          <p:cNvSpPr txBox="1">
            <a:spLocks/>
          </p:cNvSpPr>
          <p:nvPr/>
        </p:nvSpPr>
        <p:spPr>
          <a:xfrm>
            <a:off x="6236241" y="4314991"/>
            <a:ext cx="2813012" cy="537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Please fix with a saddle like the one on 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left picture.</a:t>
            </a:r>
            <a:endParaRPr lang="en-US" altLang="ja-JP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4424498" y="1256969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610638"/>
            <a:ext cx="878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 S series camera  </a:t>
            </a:r>
            <a:r>
              <a:rPr lang="en-US" altLang="ja-JP" dirty="0" smtClean="0"/>
              <a:t>will be adopted a new side cover mechanism so that conduits can be connected as shown in the right picture.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10" y="3059795"/>
            <a:ext cx="310229" cy="310229"/>
          </a:xfrm>
          <a:prstGeom prst="rect">
            <a:avLst/>
          </a:prstGeom>
        </p:spPr>
      </p:pic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8" name="テキスト プレースホルダー 5"/>
          <p:cNvSpPr txBox="1">
            <a:spLocks/>
          </p:cNvSpPr>
          <p:nvPr/>
        </p:nvSpPr>
        <p:spPr>
          <a:xfrm>
            <a:off x="192895" y="3531148"/>
            <a:ext cx="2220076" cy="261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model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79060"/>
              </p:ext>
            </p:extLst>
          </p:nvPr>
        </p:nvGraphicFramePr>
        <p:xfrm>
          <a:off x="314926" y="3874168"/>
          <a:ext cx="4449581" cy="822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73934">
                  <a:extLst>
                    <a:ext uri="{9D8B030D-6E8A-4147-A177-3AD203B41FA5}">
                      <a16:colId xmlns:a16="http://schemas.microsoft.com/office/drawing/2014/main" val="571447275"/>
                    </a:ext>
                  </a:extLst>
                </a:gridCol>
                <a:gridCol w="691816">
                  <a:extLst>
                    <a:ext uri="{9D8B030D-6E8A-4147-A177-3AD203B41FA5}">
                      <a16:colId xmlns:a16="http://schemas.microsoft.com/office/drawing/2014/main" val="3435705319"/>
                    </a:ext>
                  </a:extLst>
                </a:gridCol>
                <a:gridCol w="2983831">
                  <a:extLst>
                    <a:ext uri="{9D8B030D-6E8A-4147-A177-3AD203B41FA5}">
                      <a16:colId xmlns:a16="http://schemas.microsoft.com/office/drawing/2014/main" val="4197959550"/>
                    </a:ext>
                  </a:extLst>
                </a:gridCol>
              </a:tblGrid>
              <a:tr h="270977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WV-S2136 / WV-S2136L / WV-S2236L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1013602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 / WV-S1536LN / WV-S1536LTN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88071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 / WV-S2536LN / </a:t>
                      </a:r>
                      <a:r>
                        <a:rPr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WV-S2536LTN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89778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3356" y="657202"/>
            <a:ext cx="8191448" cy="373936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installation time by threading the RJ45 connector directly into the grommet.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625" y="2170895"/>
            <a:ext cx="991047" cy="9657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8" y="3586764"/>
            <a:ext cx="651916" cy="11549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58" y="2125703"/>
            <a:ext cx="1246953" cy="702800"/>
          </a:xfrm>
          <a:prstGeom prst="rect">
            <a:avLst/>
          </a:prstGeom>
        </p:spPr>
      </p:pic>
      <p:sp>
        <p:nvSpPr>
          <p:cNvPr id="8" name="コンテンツ プレースホルダー 9"/>
          <p:cNvSpPr txBox="1">
            <a:spLocks/>
          </p:cNvSpPr>
          <p:nvPr/>
        </p:nvSpPr>
        <p:spPr>
          <a:xfrm>
            <a:off x="68796" y="1362843"/>
            <a:ext cx="4212000" cy="343637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コンテンツ プレースホルダー 10"/>
          <p:cNvSpPr txBox="1">
            <a:spLocks/>
          </p:cNvSpPr>
          <p:nvPr/>
        </p:nvSpPr>
        <p:spPr>
          <a:xfrm>
            <a:off x="4863008" y="1362843"/>
            <a:ext cx="4212000" cy="343637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プレースホルダー 11"/>
          <p:cNvSpPr txBox="1">
            <a:spLocks/>
          </p:cNvSpPr>
          <p:nvPr/>
        </p:nvSpPr>
        <p:spPr>
          <a:xfrm>
            <a:off x="68796" y="1072019"/>
            <a:ext cx="4212000" cy="288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(</a:t>
            </a:r>
            <a:r>
              <a:rPr lang="ja-JP" alt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Pigtail</a:t>
            </a:r>
            <a:r>
              <a:rPr lang="en-US" altLang="ja-JP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24977" y="1362843"/>
            <a:ext cx="1721409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RJ45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connector can thread the grommet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51987" y="3147563"/>
            <a:ext cx="1694400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No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need for space to house</a:t>
            </a:r>
            <a:r>
              <a:rPr lang="ja-JP" altLang="en-US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waterproof connectors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12" y="1947875"/>
            <a:ext cx="966516" cy="724887"/>
          </a:xfrm>
          <a:prstGeom prst="rect">
            <a:avLst/>
          </a:prstGeom>
        </p:spPr>
      </p:pic>
      <p:sp>
        <p:nvSpPr>
          <p:cNvPr id="17" name="コンテンツ プレースホルダー 9"/>
          <p:cNvSpPr txBox="1">
            <a:spLocks/>
          </p:cNvSpPr>
          <p:nvPr/>
        </p:nvSpPr>
        <p:spPr>
          <a:xfrm>
            <a:off x="2605490" y="1362842"/>
            <a:ext cx="1675307" cy="688542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lvl="0" indent="-65483" defTabSz="514337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Waterproof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treatment is required even if not using a multi-cable.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コンテンツ プレースホルダー 9"/>
          <p:cNvSpPr txBox="1">
            <a:spLocks/>
          </p:cNvSpPr>
          <p:nvPr/>
        </p:nvSpPr>
        <p:spPr>
          <a:xfrm>
            <a:off x="7402528" y="1362130"/>
            <a:ext cx="1675307" cy="1911056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lvl="0" indent="-65483" defTabSz="514337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Water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resistant treatment is not required when multi-cable is not used.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9" y="1912124"/>
            <a:ext cx="1244827" cy="114343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5" y="3609527"/>
            <a:ext cx="754476" cy="110199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20270" y="3147563"/>
            <a:ext cx="2099556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Need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space to house waterproof connectors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1986" y="1926198"/>
            <a:ext cx="1270503" cy="107541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986" y="3609527"/>
            <a:ext cx="1182700" cy="1102354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5400000">
            <a:off x="6370345" y="1625592"/>
            <a:ext cx="552082" cy="965478"/>
          </a:xfrm>
          <a:prstGeom prst="rect">
            <a:avLst/>
          </a:prstGeom>
        </p:spPr>
      </p:pic>
      <p:sp>
        <p:nvSpPr>
          <p:cNvPr id="34" name="右矢印 33"/>
          <p:cNvSpPr/>
          <p:nvPr/>
        </p:nvSpPr>
        <p:spPr>
          <a:xfrm>
            <a:off x="4351412" y="1990712"/>
            <a:ext cx="449987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プレースホルダー 12"/>
          <p:cNvSpPr txBox="1">
            <a:spLocks/>
          </p:cNvSpPr>
          <p:nvPr/>
        </p:nvSpPr>
        <p:spPr>
          <a:xfrm>
            <a:off x="4863008" y="1078123"/>
            <a:ext cx="4212000" cy="288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(Grommet)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5" name="コンテンツ プレースホルダー 9"/>
          <p:cNvSpPr txBox="1">
            <a:spLocks/>
          </p:cNvSpPr>
          <p:nvPr/>
        </p:nvSpPr>
        <p:spPr>
          <a:xfrm>
            <a:off x="49456" y="1364754"/>
            <a:ext cx="2356860" cy="470732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indent="-65483" defTabSz="51433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After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passing the cable through the waterproof</a:t>
            </a:r>
            <a:r>
              <a:rPr lang="ja-JP" altLang="en-US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connector, it is necessary to caulk RJ45 connector</a:t>
            </a: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050" b="1" dirty="0">
              <a:solidFill>
                <a:srgbClr val="FF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402528" y="3956313"/>
            <a:ext cx="1597438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Grommet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service 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4-3.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Grommet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support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11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5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194754" y="912102"/>
            <a:ext cx="5430010" cy="282451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When using the a</a:t>
            </a:r>
            <a:r>
              <a:rPr lang="en-US" altLang="ja-JP" sz="1200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udio </a:t>
            </a: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and I/O terminal, use a multi-cable with grommet (WV-QCA501A).</a:t>
            </a: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Waterproofing is required to the multi-cable.</a:t>
            </a: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WV-QJB501-W is required to store the waterproof </a:t>
            </a:r>
            <a:r>
              <a:rPr lang="en-US" altLang="ja-JP" sz="1200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multi-cable.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09" y="912102"/>
            <a:ext cx="1406577" cy="986557"/>
          </a:xfrm>
          <a:prstGeom prst="rect">
            <a:avLst/>
          </a:prstGeom>
        </p:spPr>
      </p:pic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889" y="1945257"/>
            <a:ext cx="1788060" cy="963094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02" y="2897659"/>
            <a:ext cx="1268679" cy="1853040"/>
          </a:xfrm>
          <a:prstGeom prst="rect">
            <a:avLst/>
          </a:prstGeom>
        </p:spPr>
      </p:pic>
      <p:cxnSp>
        <p:nvCxnSpPr>
          <p:cNvPr id="46" name="直線矢印コネクタ 45"/>
          <p:cNvCxnSpPr/>
          <p:nvPr/>
        </p:nvCxnSpPr>
        <p:spPr>
          <a:xfrm flipH="1" flipV="1">
            <a:off x="7484382" y="3340163"/>
            <a:ext cx="304713" cy="58112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484382" y="3921284"/>
            <a:ext cx="166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Optional Accessories</a:t>
            </a:r>
          </a:p>
          <a:p>
            <a:r>
              <a:rPr kumimoji="1" lang="en-US" altLang="ja-JP" sz="1200" dirty="0" smtClean="0"/>
              <a:t>WV-QJB501-W</a:t>
            </a:r>
            <a:endParaRPr kumimoji="1" lang="ja-JP" altLang="en-US" sz="1200" dirty="0"/>
          </a:p>
        </p:txBody>
      </p:sp>
      <p:cxnSp>
        <p:nvCxnSpPr>
          <p:cNvPr id="47" name="直線矢印コネクタ 46"/>
          <p:cNvCxnSpPr/>
          <p:nvPr/>
        </p:nvCxnSpPr>
        <p:spPr>
          <a:xfrm flipH="1" flipV="1">
            <a:off x="7179669" y="1512079"/>
            <a:ext cx="609426" cy="30317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7403963" y="1815252"/>
            <a:ext cx="166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Optional </a:t>
            </a:r>
            <a:r>
              <a:rPr lang="en-US" altLang="ja-JP" sz="1200" dirty="0" smtClean="0"/>
              <a:t>Accessories</a:t>
            </a:r>
          </a:p>
          <a:p>
            <a:r>
              <a:rPr lang="en-US" altLang="ja-JP" sz="1200" dirty="0" smtClean="0"/>
              <a:t>WV-QCA501A</a:t>
            </a:r>
            <a:endParaRPr kumimoji="1" lang="ja-JP" altLang="en-US" sz="1200" dirty="0"/>
          </a:p>
        </p:txBody>
      </p:sp>
      <p:sp>
        <p:nvSpPr>
          <p:cNvPr id="14" name="タイトル 4"/>
          <p:cNvSpPr txBox="1">
            <a:spLocks/>
          </p:cNvSpPr>
          <p:nvPr/>
        </p:nvSpPr>
        <p:spPr>
          <a:xfrm>
            <a:off x="280329" y="70060"/>
            <a:ext cx="698072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Ref.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 for using multi-cable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 Series 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 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1954967" y="3488292"/>
            <a:ext cx="431624" cy="375249"/>
          </a:xfrm>
          <a:prstGeom prst="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330" y="1274999"/>
            <a:ext cx="3740928" cy="15808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During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rotation 90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deg.,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sunshade also rotates.</a:t>
            </a:r>
          </a:p>
          <a:p>
            <a:pPr marL="87311" indent="-87311"/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7311" indent="-87311"/>
            <a:r>
              <a:rPr lang="ja-JP" altLang="en-US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is exposed to direct sunlight.</a:t>
            </a:r>
          </a:p>
          <a:p>
            <a:pPr marL="87311" indent="-87311"/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Water droplets such as rain tends to stick to the lens cover surface.</a:t>
            </a:r>
          </a:p>
          <a:p>
            <a:pPr marL="87311" indent="-87311"/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i-PRO logo also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rotates.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56983" y="1274999"/>
            <a:ext cx="368276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Uses a sunshade (i-PRO logo) rotation mechanism.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 rot="5400000">
            <a:off x="5603622" y="2524811"/>
            <a:ext cx="431624" cy="375249"/>
          </a:xfrm>
          <a:prstGeom prst="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ストライプ矢印 27"/>
          <p:cNvSpPr/>
          <p:nvPr/>
        </p:nvSpPr>
        <p:spPr>
          <a:xfrm>
            <a:off x="6385610" y="3075207"/>
            <a:ext cx="471731" cy="389941"/>
          </a:xfrm>
          <a:prstGeom prst="striped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14870" y="3858265"/>
            <a:ext cx="3803084" cy="88061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Please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check the video posted on the following site for the installation image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7311" indent="-87311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http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://10.75.24.156/en/index.php/File:Corridor_setup_procedure.wmv</a:t>
            </a:r>
            <a:endParaRPr lang="en-US" altLang="ja-JP" sz="105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Sunshade rotation mechanism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" y="3075207"/>
            <a:ext cx="1322166" cy="123460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93" y="3075206"/>
            <a:ext cx="1448108" cy="123460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16" y="1571881"/>
            <a:ext cx="870140" cy="812515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20" y="3019553"/>
            <a:ext cx="989940" cy="84398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38" y="2614146"/>
            <a:ext cx="1322166" cy="1234605"/>
          </a:xfrm>
          <a:prstGeom prst="rect">
            <a:avLst/>
          </a:prstGeom>
        </p:spPr>
      </p:pic>
      <p:sp>
        <p:nvSpPr>
          <p:cNvPr id="23" name="左カーブ矢印 22"/>
          <p:cNvSpPr/>
          <p:nvPr/>
        </p:nvSpPr>
        <p:spPr>
          <a:xfrm rot="8959274" flipH="1">
            <a:off x="8327980" y="3157559"/>
            <a:ext cx="240771" cy="523402"/>
          </a:xfrm>
          <a:prstGeom prst="curvedLef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60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6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53650" y="1040410"/>
            <a:ext cx="375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Heater </a:t>
            </a:r>
          </a:p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</a:t>
            </a:r>
            <a:r>
              <a:rPr lang="ja-JP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(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ROSAL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5104980" y="1034449"/>
            <a:ext cx="3755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Heater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 membrane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gel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098248" y="1658321"/>
            <a:ext cx="3755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Controlling of heater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maintains constant humidity inside and outside.</a:t>
            </a:r>
            <a:b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Furthermore, absorption gel (humidity capacitor) prevents condensation.</a:t>
            </a:r>
          </a:p>
        </p:txBody>
      </p:sp>
      <p:sp>
        <p:nvSpPr>
          <p:cNvPr id="71" name="正方形/長方形 70"/>
          <p:cNvSpPr/>
          <p:nvPr/>
        </p:nvSpPr>
        <p:spPr>
          <a:xfrm>
            <a:off x="253649" y="1663856"/>
            <a:ext cx="3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ROSAL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electrolyzes water and actively discharges humidity outside.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07206" y="2625988"/>
            <a:ext cx="298149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Performance is equivalent to </a:t>
            </a:r>
            <a:r>
              <a:rPr lang="en-US" altLang="ja-JP" sz="1400" dirty="0" smtClean="0"/>
              <a:t>ROSAL</a:t>
            </a:r>
            <a:endParaRPr kumimoji="1" lang="ja-JP" altLang="en-US" sz="1400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Dehumidification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method</a:t>
            </a:r>
            <a:r>
              <a:rPr lang="en-US" altLang="ja-JP" sz="2400" dirty="0">
                <a:latin typeface="Calibri" panose="020F0502020204030204" pitchFamily="34" charset="0"/>
              </a:rPr>
              <a:t> - Outdoor </a:t>
            </a:r>
            <a:r>
              <a:rPr lang="en-US" altLang="ja-JP" sz="2400" dirty="0" smtClean="0">
                <a:latin typeface="Calibri" panose="020F0502020204030204" pitchFamily="34" charset="0"/>
              </a:rPr>
              <a:t>BOX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92988" y="4514355"/>
            <a:ext cx="2522503" cy="21611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Service </a:t>
            </a:r>
            <a:r>
              <a:rPr lang="en-US" altLang="ja-JP" sz="105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テキスト ボックス 54"/>
          <p:cNvSpPr txBox="1"/>
          <p:nvPr/>
        </p:nvSpPr>
        <p:spPr>
          <a:xfrm>
            <a:off x="2860715" y="3188974"/>
            <a:ext cx="445083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テキスト ボックス 55"/>
          <p:cNvSpPr txBox="1"/>
          <p:nvPr/>
        </p:nvSpPr>
        <p:spPr>
          <a:xfrm>
            <a:off x="3012353" y="4183018"/>
            <a:ext cx="67110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62"/>
          <p:cNvSpPr txBox="1"/>
          <p:nvPr/>
        </p:nvSpPr>
        <p:spPr>
          <a:xfrm>
            <a:off x="2546871" y="2294987"/>
            <a:ext cx="751130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ROSAL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8776" y="2685544"/>
            <a:ext cx="1949653" cy="18856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3" t="38706" r="47749" b="13739"/>
          <a:stretch/>
        </p:blipFill>
        <p:spPr>
          <a:xfrm rot="5400000">
            <a:off x="3131614" y="2208057"/>
            <a:ext cx="673554" cy="561295"/>
          </a:xfrm>
          <a:prstGeom prst="rect">
            <a:avLst/>
          </a:prstGeom>
        </p:spPr>
      </p:pic>
      <p:sp>
        <p:nvSpPr>
          <p:cNvPr id="47" name="楕円 46"/>
          <p:cNvSpPr/>
          <p:nvPr/>
        </p:nvSpPr>
        <p:spPr>
          <a:xfrm>
            <a:off x="1332581" y="2895652"/>
            <a:ext cx="636767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楕円 51"/>
          <p:cNvSpPr/>
          <p:nvPr/>
        </p:nvSpPr>
        <p:spPr>
          <a:xfrm>
            <a:off x="2086131" y="3207620"/>
            <a:ext cx="350278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3" name="直線コネクタ 52"/>
          <p:cNvCxnSpPr>
            <a:stCxn id="52" idx="6"/>
          </p:cNvCxnSpPr>
          <p:nvPr/>
        </p:nvCxnSpPr>
        <p:spPr>
          <a:xfrm flipV="1">
            <a:off x="2436409" y="3335238"/>
            <a:ext cx="441787" cy="16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47" idx="7"/>
            <a:endCxn id="43" idx="2"/>
          </p:cNvCxnSpPr>
          <p:nvPr/>
        </p:nvCxnSpPr>
        <p:spPr>
          <a:xfrm flipV="1">
            <a:off x="1876096" y="2558415"/>
            <a:ext cx="1046340" cy="379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楕円 59"/>
          <p:cNvSpPr/>
          <p:nvPr/>
        </p:nvSpPr>
        <p:spPr>
          <a:xfrm rot="20222806">
            <a:off x="2110601" y="3840663"/>
            <a:ext cx="668018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1" name="直線コネクタ 60"/>
          <p:cNvCxnSpPr>
            <a:endCxn id="39" idx="1"/>
          </p:cNvCxnSpPr>
          <p:nvPr/>
        </p:nvCxnSpPr>
        <p:spPr>
          <a:xfrm>
            <a:off x="2546871" y="4080777"/>
            <a:ext cx="465482" cy="233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4"/>
          <a:srcRect l="13011" t="25232" r="15275" b="15518"/>
          <a:stretch/>
        </p:blipFill>
        <p:spPr>
          <a:xfrm>
            <a:off x="5292988" y="3077097"/>
            <a:ext cx="1036118" cy="1141381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332" y="3057999"/>
            <a:ext cx="757081" cy="888115"/>
          </a:xfrm>
          <a:prstGeom prst="rect">
            <a:avLst/>
          </a:prstGeom>
        </p:spPr>
      </p:pic>
      <p:sp>
        <p:nvSpPr>
          <p:cNvPr id="64" name="楕円 63"/>
          <p:cNvSpPr/>
          <p:nvPr/>
        </p:nvSpPr>
        <p:spPr>
          <a:xfrm rot="20222806">
            <a:off x="5896855" y="3969246"/>
            <a:ext cx="343062" cy="2009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>
            <a:off x="6180909" y="4096764"/>
            <a:ext cx="465482" cy="121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55"/>
          <p:cNvSpPr txBox="1"/>
          <p:nvPr/>
        </p:nvSpPr>
        <p:spPr>
          <a:xfrm>
            <a:off x="6604274" y="4099242"/>
            <a:ext cx="67110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3" name="楕円 72"/>
          <p:cNvSpPr/>
          <p:nvPr/>
        </p:nvSpPr>
        <p:spPr>
          <a:xfrm>
            <a:off x="5447047" y="3399513"/>
            <a:ext cx="221854" cy="2801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 flipV="1">
            <a:off x="5665552" y="3207620"/>
            <a:ext cx="745549" cy="30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62"/>
          <p:cNvSpPr txBox="1"/>
          <p:nvPr/>
        </p:nvSpPr>
        <p:spPr>
          <a:xfrm>
            <a:off x="6246455" y="3025634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Dehumidification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membrane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6" name="楕円 75"/>
          <p:cNvSpPr/>
          <p:nvPr/>
        </p:nvSpPr>
        <p:spPr>
          <a:xfrm>
            <a:off x="8047882" y="3594024"/>
            <a:ext cx="221854" cy="1839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7" name="テキスト ボックス 62"/>
          <p:cNvSpPr txBox="1"/>
          <p:nvPr/>
        </p:nvSpPr>
        <p:spPr>
          <a:xfrm>
            <a:off x="7310710" y="3959769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Moisture absorption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gel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78" name="直線コネクタ 77"/>
          <p:cNvCxnSpPr>
            <a:stCxn id="76" idx="3"/>
          </p:cNvCxnSpPr>
          <p:nvPr/>
        </p:nvCxnSpPr>
        <p:spPr>
          <a:xfrm flipH="1">
            <a:off x="7637850" y="3751021"/>
            <a:ext cx="442522" cy="223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580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419" y="2879040"/>
            <a:ext cx="1299887" cy="1350615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1728818" y="2888984"/>
            <a:ext cx="538113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2090579" y="3617284"/>
            <a:ext cx="296010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4" name="直線コネクタ 13"/>
          <p:cNvCxnSpPr>
            <a:stCxn id="13" idx="7"/>
          </p:cNvCxnSpPr>
          <p:nvPr/>
        </p:nvCxnSpPr>
        <p:spPr>
          <a:xfrm flipV="1">
            <a:off x="2343239" y="3371195"/>
            <a:ext cx="483499" cy="2812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54"/>
          <p:cNvSpPr txBox="1"/>
          <p:nvPr/>
        </p:nvSpPr>
        <p:spPr>
          <a:xfrm>
            <a:off x="2737443" y="3182067"/>
            <a:ext cx="570748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55"/>
          <p:cNvSpPr txBox="1"/>
          <p:nvPr/>
        </p:nvSpPr>
        <p:spPr>
          <a:xfrm>
            <a:off x="2244464" y="2453716"/>
            <a:ext cx="106372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7" name="直線コネクタ 16"/>
          <p:cNvCxnSpPr>
            <a:stCxn id="10" idx="0"/>
          </p:cNvCxnSpPr>
          <p:nvPr/>
        </p:nvCxnSpPr>
        <p:spPr>
          <a:xfrm flipV="1">
            <a:off x="1997875" y="2621574"/>
            <a:ext cx="447800" cy="267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楕円 17"/>
          <p:cNvSpPr/>
          <p:nvPr/>
        </p:nvSpPr>
        <p:spPr>
          <a:xfrm>
            <a:off x="1901311" y="3948336"/>
            <a:ext cx="296010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9" name="直線コネクタ 18"/>
          <p:cNvCxnSpPr>
            <a:stCxn id="18" idx="5"/>
          </p:cNvCxnSpPr>
          <p:nvPr/>
        </p:nvCxnSpPr>
        <p:spPr>
          <a:xfrm>
            <a:off x="2153971" y="4153132"/>
            <a:ext cx="204219" cy="218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62"/>
          <p:cNvSpPr txBox="1"/>
          <p:nvPr/>
        </p:nvSpPr>
        <p:spPr>
          <a:xfrm>
            <a:off x="1982625" y="4377930"/>
            <a:ext cx="751130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ROSAL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3650" y="1040410"/>
            <a:ext cx="375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Heater </a:t>
            </a:r>
          </a:p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</a:t>
            </a:r>
            <a:r>
              <a:rPr lang="ja-JP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(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ROSAL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5104980" y="1034449"/>
            <a:ext cx="3755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Heater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 membrane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gel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32659" y="3112924"/>
            <a:ext cx="1076955" cy="750613"/>
          </a:xfrm>
          <a:prstGeom prst="rect">
            <a:avLst/>
          </a:prstGeom>
        </p:spPr>
      </p:pic>
      <p:sp>
        <p:nvSpPr>
          <p:cNvPr id="49" name="平行四辺形 48"/>
          <p:cNvSpPr/>
          <p:nvPr/>
        </p:nvSpPr>
        <p:spPr>
          <a:xfrm rot="16200000">
            <a:off x="7762087" y="3734072"/>
            <a:ext cx="106808" cy="74158"/>
          </a:xfrm>
          <a:prstGeom prst="parallelogram">
            <a:avLst/>
          </a:prstGeom>
          <a:solidFill>
            <a:schemeClr val="accent2"/>
          </a:solidFill>
          <a:ln w="95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925" y="3344082"/>
            <a:ext cx="1006820" cy="1046111"/>
          </a:xfrm>
          <a:prstGeom prst="rect">
            <a:avLst/>
          </a:prstGeom>
        </p:spPr>
      </p:pic>
      <p:sp>
        <p:nvSpPr>
          <p:cNvPr id="51" name="楕円 50"/>
          <p:cNvSpPr/>
          <p:nvPr/>
        </p:nvSpPr>
        <p:spPr>
          <a:xfrm>
            <a:off x="5557349" y="3333516"/>
            <a:ext cx="419215" cy="213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5"/>
          <p:cNvSpPr txBox="1"/>
          <p:nvPr/>
        </p:nvSpPr>
        <p:spPr>
          <a:xfrm>
            <a:off x="5766957" y="3022668"/>
            <a:ext cx="106372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56" name="直線コネクタ 55"/>
          <p:cNvCxnSpPr>
            <a:stCxn id="51" idx="0"/>
          </p:cNvCxnSpPr>
          <p:nvPr/>
        </p:nvCxnSpPr>
        <p:spPr>
          <a:xfrm flipV="1">
            <a:off x="5766957" y="3184809"/>
            <a:ext cx="258329" cy="148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楕円 56"/>
          <p:cNvSpPr/>
          <p:nvPr/>
        </p:nvSpPr>
        <p:spPr>
          <a:xfrm>
            <a:off x="5690933" y="4163501"/>
            <a:ext cx="249535" cy="247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 flipV="1">
            <a:off x="5955458" y="4229655"/>
            <a:ext cx="424018" cy="48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62"/>
          <p:cNvSpPr txBox="1"/>
          <p:nvPr/>
        </p:nvSpPr>
        <p:spPr>
          <a:xfrm>
            <a:off x="6108983" y="3983345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Dehumidification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membrane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5" name="楕円 64"/>
          <p:cNvSpPr/>
          <p:nvPr/>
        </p:nvSpPr>
        <p:spPr>
          <a:xfrm>
            <a:off x="7689161" y="3678255"/>
            <a:ext cx="252660" cy="1857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66" name="直線コネクタ 65"/>
          <p:cNvCxnSpPr>
            <a:endCxn id="65" idx="4"/>
          </p:cNvCxnSpPr>
          <p:nvPr/>
        </p:nvCxnSpPr>
        <p:spPr>
          <a:xfrm flipH="1" flipV="1">
            <a:off x="7815491" y="3864045"/>
            <a:ext cx="126330" cy="165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2"/>
          <p:cNvSpPr txBox="1"/>
          <p:nvPr/>
        </p:nvSpPr>
        <p:spPr>
          <a:xfrm>
            <a:off x="7441927" y="3985494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Moisture absorption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gel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098248" y="1658321"/>
            <a:ext cx="3755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Controlling of heater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maintains constant humidity inside and outside.</a:t>
            </a:r>
            <a:b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Furthermore, absorption gel (humidity capacitor) prevents condensation.</a:t>
            </a:r>
          </a:p>
        </p:txBody>
      </p:sp>
      <p:sp>
        <p:nvSpPr>
          <p:cNvPr id="71" name="正方形/長方形 70"/>
          <p:cNvSpPr/>
          <p:nvPr/>
        </p:nvSpPr>
        <p:spPr>
          <a:xfrm>
            <a:off x="253649" y="1663856"/>
            <a:ext cx="3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ROSAL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electrolyzes water and actively discharges humidity outside.</a:t>
            </a:r>
          </a:p>
        </p:txBody>
      </p:sp>
      <p:sp>
        <p:nvSpPr>
          <p:cNvPr id="72" name="左カーブ矢印 71"/>
          <p:cNvSpPr/>
          <p:nvPr/>
        </p:nvSpPr>
        <p:spPr>
          <a:xfrm rot="15444875" flipV="1">
            <a:off x="6695337" y="2672963"/>
            <a:ext cx="282894" cy="125622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07206" y="2625988"/>
            <a:ext cx="298149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Performance is equivalent to </a:t>
            </a:r>
            <a:r>
              <a:rPr lang="en-US" altLang="ja-JP" sz="1400" dirty="0" smtClean="0"/>
              <a:t>ROSAL</a:t>
            </a:r>
            <a:endParaRPr kumimoji="1" lang="ja-JP" altLang="en-US" sz="1400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Dehumidification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method</a:t>
            </a:r>
            <a:r>
              <a:rPr lang="en-US" altLang="ja-JP" sz="2400" dirty="0">
                <a:latin typeface="Calibri" panose="020F0502020204030204" pitchFamily="34" charset="0"/>
              </a:rPr>
              <a:t> - Outdoor 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92988" y="4514355"/>
            <a:ext cx="2522503" cy="21611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Service </a:t>
            </a:r>
            <a:r>
              <a:rPr lang="en-US" altLang="ja-JP" sz="105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40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図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82" y="1370156"/>
            <a:ext cx="3746292" cy="168437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8" y="70060"/>
            <a:ext cx="8394439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4-6.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External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button </a:t>
            </a:r>
            <a:r>
              <a:rPr lang="en-US" altLang="ja-JP" sz="2400" dirty="0">
                <a:latin typeface="Calibri" panose="020F0502020204030204" pitchFamily="34" charset="0"/>
              </a:rPr>
              <a:t>-</a:t>
            </a:r>
            <a:r>
              <a:rPr lang="en-US" altLang="ja-JP" sz="2400" dirty="0" smtClean="0">
                <a:latin typeface="Calibri" panose="020F0502020204030204" pitchFamily="34" charset="0"/>
              </a:rPr>
              <a:t> Indoor / Outdoor </a:t>
            </a:r>
            <a:r>
              <a:rPr lang="en-US" altLang="ja-JP" sz="2400" dirty="0">
                <a:latin typeface="Calibri" panose="020F0502020204030204" pitchFamily="34" charset="0"/>
              </a:rPr>
              <a:t>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68B7A890-7B08-4CC7-8B92-66B60CE35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92"/>
          <a:stretch/>
        </p:blipFill>
        <p:spPr>
          <a:xfrm rot="10800000">
            <a:off x="621089" y="1139546"/>
            <a:ext cx="2969774" cy="2034802"/>
          </a:xfrm>
          <a:prstGeom prst="rect">
            <a:avLst/>
          </a:prstGeom>
        </p:spPr>
      </p:pic>
      <p:sp>
        <p:nvSpPr>
          <p:cNvPr id="43" name="TextBox 7">
            <a:extLst>
              <a:ext uri="{FF2B5EF4-FFF2-40B4-BE49-F238E27FC236}">
                <a16:creationId xmlns:a16="http://schemas.microsoft.com/office/drawing/2014/main" id="{A3A2E913-D267-42DB-A87F-D03141CAA9EA}"/>
              </a:ext>
            </a:extLst>
          </p:cNvPr>
          <p:cNvSpPr txBox="1"/>
          <p:nvPr/>
        </p:nvSpPr>
        <p:spPr>
          <a:xfrm>
            <a:off x="1118737" y="4199085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[AF]</a:t>
            </a:r>
            <a:r>
              <a:rPr lang="en-US" sz="1600" dirty="0" smtClean="0"/>
              <a:t> </a:t>
            </a:r>
            <a:r>
              <a:rPr lang="en-US" sz="1600" dirty="0"/>
              <a:t>/ </a:t>
            </a:r>
            <a:r>
              <a:rPr lang="en-US" sz="1600" dirty="0" smtClean="0"/>
              <a:t>[TELE] </a:t>
            </a:r>
            <a:r>
              <a:rPr lang="en-US" sz="1600" dirty="0"/>
              <a:t>/ </a:t>
            </a:r>
            <a:r>
              <a:rPr lang="en-US" sz="1600" dirty="0" smtClean="0"/>
              <a:t>[WIDE]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10">
            <a:extLst>
              <a:ext uri="{FF2B5EF4-FFF2-40B4-BE49-F238E27FC236}">
                <a16:creationId xmlns:a16="http://schemas.microsoft.com/office/drawing/2014/main" id="{FABEF8BC-16B3-49A8-B254-7D4E8DB5FD13}"/>
              </a:ext>
            </a:extLst>
          </p:cNvPr>
          <p:cNvSpPr/>
          <p:nvPr/>
        </p:nvSpPr>
        <p:spPr>
          <a:xfrm>
            <a:off x="1683198" y="2532646"/>
            <a:ext cx="668973" cy="53213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ボックス 55"/>
          <p:cNvSpPr txBox="1"/>
          <p:nvPr/>
        </p:nvSpPr>
        <p:spPr>
          <a:xfrm>
            <a:off x="661597" y="3531181"/>
            <a:ext cx="1063727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 focus (AF)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テキスト ボックス 55"/>
          <p:cNvSpPr txBox="1"/>
          <p:nvPr/>
        </p:nvSpPr>
        <p:spPr>
          <a:xfrm>
            <a:off x="1569676" y="3301865"/>
            <a:ext cx="106372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テキスト ボックス 55"/>
          <p:cNvSpPr txBox="1"/>
          <p:nvPr/>
        </p:nvSpPr>
        <p:spPr>
          <a:xfrm>
            <a:off x="2438008" y="3542460"/>
            <a:ext cx="106372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183883" y="2788312"/>
            <a:ext cx="482288" cy="758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2000233" y="2747586"/>
            <a:ext cx="357954" cy="572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H="1">
            <a:off x="1602620" y="2748805"/>
            <a:ext cx="195801" cy="797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1C11CBDC-16EA-4DF2-AC1C-7E2209575391}"/>
              </a:ext>
            </a:extLst>
          </p:cNvPr>
          <p:cNvSpPr/>
          <p:nvPr/>
        </p:nvSpPr>
        <p:spPr>
          <a:xfrm>
            <a:off x="6365289" y="1742825"/>
            <a:ext cx="1160397" cy="9833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直線コネクタ 67"/>
          <p:cNvCxnSpPr/>
          <p:nvPr/>
        </p:nvCxnSpPr>
        <p:spPr>
          <a:xfrm>
            <a:off x="5569335" y="1470768"/>
            <a:ext cx="1029986" cy="5486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5619009" y="1949435"/>
            <a:ext cx="1326478" cy="2629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 flipV="1">
            <a:off x="5901489" y="2356787"/>
            <a:ext cx="1413711" cy="432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0" name="TextBox 8">
            <a:extLst>
              <a:ext uri="{FF2B5EF4-FFF2-40B4-BE49-F238E27FC236}">
                <a16:creationId xmlns:a16="http://schemas.microsoft.com/office/drawing/2014/main" id="{01488EE8-4CA6-4B86-9A17-BF26867BF200}"/>
              </a:ext>
            </a:extLst>
          </p:cNvPr>
          <p:cNvSpPr txBox="1"/>
          <p:nvPr/>
        </p:nvSpPr>
        <p:spPr>
          <a:xfrm>
            <a:off x="5502885" y="3324545"/>
            <a:ext cx="3123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[TELE] </a:t>
            </a:r>
            <a:r>
              <a:rPr lang="en-US" sz="1600" dirty="0"/>
              <a:t>/ </a:t>
            </a:r>
            <a:r>
              <a:rPr lang="en-US" sz="1600" dirty="0" smtClean="0"/>
              <a:t>[WIDE] </a:t>
            </a:r>
            <a:r>
              <a:rPr lang="en-US" sz="1600" dirty="0"/>
              <a:t>/ </a:t>
            </a:r>
            <a:r>
              <a:rPr lang="en-US" sz="1600" dirty="0" smtClean="0"/>
              <a:t>[SD </a:t>
            </a:r>
            <a:r>
              <a:rPr lang="en-US" sz="1600" dirty="0"/>
              <a:t>Card </a:t>
            </a:r>
            <a:r>
              <a:rPr lang="en-US" sz="1600" dirty="0" smtClean="0"/>
              <a:t>ON/OFF]</a:t>
            </a:r>
            <a:endParaRPr lang="en-US" sz="1600" dirty="0"/>
          </a:p>
        </p:txBody>
      </p:sp>
      <p:sp>
        <p:nvSpPr>
          <p:cNvPr id="81" name="TextBox 9">
            <a:extLst>
              <a:ext uri="{FF2B5EF4-FFF2-40B4-BE49-F238E27FC236}">
                <a16:creationId xmlns:a16="http://schemas.microsoft.com/office/drawing/2014/main" id="{7F002FAB-629E-4A6F-8C84-FAB72EA6090B}"/>
              </a:ext>
            </a:extLst>
          </p:cNvPr>
          <p:cNvSpPr txBox="1"/>
          <p:nvPr/>
        </p:nvSpPr>
        <p:spPr>
          <a:xfrm>
            <a:off x="5197645" y="4075291"/>
            <a:ext cx="359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AF</a:t>
            </a:r>
            <a:r>
              <a:rPr lang="en-US" sz="1600" dirty="0"/>
              <a:t> (Auto Focus) will </a:t>
            </a:r>
            <a:r>
              <a:rPr lang="en-US" sz="1600" dirty="0">
                <a:solidFill>
                  <a:srgbClr val="0000FF"/>
                </a:solidFill>
              </a:rPr>
              <a:t>work automatically </a:t>
            </a:r>
            <a:r>
              <a:rPr lang="en-US" sz="1600" dirty="0"/>
              <a:t>when you push </a:t>
            </a:r>
            <a:r>
              <a:rPr lang="en-US" sz="1600" dirty="0" smtClean="0"/>
              <a:t>the WIDE </a:t>
            </a:r>
            <a:r>
              <a:rPr lang="en-US" sz="1600" dirty="0"/>
              <a:t>or TELE button</a:t>
            </a:r>
          </a:p>
        </p:txBody>
      </p:sp>
    </p:spTree>
    <p:extLst>
      <p:ext uri="{BB962C8B-B14F-4D97-AF65-F5344CB8AC3E}">
        <p14:creationId xmlns:p14="http://schemas.microsoft.com/office/powerpoint/2010/main" val="1373509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8579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221005"/>
              </p:ext>
            </p:extLst>
          </p:nvPr>
        </p:nvGraphicFramePr>
        <p:xfrm>
          <a:off x="1997670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115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24.5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80.3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32.1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47" name="テキスト ボックス 46"/>
          <p:cNvSpPr txBox="1"/>
          <p:nvPr/>
        </p:nvSpPr>
        <p:spPr>
          <a:xfrm>
            <a:off x="1810188" y="4546216"/>
            <a:ext cx="32329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24899" y="1065488"/>
            <a:ext cx="1144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WV-S2136L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-50582" y="2418600"/>
            <a:ext cx="209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WV-S2236L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v</a:t>
            </a:r>
            <a:r>
              <a:rPr lang="en-US" altLang="ja-JP" sz="1600" dirty="0" smtClean="0"/>
              <a:t>andal </a:t>
            </a:r>
            <a:r>
              <a:rPr lang="en-US" altLang="ja-JP" sz="1600" dirty="0"/>
              <a:t>resistant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686687"/>
              </p:ext>
            </p:extLst>
          </p:nvPr>
        </p:nvGraphicFramePr>
        <p:xfrm>
          <a:off x="1994793" y="24876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32.7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6" y="1648812"/>
            <a:ext cx="504872" cy="4942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9" y="2997751"/>
            <a:ext cx="506909" cy="492829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1-1. </a:t>
            </a:r>
            <a:r>
              <a:rPr lang="ja-JP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Targets for the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ja-JP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ja-JP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 series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9" name="表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03267"/>
              </p:ext>
            </p:extLst>
          </p:nvPr>
        </p:nvGraphicFramePr>
        <p:xfrm>
          <a:off x="6610099" y="1624570"/>
          <a:ext cx="2099194" cy="2356958"/>
        </p:xfrm>
        <a:graphic>
          <a:graphicData uri="http://schemas.openxmlformats.org/drawingml/2006/table">
            <a:tbl>
              <a:tblPr/>
              <a:tblGrid>
                <a:gridCol w="2099194">
                  <a:extLst>
                    <a:ext uri="{9D8B030D-6E8A-4147-A177-3AD203B41FA5}">
                      <a16:colId xmlns:a16="http://schemas.microsoft.com/office/drawing/2014/main" val="941469860"/>
                    </a:ext>
                  </a:extLst>
                </a:gridCol>
              </a:tblGrid>
              <a:tr h="1778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type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59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973"/>
                  </a:ext>
                </a:extLst>
              </a:tr>
              <a:tr h="284959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Panoramic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102585"/>
                  </a:ext>
                </a:extLst>
              </a:tr>
              <a:tr h="314335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219537"/>
                  </a:ext>
                </a:extLst>
              </a:tr>
              <a:tr h="472843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4K/5M FIX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988684"/>
                  </a:ext>
                </a:extLst>
              </a:tr>
              <a:tr h="746497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FHD FIX</a:t>
                      </a:r>
                      <a:endParaRPr lang="ja-JP" alt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180695"/>
                  </a:ext>
                </a:extLst>
              </a:tr>
            </a:tbl>
          </a:graphicData>
        </a:graphic>
      </p:graphicFrame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931" y="1288135"/>
            <a:ext cx="1141801" cy="31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4730" y="1304496"/>
            <a:ext cx="1156321" cy="3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/>
          <p:cNvSpPr/>
          <p:nvPr/>
        </p:nvSpPr>
        <p:spPr>
          <a:xfrm>
            <a:off x="4869768" y="2504267"/>
            <a:ext cx="1343473" cy="582274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869768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</a:t>
            </a:r>
          </a:p>
        </p:txBody>
      </p:sp>
      <p:sp>
        <p:nvSpPr>
          <p:cNvPr id="65" name="二等辺三角形 64"/>
          <p:cNvSpPr/>
          <p:nvPr/>
        </p:nvSpPr>
        <p:spPr>
          <a:xfrm>
            <a:off x="519643" y="1526644"/>
            <a:ext cx="977267" cy="2294502"/>
          </a:xfrm>
          <a:prstGeom prst="triangle">
            <a:avLst/>
          </a:prstGeom>
          <a:solidFill>
            <a:srgbClr val="9BBB59">
              <a:lumMod val="40000"/>
              <a:lumOff val="60000"/>
            </a:srgbClr>
          </a:solidFill>
          <a:ln w="19050">
            <a:solidFill>
              <a:srgbClr val="9BBB59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9" name="二等辺三角形 78"/>
          <p:cNvSpPr/>
          <p:nvPr/>
        </p:nvSpPr>
        <p:spPr>
          <a:xfrm>
            <a:off x="656834" y="1620260"/>
            <a:ext cx="698820" cy="1527374"/>
          </a:xfrm>
          <a:prstGeom prst="triangle">
            <a:avLst/>
          </a:prstGeom>
          <a:solidFill>
            <a:srgbClr val="9BBB59">
              <a:lumMod val="20000"/>
              <a:lumOff val="80000"/>
            </a:srgbClr>
          </a:solidFill>
          <a:ln w="19050">
            <a:solidFill>
              <a:srgbClr val="9BBB59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0" name="二等辺三角形 79"/>
          <p:cNvSpPr/>
          <p:nvPr/>
        </p:nvSpPr>
        <p:spPr>
          <a:xfrm>
            <a:off x="805336" y="1555398"/>
            <a:ext cx="402141" cy="908126"/>
          </a:xfrm>
          <a:prstGeom prst="triangle">
            <a:avLst/>
          </a:prstGeom>
          <a:solidFill>
            <a:srgbClr val="4F81BD">
              <a:lumMod val="20000"/>
              <a:lumOff val="80000"/>
            </a:srgbClr>
          </a:solidFill>
          <a:ln w="19050">
            <a:solidFill>
              <a:srgbClr val="1F497D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283559" y="1829884"/>
            <a:ext cx="1480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end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Industry model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607865" y="2679601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61950">
              <a:defRPr/>
            </a:pPr>
            <a:r>
              <a:rPr lang="ja-JP" altLang="en-US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Middle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410088" y="3298438"/>
            <a:ext cx="1182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61950"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Middle </a:t>
            </a:r>
            <a:r>
              <a:rPr lang="en-US" altLang="ja-JP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</a:t>
            </a:r>
            <a:r>
              <a:rPr lang="ja-JP" altLang="en-US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ow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4868449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2020094" y="2492278"/>
            <a:ext cx="1343473" cy="58316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2020093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 Series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2024970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451261" y="2500236"/>
            <a:ext cx="1343473" cy="58630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451155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 Series</a:t>
            </a:r>
          </a:p>
        </p:txBody>
      </p:sp>
      <p:sp>
        <p:nvSpPr>
          <p:cNvPr id="90" name="正方形/長方形 89"/>
          <p:cNvSpPr/>
          <p:nvPr/>
        </p:nvSpPr>
        <p:spPr>
          <a:xfrm>
            <a:off x="3451261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75" y="1918195"/>
            <a:ext cx="225448" cy="19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75" y="2198206"/>
            <a:ext cx="213771" cy="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図 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463" y="2496467"/>
            <a:ext cx="155550" cy="224893"/>
          </a:xfrm>
          <a:prstGeom prst="rect">
            <a:avLst/>
          </a:prstGeom>
        </p:spPr>
      </p:pic>
      <p:cxnSp>
        <p:nvCxnSpPr>
          <p:cNvPr id="94" name="直線コネクタ 93"/>
          <p:cNvCxnSpPr/>
          <p:nvPr/>
        </p:nvCxnSpPr>
        <p:spPr>
          <a:xfrm flipV="1">
            <a:off x="6230787" y="1624570"/>
            <a:ext cx="366426" cy="86860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6264060" y="3108345"/>
            <a:ext cx="333153" cy="87318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正方形/長方形 95"/>
          <p:cNvSpPr/>
          <p:nvPr/>
        </p:nvSpPr>
        <p:spPr>
          <a:xfrm>
            <a:off x="410088" y="2473485"/>
            <a:ext cx="5832710" cy="6348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lIns="144000" anchor="ctr" anchorCtr="0">
            <a:noAutofit/>
          </a:bodyPr>
          <a:lstStyle/>
          <a:p>
            <a:pPr defTabSz="9133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b="1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6618475" y="3266185"/>
            <a:ext cx="2112079" cy="71534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none" lIns="144000" anchor="ctr" anchorCtr="0">
            <a:noAutofit/>
          </a:bodyPr>
          <a:lstStyle/>
          <a:p>
            <a:pPr defTabSz="9133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8" name="角丸四角形 97"/>
          <p:cNvSpPr/>
          <p:nvPr/>
        </p:nvSpPr>
        <p:spPr>
          <a:xfrm>
            <a:off x="318889" y="2360664"/>
            <a:ext cx="657945" cy="311614"/>
          </a:xfrm>
          <a:prstGeom prst="roundRect">
            <a:avLst>
              <a:gd name="adj" fmla="val 11730"/>
            </a:avLst>
          </a:prstGeom>
          <a:solidFill>
            <a:srgbClr val="C0000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t"/>
          <a:lstStyle/>
          <a:p>
            <a:pPr algn="ctr" defTabSz="914400"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</a:t>
            </a: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63" y="3653971"/>
            <a:ext cx="496733" cy="278807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04" y="3314994"/>
            <a:ext cx="283566" cy="297130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40" y="3677481"/>
            <a:ext cx="432093" cy="216046"/>
          </a:xfrm>
          <a:prstGeom prst="rect">
            <a:avLst/>
          </a:prstGeom>
        </p:spPr>
      </p:pic>
      <p:pic>
        <p:nvPicPr>
          <p:cNvPr id="102" name="図 10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605" y="3314994"/>
            <a:ext cx="330178" cy="310090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300" y="3307176"/>
            <a:ext cx="279112" cy="294479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946" y="2910003"/>
            <a:ext cx="323765" cy="183489"/>
          </a:xfrm>
          <a:prstGeom prst="rect">
            <a:avLst/>
          </a:prstGeom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603" y="2882466"/>
            <a:ext cx="184825" cy="193666"/>
          </a:xfrm>
          <a:prstGeom prst="rect">
            <a:avLst/>
          </a:prstGeom>
        </p:spPr>
      </p:pic>
      <p:pic>
        <p:nvPicPr>
          <p:cNvPr id="106" name="図 10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958" y="2874019"/>
            <a:ext cx="215206" cy="202113"/>
          </a:xfrm>
          <a:prstGeom prst="rect">
            <a:avLst/>
          </a:prstGeom>
        </p:spPr>
      </p:pic>
      <p:pic>
        <p:nvPicPr>
          <p:cNvPr id="107" name="図 10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052" y="2455391"/>
            <a:ext cx="133019" cy="259754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829" y="2497988"/>
            <a:ext cx="166045" cy="216580"/>
          </a:xfrm>
          <a:prstGeom prst="rect">
            <a:avLst/>
          </a:prstGeom>
        </p:spPr>
      </p:pic>
      <p:pic>
        <p:nvPicPr>
          <p:cNvPr id="109" name="図 10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91" y="2508172"/>
            <a:ext cx="213487" cy="218961"/>
          </a:xfrm>
          <a:prstGeom prst="rect">
            <a:avLst/>
          </a:prstGeom>
        </p:spPr>
      </p:pic>
      <p:pic>
        <p:nvPicPr>
          <p:cNvPr id="110" name="図 10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8" y="1345437"/>
            <a:ext cx="1093452" cy="255138"/>
          </a:xfrm>
          <a:prstGeom prst="rect">
            <a:avLst/>
          </a:prstGeom>
        </p:spPr>
      </p:pic>
      <p:sp>
        <p:nvSpPr>
          <p:cNvPr id="111" name="テキスト ボックス 110"/>
          <p:cNvSpPr txBox="1"/>
          <p:nvPr/>
        </p:nvSpPr>
        <p:spPr>
          <a:xfrm>
            <a:off x="6782994" y="3993376"/>
            <a:ext cx="17299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*Explained </a:t>
            </a:r>
            <a:r>
              <a:rPr lang="en-US" altLang="ja-JP" sz="1050" dirty="0"/>
              <a:t>in this document</a:t>
            </a:r>
            <a:endParaRPr kumimoji="1" lang="ja-JP" altLang="en-US" sz="1050" dirty="0"/>
          </a:p>
        </p:txBody>
      </p:sp>
      <p:sp>
        <p:nvSpPr>
          <p:cNvPr id="4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10188" y="4546216"/>
            <a:ext cx="32329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292066"/>
              </p:ext>
            </p:extLst>
          </p:nvPr>
        </p:nvGraphicFramePr>
        <p:xfrm>
          <a:off x="1997669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37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117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114.8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376.5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45.9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150.6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75.3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358375" y="1065488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WV-S1536LN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8377" y="241860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WV-S2536LN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25306"/>
              </p:ext>
            </p:extLst>
          </p:nvPr>
        </p:nvGraphicFramePr>
        <p:xfrm>
          <a:off x="1994792" y="24876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33.4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71" y="1650262"/>
            <a:ext cx="631157" cy="41315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4" y="3003375"/>
            <a:ext cx="514632" cy="453520"/>
          </a:xfrm>
          <a:prstGeom prst="rect">
            <a:avLst/>
          </a:prstGeom>
        </p:spPr>
      </p:pic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10188" y="4546216"/>
            <a:ext cx="32329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40810"/>
              </p:ext>
            </p:extLst>
          </p:nvPr>
        </p:nvGraphicFramePr>
        <p:xfrm>
          <a:off x="1997667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15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36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291.7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956.9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116.7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382.8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58.3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191.4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95.7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28792" y="1019511"/>
            <a:ext cx="193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WV-S1536LTN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</a:t>
            </a: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600" dirty="0"/>
              <a:t>with tele </a:t>
            </a:r>
            <a:r>
              <a:rPr lang="en-US" altLang="ja-JP" sz="1600" dirty="0" smtClean="0"/>
              <a:t>lens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83325" y="2358440"/>
            <a:ext cx="1428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WV-S2536LTN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</a:t>
            </a:r>
          </a:p>
          <a:p>
            <a:pPr algn="ctr"/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600" dirty="0"/>
              <a:t>with tele lens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lang="ja-JP" altLang="en-US" sz="16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806"/>
              </p:ext>
            </p:extLst>
          </p:nvPr>
        </p:nvGraphicFramePr>
        <p:xfrm>
          <a:off x="1994790" y="24876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15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291.7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956.9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116.7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382.8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155.1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58.3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191.4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95.7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38.8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71" y="1818704"/>
            <a:ext cx="631157" cy="41315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34" y="3165802"/>
            <a:ext cx="514632" cy="453520"/>
          </a:xfrm>
          <a:prstGeom prst="rect">
            <a:avLst/>
          </a:prstGeom>
        </p:spPr>
      </p:pic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16:9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564872"/>
              </p:ext>
            </p:extLst>
          </p:nvPr>
        </p:nvGraphicFramePr>
        <p:xfrm>
          <a:off x="100080" y="956571"/>
          <a:ext cx="8947401" cy="22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78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16:9(60fps) *1</a:t>
                      </a:r>
                    </a:p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16:9(50fps) *1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*2</a:t>
                      </a:r>
                      <a:endParaRPr kumimoji="1" lang="ja-JP" altLang="en-US" sz="105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ja-JP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*2</a:t>
                      </a:r>
                      <a:endParaRPr kumimoji="1" lang="ja-JP" altLang="en-US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60(50)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10(8.3)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10(8.3)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10(8.3)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729588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ja-JP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*2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9728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100080" y="3315298"/>
            <a:ext cx="49487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“60fps/50fps”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 has the following restrictions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Extension Software isn’t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available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- SD recording isn’t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available.</a:t>
            </a: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-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and “270 deg.” cannot be set for [Image rotation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and “270 deg.” cannot be set for [Image rotation] when “320x180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30fps(25fps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4:3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69813"/>
              </p:ext>
            </p:extLst>
          </p:nvPr>
        </p:nvGraphicFramePr>
        <p:xfrm>
          <a:off x="100080" y="956571"/>
          <a:ext cx="8947401" cy="22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78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4:3(25fps)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729588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4:3(15fps) *2</a:t>
                      </a:r>
                    </a:p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4:3(12.5fps) *2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*4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*4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9728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100080" y="3311888"/>
            <a:ext cx="489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 deg.” and “270 deg.” cannot be set for [Image rotation] when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“4:3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is selected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Extension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isn’t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available when “15fps/12.5fps” mode selected.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30fps(25fps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15fps(12.5fps).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1345" y="637363"/>
            <a:ext cx="3209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endParaRPr kumimoji="1" lang="en-US" altLang="ja-JP" sz="105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5-3. Streaming Performance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16075" y="1246935"/>
            <a:ext cx="408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Number of concurrent access : 14 user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Max</a:t>
            </a:r>
            <a:r>
              <a:rPr lang="en-US" altLang="ja-JP" dirty="0"/>
              <a:t>. Bandwidth : </a:t>
            </a:r>
            <a:r>
              <a:rPr lang="en-US" altLang="ja-JP" dirty="0" smtClean="0"/>
              <a:t>50 </a:t>
            </a:r>
            <a:r>
              <a:rPr lang="en-US" altLang="ja-JP" dirty="0"/>
              <a:t>Mbps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304923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3460675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3638470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98476" y="2065118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u="sng" dirty="0" smtClean="0"/>
              <a:t>14</a:t>
            </a:r>
            <a:r>
              <a:rPr kumimoji="1" lang="en-US" altLang="ja-JP" sz="1600" dirty="0" smtClean="0"/>
              <a:t> user</a:t>
            </a:r>
            <a:endParaRPr kumimoji="1" lang="ja-JP" altLang="en-US" sz="1600" dirty="0"/>
          </a:p>
        </p:txBody>
      </p:sp>
      <p:sp>
        <p:nvSpPr>
          <p:cNvPr id="12" name="右矢印 11"/>
          <p:cNvSpPr/>
          <p:nvPr/>
        </p:nvSpPr>
        <p:spPr>
          <a:xfrm>
            <a:off x="4175217" y="2700667"/>
            <a:ext cx="1392394" cy="1413919"/>
          </a:xfrm>
          <a:prstGeom prst="rightArrow">
            <a:avLst>
              <a:gd name="adj1" fmla="val 73164"/>
              <a:gd name="adj2" fmla="val 282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75216" y="2886607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Bandwidth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264113" y="322613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273635" y="33356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4273636" y="344997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4273635" y="3557127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276015" y="36666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276014" y="3773823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593016" y="2992127"/>
            <a:ext cx="152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Total bandwidth</a:t>
            </a:r>
          </a:p>
          <a:p>
            <a:pPr algn="ctr"/>
            <a:r>
              <a:rPr lang="en-US" altLang="ja-JP" sz="1600" dirty="0"/>
              <a:t>l</a:t>
            </a:r>
            <a:r>
              <a:rPr kumimoji="1" lang="en-US" altLang="ja-JP" sz="1600" dirty="0" smtClean="0"/>
              <a:t>ess than</a:t>
            </a:r>
          </a:p>
          <a:p>
            <a:pPr algn="ctr"/>
            <a:r>
              <a:rPr lang="en-US" altLang="ja-JP" sz="1600" u="sng" dirty="0" smtClean="0"/>
              <a:t>50</a:t>
            </a:r>
            <a:r>
              <a:rPr lang="en-US" altLang="ja-JP" sz="1600" dirty="0" smtClean="0"/>
              <a:t> Mbps</a:t>
            </a:r>
            <a:endParaRPr kumimoji="1" lang="ja-JP" altLang="en-US" sz="160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48" y="2879193"/>
            <a:ext cx="1099413" cy="10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9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0"/>
          <a:stretch/>
        </p:blipFill>
        <p:spPr>
          <a:xfrm>
            <a:off x="5031346" y="1127047"/>
            <a:ext cx="3878192" cy="321683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0"/>
          <a:stretch/>
        </p:blipFill>
        <p:spPr>
          <a:xfrm>
            <a:off x="238599" y="1127047"/>
            <a:ext cx="3878192" cy="321683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5-4.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Privacy zone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34322" y="4423927"/>
            <a:ext cx="3651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zone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can be set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designating 4 points on the screen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9462" y="4414315"/>
            <a:ext cx="302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Privacy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zone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 set by</a:t>
            </a:r>
            <a:r>
              <a:rPr lang="en-US" altLang="ja-JP" sz="1000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rectangle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074985" y="1368172"/>
            <a:ext cx="1781527" cy="4923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75990" y="2118131"/>
            <a:ext cx="994902" cy="11118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5904" y="797576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58273" y="795069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5345723" y="1362309"/>
            <a:ext cx="1699846" cy="1846384"/>
          </a:xfrm>
          <a:custGeom>
            <a:avLst/>
            <a:gdLst>
              <a:gd name="connsiteX0" fmla="*/ 140677 w 1699846"/>
              <a:gd name="connsiteY0" fmla="*/ 0 h 1846384"/>
              <a:gd name="connsiteX1" fmla="*/ 1699846 w 1699846"/>
              <a:gd name="connsiteY1" fmla="*/ 1840523 h 1846384"/>
              <a:gd name="connsiteX2" fmla="*/ 23446 w 1699846"/>
              <a:gd name="connsiteY2" fmla="*/ 1846384 h 1846384"/>
              <a:gd name="connsiteX3" fmla="*/ 0 w 1699846"/>
              <a:gd name="connsiteY3" fmla="*/ 0 h 1846384"/>
              <a:gd name="connsiteX4" fmla="*/ 140677 w 1699846"/>
              <a:gd name="connsiteY4" fmla="*/ 0 h 184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9846" h="1846384">
                <a:moveTo>
                  <a:pt x="140677" y="0"/>
                </a:moveTo>
                <a:lnTo>
                  <a:pt x="1699846" y="1840523"/>
                </a:lnTo>
                <a:lnTo>
                  <a:pt x="23446" y="1846384"/>
                </a:lnTo>
                <a:lnTo>
                  <a:pt x="0" y="0"/>
                </a:lnTo>
                <a:lnTo>
                  <a:pt x="140677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5744308" y="1362309"/>
            <a:ext cx="2913184" cy="826477"/>
          </a:xfrm>
          <a:custGeom>
            <a:avLst/>
            <a:gdLst>
              <a:gd name="connsiteX0" fmla="*/ 2057400 w 2913184"/>
              <a:gd name="connsiteY0" fmla="*/ 773723 h 826477"/>
              <a:gd name="connsiteX1" fmla="*/ 2057400 w 2913184"/>
              <a:gd name="connsiteY1" fmla="*/ 773723 h 826477"/>
              <a:gd name="connsiteX2" fmla="*/ 2913184 w 2913184"/>
              <a:gd name="connsiteY2" fmla="*/ 826477 h 826477"/>
              <a:gd name="connsiteX3" fmla="*/ 2895600 w 2913184"/>
              <a:gd name="connsiteY3" fmla="*/ 11723 h 826477"/>
              <a:gd name="connsiteX4" fmla="*/ 0 w 2913184"/>
              <a:gd name="connsiteY4" fmla="*/ 0 h 826477"/>
              <a:gd name="connsiteX5" fmla="*/ 2057400 w 2913184"/>
              <a:gd name="connsiteY5" fmla="*/ 773723 h 82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3184" h="826477">
                <a:moveTo>
                  <a:pt x="2057400" y="773723"/>
                </a:moveTo>
                <a:lnTo>
                  <a:pt x="2057400" y="773723"/>
                </a:lnTo>
                <a:lnTo>
                  <a:pt x="2913184" y="826477"/>
                </a:lnTo>
                <a:lnTo>
                  <a:pt x="2895600" y="11723"/>
                </a:lnTo>
                <a:lnTo>
                  <a:pt x="0" y="0"/>
                </a:lnTo>
                <a:lnTo>
                  <a:pt x="2057400" y="77372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4342375" y="1739490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Application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348456"/>
              </p:ext>
            </p:extLst>
          </p:nvPr>
        </p:nvGraphicFramePr>
        <p:xfrm>
          <a:off x="73138" y="943636"/>
          <a:ext cx="8998673" cy="23644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8204">
                  <a:extLst>
                    <a:ext uri="{9D8B030D-6E8A-4147-A177-3AD203B41FA5}">
                      <a16:colId xmlns:a16="http://schemas.microsoft.com/office/drawing/2014/main" val="663953205"/>
                    </a:ext>
                  </a:extLst>
                </a:gridCol>
                <a:gridCol w="3001879">
                  <a:extLst>
                    <a:ext uri="{9D8B030D-6E8A-4147-A177-3AD203B41FA5}">
                      <a16:colId xmlns:a16="http://schemas.microsoft.com/office/drawing/2014/main" val="1181787571"/>
                    </a:ext>
                  </a:extLst>
                </a:gridCol>
                <a:gridCol w="1564105">
                  <a:extLst>
                    <a:ext uri="{9D8B030D-6E8A-4147-A177-3AD203B41FA5}">
                      <a16:colId xmlns:a16="http://schemas.microsoft.com/office/drawing/2014/main" val="1488129542"/>
                    </a:ext>
                  </a:extLst>
                </a:gridCol>
                <a:gridCol w="1547485">
                  <a:extLst>
                    <a:ext uri="{9D8B030D-6E8A-4147-A177-3AD203B41FA5}">
                      <a16:colId xmlns:a16="http://schemas.microsoft.com/office/drawing/2014/main" val="420532411"/>
                    </a:ext>
                  </a:extLst>
                </a:gridCol>
                <a:gridCol w="1221993">
                  <a:extLst>
                    <a:ext uri="{9D8B030D-6E8A-4147-A177-3AD203B41FA5}">
                      <a16:colId xmlns:a16="http://schemas.microsoft.com/office/drawing/2014/main" val="793432778"/>
                    </a:ext>
                  </a:extLst>
                </a:gridCol>
                <a:gridCol w="1225007">
                  <a:extLst>
                    <a:ext uri="{9D8B030D-6E8A-4147-A177-3AD203B41FA5}">
                      <a16:colId xmlns:a16="http://schemas.microsoft.com/office/drawing/2014/main" val="291255138"/>
                    </a:ext>
                  </a:extLst>
                </a:gridCol>
              </a:tblGrid>
              <a:tr h="165916">
                <a:tc rowSpan="2" gridSpan="2"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Contents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base"/>
                      <a:endParaRPr lang="en-US" altLang="ja-JP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</a:t>
                      </a:r>
                      <a:endParaRPr lang="ja-JP" altLang="en-US" sz="1400" b="1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KMS</a:t>
                      </a:r>
                      <a:endParaRPr lang="ja-JP" altLang="en-US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License</a:t>
                      </a:r>
                      <a:endParaRPr lang="ja-JP" altLang="en-US" sz="14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30696"/>
                  </a:ext>
                </a:extLst>
              </a:tr>
              <a:tr h="165916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0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Until</a:t>
                      </a:r>
                      <a:r>
                        <a:rPr lang="en-US" altLang="ja-JP" sz="1000" b="1" i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Aug. 2021 shipment</a:t>
                      </a:r>
                      <a:endParaRPr lang="ja-JP" altLang="en-US" sz="10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Sep. 2021 shipment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57126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</a:t>
                      </a:r>
                      <a:r>
                        <a:rPr kumimoji="1" lang="en-US" altLang="ja-JP" sz="14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Classification</a:t>
                      </a:r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  <a:endParaRPr lang="en-US" altLang="ja-JP" sz="1400" b="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893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39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80310"/>
                  </a:ext>
                </a:extLst>
              </a:tr>
              <a:tr h="254060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9558"/>
                  </a:ext>
                </a:extLst>
              </a:tr>
              <a:tr h="234377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4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11166"/>
                  </a:ext>
                </a:extLst>
              </a:tr>
              <a:tr h="234629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16954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pPr algn="l" fontAlgn="base"/>
                      <a:endParaRPr lang="en-US" altLang="ja-JP" sz="14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 Activation License </a:t>
                      </a:r>
                    </a:p>
                  </a:txBody>
                  <a:tcPr marL="56125" marR="56125" marT="28063" marB="2806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81867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3138" y="57685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About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“Pre-install"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“License Free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25" y="3709029"/>
            <a:ext cx="544003" cy="54374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388592" y="4232134"/>
            <a:ext cx="635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100MB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485038" y="3934427"/>
            <a:ext cx="677331" cy="753023"/>
            <a:chOff x="7362094" y="1642497"/>
            <a:chExt cx="687752" cy="564766"/>
          </a:xfrm>
        </p:grpSpPr>
        <p:sp>
          <p:nvSpPr>
            <p:cNvPr id="11" name="円柱 10"/>
            <p:cNvSpPr/>
            <p:nvPr/>
          </p:nvSpPr>
          <p:spPr>
            <a:xfrm>
              <a:off x="7365647" y="1963509"/>
              <a:ext cx="684199" cy="243754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2" name="円柱 11"/>
            <p:cNvSpPr/>
            <p:nvPr/>
          </p:nvSpPr>
          <p:spPr>
            <a:xfrm>
              <a:off x="7362094" y="1642497"/>
              <a:ext cx="687752" cy="474146"/>
            </a:xfrm>
            <a:prstGeom prst="can">
              <a:avLst>
                <a:gd name="adj" fmla="val 381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3" name="右中かっこ 12"/>
          <p:cNvSpPr/>
          <p:nvPr/>
        </p:nvSpPr>
        <p:spPr>
          <a:xfrm>
            <a:off x="3162369" y="3980902"/>
            <a:ext cx="199732" cy="50567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1749191" y="3700353"/>
            <a:ext cx="621849" cy="197768"/>
          </a:xfrm>
          <a:prstGeom prst="wedgeRoundRectCallout">
            <a:avLst>
              <a:gd name="adj1" fmla="val 82120"/>
              <a:gd name="adj2" fmla="val 200154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APP#1</a:t>
            </a:r>
          </a:p>
        </p:txBody>
      </p:sp>
      <p:sp>
        <p:nvSpPr>
          <p:cNvPr id="15" name="角丸四角形吹き出し 14"/>
          <p:cNvSpPr/>
          <p:nvPr/>
        </p:nvSpPr>
        <p:spPr>
          <a:xfrm>
            <a:off x="492365" y="4323058"/>
            <a:ext cx="1792941" cy="375677"/>
          </a:xfrm>
          <a:prstGeom prst="wedgeRoundRectCallout">
            <a:avLst>
              <a:gd name="adj1" fmla="val 65275"/>
              <a:gd name="adj2" fmla="val 18296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(Standard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feature)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右中かっこ 15"/>
          <p:cNvSpPr/>
          <p:nvPr/>
        </p:nvSpPr>
        <p:spPr>
          <a:xfrm flipH="1">
            <a:off x="1509099" y="3647114"/>
            <a:ext cx="206827" cy="59382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69327" y="3782276"/>
            <a:ext cx="59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apps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3138" y="3279787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2 apps 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&amp; 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capacity will be 100MB 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1749192" y="3987128"/>
            <a:ext cx="621849" cy="197768"/>
          </a:xfrm>
          <a:prstGeom prst="wedgeRoundRectCallout">
            <a:avLst>
              <a:gd name="adj1" fmla="val 75207"/>
              <a:gd name="adj2" fmla="val 151745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APP#2</a:t>
            </a:r>
          </a:p>
        </p:txBody>
      </p:sp>
      <p:sp>
        <p:nvSpPr>
          <p:cNvPr id="20" name="角丸四角形吹き出し 19"/>
          <p:cNvSpPr/>
          <p:nvPr/>
        </p:nvSpPr>
        <p:spPr>
          <a:xfrm>
            <a:off x="4383225" y="3732936"/>
            <a:ext cx="1400013" cy="375677"/>
          </a:xfrm>
          <a:prstGeom prst="wedgeRoundRectCallout">
            <a:avLst>
              <a:gd name="adj1" fmla="val -75007"/>
              <a:gd name="adj2" fmla="val -3135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</a:p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Activation License 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1398258"/>
            <a:ext cx="291539" cy="29153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2" y="2209946"/>
            <a:ext cx="291539" cy="29153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2482981"/>
            <a:ext cx="291539" cy="291539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3" y="2759099"/>
            <a:ext cx="291539" cy="29153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919538" y="3629947"/>
            <a:ext cx="3198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*If </a:t>
            </a:r>
            <a:r>
              <a:rPr lang="en-US" altLang="ja-JP" sz="1200" dirty="0"/>
              <a:t>you want to install another application, you need to uninstall the pre-installed application</a:t>
            </a:r>
            <a:r>
              <a:rPr lang="en-US" altLang="ja-JP" sz="1200" dirty="0" smtClean="0"/>
              <a:t>.</a:t>
            </a:r>
          </a:p>
          <a:p>
            <a:endParaRPr kumimoji="1" lang="en-US" altLang="ja-JP" sz="800" dirty="0"/>
          </a:p>
          <a:p>
            <a:r>
              <a:rPr lang="en-US" altLang="ja-JP" sz="1200" dirty="0"/>
              <a:t>[</a:t>
            </a:r>
            <a:r>
              <a:rPr lang="en-US" altLang="ja-JP" sz="1200" dirty="0" smtClean="0"/>
              <a:t>Ex.] </a:t>
            </a:r>
            <a:r>
              <a:rPr lang="en-US" altLang="ja-JP" sz="1200" dirty="0"/>
              <a:t>If you want to install </a:t>
            </a:r>
            <a:r>
              <a:rPr lang="en-US" altLang="ja-JP" sz="1200" dirty="0" smtClean="0"/>
              <a:t>“AI Vehicle </a:t>
            </a:r>
            <a:r>
              <a:rPr lang="en-US" altLang="ja-JP" sz="1200" dirty="0"/>
              <a:t>D</a:t>
            </a:r>
            <a:r>
              <a:rPr lang="en-US" altLang="ja-JP" sz="1200" dirty="0" smtClean="0"/>
              <a:t>etection”.</a:t>
            </a:r>
          </a:p>
          <a:p>
            <a:endParaRPr kumimoji="1" lang="en-US" altLang="ja-JP" sz="400" dirty="0"/>
          </a:p>
          <a:p>
            <a:r>
              <a:rPr lang="en-US" altLang="ja-JP" sz="1200" dirty="0" smtClean="0"/>
              <a:t>        1</a:t>
            </a:r>
            <a:r>
              <a:rPr lang="en-US" altLang="ja-JP" sz="1200" dirty="0"/>
              <a:t>. Uninstall </a:t>
            </a:r>
            <a:r>
              <a:rPr lang="en-US" altLang="ja-JP" sz="1200" dirty="0" smtClean="0"/>
              <a:t>“AI-VMD”</a:t>
            </a:r>
            <a:endParaRPr lang="en-US" altLang="ja-JP" sz="1200" dirty="0"/>
          </a:p>
          <a:p>
            <a:r>
              <a:rPr lang="en-US" altLang="ja-JP" sz="1200" dirty="0" smtClean="0"/>
              <a:t>        2</a:t>
            </a:r>
            <a:r>
              <a:rPr lang="en-US" altLang="ja-JP" sz="1200" dirty="0"/>
              <a:t>. Install </a:t>
            </a:r>
            <a:r>
              <a:rPr lang="en-US" altLang="ja-JP" sz="1200" dirty="0" smtClean="0"/>
              <a:t>“AI Vehicle </a:t>
            </a:r>
            <a:r>
              <a:rPr lang="en-US" altLang="ja-JP" sz="1200" dirty="0"/>
              <a:t>D</a:t>
            </a:r>
            <a:r>
              <a:rPr lang="en-US" altLang="ja-JP" sz="1200" dirty="0" smtClean="0"/>
              <a:t>etection”</a:t>
            </a:r>
            <a:endParaRPr kumimoji="1" lang="ja-JP" altLang="en-US" sz="1200" dirty="0"/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Ref. Notification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about pre-installed application</a:t>
            </a: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8400" y="871200"/>
            <a:ext cx="850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Until Nov. 2021 shipment, there is two important notification regarding pre-installed applications.</a:t>
            </a:r>
          </a:p>
          <a:p>
            <a:endParaRPr lang="en-US" altLang="ja-JP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Pre-installed will return back to "AI Privacy Guard" if factory reset is executed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Countermeasure is to delete </a:t>
            </a:r>
            <a:r>
              <a:rPr lang="en-US" altLang="ja-JP" dirty="0"/>
              <a:t>“AI privacy guard” and install “AI People detection</a:t>
            </a:r>
            <a:r>
              <a:rPr lang="en-US" altLang="ja-JP" dirty="0" smtClean="0"/>
              <a:t>” again.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One </a:t>
            </a:r>
            <a:r>
              <a:rPr lang="en-US" altLang="ja-JP" dirty="0" smtClean="0"/>
              <a:t>description </a:t>
            </a:r>
            <a:r>
              <a:rPr lang="en-US" altLang="ja-JP" dirty="0"/>
              <a:t>of ”AI Privacy Guard” remains in Operating Instructions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Newer version, individual </a:t>
            </a:r>
            <a:r>
              <a:rPr lang="en-US" altLang="ja-JP" dirty="0"/>
              <a:t>application </a:t>
            </a:r>
            <a:r>
              <a:rPr lang="en-US" altLang="ja-JP" dirty="0" smtClean="0"/>
              <a:t>name is deleted, will be published in a website after mid of Nov. 2021.</a:t>
            </a:r>
          </a:p>
        </p:txBody>
      </p:sp>
    </p:spTree>
    <p:extLst>
      <p:ext uri="{BB962C8B-B14F-4D97-AF65-F5344CB8AC3E}">
        <p14:creationId xmlns:p14="http://schemas.microsoft.com/office/powerpoint/2010/main" val="10336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There are some combination patterns that cannot be used at same time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402477"/>
              </p:ext>
            </p:extLst>
          </p:nvPr>
        </p:nvGraphicFramePr>
        <p:xfrm>
          <a:off x="695859" y="1365499"/>
          <a:ext cx="7729267" cy="1711255"/>
        </p:xfrm>
        <a:graphic>
          <a:graphicData uri="http://schemas.openxmlformats.org/drawingml/2006/table">
            <a:tbl>
              <a:tblPr/>
              <a:tblGrid>
                <a:gridCol w="793630">
                  <a:extLst>
                    <a:ext uri="{9D8B030D-6E8A-4147-A177-3AD203B41FA5}">
                      <a16:colId xmlns:a16="http://schemas.microsoft.com/office/drawing/2014/main" val="2818443033"/>
                    </a:ext>
                  </a:extLst>
                </a:gridCol>
                <a:gridCol w="2564921">
                  <a:extLst>
                    <a:ext uri="{9D8B030D-6E8A-4147-A177-3AD203B41FA5}">
                      <a16:colId xmlns:a16="http://schemas.microsoft.com/office/drawing/2014/main" val="1172907274"/>
                    </a:ext>
                  </a:extLst>
                </a:gridCol>
                <a:gridCol w="867624">
                  <a:extLst>
                    <a:ext uri="{9D8B030D-6E8A-4147-A177-3AD203B41FA5}">
                      <a16:colId xmlns:a16="http://schemas.microsoft.com/office/drawing/2014/main" val="1697025589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3550194837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3309267332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3262206311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1585585844"/>
                    </a:ext>
                  </a:extLst>
                </a:gridCol>
              </a:tblGrid>
              <a:tr h="296277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#2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#3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#4</a:t>
                      </a:r>
                      <a:endParaRPr lang="ja-JP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#5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05737"/>
                  </a:ext>
                </a:extLst>
              </a:tr>
              <a:tr h="289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#1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en-US" altLang="ja-JP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82381"/>
                  </a:ext>
                </a:extLst>
              </a:tr>
              <a:tr h="289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#2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Privacy</a:t>
                      </a:r>
                      <a:r>
                        <a:rPr lang="en-US" altLang="ja-JP" sz="14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Guard</a:t>
                      </a:r>
                      <a:endParaRPr lang="ja-JP" altLang="en-US" sz="14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en-US" altLang="ja-JP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221617"/>
                  </a:ext>
                </a:extLst>
              </a:tr>
              <a:tr h="289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#3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305873"/>
                  </a:ext>
                </a:extLst>
              </a:tr>
              <a:tr h="27356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#4</a:t>
                      </a:r>
                      <a:endParaRPr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4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23733"/>
                  </a:ext>
                </a:extLst>
              </a:tr>
              <a:tr h="27356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#5</a:t>
                      </a:r>
                      <a:endParaRPr kumimoji="1" lang="ja-JP" altLang="en-US" sz="1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681849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672049" y="1006268"/>
            <a:ext cx="6723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*Below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condition “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Yes”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+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“AI Sound Classification”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 worked at the same time</a:t>
            </a:r>
            <a:endParaRPr lang="ja-JP" altLang="en-US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85315" y="3182107"/>
            <a:ext cx="8442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for the restrictions when installing multiple extension software applications on a camera, refer to the support 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list for extension software &lt;C0103&gt;” at the link below.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https://i-pro.com/global/en/surveillance/training-support/support/technical-information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Camera L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ineup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8" name="表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980226"/>
              </p:ext>
            </p:extLst>
          </p:nvPr>
        </p:nvGraphicFramePr>
        <p:xfrm>
          <a:off x="158429" y="691173"/>
          <a:ext cx="8657325" cy="4056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5846">
                  <a:extLst>
                    <a:ext uri="{9D8B030D-6E8A-4147-A177-3AD203B41FA5}">
                      <a16:colId xmlns:a16="http://schemas.microsoft.com/office/drawing/2014/main" val="1488695343"/>
                    </a:ext>
                  </a:extLst>
                </a:gridCol>
                <a:gridCol w="1697921">
                  <a:extLst>
                    <a:ext uri="{9D8B030D-6E8A-4147-A177-3AD203B41FA5}">
                      <a16:colId xmlns:a16="http://schemas.microsoft.com/office/drawing/2014/main" val="2561518614"/>
                    </a:ext>
                  </a:extLst>
                </a:gridCol>
                <a:gridCol w="1783475">
                  <a:extLst>
                    <a:ext uri="{9D8B030D-6E8A-4147-A177-3AD203B41FA5}">
                      <a16:colId xmlns:a16="http://schemas.microsoft.com/office/drawing/2014/main" val="3782453428"/>
                    </a:ext>
                  </a:extLst>
                </a:gridCol>
                <a:gridCol w="1783475">
                  <a:extLst>
                    <a:ext uri="{9D8B030D-6E8A-4147-A177-3AD203B41FA5}">
                      <a16:colId xmlns:a16="http://schemas.microsoft.com/office/drawing/2014/main" val="4188445485"/>
                    </a:ext>
                  </a:extLst>
                </a:gridCol>
                <a:gridCol w="1806608">
                  <a:extLst>
                    <a:ext uri="{9D8B030D-6E8A-4147-A177-3AD203B41FA5}">
                      <a16:colId xmlns:a16="http://schemas.microsoft.com/office/drawing/2014/main" val="3399697245"/>
                    </a:ext>
                  </a:extLst>
                </a:gridCol>
              </a:tblGrid>
              <a:tr h="41641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FHD model</a:t>
                      </a:r>
                      <a:endParaRPr kumimoji="1" lang="ja-JP" altLang="en-US" sz="1600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en-US" altLang="ja-JP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endParaRPr kumimoji="1" lang="en-US" altLang="ja-JP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  <a:endParaRPr kumimoji="1" lang="ja-JP" altLang="en-US" sz="16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847806"/>
                  </a:ext>
                </a:extLst>
              </a:tr>
              <a:tr h="41641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tele lens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71354"/>
                  </a:ext>
                </a:extLst>
              </a:tr>
              <a:tr h="59810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ja-JP" altLang="en-US" sz="1600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ja-JP" sz="16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ja-JP" sz="16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67334"/>
                  </a:ext>
                </a:extLst>
              </a:tr>
              <a:tr h="5683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WV-S1136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WV-S1536L</a:t>
                      </a:r>
                    </a:p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WV-S1536LN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WV-S1536LTN</a:t>
                      </a: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957451"/>
                  </a:ext>
                </a:extLst>
              </a:tr>
              <a:tr h="31861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Jun. 2021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Sep. 2021</a:t>
                      </a:r>
                      <a:endParaRPr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Nov. 2021</a:t>
                      </a:r>
                      <a:endParaRPr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108430"/>
                  </a:ext>
                </a:extLst>
              </a:tr>
              <a:tr h="63803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600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ja-JP" sz="16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ja-JP" sz="16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094923"/>
                  </a:ext>
                </a:extLst>
              </a:tr>
              <a:tr h="3956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WV-S2136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WV-S2136L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WV-S2236L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WV-S2536L</a:t>
                      </a:r>
                    </a:p>
                    <a:p>
                      <a:pPr algn="ctr"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WV-S2536LN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WV-S2536LTN</a:t>
                      </a: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731211"/>
                  </a:ext>
                </a:extLst>
              </a:tr>
              <a:tr h="35692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Jun. 2021</a:t>
                      </a: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Jun. 2021</a:t>
                      </a: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Sep. 2021</a:t>
                      </a:r>
                      <a:endParaRPr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in Nov. 2021</a:t>
                      </a:r>
                      <a:endParaRPr lang="en-US" altLang="ja-JP" sz="12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37200" marR="137200" marT="68599" marB="685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633593"/>
                  </a:ext>
                </a:extLst>
              </a:tr>
            </a:tbl>
          </a:graphicData>
        </a:graphic>
      </p:graphicFrame>
      <p:pic>
        <p:nvPicPr>
          <p:cNvPr id="110" name="図 10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9851" y="1605264"/>
            <a:ext cx="728792" cy="477064"/>
          </a:xfrm>
          <a:prstGeom prst="rect">
            <a:avLst/>
          </a:prstGeom>
        </p:spPr>
      </p:pic>
      <p:pic>
        <p:nvPicPr>
          <p:cNvPr id="113" name="図 1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027" y="3184279"/>
            <a:ext cx="592441" cy="5220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4087" y="1605264"/>
            <a:ext cx="728792" cy="47706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263" y="3186194"/>
            <a:ext cx="592441" cy="522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37" y="1605264"/>
            <a:ext cx="821010" cy="39408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12" y="3184279"/>
            <a:ext cx="554859" cy="54321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0" y="3186193"/>
            <a:ext cx="556768" cy="541303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8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6" y="2521763"/>
            <a:ext cx="428309" cy="8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415" y="2542518"/>
            <a:ext cx="806817" cy="8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9" y="2587525"/>
            <a:ext cx="660471" cy="71680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3503714"/>
            <a:ext cx="508727" cy="492829"/>
          </a:xfrm>
          <a:prstGeom prst="rect">
            <a:avLst/>
          </a:prstGeom>
        </p:spPr>
      </p:pic>
      <p:pic>
        <p:nvPicPr>
          <p:cNvPr id="10" name="Picture 12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901" y="2299115"/>
            <a:ext cx="2663117" cy="13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86" y="1398028"/>
            <a:ext cx="1325499" cy="9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3" y="1111055"/>
            <a:ext cx="542407" cy="5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identifying specific sound by AI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3531639" y="3704599"/>
            <a:ext cx="2351295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Identifying a specific sound </a:t>
            </a:r>
            <a:endParaRPr lang="en-US" altLang="en-US" sz="14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among </a:t>
            </a: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noises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51673" y="1967218"/>
            <a:ext cx="1421742" cy="369332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kumimoji="0" lang="en-US" altLang="ja-JP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1673" y="2768128"/>
            <a:ext cx="142174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Daily noise</a:t>
            </a:r>
            <a:endParaRPr kumimoji="0" altLang="en-US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25417" y="3566088"/>
            <a:ext cx="144799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 </a:t>
            </a: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horn</a:t>
            </a:r>
          </a:p>
        </p:txBody>
      </p:sp>
      <p:sp>
        <p:nvSpPr>
          <p:cNvPr id="27" name="二等辺三角形 26"/>
          <p:cNvSpPr/>
          <p:nvPr/>
        </p:nvSpPr>
        <p:spPr>
          <a:xfrm rot="5400000">
            <a:off x="5834957" y="270340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二等辺三角形 27"/>
          <p:cNvSpPr/>
          <p:nvPr/>
        </p:nvSpPr>
        <p:spPr>
          <a:xfrm rot="5400000">
            <a:off x="2308680" y="270044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253590" y="3294189"/>
            <a:ext cx="958299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27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comparison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86392"/>
              </p:ext>
            </p:extLst>
          </p:nvPr>
        </p:nvGraphicFramePr>
        <p:xfrm>
          <a:off x="392831" y="995216"/>
          <a:ext cx="8406112" cy="1497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1013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008502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</a:tblGrid>
              <a:tr h="294324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Function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23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AI Sound classification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SD card recording triggered by 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0261" y="2547776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of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50900"/>
              </p:ext>
            </p:extLst>
          </p:nvPr>
        </p:nvGraphicFramePr>
        <p:xfrm>
          <a:off x="392832" y="2957968"/>
          <a:ext cx="8406111" cy="18308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0919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942940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802252">
                  <a:extLst>
                    <a:ext uri="{9D8B030D-6E8A-4147-A177-3AD203B41FA5}">
                      <a16:colId xmlns:a16="http://schemas.microsoft.com/office/drawing/2014/main" val="836126021"/>
                    </a:ext>
                  </a:extLst>
                </a:gridCol>
              </a:tblGrid>
              <a:tr h="2812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371434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 target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Examples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Gunshot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 Vehicle Horn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62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Yell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Glass break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38640"/>
                  </a:ext>
                </a:extLst>
              </a:tr>
              <a:tr h="5834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condition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level of target sound is 6dB larger than ambient sound.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(sound classification can be used in indoor and outdoor environments)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Target sound continues more than a second. (except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for gunshot)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</a:tbl>
          </a:graphicData>
        </a:graphic>
      </p:graphicFrame>
      <p:pic>
        <p:nvPicPr>
          <p:cNvPr id="17" name="銃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4094" y="3327768"/>
            <a:ext cx="323093" cy="298213"/>
          </a:xfrm>
          <a:prstGeom prst="rect">
            <a:avLst/>
          </a:prstGeom>
        </p:spPr>
      </p:pic>
      <p:pic>
        <p:nvPicPr>
          <p:cNvPr id="18" name="叫び声（女性2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744" y="3718965"/>
            <a:ext cx="323443" cy="248536"/>
          </a:xfrm>
          <a:prstGeom prst="rect">
            <a:avLst/>
          </a:prstGeom>
        </p:spPr>
      </p:pic>
      <p:pic>
        <p:nvPicPr>
          <p:cNvPr id="19" name="クラクション（長め）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7" y="3340873"/>
            <a:ext cx="281941" cy="281941"/>
          </a:xfrm>
          <a:prstGeom prst="rect">
            <a:avLst/>
          </a:prstGeom>
        </p:spPr>
      </p:pic>
      <p:pic>
        <p:nvPicPr>
          <p:cNvPr id="20" name="glass-break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8" y="3724706"/>
            <a:ext cx="284818" cy="261236"/>
          </a:xfrm>
          <a:prstGeom prst="rect">
            <a:avLst/>
          </a:prstGeom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27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distance for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 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05678"/>
              </p:ext>
            </p:extLst>
          </p:nvPr>
        </p:nvGraphicFramePr>
        <p:xfrm>
          <a:off x="280329" y="957777"/>
          <a:ext cx="8593378" cy="24268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6382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3012540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2619622836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1356711609"/>
                    </a:ext>
                  </a:extLst>
                </a:gridCol>
              </a:tblGrid>
              <a:tr h="303462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Ambient noise level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Example of scene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Detectable distance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(Guideline)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97197079"/>
                  </a:ext>
                </a:extLst>
              </a:tr>
              <a:tr h="466117"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Yell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Glass break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(90 - 110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Gunshot / Vehicle horn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(110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- 130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787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70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Noisy streets, main roads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m (13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 m (49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60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Ordinary conversation, quiet car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m (26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 m (98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50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area, office in the daytime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 m (52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706653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40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 at night, library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 m (105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feet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76265" y="3632824"/>
            <a:ext cx="6654800" cy="1206468"/>
          </a:xfrm>
          <a:prstGeom prst="rect">
            <a:avLst/>
          </a:prstGeom>
          <a:noFill/>
        </p:spPr>
        <p:txBody>
          <a:bodyPr wrap="square" lIns="64000" tIns="64000" rIns="64000" bIns="64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Microphone requirements for AI Sound classification 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Frequency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characteristics: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200 Hz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KHz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Omnidirectional microphone</a:t>
            </a: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onfirmed microphone (may </a:t>
            </a: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be available in your region)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ECM-CS3 (SONY), AT9904 (audio-</a:t>
            </a:r>
            <a:r>
              <a:rPr lang="en-US" altLang="ja-JP" sz="1400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technica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lang="en-US" altLang="ja-JP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0329" y="3363385"/>
            <a:ext cx="7829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distance may change depending on the surrounding environment, such as when the building blocks it.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27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following cases, target sound may not be detected by AI sound identification.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short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Multiple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types of target sounds occur at the same time (only one of them is detected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It's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raining (especially when rain drops hit the microphone directly)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quiet or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loud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0329" y="2275115"/>
            <a:ext cx="81459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sounds that are very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similar to the target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may be detected.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[Example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tire puncture as "gunshot"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sound of glass breaking and the impact sound is strong, it is detected as "gunshot".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bird calls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an emergency vehicle siren as a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the sound of tableware breaking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"glass break“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27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9" y="575314"/>
            <a:ext cx="587908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 screen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0914"/>
          <a:stretch/>
        </p:blipFill>
        <p:spPr>
          <a:xfrm>
            <a:off x="120649" y="962764"/>
            <a:ext cx="4271939" cy="34597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378754" y="1063856"/>
            <a:ext cx="642209" cy="12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9720" y="3376205"/>
            <a:ext cx="3578671" cy="187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03268" y="3564045"/>
            <a:ext cx="3575124" cy="18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9726" y="3756521"/>
            <a:ext cx="3578666" cy="265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7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670192"/>
            <a:ext cx="4472150" cy="33310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On/Off.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139667"/>
            <a:ext cx="4472150" cy="50141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3600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detection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sensitivity for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volume from Low/Middle/High.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777459"/>
            <a:ext cx="4472150" cy="2642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sound for the target of alarm.</a:t>
            </a:r>
          </a:p>
        </p:txBody>
      </p:sp>
      <p:cxnSp>
        <p:nvCxnSpPr>
          <p:cNvPr id="16" name="直線コネクタ 15"/>
          <p:cNvCxnSpPr>
            <a:stCxn id="8" idx="3"/>
            <a:endCxn id="12" idx="1"/>
          </p:cNvCxnSpPr>
          <p:nvPr/>
        </p:nvCxnSpPr>
        <p:spPr>
          <a:xfrm flipV="1">
            <a:off x="4078391" y="836743"/>
            <a:ext cx="483518" cy="2633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0" idx="3"/>
            <a:endCxn id="13" idx="1"/>
          </p:cNvCxnSpPr>
          <p:nvPr/>
        </p:nvCxnSpPr>
        <p:spPr>
          <a:xfrm flipV="1">
            <a:off x="4078392" y="1390377"/>
            <a:ext cx="483517" cy="22672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endCxn id="14" idx="1"/>
          </p:cNvCxnSpPr>
          <p:nvPr/>
        </p:nvCxnSpPr>
        <p:spPr>
          <a:xfrm flipV="1">
            <a:off x="4078392" y="3098959"/>
            <a:ext cx="483517" cy="848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7087" y="4403219"/>
            <a:ext cx="8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*In </a:t>
            </a:r>
            <a:r>
              <a:rPr lang="en-US" altLang="ja-JP" sz="1200" dirty="0"/>
              <a:t>order to link the alarm with the NX recorder or ASM300, it is necessary to register the message ID of the alarm</a:t>
            </a:r>
            <a:r>
              <a:rPr lang="en-US" altLang="ja-JP" sz="1200" dirty="0" smtClean="0"/>
              <a:t>.</a:t>
            </a:r>
          </a:p>
          <a:p>
            <a:r>
              <a:rPr lang="en-US" altLang="ja-JP" sz="1200" dirty="0" smtClean="0"/>
              <a:t> 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See next page.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80018" y="2050999"/>
            <a:ext cx="4454041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is detected by volume.</a:t>
            </a:r>
          </a:p>
          <a:p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 Select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there is no sound to be classified in the setting items.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endParaRPr lang="en-US" altLang="ja-JP" sz="8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is not recommended to select "Other" in duplicate with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other analytics target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(such as a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“Gunshot”).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a gunshot actually occurs,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and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are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detected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and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two alarms are notified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particular, when linking an alarm with the NX recorder, it is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possible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that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detection cannot be received because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the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NX recorder has set a period during which notifications are not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continuously accepted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(Alarm disarm duration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efault : 2 seconds]).</a:t>
            </a:r>
          </a:p>
          <a:p>
            <a:endParaRPr lang="en-US" altLang="ja-JP" sz="8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 err="1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V2.0 or later, you can adjust the judgment threshold of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Gunshot/Yell/Vehicle horn/Glass break.</a:t>
            </a:r>
            <a:endParaRPr lang="ja-JP" altLang="en-US" sz="11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27" y="79511"/>
            <a:ext cx="444457" cy="4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34297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Ref.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Recorder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-1" r="43782" b="45650"/>
          <a:stretch/>
        </p:blipFill>
        <p:spPr>
          <a:xfrm>
            <a:off x="633578" y="2595822"/>
            <a:ext cx="2958356" cy="17304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44128" b="58280"/>
          <a:stretch/>
        </p:blipFill>
        <p:spPr>
          <a:xfrm>
            <a:off x="633578" y="1121825"/>
            <a:ext cx="2958356" cy="1437299"/>
          </a:xfrm>
          <a:prstGeom prst="rect">
            <a:avLst/>
          </a:prstGeom>
        </p:spPr>
      </p:pic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19706" y="2144314"/>
            <a:ext cx="2090571" cy="133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8736" y="3271098"/>
            <a:ext cx="392722" cy="9528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線吹き出し 2 (枠付き) 7"/>
          <p:cNvSpPr/>
          <p:nvPr/>
        </p:nvSpPr>
        <p:spPr>
          <a:xfrm>
            <a:off x="3934549" y="1175956"/>
            <a:ext cx="4607466" cy="832647"/>
          </a:xfrm>
          <a:prstGeom prst="borderCallout2">
            <a:avLst>
              <a:gd name="adj1" fmla="val 21076"/>
              <a:gd name="adj2" fmla="val -248"/>
              <a:gd name="adj3" fmla="val 21625"/>
              <a:gd name="adj4" fmla="val -10754"/>
              <a:gd name="adj5" fmla="val 116526"/>
              <a:gd name="adj6" fmla="val -290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5501" y="1177606"/>
            <a:ext cx="460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Go to [REC &amp; event]-&gt; [Advanced setup] tab -&gt; [Extension software alarm], and click “Setup” to open the [Extension software alarm] setup screen.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線吹き出し 2 (枠付き) 9"/>
          <p:cNvSpPr/>
          <p:nvPr/>
        </p:nvSpPr>
        <p:spPr>
          <a:xfrm>
            <a:off x="3934544" y="3052421"/>
            <a:ext cx="4607301" cy="595802"/>
          </a:xfrm>
          <a:prstGeom prst="borderCallout2">
            <a:avLst>
              <a:gd name="adj1" fmla="val 29680"/>
              <a:gd name="adj2" fmla="val -122"/>
              <a:gd name="adj3" fmla="val 31128"/>
              <a:gd name="adj4" fmla="val -33557"/>
              <a:gd name="adj5" fmla="val 131669"/>
              <a:gd name="adj6" fmla="val -5002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34540" y="3016202"/>
            <a:ext cx="460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線吹き出し 2 (枠付き) 11"/>
          <p:cNvSpPr/>
          <p:nvPr/>
        </p:nvSpPr>
        <p:spPr>
          <a:xfrm>
            <a:off x="3934540" y="3683033"/>
            <a:ext cx="4607307" cy="623889"/>
          </a:xfrm>
          <a:prstGeom prst="borderCallout2">
            <a:avLst>
              <a:gd name="adj1" fmla="val 72330"/>
              <a:gd name="adj2" fmla="val 180"/>
              <a:gd name="adj3" fmla="val 72895"/>
              <a:gd name="adj4" fmla="val -17097"/>
              <a:gd name="adj5" fmla="val 43358"/>
              <a:gd name="adj6" fmla="val -2219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4541" y="3660592"/>
            <a:ext cx="4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線吹き出し 2 (枠付き) 13"/>
          <p:cNvSpPr/>
          <p:nvPr/>
        </p:nvSpPr>
        <p:spPr>
          <a:xfrm>
            <a:off x="3934540" y="2371646"/>
            <a:ext cx="4607477" cy="647981"/>
          </a:xfrm>
          <a:prstGeom prst="borderCallout2">
            <a:avLst>
              <a:gd name="adj1" fmla="val 65577"/>
              <a:gd name="adj2" fmla="val 3"/>
              <a:gd name="adj3" fmla="val 67906"/>
              <a:gd name="adj4" fmla="val -50244"/>
              <a:gd name="adj5" fmla="val 140151"/>
              <a:gd name="adj6" fmla="val -632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35494" y="2350855"/>
            <a:ext cx="460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174906" y="3836135"/>
            <a:ext cx="1189894" cy="118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88248" y="3841886"/>
            <a:ext cx="539260" cy="118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876064" y="2109033"/>
            <a:ext cx="5095408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48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Ref.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ASM300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100899" y="1160376"/>
            <a:ext cx="4733118" cy="2719161"/>
            <a:chOff x="3544595" y="4301159"/>
            <a:chExt cx="4733118" cy="271916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595" y="4301159"/>
              <a:ext cx="4733118" cy="2719161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441" y="5325207"/>
              <a:ext cx="541527" cy="1695113"/>
            </a:xfrm>
            <a:prstGeom prst="rect">
              <a:avLst/>
            </a:prstGeom>
          </p:spPr>
        </p:pic>
        <p:sp>
          <p:nvSpPr>
            <p:cNvPr id="22" name="正方形/長方形 21"/>
            <p:cNvSpPr/>
            <p:nvPr/>
          </p:nvSpPr>
          <p:spPr>
            <a:xfrm>
              <a:off x="6133836" y="5316489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Intruder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151884" y="5530537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Loitering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151884" y="5741476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Direction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65901" y="5955405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 Line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15951" y="617635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1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117956" y="638891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2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117954" y="6599468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3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7956" y="6810024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4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2372223" y="1861034"/>
            <a:ext cx="411836" cy="19763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2804192" y="3018883"/>
            <a:ext cx="674766" cy="2168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503022" y="3018882"/>
            <a:ext cx="1062963" cy="216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00038" y="2222952"/>
            <a:ext cx="38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線吹き出し 2 (枠付き) 33"/>
          <p:cNvSpPr/>
          <p:nvPr/>
        </p:nvSpPr>
        <p:spPr>
          <a:xfrm>
            <a:off x="4899081" y="2912963"/>
            <a:ext cx="4156994" cy="613234"/>
          </a:xfrm>
          <a:prstGeom prst="borderCallout2">
            <a:avLst>
              <a:gd name="adj1" fmla="val 79825"/>
              <a:gd name="adj2" fmla="val 54"/>
              <a:gd name="adj3" fmla="val 80374"/>
              <a:gd name="adj4" fmla="val -4134"/>
              <a:gd name="adj5" fmla="val 51668"/>
              <a:gd name="adj6" fmla="val -821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99080" y="2879866"/>
            <a:ext cx="400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</a:p>
        </p:txBody>
      </p:sp>
      <p:sp>
        <p:nvSpPr>
          <p:cNvPr id="36" name="線吹き出し 2 (枠付き) 35"/>
          <p:cNvSpPr/>
          <p:nvPr/>
        </p:nvSpPr>
        <p:spPr>
          <a:xfrm>
            <a:off x="4899081" y="1535501"/>
            <a:ext cx="4156994" cy="647981"/>
          </a:xfrm>
          <a:prstGeom prst="borderCallout2">
            <a:avLst>
              <a:gd name="adj1" fmla="val 15646"/>
              <a:gd name="adj2" fmla="val 151"/>
              <a:gd name="adj3" fmla="val 17111"/>
              <a:gd name="adj4" fmla="val -47464"/>
              <a:gd name="adj5" fmla="val 49911"/>
              <a:gd name="adj6" fmla="val -531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00033" y="1537151"/>
            <a:ext cx="415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4840604" y="1093015"/>
            <a:ext cx="4063070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39" name="線吹き出し 2 (枠付き) 38"/>
          <p:cNvSpPr/>
          <p:nvPr/>
        </p:nvSpPr>
        <p:spPr>
          <a:xfrm>
            <a:off x="4899085" y="2221302"/>
            <a:ext cx="4156989" cy="647981"/>
          </a:xfrm>
          <a:prstGeom prst="borderCallout2">
            <a:avLst>
              <a:gd name="adj1" fmla="val 11924"/>
              <a:gd name="adj2" fmla="val -248"/>
              <a:gd name="adj3" fmla="val 11585"/>
              <a:gd name="adj4" fmla="val -27200"/>
              <a:gd name="adj5" fmla="val 121347"/>
              <a:gd name="adj6" fmla="val -3925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11872" y="4152097"/>
            <a:ext cx="812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M</a:t>
            </a:r>
            <a:r>
              <a:rPr lang="en-GB" sz="1200" dirty="0" smtClean="0"/>
              <a:t>atch the setting order of each message ID of No. 1 to No. 8 on the Extension software alarm setting screen of the recorder, and No. 1 to No. 8 of this setting screen.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20866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2880755"/>
            <a:ext cx="2948495" cy="16254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7" y="2880527"/>
            <a:ext cx="2894276" cy="16256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924955"/>
            <a:ext cx="2944345" cy="164960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2" y="932805"/>
            <a:ext cx="2894271" cy="162567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6-3. AI-VMD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966" y="2871862"/>
            <a:ext cx="4047035" cy="1944669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967" y="919708"/>
            <a:ext cx="4047035" cy="1950358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45206" y="920644"/>
            <a:ext cx="4047035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4516" y="2537875"/>
            <a:ext cx="3265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an alarm when a moving object enters the configured area.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9144" y="4485968"/>
            <a:ext cx="38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 moving object enters and stays at the configured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for a specified pe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riod.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09388" y="2519777"/>
            <a:ext cx="399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 moving object enters the configured area and moves to the specified direction.</a:t>
            </a: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37481" y="4470437"/>
            <a:ext cx="390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an object moving to the specified direction crosses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configured line.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1415299" y="1747278"/>
            <a:ext cx="1660358" cy="799749"/>
          </a:xfrm>
          <a:custGeom>
            <a:avLst/>
            <a:gdLst>
              <a:gd name="connsiteX0" fmla="*/ 1660358 w 1660358"/>
              <a:gd name="connsiteY0" fmla="*/ 0 h 842211"/>
              <a:gd name="connsiteX1" fmla="*/ 1461837 w 1660358"/>
              <a:gd name="connsiteY1" fmla="*/ 842211 h 842211"/>
              <a:gd name="connsiteX2" fmla="*/ 0 w 1660358"/>
              <a:gd name="connsiteY2" fmla="*/ 824163 h 842211"/>
              <a:gd name="connsiteX3" fmla="*/ 1106906 w 1660358"/>
              <a:gd name="connsiteY3" fmla="*/ 18048 h 842211"/>
              <a:gd name="connsiteX4" fmla="*/ 1660358 w 1660358"/>
              <a:gd name="connsiteY4" fmla="*/ 0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358" h="842211">
                <a:moveTo>
                  <a:pt x="1660358" y="0"/>
                </a:moveTo>
                <a:lnTo>
                  <a:pt x="1461837" y="842211"/>
                </a:lnTo>
                <a:lnTo>
                  <a:pt x="0" y="824163"/>
                </a:lnTo>
                <a:lnTo>
                  <a:pt x="1106906" y="18048"/>
                </a:lnTo>
                <a:lnTo>
                  <a:pt x="1660358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3966" y="914513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Intruder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70386" y="3248240"/>
            <a:ext cx="287168" cy="8690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493505" y="3780413"/>
            <a:ext cx="1949115" cy="715879"/>
          </a:xfrm>
          <a:custGeom>
            <a:avLst/>
            <a:gdLst>
              <a:gd name="connsiteX0" fmla="*/ 60157 w 1949115"/>
              <a:gd name="connsiteY0" fmla="*/ 715879 h 715879"/>
              <a:gd name="connsiteX1" fmla="*/ 1949115 w 1949115"/>
              <a:gd name="connsiteY1" fmla="*/ 715879 h 715879"/>
              <a:gd name="connsiteX2" fmla="*/ 1010652 w 1949115"/>
              <a:gd name="connsiteY2" fmla="*/ 0 h 715879"/>
              <a:gd name="connsiteX3" fmla="*/ 0 w 1949115"/>
              <a:gd name="connsiteY3" fmla="*/ 264695 h 715879"/>
              <a:gd name="connsiteX4" fmla="*/ 60157 w 1949115"/>
              <a:gd name="connsiteY4" fmla="*/ 715879 h 7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115" h="715879">
                <a:moveTo>
                  <a:pt x="60157" y="715879"/>
                </a:moveTo>
                <a:lnTo>
                  <a:pt x="1949115" y="715879"/>
                </a:lnTo>
                <a:lnTo>
                  <a:pt x="1010652" y="0"/>
                </a:lnTo>
                <a:lnTo>
                  <a:pt x="0" y="264695"/>
                </a:lnTo>
                <a:lnTo>
                  <a:pt x="60157" y="715879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3967" y="2876972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Loitering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5283452" y="1037253"/>
            <a:ext cx="2279984" cy="1419726"/>
          </a:xfrm>
          <a:custGeom>
            <a:avLst/>
            <a:gdLst>
              <a:gd name="connsiteX0" fmla="*/ 2279984 w 2279984"/>
              <a:gd name="connsiteY0" fmla="*/ 42110 h 1419726"/>
              <a:gd name="connsiteX1" fmla="*/ 2087479 w 2279984"/>
              <a:gd name="connsiteY1" fmla="*/ 0 h 1419726"/>
              <a:gd name="connsiteX2" fmla="*/ 0 w 2279984"/>
              <a:gd name="connsiteY2" fmla="*/ 944479 h 1419726"/>
              <a:gd name="connsiteX3" fmla="*/ 24063 w 2279984"/>
              <a:gd name="connsiteY3" fmla="*/ 1419726 h 1419726"/>
              <a:gd name="connsiteX4" fmla="*/ 2279984 w 2279984"/>
              <a:gd name="connsiteY4" fmla="*/ 42110 h 14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984" h="1419726">
                <a:moveTo>
                  <a:pt x="2279984" y="42110"/>
                </a:moveTo>
                <a:lnTo>
                  <a:pt x="2087479" y="0"/>
                </a:lnTo>
                <a:lnTo>
                  <a:pt x="0" y="944479"/>
                </a:lnTo>
                <a:lnTo>
                  <a:pt x="24063" y="1419726"/>
                </a:lnTo>
                <a:lnTo>
                  <a:pt x="2279984" y="4211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フリーフォーム 21"/>
          <p:cNvSpPr/>
          <p:nvPr/>
        </p:nvSpPr>
        <p:spPr>
          <a:xfrm>
            <a:off x="5385720" y="1103427"/>
            <a:ext cx="2526632" cy="1422691"/>
          </a:xfrm>
          <a:custGeom>
            <a:avLst/>
            <a:gdLst>
              <a:gd name="connsiteX0" fmla="*/ 0 w 2526632"/>
              <a:gd name="connsiteY0" fmla="*/ 1395663 h 1467852"/>
              <a:gd name="connsiteX1" fmla="*/ 2267953 w 2526632"/>
              <a:gd name="connsiteY1" fmla="*/ 0 h 1467852"/>
              <a:gd name="connsiteX2" fmla="*/ 2526632 w 2526632"/>
              <a:gd name="connsiteY2" fmla="*/ 36094 h 1467852"/>
              <a:gd name="connsiteX3" fmla="*/ 1810753 w 2526632"/>
              <a:gd name="connsiteY3" fmla="*/ 974558 h 1467852"/>
              <a:gd name="connsiteX4" fmla="*/ 1931069 w 2526632"/>
              <a:gd name="connsiteY4" fmla="*/ 1467852 h 1467852"/>
              <a:gd name="connsiteX5" fmla="*/ 0 w 2526632"/>
              <a:gd name="connsiteY5" fmla="*/ 1395663 h 14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632" h="1467852">
                <a:moveTo>
                  <a:pt x="0" y="1395663"/>
                </a:moveTo>
                <a:lnTo>
                  <a:pt x="2267953" y="0"/>
                </a:lnTo>
                <a:lnTo>
                  <a:pt x="2526632" y="36094"/>
                </a:lnTo>
                <a:lnTo>
                  <a:pt x="1810753" y="974558"/>
                </a:lnTo>
                <a:lnTo>
                  <a:pt x="1931069" y="1467852"/>
                </a:lnTo>
                <a:lnTo>
                  <a:pt x="0" y="1395663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423444" y="1894182"/>
            <a:ext cx="385259" cy="32908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5957269" y="1607790"/>
            <a:ext cx="372984" cy="29772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45205" y="921757"/>
            <a:ext cx="1442897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Direction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6035424" y="3842047"/>
            <a:ext cx="628977" cy="2406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375697" y="3774266"/>
            <a:ext cx="288704" cy="3277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749555" y="2874958"/>
            <a:ext cx="1450271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Cross line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mode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46536" y="2871660"/>
            <a:ext cx="4046656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6-3. AI-VMD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852152"/>
              </p:ext>
            </p:extLst>
          </p:nvPr>
        </p:nvGraphicFramePr>
        <p:xfrm>
          <a:off x="286080" y="973625"/>
          <a:ext cx="7431686" cy="24596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316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3778370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091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object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Human, Vehicle, Bicycle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24386630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10426334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detection 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pix</a:t>
                      </a:r>
                      <a:endParaRPr kumimoji="1" lang="en-US" altLang="ja-JP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591884013"/>
                  </a:ext>
                </a:extLst>
              </a:tr>
              <a:tr h="342191"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condition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lang="en-US" altLang="ja-JP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altLang="ja-JP" sz="12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775303138"/>
                  </a:ext>
                </a:extLst>
              </a:tr>
              <a:tr h="345056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area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2856283184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mask area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983880887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version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(AI-VMD)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Ver.2.00 or later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3549398844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176812" y="4129199"/>
            <a:ext cx="896718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Depending on the size of moving object, the detecting situation and other conditions, it may not detect the objects up to the maximum number of detection.</a:t>
            </a:r>
          </a:p>
          <a:p>
            <a:pPr marL="116414" indent="-116414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Minimum size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a theoretical value and does not guarantee the detection of objects of this size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The detection condition can be configured by setting the combination of "Detection area", "Detection object" and "Detection mode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".</a:t>
            </a:r>
            <a:endParaRPr lang="en-US" altLang="ja-JP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9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6-3. AI-VMD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accuracy of image analysis may be affected by the environmental causes listed below.</a:t>
            </a:r>
          </a:p>
          <a:p>
            <a:pPr lvl="0" defTabSz="91440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Although the performance has been remarkably improved by AI technology, 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causes of false positives / false negatives listed below are not 100 percent eliminated.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difference in brightness between the background and the moving object is small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when the brightness of the image is low such as nighttime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too small or too large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under the changeable light conditions such as outdoors or near windows and so forth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External lights such as sunlight or car headlights come into the shooting area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Flickering fluorescent lamps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dome of the camera is sweating or has dirt on it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straight toward the camera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too fast or too slow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Too many moving objects are in the shooting 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camera is shaking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weather is extremely bad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Reflected light from a puddle or glass comes into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shooting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Flags or vinyl and so forth are fluttering in the wind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Insects or animals come into the shooting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on posters may be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alarmed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Ref.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variation 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Smoke Dome</a:t>
            </a:r>
            <a:r>
              <a:rPr lang="ja-JP" altLang="en-US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Black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2400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31700"/>
              </p:ext>
            </p:extLst>
          </p:nvPr>
        </p:nvGraphicFramePr>
        <p:xfrm>
          <a:off x="280327" y="672094"/>
          <a:ext cx="8532804" cy="38062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3201">
                  <a:extLst>
                    <a:ext uri="{9D8B030D-6E8A-4147-A177-3AD203B41FA5}">
                      <a16:colId xmlns:a16="http://schemas.microsoft.com/office/drawing/2014/main" val="3406611888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2652774396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2142664491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1288128694"/>
                    </a:ext>
                  </a:extLst>
                </a:gridCol>
              </a:tblGrid>
              <a:tr h="621518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Black color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</a:t>
                      </a:r>
                      <a:r>
                        <a:rPr kumimoji="1" lang="ja-JP" altLang="en-US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Black color</a:t>
                      </a:r>
                      <a:endParaRPr kumimoji="1" lang="ja-JP" altLang="en-US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30744"/>
                  </a:ext>
                </a:extLst>
              </a:tr>
              <a:tr h="621518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BOX</a:t>
                      </a:r>
                      <a:endParaRPr kumimoji="1" lang="ja-JP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WV-S1536LN-B</a:t>
                      </a: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534093"/>
                  </a:ext>
                </a:extLst>
              </a:tr>
              <a:tr h="621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en-US" altLang="ja-JP" sz="18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WV-S2136LG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WV-S2136L-B</a:t>
                      </a: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WV-S2136G-B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WV-S2136LG-B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55946"/>
                  </a:ext>
                </a:extLst>
              </a:tr>
              <a:tr h="621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WV-S2236LG-B</a:t>
                      </a:r>
                      <a:endParaRPr kumimoji="1" lang="en-US" altLang="ja-JP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764512"/>
                  </a:ext>
                </a:extLst>
              </a:tr>
              <a:tr h="621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Vandal resistant</a:t>
                      </a:r>
                      <a:endParaRPr kumimoji="1" lang="en-US" altLang="ja-JP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r>
                        <a:rPr kumimoji="1" lang="en-US" altLang="ja-JP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DOME</a:t>
                      </a:r>
                      <a:endParaRPr kumimoji="1" lang="ja-JP" altLang="en-US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WV-S2536LGN</a:t>
                      </a:r>
                      <a:endParaRPr lang="en-US" altLang="ja-JP" sz="18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70865"/>
                  </a:ext>
                </a:extLst>
              </a:tr>
              <a:tr h="60582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Release schedule</a:t>
                      </a:r>
                      <a:endParaRPr kumimoji="1" lang="ja-JP" altLang="en-US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Dec. 2021</a:t>
                      </a:r>
                      <a:endParaRPr lang="en-US" altLang="ja-JP" sz="16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319857"/>
                  </a:ext>
                </a:extLst>
              </a:tr>
            </a:tbl>
          </a:graphicData>
        </a:graphic>
      </p:graphicFrame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2028249"/>
            <a:ext cx="487722" cy="48010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2669399"/>
            <a:ext cx="487722" cy="48010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3" y="3332925"/>
            <a:ext cx="487722" cy="42675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63" y="2028249"/>
            <a:ext cx="494433" cy="48010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62" y="2669400"/>
            <a:ext cx="494433" cy="48010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05" y="2028250"/>
            <a:ext cx="495997" cy="48162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39" y="2669399"/>
            <a:ext cx="501763" cy="49085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59" y="1433521"/>
            <a:ext cx="584335" cy="4012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2235" y="4509585"/>
            <a:ext cx="906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*Please </a:t>
            </a:r>
            <a:r>
              <a:rPr lang="en-US" altLang="ja-JP" sz="1400" dirty="0">
                <a:solidFill>
                  <a:srgbClr val="0000FF"/>
                </a:solidFill>
              </a:rPr>
              <a:t>refer to "Appendix: Model </a:t>
            </a:r>
            <a:r>
              <a:rPr lang="en-US" altLang="ja-JP" sz="1400" dirty="0" smtClean="0">
                <a:solidFill>
                  <a:srgbClr val="0000FF"/>
                </a:solidFill>
              </a:rPr>
              <a:t>variation </a:t>
            </a:r>
            <a:r>
              <a:rPr lang="en-US" altLang="ja-JP" sz="1400" dirty="0">
                <a:solidFill>
                  <a:srgbClr val="0000FF"/>
                </a:solidFill>
              </a:rPr>
              <a:t>(Smoke Dome / Black)" below for spec differences and additional accessories.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AI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Privacy Guard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8970" y="698491"/>
            <a:ext cx="8788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Performs Blurring or Block processing to mask the face or person detected on the image in order to protect privacy.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9392" y="3254296"/>
            <a:ext cx="285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Original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aphicFrame>
        <p:nvGraphicFramePr>
          <p:cNvPr id="9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223662"/>
              </p:ext>
            </p:extLst>
          </p:nvPr>
        </p:nvGraphicFramePr>
        <p:xfrm>
          <a:off x="506207" y="3835470"/>
          <a:ext cx="2936071" cy="505524"/>
        </p:xfrm>
        <a:graphic>
          <a:graphicData uri="http://schemas.openxmlformats.org/drawingml/2006/table">
            <a:tbl>
              <a:tblPr/>
              <a:tblGrid>
                <a:gridCol w="141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060">
                  <a:extLst>
                    <a:ext uri="{9D8B030D-6E8A-4147-A177-3AD203B41FA5}">
                      <a16:colId xmlns:a16="http://schemas.microsoft.com/office/drawing/2014/main" val="2530052273"/>
                    </a:ext>
                  </a:extLst>
                </a:gridCol>
              </a:tblGrid>
              <a:tr h="23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Face/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Human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45400"/>
                  </a:ext>
                </a:extLst>
              </a:tr>
              <a:tr h="16393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Blurring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Block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曲折矢印 9"/>
          <p:cNvSpPr/>
          <p:nvPr/>
        </p:nvSpPr>
        <p:spPr>
          <a:xfrm>
            <a:off x="3735805" y="1644588"/>
            <a:ext cx="1257676" cy="837699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28753" y="2482287"/>
            <a:ext cx="749981" cy="2942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曲折矢印 11"/>
          <p:cNvSpPr/>
          <p:nvPr/>
        </p:nvSpPr>
        <p:spPr>
          <a:xfrm flipV="1">
            <a:off x="3734137" y="2748519"/>
            <a:ext cx="1257676" cy="856441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18187" y="1403949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Face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42278" y="3593362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Human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76836" y="2755663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2717" y="1094883"/>
            <a:ext cx="163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Block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85189" y="4450984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2216" y="1100792"/>
            <a:ext cx="1659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Blurring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" y="1786088"/>
            <a:ext cx="2543976" cy="14292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80" y="1334044"/>
            <a:ext cx="2526269" cy="14192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73" y="3032661"/>
            <a:ext cx="2513984" cy="141887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7" y="1341104"/>
            <a:ext cx="629930" cy="142211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8" y="3032662"/>
            <a:ext cx="606240" cy="1414560"/>
          </a:xfrm>
          <a:prstGeom prst="rect">
            <a:avLst/>
          </a:prstGeom>
        </p:spPr>
      </p:pic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6-4.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512928"/>
              </p:ext>
            </p:extLst>
          </p:nvPr>
        </p:nvGraphicFramePr>
        <p:xfrm>
          <a:off x="285479" y="976724"/>
          <a:ext cx="7420785" cy="2642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917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3766868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2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Face/Human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341153667"/>
                  </a:ext>
                </a:extLst>
              </a:tr>
              <a:tr h="2815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Target stream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Stream(1)/(2)/(3)/(4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)/ Stream(2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&amp; (4)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105085125"/>
                  </a:ext>
                </a:extLst>
              </a:tr>
              <a:tr h="2502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Blurring / Block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882631674"/>
                  </a:ext>
                </a:extLst>
              </a:tr>
              <a:tr h="287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1400 pixels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(FullHD camera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8726390"/>
                  </a:ext>
                </a:extLst>
              </a:tr>
              <a:tr h="16888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Maximum number of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r>
                        <a:rPr kumimoji="1" lang="ja-JP" altLang="en-US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2894874847"/>
                  </a:ext>
                </a:extLst>
              </a:tr>
              <a:tr h="173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Range in the </a:t>
                      </a: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camera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more than 2/3 of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89579228"/>
                  </a:ext>
                </a:extLst>
              </a:tr>
              <a:tr h="392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Direction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Horizontal: within 90 degrees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Vertical: within 45 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044703782"/>
                  </a:ext>
                </a:extLst>
              </a:tr>
              <a:tr h="250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Rotation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*4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±within ±90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141338696"/>
                  </a:ext>
                </a:extLst>
              </a:tr>
              <a:tr h="27411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Color / Monochrome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Support both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(including IR-LED)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593156285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76211" y="4129220"/>
            <a:ext cx="682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When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=“Face”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Facial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width,</a:t>
            </a:r>
            <a:r>
              <a:rPr lang="ja-JP" altLang="en-US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Guard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target] =“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Human”: Body width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The upper body including face needs to be captured on the image 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is set to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“Human”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angle of camera optical axis and a target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</a:t>
            </a:r>
          </a:p>
          <a:p>
            <a:pPr lvl="0"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4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regarding the vertical line of an image as 0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degree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6-4.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701" y="924860"/>
            <a:ext cx="8697499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specification 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Target stream for AI Privacy Guard can be selected from Stream(1) to (4) or Stream(2)&amp;Stream(4).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“Stream(2) &amp; Stream(4)” needs to be selected for [Target stream] when using AI Privacy Guard linked to NX recorder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WV-ASM300.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*When “Stream(2) &amp; Stream(4)” is selected, "Stream (1)" and "Stream (2)" of the camera will have the same resolution. </a:t>
            </a:r>
          </a:p>
          <a:p>
            <a:pPr>
              <a:lnSpc>
                <a:spcPts val="2133"/>
              </a:lnSpc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Also, "Stream (3)" and "Stream (4)" will have the same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JPEG(2) is NOT available when AI Privacy Guard is enabled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  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*JPEG(1) is available as an original image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701" y="2584486"/>
            <a:ext cx="878542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Performance</a:t>
            </a:r>
            <a:r>
              <a:rPr lang="ja-JP" altLang="en-US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the area without “face” or “person”.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dolls or posters.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size of the area where Blurring or Block performed may be larger than the actual size of a target object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or Block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may NOT be performed in the following cases even if the conditions described above are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met: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out of focus.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blurred.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overexposed or underexposed. 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lying down or felled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6-5. Frame rate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limitation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25873"/>
              </p:ext>
            </p:extLst>
          </p:nvPr>
        </p:nvGraphicFramePr>
        <p:xfrm>
          <a:off x="202995" y="1392475"/>
          <a:ext cx="8739722" cy="1432560"/>
        </p:xfrm>
        <a:graphic>
          <a:graphicData uri="http://schemas.openxmlformats.org/drawingml/2006/table">
            <a:tbl>
              <a:tblPr/>
              <a:tblGrid>
                <a:gridCol w="694152">
                  <a:extLst>
                    <a:ext uri="{9D8B030D-6E8A-4147-A177-3AD203B41FA5}">
                      <a16:colId xmlns:a16="http://schemas.microsoft.com/office/drawing/2014/main" val="1505557162"/>
                    </a:ext>
                  </a:extLst>
                </a:gridCol>
                <a:gridCol w="1170659">
                  <a:extLst>
                    <a:ext uri="{9D8B030D-6E8A-4147-A177-3AD203B41FA5}">
                      <a16:colId xmlns:a16="http://schemas.microsoft.com/office/drawing/2014/main" val="157271064"/>
                    </a:ext>
                  </a:extLst>
                </a:gridCol>
                <a:gridCol w="2097994">
                  <a:extLst>
                    <a:ext uri="{9D8B030D-6E8A-4147-A177-3AD203B41FA5}">
                      <a16:colId xmlns:a16="http://schemas.microsoft.com/office/drawing/2014/main" val="1169171710"/>
                    </a:ext>
                  </a:extLst>
                </a:gridCol>
                <a:gridCol w="2476540">
                  <a:extLst>
                    <a:ext uri="{9D8B030D-6E8A-4147-A177-3AD203B41FA5}">
                      <a16:colId xmlns:a16="http://schemas.microsoft.com/office/drawing/2014/main" val="2192643945"/>
                    </a:ext>
                  </a:extLst>
                </a:gridCol>
                <a:gridCol w="2300377">
                  <a:extLst>
                    <a:ext uri="{9D8B030D-6E8A-4147-A177-3AD203B41FA5}">
                      <a16:colId xmlns:a16="http://schemas.microsoft.com/office/drawing/2014/main" val="679480296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S-Series with AI engine 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4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6117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94063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946"/>
                  </a:ext>
                </a:extLst>
              </a:tr>
              <a:tr h="29976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2257"/>
                  </a:ext>
                </a:extLst>
              </a:tr>
              <a:tr h="2636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 *1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6104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02995" y="2818700"/>
            <a:ext cx="6824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After pressing "Use AI-VMD" on the AI-VMD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setup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screen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2995" y="3971365"/>
            <a:ext cx="8601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the restrictions when installing multiple extension software applications on a camera, refer to the support 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list for extension 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software &lt;C0103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&gt;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” at the link below.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u="sng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7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</a:t>
            </a:r>
            <a:r>
              <a:rPr lang="en-GB" altLang="ja-JP" sz="2400" dirty="0" smtClean="0">
                <a:solidFill>
                  <a:sysClr val="window" lastClr="FFFFFF"/>
                </a:solidFill>
                <a:latin typeface="Calibri"/>
              </a:rPr>
              <a:t>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8673" y="642508"/>
            <a:ext cx="6571085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grid display switching to the live image of the browser. </a:t>
            </a:r>
            <a:endParaRPr lang="en-US" altLang="ja-JP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indent="-87313"/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grid display is effective when adjusting the angle of view of some extended software.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0" y="1139974"/>
            <a:ext cx="5208311" cy="2983452"/>
          </a:xfrm>
          <a:prstGeom prst="rect">
            <a:avLst/>
          </a:prstGeom>
        </p:spPr>
      </p:pic>
      <p:sp>
        <p:nvSpPr>
          <p:cNvPr id="11" name="楕円 10"/>
          <p:cNvSpPr/>
          <p:nvPr/>
        </p:nvSpPr>
        <p:spPr>
          <a:xfrm>
            <a:off x="349475" y="3611649"/>
            <a:ext cx="1013658" cy="5002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8673" y="4137292"/>
            <a:ext cx="8685681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for appropriate object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refer to the support information “How to adjust viewing angle for extension software &lt;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C0320&gt;”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 the link below.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7313" indent="-87313"/>
            <a:r>
              <a:rPr lang="en-US" altLang="ja-JP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https://i-pro.com/global/en/surveillance/training-support/support/technical-information</a:t>
            </a:r>
            <a:endParaRPr kumimoji="1" lang="ja-JP" altLang="en-US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076" y="129981"/>
            <a:ext cx="411383" cy="411383"/>
          </a:xfrm>
          <a:prstGeom prst="rect">
            <a:avLst/>
          </a:prstGeom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36677"/>
              </p:ext>
            </p:extLst>
          </p:nvPr>
        </p:nvGraphicFramePr>
        <p:xfrm>
          <a:off x="5958382" y="2752606"/>
          <a:ext cx="2866782" cy="685800"/>
        </p:xfrm>
        <a:graphic>
          <a:graphicData uri="http://schemas.openxmlformats.org/drawingml/2006/table">
            <a:tbl>
              <a:tblPr/>
              <a:tblGrid>
                <a:gridCol w="924660">
                  <a:extLst>
                    <a:ext uri="{9D8B030D-6E8A-4147-A177-3AD203B41FA5}">
                      <a16:colId xmlns:a16="http://schemas.microsoft.com/office/drawing/2014/main" val="1666976029"/>
                    </a:ext>
                  </a:extLst>
                </a:gridCol>
                <a:gridCol w="924660">
                  <a:extLst>
                    <a:ext uri="{9D8B030D-6E8A-4147-A177-3AD203B41FA5}">
                      <a16:colId xmlns:a16="http://schemas.microsoft.com/office/drawing/2014/main" val="3486316007"/>
                    </a:ext>
                  </a:extLst>
                </a:gridCol>
                <a:gridCol w="1017462">
                  <a:extLst>
                    <a:ext uri="{9D8B030D-6E8A-4147-A177-3AD203B41FA5}">
                      <a16:colId xmlns:a16="http://schemas.microsoft.com/office/drawing/2014/main" val="2914862176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X-Series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S-Series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6309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 models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 models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Full-HD models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821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200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133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100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91671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958382" y="2378246"/>
            <a:ext cx="2212776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Number of pixels per grid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076" y="129981"/>
            <a:ext cx="411383" cy="411383"/>
          </a:xfrm>
          <a:prstGeom prst="rect">
            <a:avLst/>
          </a:prstGeom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6" y="622868"/>
            <a:ext cx="8931688" cy="41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7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</a:t>
            </a:r>
          </a:p>
        </p:txBody>
      </p:sp>
    </p:spTree>
    <p:extLst>
      <p:ext uri="{BB962C8B-B14F-4D97-AF65-F5344CB8AC3E}">
        <p14:creationId xmlns:p14="http://schemas.microsoft.com/office/powerpoint/2010/main" val="6873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26" y="612788"/>
            <a:ext cx="3689842" cy="421012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7.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3060859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WV-S1136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78" y="2811927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PC / ABS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Size 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mm (W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mm (H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146 mm (D)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{2-15/16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2-1/4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5-3/4 inches (D)}</a:t>
            </a:r>
            <a:endParaRPr lang="pt-BR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370 g {0.82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9" y="1195456"/>
            <a:ext cx="1857027" cy="8913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71" y="2488961"/>
            <a:ext cx="2031419" cy="2322453"/>
          </a:xfrm>
          <a:prstGeom prst="rect">
            <a:avLst/>
          </a:prstGeom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92" y="615407"/>
            <a:ext cx="4424203" cy="4209634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WV-S2136 / WV-S2136L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78" y="2811927"/>
            <a:ext cx="46013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[Main body] ABS resin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[Dome cover] Acrylic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ø129.5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(H) 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ø5-3/32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3-31/32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{1-9/16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 g {1.04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2" y="1107929"/>
            <a:ext cx="1411750" cy="1382132"/>
          </a:xfrm>
          <a:prstGeom prst="rect">
            <a:avLst/>
          </a:prstGeom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1107929"/>
            <a:ext cx="1418024" cy="137863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3865991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WV-S2236L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78" y="2811927"/>
            <a:ext cx="5155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[Main body] ABS resin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[Dome cover] Acrylic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ø129.5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(H) 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ø5-3/32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4-1/32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{1-5/8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5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g {1.26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76" y="618252"/>
            <a:ext cx="4536283" cy="4195287"/>
          </a:xfrm>
          <a:prstGeom prst="rect">
            <a:avLst/>
          </a:prstGeom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1-3.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Model Transition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92247"/>
              </p:ext>
            </p:extLst>
          </p:nvPr>
        </p:nvGraphicFramePr>
        <p:xfrm>
          <a:off x="193002" y="952741"/>
          <a:ext cx="8756790" cy="3565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644">
                  <a:extLst>
                    <a:ext uri="{9D8B030D-6E8A-4147-A177-3AD203B41FA5}">
                      <a16:colId xmlns:a16="http://schemas.microsoft.com/office/drawing/2014/main" val="1986922532"/>
                    </a:ext>
                  </a:extLst>
                </a:gridCol>
                <a:gridCol w="540589">
                  <a:extLst>
                    <a:ext uri="{9D8B030D-6E8A-4147-A177-3AD203B41FA5}">
                      <a16:colId xmlns:a16="http://schemas.microsoft.com/office/drawing/2014/main" val="3878844123"/>
                    </a:ext>
                  </a:extLst>
                </a:gridCol>
                <a:gridCol w="2243207">
                  <a:extLst>
                    <a:ext uri="{9D8B030D-6E8A-4147-A177-3AD203B41FA5}">
                      <a16:colId xmlns:a16="http://schemas.microsoft.com/office/drawing/2014/main" val="3931876300"/>
                    </a:ext>
                  </a:extLst>
                </a:gridCol>
                <a:gridCol w="1483404">
                  <a:extLst>
                    <a:ext uri="{9D8B030D-6E8A-4147-A177-3AD203B41FA5}">
                      <a16:colId xmlns:a16="http://schemas.microsoft.com/office/drawing/2014/main" val="3450437879"/>
                    </a:ext>
                  </a:extLst>
                </a:gridCol>
                <a:gridCol w="580845">
                  <a:extLst>
                    <a:ext uri="{9D8B030D-6E8A-4147-A177-3AD203B41FA5}">
                      <a16:colId xmlns:a16="http://schemas.microsoft.com/office/drawing/2014/main" val="1653092242"/>
                    </a:ext>
                  </a:extLst>
                </a:gridCol>
                <a:gridCol w="2145101">
                  <a:extLst>
                    <a:ext uri="{9D8B030D-6E8A-4147-A177-3AD203B41FA5}">
                      <a16:colId xmlns:a16="http://schemas.microsoft.com/office/drawing/2014/main" val="2834451898"/>
                    </a:ext>
                  </a:extLst>
                </a:gridCol>
              </a:tblGrid>
              <a:tr h="289905"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Conventional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model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439657"/>
                  </a:ext>
                </a:extLst>
              </a:tr>
              <a:tr h="674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r>
                        <a:rPr kumimoji="1" lang="ja-JP" altLang="en-US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WV-S1111 / WV-S1112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WV-S1131 / WV-S1132 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WV-S1136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0472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r>
                        <a:rPr kumimoji="1" lang="ja-JP" altLang="en-US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WV-S2110 / WV-S2111L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WV-S2130 / WV-S2131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WV-S2131L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WV-S2136 / WV-S2136L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40584"/>
                  </a:ext>
                </a:extLst>
              </a:tr>
              <a:tr h="656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r>
                        <a:rPr kumimoji="1" lang="ja-JP" altLang="en-US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andal resistant 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WV-S2211L</a:t>
                      </a:r>
                    </a:p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WV-S2231L 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WV-S2236L</a:t>
                      </a:r>
                      <a:endParaRPr kumimoji="1" lang="ja-JP" alt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724909"/>
                  </a:ext>
                </a:extLst>
              </a:tr>
              <a:tr h="598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BOX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WV-S1511LN / </a:t>
                      </a:r>
                      <a:r>
                        <a:rPr lang="en-US" altLang="ja-JP" sz="14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WV-S1531LN</a:t>
                      </a:r>
                      <a:endParaRPr lang="en-US" altLang="ja-JP" sz="1400" dirty="0" smtClean="0">
                        <a:solidFill>
                          <a:srgbClr val="A6A6A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WV-S1531LTN</a:t>
                      </a:r>
                      <a:endParaRPr lang="en-US" altLang="ja-JP" sz="1400" dirty="0" smtClean="0">
                        <a:solidFill>
                          <a:srgbClr val="A6A6A6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 / WV-S1536LN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WV-S1536LTN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772658"/>
                  </a:ext>
                </a:extLst>
              </a:tr>
              <a:tr h="598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DOME</a:t>
                      </a:r>
                      <a:endParaRPr kumimoji="1" lang="en-US" altLang="ja-JP" sz="14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WV-S2511LN /</a:t>
                      </a:r>
                      <a:r>
                        <a:rPr kumimoji="1" lang="en-US" altLang="ja-JP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WV-S2531LN</a:t>
                      </a:r>
                    </a:p>
                    <a:p>
                      <a:r>
                        <a:rPr lang="en-US" altLang="ja-JP" sz="140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WV-S2531LTN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 / WV-S2536LN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WV-S2536LTN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83264444"/>
                  </a:ext>
                </a:extLst>
              </a:tr>
            </a:tbl>
          </a:graphicData>
        </a:graphic>
      </p:graphicFrame>
      <p:sp>
        <p:nvSpPr>
          <p:cNvPr id="17" name="右矢印 16"/>
          <p:cNvSpPr/>
          <p:nvPr/>
        </p:nvSpPr>
        <p:spPr>
          <a:xfrm>
            <a:off x="5278797" y="1991185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7654" y="576704"/>
            <a:ext cx="5918057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 / WV-S1536LN / WV-S1536LTN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30" y="1152720"/>
            <a:ext cx="1804787" cy="11814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78" y="2811927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 and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Size 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133 mm (W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133 mm (H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383 mm (D)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{5-1/4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W) x 5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-1/4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15-3/32 inches (D)}</a:t>
            </a:r>
            <a:endParaRPr lang="pt-BR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 kg {5.3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91" y="1005685"/>
            <a:ext cx="2191515" cy="147547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81" y="979770"/>
            <a:ext cx="4195119" cy="372403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139843" y="2043824"/>
            <a:ext cx="1140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GND line</a:t>
            </a:r>
          </a:p>
          <a:p>
            <a:r>
              <a:rPr lang="en-US" altLang="ja-JP" sz="1050" dirty="0"/>
              <a:t>(locally procured)</a:t>
            </a:r>
            <a:endParaRPr kumimoji="1" lang="ja-JP" altLang="en-US" sz="1050" dirty="0"/>
          </a:p>
        </p:txBody>
      </p:sp>
      <p:sp>
        <p:nvSpPr>
          <p:cNvPr id="16" name="楕円 15"/>
          <p:cNvSpPr/>
          <p:nvPr/>
        </p:nvSpPr>
        <p:spPr>
          <a:xfrm>
            <a:off x="3138616" y="2038865"/>
            <a:ext cx="247135" cy="216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26682" y="2608855"/>
            <a:ext cx="18197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Add M3×8 </a:t>
            </a:r>
            <a:r>
              <a:rPr lang="en-US" altLang="ja-JP" sz="1050" dirty="0"/>
              <a:t>mm {5/16 inches}</a:t>
            </a:r>
          </a:p>
          <a:p>
            <a:r>
              <a:rPr lang="en-US" altLang="ja-JP" sz="1050" dirty="0"/>
              <a:t>with spring washer</a:t>
            </a:r>
            <a:endParaRPr kumimoji="1" lang="ja-JP" altLang="en-US" sz="1050" dirty="0"/>
          </a:p>
        </p:txBody>
      </p:sp>
      <p:cxnSp>
        <p:nvCxnSpPr>
          <p:cNvPr id="19" name="直線コネクタ 18"/>
          <p:cNvCxnSpPr>
            <a:stCxn id="16" idx="4"/>
          </p:cNvCxnSpPr>
          <p:nvPr/>
        </p:nvCxnSpPr>
        <p:spPr>
          <a:xfrm>
            <a:off x="3262184" y="2255108"/>
            <a:ext cx="67962" cy="3307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285736" y="1649211"/>
            <a:ext cx="119449" cy="4390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416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901318"/>
            <a:ext cx="3775893" cy="3789443"/>
          </a:xfrm>
          <a:prstGeom prst="rect">
            <a:avLst/>
          </a:prstGeom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 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WV-S2536LN / WV-S2536LTN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64" y="1181365"/>
            <a:ext cx="1437799" cy="12670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78" y="2811927"/>
            <a:ext cx="46013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[Main body]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cast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[Dome cover]  Polycarbonate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ø154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(H) 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ø6-1/16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4-1/8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{1-21/32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kg {2.43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6" y="976814"/>
            <a:ext cx="1839758" cy="247415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62943" y="1375380"/>
            <a:ext cx="1140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GND line</a:t>
            </a:r>
          </a:p>
          <a:p>
            <a:r>
              <a:rPr lang="en-US" altLang="ja-JP" sz="1050" dirty="0"/>
              <a:t>(locally procured)</a:t>
            </a:r>
            <a:endParaRPr kumimoji="1" lang="ja-JP" altLang="en-US" sz="105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72623" y="2369311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Add </a:t>
            </a:r>
            <a:r>
              <a:rPr lang="en-US" altLang="ja-JP" sz="1050" dirty="0"/>
              <a:t>M3×6 </a:t>
            </a:r>
            <a:r>
              <a:rPr lang="en-US" altLang="ja-JP" sz="1050" dirty="0" smtClean="0"/>
              <a:t>mm</a:t>
            </a:r>
          </a:p>
          <a:p>
            <a:r>
              <a:rPr lang="en-US" altLang="ja-JP" sz="1050" dirty="0" smtClean="0"/>
              <a:t>{</a:t>
            </a:r>
            <a:r>
              <a:rPr lang="en-US" altLang="ja-JP" sz="1050" dirty="0"/>
              <a:t>1/4 inches}</a:t>
            </a:r>
            <a:endParaRPr kumimoji="1" lang="ja-JP" altLang="en-US" sz="1050" dirty="0"/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3400703" y="1401548"/>
            <a:ext cx="841141" cy="98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326732" y="2240170"/>
            <a:ext cx="752130" cy="2563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楕円 15"/>
          <p:cNvSpPr/>
          <p:nvPr/>
        </p:nvSpPr>
        <p:spPr>
          <a:xfrm>
            <a:off x="4077081" y="2062929"/>
            <a:ext cx="247135" cy="216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695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Accessories</a:t>
            </a:r>
          </a:p>
        </p:txBody>
      </p:sp>
    </p:spTree>
    <p:extLst>
      <p:ext uri="{BB962C8B-B14F-4D97-AF65-F5344CB8AC3E}">
        <p14:creationId xmlns:p14="http://schemas.microsoft.com/office/powerpoint/2010/main" val="31522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7655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WV-S1136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605545"/>
              </p:ext>
            </p:extLst>
          </p:nvPr>
        </p:nvGraphicFramePr>
        <p:xfrm>
          <a:off x="183077" y="936954"/>
          <a:ext cx="4301000" cy="297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cord plug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 base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 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lug fixing screws (M2.5 x 8 mm {5/16 inches})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7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 washer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4671691" y="3508860"/>
            <a:ext cx="37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655" y="576704"/>
            <a:ext cx="4817166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WV-S2136 / WV-S2136L / WV-S2236L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40777" y="2891424"/>
            <a:ext cx="37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801478"/>
              </p:ext>
            </p:extLst>
          </p:nvPr>
        </p:nvGraphicFramePr>
        <p:xfrm>
          <a:off x="181128" y="936954"/>
          <a:ext cx="4301000" cy="235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 I/O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terminal plug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cord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T10)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&lt;only WV-S2236L&gt;</a:t>
                      </a:r>
                      <a:endParaRPr kumimoji="1" lang="ja-JP" altLang="en-US" sz="10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7655" y="576704"/>
            <a:ext cx="69768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 / WV-S1536LN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63072" y="3867252"/>
            <a:ext cx="37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094949"/>
              </p:ext>
            </p:extLst>
          </p:nvPr>
        </p:nvGraphicFramePr>
        <p:xfrm>
          <a:off x="178768" y="937422"/>
          <a:ext cx="4301000" cy="3329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Adapter box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Adapter box mounting pin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7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Mounting screw (M4 x 8mm {5/16 inches})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 cover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cap 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4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&lt;only WV-S1536LN / WV-S1536LTN&gt;</a:t>
                      </a:r>
                      <a:endParaRPr kumimoji="1" lang="ja-JP" altLang="en-US" sz="10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028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43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7654" y="576704"/>
            <a:ext cx="5250304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 / WV-S2536LN 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38014"/>
              </p:ext>
            </p:extLst>
          </p:nvPr>
        </p:nvGraphicFramePr>
        <p:xfrm>
          <a:off x="178769" y="937422"/>
          <a:ext cx="4301000" cy="381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Warranty card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Fixing screw for attachment plate </a:t>
                      </a: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(M4 x 8mm {5/16 inches})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pcs.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7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for the conduit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for easy kitting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T20)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4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28842"/>
                  </a:ext>
                </a:extLst>
              </a:tr>
              <a:tr h="2015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cap 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564871"/>
                  </a:ext>
                </a:extLst>
              </a:tr>
              <a:tr h="2015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&lt;only WV-S2536LN / WV-S2536LTN&gt;</a:t>
                      </a:r>
                      <a:endParaRPr kumimoji="1" lang="ja-JP" altLang="en-US" sz="10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2081636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4682901" y="3893268"/>
            <a:ext cx="4310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  <a:p>
            <a:pPr defTabSz="914400">
              <a:defRPr/>
            </a:pP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-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en-US" altLang="ja-JP" sz="1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bracket</a:t>
            </a:r>
          </a:p>
          <a:p>
            <a:pPr defTabSz="914400">
              <a:defRPr/>
            </a:pP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--&gt;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hich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was a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Standard Accessories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model, is now </a:t>
            </a:r>
            <a:endParaRPr lang="en-US" altLang="ja-JP" sz="10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available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an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Optional Accessories “WV-QJB501-W”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new model.</a:t>
            </a:r>
            <a:endParaRPr lang="ja-JP" altLang="en-US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2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17706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WV-S2136</a:t>
            </a:r>
            <a:r>
              <a:rPr lang="ja-JP" altLang="en-US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WV-S2136L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10829"/>
              </p:ext>
            </p:extLst>
          </p:nvPr>
        </p:nvGraphicFramePr>
        <p:xfrm>
          <a:off x="79378" y="954587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WV-CF5SA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 gray)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WV-Q174B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(White)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26" name="図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2" y="1603832"/>
            <a:ext cx="382410" cy="33495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67" y="1979336"/>
            <a:ext cx="393837" cy="345264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75" y="2328163"/>
            <a:ext cx="368586" cy="39211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44" y="2727315"/>
            <a:ext cx="361085" cy="38413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52" y="3101234"/>
            <a:ext cx="368586" cy="392113"/>
          </a:xfrm>
          <a:prstGeom prst="rect">
            <a:avLst/>
          </a:prstGeom>
        </p:spPr>
      </p:pic>
      <p:pic>
        <p:nvPicPr>
          <p:cNvPr id="37" name="Picture 186" descr="wv-q10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81" y="3408856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4" y="3868162"/>
            <a:ext cx="557225" cy="33520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19" y="4244942"/>
            <a:ext cx="482689" cy="310812"/>
          </a:xfrm>
          <a:prstGeom prst="rect">
            <a:avLst/>
          </a:prstGeom>
        </p:spPr>
      </p:pic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760312"/>
              </p:ext>
            </p:extLst>
          </p:nvPr>
        </p:nvGraphicFramePr>
        <p:xfrm>
          <a:off x="4620365" y="954587"/>
          <a:ext cx="4463316" cy="177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" name="図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3" y="1249438"/>
            <a:ext cx="370363" cy="318512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59" y="1614735"/>
            <a:ext cx="361085" cy="310533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29" y="1984512"/>
            <a:ext cx="476250" cy="3143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0" y="2363714"/>
            <a:ext cx="512409" cy="343314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55988" y="4598648"/>
            <a:ext cx="4431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48" y="1240245"/>
            <a:ext cx="409957" cy="319767"/>
          </a:xfrm>
          <a:prstGeom prst="rect">
            <a:avLst/>
          </a:prstGeom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3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WV-S2236L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36642"/>
              </p:ext>
            </p:extLst>
          </p:nvPr>
        </p:nvGraphicFramePr>
        <p:xfrm>
          <a:off x="79378" y="954587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WV-CR1S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(fine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silver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</a:t>
                      </a:r>
                      <a:r>
                        <a:rPr lang="ja-JP" altLang="en-US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(light gray)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Adaptor Box (i-PRO</a:t>
                      </a:r>
                      <a:r>
                        <a:rPr lang="ja-JP" altLang="en-US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white)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WV-Q174B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(White)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26" name="図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52" y="1603832"/>
            <a:ext cx="382410" cy="33495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567" y="1979336"/>
            <a:ext cx="393837" cy="345264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75" y="2328163"/>
            <a:ext cx="368586" cy="39211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44" y="2727315"/>
            <a:ext cx="361085" cy="38413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52" y="3101234"/>
            <a:ext cx="368586" cy="392113"/>
          </a:xfrm>
          <a:prstGeom prst="rect">
            <a:avLst/>
          </a:prstGeom>
        </p:spPr>
      </p:pic>
      <p:pic>
        <p:nvPicPr>
          <p:cNvPr id="37" name="Picture 186" descr="wv-q10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81" y="3408856"/>
            <a:ext cx="516573" cy="4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4" y="3868162"/>
            <a:ext cx="557225" cy="33520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19" y="4244942"/>
            <a:ext cx="482689" cy="310812"/>
          </a:xfrm>
          <a:prstGeom prst="rect">
            <a:avLst/>
          </a:prstGeom>
        </p:spPr>
      </p:pic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930582"/>
              </p:ext>
            </p:extLst>
          </p:nvPr>
        </p:nvGraphicFramePr>
        <p:xfrm>
          <a:off x="4620365" y="954587"/>
          <a:ext cx="4463316" cy="177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" name="図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3" y="1249438"/>
            <a:ext cx="370363" cy="318512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59" y="1614735"/>
            <a:ext cx="361085" cy="310533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29" y="1984512"/>
            <a:ext cx="476250" cy="3143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0" y="2363714"/>
            <a:ext cx="512409" cy="343314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55988" y="4598648"/>
            <a:ext cx="4486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83" y="1241597"/>
            <a:ext cx="481622" cy="323522"/>
          </a:xfrm>
          <a:prstGeom prst="rect">
            <a:avLst/>
          </a:prstGeom>
        </p:spPr>
      </p:pic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1-4.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94203" y="1229501"/>
            <a:ext cx="8957781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94205" y="1585295"/>
            <a:ext cx="1400600" cy="1167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Visibility 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94205" y="2799582"/>
            <a:ext cx="1400600" cy="7487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prstDash val="solid"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Compression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541698" y="2799583"/>
            <a:ext cx="7510286" cy="748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541697" y="1585294"/>
            <a:ext cx="7510287" cy="1167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541698" y="2799123"/>
            <a:ext cx="7455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Smart Object Coding</a:t>
            </a:r>
          </a:p>
          <a:p>
            <a:pPr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50 % </a:t>
            </a:r>
            <a:r>
              <a:rPr lang="en-US" altLang="ja-JP" sz="1400" dirty="0">
                <a:solidFill>
                  <a:srgbClr val="FF0000"/>
                </a:solidFill>
              </a:rPr>
              <a:t>reduction</a:t>
            </a:r>
            <a:r>
              <a:rPr lang="en-US" altLang="ja-JP" sz="1400" dirty="0"/>
              <a:t>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.)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541698" y="1583027"/>
            <a:ext cx="74558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 has been remarkably improved by human detection (upper body) even in the situation where face detection is unavailable.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u="sng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Blurless</a:t>
            </a:r>
            <a:r>
              <a:rPr lang="en-US" altLang="ja-JP" sz="1400" b="1" u="sng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NR </a:t>
            </a:r>
            <a:endParaRPr kumimoji="0" lang="en-US" altLang="ja-JP" sz="1400" b="1" u="sng" kern="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Suppress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when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“People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move.</a:t>
            </a:r>
            <a:endParaRPr kumimoji="0" lang="en-US" altLang="ja-JP" sz="1400" b="1" u="sng" kern="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-14789" y="594409"/>
            <a:ext cx="8692964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By utilizing AI-based high-precision analysis, n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ew S series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enables to archive the high visibility, high compression,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various attribute information extraction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92628" y="4172201"/>
            <a:ext cx="1402177" cy="526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</a:t>
            </a:r>
          </a:p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Simplicity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541698" y="4171961"/>
            <a:ext cx="7510286" cy="526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541699" y="4175238"/>
            <a:ext cx="725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ja-JP" sz="1400" b="1" u="sng" dirty="0"/>
              <a:t>i-PRO Configuration </a:t>
            </a:r>
            <a:r>
              <a:rPr lang="en-US" altLang="ja-JP" sz="1400" b="1" u="sng" dirty="0" smtClean="0"/>
              <a:t>Tool (</a:t>
            </a:r>
            <a:r>
              <a:rPr kumimoji="0" lang="en-US" altLang="ja-JP" sz="1400" b="1" u="sng" kern="0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V2.0</a:t>
            </a:r>
          </a:p>
          <a:p>
            <a:pPr defTabSz="91440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Enhanced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convenience by integrating camera and application settings into </a:t>
            </a:r>
            <a:r>
              <a:rPr lang="en-US" altLang="ja-JP" sz="14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94203" y="3591648"/>
            <a:ext cx="1400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</a:t>
            </a:r>
          </a:p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Analytics</a:t>
            </a:r>
            <a:endParaRPr kumimoji="0" lang="ja-JP" altLang="en-US" sz="16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541696" y="3592556"/>
            <a:ext cx="7510286" cy="522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41696" y="3591648"/>
            <a:ext cx="7250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Analytics</a:t>
            </a:r>
          </a:p>
          <a:p>
            <a:pPr defTabSz="91440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Extraction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facial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features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various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identifying elements for people, vehicles, and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sounds.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7655" y="576704"/>
            <a:ext cx="69768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WV-S1536LN</a:t>
            </a:r>
            <a:r>
              <a:rPr lang="ja-JP" altLang="en-US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WV-S1536LTN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83380"/>
              </p:ext>
            </p:extLst>
          </p:nvPr>
        </p:nvGraphicFramePr>
        <p:xfrm>
          <a:off x="79378" y="954587"/>
          <a:ext cx="4463316" cy="3262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WV-QCA500A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Ethernet cable</a:t>
                      </a:r>
                      <a:endParaRPr lang="ja-JP" altLang="en-US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WV-QCA501A 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I/O cable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71" y="1982470"/>
            <a:ext cx="323348" cy="3673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40" y="1184579"/>
            <a:ext cx="374143" cy="41764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43" y="3104909"/>
            <a:ext cx="323536" cy="370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80" y="2317501"/>
            <a:ext cx="412924" cy="4713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54" y="3539017"/>
            <a:ext cx="465236" cy="28363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BF5ECFB-E728-4A36-AA50-B6E30E17F1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786" y="3878627"/>
            <a:ext cx="451418" cy="31864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10" y="2728277"/>
            <a:ext cx="330792" cy="3759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45" y="1601941"/>
            <a:ext cx="317834" cy="361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66973" y="3330987"/>
            <a:ext cx="4068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The following options that were supported by the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conventional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model will not be supported by the new model.</a:t>
            </a:r>
            <a:endParaRPr lang="en-US" altLang="ja-JP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en-US" altLang="ja-JP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1" lang="ja-JP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・</a:t>
            </a:r>
            <a:r>
              <a:rPr kumimoji="1"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WV-Q120A</a:t>
            </a:r>
          </a:p>
          <a:p>
            <a:r>
              <a:rPr lang="ja-JP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・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WV-QJB500-W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643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7655" y="576704"/>
            <a:ext cx="69768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</a:t>
            </a:r>
            <a:r>
              <a:rPr lang="ja-JP" altLang="en-US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WV-S2536LN</a:t>
            </a:r>
            <a:r>
              <a:rPr lang="ja-JP" altLang="en-US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69440"/>
              </p:ext>
            </p:extLst>
          </p:nvPr>
        </p:nvGraphicFramePr>
        <p:xfrm>
          <a:off x="79378" y="954587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WV-Q178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72442"/>
              </p:ext>
            </p:extLst>
          </p:nvPr>
        </p:nvGraphicFramePr>
        <p:xfrm>
          <a:off x="4608494" y="954587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WV-Q124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WV-Q186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WV-QJB500-S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WV-QJB500-G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94" y="2008225"/>
            <a:ext cx="222665" cy="32426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94" y="1214335"/>
            <a:ext cx="265368" cy="36602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97" y="2380592"/>
            <a:ext cx="293165" cy="3334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96" y="3100879"/>
            <a:ext cx="295166" cy="33541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23" y="4225553"/>
            <a:ext cx="204613" cy="32478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9446" y="3498134"/>
            <a:ext cx="249266" cy="37019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69" y="1975674"/>
            <a:ext cx="407019" cy="35682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56" y="1233293"/>
            <a:ext cx="396235" cy="34706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43" y="4252409"/>
            <a:ext cx="265641" cy="30176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89" y="3512806"/>
            <a:ext cx="323348" cy="360946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5988" y="4598648"/>
            <a:ext cx="4486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35" y="1595544"/>
            <a:ext cx="286143" cy="36508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87" y="2714049"/>
            <a:ext cx="309891" cy="3603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46" y="3835847"/>
            <a:ext cx="265368" cy="38970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5" y="1607229"/>
            <a:ext cx="370946" cy="32643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62" y="3122741"/>
            <a:ext cx="334107" cy="35543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59" y="2768883"/>
            <a:ext cx="300072" cy="31922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89" y="2374507"/>
            <a:ext cx="327145" cy="34802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76" y="3880569"/>
            <a:ext cx="286842" cy="3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24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7655" y="576704"/>
            <a:ext cx="69768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</a:t>
            </a:r>
            <a:r>
              <a:rPr lang="ja-JP" altLang="en-US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WV-S2536LN</a:t>
            </a:r>
            <a:r>
              <a:rPr lang="ja-JP" altLang="en-US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WV-S2536LTN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48939"/>
              </p:ext>
            </p:extLst>
          </p:nvPr>
        </p:nvGraphicFramePr>
        <p:xfrm>
          <a:off x="79378" y="954587"/>
          <a:ext cx="4463316" cy="361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432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WV-Q193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WV-Q7118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WV-Q169A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574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52290" y="4572225"/>
            <a:ext cx="46460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71" y="1978228"/>
            <a:ext cx="295149" cy="3379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45" y="1198771"/>
            <a:ext cx="368039" cy="4201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77" y="3136989"/>
            <a:ext cx="343275" cy="3091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18" y="3512488"/>
            <a:ext cx="358566" cy="335240"/>
          </a:xfrm>
          <a:prstGeom prst="rect">
            <a:avLst/>
          </a:prstGeom>
        </p:spPr>
      </p:pic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599029"/>
              </p:ext>
            </p:extLst>
          </p:nvPr>
        </p:nvGraphicFramePr>
        <p:xfrm>
          <a:off x="4608494" y="954587"/>
          <a:ext cx="4463316" cy="400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9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544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[millimeter screw]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[inches screw]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WV-CW7CN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(Clear type with </a:t>
                      </a:r>
                      <a:r>
                        <a:rPr lang="en-US" altLang="ja-JP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coating)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8048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71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 with </a:t>
                      </a:r>
                      <a:r>
                        <a:rPr lang="en-US" altLang="ja-JP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coating)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734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WV-QCA500A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Ethernet cable</a:t>
                      </a:r>
                      <a:endParaRPr lang="ja-JP" altLang="en-US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69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WV-QCA501A 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I/O cable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2123649"/>
                  </a:ext>
                </a:extLst>
              </a:tr>
            </a:tbl>
          </a:graphicData>
        </a:graphic>
      </p:graphicFrame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22" y="1586114"/>
            <a:ext cx="323188" cy="3672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2" y="2781913"/>
            <a:ext cx="399296" cy="27950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61" y="2386801"/>
            <a:ext cx="399296" cy="295479"/>
          </a:xfrm>
          <a:prstGeom prst="rect">
            <a:avLst/>
          </a:prstGeom>
        </p:spPr>
      </p:pic>
      <p:pic>
        <p:nvPicPr>
          <p:cNvPr id="17" name="Picture 186" descr="wv-q10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87" y="1162675"/>
            <a:ext cx="446875" cy="4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36" y="3894032"/>
            <a:ext cx="412664" cy="30537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35" y="4249060"/>
            <a:ext cx="405313" cy="29182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06" y="1618911"/>
            <a:ext cx="403137" cy="346698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96" y="1990260"/>
            <a:ext cx="407647" cy="35057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67" y="2374769"/>
            <a:ext cx="476250" cy="31432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14" y="2735828"/>
            <a:ext cx="512409" cy="34331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58" y="3526120"/>
            <a:ext cx="417918" cy="29384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21" y="3894032"/>
            <a:ext cx="403137" cy="28345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06" y="3156627"/>
            <a:ext cx="403137" cy="28219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45" y="4266946"/>
            <a:ext cx="465236" cy="28363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BF5ECFB-E728-4A36-AA50-B6E30E17F1C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577" y="4606556"/>
            <a:ext cx="451418" cy="3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28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1843195"/>
            <a:ext cx="6938407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Support Schedule</a:t>
            </a:r>
          </a:p>
        </p:txBody>
      </p:sp>
    </p:spTree>
    <p:extLst>
      <p:ext uri="{BB962C8B-B14F-4D97-AF65-F5344CB8AC3E}">
        <p14:creationId xmlns:p14="http://schemas.microsoft.com/office/powerpoint/2010/main" val="31188879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Each</a:t>
            </a:r>
            <a:r>
              <a:rPr lang="ja-JP" altLang="en-US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Schedule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77590"/>
              </p:ext>
            </p:extLst>
          </p:nvPr>
        </p:nvGraphicFramePr>
        <p:xfrm>
          <a:off x="296776" y="836201"/>
          <a:ext cx="8546433" cy="37297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20919">
                  <a:extLst>
                    <a:ext uri="{9D8B030D-6E8A-4147-A177-3AD203B41FA5}">
                      <a16:colId xmlns:a16="http://schemas.microsoft.com/office/drawing/2014/main" val="3497384078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359136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038256185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285041116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4174369989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699897308"/>
                    </a:ext>
                  </a:extLst>
                </a:gridCol>
                <a:gridCol w="1220919">
                  <a:extLst>
                    <a:ext uri="{9D8B030D-6E8A-4147-A177-3AD203B41FA5}">
                      <a16:colId xmlns:a16="http://schemas.microsoft.com/office/drawing/2014/main" val="3283914924"/>
                    </a:ext>
                  </a:extLst>
                </a:gridCol>
              </a:tblGrid>
              <a:tr h="281011">
                <a:tc rowSpan="3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(with tele lens)</a:t>
                      </a:r>
                      <a:endParaRPr kumimoji="1" lang="ja-JP" altLang="en-US" sz="1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06609"/>
                  </a:ext>
                </a:extLst>
              </a:tr>
              <a:tr h="281011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675171"/>
                  </a:ext>
                </a:extLst>
              </a:tr>
              <a:tr h="638662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WV-S1136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</a:t>
                      </a:r>
                    </a:p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WV-S2136L</a:t>
                      </a:r>
                    </a:p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WV-S2236L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</a:t>
                      </a:r>
                    </a:p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WV-S1536LN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</a:t>
                      </a:r>
                    </a:p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WV-S2536LN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WV-S1536LTN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WV-S2536LTN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1292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release 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Jun. 2021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Jun. 2021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Sep. 2021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Sep. 2021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Nov. 2021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Nov. 2021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240048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B. Jul.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B. Jul.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B. Jul.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V4.40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B. Jul.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V4.50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Aug.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V4.50 /</a:t>
                      </a:r>
                      <a:r>
                        <a:rPr kumimoji="1" lang="en-US" altLang="ja-JP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38192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V4.20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V4.20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V4.30 / M.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V4.30 / M.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V4.30 / M.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V4.30 / M.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529823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PSV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V6.00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056144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V2.00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29710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V2.30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V2.30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V2.40 / E.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V2.40 / E.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V2.40 / E.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V2.40 / E. Sep.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58916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V7.8.3 / B.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0733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5.10.1.0 / B. Aug.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954803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DP11.6a / E. Jun.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20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1324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Each</a:t>
            </a:r>
            <a:r>
              <a:rPr lang="ja-JP" altLang="en-US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Schedule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40063"/>
              </p:ext>
            </p:extLst>
          </p:nvPr>
        </p:nvGraphicFramePr>
        <p:xfrm>
          <a:off x="361605" y="667898"/>
          <a:ext cx="8444068" cy="3179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511">
                  <a:extLst>
                    <a:ext uri="{9D8B030D-6E8A-4147-A177-3AD203B41FA5}">
                      <a16:colId xmlns:a16="http://schemas.microsoft.com/office/drawing/2014/main" val="347237298"/>
                    </a:ext>
                  </a:extLst>
                </a:gridCol>
                <a:gridCol w="1291515">
                  <a:extLst>
                    <a:ext uri="{9D8B030D-6E8A-4147-A177-3AD203B41FA5}">
                      <a16:colId xmlns:a16="http://schemas.microsoft.com/office/drawing/2014/main" val="2832007913"/>
                    </a:ext>
                  </a:extLst>
                </a:gridCol>
                <a:gridCol w="871772">
                  <a:extLst>
                    <a:ext uri="{9D8B030D-6E8A-4147-A177-3AD203B41FA5}">
                      <a16:colId xmlns:a16="http://schemas.microsoft.com/office/drawing/2014/main" val="2758729972"/>
                    </a:ext>
                  </a:extLst>
                </a:gridCol>
                <a:gridCol w="746465">
                  <a:extLst>
                    <a:ext uri="{9D8B030D-6E8A-4147-A177-3AD203B41FA5}">
                      <a16:colId xmlns:a16="http://schemas.microsoft.com/office/drawing/2014/main" val="2432926181"/>
                    </a:ext>
                  </a:extLst>
                </a:gridCol>
                <a:gridCol w="767402">
                  <a:extLst>
                    <a:ext uri="{9D8B030D-6E8A-4147-A177-3AD203B41FA5}">
                      <a16:colId xmlns:a16="http://schemas.microsoft.com/office/drawing/2014/main" val="1530650011"/>
                    </a:ext>
                  </a:extLst>
                </a:gridCol>
                <a:gridCol w="924371">
                  <a:extLst>
                    <a:ext uri="{9D8B030D-6E8A-4147-A177-3AD203B41FA5}">
                      <a16:colId xmlns:a16="http://schemas.microsoft.com/office/drawing/2014/main" val="891659482"/>
                    </a:ext>
                  </a:extLst>
                </a:gridCol>
                <a:gridCol w="1074698">
                  <a:extLst>
                    <a:ext uri="{9D8B030D-6E8A-4147-A177-3AD203B41FA5}">
                      <a16:colId xmlns:a16="http://schemas.microsoft.com/office/drawing/2014/main" val="3340057467"/>
                    </a:ext>
                  </a:extLst>
                </a:gridCol>
                <a:gridCol w="838486">
                  <a:extLst>
                    <a:ext uri="{9D8B030D-6E8A-4147-A177-3AD203B41FA5}">
                      <a16:colId xmlns:a16="http://schemas.microsoft.com/office/drawing/2014/main" val="1863332076"/>
                    </a:ext>
                  </a:extLst>
                </a:gridCol>
                <a:gridCol w="1016848">
                  <a:extLst>
                    <a:ext uri="{9D8B030D-6E8A-4147-A177-3AD203B41FA5}">
                      <a16:colId xmlns:a16="http://schemas.microsoft.com/office/drawing/2014/main" val="1818509039"/>
                    </a:ext>
                  </a:extLst>
                </a:gridCol>
              </a:tblGrid>
              <a:tr h="256000">
                <a:tc rowSpan="3">
                  <a:txBody>
                    <a:bodyPr/>
                    <a:lstStyle/>
                    <a:p>
                      <a:endParaRPr kumimoji="1" lang="ja-JP" altLang="en-US" sz="9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Supported </a:t>
                      </a:r>
                      <a:r>
                        <a:rPr kumimoji="1" lang="en-US" altLang="ja-JP" sz="1100" b="1" dirty="0" err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</a:t>
                      </a:r>
                      <a:endParaRPr kumimoji="1" lang="en-US" altLang="ja-JP" sz="11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100" b="1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(Schedule)</a:t>
                      </a:r>
                    </a:p>
                  </a:txBody>
                  <a:tcPr marL="68580" marR="68580" marT="34290" marB="3429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Multi-AI</a:t>
                      </a:r>
                    </a:p>
                    <a:p>
                      <a:pPr algn="ctr"/>
                      <a:r>
                        <a:rPr kumimoji="1" lang="en-US" altLang="ja-JP" sz="11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Server</a:t>
                      </a:r>
                      <a:endParaRPr kumimoji="1" lang="ja-JP" altLang="en-US" sz="11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Analytics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kumimoji="1" lang="ja-JP" altLang="en-US" sz="11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1100" b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Function</a:t>
                      </a:r>
                      <a:endParaRPr kumimoji="1" lang="ja-JP" altLang="en-US" sz="11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173675"/>
                  </a:ext>
                </a:extLst>
              </a:tr>
              <a:tr h="256000">
                <a:tc vMerge="1">
                  <a:txBody>
                    <a:bodyPr/>
                    <a:lstStyle/>
                    <a:p>
                      <a:endParaRPr kumimoji="1" lang="ja-JP" altLang="en-US" sz="12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en-US" altLang="ja-JP" sz="1400" b="1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400" b="1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>
                        <a:solidFill>
                          <a:srgbClr val="FFFF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>
                        <a:solidFill>
                          <a:srgbClr val="FFFF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Picture Quality</a:t>
                      </a:r>
                    </a:p>
                    <a:p>
                      <a:pPr algn="ctr"/>
                      <a:r>
                        <a:rPr kumimoji="1" lang="en-US" altLang="ja-JP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(incl. </a:t>
                      </a:r>
                      <a:r>
                        <a:rPr kumimoji="1" lang="en-US" altLang="ja-JP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iA</a:t>
                      </a:r>
                      <a:r>
                        <a:rPr kumimoji="1" lang="en-US" altLang="ja-JP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</a:t>
                      </a:r>
                      <a:r>
                        <a:rPr kumimoji="1" lang="en-US" altLang="ja-JP" sz="1100" b="1" dirty="0" err="1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Blurless</a:t>
                      </a:r>
                      <a:r>
                        <a:rPr kumimoji="1" lang="en-US" altLang="ja-JP" sz="11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NR</a:t>
                      </a:r>
                      <a:r>
                        <a:rPr kumimoji="1" lang="en-US" altLang="ja-JP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Smart object</a:t>
                      </a:r>
                      <a:r>
                        <a:rPr kumimoji="1" lang="en-US" altLang="ja-JP" sz="1100" b="1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Coding</a:t>
                      </a:r>
                      <a:endParaRPr kumimoji="1" lang="ja-JP" altLang="en-US" sz="11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72169"/>
                  </a:ext>
                </a:extLst>
              </a:tr>
              <a:tr h="437677">
                <a:tc vMerge="1">
                  <a:txBody>
                    <a:bodyPr/>
                    <a:lstStyle/>
                    <a:p>
                      <a:endParaRPr kumimoji="1" lang="ja-JP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en-US" altLang="ja-JP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600">
                        <a:solidFill>
                          <a:srgbClr val="FFFF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 </a:t>
                      </a:r>
                      <a:endParaRPr kumimoji="1" lang="en-US" altLang="ja-JP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</a:t>
                      </a:r>
                      <a:r>
                        <a:rPr kumimoji="1" lang="en-US" altLang="ja-JP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Classification</a:t>
                      </a:r>
                      <a:endParaRPr kumimoji="1" lang="ja-JP" altLang="en-US" sz="11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05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ja-JP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P-picture control</a:t>
                      </a:r>
                      <a:endParaRPr kumimoji="1" lang="ja-JP" altLang="en-US" sz="1100" b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76298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NVR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V4.40(B/Jul.) </a:t>
                      </a:r>
                      <a:endParaRPr kumimoji="1" lang="en-US" altLang="ja-JP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3744478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V4.20(E/Jun.) </a:t>
                      </a:r>
                      <a:endParaRPr kumimoji="1" lang="en-US" altLang="ja-JP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3626685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PSV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V6.00(E/Jun.)</a:t>
                      </a:r>
                      <a:endParaRPr kumimoji="1" lang="en-US" altLang="ja-JP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6428104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r>
                        <a:rPr kumimoji="1" lang="en-US" altLang="ja-JP" sz="1100" b="0" dirty="0" err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V2.00(E/Jun.)</a:t>
                      </a:r>
                      <a:r>
                        <a:rPr kumimoji="1" lang="en-US" altLang="ja-JP" sz="11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r>
                        <a:rPr kumimoji="1" lang="en-US" altLang="ja-JP" sz="1100" b="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499898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V2.30(E/Jun.)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r>
                        <a:rPr kumimoji="1" lang="en-US" altLang="ja-JP" sz="1100" b="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9041838"/>
                  </a:ext>
                </a:extLst>
              </a:tr>
              <a:tr h="437677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V7.8.3(B/Jun.)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</a:p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(w/ Multi-AI)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46513462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r>
                        <a:rPr kumimoji="1" lang="en-US" altLang="ja-JP" sz="1100" b="0" dirty="0" err="1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V5.10.1.0(B/Aug.)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8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760243"/>
                  </a:ext>
                </a:extLst>
              </a:tr>
              <a:tr h="256000">
                <a:tc>
                  <a:txBody>
                    <a:bodyPr/>
                    <a:lstStyle/>
                    <a:p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DP11.6(Jun.)</a:t>
                      </a:r>
                      <a:endParaRPr kumimoji="1" lang="en-US" altLang="ja-JP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 </a:t>
                      </a:r>
                      <a:r>
                        <a:rPr kumimoji="1" lang="en-US" altLang="ja-JP" sz="8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 (T.B.D)</a:t>
                      </a:r>
                      <a:endParaRPr kumimoji="1" lang="ja-JP" altLang="en-US" sz="1100" b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</a:t>
                      </a:r>
                      <a:endParaRPr kumimoji="1" lang="ja-JP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312976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61605" y="3913863"/>
            <a:ext cx="81086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Configuration for AI Face, AI People &amp; AI Vehicle detection is supported</a:t>
            </a:r>
          </a:p>
          <a:p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*2: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Refer the next page in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detail</a:t>
            </a:r>
            <a:endParaRPr lang="en-US" altLang="ja-JP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424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Detailed features of the apps available in each VMS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222037"/>
              </p:ext>
            </p:extLst>
          </p:nvPr>
        </p:nvGraphicFramePr>
        <p:xfrm>
          <a:off x="78748" y="630051"/>
          <a:ext cx="8971272" cy="4261960"/>
        </p:xfrm>
        <a:graphic>
          <a:graphicData uri="http://schemas.openxmlformats.org/drawingml/2006/table">
            <a:tbl>
              <a:tblPr/>
              <a:tblGrid>
                <a:gridCol w="1404250">
                  <a:extLst>
                    <a:ext uri="{9D8B030D-6E8A-4147-A177-3AD203B41FA5}">
                      <a16:colId xmlns:a16="http://schemas.microsoft.com/office/drawing/2014/main" val="511951322"/>
                    </a:ext>
                  </a:extLst>
                </a:gridCol>
                <a:gridCol w="1641215">
                  <a:extLst>
                    <a:ext uri="{9D8B030D-6E8A-4147-A177-3AD203B41FA5}">
                      <a16:colId xmlns:a16="http://schemas.microsoft.com/office/drawing/2014/main" val="2475404884"/>
                    </a:ext>
                  </a:extLst>
                </a:gridCol>
                <a:gridCol w="1757408">
                  <a:extLst>
                    <a:ext uri="{9D8B030D-6E8A-4147-A177-3AD203B41FA5}">
                      <a16:colId xmlns:a16="http://schemas.microsoft.com/office/drawing/2014/main" val="221031973"/>
                    </a:ext>
                  </a:extLst>
                </a:gridCol>
                <a:gridCol w="1365260">
                  <a:extLst>
                    <a:ext uri="{9D8B030D-6E8A-4147-A177-3AD203B41FA5}">
                      <a16:colId xmlns:a16="http://schemas.microsoft.com/office/drawing/2014/main" val="4180872252"/>
                    </a:ext>
                  </a:extLst>
                </a:gridCol>
                <a:gridCol w="1503237">
                  <a:extLst>
                    <a:ext uri="{9D8B030D-6E8A-4147-A177-3AD203B41FA5}">
                      <a16:colId xmlns:a16="http://schemas.microsoft.com/office/drawing/2014/main" val="1610848052"/>
                    </a:ext>
                  </a:extLst>
                </a:gridCol>
                <a:gridCol w="1299902">
                  <a:extLst>
                    <a:ext uri="{9D8B030D-6E8A-4147-A177-3AD203B41FA5}">
                      <a16:colId xmlns:a16="http://schemas.microsoft.com/office/drawing/2014/main" val="577683775"/>
                    </a:ext>
                  </a:extLst>
                </a:gridCol>
              </a:tblGrid>
              <a:tr h="257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AI analytics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Function</a:t>
                      </a:r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Details</a:t>
                      </a:r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Video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Insight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V7.8.3.223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Genetec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(Security </a:t>
                      </a:r>
                      <a:r>
                        <a:rPr kumimoji="1"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+mn-cs"/>
                        </a:rPr>
                        <a:t>Center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SC5.10/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Config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Tool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、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Security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Desk 5.10.0.0)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Milestone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(XProtect  Corporate 2020 R1/Device Pack 11.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5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472823"/>
                  </a:ext>
                </a:extLst>
              </a:tr>
              <a:tr h="124676">
                <a:tc rowSpan="17">
                  <a:txBody>
                    <a:bodyPr/>
                    <a:lstStyle/>
                    <a:p>
                      <a:pPr lvl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AI-VMD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Intruder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Alarm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(Need to setup on rules)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64984"/>
                  </a:ext>
                </a:extLst>
              </a:tr>
              <a:tr h="1165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Can be judged by</a:t>
                      </a:r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Detection object type(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Human,Vehicle,Bicycle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V5.10.0.0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DP11.5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821242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V7.8.1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974824"/>
                  </a:ext>
                </a:extLst>
              </a:tr>
              <a:tr h="1246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Loitering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Alarm  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(Need to setup on rules)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512443"/>
                  </a:ext>
                </a:extLst>
              </a:tr>
              <a:tr h="1165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Can be judged by Detection object type 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Human,Vehicle,Bicycle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V5.10.0.0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DP11.5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978177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V7.8.1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92347"/>
                  </a:ext>
                </a:extLst>
              </a:tr>
              <a:tr h="1246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Direction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Alarm  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(Need to setup on rules)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81000"/>
                  </a:ext>
                </a:extLst>
              </a:tr>
              <a:tr h="1165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Can be judged Detection object by type 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Human,Vehicle,Bicycle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V5.10.0.0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DP11.5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822817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V7.8.1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838206"/>
                  </a:ext>
                </a:extLst>
              </a:tr>
              <a:tr h="1246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Cross line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Alarm  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(Need to setup on rules)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245012"/>
                  </a:ext>
                </a:extLst>
              </a:tr>
              <a:tr h="1165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Can be judged by Detection object type 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Human,Vehicle,Bicycle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V5.10.0.0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DP11.5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555208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V7.8.1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785537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Distinguish detected area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Distinguish detected area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V7.8.0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03161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*add V7.8.1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49738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Graphic object overlay 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View with Graphic object overlay 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*Bounding box only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296626"/>
                  </a:ext>
                </a:extLst>
              </a:tr>
              <a:tr h="1165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Overlay detection object type(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Human,Vehicle,Bicycle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838038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On / Off on VMS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01009"/>
                  </a:ext>
                </a:extLst>
              </a:tr>
              <a:tr h="67792">
                <a:tc rowSpan="4">
                  <a:txBody>
                    <a:bodyPr/>
                    <a:lstStyle/>
                    <a:p>
                      <a:pPr lvl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AI Privacy Guard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Privacy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Gurad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 stream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Face/Human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in live video(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Biurring,Block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69969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Receive in record video(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Biurring,Block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145650"/>
                  </a:ext>
                </a:extLst>
              </a:tr>
              <a:tr h="677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Set from VMS GUI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81984"/>
                  </a:ext>
                </a:extLst>
              </a:tr>
              <a:tr h="13280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Record both of Privacy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Gurad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stream and non Privacy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Gurad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 stream</a:t>
                      </a: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Privacy guard ON / OFF stream can be recorded / played back.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marL="5216" marR="5216" marT="52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Y (*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AuxiliaryArchiver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 function is required.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）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6497"/>
                  </a:ext>
                </a:extLst>
              </a:tr>
            </a:tbl>
          </a:graphicData>
        </a:graphic>
      </p:graphicFrame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387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(Indoor BOX)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6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08527" y="3975410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357362" y="3739736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608527" y="2979787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353403" y="2749294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57362" y="1745720"/>
            <a:ext cx="3686987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02584" y="1981395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</a:t>
            </a:r>
            <a:r>
              <a:rPr lang="en-US" altLang="ja-JP" sz="1000" b="1" dirty="0" err="1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iA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ON, AGC : 6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 MAX bitrate : 20480 kbps, image quality : 3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: 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7" name="グラフ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726001"/>
              </p:ext>
            </p:extLst>
          </p:nvPr>
        </p:nvGraphicFramePr>
        <p:xfrm>
          <a:off x="0" y="670329"/>
          <a:ext cx="5504935" cy="3832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59309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36727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771012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945169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1696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1867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0" y="2197657"/>
            <a:ext cx="1074513" cy="108213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5"/>
            <a:ext cx="2194750" cy="123454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61" y="2197658"/>
            <a:ext cx="1032624" cy="108213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10" y="1100644"/>
            <a:ext cx="2194750" cy="12345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86" y="2197658"/>
            <a:ext cx="1109529" cy="108213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75" y="1100645"/>
            <a:ext cx="2194750" cy="123454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50" y="2194778"/>
            <a:ext cx="1008497" cy="100849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0" name="正方形/長方形 49"/>
          <p:cNvSpPr/>
          <p:nvPr/>
        </p:nvSpPr>
        <p:spPr>
          <a:xfrm>
            <a:off x="943155" y="1627809"/>
            <a:ext cx="23612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3280909" y="1624932"/>
            <a:ext cx="23612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5497895" y="1558794"/>
            <a:ext cx="23612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714880" y="1676688"/>
            <a:ext cx="23612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5427871" y="71008"/>
            <a:ext cx="366169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15000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9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Key F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eatures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011466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736857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014944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19027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4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810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982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971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1107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4" y="2202498"/>
            <a:ext cx="1164522" cy="118519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4"/>
            <a:ext cx="2194750" cy="12345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24"/>
          <a:stretch/>
        </p:blipFill>
        <p:spPr>
          <a:xfrm>
            <a:off x="3460126" y="2202498"/>
            <a:ext cx="996580" cy="11905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60" y="1102820"/>
            <a:ext cx="2194750" cy="123454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27" y="2162538"/>
            <a:ext cx="1074937" cy="12305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48" y="1100643"/>
            <a:ext cx="2194750" cy="123454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55" y="2141789"/>
            <a:ext cx="1130407" cy="125126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1020475" y="1535793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3231711" y="1515663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5569465" y="1507035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7970479" y="1469652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6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8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5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30204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70981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430327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61669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1581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1887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92" y="2242725"/>
            <a:ext cx="922148" cy="111344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" y="2253563"/>
            <a:ext cx="637159" cy="110185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1227511" y="1495536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499364" y="1495537"/>
            <a:ext cx="190750" cy="419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598118" y="1915176"/>
            <a:ext cx="0" cy="327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50" y="1100645"/>
            <a:ext cx="2194750" cy="12345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25" y="2253563"/>
            <a:ext cx="745281" cy="97846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03" y="2253563"/>
            <a:ext cx="662123" cy="110185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60" y="1100644"/>
            <a:ext cx="2194750" cy="1234547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31" y="2248143"/>
            <a:ext cx="865996" cy="110260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47" y="2242725"/>
            <a:ext cx="708556" cy="111344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97" y="1100643"/>
            <a:ext cx="2194750" cy="123454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42" y="2228534"/>
            <a:ext cx="820135" cy="112475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95" y="2223114"/>
            <a:ext cx="606160" cy="112763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0" name="正方形/長方形 49"/>
          <p:cNvSpPr/>
          <p:nvPr/>
        </p:nvSpPr>
        <p:spPr>
          <a:xfrm>
            <a:off x="3461751" y="1492659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5667233" y="1438023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8160261" y="1486905"/>
            <a:ext cx="233569" cy="31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3" name="タイトル 4"/>
          <p:cNvSpPr txBox="1">
            <a:spLocks/>
          </p:cNvSpPr>
          <p:nvPr/>
        </p:nvSpPr>
        <p:spPr>
          <a:xfrm>
            <a:off x="3898233" y="71008"/>
            <a:ext cx="51913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15000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250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0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433987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582112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684318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492700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368969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765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1119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861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7" y="1902409"/>
            <a:ext cx="990686" cy="11583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10" y="1100645"/>
            <a:ext cx="2202371" cy="124216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r="6340" b="10507"/>
          <a:stretch/>
        </p:blipFill>
        <p:spPr>
          <a:xfrm>
            <a:off x="3508075" y="1901224"/>
            <a:ext cx="931378" cy="117553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5"/>
            <a:ext cx="2194750" cy="123454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06" y="1902409"/>
            <a:ext cx="967824" cy="110499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05" y="1100644"/>
            <a:ext cx="2194750" cy="123454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7870" b="13942"/>
          <a:stretch/>
        </p:blipFill>
        <p:spPr>
          <a:xfrm>
            <a:off x="7959305" y="1901224"/>
            <a:ext cx="1017899" cy="118703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519802" y="1415558"/>
            <a:ext cx="233569" cy="257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2738932" y="1451746"/>
            <a:ext cx="233569" cy="257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5034133" y="1386513"/>
            <a:ext cx="233569" cy="257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7228883" y="1462536"/>
            <a:ext cx="233569" cy="257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0.2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7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0"/>
            <a:ext cx="4430034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S1136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S1131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P1375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XNB-6005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834192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56226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93403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9839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00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337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1480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1899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6396"/>
            <a:ext cx="2194750" cy="123454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48" y="1106395"/>
            <a:ext cx="2194750" cy="12345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47" y="1105894"/>
            <a:ext cx="2202371" cy="124216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85" y="1915177"/>
            <a:ext cx="1109121" cy="131406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83" y="1915177"/>
            <a:ext cx="1133232" cy="131406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15" y="1915177"/>
            <a:ext cx="1101263" cy="131406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31" y="1914469"/>
            <a:ext cx="1056976" cy="131477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0" name="正方形/長方形 49"/>
          <p:cNvSpPr/>
          <p:nvPr/>
        </p:nvSpPr>
        <p:spPr>
          <a:xfrm>
            <a:off x="732589" y="1559333"/>
            <a:ext cx="233569" cy="317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2989834" y="1547804"/>
            <a:ext cx="233569" cy="317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5287336" y="1508936"/>
            <a:ext cx="233569" cy="317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7717956" y="1481815"/>
            <a:ext cx="233569" cy="317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0.07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0.1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2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(DOME)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202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r>
              <a:rPr kumimoji="0" lang="en-US" altLang="ja-JP" sz="105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*1</a:t>
            </a:r>
            <a:endParaRPr kumimoji="0" lang="en-US" altLang="ja-JP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08527" y="3975410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57362" y="3739736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608527" y="2979787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353403" y="2749294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357362" y="1745720"/>
            <a:ext cx="3686987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r>
              <a:rPr kumimoji="0" lang="en-US" altLang="ja-JP" sz="105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*1</a:t>
            </a:r>
            <a:endParaRPr kumimoji="0" lang="en-US" altLang="ja-JP" sz="105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602584" y="1981395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</a:t>
            </a:r>
            <a:r>
              <a:rPr lang="en-US" altLang="ja-JP" sz="1000" b="1" dirty="0" err="1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iA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ON, 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11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 MAX bitrate : 20480 kbps, image quality : 3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: 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569672"/>
              </p:ext>
            </p:extLst>
          </p:nvPr>
        </p:nvGraphicFramePr>
        <p:xfrm>
          <a:off x="69135" y="601287"/>
          <a:ext cx="5288227" cy="391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01194" y="4879155"/>
            <a:ext cx="29081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*1 Image </a:t>
            </a:r>
            <a:r>
              <a:rPr lang="en-US" altLang="ja-JP" sz="1050" dirty="0"/>
              <a:t>quality equivalent to the outdoor model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9597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/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575416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/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/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2803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1993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b="10169"/>
          <a:stretch/>
        </p:blipFill>
        <p:spPr>
          <a:xfrm>
            <a:off x="975251" y="1981293"/>
            <a:ext cx="1205692" cy="151291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4"/>
            <a:ext cx="2194750" cy="12345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0"/>
          <a:stretch/>
        </p:blipFill>
        <p:spPr>
          <a:xfrm>
            <a:off x="3230210" y="1981293"/>
            <a:ext cx="1220414" cy="15165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3"/>
            <a:ext cx="2194750" cy="123454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75" y="1981294"/>
            <a:ext cx="1227869" cy="151291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55" y="1097477"/>
            <a:ext cx="2194750" cy="123454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32" y="1985419"/>
            <a:ext cx="1204064" cy="135647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5" name="正方形/長方形 34"/>
          <p:cNvSpPr/>
          <p:nvPr/>
        </p:nvSpPr>
        <p:spPr>
          <a:xfrm>
            <a:off x="851139" y="1565929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3068123" y="1591807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5354117" y="1617685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7737877" y="1591804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5463975" y="71008"/>
            <a:ext cx="362559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90000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535904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7097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942109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725703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840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1365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/>
          <a:stretch/>
        </p:blipFill>
        <p:spPr>
          <a:xfrm>
            <a:off x="1249520" y="2202498"/>
            <a:ext cx="910320" cy="119338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10" y="1093024"/>
            <a:ext cx="2202371" cy="12497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18057" b="6209"/>
          <a:stretch/>
        </p:blipFill>
        <p:spPr>
          <a:xfrm>
            <a:off x="3624998" y="2202499"/>
            <a:ext cx="828113" cy="121055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098775"/>
            <a:ext cx="2194750" cy="123454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59" y="2202498"/>
            <a:ext cx="900599" cy="12147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45" y="1100645"/>
            <a:ext cx="2194750" cy="123454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4324" r="8537" b="6544"/>
          <a:stretch/>
        </p:blipFill>
        <p:spPr>
          <a:xfrm>
            <a:off x="8089986" y="2202500"/>
            <a:ext cx="891775" cy="1210554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52" name="正方形/長方形 51"/>
          <p:cNvSpPr/>
          <p:nvPr/>
        </p:nvSpPr>
        <p:spPr>
          <a:xfrm>
            <a:off x="1201950" y="1554427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3384427" y="1534297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5699178" y="1548673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8013929" y="1459531"/>
            <a:ext cx="201280" cy="28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6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8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9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751505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91581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98909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074961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1827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1903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1532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91" y="2173919"/>
            <a:ext cx="749573" cy="129194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4"/>
          <a:stretch/>
        </p:blipFill>
        <p:spPr>
          <a:xfrm>
            <a:off x="138139" y="2202497"/>
            <a:ext cx="524325" cy="11445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30" name="正方形/長方形 29"/>
          <p:cNvSpPr/>
          <p:nvPr/>
        </p:nvSpPr>
        <p:spPr>
          <a:xfrm>
            <a:off x="447605" y="1495536"/>
            <a:ext cx="190750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557842" y="1974277"/>
            <a:ext cx="0" cy="228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1288215" y="1438026"/>
            <a:ext cx="260096" cy="438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4"/>
            <a:ext cx="2194750" cy="123454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13" y="2173920"/>
            <a:ext cx="838633" cy="129194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3" b="12194"/>
          <a:stretch/>
        </p:blipFill>
        <p:spPr>
          <a:xfrm>
            <a:off x="2407335" y="2202497"/>
            <a:ext cx="524201" cy="11445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5"/>
            <a:ext cx="2194750" cy="123454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6796"/>
          <a:stretch/>
        </p:blipFill>
        <p:spPr>
          <a:xfrm>
            <a:off x="5914291" y="2173919"/>
            <a:ext cx="823606" cy="129194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" b="12188"/>
          <a:stretch/>
        </p:blipFill>
        <p:spPr>
          <a:xfrm>
            <a:off x="4679775" y="2202497"/>
            <a:ext cx="477462" cy="11445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35" y="1100645"/>
            <a:ext cx="2194750" cy="123454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b="8211"/>
          <a:stretch/>
        </p:blipFill>
        <p:spPr>
          <a:xfrm>
            <a:off x="8053152" y="2173919"/>
            <a:ext cx="940777" cy="129194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8" b="13474"/>
          <a:stretch/>
        </p:blipFill>
        <p:spPr>
          <a:xfrm>
            <a:off x="6957442" y="2202497"/>
            <a:ext cx="521118" cy="114455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9" name="正方形/長方形 48"/>
          <p:cNvSpPr/>
          <p:nvPr/>
        </p:nvSpPr>
        <p:spPr>
          <a:xfrm>
            <a:off x="3384430" y="1423647"/>
            <a:ext cx="260096" cy="438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5676177" y="1420770"/>
            <a:ext cx="260096" cy="438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8174955" y="1400640"/>
            <a:ext cx="260096" cy="438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4" name="タイトル 4"/>
          <p:cNvSpPr txBox="1">
            <a:spLocks/>
          </p:cNvSpPr>
          <p:nvPr/>
        </p:nvSpPr>
        <p:spPr>
          <a:xfrm>
            <a:off x="3326733" y="71008"/>
            <a:ext cx="57628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50000 – 90000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500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0"/>
            <a:ext cx="5137162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49142" y="705779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S2136L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25251" y="705779"/>
            <a:ext cx="1833148" cy="21600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S2131L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01361" y="705779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P3245-LVE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3707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XNV-6081R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61693"/>
              </p:ext>
            </p:extLst>
          </p:nvPr>
        </p:nvGraphicFramePr>
        <p:xfrm>
          <a:off x="71672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68076"/>
              </p:ext>
            </p:extLst>
          </p:nvPr>
        </p:nvGraphicFramePr>
        <p:xfrm>
          <a:off x="2352741" y="361591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029531"/>
              </p:ext>
            </p:extLst>
          </p:nvPr>
        </p:nvGraphicFramePr>
        <p:xfrm>
          <a:off x="462020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40" name="表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533857"/>
              </p:ext>
            </p:extLst>
          </p:nvPr>
        </p:nvGraphicFramePr>
        <p:xfrm>
          <a:off x="6899175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1" name="テキスト ボックス 40"/>
          <p:cNvSpPr txBox="1"/>
          <p:nvPr/>
        </p:nvSpPr>
        <p:spPr>
          <a:xfrm>
            <a:off x="0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10104" y="3322257"/>
            <a:ext cx="134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569088" y="3313701"/>
            <a:ext cx="1412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56525" y="3322257"/>
            <a:ext cx="1355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points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484645" y="460930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511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91479" y="460732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1004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11132" y="4617224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783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283288" y="4615244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1882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" y="1100645"/>
            <a:ext cx="2194750" cy="123454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" r="18682"/>
          <a:stretch/>
        </p:blipFill>
        <p:spPr>
          <a:xfrm>
            <a:off x="963128" y="2095306"/>
            <a:ext cx="1196513" cy="12923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1" y="1100644"/>
            <a:ext cx="2194750" cy="12345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4" b="15506"/>
          <a:stretch/>
        </p:blipFill>
        <p:spPr>
          <a:xfrm>
            <a:off x="3362276" y="2095307"/>
            <a:ext cx="1083656" cy="12923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8" y="1100643"/>
            <a:ext cx="2194750" cy="12345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6909" r="8012"/>
          <a:stretch/>
        </p:blipFill>
        <p:spPr>
          <a:xfrm>
            <a:off x="5624182" y="2095306"/>
            <a:ext cx="1085022" cy="129238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35" y="1100645"/>
            <a:ext cx="2194750" cy="123454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5395" y="2095308"/>
            <a:ext cx="1089367" cy="12923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7" name="正方形/長方形 26"/>
          <p:cNvSpPr/>
          <p:nvPr/>
        </p:nvSpPr>
        <p:spPr>
          <a:xfrm>
            <a:off x="966159" y="1656564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100609" y="1656564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5417491" y="1593981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7799853" y="1585355"/>
            <a:ext cx="260096" cy="287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0.2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9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14010</Words>
  <Application>Microsoft Office PowerPoint</Application>
  <PresentationFormat>画面に合わせる (16:9)</PresentationFormat>
  <Paragraphs>4173</Paragraphs>
  <Slides>118</Slides>
  <Notes>7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19</vt:i4>
      </vt:variant>
      <vt:variant>
        <vt:lpstr>スライド タイトル</vt:lpstr>
      </vt:variant>
      <vt:variant>
        <vt:i4>118</vt:i4>
      </vt:variant>
    </vt:vector>
  </HeadingPairs>
  <TitlesOfParts>
    <vt:vector size="150" baseType="lpstr">
      <vt:lpstr>HGPｺﾞｼｯｸE</vt:lpstr>
      <vt:lpstr>meiryo</vt:lpstr>
      <vt:lpstr>Meiryo UI</vt:lpstr>
      <vt:lpstr>ＭＳ Ｐゴシック</vt:lpstr>
      <vt:lpstr>Yu Gothic UI</vt:lpstr>
      <vt:lpstr>Yu Gothic UI Semibold</vt:lpstr>
      <vt:lpstr>游ゴシック</vt:lpstr>
      <vt:lpstr>游ゴシック Light</vt:lpstr>
      <vt:lpstr>Arial</vt:lpstr>
      <vt:lpstr>Calibri</vt:lpstr>
      <vt:lpstr>Calibri Light</vt:lpstr>
      <vt:lpstr>Tahoma</vt:lpstr>
      <vt:lpstr>Wingdings</vt:lpstr>
      <vt:lpstr>デザインの設定</vt:lpstr>
      <vt:lpstr>10_デザインの設定</vt:lpstr>
      <vt:lpstr>4_デザインの設定</vt:lpstr>
      <vt:lpstr>6_デザインの設定</vt:lpstr>
      <vt:lpstr>3_デザインの設定</vt:lpstr>
      <vt:lpstr>1_デザインの設定</vt:lpstr>
      <vt:lpstr>7_デザインの設定</vt:lpstr>
      <vt:lpstr>15_デザインの設定</vt:lpstr>
      <vt:lpstr>12_デザインの設定</vt:lpstr>
      <vt:lpstr>9_デザインの設定</vt:lpstr>
      <vt:lpstr>14_デザインの設定</vt:lpstr>
      <vt:lpstr>11_デザインの設定</vt:lpstr>
      <vt:lpstr>13_デザインの設定</vt:lpstr>
      <vt:lpstr>8_デザインの設定</vt:lpstr>
      <vt:lpstr>16_デザインの設定</vt:lpstr>
      <vt:lpstr>18_デザインの設定</vt:lpstr>
      <vt:lpstr>17_デザインの設定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2022-08-10T07:39:48Z</dcterms:created>
  <dcterms:modified xsi:type="dcterms:W3CDTF">2022-08-10T07:39:58Z</dcterms:modified>
</cp:coreProperties>
</file>