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22" r:id="rId2"/>
    <p:sldMasterId id="2147485005" r:id="rId3"/>
    <p:sldMasterId id="2147484992" r:id="rId4"/>
    <p:sldMasterId id="2147484984" r:id="rId5"/>
    <p:sldMasterId id="2147485013" r:id="rId6"/>
    <p:sldMasterId id="2147485019" r:id="rId7"/>
    <p:sldMasterId id="2147485016" r:id="rId8"/>
    <p:sldMasterId id="2147485010" r:id="rId9"/>
    <p:sldMasterId id="2147484985" r:id="rId10"/>
    <p:sldMasterId id="2147485007" r:id="rId11"/>
  </p:sldMasterIdLst>
  <p:notesMasterIdLst>
    <p:notesMasterId r:id="rId42"/>
  </p:notesMasterIdLst>
  <p:handoutMasterIdLst>
    <p:handoutMasterId r:id="rId43"/>
  </p:handoutMasterIdLst>
  <p:sldIdLst>
    <p:sldId id="302" r:id="rId12"/>
    <p:sldId id="343" r:id="rId13"/>
    <p:sldId id="387" r:id="rId14"/>
    <p:sldId id="361" r:id="rId15"/>
    <p:sldId id="397" r:id="rId16"/>
    <p:sldId id="359" r:id="rId17"/>
    <p:sldId id="349" r:id="rId18"/>
    <p:sldId id="351" r:id="rId19"/>
    <p:sldId id="327" r:id="rId20"/>
    <p:sldId id="356" r:id="rId21"/>
    <p:sldId id="389" r:id="rId22"/>
    <p:sldId id="400" r:id="rId23"/>
    <p:sldId id="357" r:id="rId24"/>
    <p:sldId id="358" r:id="rId25"/>
    <p:sldId id="401" r:id="rId26"/>
    <p:sldId id="382" r:id="rId27"/>
    <p:sldId id="391" r:id="rId28"/>
    <p:sldId id="395" r:id="rId29"/>
    <p:sldId id="390" r:id="rId30"/>
    <p:sldId id="403" r:id="rId31"/>
    <p:sldId id="352" r:id="rId32"/>
    <p:sldId id="363" r:id="rId33"/>
    <p:sldId id="364" r:id="rId34"/>
    <p:sldId id="365" r:id="rId35"/>
    <p:sldId id="366" r:id="rId36"/>
    <p:sldId id="368" r:id="rId37"/>
    <p:sldId id="369" r:id="rId38"/>
    <p:sldId id="379" r:id="rId39"/>
    <p:sldId id="328" r:id="rId40"/>
    <p:sldId id="309" r:id="rId41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6464E6"/>
    <a:srgbClr val="FF6565"/>
    <a:srgbClr val="81CCFF"/>
    <a:srgbClr val="FF5050"/>
    <a:srgbClr val="E46C0A"/>
    <a:srgbClr val="0000FF"/>
    <a:srgbClr val="0000CC"/>
    <a:srgbClr val="006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7801" autoAdjust="0"/>
  </p:normalViewPr>
  <p:slideViewPr>
    <p:cSldViewPr snapToGrid="0" snapToObjects="1">
      <p:cViewPr varScale="1">
        <p:scale>
          <a:sx n="116" d="100"/>
          <a:sy n="116" d="100"/>
        </p:scale>
        <p:origin x="68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68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68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17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57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84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3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2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0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28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82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4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2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3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3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4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8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27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30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9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54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78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3" y="2212841"/>
            <a:ext cx="3082954" cy="7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9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6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14790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738913"/>
            <a:ext cx="534753" cy="2956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altLang="ja-JP" sz="900" b="1" dirty="0" smtClean="0">
                <a:solidFill>
                  <a:schemeClr val="tx1"/>
                </a:solidFill>
              </a:rPr>
              <a:t>/**</a:t>
            </a:r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644571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50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3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  <a:endParaRPr kumimoji="0" lang="en-US" altLang="ja-JP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HGPｺﾞｼｯｸE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  <a:endParaRPr kumimoji="0" lang="en-US" altLang="ja-JP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HGPｺﾞｼｯｸE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7569032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13860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8551701" y="192948"/>
            <a:ext cx="534753" cy="295635"/>
          </a:xfrm>
          <a:prstGeom prst="rect">
            <a:avLst/>
          </a:prstGeom>
          <a:solidFill>
            <a:schemeClr val="bg1"/>
          </a:solidFill>
          <a:ln w="12700">
            <a:solidFill>
              <a:srgbClr val="6464E6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altLang="ja-JP" sz="900" b="1" dirty="0" smtClean="0">
                <a:solidFill>
                  <a:schemeClr val="tx1"/>
                </a:solidFill>
              </a:rPr>
              <a:t>/**</a:t>
            </a:r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16" y="198228"/>
            <a:ext cx="1220649" cy="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11" Type="http://schemas.openxmlformats.org/officeDocument/2006/relationships/image" Target="../media/image25.emf"/><Relationship Id="rId5" Type="http://schemas.openxmlformats.org/officeDocument/2006/relationships/image" Target="../media/image19.jpeg"/><Relationship Id="rId1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12659" y="1838695"/>
            <a:ext cx="7036650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Occupancy Detection </a:t>
            </a:r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Application</a:t>
            </a:r>
          </a:p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Material for SE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38860" y="3944640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Jul. 2022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8860" y="3577665"/>
            <a:ext cx="184028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Document Ver.1.02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8861" y="3215304"/>
            <a:ext cx="379282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App: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Occupancy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  <a:endParaRPr lang="en-US" altLang="ja-JP" sz="1050" dirty="0" smtClean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08" y="3172844"/>
            <a:ext cx="2637293" cy="17432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4" y="3172844"/>
            <a:ext cx="675753" cy="6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 Setting Flow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5854" y="689502"/>
            <a:ext cx="8789867" cy="32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following flowchart describes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required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settings for the linkage with NX series recorder and WV-ASM300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393373" y="1017465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Preparation</a:t>
            </a:r>
            <a:endParaRPr kumimoji="1" lang="ja-JP" altLang="en-US" sz="1400" b="1" kern="1200" dirty="0">
              <a:latin typeface="Yu Gothic UI" panose="020B0500000000000000" pitchFamily="50" charset="-128"/>
              <a:ea typeface="Yu Gothic UI" panose="020B05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 rot="28406">
            <a:off x="823943" y="1792553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Yu Gothic UI" panose="020B0500000000000000" pitchFamily="50" charset="-128"/>
              <a:ea typeface="Yu Gothic UI" panose="020B05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389257" y="2016143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</a:t>
            </a:r>
            <a:endParaRPr lang="ja-JP" altLang="en-US" sz="14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3373" y="3014821"/>
            <a:ext cx="1561455" cy="745817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</a:t>
            </a: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</a:t>
            </a:r>
            <a:endParaRPr lang="en-US" altLang="ja-JP" sz="14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024331" y="1072836"/>
            <a:ext cx="7039155" cy="8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 the extension software “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WV-XAE207W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” on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camera.</a:t>
            </a:r>
            <a:endParaRPr lang="en-US" altLang="ja-JP" sz="8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*For details, refer to the instruction manuals of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WV-XAE207W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https://i-pro.com/global/en/surveillance/training-support/documentation-database-list</a:t>
            </a:r>
            <a:endParaRPr lang="ja-JP" altLang="en-US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24331" y="2239528"/>
            <a:ext cx="7159926" cy="52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</a:t>
            </a:r>
            <a:r>
              <a:rPr lang="ja-JP" altLang="en-US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setting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, schedule,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086439" y="3115678"/>
            <a:ext cx="6787267" cy="5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extension software alarm, camera site alarm, schedule,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notification.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393373" y="4013499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altLang="ja-JP" sz="14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ASM300 </a:t>
            </a: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</a:t>
            </a:r>
            <a:endParaRPr lang="ja-JP" altLang="en-US" sz="14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5" name="フリーフォーム 24"/>
          <p:cNvSpPr/>
          <p:nvPr/>
        </p:nvSpPr>
        <p:spPr>
          <a:xfrm rot="28406">
            <a:off x="823942" y="2788113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Yu Gothic UI" panose="020B0500000000000000" pitchFamily="50" charset="-128"/>
              <a:ea typeface="Yu Gothic UI" panose="020B05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フリーフォーム 25"/>
          <p:cNvSpPr/>
          <p:nvPr/>
        </p:nvSpPr>
        <p:spPr>
          <a:xfrm rot="28406">
            <a:off x="823941" y="3793754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Yu Gothic UI" panose="020B0500000000000000" pitchFamily="50" charset="-128"/>
              <a:ea typeface="Yu Gothic UI" panose="020B05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086440" y="4225629"/>
            <a:ext cx="5861364" cy="3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extension software alarm 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reception.</a:t>
            </a:r>
          </a:p>
        </p:txBody>
      </p:sp>
    </p:spTree>
    <p:extLst>
      <p:ext uri="{BB962C8B-B14F-4D97-AF65-F5344CB8AC3E}">
        <p14:creationId xmlns:p14="http://schemas.microsoft.com/office/powerpoint/2010/main" val="37696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" y="1897135"/>
            <a:ext cx="5001436" cy="1920596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 Camera Setting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96108" y="616288"/>
            <a:ext cx="8568548" cy="74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occupancy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setting, schedule, 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*As for occupancy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setting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(Connection Settings / Detail) 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 setting, refer to the “Reference” pages described later.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11575" y="1275230"/>
            <a:ext cx="491924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(Basic)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1861" y="1606745"/>
            <a:ext cx="4718953" cy="2859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software-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AI Occupancy detection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-&gt;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Basic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線吹き出し 2 (枠付き) 21"/>
          <p:cNvSpPr/>
          <p:nvPr/>
        </p:nvSpPr>
        <p:spPr>
          <a:xfrm>
            <a:off x="5300353" y="1907821"/>
            <a:ext cx="3675811" cy="647981"/>
          </a:xfrm>
          <a:prstGeom prst="borderCallout2">
            <a:avLst>
              <a:gd name="adj1" fmla="val 19962"/>
              <a:gd name="adj2" fmla="val 225"/>
              <a:gd name="adj3" fmla="val 19618"/>
              <a:gd name="adj4" fmla="val -29541"/>
              <a:gd name="adj5" fmla="val 49119"/>
              <a:gd name="adj6" fmla="val -3538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99401" y="1909471"/>
            <a:ext cx="36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area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Up to 4 polygon areas (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with up to 16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sides)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can be set. 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whether or not to enable the occupancy detection.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849948" y="2141208"/>
            <a:ext cx="859215" cy="729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8490" y="2216390"/>
            <a:ext cx="2521450" cy="14412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線吹き出し 2 (枠付き) 25"/>
          <p:cNvSpPr/>
          <p:nvPr/>
        </p:nvSpPr>
        <p:spPr>
          <a:xfrm>
            <a:off x="168722" y="3903831"/>
            <a:ext cx="4803038" cy="843261"/>
          </a:xfrm>
          <a:prstGeom prst="borderCallout2">
            <a:avLst>
              <a:gd name="adj1" fmla="val 802"/>
              <a:gd name="adj2" fmla="val 8280"/>
              <a:gd name="adj3" fmla="val -15331"/>
              <a:gd name="adj4" fmla="val 8296"/>
              <a:gd name="adj5" fmla="val -30479"/>
              <a:gd name="adj6" fmla="val 1163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5188" y="3899208"/>
            <a:ext cx="496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Displays frames on the configured detection areas and the people detected.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detection (red) : People in the area where an alarm has occurred 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(blue) : People in the detection areas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detection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(light blue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 :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not in any detection areas</a:t>
            </a:r>
            <a:endParaRPr kumimoji="1"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776158" y="2233642"/>
            <a:ext cx="628105" cy="6367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447710" y="2235571"/>
            <a:ext cx="334630" cy="6367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線吹き出し 2 (枠付き) 29"/>
          <p:cNvSpPr/>
          <p:nvPr/>
        </p:nvSpPr>
        <p:spPr>
          <a:xfrm>
            <a:off x="5301307" y="2644089"/>
            <a:ext cx="3674858" cy="1259742"/>
          </a:xfrm>
          <a:prstGeom prst="borderCallout2">
            <a:avLst>
              <a:gd name="adj1" fmla="val 64183"/>
              <a:gd name="adj2" fmla="val -90"/>
              <a:gd name="adj3" fmla="val 64275"/>
              <a:gd name="adj4" fmla="val -20746"/>
              <a:gd name="adj5" fmla="val 17964"/>
              <a:gd name="adj6" fmla="val -2751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06223" y="2628912"/>
            <a:ext cx="367463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 (Number </a:t>
            </a:r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of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people)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number of people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to satisfy the condition for alarm generation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 each area.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Configurable range: 1- 40 people</a:t>
            </a:r>
          </a:p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*Occupancy detection may not be performed properly when </a:t>
            </a:r>
          </a:p>
          <a:p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the number of people set in each area exceeds 40 in total,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 </a:t>
            </a:r>
          </a:p>
          <a:p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the maximum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number is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40.</a:t>
            </a:r>
            <a:endParaRPr lang="ja-JP" altLang="en-US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2" name="線吹き出し 2 (枠付き) 31"/>
          <p:cNvSpPr/>
          <p:nvPr/>
        </p:nvSpPr>
        <p:spPr>
          <a:xfrm>
            <a:off x="5304089" y="3985483"/>
            <a:ext cx="3676764" cy="761609"/>
          </a:xfrm>
          <a:prstGeom prst="borderCallout2">
            <a:avLst>
              <a:gd name="adj1" fmla="val 11924"/>
              <a:gd name="adj2" fmla="val -248"/>
              <a:gd name="adj3" fmla="val 12350"/>
              <a:gd name="adj4" fmla="val -4472"/>
              <a:gd name="adj5" fmla="val -146213"/>
              <a:gd name="adj6" fmla="val -1679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99401" y="3942284"/>
            <a:ext cx="374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conditions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(Time)</a:t>
            </a:r>
            <a:endParaRPr lang="en-US" altLang="ja-JP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time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to satisfy the condition for alarm generation in each area.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Configurable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range: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1 -</a:t>
            </a:r>
            <a:r>
              <a:rPr lang="ja-JP" altLang="en-US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600 seconds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: Notes on detection area setting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5238" y="634111"/>
            <a:ext cx="7884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 a detection frame varies depending on the posture of a subject, </a:t>
            </a:r>
            <a:r>
              <a:rPr lang="en-US" altLang="ja-JP" sz="14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detection areas widely to fully cover the target area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This application recognizes the center bottom of a detection frame as its position. Set a detection area so that the center bottom of a detection frame is inside the detection area.</a:t>
            </a:r>
            <a:endParaRPr lang="ja-JP" altLang="en-US" sz="1400" dirty="0">
              <a:solidFill>
                <a:srgbClr val="C0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7" y="1405600"/>
            <a:ext cx="8131834" cy="3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8" y="1536670"/>
            <a:ext cx="2971208" cy="3089881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Setting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11575" y="678080"/>
            <a:ext cx="383344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Schedule setting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922260" y="1806561"/>
            <a:ext cx="2810102" cy="121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22260" y="2017581"/>
            <a:ext cx="2810102" cy="6787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22254" y="2761995"/>
            <a:ext cx="2810108" cy="17338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線吹き出し 2 (枠付き) 10"/>
          <p:cNvSpPr/>
          <p:nvPr/>
        </p:nvSpPr>
        <p:spPr>
          <a:xfrm>
            <a:off x="4137110" y="2482234"/>
            <a:ext cx="3881470" cy="1012957"/>
          </a:xfrm>
          <a:prstGeom prst="borderCallout2">
            <a:avLst>
              <a:gd name="adj1" fmla="val 11924"/>
              <a:gd name="adj2" fmla="val -248"/>
              <a:gd name="adj3" fmla="val 11905"/>
              <a:gd name="adj4" fmla="val -6583"/>
              <a:gd name="adj5" fmla="val -913"/>
              <a:gd name="adj6" fmla="val -1029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8057" y="2479528"/>
            <a:ext cx="3815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Operating day of week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Select the day of week to activate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for </a:t>
            </a:r>
            <a:r>
              <a:rPr lang="en-US" altLang="ja-JP" sz="1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“Time table 1” and “Time table 2”.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Occupancy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does not operate on the day of week with “Off” selected.</a:t>
            </a:r>
          </a:p>
        </p:txBody>
      </p:sp>
      <p:sp>
        <p:nvSpPr>
          <p:cNvPr id="13" name="線吹き出し 2 (枠付き) 12"/>
          <p:cNvSpPr/>
          <p:nvPr/>
        </p:nvSpPr>
        <p:spPr>
          <a:xfrm>
            <a:off x="4137112" y="3723475"/>
            <a:ext cx="3881468" cy="883693"/>
          </a:xfrm>
          <a:prstGeom prst="borderCallout2">
            <a:avLst>
              <a:gd name="adj1" fmla="val 13720"/>
              <a:gd name="adj2" fmla="val 9"/>
              <a:gd name="adj3" fmla="val 13619"/>
              <a:gd name="adj4" fmla="val -5962"/>
              <a:gd name="adj5" fmla="val 28551"/>
              <a:gd name="adj6" fmla="val -1053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43920" y="3720769"/>
            <a:ext cx="387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Time table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time to activate AI Occupancy Detection and operation content(On/Off). Up to 6 operating times can be set respectively for [Time table 1] and [Time table 2].</a:t>
            </a:r>
            <a:endParaRPr lang="en-US" altLang="ja-JP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137103" y="1792075"/>
            <a:ext cx="3881470" cy="463315"/>
          </a:xfrm>
          <a:prstGeom prst="borderCallout2">
            <a:avLst>
              <a:gd name="adj1" fmla="val 9442"/>
              <a:gd name="adj2" fmla="val -248"/>
              <a:gd name="adj3" fmla="val 9990"/>
              <a:gd name="adj4" fmla="val -6435"/>
              <a:gd name="adj5" fmla="val 20225"/>
              <a:gd name="adj6" fmla="val -1044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38056" y="1793725"/>
            <a:ext cx="388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Select “AI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Detection”.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078618" y="1538701"/>
            <a:ext cx="3547243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*Default setting = 24-hour operation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7613" y="1095443"/>
            <a:ext cx="4095593" cy="2859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-&gt; Ext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Operation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sched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2260" y="1782614"/>
            <a:ext cx="8050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Calibri" panose="020F0502020204030204" pitchFamily="34" charset="0"/>
                <a:cs typeface="Calibri" panose="020F0502020204030204" pitchFamily="34" charset="0"/>
              </a:rPr>
              <a:t>AI Occupancy Detection</a:t>
            </a:r>
            <a:endParaRPr kumimoji="1" lang="ja-JP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-1" r="43782" b="45650"/>
          <a:stretch/>
        </p:blipFill>
        <p:spPr>
          <a:xfrm>
            <a:off x="633578" y="3090408"/>
            <a:ext cx="2958356" cy="17304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r="44128" b="58280"/>
          <a:stretch/>
        </p:blipFill>
        <p:spPr>
          <a:xfrm>
            <a:off x="633578" y="1616411"/>
            <a:ext cx="2958356" cy="1437299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3. Recorder Setting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75855" y="689501"/>
            <a:ext cx="8088252" cy="5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extension software alarm, camera site alarm, schedule,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notification. *As for the settings other than extension software alarm, refer to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“Reference” pages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described later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正方形/長方形 114"/>
          <p:cNvSpPr>
            <a:spLocks noChangeArrowheads="1"/>
          </p:cNvSpPr>
          <p:nvPr/>
        </p:nvSpPr>
        <p:spPr bwMode="auto">
          <a:xfrm>
            <a:off x="11574" y="1216301"/>
            <a:ext cx="515229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alarm setting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19706" y="2638900"/>
            <a:ext cx="2090571" cy="1336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8736" y="3765684"/>
            <a:ext cx="392722" cy="9528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線吹き出し 2 (枠付き) 9"/>
          <p:cNvSpPr/>
          <p:nvPr/>
        </p:nvSpPr>
        <p:spPr>
          <a:xfrm>
            <a:off x="3934549" y="1670542"/>
            <a:ext cx="4607466" cy="832647"/>
          </a:xfrm>
          <a:prstGeom prst="borderCallout2">
            <a:avLst>
              <a:gd name="adj1" fmla="val 21076"/>
              <a:gd name="adj2" fmla="val -248"/>
              <a:gd name="adj3" fmla="val 21625"/>
              <a:gd name="adj4" fmla="val -10754"/>
              <a:gd name="adj5" fmla="val 116526"/>
              <a:gd name="adj6" fmla="val -2908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35501" y="1672192"/>
            <a:ext cx="460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alarm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Go to [REC &amp; event]-&gt; [Advanced setup] tab -&gt; [Extension software alarm], and click “Setup” to open the [Extension software alarm] setup screen.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3934544" y="3547007"/>
            <a:ext cx="4607301" cy="595802"/>
          </a:xfrm>
          <a:prstGeom prst="borderCallout2">
            <a:avLst>
              <a:gd name="adj1" fmla="val 29680"/>
              <a:gd name="adj2" fmla="val -122"/>
              <a:gd name="adj3" fmla="val 31128"/>
              <a:gd name="adj4" fmla="val -33557"/>
              <a:gd name="adj5" fmla="val 131669"/>
              <a:gd name="adj6" fmla="val -5002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34540" y="3510788"/>
            <a:ext cx="460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Name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name of alarm.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Ex. “AI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(Area 1)”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3934540" y="4229379"/>
            <a:ext cx="4607307" cy="439224"/>
          </a:xfrm>
          <a:prstGeom prst="borderCallout2">
            <a:avLst>
              <a:gd name="adj1" fmla="val 72330"/>
              <a:gd name="adj2" fmla="val 180"/>
              <a:gd name="adj3" fmla="val 72895"/>
              <a:gd name="adj4" fmla="val -17097"/>
              <a:gd name="adj5" fmla="val 51654"/>
              <a:gd name="adj6" fmla="val -2219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4540" y="4206937"/>
            <a:ext cx="480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Message ID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an ID(Area 1-4: </a:t>
            </a: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98-101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for AI 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alarm.</a:t>
            </a:r>
            <a:endParaRPr lang="en-US" altLang="ja-JP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線吹き出し 2 (枠付き) 15"/>
          <p:cNvSpPr/>
          <p:nvPr/>
        </p:nvSpPr>
        <p:spPr>
          <a:xfrm>
            <a:off x="3934540" y="2866232"/>
            <a:ext cx="4607477" cy="647981"/>
          </a:xfrm>
          <a:prstGeom prst="borderCallout2">
            <a:avLst>
              <a:gd name="adj1" fmla="val 65577"/>
              <a:gd name="adj2" fmla="val 3"/>
              <a:gd name="adj3" fmla="val 67906"/>
              <a:gd name="adj4" fmla="val -50244"/>
              <a:gd name="adj5" fmla="val 140151"/>
              <a:gd name="adj6" fmla="val -6327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35494" y="2845441"/>
            <a:ext cx="460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No.1-4: reserved for AI-VMD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No.5-8: available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174906" y="4330721"/>
            <a:ext cx="1189894" cy="1189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388248" y="4336472"/>
            <a:ext cx="539260" cy="1180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876064" y="2603619"/>
            <a:ext cx="5095408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an ID for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alarm in an available line from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No.5 to 8.</a:t>
            </a:r>
          </a:p>
        </p:txBody>
      </p:sp>
    </p:spTree>
    <p:extLst>
      <p:ext uri="{BB962C8B-B14F-4D97-AF65-F5344CB8AC3E}">
        <p14:creationId xmlns:p14="http://schemas.microsoft.com/office/powerpoint/2010/main" val="12951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100899" y="1994270"/>
            <a:ext cx="4733118" cy="2719161"/>
            <a:chOff x="3544595" y="4301159"/>
            <a:chExt cx="4733118" cy="2719161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595" y="4301159"/>
              <a:ext cx="4733118" cy="2719161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441" y="5325207"/>
              <a:ext cx="541527" cy="1695113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6133836" y="5316489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Intruder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151884" y="5530537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Loitering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51884" y="5741476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Direction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165901" y="5955405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Cross</a:t>
              </a:r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 Line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115951" y="6176355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1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117956" y="6388915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2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117954" y="6599468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3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117956" y="6810024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4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2372223" y="2694928"/>
            <a:ext cx="411836" cy="19763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804192" y="3852777"/>
            <a:ext cx="674766" cy="216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3503022" y="3852776"/>
            <a:ext cx="1062963" cy="216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4. ASM300 Setting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5854" y="689501"/>
            <a:ext cx="7619991" cy="5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extension software alarm 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reception.</a:t>
            </a:r>
          </a:p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*As for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reception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setting, refer to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“Reference” pages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described later.</a:t>
            </a: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11574" y="1268865"/>
            <a:ext cx="48005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alarm setting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0038" y="3056846"/>
            <a:ext cx="380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Name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name of alarm.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Ex. “AI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(Area 1)”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線吹き出し 2 (枠付き) 15"/>
          <p:cNvSpPr/>
          <p:nvPr/>
        </p:nvSpPr>
        <p:spPr>
          <a:xfrm>
            <a:off x="4899081" y="3746857"/>
            <a:ext cx="4156994" cy="439151"/>
          </a:xfrm>
          <a:prstGeom prst="borderCallout2">
            <a:avLst>
              <a:gd name="adj1" fmla="val 79825"/>
              <a:gd name="adj2" fmla="val 54"/>
              <a:gd name="adj3" fmla="val 80374"/>
              <a:gd name="adj4" fmla="val -4134"/>
              <a:gd name="adj5" fmla="val 51668"/>
              <a:gd name="adj6" fmla="val -82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9080" y="3713760"/>
            <a:ext cx="415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Message ID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an ID(Area 1-4: </a:t>
            </a:r>
            <a:r>
              <a:rPr lang="en-US" altLang="ja-JP" sz="120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98-101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r>
              <a:rPr lang="en-US" altLang="ja-JP" sz="120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for AI Occupancy Detection alarm.</a:t>
            </a:r>
          </a:p>
        </p:txBody>
      </p:sp>
      <p:sp>
        <p:nvSpPr>
          <p:cNvPr id="18" name="線吹き出し 2 (枠付き) 17"/>
          <p:cNvSpPr/>
          <p:nvPr/>
        </p:nvSpPr>
        <p:spPr>
          <a:xfrm>
            <a:off x="4899081" y="2369395"/>
            <a:ext cx="4156994" cy="647981"/>
          </a:xfrm>
          <a:prstGeom prst="borderCallout2">
            <a:avLst>
              <a:gd name="adj1" fmla="val 15646"/>
              <a:gd name="adj2" fmla="val 151"/>
              <a:gd name="adj3" fmla="val 17111"/>
              <a:gd name="adj4" fmla="val -47464"/>
              <a:gd name="adj5" fmla="val 49911"/>
              <a:gd name="adj6" fmla="val -531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00033" y="2371045"/>
            <a:ext cx="415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No.1-4: reserved for AI-VMD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No.5-8: available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840604" y="1926909"/>
            <a:ext cx="4063070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an ID for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alarm in an available line from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No.5 to 8.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23364" y="1705902"/>
            <a:ext cx="3885535" cy="2859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400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camera -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AI-VMD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899085" y="3055196"/>
            <a:ext cx="4156989" cy="647981"/>
          </a:xfrm>
          <a:prstGeom prst="borderCallout2">
            <a:avLst>
              <a:gd name="adj1" fmla="val 11924"/>
              <a:gd name="adj2" fmla="val -248"/>
              <a:gd name="adj3" fmla="val 11585"/>
              <a:gd name="adj4" fmla="val -27200"/>
              <a:gd name="adj5" fmla="val 121347"/>
              <a:gd name="adj6" fmla="val -3925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01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4083" y="1831561"/>
            <a:ext cx="7231706" cy="98488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Reference:</a:t>
            </a:r>
          </a:p>
          <a:p>
            <a:r>
              <a:rPr lang="en-US" altLang="ja-JP" sz="26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Occupancy </a:t>
            </a:r>
            <a:r>
              <a:rPr lang="en-US" altLang="ja-JP" sz="26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detection </a:t>
            </a:r>
            <a:r>
              <a:rPr lang="en-US" altLang="ja-JP" sz="26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setting (Connection Settings)</a:t>
            </a:r>
            <a:endParaRPr lang="en-US" altLang="ja-JP" sz="26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21" y="932364"/>
            <a:ext cx="4128284" cy="2638972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zh-TW" sz="2400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Occupancy detection setting (Connection Settings)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7393" y="644556"/>
            <a:ext cx="6050878" cy="2859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-&gt; Ext. software-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AI Occupancy detection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-&gt; Connection Settings</a:t>
            </a:r>
            <a:endParaRPr lang="en-US" altLang="ja-JP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6912" y="1283446"/>
            <a:ext cx="3786642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54034" y="3000104"/>
            <a:ext cx="3789519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線吹き出し 2 (枠付き) 9"/>
          <p:cNvSpPr/>
          <p:nvPr/>
        </p:nvSpPr>
        <p:spPr>
          <a:xfrm>
            <a:off x="178671" y="3766865"/>
            <a:ext cx="4157541" cy="887475"/>
          </a:xfrm>
          <a:prstGeom prst="borderCallout2">
            <a:avLst>
              <a:gd name="adj1" fmla="val 732"/>
              <a:gd name="adj2" fmla="val 1324"/>
              <a:gd name="adj3" fmla="val -270004"/>
              <a:gd name="adj4" fmla="val 1292"/>
              <a:gd name="adj5" fmla="val -270864"/>
              <a:gd name="adj6" fmla="val 422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/>
          <p:cNvCxnSpPr>
            <a:endCxn id="8" idx="1"/>
          </p:cNvCxnSpPr>
          <p:nvPr/>
        </p:nvCxnSpPr>
        <p:spPr>
          <a:xfrm>
            <a:off x="228570" y="3103205"/>
            <a:ext cx="125464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7928" y="3719567"/>
            <a:ext cx="414761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destination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1-4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data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on the number of people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can be sent individually to up to four destinations through HTTP.</a:t>
            </a:r>
            <a:r>
              <a:rPr lang="ja-JP" altLang="en-US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items for those four destinations are the same.</a:t>
            </a:r>
          </a:p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*Check “Transmission” to perform transmission.</a:t>
            </a:r>
            <a:endParaRPr lang="ja-JP" altLang="en-US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517366" y="932364"/>
            <a:ext cx="4467732" cy="408133"/>
          </a:xfrm>
          <a:prstGeom prst="borderCallout2">
            <a:avLst>
              <a:gd name="adj1" fmla="val 76492"/>
              <a:gd name="adj2" fmla="val 63"/>
              <a:gd name="adj3" fmla="val 156383"/>
              <a:gd name="adj4" fmla="val -4721"/>
              <a:gd name="adj5" fmla="val 156292"/>
              <a:gd name="adj6" fmla="val -852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12365" y="903488"/>
            <a:ext cx="441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address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IP address or host name of the HTTP server for transmission.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4514489" y="1417895"/>
            <a:ext cx="4467732" cy="476902"/>
          </a:xfrm>
          <a:prstGeom prst="borderCallout2">
            <a:avLst>
              <a:gd name="adj1" fmla="val 29462"/>
              <a:gd name="adj2" fmla="val 63"/>
              <a:gd name="adj3" fmla="val 78159"/>
              <a:gd name="adj4" fmla="val -4722"/>
              <a:gd name="adj5" fmla="val 79274"/>
              <a:gd name="adj6" fmla="val -826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09488" y="1417892"/>
            <a:ext cx="44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path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name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path name of the destination.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線吹き出し 2 (枠付き) 18"/>
          <p:cNvSpPr/>
          <p:nvPr/>
        </p:nvSpPr>
        <p:spPr>
          <a:xfrm>
            <a:off x="4511612" y="1984367"/>
            <a:ext cx="4467732" cy="476902"/>
          </a:xfrm>
          <a:prstGeom prst="borderCallout2">
            <a:avLst>
              <a:gd name="adj1" fmla="val 28257"/>
              <a:gd name="adj2" fmla="val -195"/>
              <a:gd name="adj3" fmla="val 3392"/>
              <a:gd name="adj4" fmla="val -4722"/>
              <a:gd name="adj5" fmla="val 3302"/>
              <a:gd name="adj6" fmla="val -82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06611" y="1984364"/>
            <a:ext cx="44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SSL</a:t>
            </a:r>
            <a:endParaRPr lang="ja-JP" altLang="en-US" sz="1200" b="1" u="sng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Select whether or not to use SSL for transmission.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4514486" y="2556590"/>
            <a:ext cx="4467732" cy="476902"/>
          </a:xfrm>
          <a:prstGeom prst="borderCallout2">
            <a:avLst>
              <a:gd name="adj1" fmla="val 16197"/>
              <a:gd name="adj2" fmla="val -66"/>
              <a:gd name="adj3" fmla="val -71373"/>
              <a:gd name="adj4" fmla="val -4593"/>
              <a:gd name="adj5" fmla="val -71464"/>
              <a:gd name="adj6" fmla="val -839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9485" y="2556587"/>
            <a:ext cx="44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port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number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port number of the destination.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4517360" y="3128813"/>
            <a:ext cx="4467732" cy="476902"/>
          </a:xfrm>
          <a:prstGeom prst="borderCallout2">
            <a:avLst>
              <a:gd name="adj1" fmla="val 22227"/>
              <a:gd name="adj2" fmla="val -66"/>
              <a:gd name="adj3" fmla="val -143727"/>
              <a:gd name="adj4" fmla="val -4463"/>
              <a:gd name="adj5" fmla="val -143817"/>
              <a:gd name="adj6" fmla="val -813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12359" y="3128810"/>
            <a:ext cx="44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Username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user name for the authentication with the destination.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4520234" y="3706787"/>
            <a:ext cx="4467732" cy="476902"/>
          </a:xfrm>
          <a:prstGeom prst="borderCallout2">
            <a:avLst>
              <a:gd name="adj1" fmla="val 22227"/>
              <a:gd name="adj2" fmla="val -194"/>
              <a:gd name="adj3" fmla="val -224521"/>
              <a:gd name="adj4" fmla="val -5365"/>
              <a:gd name="adj5" fmla="val -225818"/>
              <a:gd name="adj6" fmla="val -852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15233" y="3706784"/>
            <a:ext cx="447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Password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password for the authentication with the destination.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4523108" y="4267200"/>
            <a:ext cx="4467732" cy="542417"/>
          </a:xfrm>
          <a:prstGeom prst="borderCallout2">
            <a:avLst>
              <a:gd name="adj1" fmla="val 31874"/>
              <a:gd name="adj2" fmla="val 63"/>
              <a:gd name="adj3" fmla="val -258321"/>
              <a:gd name="adj4" fmla="val -6138"/>
              <a:gd name="adj5" fmla="val -258412"/>
              <a:gd name="adj6" fmla="val -82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09488" y="4221173"/>
            <a:ext cx="447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interval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Select the transmission interval from 1min, 5min, 10min, 15min, 30min, and 60min.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4034" y="1487605"/>
            <a:ext cx="3789519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56908" y="1697515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54031" y="1901674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356905" y="2111584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54028" y="2315743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356902" y="2525653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354025" y="2729812"/>
            <a:ext cx="3786645" cy="2062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25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zh-TW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Overview of HTTP transmission data</a:t>
            </a:r>
            <a:endParaRPr lang="zh-TW" altLang="en-US" sz="2400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50454"/>
              </p:ext>
            </p:extLst>
          </p:nvPr>
        </p:nvGraphicFramePr>
        <p:xfrm>
          <a:off x="90546" y="690111"/>
          <a:ext cx="8949937" cy="348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78">
                  <a:extLst>
                    <a:ext uri="{9D8B030D-6E8A-4147-A177-3AD203B41FA5}">
                      <a16:colId xmlns:a16="http://schemas.microsoft.com/office/drawing/2014/main" val="1821632696"/>
                    </a:ext>
                  </a:extLst>
                </a:gridCol>
                <a:gridCol w="2642367">
                  <a:extLst>
                    <a:ext uri="{9D8B030D-6E8A-4147-A177-3AD203B41FA5}">
                      <a16:colId xmlns:a16="http://schemas.microsoft.com/office/drawing/2014/main" val="924373853"/>
                    </a:ext>
                  </a:extLst>
                </a:gridCol>
                <a:gridCol w="4843192">
                  <a:extLst>
                    <a:ext uri="{9D8B030D-6E8A-4147-A177-3AD203B41FA5}">
                      <a16:colId xmlns:a16="http://schemas.microsoft.com/office/drawing/2014/main" val="293504912"/>
                    </a:ext>
                  </a:extLst>
                </a:gridCol>
              </a:tblGrid>
              <a:tr h="255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Parameter</a:t>
                      </a:r>
                      <a:r>
                        <a:rPr lang="en-US" altLang="ja-JP" sz="1200" kern="100" baseline="0" dirty="0" smtClean="0"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name</a:t>
                      </a:r>
                      <a:endParaRPr lang="ja-JP" sz="1200" kern="100" dirty="0"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Parameter value</a:t>
                      </a:r>
                      <a:endParaRPr lang="ja-JP" sz="1200" kern="100" dirty="0"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Description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694543"/>
                  </a:ext>
                </a:extLst>
              </a:tr>
              <a:tr h="25534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CameraIPaddress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(0~255).(0~255).(0~255).(0~255)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IP address of a camera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231472"/>
                  </a:ext>
                </a:extLst>
              </a:tr>
              <a:tr h="25534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Time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Date and time (UTC)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Date and time (format: yyyy/mm/dd hh:mm:ss)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Ex. In case of 12:35:00 on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August 29, 2013 Japan time,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“2013/08/29 03:35:00”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08575"/>
                  </a:ext>
                </a:extLst>
              </a:tr>
              <a:tr h="25534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TimeZone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-1200~+1300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Time difference from UTC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Ex.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In case of Osaka, Sapporo, and Tokyo: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+0900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41552"/>
                  </a:ext>
                </a:extLst>
              </a:tr>
              <a:tr h="25534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SummerTime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0, 1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Summer time setting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0: Not summer time,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1: Summer time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41527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All.list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[“date and time(UTC)”, average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detected,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detected at the fixed time]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Statistics for occupancy on the entire screen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Date and time: date and time information on a minute-by-minute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basis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Average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detected: average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number of people detected per minute</a:t>
                      </a:r>
                      <a:r>
                        <a:rPr kumimoji="1" lang="ja-JP" altLang="en-US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from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xx:xx:00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to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xx:xx:59)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detected at the fixed time: The number of people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 at the point of every “xx:xx:00”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81663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All.current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0~40</a:t>
                      </a:r>
                      <a:endParaRPr kumimoji="1" lang="ja-JP" altLang="en-US" sz="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The n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umber of people detected on the entire screen at the time of transmission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733331"/>
                  </a:ext>
                </a:extLst>
              </a:tr>
              <a:tr h="18888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Area1.list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Area2.list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Area3.list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Area4.list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[“date and time(UTC)”, average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detected,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detected at the fixed time]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Statistics for occupancy on each detection area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Date and time: date and time information on a minute-by-minute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basis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Average 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detected: average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number of people detected per minute</a:t>
                      </a:r>
                      <a:r>
                        <a:rPr kumimoji="1" lang="ja-JP" altLang="en-US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from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xx:xx:00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to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xx:xx:59)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people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detected at the fixed time: The number of people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detected at the point of every “xx:xx:00”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7365457"/>
                  </a:ext>
                </a:extLst>
              </a:tr>
              <a:tr h="255346">
                <a:tc>
                  <a:txBody>
                    <a:bodyPr/>
                    <a:lstStyle/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Area1.current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Area2.current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Area3.current</a:t>
                      </a:r>
                    </a:p>
                    <a:p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Area4.current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0~40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The n</a:t>
                      </a:r>
                      <a:r>
                        <a:rPr kumimoji="1" lang="en-US" altLang="ja-JP" sz="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umber of people detected on each detection area at the time of transmission</a:t>
                      </a:r>
                      <a:endParaRPr kumimoji="1" lang="ja-JP" altLang="en-US" sz="8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6382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0546" y="4318750"/>
            <a:ext cx="823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Refer to “</a:t>
            </a:r>
            <a:r>
              <a:rPr lang="en-US" altLang="ja-JP" sz="1200" dirty="0"/>
              <a:t>WV-XAE207W External Interface Specification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&lt;C0319&gt;” at the link below for the detail of HTTP transmission data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https://i-pro.com/global/en/surveillance/training-support/support/technical-information</a:t>
            </a:r>
          </a:p>
        </p:txBody>
      </p:sp>
    </p:spTree>
    <p:extLst>
      <p:ext uri="{BB962C8B-B14F-4D97-AF65-F5344CB8AC3E}">
        <p14:creationId xmlns:p14="http://schemas.microsoft.com/office/powerpoint/2010/main" val="24494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4084" y="1831244"/>
            <a:ext cx="6995916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Reference:</a:t>
            </a:r>
          </a:p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Occupancy </a:t>
            </a:r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detection setting </a:t>
            </a:r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(Detail)</a:t>
            </a:r>
            <a:endParaRPr lang="en-US" altLang="ja-JP" sz="32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Contents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2491" y="1246864"/>
            <a:ext cx="3467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Concept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Key Features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Specification</a:t>
            </a: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Restrictions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336" y="829055"/>
            <a:ext cx="373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Product Description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24146" y="829054"/>
            <a:ext cx="418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Guide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9302" y="1290720"/>
            <a:ext cx="2774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Flow</a:t>
            </a: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Setting</a:t>
            </a: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</a:t>
            </a: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ASM300 Setting</a:t>
            </a:r>
          </a:p>
        </p:txBody>
      </p:sp>
    </p:spTree>
    <p:extLst>
      <p:ext uri="{BB962C8B-B14F-4D97-AF65-F5344CB8AC3E}">
        <p14:creationId xmlns:p14="http://schemas.microsoft.com/office/powerpoint/2010/main" val="6108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7" y="922511"/>
            <a:ext cx="4157542" cy="2005403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zh-TW" sz="2400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Occupancy detection </a:t>
            </a:r>
            <a:r>
              <a:rPr lang="en-US" altLang="zh-TW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setting (</a:t>
            </a: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Detail)</a:t>
            </a:r>
            <a:endParaRPr lang="zh-TW" altLang="en-US" sz="2400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8670" y="646796"/>
            <a:ext cx="4295563" cy="2859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-&gt; Ext. software-&gt;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AI Occupancy detection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Detail</a:t>
            </a:r>
            <a:endParaRPr lang="en-US" altLang="ja-JP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1487" y="731944"/>
            <a:ext cx="45852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time reset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detection timer counts up to the time set in “Alarm conditions (Time)”.</a:t>
            </a:r>
          </a:p>
          <a:p>
            <a:endParaRPr lang="en-US" altLang="ja-JP" sz="4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Giving flexibility in “Occupancy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time reset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conditions” has allowed this application to recognize the occupancy even when the  number of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 detected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temporarily decreases due to overlapping.</a:t>
            </a:r>
            <a:endParaRPr lang="en-US" altLang="ja-JP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endParaRPr lang="en-US" altLang="ja-JP" sz="4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Although “Occupancy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time reset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conditions”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be changed on this screen, </a:t>
            </a: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we basically recommend using it in default setting.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2406" y="1982469"/>
            <a:ext cx="3795270" cy="4329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線吹き出し 2 (枠付き) 25"/>
          <p:cNvSpPr/>
          <p:nvPr/>
        </p:nvSpPr>
        <p:spPr>
          <a:xfrm>
            <a:off x="74762" y="3003904"/>
            <a:ext cx="4334426" cy="1446549"/>
          </a:xfrm>
          <a:prstGeom prst="borderCallout2">
            <a:avLst>
              <a:gd name="adj1" fmla="val 732"/>
              <a:gd name="adj2" fmla="val 7272"/>
              <a:gd name="adj3" fmla="val -24100"/>
              <a:gd name="adj4" fmla="val 7378"/>
              <a:gd name="adj5" fmla="val -40871"/>
              <a:gd name="adj6" fmla="val 1343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763" y="3003904"/>
            <a:ext cx="4268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notification operation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the alarm notification when “Alarm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 (Number of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people)” is continuously satisfied after detecting an occupancy.</a:t>
            </a:r>
          </a:p>
          <a:p>
            <a:endParaRPr lang="ja-JP" altLang="en-US" sz="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Periodic notification      : Notifies at the interval set in “Alarm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                                        conditions (Time)”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Continuous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notification: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Notifies at the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interval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in “Alarm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                                        deactivation time” of a camera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</a:t>
            </a:r>
            <a:endParaRPr lang="ja-JP" altLang="en-US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2405" y="1292709"/>
            <a:ext cx="3795270" cy="6282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/>
          </p:nvPr>
        </p:nvGraphicFramePr>
        <p:xfrm>
          <a:off x="4614755" y="2660067"/>
          <a:ext cx="42988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15">
                  <a:extLst>
                    <a:ext uri="{9D8B030D-6E8A-4147-A177-3AD203B41FA5}">
                      <a16:colId xmlns:a16="http://schemas.microsoft.com/office/drawing/2014/main" val="120123546"/>
                    </a:ext>
                  </a:extLst>
                </a:gridCol>
                <a:gridCol w="2696816">
                  <a:extLst>
                    <a:ext uri="{9D8B030D-6E8A-4147-A177-3AD203B41FA5}">
                      <a16:colId xmlns:a16="http://schemas.microsoft.com/office/drawing/2014/main" val="392937234"/>
                    </a:ext>
                  </a:extLst>
                </a:gridCol>
              </a:tblGrid>
              <a:tr h="3879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The number of people detected (d)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Behavior of alarm detection timer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830090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[M]</a:t>
                      </a:r>
                      <a:r>
                        <a:rPr kumimoji="1" lang="ja-JP" altLang="en-US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≤ </a:t>
                      </a: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Starts counting up</a:t>
                      </a:r>
                      <a:endParaRPr kumimoji="1" lang="ja-JP" altLang="en-U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96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 &lt; [N]</a:t>
                      </a:r>
                      <a:r>
                        <a:rPr kumimoji="1" lang="ja-JP" altLang="en-US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Resets</a:t>
                      </a:r>
                      <a:endParaRPr kumimoji="1" lang="ja-JP" altLang="en-U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74490"/>
                  </a:ext>
                </a:extLst>
              </a:tr>
              <a:tr h="15201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[N]</a:t>
                      </a:r>
                      <a:r>
                        <a:rPr kumimoji="1" lang="ja-JP" altLang="en-US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ja-JP" altLang="en-US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≤</a:t>
                      </a:r>
                      <a:r>
                        <a:rPr kumimoji="1" lang="ja-JP" altLang="en-US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 &lt; [M]</a:t>
                      </a:r>
                      <a:endParaRPr kumimoji="1" lang="ja-JP" altLang="en-US" sz="12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Pauses</a:t>
                      </a:r>
                      <a:r>
                        <a:rPr kumimoji="1" lang="en-US" altLang="ja-JP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(resets after 5 seconds)</a:t>
                      </a:r>
                      <a:endParaRPr kumimoji="1" lang="ja-JP" altLang="en-U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85168"/>
                  </a:ext>
                </a:extLst>
              </a:tr>
            </a:tbl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4502989" y="2376564"/>
            <a:ext cx="4571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Default setting and its behavior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55080" y="3961067"/>
            <a:ext cx="428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M: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conditions (Number of people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N: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conditions (Number of people) x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34" name="線吹き出し 2 (枠付き) 33"/>
          <p:cNvSpPr/>
          <p:nvPr/>
        </p:nvSpPr>
        <p:spPr>
          <a:xfrm>
            <a:off x="4488987" y="709509"/>
            <a:ext cx="4571249" cy="3740945"/>
          </a:xfrm>
          <a:prstGeom prst="borderCallout2">
            <a:avLst>
              <a:gd name="adj1" fmla="val 17408"/>
              <a:gd name="adj2" fmla="val -25"/>
              <a:gd name="adj3" fmla="val 23083"/>
              <a:gd name="adj4" fmla="val -4322"/>
              <a:gd name="adj5" fmla="val 23221"/>
              <a:gd name="adj6" fmla="val -82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763" y="4480436"/>
            <a:ext cx="898547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*</a:t>
            </a:r>
            <a:r>
              <a:rPr lang="en-US" altLang="ja-JP" sz="1050" dirty="0"/>
              <a:t>1 After an alarm for a detection area, alarms for all detection areas are not notified until "Alarm deactivation time" passes</a:t>
            </a:r>
            <a:r>
              <a:rPr lang="en-US" altLang="ja-JP" sz="1050" dirty="0" smtClean="0"/>
              <a:t>.</a:t>
            </a:r>
          </a:p>
          <a:p>
            <a:r>
              <a:rPr lang="en-US" altLang="ja-JP" sz="1050" dirty="0"/>
              <a:t> </a:t>
            </a:r>
            <a:r>
              <a:rPr lang="en-US" altLang="ja-JP" sz="1050" dirty="0" smtClean="0"/>
              <a:t>     It </a:t>
            </a:r>
            <a:r>
              <a:rPr lang="en-US" altLang="ja-JP" sz="1050" dirty="0"/>
              <a:t>will be improved from the version released </a:t>
            </a:r>
            <a:r>
              <a:rPr lang="en-US" altLang="ja-JP" sz="1050" dirty="0" smtClean="0"/>
              <a:t>in </a:t>
            </a:r>
            <a:r>
              <a:rPr lang="en-US" altLang="ja-JP" sz="1050" dirty="0"/>
              <a:t>the future, and "Alarm deactivation time" will be applied only to the area where occupancy is detected.</a:t>
            </a:r>
          </a:p>
        </p:txBody>
      </p:sp>
    </p:spTree>
    <p:extLst>
      <p:ext uri="{BB962C8B-B14F-4D97-AF65-F5344CB8AC3E}">
        <p14:creationId xmlns:p14="http://schemas.microsoft.com/office/powerpoint/2010/main" val="22847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1831242"/>
            <a:ext cx="6995916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Reference:</a:t>
            </a:r>
          </a:p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Alarm Linkage Procedure </a:t>
            </a:r>
          </a:p>
        </p:txBody>
      </p:sp>
    </p:spTree>
    <p:extLst>
      <p:ext uri="{BB962C8B-B14F-4D97-AF65-F5344CB8AC3E}">
        <p14:creationId xmlns:p14="http://schemas.microsoft.com/office/powerpoint/2010/main" val="4121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Flow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26255" y="702685"/>
            <a:ext cx="1773050" cy="4033438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</a:t>
              </a:r>
              <a:endParaRPr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4962470"/>
              <a:ext cx="1764446" cy="3930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</a:t>
              </a:r>
              <a:endParaRPr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251157"/>
              <a:ext cx="1773049" cy="3930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</a:t>
              </a:r>
              <a:endParaRPr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958701"/>
              <a:ext cx="1439124" cy="35420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site </a:t>
              </a:r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611863"/>
              <a:ext cx="1439124" cy="35370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</a:t>
              </a:r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283612"/>
              <a:ext cx="1439124" cy="35370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91661"/>
              <a:ext cx="1439124" cy="35370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5" name="左大かっこ 14"/>
          <p:cNvSpPr/>
          <p:nvPr/>
        </p:nvSpPr>
        <p:spPr>
          <a:xfrm>
            <a:off x="632612" y="702685"/>
            <a:ext cx="121920" cy="834627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6" name="左大かっこ 15"/>
          <p:cNvSpPr/>
          <p:nvPr/>
        </p:nvSpPr>
        <p:spPr>
          <a:xfrm>
            <a:off x="632611" y="1760279"/>
            <a:ext cx="145553" cy="190889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7" name="左大かっこ 16"/>
          <p:cNvSpPr/>
          <p:nvPr/>
        </p:nvSpPr>
        <p:spPr>
          <a:xfrm>
            <a:off x="632612" y="3910761"/>
            <a:ext cx="133191" cy="82536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3632" y="86849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(1)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9391" y="249695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529" y="411379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(3)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61725" y="1657651"/>
            <a:ext cx="210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System Configuration</a:t>
            </a:r>
            <a:r>
              <a:rPr lang="ja-JP" alt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(Ex.)</a:t>
            </a:r>
            <a:endParaRPr lang="ja-JP" altLang="en-US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935210" y="1958144"/>
            <a:ext cx="6027914" cy="2695419"/>
          </a:xfrm>
          <a:prstGeom prst="roundRect">
            <a:avLst>
              <a:gd name="adj" fmla="val 10189"/>
            </a:avLst>
          </a:prstGeom>
          <a:solidFill>
            <a:srgbClr val="CDE0FB"/>
          </a:solidFill>
          <a:ln w="19050">
            <a:solidFill>
              <a:srgbClr val="4F81BD">
                <a:lumMod val="75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036442" y="2500575"/>
            <a:ext cx="212443" cy="166546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6" name="Line 62"/>
          <p:cNvSpPr>
            <a:spLocks noChangeShapeType="1"/>
          </p:cNvSpPr>
          <p:nvPr/>
        </p:nvSpPr>
        <p:spPr bwMode="auto">
          <a:xfrm>
            <a:off x="5113799" y="3076100"/>
            <a:ext cx="921045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6387961" y="2787743"/>
            <a:ext cx="807819" cy="1037968"/>
          </a:xfrm>
          <a:custGeom>
            <a:avLst/>
            <a:gdLst>
              <a:gd name="connsiteX0" fmla="*/ 1028700 w 1095375"/>
              <a:gd name="connsiteY0" fmla="*/ 9525 h 657225"/>
              <a:gd name="connsiteX1" fmla="*/ 0 w 1095375"/>
              <a:gd name="connsiteY1" fmla="*/ 0 h 657225"/>
              <a:gd name="connsiteX2" fmla="*/ 0 w 1095375"/>
              <a:gd name="connsiteY2" fmla="*/ 657225 h 657225"/>
              <a:gd name="connsiteX3" fmla="*/ 1095375 w 1095375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57225">
                <a:moveTo>
                  <a:pt x="1028700" y="9525"/>
                </a:moveTo>
                <a:lnTo>
                  <a:pt x="0" y="0"/>
                </a:lnTo>
                <a:lnTo>
                  <a:pt x="0" y="657225"/>
                </a:lnTo>
                <a:lnTo>
                  <a:pt x="1095375" y="657225"/>
                </a:lnTo>
              </a:path>
            </a:pathLst>
          </a:custGeom>
          <a:noFill/>
          <a:ln w="28575">
            <a:solidFill>
              <a:srgbClr val="F79646">
                <a:lumMod val="75000"/>
              </a:srgbClr>
            </a:solidFill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8" name="フリーフォーム 27"/>
          <p:cNvSpPr/>
          <p:nvPr/>
        </p:nvSpPr>
        <p:spPr>
          <a:xfrm>
            <a:off x="5113799" y="2675645"/>
            <a:ext cx="2110729" cy="295584"/>
          </a:xfrm>
          <a:custGeom>
            <a:avLst/>
            <a:gdLst>
              <a:gd name="connsiteX0" fmla="*/ 0 w 2133600"/>
              <a:gd name="connsiteY0" fmla="*/ 295275 h 295275"/>
              <a:gd name="connsiteX1" fmla="*/ 1085850 w 2133600"/>
              <a:gd name="connsiteY1" fmla="*/ 295275 h 295275"/>
              <a:gd name="connsiteX2" fmla="*/ 1276350 w 2133600"/>
              <a:gd name="connsiteY2" fmla="*/ 9525 h 295275"/>
              <a:gd name="connsiteX3" fmla="*/ 2133600 w 2133600"/>
              <a:gd name="connsiteY3" fmla="*/ 0 h 295275"/>
              <a:gd name="connsiteX0" fmla="*/ 0 w 2390775"/>
              <a:gd name="connsiteY0" fmla="*/ 295275 h 295275"/>
              <a:gd name="connsiteX1" fmla="*/ 1085850 w 2390775"/>
              <a:gd name="connsiteY1" fmla="*/ 295275 h 295275"/>
              <a:gd name="connsiteX2" fmla="*/ 1276350 w 2390775"/>
              <a:gd name="connsiteY2" fmla="*/ 9525 h 295275"/>
              <a:gd name="connsiteX3" fmla="*/ 2390775 w 239077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775" h="295275">
                <a:moveTo>
                  <a:pt x="0" y="295275"/>
                </a:moveTo>
                <a:lnTo>
                  <a:pt x="1085850" y="295275"/>
                </a:lnTo>
                <a:lnTo>
                  <a:pt x="1276350" y="9525"/>
                </a:lnTo>
                <a:lnTo>
                  <a:pt x="2390775" y="0"/>
                </a:lnTo>
              </a:path>
            </a:pathLst>
          </a:custGeom>
          <a:noFill/>
          <a:ln w="28575">
            <a:solidFill>
              <a:srgbClr val="F79646">
                <a:lumMod val="75000"/>
              </a:srgbClr>
            </a:solidFill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1622" y="3144749"/>
            <a:ext cx="835044" cy="41549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ja-JP" sz="1050" b="1" kern="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notification</a:t>
            </a:r>
            <a:endParaRPr kumimoji="0" lang="ja-JP" altLang="en-US" sz="1050" b="1" kern="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0" name="Picture 11" descr="C:\Users\3594908.PCC-AD\AppData\Local\Microsoft\Windows\Temporary Internet Files\Content.IE5\E04F7LQX\MC9004315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99" y="3525534"/>
            <a:ext cx="808656" cy="8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99" y="2557503"/>
            <a:ext cx="849796" cy="34549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390257" y="2929231"/>
            <a:ext cx="112029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192.168.0.250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64648C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90257" y="4293499"/>
            <a:ext cx="112029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192.168.0.200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64648C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2489" y="3247909"/>
            <a:ext cx="110464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192.168.0.21</a:t>
            </a:r>
          </a:p>
        </p:txBody>
      </p:sp>
      <p:sp>
        <p:nvSpPr>
          <p:cNvPr id="35" name="テキスト ボックス 7"/>
          <p:cNvSpPr txBox="1">
            <a:spLocks noChangeArrowheads="1"/>
          </p:cNvSpPr>
          <p:nvPr/>
        </p:nvSpPr>
        <p:spPr bwMode="auto">
          <a:xfrm>
            <a:off x="3078219" y="2625787"/>
            <a:ext cx="96532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dirty="0" smtClean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WV-XAE207W</a:t>
            </a:r>
            <a:endParaRPr lang="ja-JP" altLang="en-US" sz="1050" dirty="0">
              <a:solidFill>
                <a:prstClr val="black"/>
              </a:solidFill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フローチャート: カード 35"/>
          <p:cNvSpPr/>
          <p:nvPr/>
        </p:nvSpPr>
        <p:spPr>
          <a:xfrm>
            <a:off x="3346455" y="2871338"/>
            <a:ext cx="447131" cy="422026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.ext</a:t>
            </a:r>
          </a:p>
        </p:txBody>
      </p:sp>
      <p:sp>
        <p:nvSpPr>
          <p:cNvPr id="37" name="テキスト ボックス 7"/>
          <p:cNvSpPr txBox="1">
            <a:spLocks noChangeArrowheads="1"/>
          </p:cNvSpPr>
          <p:nvPr/>
        </p:nvSpPr>
        <p:spPr bwMode="auto">
          <a:xfrm>
            <a:off x="4329404" y="2631292"/>
            <a:ext cx="1173694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hangingPunct="1"/>
            <a:r>
              <a:rPr lang="en-US" altLang="ja-JP" sz="1050" dirty="0">
                <a:solidFill>
                  <a:prstClr val="black"/>
                </a:solidFill>
                <a:ea typeface="Meiryo UI" pitchFamily="50" charset="-128"/>
                <a:cs typeface="Calibri" panose="020F0502020204030204" pitchFamily="34" charset="0"/>
              </a:rPr>
              <a:t>WV-X1551LN</a:t>
            </a:r>
            <a:endParaRPr lang="ja-JP" altLang="en-US" sz="1050" dirty="0">
              <a:solidFill>
                <a:prstClr val="black"/>
              </a:solidFill>
              <a:ea typeface="Meiryo UI" pitchFamily="50" charset="-128"/>
              <a:cs typeface="Calibri" panose="020F0502020204030204" pitchFamily="34" charset="0"/>
            </a:endParaRPr>
          </a:p>
        </p:txBody>
      </p:sp>
      <p:sp>
        <p:nvSpPr>
          <p:cNvPr id="38" name="加算 37"/>
          <p:cNvSpPr/>
          <p:nvPr/>
        </p:nvSpPr>
        <p:spPr>
          <a:xfrm>
            <a:off x="4005915" y="2963739"/>
            <a:ext cx="159904" cy="1628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97226" y="2390261"/>
            <a:ext cx="851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</a:t>
            </a:r>
            <a:endParaRPr kumimoji="1" lang="ja-JP" altLang="en-US" sz="1400" dirty="0" smtClean="0">
              <a:solidFill>
                <a:srgbClr val="00206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26" y="2848285"/>
            <a:ext cx="722635" cy="40158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390257" y="2099479"/>
            <a:ext cx="90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Recorder</a:t>
            </a:r>
            <a:endParaRPr lang="en-US" altLang="ja-JP" sz="1400" dirty="0">
              <a:solidFill>
                <a:srgbClr val="00206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18066" y="2188355"/>
            <a:ext cx="93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Extension</a:t>
            </a:r>
            <a:r>
              <a:rPr lang="ja-JP" altLang="en-US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endParaRPr lang="en-US" altLang="ja-JP" sz="1400" dirty="0">
              <a:solidFill>
                <a:srgbClr val="00206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lang="en-US" altLang="ja-JP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>
            <a:off x="6248886" y="3946626"/>
            <a:ext cx="921045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64603" y="3472724"/>
            <a:ext cx="5273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(1)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38787" y="2527103"/>
            <a:ext cx="505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37460" y="3726095"/>
            <a:ext cx="506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(3)</a:t>
            </a:r>
            <a:endParaRPr kumimoji="1" lang="ja-JP" altLang="en-US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7" name="テキスト ボックス 62"/>
          <p:cNvSpPr txBox="1">
            <a:spLocks noChangeArrowheads="1"/>
          </p:cNvSpPr>
          <p:nvPr/>
        </p:nvSpPr>
        <p:spPr bwMode="auto">
          <a:xfrm>
            <a:off x="7430351" y="2318551"/>
            <a:ext cx="82345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dirty="0" smtClean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NX series</a:t>
            </a:r>
            <a:endParaRPr lang="ja-JP" altLang="en-US" sz="1050" dirty="0">
              <a:solidFill>
                <a:prstClr val="black"/>
              </a:solidFill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8" name="テキスト ボックス 63"/>
          <p:cNvSpPr txBox="1">
            <a:spLocks noChangeArrowheads="1"/>
          </p:cNvSpPr>
          <p:nvPr/>
        </p:nvSpPr>
        <p:spPr bwMode="auto">
          <a:xfrm>
            <a:off x="7548214" y="3444434"/>
            <a:ext cx="708937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50" dirty="0" smtClean="0">
                <a:solidFill>
                  <a:prstClr val="black"/>
                </a:solidFill>
                <a:ea typeface="Yu Gothic UI" panose="020B0500000000000000" pitchFamily="50" charset="-128"/>
                <a:cs typeface="Calibri" panose="020F0502020204030204" pitchFamily="34" charset="0"/>
              </a:rPr>
              <a:t>ASM300</a:t>
            </a:r>
            <a:endParaRPr lang="ja-JP" altLang="en-US" sz="1050" dirty="0">
              <a:solidFill>
                <a:prstClr val="black"/>
              </a:solidFill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205269" y="3225863"/>
            <a:ext cx="167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Monitoring software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871028" y="747182"/>
            <a:ext cx="6175206" cy="32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section describes the required settings for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linkage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with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surveillance system using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3" y="1262240"/>
            <a:ext cx="5635221" cy="3001367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08630" y="726831"/>
            <a:ext cx="1530521" cy="3986453"/>
            <a:chOff x="10192023" y="884401"/>
            <a:chExt cx="1778684" cy="509061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>
              <a:off x="11078549" y="1277412"/>
              <a:ext cx="5634" cy="434388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6262" y="4923143"/>
              <a:ext cx="1764445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245417"/>
              <a:ext cx="1773049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3" y="2943082"/>
              <a:ext cx="1439125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site alarm 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605430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Schedule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64620" y="4264286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64620" y="562130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 reception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83211"/>
              <a:ext cx="1439125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06014" y="726831"/>
            <a:ext cx="8041764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</a:t>
            </a:r>
            <a:r>
              <a:rPr lang="ja-JP" altLang="en-US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lang="ja-JP" altLang="en-US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Notification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-&gt; TCP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alarm protocol notification</a:t>
            </a:r>
            <a:endParaRPr lang="en-US" altLang="ja-JP" sz="1600" b="1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38925" y="2241417"/>
            <a:ext cx="3048926" cy="14987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48137" y="3641554"/>
            <a:ext cx="4678188" cy="280310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3912042" y="1822966"/>
            <a:ext cx="2908577" cy="259883"/>
          </a:xfrm>
          <a:prstGeom prst="wedgeRectCallout">
            <a:avLst>
              <a:gd name="adj1" fmla="val -67925"/>
              <a:gd name="adj2" fmla="val 11504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[TCP </a:t>
            </a: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protocol] to “On”</a:t>
            </a:r>
          </a:p>
        </p:txBody>
      </p:sp>
      <p:sp>
        <p:nvSpPr>
          <p:cNvPr id="29" name="四角形吹き出し 28"/>
          <p:cNvSpPr/>
          <p:nvPr/>
        </p:nvSpPr>
        <p:spPr>
          <a:xfrm>
            <a:off x="3186023" y="3142541"/>
            <a:ext cx="3059502" cy="259883"/>
          </a:xfrm>
          <a:prstGeom prst="wedgeRectCallout">
            <a:avLst>
              <a:gd name="adj1" fmla="val -33417"/>
              <a:gd name="adj2" fmla="val 17761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Tick “Alarm” and input IP address of NVR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338925" y="2512579"/>
            <a:ext cx="3048926" cy="14987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3908576" y="2338983"/>
            <a:ext cx="2724333" cy="259883"/>
          </a:xfrm>
          <a:prstGeom prst="wedgeRectCallout">
            <a:avLst>
              <a:gd name="adj1" fmla="val -69398"/>
              <a:gd name="adj2" fmla="val 364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[Additional alarm data] to “On”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183921" y="3730206"/>
            <a:ext cx="9429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4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B2B2B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192.168.0.250</a:t>
            </a:r>
            <a:endParaRPr lang="en-US" altLang="ja-JP" sz="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6"/>
          <a:stretch/>
        </p:blipFill>
        <p:spPr>
          <a:xfrm>
            <a:off x="1443487" y="1797043"/>
            <a:ext cx="3970433" cy="2829464"/>
          </a:xfrm>
          <a:prstGeom prst="rect">
            <a:avLst/>
          </a:prstGeom>
          <a:ln>
            <a:noFill/>
          </a:ln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Camera site alarm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6971" y="725887"/>
            <a:ext cx="7032226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 &amp; event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Event setup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 site alarm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676188" y="2100409"/>
            <a:ext cx="3166106" cy="2514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1610152" y="1387311"/>
            <a:ext cx="3928006" cy="251466"/>
          </a:xfrm>
          <a:prstGeom prst="wedgeRectCallout">
            <a:avLst>
              <a:gd name="adj1" fmla="val 16705"/>
              <a:gd name="adj2" fmla="val 22709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[Mode] option to “Recording &amp; alarm action”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7508630" y="726831"/>
            <a:ext cx="1530521" cy="3986453"/>
            <a:chOff x="10192023" y="884401"/>
            <a:chExt cx="1778684" cy="5090610"/>
          </a:xfrm>
        </p:grpSpPr>
        <p:cxnSp>
          <p:nvCxnSpPr>
            <p:cNvPr id="19" name="直線コネクタ 18"/>
            <p:cNvCxnSpPr>
              <a:stCxn id="21" idx="2"/>
              <a:endCxn id="28" idx="0"/>
            </p:cNvCxnSpPr>
            <p:nvPr/>
          </p:nvCxnSpPr>
          <p:spPr>
            <a:xfrm>
              <a:off x="11078549" y="1277412"/>
              <a:ext cx="5634" cy="434388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206262" y="4923143"/>
              <a:ext cx="1764445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192023" y="2245417"/>
              <a:ext cx="1773049" cy="39301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0358983" y="2943082"/>
              <a:ext cx="1439125" cy="35420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site alarm 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358986" y="3605430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Schedule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0364620" y="4264286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0364620" y="562130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 reception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358986" y="1583211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509" y="1350928"/>
            <a:ext cx="5547028" cy="2769036"/>
          </a:xfrm>
          <a:prstGeom prst="rect">
            <a:avLst/>
          </a:prstGeom>
          <a:ln>
            <a:solidFill>
              <a:srgbClr val="FFFFCC"/>
            </a:solidFill>
          </a:ln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Schedule 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08695" y="730809"/>
            <a:ext cx="6436339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 &amp; event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Recording setup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Schedule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3669102" y="2361696"/>
            <a:ext cx="2740088" cy="251341"/>
          </a:xfrm>
          <a:prstGeom prst="wedgeRectCallout">
            <a:avLst>
              <a:gd name="adj1" fmla="val 37297"/>
              <a:gd name="adj2" fmla="val 15955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>
              <a:defRPr/>
            </a:pPr>
            <a:r>
              <a:rPr lang="en-GB" altLang="ja-JP" sz="1200" b="1" dirty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Set </a:t>
            </a:r>
            <a:r>
              <a:rPr lang="en-GB" altLang="ja-JP" sz="1200" b="1" dirty="0" smtClean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[TCP </a:t>
            </a:r>
            <a:r>
              <a:rPr lang="en-GB" altLang="ja-JP" sz="1200" b="1" dirty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alarm protocol]</a:t>
            </a:r>
            <a:r>
              <a:rPr lang="ja-JP" altLang="en-US" sz="1200" b="1" dirty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to “On”</a:t>
            </a:r>
            <a:endParaRPr lang="ja-JP" altLang="en-US" sz="1200" dirty="0">
              <a:solidFill>
                <a:prstClr val="black"/>
              </a:solidFill>
              <a:latin typeface="Calibri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3416060" y="3474111"/>
            <a:ext cx="2008786" cy="256105"/>
          </a:xfrm>
          <a:prstGeom prst="wedgeRectCallout">
            <a:avLst>
              <a:gd name="adj1" fmla="val 54176"/>
              <a:gd name="adj2" fmla="val -13379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r>
              <a:rPr lang="en-GB" altLang="ja-JP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[Event recording]</a:t>
            </a:r>
            <a:r>
              <a:rPr lang="ja-JP" alt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“On”</a:t>
            </a:r>
            <a:endParaRPr lang="en-GB" altLang="ja-JP" sz="12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DD8C8C74-2EB1-4A3D-8EA5-901C3FE7682B}"/>
              </a:ext>
            </a:extLst>
          </p:cNvPr>
          <p:cNvSpPr/>
          <p:nvPr/>
        </p:nvSpPr>
        <p:spPr>
          <a:xfrm>
            <a:off x="5490274" y="2806460"/>
            <a:ext cx="353672" cy="457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Rectangle: Rounded Corners 5">
            <a:extLst>
              <a:ext uri="{FF2B5EF4-FFF2-40B4-BE49-F238E27FC236}">
                <a16:creationId xmlns:a16="http://schemas.microsoft.com/office/drawing/2014/main" id="{DD8C8C74-2EB1-4A3D-8EA5-901C3FE7682B}"/>
              </a:ext>
            </a:extLst>
          </p:cNvPr>
          <p:cNvSpPr/>
          <p:nvPr/>
        </p:nvSpPr>
        <p:spPr>
          <a:xfrm>
            <a:off x="6032740" y="2794957"/>
            <a:ext cx="397364" cy="4512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508630" y="726831"/>
            <a:ext cx="1530521" cy="3986453"/>
            <a:chOff x="10192023" y="884401"/>
            <a:chExt cx="1778684" cy="5090610"/>
          </a:xfrm>
        </p:grpSpPr>
        <p:cxnSp>
          <p:nvCxnSpPr>
            <p:cNvPr id="56" name="直線コネクタ 55"/>
            <p:cNvCxnSpPr>
              <a:stCxn id="57" idx="2"/>
              <a:endCxn id="63" idx="0"/>
            </p:cNvCxnSpPr>
            <p:nvPr/>
          </p:nvCxnSpPr>
          <p:spPr>
            <a:xfrm>
              <a:off x="11078549" y="1277412"/>
              <a:ext cx="5634" cy="434388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0206262" y="4923143"/>
              <a:ext cx="1764445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0192023" y="2245417"/>
              <a:ext cx="1773049" cy="39301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0358983" y="2943082"/>
              <a:ext cx="1439125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site alarm </a:t>
              </a: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0358986" y="3605430"/>
              <a:ext cx="1439125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Schedule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0364620" y="4264286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0364620" y="562130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 reception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0358986" y="1583211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3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0" t="7455" r="63" b="22231"/>
          <a:stretch/>
        </p:blipFill>
        <p:spPr>
          <a:xfrm>
            <a:off x="767073" y="1290397"/>
            <a:ext cx="5432443" cy="3284392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8746" y="729063"/>
            <a:ext cx="7366196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Network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-&gt; TCP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protocol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7508630" y="726831"/>
            <a:ext cx="1530521" cy="3986453"/>
            <a:chOff x="10192023" y="884401"/>
            <a:chExt cx="1778684" cy="5090610"/>
          </a:xfrm>
        </p:grpSpPr>
        <p:cxnSp>
          <p:nvCxnSpPr>
            <p:cNvPr id="36" name="直線コネクタ 35"/>
            <p:cNvCxnSpPr>
              <a:stCxn id="37" idx="2"/>
              <a:endCxn id="43" idx="0"/>
            </p:cNvCxnSpPr>
            <p:nvPr/>
          </p:nvCxnSpPr>
          <p:spPr>
            <a:xfrm>
              <a:off x="11078549" y="1277412"/>
              <a:ext cx="5634" cy="434388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0206262" y="4923143"/>
              <a:ext cx="1764445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0192023" y="2245417"/>
              <a:ext cx="1773049" cy="39301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0358983" y="2943082"/>
              <a:ext cx="1439125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site alarm 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0358986" y="3605430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Schedule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364620" y="4264286"/>
              <a:ext cx="1439125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0364620" y="562130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 reception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0358986" y="1583211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</p:grpSp>
      <p:sp>
        <p:nvSpPr>
          <p:cNvPr id="47" name="四角形吹き出し 46"/>
          <p:cNvSpPr/>
          <p:nvPr/>
        </p:nvSpPr>
        <p:spPr>
          <a:xfrm>
            <a:off x="2660970" y="3512111"/>
            <a:ext cx="3948336" cy="283039"/>
          </a:xfrm>
          <a:prstGeom prst="wedgeRectCallout">
            <a:avLst>
              <a:gd name="adj1" fmla="val -21738"/>
              <a:gd name="adj2" fmla="val -15668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IP address of the PC on which ASM300 is installed.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369191" y="2990498"/>
            <a:ext cx="4755564" cy="2514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46339" y="1561824"/>
            <a:ext cx="5285117" cy="1853248"/>
            <a:chOff x="2329132" y="955329"/>
            <a:chExt cx="4611097" cy="1615344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9132" y="955329"/>
              <a:ext cx="2625950" cy="161534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"/>
            <a:stretch/>
          </p:blipFill>
          <p:spPr>
            <a:xfrm>
              <a:off x="4936859" y="955331"/>
              <a:ext cx="2003370" cy="1615342"/>
            </a:xfrm>
            <a:prstGeom prst="rect">
              <a:avLst/>
            </a:prstGeom>
          </p:spPr>
        </p:pic>
      </p:grpSp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ASM300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reception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7207" y="730821"/>
            <a:ext cx="6597497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Communication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TCP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reception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18290" y="2547009"/>
            <a:ext cx="5031879" cy="276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3619325" y="1690040"/>
            <a:ext cx="3309433" cy="546845"/>
          </a:xfrm>
          <a:prstGeom prst="wedgeRectCallout">
            <a:avLst>
              <a:gd name="adj1" fmla="val 9783"/>
              <a:gd name="adj2" fmla="val 1173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r>
              <a:rPr lang="en-US" altLang="ja-JP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[Alarm notification 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(TCP </a:t>
            </a:r>
            <a:r>
              <a:rPr lang="en-US" altLang="ja-JP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protocol notification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)] </a:t>
            </a:r>
            <a:r>
              <a:rPr lang="en-US" altLang="ja-JP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“ON”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7508630" y="726831"/>
            <a:ext cx="1530521" cy="3986453"/>
            <a:chOff x="10192023" y="884401"/>
            <a:chExt cx="1778684" cy="5090610"/>
          </a:xfrm>
        </p:grpSpPr>
        <p:cxnSp>
          <p:nvCxnSpPr>
            <p:cNvPr id="37" name="直線コネクタ 36"/>
            <p:cNvCxnSpPr>
              <a:stCxn id="38" idx="2"/>
              <a:endCxn id="44" idx="0"/>
            </p:cNvCxnSpPr>
            <p:nvPr/>
          </p:nvCxnSpPr>
          <p:spPr>
            <a:xfrm>
              <a:off x="11078549" y="1277412"/>
              <a:ext cx="5634" cy="4343889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0206262" y="4923143"/>
              <a:ext cx="1764445" cy="39301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ASM300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0192023" y="2245417"/>
              <a:ext cx="1773049" cy="3930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Setting</a:t>
              </a:r>
              <a:endParaRPr lang="en-US" altLang="ja-JP" sz="1400" b="1" dirty="0">
                <a:solidFill>
                  <a:schemeClr val="bg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0358983" y="2943082"/>
              <a:ext cx="1439125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Camera site alarm 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358986" y="3605430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Schedule</a:t>
              </a:r>
              <a:endParaRPr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0364620" y="4264286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0364620" y="5621301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 reception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0358986" y="1583211"/>
              <a:ext cx="1439125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TCP </a:t>
              </a:r>
              <a:r>
                <a:rPr lang="en-US" altLang="ja-JP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alarm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6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Version History</a:t>
            </a:r>
          </a:p>
        </p:txBody>
      </p:sp>
    </p:spTree>
    <p:extLst>
      <p:ext uri="{BB962C8B-B14F-4D97-AF65-F5344CB8AC3E}">
        <p14:creationId xmlns:p14="http://schemas.microsoft.com/office/powerpoint/2010/main" val="863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Version History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85465"/>
              </p:ext>
            </p:extLst>
          </p:nvPr>
        </p:nvGraphicFramePr>
        <p:xfrm>
          <a:off x="144379" y="695870"/>
          <a:ext cx="8843211" cy="306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400" dirty="0">
                        <a:latin typeface="Yu Gothic UI Semibold" panose="020B0700000000000000" pitchFamily="50" charset="-128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400" dirty="0">
                        <a:latin typeface="Yu Gothic UI Semibold" panose="020B0700000000000000" pitchFamily="50" charset="-128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Version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 </a:t>
                      </a:r>
                      <a:endParaRPr kumimoji="1" lang="ja-JP" altLang="en-US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22.Mar.2021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Corrected release date of the firmware corresponding "Alarm deactivation time" for each detection area.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1.01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3.Jun.2021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company name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Jul. 2022</a:t>
                      </a:r>
                      <a:endParaRPr kumimoji="1" lang="ja-JP" altLang="en-US" sz="1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Product Description</a:t>
            </a:r>
          </a:p>
        </p:txBody>
      </p:sp>
    </p:spTree>
    <p:extLst>
      <p:ext uri="{BB962C8B-B14F-4D97-AF65-F5344CB8AC3E}">
        <p14:creationId xmlns:p14="http://schemas.microsoft.com/office/powerpoint/2010/main" val="36839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1. Concept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1" name="正方形/長方形 114"/>
          <p:cNvSpPr>
            <a:spLocks noChangeArrowheads="1"/>
          </p:cNvSpPr>
          <p:nvPr/>
        </p:nvSpPr>
        <p:spPr bwMode="auto">
          <a:xfrm>
            <a:off x="0" y="624856"/>
            <a:ext cx="9000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kumimoji="1" lang="en-US" altLang="ja-JP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Automatically detect “occupancy” and issue an</a:t>
            </a:r>
            <a:r>
              <a:rPr kumimoji="1" lang="en-US" altLang="ja-JP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alarm</a:t>
            </a:r>
            <a:endParaRPr lang="ja-JP" altLang="en-US" sz="20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35647" y="1748027"/>
            <a:ext cx="3717432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Ins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2749" y="1376857"/>
            <a:ext cx="5590329" cy="30594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6AB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1739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altLang="ja-JP" sz="1600" b="1" kern="0" noProof="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Key Features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2750" y="1748028"/>
            <a:ext cx="1825769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 smtClean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 linkage</a:t>
            </a:r>
            <a:endParaRPr kumimoji="0" lang="ja-JP" altLang="en-US" sz="1600" b="1" kern="0" dirty="0">
              <a:ln>
                <a:prstDash val="solid"/>
              </a:ln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35646" y="1793378"/>
            <a:ext cx="37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Enable linkage with various systems by utilizing a range of alarm output interfaces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935642" y="3282237"/>
            <a:ext cx="3717437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Ins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34174" y="3310134"/>
            <a:ext cx="367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Transmit the data on the number of people to the HTTP server on a regular basis</a:t>
            </a:r>
            <a:endParaRPr kumimoji="0" lang="ja-JP" altLang="en-US" sz="1400" kern="0" dirty="0">
              <a:solidFill>
                <a:srgbClr val="00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749" y="3282238"/>
            <a:ext cx="1824297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of people number</a:t>
            </a:r>
            <a:endParaRPr kumimoji="0" lang="ja-JP" altLang="en-US" sz="1600" b="1" kern="0" dirty="0">
              <a:ln>
                <a:prstDash val="solid"/>
              </a:ln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2519188" y="2614972"/>
            <a:ext cx="2394990" cy="393176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020" y="2912143"/>
            <a:ext cx="627796" cy="19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60" y="2592538"/>
            <a:ext cx="824232" cy="413758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5" y="2535224"/>
            <a:ext cx="474811" cy="463159"/>
          </a:xfrm>
          <a:prstGeom prst="rect">
            <a:avLst/>
          </a:prstGeom>
        </p:spPr>
      </p:pic>
      <p:sp>
        <p:nvSpPr>
          <p:cNvPr id="53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5422640" y="2519645"/>
            <a:ext cx="1977933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*Sample imag</a:t>
            </a:r>
            <a:r>
              <a:rPr lang="en-US" altLang="ja-JP" sz="80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 of Occupancy Detection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7788"/>
              </p:ext>
            </p:extLst>
          </p:nvPr>
        </p:nvGraphicFramePr>
        <p:xfrm>
          <a:off x="5718049" y="2700181"/>
          <a:ext cx="3361444" cy="209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0730">
                  <a:extLst>
                    <a:ext uri="{9D8B030D-6E8A-4147-A177-3AD203B41FA5}">
                      <a16:colId xmlns:a16="http://schemas.microsoft.com/office/drawing/2014/main" val="1672341929"/>
                    </a:ext>
                  </a:extLst>
                </a:gridCol>
                <a:gridCol w="2490714">
                  <a:extLst>
                    <a:ext uri="{9D8B030D-6E8A-4147-A177-3AD203B41FA5}">
                      <a16:colId xmlns:a16="http://schemas.microsoft.com/office/drawing/2014/main" val="3740946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WV-XAE207W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3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name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AI Occupancy Detection 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105108"/>
                  </a:ext>
                </a:extLst>
              </a:tr>
              <a:tr h="1209299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Supported cameras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5MP models</a:t>
                      </a:r>
                    </a:p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WV-X1551LN / WV-X2251L /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WV-X2551LN</a:t>
                      </a:r>
                      <a:endParaRPr kumimoji="1" lang="en-US" altLang="ja-JP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4K models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WV-X1571LN / WV-X2271L /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WV-X2571LN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356624"/>
                  </a:ext>
                </a:extLst>
              </a:tr>
            </a:tbl>
          </a:graphicData>
        </a:graphic>
      </p:graphicFrame>
      <p:sp>
        <p:nvSpPr>
          <p:cNvPr id="59" name="二等辺三角形 58"/>
          <p:cNvSpPr/>
          <p:nvPr/>
        </p:nvSpPr>
        <p:spPr>
          <a:xfrm rot="1041780">
            <a:off x="8155833" y="1739538"/>
            <a:ext cx="907365" cy="53888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51" y="1376410"/>
            <a:ext cx="2000212" cy="1183348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74" y="2076238"/>
            <a:ext cx="975555" cy="564859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86" y="1310304"/>
            <a:ext cx="503945" cy="4915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8" y="3878291"/>
            <a:ext cx="1117879" cy="795712"/>
          </a:xfrm>
          <a:prstGeom prst="rect">
            <a:avLst/>
          </a:prstGeom>
        </p:spPr>
      </p:pic>
      <p:pic>
        <p:nvPicPr>
          <p:cNvPr id="23" name="Picture 44" descr="MC900428969[1]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45" y="4016728"/>
            <a:ext cx="449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 flipH="1">
            <a:off x="3378737" y="4304858"/>
            <a:ext cx="1309938" cy="1"/>
          </a:xfrm>
          <a:prstGeom prst="line">
            <a:avLst/>
          </a:prstGeom>
          <a:ln w="571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3390277" y="3872372"/>
            <a:ext cx="137490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Data on </a:t>
            </a:r>
            <a:r>
              <a:rPr lang="en-US" altLang="ja-JP" sz="105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number of people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9" name="Picture 4" descr="Video Insight Video Management Software | [current-page:pager]Security  Solutio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0" y="2367816"/>
            <a:ext cx="433616" cy="4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2. Key Features – System linkage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7" name="正方形/長方形 114"/>
          <p:cNvSpPr>
            <a:spLocks noChangeArrowheads="1"/>
          </p:cNvSpPr>
          <p:nvPr/>
        </p:nvSpPr>
        <p:spPr bwMode="auto">
          <a:xfrm>
            <a:off x="0" y="619105"/>
            <a:ext cx="9000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Linkage with </a:t>
            </a: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surveillance system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 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Enable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linkage with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other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systems by utilizing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various alarm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output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interfaces</a:t>
            </a:r>
            <a:endParaRPr lang="en-US" altLang="ja-JP" sz="20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1820C7C-707C-4BC9-9358-475EDF151932}"/>
              </a:ext>
            </a:extLst>
          </p:cNvPr>
          <p:cNvSpPr/>
          <p:nvPr/>
        </p:nvSpPr>
        <p:spPr>
          <a:xfrm>
            <a:off x="169984" y="1398605"/>
            <a:ext cx="8830016" cy="3372687"/>
          </a:xfrm>
          <a:prstGeom prst="rect">
            <a:avLst/>
          </a:prstGeom>
          <a:solidFill>
            <a:srgbClr val="DDE5EF"/>
          </a:solidFill>
          <a:ln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メイリオ"/>
              <a:cs typeface="Calibri" panose="020F0502020204030204" pitchFamily="34" charset="0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A82A32EA-5BA7-48E9-AE9E-FA6F0C4598A4}"/>
              </a:ext>
            </a:extLst>
          </p:cNvPr>
          <p:cNvGrpSpPr/>
          <p:nvPr/>
        </p:nvGrpSpPr>
        <p:grpSpPr>
          <a:xfrm>
            <a:off x="4916716" y="1545093"/>
            <a:ext cx="1128056" cy="786872"/>
            <a:chOff x="5558984" y="1499682"/>
            <a:chExt cx="1690135" cy="1149200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62DD69C7-F9A7-4C7D-B0FF-49EDA53D0B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58984" y="1499682"/>
              <a:ext cx="1690135" cy="1149200"/>
              <a:chOff x="2399" y="3115"/>
              <a:chExt cx="2558" cy="2018"/>
            </a:xfrm>
          </p:grpSpPr>
          <p:pic>
            <p:nvPicPr>
              <p:cNvPr id="85" name="Picture 6">
                <a:extLst>
                  <a:ext uri="{FF2B5EF4-FFF2-40B4-BE49-F238E27FC236}">
                    <a16:creationId xmlns:a16="http://schemas.microsoft.com/office/drawing/2014/main" id="{45F2277A-C4C0-4631-96B0-46E7B49CC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" y="3115"/>
                <a:ext cx="2558" cy="2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7">
                <a:extLst>
                  <a:ext uri="{FF2B5EF4-FFF2-40B4-BE49-F238E27FC236}">
                    <a16:creationId xmlns:a16="http://schemas.microsoft.com/office/drawing/2014/main" id="{038BC1E5-C17C-434C-9942-59070D736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"/>
              <a:stretch>
                <a:fillRect/>
              </a:stretch>
            </p:blipFill>
            <p:spPr bwMode="auto">
              <a:xfrm>
                <a:off x="2608" y="3308"/>
                <a:ext cx="2133" cy="1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7" name="Group 8">
                <a:extLst>
                  <a:ext uri="{FF2B5EF4-FFF2-40B4-BE49-F238E27FC236}">
                    <a16:creationId xmlns:a16="http://schemas.microsoft.com/office/drawing/2014/main" id="{2D928BF9-470F-4311-BE1D-0E955BDF68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9" y="3320"/>
                <a:ext cx="1466" cy="1084"/>
                <a:chOff x="2171" y="640"/>
                <a:chExt cx="2422" cy="1789"/>
              </a:xfrm>
            </p:grpSpPr>
            <p:pic>
              <p:nvPicPr>
                <p:cNvPr id="88" name="Picture 9" descr="mega_003_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FBE890C-15AA-4D6E-9DCC-47CA7E804C97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3" y="640"/>
                  <a:ext cx="1202" cy="896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89" name="Picture 10" descr="mega_006_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B00735DE-DDCE-4901-81C4-2013580DC2FD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9" y="640"/>
                  <a:ext cx="1214" cy="896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90" name="Picture 11" descr="sample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C9EF642F-11EE-4D17-B931-F1A46074B6A0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1" y="1540"/>
                  <a:ext cx="1202" cy="887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91" name="Picture 12" descr="sample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E343B5D0-1F42-4E64-983B-92A49A1ED499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9" y="1542"/>
                  <a:ext cx="1203" cy="887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</p:grpSp>
        </p:grp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34958206-B241-4FED-ADC3-BBBDF22B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014" y="1593722"/>
              <a:ext cx="1436699" cy="721780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92" name="Picture 2">
            <a:extLst>
              <a:ext uri="{FF2B5EF4-FFF2-40B4-BE49-F238E27FC236}">
                <a16:creationId xmlns:a16="http://schemas.microsoft.com/office/drawing/2014/main" id="{739C695E-FCFE-41A1-933E-E77E20E2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98748" y="2104472"/>
            <a:ext cx="963991" cy="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カギ線コネクタ 37">
            <a:extLst>
              <a:ext uri="{FF2B5EF4-FFF2-40B4-BE49-F238E27FC236}">
                <a16:creationId xmlns:a16="http://schemas.microsoft.com/office/drawing/2014/main" id="{D0F9D15C-3823-48B3-A0BF-039EDF13CB84}"/>
              </a:ext>
            </a:extLst>
          </p:cNvPr>
          <p:cNvCxnSpPr>
            <a:cxnSpLocks/>
          </p:cNvCxnSpPr>
          <p:nvPr/>
        </p:nvCxnSpPr>
        <p:spPr>
          <a:xfrm flipV="1">
            <a:off x="2432538" y="2281265"/>
            <a:ext cx="2277975" cy="299962"/>
          </a:xfrm>
          <a:prstGeom prst="bentConnector3">
            <a:avLst>
              <a:gd name="adj1" fmla="val 34304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none" w="med" len="med"/>
            <a:tailEnd type="triangle" w="med" len="sm"/>
          </a:ln>
          <a:effectLst/>
        </p:spPr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58A6AA2-5717-4531-B658-0F82412CAE90}"/>
              </a:ext>
            </a:extLst>
          </p:cNvPr>
          <p:cNvSpPr txBox="1"/>
          <p:nvPr/>
        </p:nvSpPr>
        <p:spPr>
          <a:xfrm>
            <a:off x="1888958" y="3880888"/>
            <a:ext cx="273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kumimoji="0" lang="en-US" altLang="ja-JP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data</a:t>
            </a:r>
            <a:r>
              <a:rPr kumimoji="0" lang="ja-JP" altLang="en-US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</a:t>
            </a:r>
          </a:p>
          <a:p>
            <a:pPr lvl="0" algn="r" defTabSz="914400">
              <a:defRPr/>
            </a:pPr>
            <a:r>
              <a:rPr kumimoji="0" lang="en-US" altLang="ja-JP" sz="1200" kern="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Additional information on the stream 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95" name="カギ線コネクタ 45">
            <a:extLst>
              <a:ext uri="{FF2B5EF4-FFF2-40B4-BE49-F238E27FC236}">
                <a16:creationId xmlns:a16="http://schemas.microsoft.com/office/drawing/2014/main" id="{A0DC1118-6722-42FC-8FBA-5E7B483409DD}"/>
              </a:ext>
            </a:extLst>
          </p:cNvPr>
          <p:cNvCxnSpPr>
            <a:cxnSpLocks/>
          </p:cNvCxnSpPr>
          <p:nvPr/>
        </p:nvCxnSpPr>
        <p:spPr>
          <a:xfrm>
            <a:off x="2521831" y="2690180"/>
            <a:ext cx="2188682" cy="1180661"/>
          </a:xfrm>
          <a:prstGeom prst="bentConnector3">
            <a:avLst>
              <a:gd name="adj1" fmla="val 31521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none" w="med" len="med"/>
            <a:tailEnd type="triangle" w="med" len="sm"/>
          </a:ln>
          <a:effectLst/>
        </p:spPr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56FB579-F9C8-4391-86CF-E169D9251099}"/>
              </a:ext>
            </a:extLst>
          </p:cNvPr>
          <p:cNvSpPr txBox="1"/>
          <p:nvPr/>
        </p:nvSpPr>
        <p:spPr>
          <a:xfrm>
            <a:off x="1752419" y="1815248"/>
            <a:ext cx="28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153A1"/>
                </a:solidFill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data</a:t>
            </a:r>
            <a:r>
              <a:rPr kumimoji="0" lang="ja-JP" altLang="en-US" sz="1200" kern="0" noProof="0" dirty="0" smtClean="0">
                <a:solidFill>
                  <a:srgbClr val="7153A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200" kern="0" noProof="0" dirty="0" smtClean="0">
                <a:solidFill>
                  <a:srgbClr val="7153A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</a:t>
            </a:r>
          </a:p>
          <a:p>
            <a:pPr lvl="0" algn="r" defTabSz="914400">
              <a:defRPr/>
            </a:pPr>
            <a:r>
              <a:rPr kumimoji="0" lang="en-US" altLang="ja-JP" sz="1200" kern="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alarm protocol notification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97" name="カギ線コネクタ 47">
            <a:extLst>
              <a:ext uri="{FF2B5EF4-FFF2-40B4-BE49-F238E27FC236}">
                <a16:creationId xmlns:a16="http://schemas.microsoft.com/office/drawing/2014/main" id="{EC9F1A9C-8272-4E5C-AE1E-835CE03CC5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971" y="2004265"/>
            <a:ext cx="842214" cy="27699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triangle" w="med" len="sm"/>
            <a:tailEnd type="none" w="med" len="sm"/>
          </a:ln>
          <a:effectLst/>
        </p:spPr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899E7DB-51B0-49FF-9356-24ADF18719AF}"/>
              </a:ext>
            </a:extLst>
          </p:cNvPr>
          <p:cNvSpPr txBox="1"/>
          <p:nvPr/>
        </p:nvSpPr>
        <p:spPr>
          <a:xfrm>
            <a:off x="287675" y="2185808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kumimoji="0" lang="en-US" altLang="ja-JP" sz="1200" kern="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</a:t>
            </a:r>
            <a:r>
              <a:rPr kumimoji="0" lang="en-US" altLang="ja-JP" sz="1200" kern="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</a:p>
        </p:txBody>
      </p:sp>
      <p:pic>
        <p:nvPicPr>
          <p:cNvPr id="100" name="図 99" descr="電子機器, 屋内, コンピュータ, 机 が含まれている画像&#10;&#10;自動的に生成された説明">
            <a:extLst>
              <a:ext uri="{FF2B5EF4-FFF2-40B4-BE49-F238E27FC236}">
                <a16:creationId xmlns:a16="http://schemas.microsoft.com/office/drawing/2014/main" id="{50557B8B-9E74-41D0-A285-C08CF89F2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618" y="1635264"/>
            <a:ext cx="1634866" cy="763430"/>
          </a:xfrm>
          <a:prstGeom prst="rect">
            <a:avLst/>
          </a:prstGeom>
          <a:effectLst/>
        </p:spPr>
      </p:pic>
      <p:sp>
        <p:nvSpPr>
          <p:cNvPr id="101" name="Text Box 129">
            <a:extLst>
              <a:ext uri="{FF2B5EF4-FFF2-40B4-BE49-F238E27FC236}">
                <a16:creationId xmlns:a16="http://schemas.microsoft.com/office/drawing/2014/main" id="{2477009F-8DEE-4A0A-A37E-823810C5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812" y="2313264"/>
            <a:ext cx="2064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Management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Software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WV-ASM30</a:t>
            </a:r>
            <a:r>
              <a:rPr lang="en-US" altLang="ja-JP" sz="1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0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99852CC-9722-431E-A032-CE82D91D559A}"/>
              </a:ext>
            </a:extLst>
          </p:cNvPr>
          <p:cNvSpPr txBox="1"/>
          <p:nvPr/>
        </p:nvSpPr>
        <p:spPr>
          <a:xfrm>
            <a:off x="4710513" y="2694531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Network</a:t>
            </a:r>
            <a:r>
              <a:rPr kumimoji="0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Disk Recorder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NX Series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8125536" y="1596604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45" y="3509872"/>
            <a:ext cx="1841141" cy="1092410"/>
          </a:xfrm>
          <a:prstGeom prst="rect">
            <a:avLst/>
          </a:prstGeom>
        </p:spPr>
      </p:pic>
      <p:pic>
        <p:nvPicPr>
          <p:cNvPr id="107" name="Picture 4" descr="Video Insight Video Management Software | [current-page:pager]Security  Solutio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87" y="3495400"/>
            <a:ext cx="433616" cy="4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 Box 129">
            <a:extLst>
              <a:ext uri="{FF2B5EF4-FFF2-40B4-BE49-F238E27FC236}">
                <a16:creationId xmlns:a16="http://schemas.microsoft.com/office/drawing/2014/main" id="{2477009F-8DEE-4A0A-A37E-823810C5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752" y="3453061"/>
            <a:ext cx="11592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INSIGHT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5962739" y="3582338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5388278" y="1712894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35" b="89381" l="1577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64" y="2258307"/>
            <a:ext cx="1236835" cy="629560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8" y="2462807"/>
            <a:ext cx="2248717" cy="12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820C7C-707C-4BC9-9358-475EDF151932}"/>
              </a:ext>
            </a:extLst>
          </p:cNvPr>
          <p:cNvSpPr/>
          <p:nvPr/>
        </p:nvSpPr>
        <p:spPr>
          <a:xfrm>
            <a:off x="169984" y="1398605"/>
            <a:ext cx="8830016" cy="3372687"/>
          </a:xfrm>
          <a:prstGeom prst="rect">
            <a:avLst/>
          </a:prstGeom>
          <a:solidFill>
            <a:srgbClr val="DDE5EF"/>
          </a:solidFill>
          <a:ln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78321" y="1641535"/>
            <a:ext cx="2818435" cy="19237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280329" y="7515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2. Key Features – </a:t>
            </a:r>
            <a:r>
              <a:rPr kumimoji="0" lang="en-US" altLang="ja-JP" sz="2400" kern="0" dirty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Transmission of people </a:t>
            </a:r>
            <a:r>
              <a:rPr kumimoji="0" lang="en-US" altLang="ja-JP" sz="2400" kern="0" dirty="0" smtClean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number</a:t>
            </a:r>
            <a:endParaRPr kumimoji="0" lang="ja-JP" altLang="en-US" sz="2400" kern="0" dirty="0">
              <a:ln>
                <a:prstDash val="solid"/>
              </a:ln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正方形/長方形 114"/>
          <p:cNvSpPr>
            <a:spLocks noChangeArrowheads="1"/>
          </p:cNvSpPr>
          <p:nvPr/>
        </p:nvSpPr>
        <p:spPr bwMode="auto">
          <a:xfrm>
            <a:off x="-2336" y="622629"/>
            <a:ext cx="919809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Utilization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of the data on the number of people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ja-JP" altLang="en-US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Transmit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he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data on the number of people to the HTTP server on a regular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basis</a:t>
            </a:r>
            <a:endParaRPr lang="en-US" altLang="ja-JP" sz="20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6" y="1781909"/>
            <a:ext cx="2279726" cy="1672064"/>
          </a:xfrm>
          <a:prstGeom prst="rect">
            <a:avLst/>
          </a:prstGeom>
        </p:spPr>
      </p:pic>
      <p:pic>
        <p:nvPicPr>
          <p:cNvPr id="6" name="Picture 44" descr="MC900428969[1]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37" y="2267945"/>
            <a:ext cx="553307" cy="7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/>
          <a:stretch/>
        </p:blipFill>
        <p:spPr>
          <a:xfrm>
            <a:off x="6047769" y="1699652"/>
            <a:ext cx="2684380" cy="16040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958811" y="3303723"/>
            <a:ext cx="291897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Currently 5 people. 3 more people can enter.</a:t>
            </a:r>
            <a:endParaRPr kumimoji="1"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2558002" y="2622805"/>
            <a:ext cx="1309938" cy="1"/>
          </a:xfrm>
          <a:prstGeom prst="line">
            <a:avLst/>
          </a:prstGeom>
          <a:ln w="571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2641362" y="2172652"/>
            <a:ext cx="133137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noProof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Data on the number of people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4596711" y="2617940"/>
            <a:ext cx="1369228" cy="4866"/>
          </a:xfrm>
          <a:prstGeom prst="line">
            <a:avLst/>
          </a:prstGeom>
          <a:ln w="571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3756600" y="2979504"/>
            <a:ext cx="91757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noProof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HTTP server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4216075" y="1971895"/>
            <a:ext cx="916208" cy="553618"/>
          </a:xfrm>
          <a:prstGeom prst="foldedCorner">
            <a:avLst>
              <a:gd name="adj" fmla="val 34533"/>
            </a:avLst>
          </a:prstGeom>
          <a:gradFill rotWithShape="1">
            <a:gsLst>
              <a:gs pos="0">
                <a:srgbClr val="FCE700">
                  <a:tint val="50000"/>
                  <a:satMod val="300000"/>
                </a:srgbClr>
              </a:gs>
              <a:gs pos="35000">
                <a:srgbClr val="FCE700">
                  <a:tint val="37000"/>
                  <a:satMod val="300000"/>
                </a:srgbClr>
              </a:gs>
              <a:gs pos="100000">
                <a:srgbClr val="FCE7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CE7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Dedicated application</a:t>
            </a: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3249281" y="3531823"/>
            <a:ext cx="2509989" cy="674681"/>
          </a:xfrm>
          <a:prstGeom prst="wedgeRectCallout">
            <a:avLst>
              <a:gd name="adj1" fmla="val 9258"/>
              <a:gd name="adj2" fmla="val -21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Developing applications utilizing the data on the number of people enables suggestions for various solutions</a:t>
            </a:r>
          </a:p>
        </p:txBody>
      </p:sp>
      <p:sp>
        <p:nvSpPr>
          <p:cNvPr id="18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6280868" y="3580722"/>
            <a:ext cx="24088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Ex. Limits on the number of people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in a staff lounge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7444" y="4303797"/>
            <a:ext cx="818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Refer to “</a:t>
            </a:r>
            <a:r>
              <a:rPr lang="en-US" altLang="ja-JP" sz="1200" dirty="0" smtClean="0"/>
              <a:t>WV-XAE207W External </a:t>
            </a:r>
            <a:r>
              <a:rPr lang="en-US" altLang="ja-JP" sz="1200" dirty="0"/>
              <a:t>Interface </a:t>
            </a:r>
            <a:r>
              <a:rPr lang="en-US" altLang="ja-JP" sz="1200" dirty="0" smtClean="0"/>
              <a:t>Specification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&lt;C0319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&gt;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” at the link below for the detail of HTTP transmission data.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https://i-pro.com/global/en/surveillance/training-support/support/technical-information</a:t>
            </a:r>
            <a:endParaRPr lang="en-US" altLang="ja-JP" sz="12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99E7DB-51B0-49FF-9356-24ADF18719AF}"/>
              </a:ext>
            </a:extLst>
          </p:cNvPr>
          <p:cNvSpPr txBox="1"/>
          <p:nvPr/>
        </p:nvSpPr>
        <p:spPr>
          <a:xfrm>
            <a:off x="287675" y="1507190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kumimoji="0" lang="en-US" altLang="ja-JP" sz="1200" kern="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</a:t>
            </a:r>
            <a:r>
              <a:rPr kumimoji="0" lang="en-US" altLang="ja-JP" sz="1200" kern="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</a:p>
        </p:txBody>
      </p:sp>
      <p:sp>
        <p:nvSpPr>
          <p:cNvPr id="20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3622907" y="3165559"/>
            <a:ext cx="11863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 HTTP server required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3. Specification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9374" y="2439161"/>
            <a:ext cx="22946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(*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1) Note that those are theoretical </a:t>
            </a:r>
            <a:endParaRPr lang="en-US" altLang="ja-JP" sz="11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   values and are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 guaranteed.</a:t>
            </a: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0" y="568870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Standard   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</a:t>
            </a:r>
          </a:p>
        </p:txBody>
      </p:sp>
      <p:graphicFrame>
        <p:nvGraphicFramePr>
          <p:cNvPr id="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57238"/>
              </p:ext>
            </p:extLst>
          </p:nvPr>
        </p:nvGraphicFramePr>
        <p:xfrm>
          <a:off x="172360" y="927586"/>
          <a:ext cx="6682765" cy="1945356"/>
        </p:xfrm>
        <a:graphic>
          <a:graphicData uri="http://schemas.openxmlformats.org/drawingml/2006/table">
            <a:tbl>
              <a:tblPr/>
              <a:tblGrid>
                <a:gridCol w="228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93">
                  <a:extLst>
                    <a:ext uri="{9D8B030D-6E8A-4147-A177-3AD203B41FA5}">
                      <a16:colId xmlns:a16="http://schemas.microsoft.com/office/drawing/2014/main" val="2530052273"/>
                    </a:ext>
                  </a:extLst>
                </a:gridCol>
                <a:gridCol w="318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Occupancy detection method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Performs occupancy detection when the number of people 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in a detection area reaches the configured value(a) for a certain period of time(b). 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100" b="0" dirty="0">
                        <a:solidFill>
                          <a:schemeClr val="tx1"/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ahoma" panose="020B060403050404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45400"/>
                  </a:ext>
                </a:extLst>
              </a:tr>
              <a:tr h="2310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Subject size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5MP models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Shoulder width: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43 - 1870 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pix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29532"/>
                  </a:ext>
                </a:extLst>
              </a:tr>
              <a:tr h="2477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ahoma" panose="020B060403050404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4K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models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Shoulder width: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64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- 2800 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pix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32126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Max. number of detection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40 people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19900"/>
                  </a:ext>
                </a:extLst>
              </a:tr>
              <a:tr h="1639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Detectable angle of view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Angle of depression: within 45°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7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355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532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709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886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064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24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41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sz="1100" b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Installation site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Indoors including under the eaves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19552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Illuminance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50 lux or more around a subject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50751"/>
                  </a:ext>
                </a:extLst>
              </a:tr>
            </a:tbl>
          </a:graphicData>
        </a:graphic>
      </p:graphicFrame>
      <p:sp>
        <p:nvSpPr>
          <p:cNvPr id="8" name="正方形/長方形 114"/>
          <p:cNvSpPr>
            <a:spLocks noChangeArrowheads="1"/>
          </p:cNvSpPr>
          <p:nvPr/>
        </p:nvSpPr>
        <p:spPr bwMode="auto">
          <a:xfrm>
            <a:off x="-3858" y="2854329"/>
            <a:ext cx="555391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Application Specifications</a:t>
            </a:r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10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77462"/>
              </p:ext>
            </p:extLst>
          </p:nvPr>
        </p:nvGraphicFramePr>
        <p:xfrm>
          <a:off x="172360" y="3226835"/>
          <a:ext cx="6677014" cy="1524574"/>
        </p:xfrm>
        <a:graphic>
          <a:graphicData uri="http://schemas.openxmlformats.org/drawingml/2006/table">
            <a:tbl>
              <a:tblPr/>
              <a:tblGrid>
                <a:gridCol w="229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219">
                  <a:extLst>
                    <a:ext uri="{9D8B030D-6E8A-4147-A177-3AD203B41FA5}">
                      <a16:colId xmlns:a16="http://schemas.microsoft.com/office/drawing/2014/main" val="2530052273"/>
                    </a:ext>
                  </a:extLst>
                </a:gridCol>
              </a:tblGrid>
              <a:tr h="220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Detection area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Up to 4 areas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45400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Detection number of people </a:t>
                      </a: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(a)</a:t>
                      </a:r>
                      <a:endParaRPr kumimoji="1" lang="en-US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1-40 people per area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19900"/>
                  </a:ext>
                </a:extLst>
              </a:tr>
              <a:tr h="1639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Detection time  </a:t>
                      </a: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(b)</a:t>
                      </a:r>
                      <a:endParaRPr kumimoji="1" lang="en-US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1-600 seconds per area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HTTP transmission destination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Up to 4 destinations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19552"/>
                  </a:ext>
                </a:extLst>
              </a:tr>
              <a:tr h="269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HTTP transmission interval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Select from 1min, 5min, 10min, 15min, 30min, and 60min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507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Supported browser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Mozilla Firefox / Google™ Chrome™ / Microsoft Edge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0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吹き出し 3"/>
          <p:cNvSpPr/>
          <p:nvPr/>
        </p:nvSpPr>
        <p:spPr>
          <a:xfrm>
            <a:off x="6230841" y="2140795"/>
            <a:ext cx="2634994" cy="1284789"/>
          </a:xfrm>
          <a:prstGeom prst="wedgeRectCallout">
            <a:avLst>
              <a:gd name="adj1" fmla="val -69849"/>
              <a:gd name="adj2" fmla="val -233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4. Restrictions</a:t>
            </a:r>
            <a:endParaRPr lang="en-US" altLang="ja-JP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2999" y="1034300"/>
            <a:ext cx="800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application does </a:t>
            </a:r>
            <a:r>
              <a:rPr lang="en-US" altLang="ja-JP" sz="1600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work when “90°” or “270°” is selected for [Image rotation].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application does </a:t>
            </a:r>
            <a:r>
              <a:rPr lang="en-US" altLang="ja-JP" sz="1600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perform occupancy detection in a privacy zone.</a:t>
            </a:r>
            <a:endParaRPr lang="ja-JP" altLang="en-US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3000" y="2044193"/>
            <a:ext cx="6239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may </a:t>
            </a:r>
            <a:r>
              <a:rPr lang="en-US" altLang="ja-JP" sz="1600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be performed properly when:</a:t>
            </a:r>
            <a:endParaRPr lang="ja-JP" altLang="en-US" sz="16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 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only less than two-thirds of a subject body from shoulder to </a:t>
            </a:r>
          </a:p>
          <a:p>
            <a:pPr lvl="0" defTabSz="914400">
              <a:defRPr/>
            </a:pP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   head is captured</a:t>
            </a:r>
          </a:p>
          <a:p>
            <a:pPr lvl="0" defTabSz="914400">
              <a:defRPr/>
            </a:pP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 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</a:t>
            </a: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 subject is lying down</a:t>
            </a:r>
            <a:endParaRPr lang="en-US" altLang="ja-JP" sz="8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Occupancy detection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may be performed on the following objects:</a:t>
            </a:r>
            <a:endParaRPr lang="ja-JP" altLang="en-US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ja-JP" altLang="en-US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dolls, human in a poster, and so on</a:t>
            </a:r>
          </a:p>
        </p:txBody>
      </p:sp>
      <p:sp>
        <p:nvSpPr>
          <p:cNvPr id="10" name="正方形/長方形 114"/>
          <p:cNvSpPr>
            <a:spLocks noChangeArrowheads="1"/>
          </p:cNvSpPr>
          <p:nvPr/>
        </p:nvSpPr>
        <p:spPr bwMode="auto">
          <a:xfrm>
            <a:off x="0" y="624283"/>
            <a:ext cx="658599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specification related</a:t>
            </a:r>
          </a:p>
        </p:txBody>
      </p:sp>
      <p:sp>
        <p:nvSpPr>
          <p:cNvPr id="11" name="正方形/長方形 114"/>
          <p:cNvSpPr>
            <a:spLocks noChangeArrowheads="1"/>
          </p:cNvSpPr>
          <p:nvPr/>
        </p:nvSpPr>
        <p:spPr bwMode="auto">
          <a:xfrm>
            <a:off x="-5864" y="1690763"/>
            <a:ext cx="685214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Performance related</a:t>
            </a:r>
          </a:p>
        </p:txBody>
      </p:sp>
      <p:sp>
        <p:nvSpPr>
          <p:cNvPr id="7" name="正方形/長方形 114"/>
          <p:cNvSpPr>
            <a:spLocks noChangeArrowheads="1"/>
          </p:cNvSpPr>
          <p:nvPr/>
        </p:nvSpPr>
        <p:spPr bwMode="auto">
          <a:xfrm>
            <a:off x="-5864" y="3567172"/>
            <a:ext cx="685214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Other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2995" y="3971365"/>
            <a:ext cx="860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for the restrictions when installing multiple extension software applications on a camera, refer to the support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information</a:t>
            </a:r>
            <a:r>
              <a:rPr lang="ja-JP" altLang="en-US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“Compatibility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list for extension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&lt;C0103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&gt;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” at the link below.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https://i-pro.com/global/en/surveillance/training-support/support/technical-information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3" y="2246787"/>
            <a:ext cx="961766" cy="1099819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 flipV="1">
            <a:off x="7314500" y="2330679"/>
            <a:ext cx="662369" cy="827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57742" y="2677098"/>
            <a:ext cx="117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2/3 of the body from shoulder to head</a:t>
            </a:r>
            <a:endParaRPr kumimoji="1" lang="ja-JP" altLang="en-US" sz="12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577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2533</Words>
  <Application>Microsoft Office PowerPoint</Application>
  <PresentationFormat>画面に合わせる (16:9)</PresentationFormat>
  <Paragraphs>413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30</vt:i4>
      </vt:variant>
    </vt:vector>
  </HeadingPairs>
  <TitlesOfParts>
    <vt:vector size="53" baseType="lpstr">
      <vt:lpstr>HGPｺﾞｼｯｸE</vt:lpstr>
      <vt:lpstr>Meiryo UI</vt:lpstr>
      <vt:lpstr>ＭＳ Ｐゴシック</vt:lpstr>
      <vt:lpstr>Yu Gothic UI</vt:lpstr>
      <vt:lpstr>Yu Gothic UI Semibold</vt:lpstr>
      <vt:lpstr>メイリオ</vt:lpstr>
      <vt:lpstr>游ゴシック</vt:lpstr>
      <vt:lpstr>游ゴシック Light</vt:lpstr>
      <vt:lpstr>Arial</vt:lpstr>
      <vt:lpstr>Calibri</vt:lpstr>
      <vt:lpstr>Segoe UI</vt:lpstr>
      <vt:lpstr>Wingdings</vt:lpstr>
      <vt:lpstr>デザインの設定</vt:lpstr>
      <vt:lpstr>10_デザインの設定</vt:lpstr>
      <vt:lpstr>4_デザインの設定</vt:lpstr>
      <vt:lpstr>3_デザインの設定</vt:lpstr>
      <vt:lpstr>1_デザインの設定</vt:lpstr>
      <vt:lpstr>7_デザインの設定</vt:lpstr>
      <vt:lpstr>9_デザインの設定</vt:lpstr>
      <vt:lpstr>8_デザインの設定</vt:lpstr>
      <vt:lpstr>6_デザインの設定</vt:lpstr>
      <vt:lpstr>2_デザインの設定</vt:lpstr>
      <vt:lpstr>5_デザインの設定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2022-07-22T07:18:03Z</dcterms:created>
  <dcterms:modified xsi:type="dcterms:W3CDTF">2022-07-22T07:18:08Z</dcterms:modified>
</cp:coreProperties>
</file>