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6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7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8.xml" ContentType="application/vnd.openxmlformats-officedocument.theme+xml"/>
  <Override PartName="/ppt/slideLayouts/slideLayout24.xml" ContentType="application/vnd.openxmlformats-officedocument.presentationml.slideLayout+xml"/>
  <Override PartName="/ppt/theme/theme9.xml" ContentType="application/vnd.openxmlformats-officedocument.theme+xml"/>
  <Override PartName="/ppt/slideLayouts/slideLayout2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removePersonalInfoOnSave="1" saveSubsetFonts="1" autoCompressPictures="0">
  <p:sldMasterIdLst>
    <p:sldMasterId id="2147484982" r:id="rId1"/>
    <p:sldMasterId id="2147485019" r:id="rId2"/>
    <p:sldMasterId id="2147485005" r:id="rId3"/>
    <p:sldMasterId id="2147484992" r:id="rId4"/>
    <p:sldMasterId id="2147484984" r:id="rId5"/>
    <p:sldMasterId id="2147485013" r:id="rId6"/>
    <p:sldMasterId id="2147485021" r:id="rId7"/>
    <p:sldMasterId id="2147485016" r:id="rId8"/>
    <p:sldMasterId id="2147484985" r:id="rId9"/>
    <p:sldMasterId id="2147485007" r:id="rId10"/>
  </p:sldMasterIdLst>
  <p:notesMasterIdLst>
    <p:notesMasterId r:id="rId57"/>
  </p:notesMasterIdLst>
  <p:handoutMasterIdLst>
    <p:handoutMasterId r:id="rId58"/>
  </p:handoutMasterIdLst>
  <p:sldIdLst>
    <p:sldId id="302" r:id="rId11"/>
    <p:sldId id="343" r:id="rId12"/>
    <p:sldId id="311" r:id="rId13"/>
    <p:sldId id="386" r:id="rId14"/>
    <p:sldId id="352" r:id="rId15"/>
    <p:sldId id="355" r:id="rId16"/>
    <p:sldId id="354" r:id="rId17"/>
    <p:sldId id="356" r:id="rId18"/>
    <p:sldId id="318" r:id="rId19"/>
    <p:sldId id="365" r:id="rId20"/>
    <p:sldId id="366" r:id="rId21"/>
    <p:sldId id="339" r:id="rId22"/>
    <p:sldId id="358" r:id="rId23"/>
    <p:sldId id="415" r:id="rId24"/>
    <p:sldId id="321" r:id="rId25"/>
    <p:sldId id="396" r:id="rId26"/>
    <p:sldId id="361" r:id="rId27"/>
    <p:sldId id="326" r:id="rId28"/>
    <p:sldId id="416" r:id="rId29"/>
    <p:sldId id="417" r:id="rId30"/>
    <p:sldId id="418" r:id="rId31"/>
    <p:sldId id="419" r:id="rId32"/>
    <p:sldId id="420" r:id="rId33"/>
    <p:sldId id="421" r:id="rId34"/>
    <p:sldId id="387" r:id="rId35"/>
    <p:sldId id="344" r:id="rId36"/>
    <p:sldId id="389" r:id="rId37"/>
    <p:sldId id="390" r:id="rId38"/>
    <p:sldId id="393" r:id="rId39"/>
    <p:sldId id="394" r:id="rId40"/>
    <p:sldId id="397" r:id="rId41"/>
    <p:sldId id="398" r:id="rId42"/>
    <p:sldId id="399" r:id="rId43"/>
    <p:sldId id="400" r:id="rId44"/>
    <p:sldId id="401" r:id="rId45"/>
    <p:sldId id="402" r:id="rId46"/>
    <p:sldId id="345" r:id="rId47"/>
    <p:sldId id="346" r:id="rId48"/>
    <p:sldId id="403" r:id="rId49"/>
    <p:sldId id="405" r:id="rId50"/>
    <p:sldId id="406" r:id="rId51"/>
    <p:sldId id="407" r:id="rId52"/>
    <p:sldId id="408" r:id="rId53"/>
    <p:sldId id="327" r:id="rId54"/>
    <p:sldId id="328" r:id="rId55"/>
    <p:sldId id="309" r:id="rId56"/>
  </p:sldIdLst>
  <p:sldSz cx="9144000" cy="5143500" type="screen16x9"/>
  <p:notesSz cx="6858000" cy="9144000"/>
  <p:defaultTextStyle>
    <a:defPPr>
      <a:defRPr lang="ja-JP"/>
    </a:defPPr>
    <a:lvl1pPr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AB0"/>
    <a:srgbClr val="6666FF"/>
    <a:srgbClr val="0000FF"/>
    <a:srgbClr val="FF6565"/>
    <a:srgbClr val="FF5050"/>
    <a:srgbClr val="E46C0A"/>
    <a:srgbClr val="0000CC"/>
    <a:srgbClr val="6464E6"/>
    <a:srgbClr val="FF66FF"/>
    <a:srgbClr val="81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テーマ スタイル 1 - アクセント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淡色スタイル 3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93" autoAdjust="0"/>
    <p:restoredTop sz="97801" autoAdjust="0"/>
  </p:normalViewPr>
  <p:slideViewPr>
    <p:cSldViewPr snapToGrid="0" snapToObjects="1">
      <p:cViewPr varScale="1">
        <p:scale>
          <a:sx n="116" d="100"/>
          <a:sy n="116" d="100"/>
        </p:scale>
        <p:origin x="576" y="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4006163\Desktop\&#21508;&#31278;&#24773;&#22577;\01%20&#12459;&#12513;&#12521;\&#12494;&#12531;&#12495;&#12452;&#12471;&#12522;&#12514;&#12487;&#12523;\03%20NH&#12510;&#12523;&#12481;&#12475;&#12531;&#12469;&#12540;&#12459;&#12513;&#12521;\01%20SE&#36039;&#26009;\temp\&#30011;&#36074;&#12524;&#12540;&#12480;&#12540;&#12481;&#12515;&#12540;&#12488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4006163\Desktop\&#21508;&#31278;&#24773;&#22577;\01%20&#12459;&#12513;&#12521;\&#12494;&#12531;&#12495;&#12452;&#12471;&#12522;&#12514;&#12487;&#12523;\03%20NH&#12510;&#12523;&#12481;&#12475;&#12531;&#12469;&#12540;&#12459;&#12513;&#12521;\01%20SE&#36039;&#26009;\temp\&#30011;&#36074;&#12524;&#12540;&#12480;&#12540;&#12481;&#12515;&#12540;&#12488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658722120885076"/>
          <c:y val="0.22081031220732528"/>
          <c:w val="0.47160958283842441"/>
          <c:h val="0.72833290381516891"/>
        </c:manualLayout>
      </c:layout>
      <c:radarChart>
        <c:radarStyle val="marker"/>
        <c:varyColors val="0"/>
        <c:ser>
          <c:idx val="0"/>
          <c:order val="0"/>
          <c:tx>
            <c:strRef>
              <c:f>'Sheet1 (6)'!$E$3</c:f>
              <c:strCache>
                <c:ptCount val="1"/>
                <c:pt idx="0">
                  <c:v>i-PRO S8531N</c:v>
                </c:pt>
              </c:strCache>
            </c:strRef>
          </c:tx>
          <c:spPr>
            <a:ln w="76200" cap="rnd">
              <a:solidFill>
                <a:srgbClr val="6666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6666FF"/>
              </a:solidFill>
              <a:ln w="76200">
                <a:solidFill>
                  <a:srgbClr val="6666FF"/>
                </a:solidFill>
              </a:ln>
              <a:effectLst/>
            </c:spPr>
          </c:marker>
          <c:cat>
            <c:strRef>
              <c:f>'Sheet1 (6)'!$D$4:$D$8</c:f>
              <c:strCache>
                <c:ptCount val="5"/>
                <c:pt idx="0">
                  <c:v>Low light</c:v>
                </c:pt>
                <c:pt idx="1">
                  <c:v>Night time Outdoor</c:v>
                </c:pt>
                <c:pt idx="2">
                  <c:v>SD Day time</c:v>
                </c:pt>
                <c:pt idx="3">
                  <c:v>Day time Indoor</c:v>
                </c:pt>
                <c:pt idx="4">
                  <c:v>Day time Outdoor</c:v>
                </c:pt>
              </c:strCache>
            </c:strRef>
          </c:cat>
          <c:val>
            <c:numRef>
              <c:f>'Sheet1 (6)'!$E$4:$E$8</c:f>
              <c:numCache>
                <c:formatCode>General</c:formatCode>
                <c:ptCount val="5"/>
                <c:pt idx="0">
                  <c:v>3</c:v>
                </c:pt>
                <c:pt idx="1">
                  <c:v>4.5</c:v>
                </c:pt>
                <c:pt idx="2">
                  <c:v>4.5</c:v>
                </c:pt>
                <c:pt idx="3">
                  <c:v>4.5</c:v>
                </c:pt>
                <c:pt idx="4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53-4C4B-ADF5-2B2C97EB3745}"/>
            </c:ext>
          </c:extLst>
        </c:ser>
        <c:ser>
          <c:idx val="1"/>
          <c:order val="1"/>
          <c:tx>
            <c:strRef>
              <c:f>'Sheet1 (6)'!$F$3</c:f>
              <c:strCache>
                <c:ptCount val="1"/>
                <c:pt idx="0">
                  <c:v>i-PRO S8530N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rgbClr val="00B0F0"/>
                </a:solidFill>
              </a:ln>
              <a:effectLst/>
            </c:spPr>
          </c:marker>
          <c:cat>
            <c:strRef>
              <c:f>'Sheet1 (6)'!$D$4:$D$8</c:f>
              <c:strCache>
                <c:ptCount val="5"/>
                <c:pt idx="0">
                  <c:v>Low light</c:v>
                </c:pt>
                <c:pt idx="1">
                  <c:v>Night time Outdoor</c:v>
                </c:pt>
                <c:pt idx="2">
                  <c:v>SD Day time</c:v>
                </c:pt>
                <c:pt idx="3">
                  <c:v>Day time Indoor</c:v>
                </c:pt>
                <c:pt idx="4">
                  <c:v>Day time Outdoor</c:v>
                </c:pt>
              </c:strCache>
            </c:strRef>
          </c:cat>
          <c:val>
            <c:numRef>
              <c:f>'Sheet1 (6)'!$F$4:$F$8</c:f>
              <c:numCache>
                <c:formatCode>General</c:formatCode>
                <c:ptCount val="5"/>
                <c:pt idx="0">
                  <c:v>2.5</c:v>
                </c:pt>
                <c:pt idx="1">
                  <c:v>2</c:v>
                </c:pt>
                <c:pt idx="2">
                  <c:v>2</c:v>
                </c:pt>
                <c:pt idx="3">
                  <c:v>3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F53-4C4B-ADF5-2B2C97EB3745}"/>
            </c:ext>
          </c:extLst>
        </c:ser>
        <c:ser>
          <c:idx val="2"/>
          <c:order val="2"/>
          <c:tx>
            <c:strRef>
              <c:f>'Sheet1 (6)'!$G$3</c:f>
              <c:strCache>
                <c:ptCount val="1"/>
                <c:pt idx="0">
                  <c:v>AXIS P3717-PLE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'Sheet1 (6)'!$D$4:$D$8</c:f>
              <c:strCache>
                <c:ptCount val="5"/>
                <c:pt idx="0">
                  <c:v>Low light</c:v>
                </c:pt>
                <c:pt idx="1">
                  <c:v>Night time Outdoor</c:v>
                </c:pt>
                <c:pt idx="2">
                  <c:v>SD Day time</c:v>
                </c:pt>
                <c:pt idx="3">
                  <c:v>Day time Indoor</c:v>
                </c:pt>
                <c:pt idx="4">
                  <c:v>Day time Outdoor</c:v>
                </c:pt>
              </c:strCache>
            </c:strRef>
          </c:cat>
          <c:val>
            <c:numRef>
              <c:f>'Sheet1 (6)'!$G$4:$G$8</c:f>
              <c:numCache>
                <c:formatCode>General</c:formatCode>
                <c:ptCount val="5"/>
                <c:pt idx="0">
                  <c:v>3</c:v>
                </c:pt>
                <c:pt idx="1">
                  <c:v>4.5</c:v>
                </c:pt>
                <c:pt idx="2">
                  <c:v>4.5</c:v>
                </c:pt>
                <c:pt idx="3">
                  <c:v>4.5</c:v>
                </c:pt>
                <c:pt idx="4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F53-4C4B-ADF5-2B2C97EB3745}"/>
            </c:ext>
          </c:extLst>
        </c:ser>
        <c:ser>
          <c:idx val="3"/>
          <c:order val="3"/>
          <c:tx>
            <c:strRef>
              <c:f>'Sheet1 (6)'!$H$3</c:f>
              <c:strCache>
                <c:ptCount val="1"/>
                <c:pt idx="0">
                  <c:v>Avigilon 12C-H4A-4MH-360</c:v>
                </c:pt>
              </c:strCache>
            </c:strRef>
          </c:tx>
          <c:spPr>
            <a:ln w="28575" cap="rnd">
              <a:solidFill>
                <a:srgbClr val="006AB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6AB0"/>
              </a:solidFill>
              <a:ln w="9525">
                <a:solidFill>
                  <a:srgbClr val="006AB0"/>
                </a:solidFill>
              </a:ln>
              <a:effectLst/>
            </c:spPr>
          </c:marker>
          <c:cat>
            <c:strRef>
              <c:f>'Sheet1 (6)'!$D$4:$D$8</c:f>
              <c:strCache>
                <c:ptCount val="5"/>
                <c:pt idx="0">
                  <c:v>Low light</c:v>
                </c:pt>
                <c:pt idx="1">
                  <c:v>Night time Outdoor</c:v>
                </c:pt>
                <c:pt idx="2">
                  <c:v>SD Day time</c:v>
                </c:pt>
                <c:pt idx="3">
                  <c:v>Day time Indoor</c:v>
                </c:pt>
                <c:pt idx="4">
                  <c:v>Day time Outdoor</c:v>
                </c:pt>
              </c:strCache>
            </c:strRef>
          </c:cat>
          <c:val>
            <c:numRef>
              <c:f>'Sheet1 (6)'!$H$4:$H$8</c:f>
              <c:numCache>
                <c:formatCode>General</c:formatCode>
                <c:ptCount val="5"/>
                <c:pt idx="0">
                  <c:v>3</c:v>
                </c:pt>
                <c:pt idx="1">
                  <c:v>3</c:v>
                </c:pt>
                <c:pt idx="2">
                  <c:v>2.5</c:v>
                </c:pt>
                <c:pt idx="3">
                  <c:v>2.5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F53-4C4B-ADF5-2B2C97EB3745}"/>
            </c:ext>
          </c:extLst>
        </c:ser>
        <c:ser>
          <c:idx val="4"/>
          <c:order val="4"/>
          <c:tx>
            <c:strRef>
              <c:f>'Sheet1 (6)'!$I$3</c:f>
              <c:strCache>
                <c:ptCount val="1"/>
                <c:pt idx="0">
                  <c:v>Hanwha PNM-9084QZ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'Sheet1 (6)'!$D$4:$D$8</c:f>
              <c:strCache>
                <c:ptCount val="5"/>
                <c:pt idx="0">
                  <c:v>Low light</c:v>
                </c:pt>
                <c:pt idx="1">
                  <c:v>Night time Outdoor</c:v>
                </c:pt>
                <c:pt idx="2">
                  <c:v>SD Day time</c:v>
                </c:pt>
                <c:pt idx="3">
                  <c:v>Day time Indoor</c:v>
                </c:pt>
                <c:pt idx="4">
                  <c:v>Day time Outdoor</c:v>
                </c:pt>
              </c:strCache>
            </c:strRef>
          </c:cat>
          <c:val>
            <c:numRef>
              <c:f>'Sheet1 (6)'!$I$4:$I$8</c:f>
              <c:numCache>
                <c:formatCode>General</c:formatCode>
                <c:ptCount val="5"/>
                <c:pt idx="0">
                  <c:v>1.5</c:v>
                </c:pt>
                <c:pt idx="1">
                  <c:v>2.5</c:v>
                </c:pt>
                <c:pt idx="2">
                  <c:v>3.5</c:v>
                </c:pt>
                <c:pt idx="3">
                  <c:v>3.5</c:v>
                </c:pt>
                <c:pt idx="4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F53-4C4B-ADF5-2B2C97EB37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0328456"/>
        <c:axId val="240328784"/>
      </c:radarChart>
      <c:catAx>
        <c:axId val="240328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40328784"/>
        <c:crosses val="autoZero"/>
        <c:auto val="1"/>
        <c:lblAlgn val="ctr"/>
        <c:lblOffset val="100"/>
        <c:noMultiLvlLbl val="0"/>
      </c:catAx>
      <c:valAx>
        <c:axId val="240328784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4032845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2.369118497982264E-2"/>
          <c:y val="4.9574253214576799E-2"/>
          <c:w val="0.31780377923440811"/>
          <c:h val="0.282973114258117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434236258973465"/>
          <c:y val="0.22456617627008621"/>
          <c:w val="0.46528898412571496"/>
          <c:h val="0.72402570842587133"/>
        </c:manualLayout>
      </c:layout>
      <c:radarChart>
        <c:radarStyle val="marker"/>
        <c:varyColors val="0"/>
        <c:ser>
          <c:idx val="0"/>
          <c:order val="0"/>
          <c:tx>
            <c:strRef>
              <c:f>'Sheet1 (7)'!$E$3</c:f>
              <c:strCache>
                <c:ptCount val="1"/>
                <c:pt idx="0">
                  <c:v>i-PRO X8571N</c:v>
                </c:pt>
              </c:strCache>
            </c:strRef>
          </c:tx>
          <c:spPr>
            <a:ln w="76200" cap="rnd">
              <a:solidFill>
                <a:srgbClr val="6666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6666FF"/>
              </a:solidFill>
              <a:ln w="76200">
                <a:solidFill>
                  <a:srgbClr val="6666FF"/>
                </a:solidFill>
              </a:ln>
              <a:effectLst/>
            </c:spPr>
          </c:marker>
          <c:cat>
            <c:strRef>
              <c:f>'Sheet1 (7)'!$D$4:$D$8</c:f>
              <c:strCache>
                <c:ptCount val="5"/>
                <c:pt idx="0">
                  <c:v>Low light</c:v>
                </c:pt>
                <c:pt idx="1">
                  <c:v>Night time Outdoor</c:v>
                </c:pt>
                <c:pt idx="2">
                  <c:v>SD Day time</c:v>
                </c:pt>
                <c:pt idx="3">
                  <c:v>Day time Indoor</c:v>
                </c:pt>
                <c:pt idx="4">
                  <c:v>Day time Outdoor</c:v>
                </c:pt>
              </c:strCache>
            </c:strRef>
          </c:cat>
          <c:val>
            <c:numRef>
              <c:f>'Sheet1 (7)'!$E$4:$E$8</c:f>
              <c:numCache>
                <c:formatCode>General</c:formatCode>
                <c:ptCount val="5"/>
                <c:pt idx="0">
                  <c:v>3</c:v>
                </c:pt>
                <c:pt idx="1">
                  <c:v>4</c:v>
                </c:pt>
                <c:pt idx="2">
                  <c:v>4.5</c:v>
                </c:pt>
                <c:pt idx="3">
                  <c:v>3.5</c:v>
                </c:pt>
                <c:pt idx="4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55-4BEA-B7EE-0D2CE3B6B9B9}"/>
            </c:ext>
          </c:extLst>
        </c:ser>
        <c:ser>
          <c:idx val="1"/>
          <c:order val="1"/>
          <c:tx>
            <c:strRef>
              <c:f>'Sheet1 (7)'!$F$3</c:f>
              <c:strCache>
                <c:ptCount val="1"/>
                <c:pt idx="0">
                  <c:v>i-PRO X8570N</c:v>
                </c:pt>
              </c:strCache>
            </c:strRef>
          </c:tx>
          <c:spPr>
            <a:ln w="5715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rgbClr val="00B0F0"/>
                </a:solidFill>
              </a:ln>
              <a:effectLst/>
            </c:spPr>
          </c:marker>
          <c:cat>
            <c:strRef>
              <c:f>'Sheet1 (7)'!$D$4:$D$8</c:f>
              <c:strCache>
                <c:ptCount val="5"/>
                <c:pt idx="0">
                  <c:v>Low light</c:v>
                </c:pt>
                <c:pt idx="1">
                  <c:v>Night time Outdoor</c:v>
                </c:pt>
                <c:pt idx="2">
                  <c:v>SD Day time</c:v>
                </c:pt>
                <c:pt idx="3">
                  <c:v>Day time Indoor</c:v>
                </c:pt>
                <c:pt idx="4">
                  <c:v>Day time Outdoor</c:v>
                </c:pt>
              </c:strCache>
            </c:strRef>
          </c:cat>
          <c:val>
            <c:numRef>
              <c:f>'Sheet1 (7)'!$F$4:$F$8</c:f>
              <c:numCache>
                <c:formatCode>General</c:formatCode>
                <c:ptCount val="5"/>
                <c:pt idx="0">
                  <c:v>3</c:v>
                </c:pt>
                <c:pt idx="1">
                  <c:v>5</c:v>
                </c:pt>
                <c:pt idx="2">
                  <c:v>2</c:v>
                </c:pt>
                <c:pt idx="3">
                  <c:v>3</c:v>
                </c:pt>
                <c:pt idx="4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55-4BEA-B7EE-0D2CE3B6B9B9}"/>
            </c:ext>
          </c:extLst>
        </c:ser>
        <c:ser>
          <c:idx val="2"/>
          <c:order val="2"/>
          <c:tx>
            <c:strRef>
              <c:f>'Sheet1 (7)'!$G$3</c:f>
              <c:strCache>
                <c:ptCount val="1"/>
                <c:pt idx="0">
                  <c:v>Avigilon 32C-H4A-4MH-360</c:v>
                </c:pt>
              </c:strCache>
            </c:strRef>
          </c:tx>
          <c:spPr>
            <a:ln w="28575" cap="rnd">
              <a:solidFill>
                <a:srgbClr val="006AB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6AB0"/>
              </a:solidFill>
              <a:ln w="9525">
                <a:solidFill>
                  <a:srgbClr val="006AB0"/>
                </a:solidFill>
              </a:ln>
              <a:effectLst/>
            </c:spPr>
          </c:marker>
          <c:cat>
            <c:strRef>
              <c:f>'Sheet1 (7)'!$D$4:$D$8</c:f>
              <c:strCache>
                <c:ptCount val="5"/>
                <c:pt idx="0">
                  <c:v>Low light</c:v>
                </c:pt>
                <c:pt idx="1">
                  <c:v>Night time Outdoor</c:v>
                </c:pt>
                <c:pt idx="2">
                  <c:v>SD Day time</c:v>
                </c:pt>
                <c:pt idx="3">
                  <c:v>Day time Indoor</c:v>
                </c:pt>
                <c:pt idx="4">
                  <c:v>Day time Outdoor</c:v>
                </c:pt>
              </c:strCache>
            </c:strRef>
          </c:cat>
          <c:val>
            <c:numRef>
              <c:f>'Sheet1 (7)'!$G$4:$G$8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3.5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55-4BEA-B7EE-0D2CE3B6B9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0328456"/>
        <c:axId val="240328784"/>
      </c:radarChart>
      <c:catAx>
        <c:axId val="240328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40328784"/>
        <c:crosses val="autoZero"/>
        <c:auto val="1"/>
        <c:lblAlgn val="ctr"/>
        <c:lblOffset val="100"/>
        <c:noMultiLvlLbl val="0"/>
      </c:catAx>
      <c:valAx>
        <c:axId val="240328784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4032845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1.7033743382878979E-2"/>
          <c:y val="4.3461662787776245E-2"/>
          <c:w val="0.34068983938568276"/>
          <c:h val="0.165873724579280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13B03E-5F20-4FE9-AE8F-91B893F34AB0}" type="datetimeFigureOut">
              <a:rPr kumimoji="1" lang="ja-JP" altLang="en-US" smtClean="0"/>
              <a:t>2022/7/22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EB71C-CB81-48F9-9CC9-1F57D1F346E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538561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D23280-4631-449D-B6CA-E374E1E336EF}" type="datetimeFigureOut">
              <a:rPr kumimoji="1" lang="ja-JP" altLang="en-US" smtClean="0"/>
              <a:t>2022/7/22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44F106-CE4D-4C0B-9204-00F638B8A095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851502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7678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2022/7/22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50786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2022/7/22</a:t>
            </a:fld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56814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2022/7/22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796894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2022/7/22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32172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2022/7/22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505796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2022/7/22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448469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3889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8686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9634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91270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74518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6110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1357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841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15424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0334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9242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8044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6066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2022/7/22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81849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2022/7/22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50270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2022/7/22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73300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2022/7/22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47967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2022/7/22</a:t>
            </a:fld>
            <a:endParaRPr kumimoji="1"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78541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5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 descr="logo_white_stacke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8013" y="948386"/>
            <a:ext cx="1834103" cy="583935"/>
          </a:xfrm>
          <a:prstGeom prst="rect">
            <a:avLst/>
          </a:prstGeom>
        </p:spPr>
      </p:pic>
      <p:sp>
        <p:nvSpPr>
          <p:cNvPr id="8" name="正方形/長方形 7"/>
          <p:cNvSpPr/>
          <p:nvPr userDrawn="1"/>
        </p:nvSpPr>
        <p:spPr>
          <a:xfrm>
            <a:off x="605290" y="1815350"/>
            <a:ext cx="7050996" cy="1116536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4400" b="1" dirty="0"/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075" y="439283"/>
            <a:ext cx="1286667" cy="299581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656038" y="1279280"/>
            <a:ext cx="560881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4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86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 userDrawn="1"/>
        </p:nvSpPr>
        <p:spPr>
          <a:xfrm>
            <a:off x="0" y="0"/>
            <a:ext cx="9194800" cy="5143500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1592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0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 descr="logo_white_stacke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8013" y="948386"/>
            <a:ext cx="1834103" cy="583935"/>
          </a:xfrm>
          <a:prstGeom prst="rect">
            <a:avLst/>
          </a:prstGeom>
        </p:spPr>
      </p:pic>
      <p:sp>
        <p:nvSpPr>
          <p:cNvPr id="8" name="正方形/長方形 7"/>
          <p:cNvSpPr/>
          <p:nvPr userDrawn="1"/>
        </p:nvSpPr>
        <p:spPr>
          <a:xfrm>
            <a:off x="605290" y="1815350"/>
            <a:ext cx="7050996" cy="1116536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4400" b="1" dirty="0"/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075" y="439283"/>
            <a:ext cx="1286667" cy="299581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656038" y="1279280"/>
            <a:ext cx="560881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121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20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 descr="logo_white_stacked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8013" y="948386"/>
            <a:ext cx="1834103" cy="583935"/>
          </a:xfrm>
          <a:prstGeom prst="rect">
            <a:avLst/>
          </a:prstGeom>
        </p:spPr>
      </p:pic>
      <p:sp>
        <p:nvSpPr>
          <p:cNvPr id="8" name="正方形/長方形 7"/>
          <p:cNvSpPr/>
          <p:nvPr userDrawn="1"/>
        </p:nvSpPr>
        <p:spPr>
          <a:xfrm>
            <a:off x="605290" y="1815350"/>
            <a:ext cx="7050996" cy="1116536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4400" b="1" dirty="0"/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075" y="439283"/>
            <a:ext cx="1286667" cy="299581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56038" y="1279280"/>
            <a:ext cx="560881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27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06" r:id="rId1"/>
    <p:sldLayoutId id="2147485009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63CA2-A1EC-492B-A4A4-03723240CF90}" type="datetimeFigureOut">
              <a:rPr kumimoji="1" lang="ja-JP" altLang="en-US" smtClean="0"/>
              <a:t>2022/7/22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20654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93" r:id="rId1"/>
    <p:sldLayoutId id="2147484994" r:id="rId2"/>
    <p:sldLayoutId id="2147484995" r:id="rId3"/>
    <p:sldLayoutId id="2147484996" r:id="rId4"/>
    <p:sldLayoutId id="2147484997" r:id="rId5"/>
    <p:sldLayoutId id="2147484998" r:id="rId6"/>
    <p:sldLayoutId id="2147484999" r:id="rId7"/>
    <p:sldLayoutId id="2147485000" r:id="rId8"/>
    <p:sldLayoutId id="2147485001" r:id="rId9"/>
    <p:sldLayoutId id="2147485002" r:id="rId10"/>
    <p:sldLayoutId id="214748500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 userDrawn="1"/>
        </p:nvSpPr>
        <p:spPr>
          <a:xfrm>
            <a:off x="0" y="14790"/>
            <a:ext cx="9144000" cy="61151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スライド番号プレースホルダー 3"/>
          <p:cNvSpPr txBox="1">
            <a:spLocks/>
          </p:cNvSpPr>
          <p:nvPr userDrawn="1"/>
        </p:nvSpPr>
        <p:spPr>
          <a:xfrm>
            <a:off x="4304624" y="4738913"/>
            <a:ext cx="534753" cy="295635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27000" tIns="27000" rIns="27000" bIns="27000" rtlCol="0" anchor="ctr" anchorCtr="1"/>
          <a:lstStyle>
            <a:defPPr>
              <a:defRPr lang="ja-JP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EE88B8E2-C3DB-4B2A-ADFB-45BB59B1B2E8}" type="slidenum">
              <a:rPr lang="ja-JP" altLang="en-US" sz="900" b="1" smtClean="0">
                <a:solidFill>
                  <a:schemeClr val="tx1"/>
                </a:solidFill>
              </a:rPr>
              <a:pPr algn="ctr"/>
              <a:t>‹#›</a:t>
            </a:fld>
            <a:r>
              <a:rPr lang="en-US" altLang="ja-JP" sz="900" b="1" dirty="0" smtClean="0">
                <a:solidFill>
                  <a:schemeClr val="tx1"/>
                </a:solidFill>
              </a:rPr>
              <a:t>/**</a:t>
            </a:r>
            <a:endParaRPr lang="ja-JP" altLang="en-US" sz="900" b="1" dirty="0">
              <a:solidFill>
                <a:schemeClr val="tx1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265" y="198228"/>
            <a:ext cx="1220649" cy="284209"/>
          </a:xfrm>
          <a:prstGeom prst="rect">
            <a:avLst/>
          </a:prstGeom>
        </p:spPr>
      </p:pic>
      <p:cxnSp>
        <p:nvCxnSpPr>
          <p:cNvPr id="5" name="直線コネクタ 4"/>
          <p:cNvCxnSpPr/>
          <p:nvPr userDrawn="1"/>
        </p:nvCxnSpPr>
        <p:spPr>
          <a:xfrm>
            <a:off x="0" y="4644571"/>
            <a:ext cx="9144000" cy="0"/>
          </a:xfrm>
          <a:prstGeom prst="line">
            <a:avLst/>
          </a:prstGeom>
          <a:ln w="57150">
            <a:solidFill>
              <a:srgbClr val="6464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1924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90" r:id="rId1"/>
    <p:sldLayoutId id="2147485004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 userDrawn="1"/>
        </p:nvSpPr>
        <p:spPr>
          <a:xfrm>
            <a:off x="0" y="-2910"/>
            <a:ext cx="9144000" cy="61151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スライド番号プレースホルダー 3"/>
          <p:cNvSpPr txBox="1">
            <a:spLocks/>
          </p:cNvSpPr>
          <p:nvPr userDrawn="1"/>
        </p:nvSpPr>
        <p:spPr>
          <a:xfrm>
            <a:off x="4304624" y="4916384"/>
            <a:ext cx="534753" cy="189416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27000" tIns="27000" rIns="27000" bIns="27000" rtlCol="0" anchor="ctr" anchorCtr="1"/>
          <a:lstStyle>
            <a:defPPr>
              <a:defRPr lang="ja-JP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EE88B8E2-C3DB-4B2A-ADFB-45BB59B1B2E8}" type="slidenum">
              <a:rPr lang="ja-JP" altLang="en-US" sz="900" b="1" smtClean="0">
                <a:solidFill>
                  <a:schemeClr val="tx1"/>
                </a:solidFill>
              </a:rPr>
              <a:pPr algn="ctr"/>
              <a:t>‹#›</a:t>
            </a:fld>
            <a:endParaRPr lang="ja-JP" altLang="en-US" sz="900" b="1" dirty="0">
              <a:solidFill>
                <a:schemeClr val="tx1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265" y="198228"/>
            <a:ext cx="1220649" cy="284209"/>
          </a:xfrm>
          <a:prstGeom prst="rect">
            <a:avLst/>
          </a:prstGeom>
        </p:spPr>
      </p:pic>
      <p:cxnSp>
        <p:nvCxnSpPr>
          <p:cNvPr id="5" name="直線コネクタ 4"/>
          <p:cNvCxnSpPr/>
          <p:nvPr userDrawn="1"/>
        </p:nvCxnSpPr>
        <p:spPr>
          <a:xfrm>
            <a:off x="0" y="4858328"/>
            <a:ext cx="9144000" cy="0"/>
          </a:xfrm>
          <a:prstGeom prst="line">
            <a:avLst/>
          </a:prstGeom>
          <a:ln w="57150">
            <a:solidFill>
              <a:srgbClr val="6464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utoShape 13"/>
          <p:cNvSpPr>
            <a:spLocks noChangeArrowheads="1"/>
          </p:cNvSpPr>
          <p:nvPr userDrawn="1"/>
        </p:nvSpPr>
        <p:spPr bwMode="auto">
          <a:xfrm>
            <a:off x="7566049" y="4938311"/>
            <a:ext cx="1440000" cy="1440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Authorized Partner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918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4" r:id="rId1"/>
    <p:sldLayoutId id="2147485015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 userDrawn="1"/>
        </p:nvSpPr>
        <p:spPr>
          <a:xfrm>
            <a:off x="0" y="-2796"/>
            <a:ext cx="9144000" cy="61151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265" y="198228"/>
            <a:ext cx="1220649" cy="284209"/>
          </a:xfrm>
          <a:prstGeom prst="rect">
            <a:avLst/>
          </a:prstGeom>
        </p:spPr>
      </p:pic>
      <p:cxnSp>
        <p:nvCxnSpPr>
          <p:cNvPr id="5" name="直線コネクタ 4"/>
          <p:cNvCxnSpPr/>
          <p:nvPr userDrawn="1"/>
        </p:nvCxnSpPr>
        <p:spPr>
          <a:xfrm>
            <a:off x="0" y="4858328"/>
            <a:ext cx="9144000" cy="0"/>
          </a:xfrm>
          <a:prstGeom prst="line">
            <a:avLst/>
          </a:prstGeom>
          <a:ln w="57150">
            <a:solidFill>
              <a:srgbClr val="6464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utoShape 13"/>
          <p:cNvSpPr>
            <a:spLocks noChangeArrowheads="1"/>
          </p:cNvSpPr>
          <p:nvPr userDrawn="1"/>
        </p:nvSpPr>
        <p:spPr bwMode="auto">
          <a:xfrm>
            <a:off x="7566049" y="4938311"/>
            <a:ext cx="1440000" cy="1440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Authorized Partner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902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22" r:id="rId1"/>
    <p:sldLayoutId id="2147485023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 userDrawn="1"/>
        </p:nvSpPr>
        <p:spPr>
          <a:xfrm>
            <a:off x="0" y="-2910"/>
            <a:ext cx="9144000" cy="61151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スライド番号プレースホルダー 3"/>
          <p:cNvSpPr txBox="1">
            <a:spLocks/>
          </p:cNvSpPr>
          <p:nvPr userDrawn="1"/>
        </p:nvSpPr>
        <p:spPr>
          <a:xfrm>
            <a:off x="4304624" y="4916384"/>
            <a:ext cx="534753" cy="189416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27000" tIns="27000" rIns="27000" bIns="27000" rtlCol="0" anchor="ctr" anchorCtr="1"/>
          <a:lstStyle>
            <a:defPPr>
              <a:defRPr lang="ja-JP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EE88B8E2-C3DB-4B2A-ADFB-45BB59B1B2E8}" type="slidenum">
              <a:rPr lang="ja-JP" altLang="en-US" sz="900" b="1" smtClean="0">
                <a:solidFill>
                  <a:schemeClr val="tx1"/>
                </a:solidFill>
              </a:rPr>
              <a:pPr algn="ctr"/>
              <a:t>‹#›</a:t>
            </a:fld>
            <a:endParaRPr lang="ja-JP" altLang="en-US" sz="900" b="1" dirty="0">
              <a:solidFill>
                <a:schemeClr val="tx1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265" y="198228"/>
            <a:ext cx="1220649" cy="284209"/>
          </a:xfrm>
          <a:prstGeom prst="rect">
            <a:avLst/>
          </a:prstGeom>
        </p:spPr>
      </p:pic>
      <p:cxnSp>
        <p:nvCxnSpPr>
          <p:cNvPr id="5" name="直線コネクタ 4"/>
          <p:cNvCxnSpPr/>
          <p:nvPr userDrawn="1"/>
        </p:nvCxnSpPr>
        <p:spPr>
          <a:xfrm>
            <a:off x="0" y="4858328"/>
            <a:ext cx="9144000" cy="0"/>
          </a:xfrm>
          <a:prstGeom prst="line">
            <a:avLst/>
          </a:prstGeom>
          <a:ln w="57150">
            <a:solidFill>
              <a:srgbClr val="6464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utoShape 13"/>
          <p:cNvSpPr>
            <a:spLocks noChangeArrowheads="1"/>
          </p:cNvSpPr>
          <p:nvPr userDrawn="1"/>
        </p:nvSpPr>
        <p:spPr bwMode="auto">
          <a:xfrm>
            <a:off x="7569032" y="4938311"/>
            <a:ext cx="1440000" cy="1440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Internal </a:t>
            </a:r>
            <a:r>
              <a:rPr kumimoji="0" lang="en-US" altLang="ja-JP" sz="900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use only</a:t>
            </a:r>
          </a:p>
        </p:txBody>
      </p:sp>
    </p:spTree>
    <p:extLst>
      <p:ext uri="{BB962C8B-B14F-4D97-AF65-F5344CB8AC3E}">
        <p14:creationId xmlns:p14="http://schemas.microsoft.com/office/powerpoint/2010/main" val="1386083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7" r:id="rId1"/>
    <p:sldLayoutId id="2147485018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 userDrawn="1"/>
        </p:nvSpPr>
        <p:spPr>
          <a:xfrm>
            <a:off x="0" y="0"/>
            <a:ext cx="9194800" cy="5143500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523" y="2212841"/>
            <a:ext cx="3082954" cy="71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47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openxmlformats.org/officeDocument/2006/relationships/image" Target="../media/image35.jpe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s://www.psn-web.net/ssbu-t/Support/usbad_info_en4.pdf" TargetMode="Externa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6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7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8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93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647838" y="1814947"/>
            <a:ext cx="6987996" cy="1077218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i-PRO </a:t>
            </a:r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Multi-sensor Camera</a:t>
            </a:r>
          </a:p>
          <a:p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Material for SE</a:t>
            </a:r>
            <a:endParaRPr lang="en-US" altLang="ja-JP" sz="3200" b="1" dirty="0" smtClean="0">
              <a:solidFill>
                <a:prstClr val="white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503688" y="2963254"/>
            <a:ext cx="5160449" cy="33855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1600" dirty="0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Model: </a:t>
            </a:r>
            <a:r>
              <a:rPr lang="en-US" altLang="ja-JP" sz="1600" dirty="0" smtClean="0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WV-S8531N, WV-X8571N</a:t>
            </a:r>
            <a:endParaRPr lang="en-US" altLang="ja-JP" sz="1050" dirty="0" smtClean="0">
              <a:effectLst/>
              <a:latin typeface="Calibri Light" panose="020F0302020204030204" pitchFamily="34" charset="0"/>
              <a:ea typeface="Tahom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503688" y="3944640"/>
            <a:ext cx="1941223" cy="33855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1600" dirty="0" smtClean="0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Jul. 2022</a:t>
            </a:r>
            <a:endParaRPr lang="en-US" altLang="ja-JP" sz="1600" dirty="0">
              <a:latin typeface="Calibri Light" panose="020F0302020204030204" pitchFamily="34" charset="0"/>
              <a:ea typeface="Tahom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503688" y="3577665"/>
            <a:ext cx="1840282" cy="33855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1600" dirty="0" smtClean="0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Document Ver.1.01</a:t>
            </a:r>
            <a:endParaRPr lang="en-US" altLang="ja-JP" sz="1600" dirty="0">
              <a:latin typeface="Calibri Light" panose="020F0302020204030204" pitchFamily="34" charset="0"/>
              <a:ea typeface="Tahom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995" y="3162165"/>
            <a:ext cx="1481677" cy="139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65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4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Other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Specifications 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72303" y="576096"/>
            <a:ext cx="598921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Supported Resolution 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(FHD </a:t>
            </a: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model)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156536" y="895756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</a:t>
            </a:r>
            <a:endParaRPr kumimoji="1" lang="en-US" altLang="ja-JP" sz="1000" b="1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3288231"/>
              </p:ext>
            </p:extLst>
          </p:nvPr>
        </p:nvGraphicFramePr>
        <p:xfrm>
          <a:off x="100080" y="975265"/>
          <a:ext cx="8944273" cy="17667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1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36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53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63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 capture</a:t>
                      </a:r>
                      <a:r>
                        <a:rPr kumimoji="1" lang="en-US" altLang="ja-JP" sz="14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m</a:t>
                      </a:r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ode</a:t>
                      </a:r>
                      <a:endParaRPr kumimoji="1" lang="ja-JP" altLang="en-US" sz="14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Camera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Stream(1)</a:t>
                      </a:r>
                      <a:endParaRPr kumimoji="1" lang="en-US" altLang="ja-JP" sz="1400" baseline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Stream(2)</a:t>
                      </a:r>
                      <a:endParaRPr kumimoji="1" lang="en-US" altLang="ja-JP" sz="1400" baseline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JPEG(1) </a:t>
                      </a:r>
                      <a:endParaRPr kumimoji="1" lang="ja-JP" altLang="en-US" sz="14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7643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16:9 30fps mode(25fps mode)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20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20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CCE1F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kumimoji="1" lang="en-US" altLang="ja-JP" sz="120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Cam.1 - Cam.4</a:t>
                      </a:r>
                      <a:r>
                        <a:rPr kumimoji="1" lang="en-US" altLang="ja-JP" sz="1200" b="0" i="0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20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</a:p>
                  </a:txBody>
                  <a:tcPr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u="sng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1920x1080</a:t>
                      </a:r>
                    </a:p>
                    <a:p>
                      <a:r>
                        <a:rPr kumimoji="1" lang="en-US" altLang="ja-JP" sz="12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 *2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200" kern="1200" dirty="0" smtClean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2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 *2</a:t>
                      </a:r>
                    </a:p>
                    <a:p>
                      <a:r>
                        <a:rPr kumimoji="1" lang="en-US" altLang="ja-JP" sz="1200" u="sng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</a:p>
                    <a:p>
                      <a:r>
                        <a:rPr kumimoji="1" lang="en-US" altLang="ja-JP" sz="12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1920x1080</a:t>
                      </a:r>
                    </a:p>
                    <a:p>
                      <a:r>
                        <a:rPr kumimoji="1" lang="en-US" altLang="ja-JP" sz="12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</a:p>
                    <a:p>
                      <a:r>
                        <a:rPr kumimoji="1" lang="en-US" altLang="ja-JP" sz="1200" u="sng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</a:p>
                    <a:p>
                      <a:r>
                        <a:rPr kumimoji="1" lang="en-US" altLang="ja-JP" sz="12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 *3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5370106"/>
                  </a:ext>
                </a:extLst>
              </a:tr>
            </a:tbl>
          </a:graphicData>
        </a:graphic>
      </p:graphicFrame>
      <p:sp>
        <p:nvSpPr>
          <p:cNvPr id="2" name="テキスト ボックス 1"/>
          <p:cNvSpPr txBox="1"/>
          <p:nvPr/>
        </p:nvSpPr>
        <p:spPr>
          <a:xfrm>
            <a:off x="100080" y="4273104"/>
            <a:ext cx="501611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 smtClean="0"/>
              <a:t>*</a:t>
            </a:r>
            <a:r>
              <a:rPr lang="en-US" altLang="ja-JP" sz="1000" dirty="0"/>
              <a:t>1 Image capture size and frame rate settings </a:t>
            </a:r>
            <a:r>
              <a:rPr lang="en-US" altLang="ja-JP" sz="1000" dirty="0" err="1"/>
              <a:t>etc</a:t>
            </a:r>
            <a:r>
              <a:rPr lang="en-US" altLang="ja-JP" sz="1000" dirty="0"/>
              <a:t>, are common to Cam.1 - Cam.4.</a:t>
            </a:r>
            <a:endParaRPr lang="en-US" altLang="ja-JP" sz="1000" dirty="0" smtClean="0"/>
          </a:p>
          <a:p>
            <a:r>
              <a:rPr lang="en-US" altLang="ja-JP" sz="1000" dirty="0" smtClean="0"/>
              <a:t>*</a:t>
            </a:r>
            <a:r>
              <a:rPr lang="en-US" altLang="ja-JP" sz="1000" dirty="0"/>
              <a:t>2 Cannot set </a:t>
            </a:r>
            <a:r>
              <a:rPr lang="en-US" altLang="ja-JP" sz="1000" dirty="0" smtClean="0"/>
              <a:t>1280x720 resolution for </a:t>
            </a:r>
            <a:r>
              <a:rPr lang="en-US" altLang="ja-JP" sz="1000" dirty="0"/>
              <a:t>both stream (1) and stream (2</a:t>
            </a:r>
            <a:r>
              <a:rPr lang="en-US" altLang="ja-JP" sz="1000" dirty="0" smtClean="0"/>
              <a:t>).</a:t>
            </a:r>
          </a:p>
          <a:p>
            <a:r>
              <a:rPr lang="en-US" altLang="ja-JP" sz="1000" dirty="0" smtClean="0"/>
              <a:t>*3 </a:t>
            </a:r>
            <a:r>
              <a:rPr lang="en-US" altLang="ja-JP" sz="1000" dirty="0"/>
              <a:t>When "</a:t>
            </a:r>
            <a:r>
              <a:rPr lang="en-US" altLang="ja-JP" sz="1000" dirty="0" smtClean="0"/>
              <a:t>Off” </a:t>
            </a:r>
            <a:r>
              <a:rPr lang="en-US" altLang="ja-JP" sz="1000" dirty="0"/>
              <a:t>is selected for each stream </a:t>
            </a:r>
            <a:r>
              <a:rPr lang="en-US" altLang="ja-JP" sz="1000" dirty="0" smtClean="0"/>
              <a:t>transmission, </a:t>
            </a:r>
            <a:r>
              <a:rPr lang="en-US" altLang="ja-JP" sz="1000" dirty="0"/>
              <a:t>maximum framerate is 30fps(25fps</a:t>
            </a:r>
            <a:r>
              <a:rPr lang="en-US" altLang="ja-JP" sz="1000" dirty="0" smtClean="0"/>
              <a:t>).</a:t>
            </a:r>
            <a:endParaRPr lang="en-US" altLang="ja-JP" sz="10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471046" y="716472"/>
            <a:ext cx="15776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*Underline </a:t>
            </a:r>
            <a:r>
              <a:rPr lang="en-US" altLang="ja-JP" sz="1000" dirty="0">
                <a:latin typeface="Calibri" panose="020F0502020204030204" pitchFamily="34" charset="0"/>
                <a:cs typeface="Calibri" panose="020F0502020204030204" pitchFamily="34" charset="0"/>
              </a:rPr>
              <a:t>is default </a:t>
            </a:r>
            <a:r>
              <a:rPr lang="en-US" altLang="ja-JP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value</a:t>
            </a:r>
            <a:endParaRPr lang="en-US" altLang="ja-JP" sz="1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51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4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Other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Specifications 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72303" y="576096"/>
            <a:ext cx="598921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Supported Resolution 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(4K </a:t>
            </a: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model)</a:t>
            </a:r>
          </a:p>
        </p:txBody>
      </p:sp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4420791"/>
              </p:ext>
            </p:extLst>
          </p:nvPr>
        </p:nvGraphicFramePr>
        <p:xfrm>
          <a:off x="100080" y="975265"/>
          <a:ext cx="8944273" cy="17784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1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36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53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63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 capture</a:t>
                      </a:r>
                      <a:r>
                        <a:rPr kumimoji="1" lang="en-US" altLang="ja-JP" sz="14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m</a:t>
                      </a:r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ode</a:t>
                      </a:r>
                      <a:endParaRPr kumimoji="1" lang="ja-JP" altLang="en-US" sz="14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Camera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Stream(1)</a:t>
                      </a:r>
                      <a:endParaRPr kumimoji="1" lang="en-US" altLang="ja-JP" sz="1400" baseline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Stream(2)</a:t>
                      </a:r>
                      <a:endParaRPr kumimoji="1" lang="en-US" altLang="ja-JP" sz="1400" baseline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JPEG(1) </a:t>
                      </a:r>
                      <a:endParaRPr kumimoji="1" lang="ja-JP" altLang="en-US" sz="14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9366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16:9 15fps mode(12.5fps mode)</a:t>
                      </a:r>
                    </a:p>
                  </a:txBody>
                  <a:tcPr>
                    <a:solidFill>
                      <a:srgbClr val="CCE1F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kumimoji="1" lang="en-US" altLang="ja-JP" sz="120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Cam.1 - Cam.4</a:t>
                      </a:r>
                      <a:r>
                        <a:rPr kumimoji="1" lang="en-US" altLang="ja-JP" sz="1200" b="0" i="0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20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</a:p>
                  </a:txBody>
                  <a:tcPr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u="sng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3840x2160</a:t>
                      </a:r>
                    </a:p>
                    <a:p>
                      <a:r>
                        <a:rPr kumimoji="1" lang="en-US" altLang="ja-JP" sz="12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2560x1440</a:t>
                      </a:r>
                    </a:p>
                    <a:p>
                      <a:r>
                        <a:rPr kumimoji="1" lang="en-US" altLang="ja-JP" sz="12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1920x1080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20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20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20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2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</a:p>
                    <a:p>
                      <a:r>
                        <a:rPr kumimoji="1" lang="en-US" altLang="ja-JP" sz="120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</a:p>
                    <a:p>
                      <a:r>
                        <a:rPr kumimoji="1" lang="en-US" altLang="ja-JP" sz="1200" u="sng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3840x2160</a:t>
                      </a:r>
                    </a:p>
                    <a:p>
                      <a:r>
                        <a:rPr kumimoji="1" lang="en-US" altLang="ja-JP" sz="12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2560x1440</a:t>
                      </a:r>
                    </a:p>
                    <a:p>
                      <a:r>
                        <a:rPr kumimoji="1" lang="en-US" altLang="ja-JP" sz="12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1920x1080</a:t>
                      </a:r>
                      <a:endParaRPr kumimoji="1" lang="ja-JP" altLang="ja-JP" sz="120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2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</a:p>
                    <a:p>
                      <a:r>
                        <a:rPr kumimoji="1" lang="en-US" altLang="ja-JP" sz="1200" u="sng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</a:p>
                    <a:p>
                      <a:r>
                        <a:rPr kumimoji="1" lang="en-US" altLang="ja-JP" sz="12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11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15(12.5) fps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15(12.5) fps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 *2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5148575"/>
                  </a:ext>
                </a:extLst>
              </a:tr>
            </a:tbl>
          </a:graphicData>
        </a:graphic>
      </p:graphicFrame>
      <p:sp>
        <p:nvSpPr>
          <p:cNvPr id="11" name="テキスト ボックス 10"/>
          <p:cNvSpPr txBox="1"/>
          <p:nvPr/>
        </p:nvSpPr>
        <p:spPr>
          <a:xfrm>
            <a:off x="100080" y="4273104"/>
            <a:ext cx="51139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 smtClean="0"/>
              <a:t>*</a:t>
            </a:r>
            <a:r>
              <a:rPr lang="en-US" altLang="ja-JP" sz="1000" dirty="0"/>
              <a:t>1 Image capture size and frame rate settings </a:t>
            </a:r>
            <a:r>
              <a:rPr lang="en-US" altLang="ja-JP" sz="1000" dirty="0" err="1"/>
              <a:t>etc</a:t>
            </a:r>
            <a:r>
              <a:rPr lang="en-US" altLang="ja-JP" sz="1000" dirty="0"/>
              <a:t>, are common to Cam.1 - Cam.4.</a:t>
            </a:r>
            <a:endParaRPr lang="en-US" altLang="ja-JP" sz="1000" dirty="0" smtClean="0"/>
          </a:p>
          <a:p>
            <a:r>
              <a:rPr lang="en-US" altLang="ja-JP" sz="1000" dirty="0" smtClean="0"/>
              <a:t>*</a:t>
            </a:r>
            <a:r>
              <a:rPr lang="en-US" altLang="ja-JP" sz="1000" dirty="0"/>
              <a:t>2 </a:t>
            </a:r>
            <a:r>
              <a:rPr lang="en-US" altLang="ja-JP" sz="1000" dirty="0" smtClean="0"/>
              <a:t>When </a:t>
            </a:r>
            <a:r>
              <a:rPr lang="en-US" altLang="ja-JP" sz="1000" dirty="0"/>
              <a:t>"</a:t>
            </a:r>
            <a:r>
              <a:rPr lang="en-US" altLang="ja-JP" sz="1000" dirty="0" smtClean="0"/>
              <a:t>Off” </a:t>
            </a:r>
            <a:r>
              <a:rPr lang="en-US" altLang="ja-JP" sz="1000" dirty="0"/>
              <a:t>is selected for each stream </a:t>
            </a:r>
            <a:r>
              <a:rPr lang="en-US" altLang="ja-JP" sz="1000" dirty="0" smtClean="0"/>
              <a:t>transmission, </a:t>
            </a:r>
            <a:r>
              <a:rPr lang="en-US" altLang="ja-JP" sz="1000" dirty="0"/>
              <a:t>maximum framerate is </a:t>
            </a:r>
            <a:r>
              <a:rPr lang="en-US" altLang="ja-JP" sz="1000" dirty="0" smtClean="0"/>
              <a:t>15fps(12.5fps).</a:t>
            </a:r>
            <a:endParaRPr lang="en-US" altLang="ja-JP" sz="10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471046" y="716472"/>
            <a:ext cx="15776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*Underline </a:t>
            </a:r>
            <a:r>
              <a:rPr lang="en-US" altLang="ja-JP" sz="1000" dirty="0">
                <a:latin typeface="Calibri" panose="020F0502020204030204" pitchFamily="34" charset="0"/>
                <a:cs typeface="Calibri" panose="020F0502020204030204" pitchFamily="34" charset="0"/>
              </a:rPr>
              <a:t>is default </a:t>
            </a:r>
            <a:r>
              <a:rPr lang="en-US" altLang="ja-JP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value</a:t>
            </a:r>
            <a:endParaRPr lang="en-US" altLang="ja-JP" sz="1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21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10"/>
          <a:stretch/>
        </p:blipFill>
        <p:spPr>
          <a:xfrm>
            <a:off x="5031346" y="1253569"/>
            <a:ext cx="3878192" cy="321683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10"/>
          <a:stretch/>
        </p:blipFill>
        <p:spPr>
          <a:xfrm>
            <a:off x="238599" y="1253569"/>
            <a:ext cx="3878192" cy="3216832"/>
          </a:xfrm>
          <a:prstGeom prst="rect">
            <a:avLst/>
          </a:prstGeom>
        </p:spPr>
      </p:pic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4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Other Specifications 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234322" y="4550449"/>
            <a:ext cx="36517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Privacy </a:t>
            </a:r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zone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can be set</a:t>
            </a:r>
            <a:r>
              <a:rPr kumimoji="1" lang="en-US" altLang="ja-JP" sz="1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by</a:t>
            </a:r>
            <a:r>
              <a:rPr kumimoji="1" lang="en-US" altLang="ja-JP" sz="1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designating 4 points on the screen</a:t>
            </a:r>
            <a:r>
              <a:rPr kumimoji="1" lang="en-US" altLang="ja-JP" sz="1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  <a:endParaRPr kumimoji="1" lang="en-US" altLang="ja-JP" sz="1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489462" y="4540837"/>
            <a:ext cx="30229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defRPr/>
            </a:pP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Privacy </a:t>
            </a:r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zone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can be set by</a:t>
            </a:r>
            <a:r>
              <a:rPr lang="en-US" altLang="ja-JP" sz="10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rectangle</a:t>
            </a:r>
            <a:r>
              <a:rPr lang="en-US" altLang="ja-JP" sz="10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  <a:endParaRPr kumimoji="1" lang="en-US" altLang="ja-JP" sz="10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70231" y="576779"/>
            <a:ext cx="598921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Privacy 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zone </a:t>
            </a: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setting</a:t>
            </a:r>
          </a:p>
        </p:txBody>
      </p:sp>
      <p:sp>
        <p:nvSpPr>
          <p:cNvPr id="14" name="正方形/長方形 13"/>
          <p:cNvSpPr/>
          <p:nvPr/>
        </p:nvSpPr>
        <p:spPr>
          <a:xfrm>
            <a:off x="2074985" y="1494694"/>
            <a:ext cx="1781527" cy="49236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575990" y="2244653"/>
            <a:ext cx="994902" cy="111182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55904" y="1004612"/>
            <a:ext cx="40595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Previous 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odel (WV-S8530N/WV-X8570N)</a:t>
            </a:r>
            <a:endParaRPr kumimoji="1" lang="ja-JP" altLang="en-US" sz="120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958273" y="1002105"/>
            <a:ext cx="39786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New</a:t>
            </a:r>
            <a:r>
              <a:rPr lang="ja-JP" altLang="en-US" sz="12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</a:t>
            </a:r>
            <a:r>
              <a:rPr lang="en-US" altLang="ja-JP" sz="12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odel </a:t>
            </a:r>
            <a:r>
              <a:rPr lang="en-US" altLang="ja-JP" sz="1200" dirty="0"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(WV-S8531N/WV-X8571N</a:t>
            </a:r>
            <a:r>
              <a:rPr lang="en-US" altLang="ja-JP" sz="1200" dirty="0" smtClean="0"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)</a:t>
            </a:r>
            <a:endParaRPr lang="en-US" altLang="ja-JP" sz="1200" dirty="0">
              <a:latin typeface="Calibri" panose="020F0502020204030204" pitchFamily="34" charset="0"/>
              <a:ea typeface="Yu Gothic UI Semibold" panose="020B07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4" name="右矢印 3"/>
          <p:cNvSpPr/>
          <p:nvPr/>
        </p:nvSpPr>
        <p:spPr>
          <a:xfrm>
            <a:off x="4358157" y="2244654"/>
            <a:ext cx="441596" cy="1276582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フリーフォーム 8"/>
          <p:cNvSpPr/>
          <p:nvPr/>
        </p:nvSpPr>
        <p:spPr>
          <a:xfrm>
            <a:off x="5345723" y="1488831"/>
            <a:ext cx="1699846" cy="1846384"/>
          </a:xfrm>
          <a:custGeom>
            <a:avLst/>
            <a:gdLst>
              <a:gd name="connsiteX0" fmla="*/ 140677 w 1699846"/>
              <a:gd name="connsiteY0" fmla="*/ 0 h 1846384"/>
              <a:gd name="connsiteX1" fmla="*/ 1699846 w 1699846"/>
              <a:gd name="connsiteY1" fmla="*/ 1840523 h 1846384"/>
              <a:gd name="connsiteX2" fmla="*/ 23446 w 1699846"/>
              <a:gd name="connsiteY2" fmla="*/ 1846384 h 1846384"/>
              <a:gd name="connsiteX3" fmla="*/ 0 w 1699846"/>
              <a:gd name="connsiteY3" fmla="*/ 0 h 1846384"/>
              <a:gd name="connsiteX4" fmla="*/ 140677 w 1699846"/>
              <a:gd name="connsiteY4" fmla="*/ 0 h 1846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9846" h="1846384">
                <a:moveTo>
                  <a:pt x="140677" y="0"/>
                </a:moveTo>
                <a:lnTo>
                  <a:pt x="1699846" y="1840523"/>
                </a:lnTo>
                <a:lnTo>
                  <a:pt x="23446" y="1846384"/>
                </a:lnTo>
                <a:lnTo>
                  <a:pt x="0" y="0"/>
                </a:lnTo>
                <a:lnTo>
                  <a:pt x="140677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フリーフォーム 11"/>
          <p:cNvSpPr/>
          <p:nvPr/>
        </p:nvSpPr>
        <p:spPr>
          <a:xfrm>
            <a:off x="5744308" y="1488831"/>
            <a:ext cx="2913184" cy="826477"/>
          </a:xfrm>
          <a:custGeom>
            <a:avLst/>
            <a:gdLst>
              <a:gd name="connsiteX0" fmla="*/ 2057400 w 2913184"/>
              <a:gd name="connsiteY0" fmla="*/ 773723 h 826477"/>
              <a:gd name="connsiteX1" fmla="*/ 2057400 w 2913184"/>
              <a:gd name="connsiteY1" fmla="*/ 773723 h 826477"/>
              <a:gd name="connsiteX2" fmla="*/ 2913184 w 2913184"/>
              <a:gd name="connsiteY2" fmla="*/ 826477 h 826477"/>
              <a:gd name="connsiteX3" fmla="*/ 2895600 w 2913184"/>
              <a:gd name="connsiteY3" fmla="*/ 11723 h 826477"/>
              <a:gd name="connsiteX4" fmla="*/ 0 w 2913184"/>
              <a:gd name="connsiteY4" fmla="*/ 0 h 826477"/>
              <a:gd name="connsiteX5" fmla="*/ 2057400 w 2913184"/>
              <a:gd name="connsiteY5" fmla="*/ 773723 h 82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13184" h="826477">
                <a:moveTo>
                  <a:pt x="2057400" y="773723"/>
                </a:moveTo>
                <a:lnTo>
                  <a:pt x="2057400" y="773723"/>
                </a:lnTo>
                <a:lnTo>
                  <a:pt x="2913184" y="826477"/>
                </a:lnTo>
                <a:lnTo>
                  <a:pt x="2895600" y="11723"/>
                </a:lnTo>
                <a:lnTo>
                  <a:pt x="0" y="0"/>
                </a:lnTo>
                <a:lnTo>
                  <a:pt x="2057400" y="773723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506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29" y="1017518"/>
            <a:ext cx="1950724" cy="1840996"/>
          </a:xfrm>
          <a:prstGeom prst="rect">
            <a:avLst/>
          </a:prstGeom>
        </p:spPr>
      </p:pic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5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Appearance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53" name="正方形/長方形 52"/>
          <p:cNvSpPr/>
          <p:nvPr/>
        </p:nvSpPr>
        <p:spPr>
          <a:xfrm>
            <a:off x="67654" y="576704"/>
            <a:ext cx="5989215" cy="40011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WV-S8531N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07505" y="4547168"/>
            <a:ext cx="33887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/>
              <a:t>Note:</a:t>
            </a:r>
            <a:r>
              <a:rPr lang="en-US" altLang="ja-JP" sz="1200" dirty="0"/>
              <a:t> No change </a:t>
            </a:r>
            <a:r>
              <a:rPr lang="en-US" altLang="ja-JP" sz="1200" dirty="0" smtClean="0"/>
              <a:t>from </a:t>
            </a:r>
            <a:r>
              <a:rPr lang="en-US" altLang="ja-JP" sz="1200" dirty="0"/>
              <a:t>p</a:t>
            </a:r>
            <a:r>
              <a:rPr lang="en-US" altLang="ja-JP" sz="1200" dirty="0" smtClean="0"/>
              <a:t>revious </a:t>
            </a:r>
            <a:r>
              <a:rPr lang="en-US" altLang="ja-JP" sz="1200" dirty="0"/>
              <a:t>model except Color</a:t>
            </a:r>
            <a:endParaRPr kumimoji="1" lang="ja-JP" altLang="en-US" sz="1200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708" y="650631"/>
            <a:ext cx="2289590" cy="4141614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538" y="676884"/>
            <a:ext cx="3452587" cy="3589183"/>
          </a:xfrm>
          <a:prstGeom prst="rect">
            <a:avLst/>
          </a:prstGeom>
        </p:spPr>
      </p:pic>
      <p:sp>
        <p:nvSpPr>
          <p:cNvPr id="55" name="テキスト ボックス 54"/>
          <p:cNvSpPr txBox="1"/>
          <p:nvPr/>
        </p:nvSpPr>
        <p:spPr>
          <a:xfrm>
            <a:off x="3178" y="2811927"/>
            <a:ext cx="460130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  <a:defRPr/>
            </a:pP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Color</a:t>
            </a:r>
          </a:p>
          <a:p>
            <a:pPr>
              <a:defRPr/>
            </a:pP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: </a:t>
            </a: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i-pro white </a:t>
            </a:r>
            <a:endParaRPr lang="en-US" altLang="ja-JP" sz="1200" b="1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n"/>
              <a:defRPr/>
            </a:pP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Finish</a:t>
            </a:r>
          </a:p>
          <a:p>
            <a:pPr>
              <a:defRPr/>
            </a:pP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: </a:t>
            </a: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Aluminum die cast</a:t>
            </a:r>
          </a:p>
          <a:p>
            <a:pPr marL="285750" indent="-285750">
              <a:buFont typeface="Wingdings" panose="05000000000000000000" pitchFamily="2" charset="2"/>
              <a:buChar char="n"/>
              <a:defRPr/>
            </a:pP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Dimensions</a:t>
            </a:r>
          </a:p>
          <a:p>
            <a:pPr>
              <a:defRPr/>
            </a:pP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: </a:t>
            </a:r>
            <a:r>
              <a:rPr lang="pt-B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ø230 mm x 196 mm (H) {ø9-1/16 inches x 7-23/32 inches (H)}</a:t>
            </a:r>
          </a:p>
          <a:p>
            <a:pPr>
              <a:defRPr/>
            </a:pPr>
            <a:r>
              <a:rPr lang="pt-B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: Dome radius 80 mm {3-5/32 inches}</a:t>
            </a:r>
          </a:p>
          <a:p>
            <a:pPr marL="285750" indent="-285750">
              <a:buFont typeface="Wingdings" panose="05000000000000000000" pitchFamily="2" charset="2"/>
              <a:buChar char="n"/>
              <a:defRPr/>
            </a:pPr>
            <a:r>
              <a:rPr lang="en-US" altLang="ja-JP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Weight</a:t>
            </a:r>
          </a:p>
          <a:p>
            <a:pPr>
              <a:defRPr/>
            </a:pP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en-US" altLang="ja-JP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fr-F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Approx. </a:t>
            </a:r>
            <a:r>
              <a:rPr lang="fr-F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2.7 </a:t>
            </a:r>
            <a:r>
              <a:rPr lang="fr-F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kg </a:t>
            </a:r>
            <a:r>
              <a:rPr lang="fr-F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{5.96 </a:t>
            </a:r>
            <a:r>
              <a:rPr lang="fr-F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lbs}</a:t>
            </a:r>
            <a:endParaRPr lang="ja-JP" altLang="en-US" sz="1200" b="1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3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5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Appearance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53" name="正方形/長方形 52"/>
          <p:cNvSpPr/>
          <p:nvPr/>
        </p:nvSpPr>
        <p:spPr>
          <a:xfrm>
            <a:off x="67654" y="576704"/>
            <a:ext cx="5989215" cy="40011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WV-X8571N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07505" y="4547168"/>
            <a:ext cx="33887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/>
              <a:t>Note:</a:t>
            </a:r>
            <a:r>
              <a:rPr lang="en-US" altLang="ja-JP" sz="1200" dirty="0"/>
              <a:t> No change </a:t>
            </a:r>
            <a:r>
              <a:rPr lang="en-US" altLang="ja-JP" sz="1200" dirty="0" smtClean="0"/>
              <a:t>from </a:t>
            </a:r>
            <a:r>
              <a:rPr lang="en-US" altLang="ja-JP" sz="1200" dirty="0"/>
              <a:t>p</a:t>
            </a:r>
            <a:r>
              <a:rPr lang="en-US" altLang="ja-JP" sz="1200" dirty="0" smtClean="0"/>
              <a:t>revious </a:t>
            </a:r>
            <a:r>
              <a:rPr lang="en-US" altLang="ja-JP" sz="1200" dirty="0"/>
              <a:t>model except Color</a:t>
            </a:r>
            <a:endParaRPr kumimoji="1" lang="ja-JP" altLang="en-US" sz="1200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28" y="1064105"/>
            <a:ext cx="1884351" cy="1770379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708" y="650631"/>
            <a:ext cx="2289590" cy="4141614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538" y="676884"/>
            <a:ext cx="3452587" cy="3589183"/>
          </a:xfrm>
          <a:prstGeom prst="rect">
            <a:avLst/>
          </a:prstGeom>
        </p:spPr>
      </p:pic>
      <p:sp>
        <p:nvSpPr>
          <p:cNvPr id="55" name="テキスト ボックス 54"/>
          <p:cNvSpPr txBox="1"/>
          <p:nvPr/>
        </p:nvSpPr>
        <p:spPr>
          <a:xfrm>
            <a:off x="3178" y="2811927"/>
            <a:ext cx="460130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  <a:defRPr/>
            </a:pP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Color</a:t>
            </a:r>
          </a:p>
          <a:p>
            <a:pPr>
              <a:defRPr/>
            </a:pP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: </a:t>
            </a: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i-pro white </a:t>
            </a:r>
            <a:endParaRPr lang="en-US" altLang="ja-JP" sz="1200" b="1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n"/>
              <a:defRPr/>
            </a:pP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Finish</a:t>
            </a:r>
          </a:p>
          <a:p>
            <a:pPr>
              <a:defRPr/>
            </a:pP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: </a:t>
            </a: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Aluminum die cast</a:t>
            </a:r>
          </a:p>
          <a:p>
            <a:pPr marL="285750" indent="-285750">
              <a:buFont typeface="Wingdings" panose="05000000000000000000" pitchFamily="2" charset="2"/>
              <a:buChar char="n"/>
              <a:defRPr/>
            </a:pP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Dimensions</a:t>
            </a:r>
          </a:p>
          <a:p>
            <a:pPr>
              <a:defRPr/>
            </a:pP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: </a:t>
            </a:r>
            <a:r>
              <a:rPr lang="pt-B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ø230 mm x 196 mm (H) {ø9-1/16 inches x 7-23/32 inches (H</a:t>
            </a:r>
            <a:r>
              <a:rPr lang="pt-B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)}</a:t>
            </a:r>
          </a:p>
          <a:p>
            <a:pPr>
              <a:defRPr/>
            </a:pPr>
            <a:r>
              <a:rPr lang="pt-B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: Dome </a:t>
            </a:r>
            <a:r>
              <a:rPr lang="pt-B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radius 80 mm {3-5/32 inches</a:t>
            </a:r>
            <a:r>
              <a:rPr lang="pt-B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}</a:t>
            </a:r>
          </a:p>
          <a:p>
            <a:pPr marL="285750" indent="-285750">
              <a:buFont typeface="Wingdings" panose="05000000000000000000" pitchFamily="2" charset="2"/>
              <a:buChar char="n"/>
              <a:defRPr/>
            </a:pPr>
            <a:r>
              <a:rPr lang="en-US" altLang="ja-JP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Weight</a:t>
            </a:r>
          </a:p>
          <a:p>
            <a:pPr>
              <a:defRPr/>
            </a:pP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US" altLang="ja-JP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fr-F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Approx. 2.8 kg {6.17 lbs}</a:t>
            </a:r>
            <a:endParaRPr lang="ja-JP" altLang="en-US" sz="1200" b="1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22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6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Standard Accessories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67655" y="576704"/>
            <a:ext cx="4219792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WV-S8531N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19" name="表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7132501"/>
              </p:ext>
            </p:extLst>
          </p:nvPr>
        </p:nvGraphicFramePr>
        <p:xfrm>
          <a:off x="183077" y="936954"/>
          <a:ext cx="4301000" cy="3459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7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82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90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022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No.</a:t>
                      </a:r>
                      <a:endParaRPr kumimoji="1" lang="ja-JP" altLang="en-US" sz="105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Standard accessories</a:t>
                      </a:r>
                      <a:endParaRPr kumimoji="1" lang="en-US" altLang="ja-JP" sz="105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A54A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Qt.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Installation Guide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Important Safety Instructions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Warranty card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Code label 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107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Attachment plate</a:t>
                      </a:r>
                      <a:endParaRPr kumimoji="1" lang="ja-JP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002863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Template A (for the attachment plate)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sheet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Waterproof tape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RJ45 waterproof connector cover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215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RJ45 waterproof connector cap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474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Bit (Hex wrench, screw size 6.35 mm {1/4 inches} T20)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Wire lug plate</a:t>
                      </a:r>
                      <a:endParaRPr kumimoji="1" lang="ja-JP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Extended safety wire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Rain wash coating label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23" name="テキスト ボックス 22"/>
          <p:cNvSpPr txBox="1"/>
          <p:nvPr/>
        </p:nvSpPr>
        <p:spPr>
          <a:xfrm>
            <a:off x="4599499" y="3842652"/>
            <a:ext cx="37864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00" dirty="0"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[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Abolition Parts]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000" noProof="0" dirty="0"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ja-JP" altLang="en-US" sz="1000" noProof="0" dirty="0" smtClean="0"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- CD-ROM</a:t>
            </a:r>
          </a:p>
          <a:p>
            <a:pPr defTabSz="914400">
              <a:defRPr/>
            </a:pPr>
            <a:r>
              <a:rPr lang="en-US" altLang="ja-JP" sz="1000" dirty="0"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ja-JP" altLang="en-US" sz="1000" dirty="0"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dirty="0"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- Base bracket </a:t>
            </a:r>
            <a:r>
              <a:rPr lang="en-US" altLang="ja-JP" sz="1000" dirty="0" smtClean="0"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 *Lineup </a:t>
            </a:r>
            <a:r>
              <a:rPr lang="en-US" altLang="ja-JP" sz="1000" dirty="0"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as Optional </a:t>
            </a:r>
            <a:r>
              <a:rPr lang="en-US" altLang="ja-JP" sz="1000" dirty="0" smtClean="0"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Accessories</a:t>
            </a:r>
            <a:r>
              <a:rPr lang="en-US" altLang="ja-JP" sz="10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(See </a:t>
            </a:r>
            <a:r>
              <a:rPr lang="en-US" altLang="ja-JP" sz="10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page </a:t>
            </a:r>
            <a:r>
              <a:rPr lang="en-US" altLang="ja-JP" sz="10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16)</a:t>
            </a:r>
            <a:endParaRPr lang="en-US" altLang="ja-JP" sz="1000" dirty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58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6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Standard Accessories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67655" y="576704"/>
            <a:ext cx="4219792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WV-X8571N</a:t>
            </a:r>
          </a:p>
        </p:txBody>
      </p:sp>
      <p:graphicFrame>
        <p:nvGraphicFramePr>
          <p:cNvPr id="20" name="表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7719181"/>
              </p:ext>
            </p:extLst>
          </p:nvPr>
        </p:nvGraphicFramePr>
        <p:xfrm>
          <a:off x="183077" y="936954"/>
          <a:ext cx="4301000" cy="3703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7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82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90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022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No.</a:t>
                      </a:r>
                      <a:endParaRPr kumimoji="1" lang="ja-JP" altLang="en-US" sz="105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Standard accessories</a:t>
                      </a:r>
                      <a:endParaRPr kumimoji="1" lang="en-US" altLang="ja-JP" sz="105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A54A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Qt.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Installation Guide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Important Safety Instructions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Warranty card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Code label 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107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Attachment plate</a:t>
                      </a:r>
                      <a:endParaRPr kumimoji="1" lang="ja-JP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002863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Template A (for the attachment plate)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sheet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Waterproof tape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RJ45 waterproof connector cover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215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RJ45 waterproof connector cap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474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Bit (Hex wrench, screw size 6.35 mm {1/4 inches} T20)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Wire lug plate</a:t>
                      </a:r>
                      <a:endParaRPr kumimoji="1" lang="ja-JP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Extended safety wire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Rain wash coating label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712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Ferrite core</a:t>
                      </a:r>
                      <a:endParaRPr kumimoji="1" lang="ja-JP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9119442"/>
                  </a:ext>
                </a:extLst>
              </a:tr>
            </a:tbl>
          </a:graphicData>
        </a:graphic>
      </p:graphicFrame>
      <p:graphicFrame>
        <p:nvGraphicFramePr>
          <p:cNvPr id="16" name="表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2648764"/>
              </p:ext>
            </p:extLst>
          </p:nvPr>
        </p:nvGraphicFramePr>
        <p:xfrm>
          <a:off x="4684738" y="936954"/>
          <a:ext cx="4301000" cy="739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7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82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90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022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No.</a:t>
                      </a:r>
                      <a:endParaRPr kumimoji="1" lang="ja-JP" altLang="en-US" sz="105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Standard accessories</a:t>
                      </a:r>
                      <a:endParaRPr kumimoji="1" lang="en-US" altLang="ja-JP" sz="105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A54A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Qt.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4P alarm cable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430555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2P power cable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438548920"/>
                  </a:ext>
                </a:extLst>
              </a:tr>
            </a:tbl>
          </a:graphicData>
        </a:graphic>
      </p:graphicFrame>
      <p:sp>
        <p:nvSpPr>
          <p:cNvPr id="7" name="テキスト ボックス 6"/>
          <p:cNvSpPr txBox="1"/>
          <p:nvPr/>
        </p:nvSpPr>
        <p:spPr>
          <a:xfrm>
            <a:off x="4599499" y="3842652"/>
            <a:ext cx="37864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00" dirty="0"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[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Abolition Parts]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000" noProof="0" dirty="0"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ja-JP" altLang="en-US" sz="1000" noProof="0" dirty="0" smtClean="0"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- CD-ROM</a:t>
            </a:r>
          </a:p>
          <a:p>
            <a:pPr defTabSz="914400">
              <a:defRPr/>
            </a:pPr>
            <a:r>
              <a:rPr lang="en-US" altLang="ja-JP" sz="1000" dirty="0"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ja-JP" altLang="en-US" sz="1000" dirty="0"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dirty="0"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- Base bracket </a:t>
            </a:r>
            <a:r>
              <a:rPr lang="en-US" altLang="ja-JP" sz="1000" dirty="0" smtClean="0"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 *Lineup </a:t>
            </a:r>
            <a:r>
              <a:rPr lang="en-US" altLang="ja-JP" sz="1000" dirty="0"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as Optional </a:t>
            </a:r>
            <a:r>
              <a:rPr lang="en-US" altLang="ja-JP" sz="1000" dirty="0" smtClean="0"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Accessories</a:t>
            </a:r>
            <a:r>
              <a:rPr lang="en-US" altLang="ja-JP" sz="10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(See </a:t>
            </a:r>
            <a:r>
              <a:rPr lang="en-US" altLang="ja-JP" sz="10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page </a:t>
            </a:r>
            <a:r>
              <a:rPr lang="en-US" altLang="ja-JP" sz="10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16)</a:t>
            </a:r>
            <a:endParaRPr lang="en-US" altLang="ja-JP" sz="1000" dirty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78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テキスト ボックス 31"/>
          <p:cNvSpPr txBox="1"/>
          <p:nvPr/>
        </p:nvSpPr>
        <p:spPr>
          <a:xfrm>
            <a:off x="55988" y="4633154"/>
            <a:ext cx="422879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</a:t>
            </a:r>
            <a:r>
              <a:rPr kumimoji="1" lang="en-US" altLang="ja-JP" sz="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Refer to the Support Information page for the accessary combination required for installation.</a:t>
            </a:r>
          </a:p>
          <a:p>
            <a:pPr defTabSz="914400">
              <a:defRPr/>
            </a:pP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*2 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WV-Q105A is “for indoor use only” when installing on the ceiling</a:t>
            </a: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</a:p>
          <a:p>
            <a:pPr defTabSz="914400">
              <a:defRPr/>
            </a:pPr>
            <a:endParaRPr lang="en-US" altLang="ja-JP" sz="8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7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Optional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Accessories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67654" y="576704"/>
            <a:ext cx="598921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WV-S8531N</a:t>
            </a:r>
            <a:r>
              <a:rPr lang="ja-JP" altLang="en-US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/ WV-X8571N</a:t>
            </a:r>
          </a:p>
        </p:txBody>
      </p:sp>
      <p:graphicFrame>
        <p:nvGraphicFramePr>
          <p:cNvPr id="11" name="表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3929645"/>
              </p:ext>
            </p:extLst>
          </p:nvPr>
        </p:nvGraphicFramePr>
        <p:xfrm>
          <a:off x="79378" y="1017848"/>
          <a:ext cx="4463316" cy="36194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585503448"/>
                    </a:ext>
                  </a:extLst>
                </a:gridCol>
                <a:gridCol w="24325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310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Model No.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Description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105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WV-QCL501-W</a:t>
                      </a:r>
                      <a:endParaRPr kumimoji="1" lang="ja-JP" altLang="en-US" sz="105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105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Ceiling Mount Bracket (i-PRO</a:t>
                      </a:r>
                      <a:r>
                        <a:rPr kumimoji="1" lang="ja-JP" altLang="en-US" sz="1050" baseline="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baseline="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white)</a:t>
                      </a: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90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105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WV-Q178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105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Ceiling Mount Bracket</a:t>
                      </a:r>
                      <a:r>
                        <a:rPr kumimoji="1" lang="ja-JP" altLang="en-US" sz="1050" baseline="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baseline="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light</a:t>
                      </a:r>
                      <a:r>
                        <a:rPr kumimoji="1" lang="en-US" altLang="ja-JP" sz="1050" baseline="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gray)</a:t>
                      </a: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9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</a:t>
                      </a:r>
                      <a:endParaRPr kumimoji="1" lang="ja-JP" altLang="en-US" sz="105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WV-Q121BS</a:t>
                      </a:r>
                      <a:endParaRPr kumimoji="1" lang="ja-JP" altLang="en-US" sz="105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105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Ceiling Mount Bracket (fine</a:t>
                      </a:r>
                      <a:r>
                        <a:rPr kumimoji="1" lang="en-US" altLang="ja-JP" sz="1050" baseline="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silver)</a:t>
                      </a: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9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</a:t>
                      </a:r>
                      <a:endParaRPr kumimoji="1" lang="ja-JP" altLang="en-US" sz="105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WV-QWL501-W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5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Wall Mount Bracket</a:t>
                      </a:r>
                      <a:r>
                        <a:rPr kumimoji="1" lang="ja-JP" altLang="en-US" sz="1050" baseline="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baseline="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i-PRO</a:t>
                      </a:r>
                      <a:r>
                        <a:rPr kumimoji="1" lang="ja-JP" altLang="en-US" sz="1050" baseline="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baseline="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white)</a:t>
                      </a: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90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</a:t>
                      </a:r>
                      <a:endParaRPr kumimoji="1" lang="ja-JP" altLang="en-US" sz="105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WV-Q185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5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Wall Mount Bracket (light</a:t>
                      </a:r>
                      <a:r>
                        <a:rPr kumimoji="1" lang="en-US" altLang="ja-JP" sz="1050" baseline="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gray)</a:t>
                      </a: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9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5853797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</a:t>
                      </a:r>
                      <a:endParaRPr kumimoji="1" lang="ja-JP" altLang="en-US" sz="105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WV-Q122AS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5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Wall Mount Bracket (fine</a:t>
                      </a:r>
                      <a:r>
                        <a:rPr kumimoji="1" lang="en-US" altLang="ja-JP" sz="1050" baseline="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silver)</a:t>
                      </a: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90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030088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7</a:t>
                      </a:r>
                      <a:endParaRPr kumimoji="1" lang="ja-JP" altLang="en-US" sz="105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WV-QAT500-W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5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Attachment Pipe Bracket (i-PRO white) </a:t>
                      </a: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90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086857"/>
                  </a:ext>
                </a:extLst>
              </a:tr>
              <a:tr h="34719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8</a:t>
                      </a:r>
                      <a:endParaRPr kumimoji="1" lang="ja-JP" altLang="en-US" sz="105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WV-Q179</a:t>
                      </a:r>
                      <a:endParaRPr kumimoji="1" lang="ja-JP" altLang="en-US" sz="105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5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Attachment Pipe Bracket (light</a:t>
                      </a:r>
                      <a:r>
                        <a:rPr kumimoji="1" lang="en-US" altLang="ja-JP" sz="1050" baseline="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gray)</a:t>
                      </a: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9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8947247"/>
                  </a:ext>
                </a:extLst>
              </a:tr>
              <a:tr h="35743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9</a:t>
                      </a:r>
                      <a:endParaRPr kumimoji="1" lang="ja-JP" altLang="en-US" sz="105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WV-Q123A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5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Attachment Pipe Bracket (fine</a:t>
                      </a:r>
                      <a:r>
                        <a:rPr kumimoji="1" lang="en-US" altLang="ja-JP" sz="1050" baseline="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silver)</a:t>
                      </a: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9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256261408"/>
                  </a:ext>
                </a:extLst>
              </a:tr>
            </a:tbl>
          </a:graphicData>
        </a:graphic>
      </p:graphicFrame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7452999"/>
              </p:ext>
            </p:extLst>
          </p:nvPr>
        </p:nvGraphicFramePr>
        <p:xfrm>
          <a:off x="4619982" y="642715"/>
          <a:ext cx="4439870" cy="39937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5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64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5784">
                  <a:extLst>
                    <a:ext uri="{9D8B030D-6E8A-4147-A177-3AD203B41FA5}">
                      <a16:colId xmlns:a16="http://schemas.microsoft.com/office/drawing/2014/main" val="585503448"/>
                    </a:ext>
                  </a:extLst>
                </a:gridCol>
                <a:gridCol w="24090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310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Model No.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Description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10</a:t>
                      </a:r>
                      <a:endParaRPr kumimoji="1" lang="ja-JP" altLang="en-US" sz="105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WV-QSR502A-W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105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Mount Bracket (i-PRO</a:t>
                      </a:r>
                      <a:r>
                        <a:rPr kumimoji="1" lang="ja-JP" altLang="en-US" sz="1050" baseline="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white)</a:t>
                      </a:r>
                      <a:endParaRPr kumimoji="1" lang="ja-JP" altLang="en-US" sz="105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11</a:t>
                      </a:r>
                      <a:endParaRPr kumimoji="1" lang="ja-JP" altLang="en-US" sz="105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WV-Q187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105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Mount Bracket</a:t>
                      </a:r>
                      <a:r>
                        <a:rPr kumimoji="1" lang="ja-JP" altLang="en-US" sz="1050" baseline="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(light</a:t>
                      </a:r>
                      <a:r>
                        <a:rPr kumimoji="1" lang="en-US" altLang="ja-JP" sz="1050" baseline="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gray)</a:t>
                      </a:r>
                      <a:endParaRPr kumimoji="1" lang="ja-JP" altLang="en-US" sz="105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</a:t>
                      </a:r>
                      <a:endParaRPr kumimoji="1" lang="ja-JP" altLang="en-US" sz="105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WV-QPL500-W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105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Pole Mount Bracket (i-PRO white) </a:t>
                      </a: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lang="ja-JP" altLang="en-US" sz="9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13</a:t>
                      </a:r>
                      <a:endParaRPr kumimoji="1" lang="ja-JP" altLang="en-US" sz="105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WV-Q182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5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Pole Mount Bracket </a:t>
                      </a:r>
                      <a:r>
                        <a:rPr kumimoji="0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(light</a:t>
                      </a:r>
                      <a:r>
                        <a:rPr kumimoji="0" lang="en-US" altLang="ja-JP" sz="1050" baseline="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gray</a:t>
                      </a:r>
                      <a:r>
                        <a:rPr kumimoji="0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r>
                        <a:rPr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lang="ja-JP" altLang="en-US" sz="9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14</a:t>
                      </a:r>
                      <a:endParaRPr kumimoji="1" lang="ja-JP" altLang="en-US" sz="105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WV-Q188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5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Pole Mount Bracket </a:t>
                      </a:r>
                      <a:r>
                        <a:rPr kumimoji="0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(fine</a:t>
                      </a:r>
                      <a:r>
                        <a:rPr kumimoji="0" lang="en-US" altLang="ja-JP" sz="1050" baseline="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sliver</a:t>
                      </a:r>
                      <a:r>
                        <a:rPr kumimoji="0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r>
                        <a:rPr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lang="ja-JP" altLang="en-US" sz="9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5853797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15</a:t>
                      </a:r>
                      <a:endParaRPr kumimoji="1" lang="ja-JP" altLang="en-US" sz="105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WV-QCN500-W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105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Corner Mount Bracket (i-PRO white) </a:t>
                      </a: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90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030088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</a:t>
                      </a:r>
                      <a:endParaRPr kumimoji="1" lang="ja-JP" altLang="en-US" sz="105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WV-Q183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105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Corner Mount Bracket (</a:t>
                      </a:r>
                      <a:r>
                        <a:rPr kumimoji="1" lang="en-US" altLang="ja-JP" sz="1050" baseline="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light gray</a:t>
                      </a: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 </a:t>
                      </a: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90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086857"/>
                  </a:ext>
                </a:extLst>
              </a:tr>
              <a:tr h="37553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17</a:t>
                      </a:r>
                      <a:endParaRPr kumimoji="1" lang="ja-JP" altLang="en-US" sz="105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WV-Q189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105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Corner Mount Bracket</a:t>
                      </a:r>
                      <a:r>
                        <a:rPr kumimoji="1" lang="ja-JP" altLang="en-US" sz="1050" baseline="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baseline="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fine silver</a:t>
                      </a:r>
                      <a:r>
                        <a:rPr kumimoji="1" lang="en-US" altLang="ja-JP" sz="1050" baseline="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90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8947247"/>
                  </a:ext>
                </a:extLst>
              </a:tr>
              <a:tr h="36341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18</a:t>
                      </a:r>
                      <a:endParaRPr kumimoji="1" lang="ja-JP" altLang="en-US" sz="105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WV-Q105A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5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Ceiling Mount Bracket </a:t>
                      </a: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*2</a:t>
                      </a:r>
                      <a:endParaRPr lang="ja-JP" altLang="en-US" sz="9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6261408"/>
                  </a:ext>
                </a:extLst>
              </a:tr>
              <a:tr h="33996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19</a:t>
                      </a:r>
                      <a:endParaRPr kumimoji="1" lang="ja-JP" altLang="en-US" sz="105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WV-QJB501-W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5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Base bracket</a:t>
                      </a:r>
                      <a:r>
                        <a:rPr kumimoji="1" lang="ja-JP" altLang="en-US" sz="1050" baseline="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(i-PRO</a:t>
                      </a:r>
                      <a:r>
                        <a:rPr kumimoji="1" lang="ja-JP" altLang="en-US" sz="1050" baseline="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white)</a:t>
                      </a:r>
                      <a:endParaRPr kumimoji="1" lang="ja-JP" altLang="en-US" sz="105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908017621"/>
                  </a:ext>
                </a:extLst>
              </a:tr>
            </a:tbl>
          </a:graphicData>
        </a:graphic>
      </p:graphicFrame>
      <p:pic>
        <p:nvPicPr>
          <p:cNvPr id="8" name="図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680" y="1299533"/>
            <a:ext cx="222665" cy="324269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271" y="2044577"/>
            <a:ext cx="244073" cy="336653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847" y="3183967"/>
            <a:ext cx="320152" cy="364154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41" y="3565813"/>
            <a:ext cx="211880" cy="336318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844" y="2424042"/>
            <a:ext cx="323413" cy="361019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545" y="1684287"/>
            <a:ext cx="270021" cy="306744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435" y="935863"/>
            <a:ext cx="359822" cy="315444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33065" y="4294400"/>
            <a:ext cx="242525" cy="360186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166" y="2407060"/>
            <a:ext cx="322329" cy="366283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782" y="1652308"/>
            <a:ext cx="249345" cy="346312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955" y="2800687"/>
            <a:ext cx="313836" cy="36492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065" y="3928040"/>
            <a:ext cx="236814" cy="348256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44" y="1297863"/>
            <a:ext cx="398508" cy="350687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662" y="2057627"/>
            <a:ext cx="286842" cy="325957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874" y="2818273"/>
            <a:ext cx="301728" cy="345490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292" y="3529164"/>
            <a:ext cx="381689" cy="435723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413" y="3181577"/>
            <a:ext cx="323188" cy="367259"/>
          </a:xfrm>
          <a:prstGeom prst="rect">
            <a:avLst/>
          </a:prstGeom>
        </p:spPr>
      </p:pic>
      <p:pic>
        <p:nvPicPr>
          <p:cNvPr id="30" name="Picture 186" descr="wv-q105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646" y="3852322"/>
            <a:ext cx="516573" cy="4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図 3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646" y="4310636"/>
            <a:ext cx="419906" cy="29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57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624084" y="1843195"/>
            <a:ext cx="7356132" cy="1077218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3200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Appendix:</a:t>
            </a:r>
          </a:p>
          <a:p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Continuous view assistance</a:t>
            </a:r>
          </a:p>
        </p:txBody>
      </p:sp>
    </p:spTree>
    <p:extLst>
      <p:ext uri="{BB962C8B-B14F-4D97-AF65-F5344CB8AC3E}">
        <p14:creationId xmlns:p14="http://schemas.microsoft.com/office/powerpoint/2010/main" val="197695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Continuous view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assistance - Flowchart</a:t>
            </a:r>
            <a:endParaRPr lang="en-US" altLang="ja-JP" sz="2400" dirty="0">
              <a:solidFill>
                <a:sysClr val="window" lastClr="FFFFFF"/>
              </a:solidFill>
              <a:latin typeface="Calibri" panose="020F0502020204030204" pitchFamily="34" charset="0"/>
              <a:ea typeface="Yu Gothic UI Semibold" panose="020B07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2565540" y="1070877"/>
            <a:ext cx="5347744" cy="320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428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8647" tIns="34324" rIns="68647" bIns="34324" anchor="t"/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Open the </a:t>
            </a:r>
            <a:r>
              <a:rPr lang="en-US" altLang="ja-JP" sz="1400" dirty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screen for </a:t>
            </a:r>
            <a:r>
              <a:rPr lang="en-US" altLang="ja-JP" sz="1400" dirty="0" smtClean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[Easy installation].</a:t>
            </a:r>
          </a:p>
        </p:txBody>
      </p:sp>
      <p:grpSp>
        <p:nvGrpSpPr>
          <p:cNvPr id="4" name="グループ化 3"/>
          <p:cNvGrpSpPr/>
          <p:nvPr/>
        </p:nvGrpSpPr>
        <p:grpSpPr>
          <a:xfrm>
            <a:off x="227332" y="1011771"/>
            <a:ext cx="2045438" cy="3644618"/>
            <a:chOff x="227332" y="1011771"/>
            <a:chExt cx="2045438" cy="3644618"/>
          </a:xfrm>
        </p:grpSpPr>
        <p:sp>
          <p:nvSpPr>
            <p:cNvPr id="5" name="フリーフォーム 4"/>
            <p:cNvSpPr/>
            <p:nvPr/>
          </p:nvSpPr>
          <p:spPr>
            <a:xfrm>
              <a:off x="233434" y="1011771"/>
              <a:ext cx="2039336" cy="438365"/>
            </a:xfrm>
            <a:custGeom>
              <a:avLst/>
              <a:gdLst>
                <a:gd name="connsiteX0" fmla="*/ 0 w 1561455"/>
                <a:gd name="connsiteY0" fmla="*/ 86748 h 867475"/>
                <a:gd name="connsiteX1" fmla="*/ 86748 w 1561455"/>
                <a:gd name="connsiteY1" fmla="*/ 0 h 867475"/>
                <a:gd name="connsiteX2" fmla="*/ 1474708 w 1561455"/>
                <a:gd name="connsiteY2" fmla="*/ 0 h 867475"/>
                <a:gd name="connsiteX3" fmla="*/ 1561456 w 1561455"/>
                <a:gd name="connsiteY3" fmla="*/ 86748 h 867475"/>
                <a:gd name="connsiteX4" fmla="*/ 1561455 w 1561455"/>
                <a:gd name="connsiteY4" fmla="*/ 780728 h 867475"/>
                <a:gd name="connsiteX5" fmla="*/ 1474707 w 1561455"/>
                <a:gd name="connsiteY5" fmla="*/ 867476 h 867475"/>
                <a:gd name="connsiteX6" fmla="*/ 86748 w 1561455"/>
                <a:gd name="connsiteY6" fmla="*/ 867475 h 867475"/>
                <a:gd name="connsiteX7" fmla="*/ 0 w 1561455"/>
                <a:gd name="connsiteY7" fmla="*/ 780727 h 867475"/>
                <a:gd name="connsiteX8" fmla="*/ 0 w 1561455"/>
                <a:gd name="connsiteY8" fmla="*/ 86748 h 86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1455" h="867475">
                  <a:moveTo>
                    <a:pt x="0" y="86748"/>
                  </a:moveTo>
                  <a:cubicBezTo>
                    <a:pt x="0" y="38838"/>
                    <a:pt x="38838" y="0"/>
                    <a:pt x="86748" y="0"/>
                  </a:cubicBezTo>
                  <a:lnTo>
                    <a:pt x="1474708" y="0"/>
                  </a:lnTo>
                  <a:cubicBezTo>
                    <a:pt x="1522618" y="0"/>
                    <a:pt x="1561456" y="38838"/>
                    <a:pt x="1561456" y="86748"/>
                  </a:cubicBezTo>
                  <a:cubicBezTo>
                    <a:pt x="1561456" y="318075"/>
                    <a:pt x="1561455" y="549401"/>
                    <a:pt x="1561455" y="780728"/>
                  </a:cubicBezTo>
                  <a:cubicBezTo>
                    <a:pt x="1561455" y="828638"/>
                    <a:pt x="1522617" y="867476"/>
                    <a:pt x="1474707" y="867476"/>
                  </a:cubicBezTo>
                  <a:lnTo>
                    <a:pt x="86748" y="867475"/>
                  </a:lnTo>
                  <a:cubicBezTo>
                    <a:pt x="38838" y="867475"/>
                    <a:pt x="0" y="828637"/>
                    <a:pt x="0" y="780727"/>
                  </a:cubicBezTo>
                  <a:lnTo>
                    <a:pt x="0" y="86748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747" tIns="78747" rIns="78747" bIns="78747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kumimoji="1" lang="en-US" altLang="ja-JP" sz="1400" kern="1200" dirty="0" smtClean="0">
                  <a:latin typeface="Calibri" panose="020F0502020204030204" pitchFamily="34" charset="0"/>
                  <a:ea typeface="Yu Gothic UI" panose="020B0500000000000000" pitchFamily="50" charset="-128"/>
                  <a:cs typeface="Calibri" panose="020F0502020204030204" pitchFamily="34" charset="0"/>
                </a:rPr>
                <a:t>Open the setup screen</a:t>
              </a:r>
              <a:endParaRPr kumimoji="1" lang="ja-JP" altLang="en-US" sz="1400" kern="12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endParaRPr>
            </a:p>
          </p:txBody>
        </p:sp>
        <p:sp>
          <p:nvSpPr>
            <p:cNvPr id="6" name="フリーフォーム 5"/>
            <p:cNvSpPr/>
            <p:nvPr/>
          </p:nvSpPr>
          <p:spPr>
            <a:xfrm rot="28406">
              <a:off x="992081" y="1542216"/>
              <a:ext cx="509834" cy="186021"/>
            </a:xfrm>
            <a:custGeom>
              <a:avLst/>
              <a:gdLst>
                <a:gd name="connsiteX0" fmla="*/ 0 w 325870"/>
                <a:gd name="connsiteY0" fmla="*/ 78073 h 390363"/>
                <a:gd name="connsiteX1" fmla="*/ 162935 w 325870"/>
                <a:gd name="connsiteY1" fmla="*/ 78073 h 390363"/>
                <a:gd name="connsiteX2" fmla="*/ 162935 w 325870"/>
                <a:gd name="connsiteY2" fmla="*/ 0 h 390363"/>
                <a:gd name="connsiteX3" fmla="*/ 325870 w 325870"/>
                <a:gd name="connsiteY3" fmla="*/ 195182 h 390363"/>
                <a:gd name="connsiteX4" fmla="*/ 162935 w 325870"/>
                <a:gd name="connsiteY4" fmla="*/ 390363 h 390363"/>
                <a:gd name="connsiteX5" fmla="*/ 162935 w 325870"/>
                <a:gd name="connsiteY5" fmla="*/ 312290 h 390363"/>
                <a:gd name="connsiteX6" fmla="*/ 0 w 325870"/>
                <a:gd name="connsiteY6" fmla="*/ 312290 h 390363"/>
                <a:gd name="connsiteX7" fmla="*/ 0 w 325870"/>
                <a:gd name="connsiteY7" fmla="*/ 78073 h 39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5870" h="390363">
                  <a:moveTo>
                    <a:pt x="260695" y="1"/>
                  </a:moveTo>
                  <a:lnTo>
                    <a:pt x="260695" y="195182"/>
                  </a:lnTo>
                  <a:lnTo>
                    <a:pt x="325870" y="195182"/>
                  </a:lnTo>
                  <a:lnTo>
                    <a:pt x="162935" y="390362"/>
                  </a:lnTo>
                  <a:lnTo>
                    <a:pt x="0" y="195182"/>
                  </a:lnTo>
                  <a:lnTo>
                    <a:pt x="65175" y="195182"/>
                  </a:lnTo>
                  <a:lnTo>
                    <a:pt x="65175" y="1"/>
                  </a:lnTo>
                  <a:lnTo>
                    <a:pt x="260695" y="1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073" tIns="0" rIns="78073" bIns="97761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kumimoji="1" lang="ja-JP" altLang="en-US" sz="1400" kern="120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endParaRPr>
            </a:p>
          </p:txBody>
        </p:sp>
        <p:sp>
          <p:nvSpPr>
            <p:cNvPr id="7" name="フリーフォーム 6"/>
            <p:cNvSpPr/>
            <p:nvPr/>
          </p:nvSpPr>
          <p:spPr>
            <a:xfrm>
              <a:off x="233434" y="1813666"/>
              <a:ext cx="2039336" cy="438365"/>
            </a:xfrm>
            <a:custGeom>
              <a:avLst/>
              <a:gdLst>
                <a:gd name="connsiteX0" fmla="*/ 0 w 1561455"/>
                <a:gd name="connsiteY0" fmla="*/ 86748 h 867475"/>
                <a:gd name="connsiteX1" fmla="*/ 86748 w 1561455"/>
                <a:gd name="connsiteY1" fmla="*/ 0 h 867475"/>
                <a:gd name="connsiteX2" fmla="*/ 1474708 w 1561455"/>
                <a:gd name="connsiteY2" fmla="*/ 0 h 867475"/>
                <a:gd name="connsiteX3" fmla="*/ 1561456 w 1561455"/>
                <a:gd name="connsiteY3" fmla="*/ 86748 h 867475"/>
                <a:gd name="connsiteX4" fmla="*/ 1561455 w 1561455"/>
                <a:gd name="connsiteY4" fmla="*/ 780728 h 867475"/>
                <a:gd name="connsiteX5" fmla="*/ 1474707 w 1561455"/>
                <a:gd name="connsiteY5" fmla="*/ 867476 h 867475"/>
                <a:gd name="connsiteX6" fmla="*/ 86748 w 1561455"/>
                <a:gd name="connsiteY6" fmla="*/ 867475 h 867475"/>
                <a:gd name="connsiteX7" fmla="*/ 0 w 1561455"/>
                <a:gd name="connsiteY7" fmla="*/ 780727 h 867475"/>
                <a:gd name="connsiteX8" fmla="*/ 0 w 1561455"/>
                <a:gd name="connsiteY8" fmla="*/ 86748 h 86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1455" h="867475">
                  <a:moveTo>
                    <a:pt x="0" y="86748"/>
                  </a:moveTo>
                  <a:cubicBezTo>
                    <a:pt x="0" y="38838"/>
                    <a:pt x="38838" y="0"/>
                    <a:pt x="86748" y="0"/>
                  </a:cubicBezTo>
                  <a:lnTo>
                    <a:pt x="1474708" y="0"/>
                  </a:lnTo>
                  <a:cubicBezTo>
                    <a:pt x="1522618" y="0"/>
                    <a:pt x="1561456" y="38838"/>
                    <a:pt x="1561456" y="86748"/>
                  </a:cubicBezTo>
                  <a:cubicBezTo>
                    <a:pt x="1561456" y="318075"/>
                    <a:pt x="1561455" y="549401"/>
                    <a:pt x="1561455" y="780728"/>
                  </a:cubicBezTo>
                  <a:cubicBezTo>
                    <a:pt x="1561455" y="828638"/>
                    <a:pt x="1522617" y="867476"/>
                    <a:pt x="1474707" y="867476"/>
                  </a:cubicBezTo>
                  <a:lnTo>
                    <a:pt x="86748" y="867475"/>
                  </a:lnTo>
                  <a:cubicBezTo>
                    <a:pt x="38838" y="867475"/>
                    <a:pt x="0" y="828637"/>
                    <a:pt x="0" y="780727"/>
                  </a:cubicBezTo>
                  <a:lnTo>
                    <a:pt x="0" y="86748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747" tIns="78747" rIns="78747" bIns="78747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ja-JP" sz="1400" dirty="0" smtClean="0">
                  <a:latin typeface="Calibri" panose="020F0502020204030204" pitchFamily="34" charset="0"/>
                  <a:ea typeface="Yu Gothic UI" panose="020B0500000000000000" pitchFamily="50" charset="-128"/>
                  <a:cs typeface="Calibri" panose="020F0502020204030204" pitchFamily="34" charset="0"/>
                </a:rPr>
                <a:t>Select a layout</a:t>
              </a:r>
              <a:endParaRPr kumimoji="1" lang="ja-JP" altLang="en-US" sz="1400" kern="12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endParaRPr>
            </a:p>
          </p:txBody>
        </p:sp>
        <p:sp>
          <p:nvSpPr>
            <p:cNvPr id="10" name="フリーフォーム 9"/>
            <p:cNvSpPr/>
            <p:nvPr/>
          </p:nvSpPr>
          <p:spPr>
            <a:xfrm>
              <a:off x="228059" y="2611610"/>
              <a:ext cx="2039336" cy="438365"/>
            </a:xfrm>
            <a:custGeom>
              <a:avLst/>
              <a:gdLst>
                <a:gd name="connsiteX0" fmla="*/ 0 w 1561455"/>
                <a:gd name="connsiteY0" fmla="*/ 86748 h 867475"/>
                <a:gd name="connsiteX1" fmla="*/ 86748 w 1561455"/>
                <a:gd name="connsiteY1" fmla="*/ 0 h 867475"/>
                <a:gd name="connsiteX2" fmla="*/ 1474708 w 1561455"/>
                <a:gd name="connsiteY2" fmla="*/ 0 h 867475"/>
                <a:gd name="connsiteX3" fmla="*/ 1561456 w 1561455"/>
                <a:gd name="connsiteY3" fmla="*/ 86748 h 867475"/>
                <a:gd name="connsiteX4" fmla="*/ 1561455 w 1561455"/>
                <a:gd name="connsiteY4" fmla="*/ 780728 h 867475"/>
                <a:gd name="connsiteX5" fmla="*/ 1474707 w 1561455"/>
                <a:gd name="connsiteY5" fmla="*/ 867476 h 867475"/>
                <a:gd name="connsiteX6" fmla="*/ 86748 w 1561455"/>
                <a:gd name="connsiteY6" fmla="*/ 867475 h 867475"/>
                <a:gd name="connsiteX7" fmla="*/ 0 w 1561455"/>
                <a:gd name="connsiteY7" fmla="*/ 780727 h 867475"/>
                <a:gd name="connsiteX8" fmla="*/ 0 w 1561455"/>
                <a:gd name="connsiteY8" fmla="*/ 86748 h 86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1455" h="867475">
                  <a:moveTo>
                    <a:pt x="0" y="86748"/>
                  </a:moveTo>
                  <a:cubicBezTo>
                    <a:pt x="0" y="38838"/>
                    <a:pt x="38838" y="0"/>
                    <a:pt x="86748" y="0"/>
                  </a:cubicBezTo>
                  <a:lnTo>
                    <a:pt x="1474708" y="0"/>
                  </a:lnTo>
                  <a:cubicBezTo>
                    <a:pt x="1522618" y="0"/>
                    <a:pt x="1561456" y="38838"/>
                    <a:pt x="1561456" y="86748"/>
                  </a:cubicBezTo>
                  <a:cubicBezTo>
                    <a:pt x="1561456" y="318075"/>
                    <a:pt x="1561455" y="549401"/>
                    <a:pt x="1561455" y="780728"/>
                  </a:cubicBezTo>
                  <a:cubicBezTo>
                    <a:pt x="1561455" y="828638"/>
                    <a:pt x="1522617" y="867476"/>
                    <a:pt x="1474707" y="867476"/>
                  </a:cubicBezTo>
                  <a:lnTo>
                    <a:pt x="86748" y="867475"/>
                  </a:lnTo>
                  <a:cubicBezTo>
                    <a:pt x="38838" y="867475"/>
                    <a:pt x="0" y="828637"/>
                    <a:pt x="0" y="780727"/>
                  </a:cubicBezTo>
                  <a:lnTo>
                    <a:pt x="0" y="86748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747" tIns="78747" rIns="78747" bIns="78747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ja-JP" sz="1400" dirty="0" smtClean="0">
                  <a:latin typeface="Calibri" panose="020F0502020204030204" pitchFamily="34" charset="0"/>
                  <a:ea typeface="Yu Gothic UI" panose="020B0500000000000000" pitchFamily="50" charset="-128"/>
                  <a:cs typeface="Calibri" panose="020F0502020204030204" pitchFamily="34" charset="0"/>
                </a:rPr>
                <a:t>Select a shooting range </a:t>
              </a:r>
              <a:endParaRPr kumimoji="1" lang="ja-JP" altLang="en-US" sz="1400" kern="12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endParaRPr>
            </a:p>
          </p:txBody>
        </p:sp>
        <p:sp>
          <p:nvSpPr>
            <p:cNvPr id="11" name="フリーフォーム 10"/>
            <p:cNvSpPr/>
            <p:nvPr/>
          </p:nvSpPr>
          <p:spPr>
            <a:xfrm>
              <a:off x="233434" y="3414817"/>
              <a:ext cx="2039336" cy="438365"/>
            </a:xfrm>
            <a:custGeom>
              <a:avLst/>
              <a:gdLst>
                <a:gd name="connsiteX0" fmla="*/ 0 w 1561455"/>
                <a:gd name="connsiteY0" fmla="*/ 86748 h 867475"/>
                <a:gd name="connsiteX1" fmla="*/ 86748 w 1561455"/>
                <a:gd name="connsiteY1" fmla="*/ 0 h 867475"/>
                <a:gd name="connsiteX2" fmla="*/ 1474708 w 1561455"/>
                <a:gd name="connsiteY2" fmla="*/ 0 h 867475"/>
                <a:gd name="connsiteX3" fmla="*/ 1561456 w 1561455"/>
                <a:gd name="connsiteY3" fmla="*/ 86748 h 867475"/>
                <a:gd name="connsiteX4" fmla="*/ 1561455 w 1561455"/>
                <a:gd name="connsiteY4" fmla="*/ 780728 h 867475"/>
                <a:gd name="connsiteX5" fmla="*/ 1474707 w 1561455"/>
                <a:gd name="connsiteY5" fmla="*/ 867476 h 867475"/>
                <a:gd name="connsiteX6" fmla="*/ 86748 w 1561455"/>
                <a:gd name="connsiteY6" fmla="*/ 867475 h 867475"/>
                <a:gd name="connsiteX7" fmla="*/ 0 w 1561455"/>
                <a:gd name="connsiteY7" fmla="*/ 780727 h 867475"/>
                <a:gd name="connsiteX8" fmla="*/ 0 w 1561455"/>
                <a:gd name="connsiteY8" fmla="*/ 86748 h 86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1455" h="867475">
                  <a:moveTo>
                    <a:pt x="0" y="86748"/>
                  </a:moveTo>
                  <a:cubicBezTo>
                    <a:pt x="0" y="38838"/>
                    <a:pt x="38838" y="0"/>
                    <a:pt x="86748" y="0"/>
                  </a:cubicBezTo>
                  <a:lnTo>
                    <a:pt x="1474708" y="0"/>
                  </a:lnTo>
                  <a:cubicBezTo>
                    <a:pt x="1522618" y="0"/>
                    <a:pt x="1561456" y="38838"/>
                    <a:pt x="1561456" y="86748"/>
                  </a:cubicBezTo>
                  <a:cubicBezTo>
                    <a:pt x="1561456" y="318075"/>
                    <a:pt x="1561455" y="549401"/>
                    <a:pt x="1561455" y="780728"/>
                  </a:cubicBezTo>
                  <a:cubicBezTo>
                    <a:pt x="1561455" y="828638"/>
                    <a:pt x="1522617" y="867476"/>
                    <a:pt x="1474707" y="867476"/>
                  </a:cubicBezTo>
                  <a:lnTo>
                    <a:pt x="86748" y="867475"/>
                  </a:lnTo>
                  <a:cubicBezTo>
                    <a:pt x="38838" y="867475"/>
                    <a:pt x="0" y="828637"/>
                    <a:pt x="0" y="780727"/>
                  </a:cubicBezTo>
                  <a:lnTo>
                    <a:pt x="0" y="86748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747" tIns="78747" rIns="78747" bIns="78747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en-US" altLang="ja-JP" sz="1400" dirty="0" smtClean="0">
                  <a:latin typeface="Calibri" panose="020F0502020204030204" pitchFamily="34" charset="0"/>
                  <a:ea typeface="Yu Gothic UI" panose="020B0500000000000000" pitchFamily="50" charset="-128"/>
                  <a:cs typeface="Calibri" panose="020F0502020204030204" pitchFamily="34" charset="0"/>
                </a:rPr>
                <a:t>Adjust horizontal  </a:t>
              </a:r>
              <a:r>
                <a:rPr lang="en-US" altLang="ja-JP" sz="1400" dirty="0">
                  <a:latin typeface="Calibri" panose="020F0502020204030204" pitchFamily="34" charset="0"/>
                  <a:ea typeface="Yu Gothic UI" panose="020B0500000000000000" pitchFamily="50" charset="-128"/>
                  <a:cs typeface="Calibri" panose="020F0502020204030204" pitchFamily="34" charset="0"/>
                </a:rPr>
                <a:t>position</a:t>
              </a:r>
            </a:p>
          </p:txBody>
        </p:sp>
        <p:sp>
          <p:nvSpPr>
            <p:cNvPr id="12" name="フリーフォーム 11"/>
            <p:cNvSpPr/>
            <p:nvPr/>
          </p:nvSpPr>
          <p:spPr>
            <a:xfrm rot="28406">
              <a:off x="992083" y="2345421"/>
              <a:ext cx="509834" cy="186021"/>
            </a:xfrm>
            <a:custGeom>
              <a:avLst/>
              <a:gdLst>
                <a:gd name="connsiteX0" fmla="*/ 0 w 325870"/>
                <a:gd name="connsiteY0" fmla="*/ 78073 h 390363"/>
                <a:gd name="connsiteX1" fmla="*/ 162935 w 325870"/>
                <a:gd name="connsiteY1" fmla="*/ 78073 h 390363"/>
                <a:gd name="connsiteX2" fmla="*/ 162935 w 325870"/>
                <a:gd name="connsiteY2" fmla="*/ 0 h 390363"/>
                <a:gd name="connsiteX3" fmla="*/ 325870 w 325870"/>
                <a:gd name="connsiteY3" fmla="*/ 195182 h 390363"/>
                <a:gd name="connsiteX4" fmla="*/ 162935 w 325870"/>
                <a:gd name="connsiteY4" fmla="*/ 390363 h 390363"/>
                <a:gd name="connsiteX5" fmla="*/ 162935 w 325870"/>
                <a:gd name="connsiteY5" fmla="*/ 312290 h 390363"/>
                <a:gd name="connsiteX6" fmla="*/ 0 w 325870"/>
                <a:gd name="connsiteY6" fmla="*/ 312290 h 390363"/>
                <a:gd name="connsiteX7" fmla="*/ 0 w 325870"/>
                <a:gd name="connsiteY7" fmla="*/ 78073 h 39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5870" h="390363">
                  <a:moveTo>
                    <a:pt x="260695" y="1"/>
                  </a:moveTo>
                  <a:lnTo>
                    <a:pt x="260695" y="195182"/>
                  </a:lnTo>
                  <a:lnTo>
                    <a:pt x="325870" y="195182"/>
                  </a:lnTo>
                  <a:lnTo>
                    <a:pt x="162935" y="390362"/>
                  </a:lnTo>
                  <a:lnTo>
                    <a:pt x="0" y="195182"/>
                  </a:lnTo>
                  <a:lnTo>
                    <a:pt x="65175" y="195182"/>
                  </a:lnTo>
                  <a:lnTo>
                    <a:pt x="65175" y="1"/>
                  </a:lnTo>
                  <a:lnTo>
                    <a:pt x="260695" y="1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073" tIns="0" rIns="78073" bIns="97761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kumimoji="1" lang="ja-JP" altLang="en-US" sz="1400" kern="120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endParaRPr>
            </a:p>
          </p:txBody>
        </p:sp>
        <p:sp>
          <p:nvSpPr>
            <p:cNvPr id="15" name="フリーフォーム 14"/>
            <p:cNvSpPr/>
            <p:nvPr/>
          </p:nvSpPr>
          <p:spPr>
            <a:xfrm rot="28406">
              <a:off x="992083" y="3135405"/>
              <a:ext cx="509834" cy="186021"/>
            </a:xfrm>
            <a:custGeom>
              <a:avLst/>
              <a:gdLst>
                <a:gd name="connsiteX0" fmla="*/ 0 w 325870"/>
                <a:gd name="connsiteY0" fmla="*/ 78073 h 390363"/>
                <a:gd name="connsiteX1" fmla="*/ 162935 w 325870"/>
                <a:gd name="connsiteY1" fmla="*/ 78073 h 390363"/>
                <a:gd name="connsiteX2" fmla="*/ 162935 w 325870"/>
                <a:gd name="connsiteY2" fmla="*/ 0 h 390363"/>
                <a:gd name="connsiteX3" fmla="*/ 325870 w 325870"/>
                <a:gd name="connsiteY3" fmla="*/ 195182 h 390363"/>
                <a:gd name="connsiteX4" fmla="*/ 162935 w 325870"/>
                <a:gd name="connsiteY4" fmla="*/ 390363 h 390363"/>
                <a:gd name="connsiteX5" fmla="*/ 162935 w 325870"/>
                <a:gd name="connsiteY5" fmla="*/ 312290 h 390363"/>
                <a:gd name="connsiteX6" fmla="*/ 0 w 325870"/>
                <a:gd name="connsiteY6" fmla="*/ 312290 h 390363"/>
                <a:gd name="connsiteX7" fmla="*/ 0 w 325870"/>
                <a:gd name="connsiteY7" fmla="*/ 78073 h 39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5870" h="390363">
                  <a:moveTo>
                    <a:pt x="260695" y="1"/>
                  </a:moveTo>
                  <a:lnTo>
                    <a:pt x="260695" y="195182"/>
                  </a:lnTo>
                  <a:lnTo>
                    <a:pt x="325870" y="195182"/>
                  </a:lnTo>
                  <a:lnTo>
                    <a:pt x="162935" y="390362"/>
                  </a:lnTo>
                  <a:lnTo>
                    <a:pt x="0" y="195182"/>
                  </a:lnTo>
                  <a:lnTo>
                    <a:pt x="65175" y="195182"/>
                  </a:lnTo>
                  <a:lnTo>
                    <a:pt x="65175" y="1"/>
                  </a:lnTo>
                  <a:lnTo>
                    <a:pt x="260695" y="1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073" tIns="0" rIns="78073" bIns="97761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kumimoji="1" lang="ja-JP" altLang="en-US" sz="1400" kern="120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endParaRPr>
            </a:p>
          </p:txBody>
        </p:sp>
        <p:sp>
          <p:nvSpPr>
            <p:cNvPr id="14" name="フリーフォーム 13"/>
            <p:cNvSpPr/>
            <p:nvPr/>
          </p:nvSpPr>
          <p:spPr>
            <a:xfrm>
              <a:off x="227332" y="4218024"/>
              <a:ext cx="2039336" cy="438365"/>
            </a:xfrm>
            <a:custGeom>
              <a:avLst/>
              <a:gdLst>
                <a:gd name="connsiteX0" fmla="*/ 0 w 1561455"/>
                <a:gd name="connsiteY0" fmla="*/ 86748 h 867475"/>
                <a:gd name="connsiteX1" fmla="*/ 86748 w 1561455"/>
                <a:gd name="connsiteY1" fmla="*/ 0 h 867475"/>
                <a:gd name="connsiteX2" fmla="*/ 1474708 w 1561455"/>
                <a:gd name="connsiteY2" fmla="*/ 0 h 867475"/>
                <a:gd name="connsiteX3" fmla="*/ 1561456 w 1561455"/>
                <a:gd name="connsiteY3" fmla="*/ 86748 h 867475"/>
                <a:gd name="connsiteX4" fmla="*/ 1561455 w 1561455"/>
                <a:gd name="connsiteY4" fmla="*/ 780728 h 867475"/>
                <a:gd name="connsiteX5" fmla="*/ 1474707 w 1561455"/>
                <a:gd name="connsiteY5" fmla="*/ 867476 h 867475"/>
                <a:gd name="connsiteX6" fmla="*/ 86748 w 1561455"/>
                <a:gd name="connsiteY6" fmla="*/ 867475 h 867475"/>
                <a:gd name="connsiteX7" fmla="*/ 0 w 1561455"/>
                <a:gd name="connsiteY7" fmla="*/ 780727 h 867475"/>
                <a:gd name="connsiteX8" fmla="*/ 0 w 1561455"/>
                <a:gd name="connsiteY8" fmla="*/ 86748 h 86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1455" h="867475">
                  <a:moveTo>
                    <a:pt x="0" y="86748"/>
                  </a:moveTo>
                  <a:cubicBezTo>
                    <a:pt x="0" y="38838"/>
                    <a:pt x="38838" y="0"/>
                    <a:pt x="86748" y="0"/>
                  </a:cubicBezTo>
                  <a:lnTo>
                    <a:pt x="1474708" y="0"/>
                  </a:lnTo>
                  <a:cubicBezTo>
                    <a:pt x="1522618" y="0"/>
                    <a:pt x="1561456" y="38838"/>
                    <a:pt x="1561456" y="86748"/>
                  </a:cubicBezTo>
                  <a:cubicBezTo>
                    <a:pt x="1561456" y="318075"/>
                    <a:pt x="1561455" y="549401"/>
                    <a:pt x="1561455" y="780728"/>
                  </a:cubicBezTo>
                  <a:cubicBezTo>
                    <a:pt x="1561455" y="828638"/>
                    <a:pt x="1522617" y="867476"/>
                    <a:pt x="1474707" y="867476"/>
                  </a:cubicBezTo>
                  <a:lnTo>
                    <a:pt x="86748" y="867475"/>
                  </a:lnTo>
                  <a:cubicBezTo>
                    <a:pt x="38838" y="867475"/>
                    <a:pt x="0" y="828637"/>
                    <a:pt x="0" y="780727"/>
                  </a:cubicBezTo>
                  <a:lnTo>
                    <a:pt x="0" y="86748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747" tIns="78747" rIns="78747" bIns="78747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ja-JP" sz="1400" dirty="0" smtClean="0">
                  <a:latin typeface="Calibri" panose="020F0502020204030204" pitchFamily="34" charset="0"/>
                  <a:ea typeface="Yu Gothic UI" panose="020B0500000000000000" pitchFamily="50" charset="-128"/>
                  <a:cs typeface="Calibri" panose="020F0502020204030204" pitchFamily="34" charset="0"/>
                </a:rPr>
                <a:t>Auto adjust zoom</a:t>
              </a:r>
              <a:endParaRPr kumimoji="1" lang="ja-JP" altLang="en-US" sz="1400" kern="12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endParaRPr>
            </a:p>
          </p:txBody>
        </p:sp>
        <p:sp>
          <p:nvSpPr>
            <p:cNvPr id="16" name="フリーフォーム 15"/>
            <p:cNvSpPr/>
            <p:nvPr/>
          </p:nvSpPr>
          <p:spPr>
            <a:xfrm rot="28406">
              <a:off x="992082" y="3942592"/>
              <a:ext cx="509834" cy="186021"/>
            </a:xfrm>
            <a:custGeom>
              <a:avLst/>
              <a:gdLst>
                <a:gd name="connsiteX0" fmla="*/ 0 w 325870"/>
                <a:gd name="connsiteY0" fmla="*/ 78073 h 390363"/>
                <a:gd name="connsiteX1" fmla="*/ 162935 w 325870"/>
                <a:gd name="connsiteY1" fmla="*/ 78073 h 390363"/>
                <a:gd name="connsiteX2" fmla="*/ 162935 w 325870"/>
                <a:gd name="connsiteY2" fmla="*/ 0 h 390363"/>
                <a:gd name="connsiteX3" fmla="*/ 325870 w 325870"/>
                <a:gd name="connsiteY3" fmla="*/ 195182 h 390363"/>
                <a:gd name="connsiteX4" fmla="*/ 162935 w 325870"/>
                <a:gd name="connsiteY4" fmla="*/ 390363 h 390363"/>
                <a:gd name="connsiteX5" fmla="*/ 162935 w 325870"/>
                <a:gd name="connsiteY5" fmla="*/ 312290 h 390363"/>
                <a:gd name="connsiteX6" fmla="*/ 0 w 325870"/>
                <a:gd name="connsiteY6" fmla="*/ 312290 h 390363"/>
                <a:gd name="connsiteX7" fmla="*/ 0 w 325870"/>
                <a:gd name="connsiteY7" fmla="*/ 78073 h 39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5870" h="390363">
                  <a:moveTo>
                    <a:pt x="260695" y="1"/>
                  </a:moveTo>
                  <a:lnTo>
                    <a:pt x="260695" y="195182"/>
                  </a:lnTo>
                  <a:lnTo>
                    <a:pt x="325870" y="195182"/>
                  </a:lnTo>
                  <a:lnTo>
                    <a:pt x="162935" y="390362"/>
                  </a:lnTo>
                  <a:lnTo>
                    <a:pt x="0" y="195182"/>
                  </a:lnTo>
                  <a:lnTo>
                    <a:pt x="65175" y="195182"/>
                  </a:lnTo>
                  <a:lnTo>
                    <a:pt x="65175" y="1"/>
                  </a:lnTo>
                  <a:lnTo>
                    <a:pt x="260695" y="1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073" tIns="0" rIns="78073" bIns="97761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kumimoji="1" lang="ja-JP" altLang="en-US" sz="1400" kern="120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endParaRPr>
            </a:p>
          </p:txBody>
        </p:sp>
      </p:grp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2565540" y="1876555"/>
            <a:ext cx="5347744" cy="320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428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8647" tIns="34324" rIns="68647" bIns="34324" anchor="t"/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Select a layout of cameras for image capturing.</a:t>
            </a:r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2565540" y="2670750"/>
            <a:ext cx="5347744" cy="320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428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8647" tIns="34324" rIns="68647" bIns="34324" anchor="t"/>
          <a:lstStyle/>
          <a:p>
            <a:r>
              <a:rPr lang="en-US" altLang="ja-JP" sz="1400" dirty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Select a shooting range from 360°, 270°, or 180°.</a:t>
            </a:r>
          </a:p>
        </p:txBody>
      </p: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2565540" y="3391888"/>
            <a:ext cx="6074368" cy="511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428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8647" tIns="34324" rIns="68647" bIns="34324" anchor="t"/>
          <a:lstStyle/>
          <a:p>
            <a:r>
              <a:rPr lang="en-US" altLang="ja-JP" sz="1400" dirty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Manually adjust the horizontal (PAN) position of cameras using position adjustment sheet.</a:t>
            </a:r>
            <a:endParaRPr lang="en-US" altLang="ja-JP" sz="1400" dirty="0" smtClean="0">
              <a:solidFill>
                <a:prstClr val="black"/>
              </a:solidFill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2565540" y="4189012"/>
            <a:ext cx="5347744" cy="320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428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8647" tIns="34324" rIns="68647" bIns="34324" anchor="t"/>
          <a:lstStyle/>
          <a:p>
            <a:r>
              <a:rPr lang="en-US" altLang="ja-JP" sz="1400" dirty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Automatically adjusts the zoom according to the camera layout and shooting range.</a:t>
            </a: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280328" y="683503"/>
            <a:ext cx="8535425" cy="320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428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8647" tIns="34324" rIns="68647" bIns="34324" anchor="t"/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Follow the below steps to complete the field of view adjustment using “Continuous view assistance”.</a:t>
            </a:r>
            <a:endParaRPr lang="en-US" altLang="ja-JP" sz="1400" dirty="0">
              <a:solidFill>
                <a:prstClr val="black"/>
              </a:solidFill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87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noProof="0" dirty="0" smtClean="0">
                <a:solidFill>
                  <a:sysClr val="window" lastClr="FFFFFF"/>
                </a:solidFill>
                <a:latin typeface="Calibri"/>
              </a:rPr>
              <a:t>Contents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22491" y="813108"/>
            <a:ext cx="386612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rabicPeriod"/>
            </a:pPr>
            <a:r>
              <a:rPr lang="en-US" altLang="ja-JP" sz="2400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Product Concept</a:t>
            </a:r>
          </a:p>
          <a:p>
            <a:pPr marL="514350" indent="-514350">
              <a:buAutoNum type="arabicPeriod"/>
            </a:pPr>
            <a:r>
              <a:rPr lang="en-US" altLang="ja-JP" sz="2400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Key features</a:t>
            </a:r>
          </a:p>
          <a:p>
            <a:pPr marL="514350" indent="-514350">
              <a:buAutoNum type="arabicPeriod"/>
            </a:pPr>
            <a:r>
              <a:rPr lang="en-US" altLang="ja-JP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Specification </a:t>
            </a:r>
            <a:r>
              <a:rPr lang="en-US" altLang="ja-JP" sz="2400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Comparison</a:t>
            </a:r>
          </a:p>
          <a:p>
            <a:pPr marL="514350" indent="-514350">
              <a:buAutoNum type="arabicPeriod"/>
            </a:pPr>
            <a:r>
              <a:rPr lang="en-US" altLang="ja-JP" sz="2400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Other Specifications</a:t>
            </a:r>
          </a:p>
          <a:p>
            <a:pPr marL="514350" indent="-514350">
              <a:buAutoNum type="arabicPeriod"/>
            </a:pPr>
            <a:r>
              <a:rPr lang="en-US" altLang="ja-JP" sz="2400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Appearance</a:t>
            </a:r>
          </a:p>
          <a:p>
            <a:pPr marL="514350" indent="-514350">
              <a:buAutoNum type="arabicPeriod"/>
            </a:pPr>
            <a:r>
              <a:rPr lang="en-US" altLang="ja-JP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Standard </a:t>
            </a:r>
            <a:r>
              <a:rPr lang="en-US" altLang="ja-JP" sz="2400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Accessories</a:t>
            </a:r>
          </a:p>
          <a:p>
            <a:pPr marL="514350" indent="-514350">
              <a:buAutoNum type="arabicPeriod"/>
            </a:pPr>
            <a:r>
              <a:rPr lang="en-US" altLang="ja-JP" sz="2400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Optional </a:t>
            </a:r>
            <a:r>
              <a:rPr lang="en-US" altLang="ja-JP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Accessories</a:t>
            </a:r>
          </a:p>
        </p:txBody>
      </p:sp>
    </p:spTree>
    <p:extLst>
      <p:ext uri="{BB962C8B-B14F-4D97-AF65-F5344CB8AC3E}">
        <p14:creationId xmlns:p14="http://schemas.microsoft.com/office/powerpoint/2010/main" val="61087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Open the setup screen</a:t>
            </a: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181716" y="724674"/>
            <a:ext cx="7478541" cy="512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428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8647" tIns="34324" rIns="68647" bIns="34324" anchor="t"/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ja-JP" sz="1400" dirty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When connecting via LAN</a:t>
            </a:r>
            <a:endParaRPr lang="en-US" altLang="ja-JP" sz="1400" dirty="0" smtClean="0">
              <a:solidFill>
                <a:prstClr val="black"/>
              </a:solidFill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  <a:p>
            <a:pPr lvl="1"/>
            <a:r>
              <a:rPr lang="en-US" altLang="ja-JP" sz="1400" dirty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[Setup</a:t>
            </a:r>
            <a:r>
              <a:rPr lang="en-US" altLang="ja-JP" sz="1400" dirty="0" smtClean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] -&gt; [</a:t>
            </a:r>
            <a:r>
              <a:rPr lang="en-US" altLang="ja-JP" sz="1400" dirty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Easy Setup</a:t>
            </a:r>
            <a:r>
              <a:rPr lang="en-US" altLang="ja-JP" sz="1400" dirty="0" smtClean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] -&gt; [</a:t>
            </a:r>
            <a:r>
              <a:rPr lang="en-US" altLang="ja-JP" sz="1400" dirty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Easy installation]</a:t>
            </a:r>
          </a:p>
        </p:txBody>
      </p:sp>
      <p:grpSp>
        <p:nvGrpSpPr>
          <p:cNvPr id="22" name="グループ化 21"/>
          <p:cNvGrpSpPr/>
          <p:nvPr/>
        </p:nvGrpSpPr>
        <p:grpSpPr>
          <a:xfrm>
            <a:off x="7555522" y="900403"/>
            <a:ext cx="1481431" cy="3644618"/>
            <a:chOff x="227332" y="1011771"/>
            <a:chExt cx="2045438" cy="3644618"/>
          </a:xfrm>
        </p:grpSpPr>
        <p:sp>
          <p:nvSpPr>
            <p:cNvPr id="23" name="フリーフォーム 22"/>
            <p:cNvSpPr/>
            <p:nvPr/>
          </p:nvSpPr>
          <p:spPr>
            <a:xfrm>
              <a:off x="233434" y="1011771"/>
              <a:ext cx="2039336" cy="438365"/>
            </a:xfrm>
            <a:custGeom>
              <a:avLst/>
              <a:gdLst>
                <a:gd name="connsiteX0" fmla="*/ 0 w 1561455"/>
                <a:gd name="connsiteY0" fmla="*/ 86748 h 867475"/>
                <a:gd name="connsiteX1" fmla="*/ 86748 w 1561455"/>
                <a:gd name="connsiteY1" fmla="*/ 0 h 867475"/>
                <a:gd name="connsiteX2" fmla="*/ 1474708 w 1561455"/>
                <a:gd name="connsiteY2" fmla="*/ 0 h 867475"/>
                <a:gd name="connsiteX3" fmla="*/ 1561456 w 1561455"/>
                <a:gd name="connsiteY3" fmla="*/ 86748 h 867475"/>
                <a:gd name="connsiteX4" fmla="*/ 1561455 w 1561455"/>
                <a:gd name="connsiteY4" fmla="*/ 780728 h 867475"/>
                <a:gd name="connsiteX5" fmla="*/ 1474707 w 1561455"/>
                <a:gd name="connsiteY5" fmla="*/ 867476 h 867475"/>
                <a:gd name="connsiteX6" fmla="*/ 86748 w 1561455"/>
                <a:gd name="connsiteY6" fmla="*/ 867475 h 867475"/>
                <a:gd name="connsiteX7" fmla="*/ 0 w 1561455"/>
                <a:gd name="connsiteY7" fmla="*/ 780727 h 867475"/>
                <a:gd name="connsiteX8" fmla="*/ 0 w 1561455"/>
                <a:gd name="connsiteY8" fmla="*/ 86748 h 86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1455" h="867475">
                  <a:moveTo>
                    <a:pt x="0" y="86748"/>
                  </a:moveTo>
                  <a:cubicBezTo>
                    <a:pt x="0" y="38838"/>
                    <a:pt x="38838" y="0"/>
                    <a:pt x="86748" y="0"/>
                  </a:cubicBezTo>
                  <a:lnTo>
                    <a:pt x="1474708" y="0"/>
                  </a:lnTo>
                  <a:cubicBezTo>
                    <a:pt x="1522618" y="0"/>
                    <a:pt x="1561456" y="38838"/>
                    <a:pt x="1561456" y="86748"/>
                  </a:cubicBezTo>
                  <a:cubicBezTo>
                    <a:pt x="1561456" y="318075"/>
                    <a:pt x="1561455" y="549401"/>
                    <a:pt x="1561455" y="780728"/>
                  </a:cubicBezTo>
                  <a:cubicBezTo>
                    <a:pt x="1561455" y="828638"/>
                    <a:pt x="1522617" y="867476"/>
                    <a:pt x="1474707" y="867476"/>
                  </a:cubicBezTo>
                  <a:lnTo>
                    <a:pt x="86748" y="867475"/>
                  </a:lnTo>
                  <a:cubicBezTo>
                    <a:pt x="38838" y="867475"/>
                    <a:pt x="0" y="828637"/>
                    <a:pt x="0" y="780727"/>
                  </a:cubicBezTo>
                  <a:lnTo>
                    <a:pt x="0" y="86748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747" tIns="78747" rIns="78747" bIns="78747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en-US" altLang="ja-JP" sz="1400" dirty="0">
                  <a:latin typeface="Calibri" panose="020F0502020204030204" pitchFamily="34" charset="0"/>
                  <a:ea typeface="Yu Gothic UI" panose="020B0500000000000000" pitchFamily="50" charset="-128"/>
                  <a:cs typeface="Calibri" panose="020F0502020204030204" pitchFamily="34" charset="0"/>
                </a:rPr>
                <a:t>Open the setup screen</a:t>
              </a:r>
            </a:p>
          </p:txBody>
        </p:sp>
        <p:sp>
          <p:nvSpPr>
            <p:cNvPr id="24" name="フリーフォーム 23"/>
            <p:cNvSpPr/>
            <p:nvPr/>
          </p:nvSpPr>
          <p:spPr>
            <a:xfrm rot="28406">
              <a:off x="992081" y="1542216"/>
              <a:ext cx="509834" cy="186021"/>
            </a:xfrm>
            <a:custGeom>
              <a:avLst/>
              <a:gdLst>
                <a:gd name="connsiteX0" fmla="*/ 0 w 325870"/>
                <a:gd name="connsiteY0" fmla="*/ 78073 h 390363"/>
                <a:gd name="connsiteX1" fmla="*/ 162935 w 325870"/>
                <a:gd name="connsiteY1" fmla="*/ 78073 h 390363"/>
                <a:gd name="connsiteX2" fmla="*/ 162935 w 325870"/>
                <a:gd name="connsiteY2" fmla="*/ 0 h 390363"/>
                <a:gd name="connsiteX3" fmla="*/ 325870 w 325870"/>
                <a:gd name="connsiteY3" fmla="*/ 195182 h 390363"/>
                <a:gd name="connsiteX4" fmla="*/ 162935 w 325870"/>
                <a:gd name="connsiteY4" fmla="*/ 390363 h 390363"/>
                <a:gd name="connsiteX5" fmla="*/ 162935 w 325870"/>
                <a:gd name="connsiteY5" fmla="*/ 312290 h 390363"/>
                <a:gd name="connsiteX6" fmla="*/ 0 w 325870"/>
                <a:gd name="connsiteY6" fmla="*/ 312290 h 390363"/>
                <a:gd name="connsiteX7" fmla="*/ 0 w 325870"/>
                <a:gd name="connsiteY7" fmla="*/ 78073 h 39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5870" h="390363">
                  <a:moveTo>
                    <a:pt x="260695" y="1"/>
                  </a:moveTo>
                  <a:lnTo>
                    <a:pt x="260695" y="195182"/>
                  </a:lnTo>
                  <a:lnTo>
                    <a:pt x="325870" y="195182"/>
                  </a:lnTo>
                  <a:lnTo>
                    <a:pt x="162935" y="390362"/>
                  </a:lnTo>
                  <a:lnTo>
                    <a:pt x="0" y="195182"/>
                  </a:lnTo>
                  <a:lnTo>
                    <a:pt x="65175" y="195182"/>
                  </a:lnTo>
                  <a:lnTo>
                    <a:pt x="65175" y="1"/>
                  </a:lnTo>
                  <a:lnTo>
                    <a:pt x="260695" y="1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073" tIns="0" rIns="78073" bIns="97761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kumimoji="1" lang="ja-JP" altLang="en-US" sz="1400" kern="120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endParaRPr>
            </a:p>
          </p:txBody>
        </p:sp>
        <p:sp>
          <p:nvSpPr>
            <p:cNvPr id="25" name="フリーフォーム 24"/>
            <p:cNvSpPr/>
            <p:nvPr/>
          </p:nvSpPr>
          <p:spPr>
            <a:xfrm>
              <a:off x="233434" y="1813666"/>
              <a:ext cx="2039336" cy="438365"/>
            </a:xfrm>
            <a:custGeom>
              <a:avLst/>
              <a:gdLst>
                <a:gd name="connsiteX0" fmla="*/ 0 w 1561455"/>
                <a:gd name="connsiteY0" fmla="*/ 86748 h 867475"/>
                <a:gd name="connsiteX1" fmla="*/ 86748 w 1561455"/>
                <a:gd name="connsiteY1" fmla="*/ 0 h 867475"/>
                <a:gd name="connsiteX2" fmla="*/ 1474708 w 1561455"/>
                <a:gd name="connsiteY2" fmla="*/ 0 h 867475"/>
                <a:gd name="connsiteX3" fmla="*/ 1561456 w 1561455"/>
                <a:gd name="connsiteY3" fmla="*/ 86748 h 867475"/>
                <a:gd name="connsiteX4" fmla="*/ 1561455 w 1561455"/>
                <a:gd name="connsiteY4" fmla="*/ 780728 h 867475"/>
                <a:gd name="connsiteX5" fmla="*/ 1474707 w 1561455"/>
                <a:gd name="connsiteY5" fmla="*/ 867476 h 867475"/>
                <a:gd name="connsiteX6" fmla="*/ 86748 w 1561455"/>
                <a:gd name="connsiteY6" fmla="*/ 867475 h 867475"/>
                <a:gd name="connsiteX7" fmla="*/ 0 w 1561455"/>
                <a:gd name="connsiteY7" fmla="*/ 780727 h 867475"/>
                <a:gd name="connsiteX8" fmla="*/ 0 w 1561455"/>
                <a:gd name="connsiteY8" fmla="*/ 86748 h 86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1455" h="867475">
                  <a:moveTo>
                    <a:pt x="0" y="86748"/>
                  </a:moveTo>
                  <a:cubicBezTo>
                    <a:pt x="0" y="38838"/>
                    <a:pt x="38838" y="0"/>
                    <a:pt x="86748" y="0"/>
                  </a:cubicBezTo>
                  <a:lnTo>
                    <a:pt x="1474708" y="0"/>
                  </a:lnTo>
                  <a:cubicBezTo>
                    <a:pt x="1522618" y="0"/>
                    <a:pt x="1561456" y="38838"/>
                    <a:pt x="1561456" y="86748"/>
                  </a:cubicBezTo>
                  <a:cubicBezTo>
                    <a:pt x="1561456" y="318075"/>
                    <a:pt x="1561455" y="549401"/>
                    <a:pt x="1561455" y="780728"/>
                  </a:cubicBezTo>
                  <a:cubicBezTo>
                    <a:pt x="1561455" y="828638"/>
                    <a:pt x="1522617" y="867476"/>
                    <a:pt x="1474707" y="867476"/>
                  </a:cubicBezTo>
                  <a:lnTo>
                    <a:pt x="86748" y="867475"/>
                  </a:lnTo>
                  <a:cubicBezTo>
                    <a:pt x="38838" y="867475"/>
                    <a:pt x="0" y="828637"/>
                    <a:pt x="0" y="780727"/>
                  </a:cubicBezTo>
                  <a:lnTo>
                    <a:pt x="0" y="8674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747" tIns="78747" rIns="78747" bIns="78747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en-US" altLang="ja-JP" sz="1400" dirty="0">
                  <a:latin typeface="Calibri" panose="020F0502020204030204" pitchFamily="34" charset="0"/>
                  <a:ea typeface="Yu Gothic UI" panose="020B0500000000000000" pitchFamily="50" charset="-128"/>
                  <a:cs typeface="Calibri" panose="020F0502020204030204" pitchFamily="34" charset="0"/>
                </a:rPr>
                <a:t>Select a layout</a:t>
              </a:r>
            </a:p>
          </p:txBody>
        </p:sp>
        <p:sp>
          <p:nvSpPr>
            <p:cNvPr id="26" name="フリーフォーム 25"/>
            <p:cNvSpPr/>
            <p:nvPr/>
          </p:nvSpPr>
          <p:spPr>
            <a:xfrm>
              <a:off x="228059" y="2611610"/>
              <a:ext cx="2039336" cy="438365"/>
            </a:xfrm>
            <a:custGeom>
              <a:avLst/>
              <a:gdLst>
                <a:gd name="connsiteX0" fmla="*/ 0 w 1561455"/>
                <a:gd name="connsiteY0" fmla="*/ 86748 h 867475"/>
                <a:gd name="connsiteX1" fmla="*/ 86748 w 1561455"/>
                <a:gd name="connsiteY1" fmla="*/ 0 h 867475"/>
                <a:gd name="connsiteX2" fmla="*/ 1474708 w 1561455"/>
                <a:gd name="connsiteY2" fmla="*/ 0 h 867475"/>
                <a:gd name="connsiteX3" fmla="*/ 1561456 w 1561455"/>
                <a:gd name="connsiteY3" fmla="*/ 86748 h 867475"/>
                <a:gd name="connsiteX4" fmla="*/ 1561455 w 1561455"/>
                <a:gd name="connsiteY4" fmla="*/ 780728 h 867475"/>
                <a:gd name="connsiteX5" fmla="*/ 1474707 w 1561455"/>
                <a:gd name="connsiteY5" fmla="*/ 867476 h 867475"/>
                <a:gd name="connsiteX6" fmla="*/ 86748 w 1561455"/>
                <a:gd name="connsiteY6" fmla="*/ 867475 h 867475"/>
                <a:gd name="connsiteX7" fmla="*/ 0 w 1561455"/>
                <a:gd name="connsiteY7" fmla="*/ 780727 h 867475"/>
                <a:gd name="connsiteX8" fmla="*/ 0 w 1561455"/>
                <a:gd name="connsiteY8" fmla="*/ 86748 h 86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1455" h="867475">
                  <a:moveTo>
                    <a:pt x="0" y="86748"/>
                  </a:moveTo>
                  <a:cubicBezTo>
                    <a:pt x="0" y="38838"/>
                    <a:pt x="38838" y="0"/>
                    <a:pt x="86748" y="0"/>
                  </a:cubicBezTo>
                  <a:lnTo>
                    <a:pt x="1474708" y="0"/>
                  </a:lnTo>
                  <a:cubicBezTo>
                    <a:pt x="1522618" y="0"/>
                    <a:pt x="1561456" y="38838"/>
                    <a:pt x="1561456" y="86748"/>
                  </a:cubicBezTo>
                  <a:cubicBezTo>
                    <a:pt x="1561456" y="318075"/>
                    <a:pt x="1561455" y="549401"/>
                    <a:pt x="1561455" y="780728"/>
                  </a:cubicBezTo>
                  <a:cubicBezTo>
                    <a:pt x="1561455" y="828638"/>
                    <a:pt x="1522617" y="867476"/>
                    <a:pt x="1474707" y="867476"/>
                  </a:cubicBezTo>
                  <a:lnTo>
                    <a:pt x="86748" y="867475"/>
                  </a:lnTo>
                  <a:cubicBezTo>
                    <a:pt x="38838" y="867475"/>
                    <a:pt x="0" y="828637"/>
                    <a:pt x="0" y="780727"/>
                  </a:cubicBezTo>
                  <a:lnTo>
                    <a:pt x="0" y="8674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747" tIns="78747" rIns="78747" bIns="78747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en-US" altLang="ja-JP" sz="1400" dirty="0">
                  <a:latin typeface="Calibri" panose="020F0502020204030204" pitchFamily="34" charset="0"/>
                  <a:ea typeface="Yu Gothic UI" panose="020B0500000000000000" pitchFamily="50" charset="-128"/>
                  <a:cs typeface="Calibri" panose="020F0502020204030204" pitchFamily="34" charset="0"/>
                </a:rPr>
                <a:t>Select a shooting range </a:t>
              </a:r>
            </a:p>
          </p:txBody>
        </p:sp>
        <p:sp>
          <p:nvSpPr>
            <p:cNvPr id="27" name="フリーフォーム 26"/>
            <p:cNvSpPr/>
            <p:nvPr/>
          </p:nvSpPr>
          <p:spPr>
            <a:xfrm>
              <a:off x="233434" y="3414817"/>
              <a:ext cx="2039336" cy="438365"/>
            </a:xfrm>
            <a:custGeom>
              <a:avLst/>
              <a:gdLst>
                <a:gd name="connsiteX0" fmla="*/ 0 w 1561455"/>
                <a:gd name="connsiteY0" fmla="*/ 86748 h 867475"/>
                <a:gd name="connsiteX1" fmla="*/ 86748 w 1561455"/>
                <a:gd name="connsiteY1" fmla="*/ 0 h 867475"/>
                <a:gd name="connsiteX2" fmla="*/ 1474708 w 1561455"/>
                <a:gd name="connsiteY2" fmla="*/ 0 h 867475"/>
                <a:gd name="connsiteX3" fmla="*/ 1561456 w 1561455"/>
                <a:gd name="connsiteY3" fmla="*/ 86748 h 867475"/>
                <a:gd name="connsiteX4" fmla="*/ 1561455 w 1561455"/>
                <a:gd name="connsiteY4" fmla="*/ 780728 h 867475"/>
                <a:gd name="connsiteX5" fmla="*/ 1474707 w 1561455"/>
                <a:gd name="connsiteY5" fmla="*/ 867476 h 867475"/>
                <a:gd name="connsiteX6" fmla="*/ 86748 w 1561455"/>
                <a:gd name="connsiteY6" fmla="*/ 867475 h 867475"/>
                <a:gd name="connsiteX7" fmla="*/ 0 w 1561455"/>
                <a:gd name="connsiteY7" fmla="*/ 780727 h 867475"/>
                <a:gd name="connsiteX8" fmla="*/ 0 w 1561455"/>
                <a:gd name="connsiteY8" fmla="*/ 86748 h 86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1455" h="867475">
                  <a:moveTo>
                    <a:pt x="0" y="86748"/>
                  </a:moveTo>
                  <a:cubicBezTo>
                    <a:pt x="0" y="38838"/>
                    <a:pt x="38838" y="0"/>
                    <a:pt x="86748" y="0"/>
                  </a:cubicBezTo>
                  <a:lnTo>
                    <a:pt x="1474708" y="0"/>
                  </a:lnTo>
                  <a:cubicBezTo>
                    <a:pt x="1522618" y="0"/>
                    <a:pt x="1561456" y="38838"/>
                    <a:pt x="1561456" y="86748"/>
                  </a:cubicBezTo>
                  <a:cubicBezTo>
                    <a:pt x="1561456" y="318075"/>
                    <a:pt x="1561455" y="549401"/>
                    <a:pt x="1561455" y="780728"/>
                  </a:cubicBezTo>
                  <a:cubicBezTo>
                    <a:pt x="1561455" y="828638"/>
                    <a:pt x="1522617" y="867476"/>
                    <a:pt x="1474707" y="867476"/>
                  </a:cubicBezTo>
                  <a:lnTo>
                    <a:pt x="86748" y="867475"/>
                  </a:lnTo>
                  <a:cubicBezTo>
                    <a:pt x="38838" y="867475"/>
                    <a:pt x="0" y="828637"/>
                    <a:pt x="0" y="780727"/>
                  </a:cubicBezTo>
                  <a:lnTo>
                    <a:pt x="0" y="8674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747" tIns="78747" rIns="78747" bIns="78747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en-US" altLang="ja-JP" sz="1400" dirty="0">
                  <a:latin typeface="Calibri" panose="020F0502020204030204" pitchFamily="34" charset="0"/>
                  <a:ea typeface="Yu Gothic UI" panose="020B0500000000000000" pitchFamily="50" charset="-128"/>
                  <a:cs typeface="Calibri" panose="020F0502020204030204" pitchFamily="34" charset="0"/>
                </a:rPr>
                <a:t>Adjust horizontal  position</a:t>
              </a:r>
            </a:p>
          </p:txBody>
        </p:sp>
        <p:sp>
          <p:nvSpPr>
            <p:cNvPr id="28" name="フリーフォーム 27"/>
            <p:cNvSpPr/>
            <p:nvPr/>
          </p:nvSpPr>
          <p:spPr>
            <a:xfrm rot="28406">
              <a:off x="992083" y="2345421"/>
              <a:ext cx="509834" cy="186021"/>
            </a:xfrm>
            <a:custGeom>
              <a:avLst/>
              <a:gdLst>
                <a:gd name="connsiteX0" fmla="*/ 0 w 325870"/>
                <a:gd name="connsiteY0" fmla="*/ 78073 h 390363"/>
                <a:gd name="connsiteX1" fmla="*/ 162935 w 325870"/>
                <a:gd name="connsiteY1" fmla="*/ 78073 h 390363"/>
                <a:gd name="connsiteX2" fmla="*/ 162935 w 325870"/>
                <a:gd name="connsiteY2" fmla="*/ 0 h 390363"/>
                <a:gd name="connsiteX3" fmla="*/ 325870 w 325870"/>
                <a:gd name="connsiteY3" fmla="*/ 195182 h 390363"/>
                <a:gd name="connsiteX4" fmla="*/ 162935 w 325870"/>
                <a:gd name="connsiteY4" fmla="*/ 390363 h 390363"/>
                <a:gd name="connsiteX5" fmla="*/ 162935 w 325870"/>
                <a:gd name="connsiteY5" fmla="*/ 312290 h 390363"/>
                <a:gd name="connsiteX6" fmla="*/ 0 w 325870"/>
                <a:gd name="connsiteY6" fmla="*/ 312290 h 390363"/>
                <a:gd name="connsiteX7" fmla="*/ 0 w 325870"/>
                <a:gd name="connsiteY7" fmla="*/ 78073 h 39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5870" h="390363">
                  <a:moveTo>
                    <a:pt x="260695" y="1"/>
                  </a:moveTo>
                  <a:lnTo>
                    <a:pt x="260695" y="195182"/>
                  </a:lnTo>
                  <a:lnTo>
                    <a:pt x="325870" y="195182"/>
                  </a:lnTo>
                  <a:lnTo>
                    <a:pt x="162935" y="390362"/>
                  </a:lnTo>
                  <a:lnTo>
                    <a:pt x="0" y="195182"/>
                  </a:lnTo>
                  <a:lnTo>
                    <a:pt x="65175" y="195182"/>
                  </a:lnTo>
                  <a:lnTo>
                    <a:pt x="65175" y="1"/>
                  </a:lnTo>
                  <a:lnTo>
                    <a:pt x="260695" y="1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073" tIns="0" rIns="78073" bIns="97761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kumimoji="1" lang="ja-JP" altLang="en-US" sz="1400" kern="120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endParaRPr>
            </a:p>
          </p:txBody>
        </p:sp>
        <p:sp>
          <p:nvSpPr>
            <p:cNvPr id="29" name="フリーフォーム 28"/>
            <p:cNvSpPr/>
            <p:nvPr/>
          </p:nvSpPr>
          <p:spPr>
            <a:xfrm rot="28406">
              <a:off x="992083" y="3135405"/>
              <a:ext cx="509834" cy="186021"/>
            </a:xfrm>
            <a:custGeom>
              <a:avLst/>
              <a:gdLst>
                <a:gd name="connsiteX0" fmla="*/ 0 w 325870"/>
                <a:gd name="connsiteY0" fmla="*/ 78073 h 390363"/>
                <a:gd name="connsiteX1" fmla="*/ 162935 w 325870"/>
                <a:gd name="connsiteY1" fmla="*/ 78073 h 390363"/>
                <a:gd name="connsiteX2" fmla="*/ 162935 w 325870"/>
                <a:gd name="connsiteY2" fmla="*/ 0 h 390363"/>
                <a:gd name="connsiteX3" fmla="*/ 325870 w 325870"/>
                <a:gd name="connsiteY3" fmla="*/ 195182 h 390363"/>
                <a:gd name="connsiteX4" fmla="*/ 162935 w 325870"/>
                <a:gd name="connsiteY4" fmla="*/ 390363 h 390363"/>
                <a:gd name="connsiteX5" fmla="*/ 162935 w 325870"/>
                <a:gd name="connsiteY5" fmla="*/ 312290 h 390363"/>
                <a:gd name="connsiteX6" fmla="*/ 0 w 325870"/>
                <a:gd name="connsiteY6" fmla="*/ 312290 h 390363"/>
                <a:gd name="connsiteX7" fmla="*/ 0 w 325870"/>
                <a:gd name="connsiteY7" fmla="*/ 78073 h 39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5870" h="390363">
                  <a:moveTo>
                    <a:pt x="260695" y="1"/>
                  </a:moveTo>
                  <a:lnTo>
                    <a:pt x="260695" y="195182"/>
                  </a:lnTo>
                  <a:lnTo>
                    <a:pt x="325870" y="195182"/>
                  </a:lnTo>
                  <a:lnTo>
                    <a:pt x="162935" y="390362"/>
                  </a:lnTo>
                  <a:lnTo>
                    <a:pt x="0" y="195182"/>
                  </a:lnTo>
                  <a:lnTo>
                    <a:pt x="65175" y="195182"/>
                  </a:lnTo>
                  <a:lnTo>
                    <a:pt x="65175" y="1"/>
                  </a:lnTo>
                  <a:lnTo>
                    <a:pt x="260695" y="1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073" tIns="0" rIns="78073" bIns="97761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kumimoji="1" lang="ja-JP" altLang="en-US" sz="1400" kern="120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endParaRPr>
            </a:p>
          </p:txBody>
        </p:sp>
        <p:sp>
          <p:nvSpPr>
            <p:cNvPr id="30" name="フリーフォーム 29"/>
            <p:cNvSpPr/>
            <p:nvPr/>
          </p:nvSpPr>
          <p:spPr>
            <a:xfrm>
              <a:off x="227332" y="4218024"/>
              <a:ext cx="2039336" cy="438365"/>
            </a:xfrm>
            <a:custGeom>
              <a:avLst/>
              <a:gdLst>
                <a:gd name="connsiteX0" fmla="*/ 0 w 1561455"/>
                <a:gd name="connsiteY0" fmla="*/ 86748 h 867475"/>
                <a:gd name="connsiteX1" fmla="*/ 86748 w 1561455"/>
                <a:gd name="connsiteY1" fmla="*/ 0 h 867475"/>
                <a:gd name="connsiteX2" fmla="*/ 1474708 w 1561455"/>
                <a:gd name="connsiteY2" fmla="*/ 0 h 867475"/>
                <a:gd name="connsiteX3" fmla="*/ 1561456 w 1561455"/>
                <a:gd name="connsiteY3" fmla="*/ 86748 h 867475"/>
                <a:gd name="connsiteX4" fmla="*/ 1561455 w 1561455"/>
                <a:gd name="connsiteY4" fmla="*/ 780728 h 867475"/>
                <a:gd name="connsiteX5" fmla="*/ 1474707 w 1561455"/>
                <a:gd name="connsiteY5" fmla="*/ 867476 h 867475"/>
                <a:gd name="connsiteX6" fmla="*/ 86748 w 1561455"/>
                <a:gd name="connsiteY6" fmla="*/ 867475 h 867475"/>
                <a:gd name="connsiteX7" fmla="*/ 0 w 1561455"/>
                <a:gd name="connsiteY7" fmla="*/ 780727 h 867475"/>
                <a:gd name="connsiteX8" fmla="*/ 0 w 1561455"/>
                <a:gd name="connsiteY8" fmla="*/ 86748 h 86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1455" h="867475">
                  <a:moveTo>
                    <a:pt x="0" y="86748"/>
                  </a:moveTo>
                  <a:cubicBezTo>
                    <a:pt x="0" y="38838"/>
                    <a:pt x="38838" y="0"/>
                    <a:pt x="86748" y="0"/>
                  </a:cubicBezTo>
                  <a:lnTo>
                    <a:pt x="1474708" y="0"/>
                  </a:lnTo>
                  <a:cubicBezTo>
                    <a:pt x="1522618" y="0"/>
                    <a:pt x="1561456" y="38838"/>
                    <a:pt x="1561456" y="86748"/>
                  </a:cubicBezTo>
                  <a:cubicBezTo>
                    <a:pt x="1561456" y="318075"/>
                    <a:pt x="1561455" y="549401"/>
                    <a:pt x="1561455" y="780728"/>
                  </a:cubicBezTo>
                  <a:cubicBezTo>
                    <a:pt x="1561455" y="828638"/>
                    <a:pt x="1522617" y="867476"/>
                    <a:pt x="1474707" y="867476"/>
                  </a:cubicBezTo>
                  <a:lnTo>
                    <a:pt x="86748" y="867475"/>
                  </a:lnTo>
                  <a:cubicBezTo>
                    <a:pt x="38838" y="867475"/>
                    <a:pt x="0" y="828637"/>
                    <a:pt x="0" y="780727"/>
                  </a:cubicBezTo>
                  <a:lnTo>
                    <a:pt x="0" y="8674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747" tIns="78747" rIns="78747" bIns="78747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en-US" altLang="ja-JP" sz="1400" dirty="0">
                  <a:latin typeface="Calibri" panose="020F0502020204030204" pitchFamily="34" charset="0"/>
                  <a:ea typeface="Yu Gothic UI" panose="020B0500000000000000" pitchFamily="50" charset="-128"/>
                  <a:cs typeface="Calibri" panose="020F0502020204030204" pitchFamily="34" charset="0"/>
                </a:rPr>
                <a:t>Auto adjust zoom</a:t>
              </a:r>
            </a:p>
          </p:txBody>
        </p:sp>
        <p:sp>
          <p:nvSpPr>
            <p:cNvPr id="31" name="フリーフォーム 30"/>
            <p:cNvSpPr/>
            <p:nvPr/>
          </p:nvSpPr>
          <p:spPr>
            <a:xfrm rot="28406">
              <a:off x="992082" y="3942592"/>
              <a:ext cx="509834" cy="186021"/>
            </a:xfrm>
            <a:custGeom>
              <a:avLst/>
              <a:gdLst>
                <a:gd name="connsiteX0" fmla="*/ 0 w 325870"/>
                <a:gd name="connsiteY0" fmla="*/ 78073 h 390363"/>
                <a:gd name="connsiteX1" fmla="*/ 162935 w 325870"/>
                <a:gd name="connsiteY1" fmla="*/ 78073 h 390363"/>
                <a:gd name="connsiteX2" fmla="*/ 162935 w 325870"/>
                <a:gd name="connsiteY2" fmla="*/ 0 h 390363"/>
                <a:gd name="connsiteX3" fmla="*/ 325870 w 325870"/>
                <a:gd name="connsiteY3" fmla="*/ 195182 h 390363"/>
                <a:gd name="connsiteX4" fmla="*/ 162935 w 325870"/>
                <a:gd name="connsiteY4" fmla="*/ 390363 h 390363"/>
                <a:gd name="connsiteX5" fmla="*/ 162935 w 325870"/>
                <a:gd name="connsiteY5" fmla="*/ 312290 h 390363"/>
                <a:gd name="connsiteX6" fmla="*/ 0 w 325870"/>
                <a:gd name="connsiteY6" fmla="*/ 312290 h 390363"/>
                <a:gd name="connsiteX7" fmla="*/ 0 w 325870"/>
                <a:gd name="connsiteY7" fmla="*/ 78073 h 39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5870" h="390363">
                  <a:moveTo>
                    <a:pt x="260695" y="1"/>
                  </a:moveTo>
                  <a:lnTo>
                    <a:pt x="260695" y="195182"/>
                  </a:lnTo>
                  <a:lnTo>
                    <a:pt x="325870" y="195182"/>
                  </a:lnTo>
                  <a:lnTo>
                    <a:pt x="162935" y="390362"/>
                  </a:lnTo>
                  <a:lnTo>
                    <a:pt x="0" y="195182"/>
                  </a:lnTo>
                  <a:lnTo>
                    <a:pt x="65175" y="195182"/>
                  </a:lnTo>
                  <a:lnTo>
                    <a:pt x="65175" y="1"/>
                  </a:lnTo>
                  <a:lnTo>
                    <a:pt x="260695" y="1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073" tIns="0" rIns="78073" bIns="97761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kumimoji="1" lang="ja-JP" altLang="en-US" sz="1400" kern="120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endParaRPr>
            </a:p>
          </p:txBody>
        </p:sp>
      </p:grp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181716" y="1249099"/>
            <a:ext cx="7168796" cy="732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428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8647" tIns="34324" rIns="68647" bIns="34324" anchor="t"/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ja-JP" sz="1400" dirty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Connect through a </a:t>
            </a:r>
            <a:r>
              <a:rPr lang="en-US" altLang="ja-JP" sz="1400" dirty="0" smtClean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Wi-Fi USB </a:t>
            </a:r>
            <a:r>
              <a:rPr lang="en-US" altLang="ja-JP" sz="1400" dirty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adapter</a:t>
            </a:r>
            <a:endParaRPr lang="en-US" altLang="ja-JP" sz="1400" dirty="0" smtClean="0">
              <a:solidFill>
                <a:prstClr val="black"/>
              </a:solidFill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  <a:p>
            <a:pPr lvl="1"/>
            <a:r>
              <a:rPr lang="en-US" altLang="ja-JP" sz="1400" dirty="0" smtClean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Connect </a:t>
            </a:r>
            <a:r>
              <a:rPr lang="en-US" altLang="ja-JP" sz="1400" dirty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a Wi-Fi USB </a:t>
            </a:r>
            <a:r>
              <a:rPr lang="en-US" altLang="ja-JP" sz="1400" dirty="0" smtClean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adapter </a:t>
            </a:r>
            <a:r>
              <a:rPr lang="en-US" altLang="ja-JP" sz="1400" dirty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(locally procured) </a:t>
            </a:r>
            <a:r>
              <a:rPr lang="en-US" altLang="ja-JP" sz="1400" dirty="0" smtClean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to the USB terminal. </a:t>
            </a:r>
          </a:p>
          <a:p>
            <a:pPr lvl="1"/>
            <a:r>
              <a:rPr lang="en-US" altLang="ja-JP" sz="1400" dirty="0" smtClean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Accessing the camera from a tablet or smartphone opens the layout selection menu.</a:t>
            </a:r>
          </a:p>
        </p:txBody>
      </p:sp>
      <p:sp>
        <p:nvSpPr>
          <p:cNvPr id="33" name="Rectangle 10"/>
          <p:cNvSpPr>
            <a:spLocks noChangeArrowheads="1"/>
          </p:cNvSpPr>
          <p:nvPr/>
        </p:nvSpPr>
        <p:spPr bwMode="auto">
          <a:xfrm>
            <a:off x="99655" y="3500525"/>
            <a:ext cx="4085483" cy="847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428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8647" tIns="34324" rIns="68647" bIns="34324" anchor="t"/>
          <a:lstStyle/>
          <a:p>
            <a:r>
              <a:rPr lang="en-US" altLang="ja-JP" sz="1200" dirty="0" smtClean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*</a:t>
            </a:r>
            <a:r>
              <a:rPr lang="en-US" altLang="ja-JP" sz="1200" dirty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Use a verified Wi-Fi USB adapter.</a:t>
            </a:r>
            <a:endParaRPr lang="en-US" altLang="ja-JP" sz="1200" dirty="0" smtClean="0">
              <a:solidFill>
                <a:prstClr val="black"/>
              </a:solidFill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  <a:p>
            <a:r>
              <a:rPr lang="en-US" altLang="ja-JP" sz="1200" dirty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For the verification information and how to establish wireless</a:t>
            </a:r>
          </a:p>
          <a:p>
            <a:r>
              <a:rPr lang="en-US" altLang="ja-JP" sz="1200" dirty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LAN communication, refer to the below technical information.</a:t>
            </a:r>
            <a:endParaRPr lang="en-US" altLang="ja-JP" sz="1200" dirty="0" smtClean="0">
              <a:solidFill>
                <a:prstClr val="black"/>
              </a:solidFill>
              <a:latin typeface="Yu Gothic UI" panose="020B0500000000000000" pitchFamily="50" charset="-128"/>
              <a:ea typeface="Yu Gothic UI" panose="020B05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34" name="Rectangle 10"/>
          <p:cNvSpPr>
            <a:spLocks noChangeArrowheads="1"/>
          </p:cNvSpPr>
          <p:nvPr/>
        </p:nvSpPr>
        <p:spPr bwMode="auto">
          <a:xfrm>
            <a:off x="99655" y="4255781"/>
            <a:ext cx="4144099" cy="289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428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8647" tIns="34324" rIns="68647" bIns="34324" anchor="t"/>
          <a:lstStyle/>
          <a:p>
            <a:r>
              <a:rPr lang="pl-PL" altLang="ja-JP" sz="1200" dirty="0" smtClean="0">
                <a:hlinkClick r:id="rId2" tooltip="https://www.psn-web.net/ssbu-t/support/usbad_info_en4.pdf"/>
              </a:rPr>
              <a:t>https</a:t>
            </a:r>
            <a:r>
              <a:rPr lang="pl-PL" altLang="ja-JP" sz="1200" dirty="0">
                <a:hlinkClick r:id="rId2" tooltip="https://www.psn-web.net/ssbu-t/support/usbad_info_en4.pdf"/>
              </a:rPr>
              <a:t>://</a:t>
            </a:r>
            <a:r>
              <a:rPr lang="pl-PL" altLang="ja-JP" sz="1200" dirty="0" smtClean="0">
                <a:hlinkClick r:id="rId2" tooltip="https://www.psn-web.net/ssbu-t/support/usbad_info_en4.pdf"/>
              </a:rPr>
              <a:t>www.psn-web.net/ssbu-t/Support/usbad_info_en4.pdf</a:t>
            </a:r>
            <a:endParaRPr lang="en-US" altLang="ja-JP" sz="1200" dirty="0" smtClean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8246" y="2110154"/>
            <a:ext cx="3212266" cy="239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99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図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625" y="1242646"/>
            <a:ext cx="4029989" cy="2997816"/>
          </a:xfrm>
          <a:prstGeom prst="rect">
            <a:avLst/>
          </a:prstGeom>
        </p:spPr>
      </p:pic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Select a layout</a:t>
            </a:r>
            <a:endParaRPr lang="ja-JP" altLang="en-US" sz="2400" dirty="0">
              <a:solidFill>
                <a:sysClr val="window" lastClr="FFFFFF"/>
              </a:solidFill>
              <a:latin typeface="Calibri" panose="020F0502020204030204" pitchFamily="34" charset="0"/>
              <a:ea typeface="Yu Gothic UI Semibold" panose="020B07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4325740" y="1168153"/>
            <a:ext cx="3300122" cy="1670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428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8647" tIns="34324" rIns="68647" bIns="34324" anchor="t"/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1. Select a layout for image capturing</a:t>
            </a:r>
          </a:p>
          <a:p>
            <a:r>
              <a:rPr lang="ja-JP" altLang="en-US" sz="1200" dirty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　</a:t>
            </a:r>
            <a:r>
              <a:rPr lang="en-US" altLang="ja-JP" sz="1200" dirty="0" smtClean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- Layout all cameras horizontally</a:t>
            </a:r>
            <a:endParaRPr lang="ja-JP" altLang="en-US" sz="1200" dirty="0">
              <a:solidFill>
                <a:prstClr val="black"/>
              </a:solidFill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  <a:p>
            <a:r>
              <a:rPr lang="ja-JP" altLang="en-US" sz="1200" dirty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　</a:t>
            </a:r>
            <a:r>
              <a:rPr lang="en-US" altLang="ja-JP" sz="1200" dirty="0" smtClean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- Layout cameras 1 to 3 horizontally</a:t>
            </a:r>
            <a:endParaRPr lang="ja-JP" altLang="en-US" sz="1200" dirty="0">
              <a:solidFill>
                <a:prstClr val="black"/>
              </a:solidFill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  <a:p>
            <a:r>
              <a:rPr lang="ja-JP" altLang="en-US" sz="1200" dirty="0" smtClean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　  </a:t>
            </a:r>
            <a:r>
              <a:rPr lang="en-US" altLang="ja-JP" sz="1200" dirty="0" smtClean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Layout camera 4 downward</a:t>
            </a:r>
          </a:p>
          <a:p>
            <a:endParaRPr lang="en-US" altLang="ja-JP" sz="1400" dirty="0">
              <a:solidFill>
                <a:prstClr val="black"/>
              </a:solidFill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  <a:p>
            <a:r>
              <a:rPr lang="en-US" altLang="ja-JP" sz="1400" dirty="0" smtClean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2. Clicking “Automatically adjust” button opens the screen for selecting a shooting range.</a:t>
            </a:r>
          </a:p>
        </p:txBody>
      </p:sp>
      <p:grpSp>
        <p:nvGrpSpPr>
          <p:cNvPr id="22" name="グループ化 21"/>
          <p:cNvGrpSpPr/>
          <p:nvPr/>
        </p:nvGrpSpPr>
        <p:grpSpPr>
          <a:xfrm>
            <a:off x="7555522" y="900403"/>
            <a:ext cx="1481431" cy="3644618"/>
            <a:chOff x="227332" y="1011771"/>
            <a:chExt cx="2045438" cy="3644618"/>
          </a:xfrm>
        </p:grpSpPr>
        <p:sp>
          <p:nvSpPr>
            <p:cNvPr id="23" name="フリーフォーム 22"/>
            <p:cNvSpPr/>
            <p:nvPr/>
          </p:nvSpPr>
          <p:spPr>
            <a:xfrm>
              <a:off x="233434" y="1011771"/>
              <a:ext cx="2039336" cy="438365"/>
            </a:xfrm>
            <a:custGeom>
              <a:avLst/>
              <a:gdLst>
                <a:gd name="connsiteX0" fmla="*/ 0 w 1561455"/>
                <a:gd name="connsiteY0" fmla="*/ 86748 h 867475"/>
                <a:gd name="connsiteX1" fmla="*/ 86748 w 1561455"/>
                <a:gd name="connsiteY1" fmla="*/ 0 h 867475"/>
                <a:gd name="connsiteX2" fmla="*/ 1474708 w 1561455"/>
                <a:gd name="connsiteY2" fmla="*/ 0 h 867475"/>
                <a:gd name="connsiteX3" fmla="*/ 1561456 w 1561455"/>
                <a:gd name="connsiteY3" fmla="*/ 86748 h 867475"/>
                <a:gd name="connsiteX4" fmla="*/ 1561455 w 1561455"/>
                <a:gd name="connsiteY4" fmla="*/ 780728 h 867475"/>
                <a:gd name="connsiteX5" fmla="*/ 1474707 w 1561455"/>
                <a:gd name="connsiteY5" fmla="*/ 867476 h 867475"/>
                <a:gd name="connsiteX6" fmla="*/ 86748 w 1561455"/>
                <a:gd name="connsiteY6" fmla="*/ 867475 h 867475"/>
                <a:gd name="connsiteX7" fmla="*/ 0 w 1561455"/>
                <a:gd name="connsiteY7" fmla="*/ 780727 h 867475"/>
                <a:gd name="connsiteX8" fmla="*/ 0 w 1561455"/>
                <a:gd name="connsiteY8" fmla="*/ 86748 h 86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1455" h="867475">
                  <a:moveTo>
                    <a:pt x="0" y="86748"/>
                  </a:moveTo>
                  <a:cubicBezTo>
                    <a:pt x="0" y="38838"/>
                    <a:pt x="38838" y="0"/>
                    <a:pt x="86748" y="0"/>
                  </a:cubicBezTo>
                  <a:lnTo>
                    <a:pt x="1474708" y="0"/>
                  </a:lnTo>
                  <a:cubicBezTo>
                    <a:pt x="1522618" y="0"/>
                    <a:pt x="1561456" y="38838"/>
                    <a:pt x="1561456" y="86748"/>
                  </a:cubicBezTo>
                  <a:cubicBezTo>
                    <a:pt x="1561456" y="318075"/>
                    <a:pt x="1561455" y="549401"/>
                    <a:pt x="1561455" y="780728"/>
                  </a:cubicBezTo>
                  <a:cubicBezTo>
                    <a:pt x="1561455" y="828638"/>
                    <a:pt x="1522617" y="867476"/>
                    <a:pt x="1474707" y="867476"/>
                  </a:cubicBezTo>
                  <a:lnTo>
                    <a:pt x="86748" y="867475"/>
                  </a:lnTo>
                  <a:cubicBezTo>
                    <a:pt x="38838" y="867475"/>
                    <a:pt x="0" y="828637"/>
                    <a:pt x="0" y="780727"/>
                  </a:cubicBezTo>
                  <a:lnTo>
                    <a:pt x="0" y="8674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747" tIns="78747" rIns="78747" bIns="78747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en-US" altLang="ja-JP" sz="1400" dirty="0">
                  <a:latin typeface="Calibri" panose="020F0502020204030204" pitchFamily="34" charset="0"/>
                  <a:ea typeface="Yu Gothic UI" panose="020B0500000000000000" pitchFamily="50" charset="-128"/>
                  <a:cs typeface="Calibri" panose="020F0502020204030204" pitchFamily="34" charset="0"/>
                </a:rPr>
                <a:t>Open the setup screen</a:t>
              </a:r>
            </a:p>
          </p:txBody>
        </p:sp>
        <p:sp>
          <p:nvSpPr>
            <p:cNvPr id="24" name="フリーフォーム 23"/>
            <p:cNvSpPr/>
            <p:nvPr/>
          </p:nvSpPr>
          <p:spPr>
            <a:xfrm rot="28406">
              <a:off x="992081" y="1542216"/>
              <a:ext cx="509834" cy="186021"/>
            </a:xfrm>
            <a:custGeom>
              <a:avLst/>
              <a:gdLst>
                <a:gd name="connsiteX0" fmla="*/ 0 w 325870"/>
                <a:gd name="connsiteY0" fmla="*/ 78073 h 390363"/>
                <a:gd name="connsiteX1" fmla="*/ 162935 w 325870"/>
                <a:gd name="connsiteY1" fmla="*/ 78073 h 390363"/>
                <a:gd name="connsiteX2" fmla="*/ 162935 w 325870"/>
                <a:gd name="connsiteY2" fmla="*/ 0 h 390363"/>
                <a:gd name="connsiteX3" fmla="*/ 325870 w 325870"/>
                <a:gd name="connsiteY3" fmla="*/ 195182 h 390363"/>
                <a:gd name="connsiteX4" fmla="*/ 162935 w 325870"/>
                <a:gd name="connsiteY4" fmla="*/ 390363 h 390363"/>
                <a:gd name="connsiteX5" fmla="*/ 162935 w 325870"/>
                <a:gd name="connsiteY5" fmla="*/ 312290 h 390363"/>
                <a:gd name="connsiteX6" fmla="*/ 0 w 325870"/>
                <a:gd name="connsiteY6" fmla="*/ 312290 h 390363"/>
                <a:gd name="connsiteX7" fmla="*/ 0 w 325870"/>
                <a:gd name="connsiteY7" fmla="*/ 78073 h 39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5870" h="390363">
                  <a:moveTo>
                    <a:pt x="260695" y="1"/>
                  </a:moveTo>
                  <a:lnTo>
                    <a:pt x="260695" y="195182"/>
                  </a:lnTo>
                  <a:lnTo>
                    <a:pt x="325870" y="195182"/>
                  </a:lnTo>
                  <a:lnTo>
                    <a:pt x="162935" y="390362"/>
                  </a:lnTo>
                  <a:lnTo>
                    <a:pt x="0" y="195182"/>
                  </a:lnTo>
                  <a:lnTo>
                    <a:pt x="65175" y="195182"/>
                  </a:lnTo>
                  <a:lnTo>
                    <a:pt x="65175" y="1"/>
                  </a:lnTo>
                  <a:lnTo>
                    <a:pt x="260695" y="1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073" tIns="0" rIns="78073" bIns="97761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kumimoji="1" lang="ja-JP" altLang="en-US" sz="1400" kern="120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endParaRPr>
            </a:p>
          </p:txBody>
        </p:sp>
        <p:sp>
          <p:nvSpPr>
            <p:cNvPr id="25" name="フリーフォーム 24"/>
            <p:cNvSpPr/>
            <p:nvPr/>
          </p:nvSpPr>
          <p:spPr>
            <a:xfrm>
              <a:off x="233434" y="1813666"/>
              <a:ext cx="2039336" cy="438365"/>
            </a:xfrm>
            <a:custGeom>
              <a:avLst/>
              <a:gdLst>
                <a:gd name="connsiteX0" fmla="*/ 0 w 1561455"/>
                <a:gd name="connsiteY0" fmla="*/ 86748 h 867475"/>
                <a:gd name="connsiteX1" fmla="*/ 86748 w 1561455"/>
                <a:gd name="connsiteY1" fmla="*/ 0 h 867475"/>
                <a:gd name="connsiteX2" fmla="*/ 1474708 w 1561455"/>
                <a:gd name="connsiteY2" fmla="*/ 0 h 867475"/>
                <a:gd name="connsiteX3" fmla="*/ 1561456 w 1561455"/>
                <a:gd name="connsiteY3" fmla="*/ 86748 h 867475"/>
                <a:gd name="connsiteX4" fmla="*/ 1561455 w 1561455"/>
                <a:gd name="connsiteY4" fmla="*/ 780728 h 867475"/>
                <a:gd name="connsiteX5" fmla="*/ 1474707 w 1561455"/>
                <a:gd name="connsiteY5" fmla="*/ 867476 h 867475"/>
                <a:gd name="connsiteX6" fmla="*/ 86748 w 1561455"/>
                <a:gd name="connsiteY6" fmla="*/ 867475 h 867475"/>
                <a:gd name="connsiteX7" fmla="*/ 0 w 1561455"/>
                <a:gd name="connsiteY7" fmla="*/ 780727 h 867475"/>
                <a:gd name="connsiteX8" fmla="*/ 0 w 1561455"/>
                <a:gd name="connsiteY8" fmla="*/ 86748 h 86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1455" h="867475">
                  <a:moveTo>
                    <a:pt x="0" y="86748"/>
                  </a:moveTo>
                  <a:cubicBezTo>
                    <a:pt x="0" y="38838"/>
                    <a:pt x="38838" y="0"/>
                    <a:pt x="86748" y="0"/>
                  </a:cubicBezTo>
                  <a:lnTo>
                    <a:pt x="1474708" y="0"/>
                  </a:lnTo>
                  <a:cubicBezTo>
                    <a:pt x="1522618" y="0"/>
                    <a:pt x="1561456" y="38838"/>
                    <a:pt x="1561456" y="86748"/>
                  </a:cubicBezTo>
                  <a:cubicBezTo>
                    <a:pt x="1561456" y="318075"/>
                    <a:pt x="1561455" y="549401"/>
                    <a:pt x="1561455" y="780728"/>
                  </a:cubicBezTo>
                  <a:cubicBezTo>
                    <a:pt x="1561455" y="828638"/>
                    <a:pt x="1522617" y="867476"/>
                    <a:pt x="1474707" y="867476"/>
                  </a:cubicBezTo>
                  <a:lnTo>
                    <a:pt x="86748" y="867475"/>
                  </a:lnTo>
                  <a:cubicBezTo>
                    <a:pt x="38838" y="867475"/>
                    <a:pt x="0" y="828637"/>
                    <a:pt x="0" y="780727"/>
                  </a:cubicBezTo>
                  <a:lnTo>
                    <a:pt x="0" y="86748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747" tIns="78747" rIns="78747" bIns="78747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en-US" altLang="ja-JP" sz="1400" dirty="0">
                  <a:latin typeface="Calibri" panose="020F0502020204030204" pitchFamily="34" charset="0"/>
                  <a:ea typeface="Yu Gothic UI" panose="020B0500000000000000" pitchFamily="50" charset="-128"/>
                  <a:cs typeface="Calibri" panose="020F0502020204030204" pitchFamily="34" charset="0"/>
                </a:rPr>
                <a:t>Select a layout</a:t>
              </a:r>
            </a:p>
          </p:txBody>
        </p:sp>
        <p:sp>
          <p:nvSpPr>
            <p:cNvPr id="26" name="フリーフォーム 25"/>
            <p:cNvSpPr/>
            <p:nvPr/>
          </p:nvSpPr>
          <p:spPr>
            <a:xfrm>
              <a:off x="228059" y="2611610"/>
              <a:ext cx="2039336" cy="438365"/>
            </a:xfrm>
            <a:custGeom>
              <a:avLst/>
              <a:gdLst>
                <a:gd name="connsiteX0" fmla="*/ 0 w 1561455"/>
                <a:gd name="connsiteY0" fmla="*/ 86748 h 867475"/>
                <a:gd name="connsiteX1" fmla="*/ 86748 w 1561455"/>
                <a:gd name="connsiteY1" fmla="*/ 0 h 867475"/>
                <a:gd name="connsiteX2" fmla="*/ 1474708 w 1561455"/>
                <a:gd name="connsiteY2" fmla="*/ 0 h 867475"/>
                <a:gd name="connsiteX3" fmla="*/ 1561456 w 1561455"/>
                <a:gd name="connsiteY3" fmla="*/ 86748 h 867475"/>
                <a:gd name="connsiteX4" fmla="*/ 1561455 w 1561455"/>
                <a:gd name="connsiteY4" fmla="*/ 780728 h 867475"/>
                <a:gd name="connsiteX5" fmla="*/ 1474707 w 1561455"/>
                <a:gd name="connsiteY5" fmla="*/ 867476 h 867475"/>
                <a:gd name="connsiteX6" fmla="*/ 86748 w 1561455"/>
                <a:gd name="connsiteY6" fmla="*/ 867475 h 867475"/>
                <a:gd name="connsiteX7" fmla="*/ 0 w 1561455"/>
                <a:gd name="connsiteY7" fmla="*/ 780727 h 867475"/>
                <a:gd name="connsiteX8" fmla="*/ 0 w 1561455"/>
                <a:gd name="connsiteY8" fmla="*/ 86748 h 86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1455" h="867475">
                  <a:moveTo>
                    <a:pt x="0" y="86748"/>
                  </a:moveTo>
                  <a:cubicBezTo>
                    <a:pt x="0" y="38838"/>
                    <a:pt x="38838" y="0"/>
                    <a:pt x="86748" y="0"/>
                  </a:cubicBezTo>
                  <a:lnTo>
                    <a:pt x="1474708" y="0"/>
                  </a:lnTo>
                  <a:cubicBezTo>
                    <a:pt x="1522618" y="0"/>
                    <a:pt x="1561456" y="38838"/>
                    <a:pt x="1561456" y="86748"/>
                  </a:cubicBezTo>
                  <a:cubicBezTo>
                    <a:pt x="1561456" y="318075"/>
                    <a:pt x="1561455" y="549401"/>
                    <a:pt x="1561455" y="780728"/>
                  </a:cubicBezTo>
                  <a:cubicBezTo>
                    <a:pt x="1561455" y="828638"/>
                    <a:pt x="1522617" y="867476"/>
                    <a:pt x="1474707" y="867476"/>
                  </a:cubicBezTo>
                  <a:lnTo>
                    <a:pt x="86748" y="867475"/>
                  </a:lnTo>
                  <a:cubicBezTo>
                    <a:pt x="38838" y="867475"/>
                    <a:pt x="0" y="828637"/>
                    <a:pt x="0" y="780727"/>
                  </a:cubicBezTo>
                  <a:lnTo>
                    <a:pt x="0" y="8674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747" tIns="78747" rIns="78747" bIns="78747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en-US" altLang="ja-JP" sz="1400" dirty="0">
                  <a:latin typeface="Calibri" panose="020F0502020204030204" pitchFamily="34" charset="0"/>
                  <a:ea typeface="Yu Gothic UI" panose="020B0500000000000000" pitchFamily="50" charset="-128"/>
                  <a:cs typeface="Calibri" panose="020F0502020204030204" pitchFamily="34" charset="0"/>
                </a:rPr>
                <a:t>Select a shooting range </a:t>
              </a:r>
            </a:p>
          </p:txBody>
        </p:sp>
        <p:sp>
          <p:nvSpPr>
            <p:cNvPr id="27" name="フリーフォーム 26"/>
            <p:cNvSpPr/>
            <p:nvPr/>
          </p:nvSpPr>
          <p:spPr>
            <a:xfrm>
              <a:off x="233434" y="3414817"/>
              <a:ext cx="2039336" cy="438365"/>
            </a:xfrm>
            <a:custGeom>
              <a:avLst/>
              <a:gdLst>
                <a:gd name="connsiteX0" fmla="*/ 0 w 1561455"/>
                <a:gd name="connsiteY0" fmla="*/ 86748 h 867475"/>
                <a:gd name="connsiteX1" fmla="*/ 86748 w 1561455"/>
                <a:gd name="connsiteY1" fmla="*/ 0 h 867475"/>
                <a:gd name="connsiteX2" fmla="*/ 1474708 w 1561455"/>
                <a:gd name="connsiteY2" fmla="*/ 0 h 867475"/>
                <a:gd name="connsiteX3" fmla="*/ 1561456 w 1561455"/>
                <a:gd name="connsiteY3" fmla="*/ 86748 h 867475"/>
                <a:gd name="connsiteX4" fmla="*/ 1561455 w 1561455"/>
                <a:gd name="connsiteY4" fmla="*/ 780728 h 867475"/>
                <a:gd name="connsiteX5" fmla="*/ 1474707 w 1561455"/>
                <a:gd name="connsiteY5" fmla="*/ 867476 h 867475"/>
                <a:gd name="connsiteX6" fmla="*/ 86748 w 1561455"/>
                <a:gd name="connsiteY6" fmla="*/ 867475 h 867475"/>
                <a:gd name="connsiteX7" fmla="*/ 0 w 1561455"/>
                <a:gd name="connsiteY7" fmla="*/ 780727 h 867475"/>
                <a:gd name="connsiteX8" fmla="*/ 0 w 1561455"/>
                <a:gd name="connsiteY8" fmla="*/ 86748 h 86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1455" h="867475">
                  <a:moveTo>
                    <a:pt x="0" y="86748"/>
                  </a:moveTo>
                  <a:cubicBezTo>
                    <a:pt x="0" y="38838"/>
                    <a:pt x="38838" y="0"/>
                    <a:pt x="86748" y="0"/>
                  </a:cubicBezTo>
                  <a:lnTo>
                    <a:pt x="1474708" y="0"/>
                  </a:lnTo>
                  <a:cubicBezTo>
                    <a:pt x="1522618" y="0"/>
                    <a:pt x="1561456" y="38838"/>
                    <a:pt x="1561456" y="86748"/>
                  </a:cubicBezTo>
                  <a:cubicBezTo>
                    <a:pt x="1561456" y="318075"/>
                    <a:pt x="1561455" y="549401"/>
                    <a:pt x="1561455" y="780728"/>
                  </a:cubicBezTo>
                  <a:cubicBezTo>
                    <a:pt x="1561455" y="828638"/>
                    <a:pt x="1522617" y="867476"/>
                    <a:pt x="1474707" y="867476"/>
                  </a:cubicBezTo>
                  <a:lnTo>
                    <a:pt x="86748" y="867475"/>
                  </a:lnTo>
                  <a:cubicBezTo>
                    <a:pt x="38838" y="867475"/>
                    <a:pt x="0" y="828637"/>
                    <a:pt x="0" y="780727"/>
                  </a:cubicBezTo>
                  <a:lnTo>
                    <a:pt x="0" y="8674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747" tIns="78747" rIns="78747" bIns="78747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en-US" altLang="ja-JP" sz="1400" dirty="0">
                  <a:latin typeface="Calibri" panose="020F0502020204030204" pitchFamily="34" charset="0"/>
                  <a:ea typeface="Yu Gothic UI" panose="020B0500000000000000" pitchFamily="50" charset="-128"/>
                  <a:cs typeface="Calibri" panose="020F0502020204030204" pitchFamily="34" charset="0"/>
                </a:rPr>
                <a:t>Adjust horizontal  position</a:t>
              </a:r>
            </a:p>
          </p:txBody>
        </p:sp>
        <p:sp>
          <p:nvSpPr>
            <p:cNvPr id="28" name="フリーフォーム 27"/>
            <p:cNvSpPr/>
            <p:nvPr/>
          </p:nvSpPr>
          <p:spPr>
            <a:xfrm rot="28406">
              <a:off x="992083" y="2345421"/>
              <a:ext cx="509834" cy="186021"/>
            </a:xfrm>
            <a:custGeom>
              <a:avLst/>
              <a:gdLst>
                <a:gd name="connsiteX0" fmla="*/ 0 w 325870"/>
                <a:gd name="connsiteY0" fmla="*/ 78073 h 390363"/>
                <a:gd name="connsiteX1" fmla="*/ 162935 w 325870"/>
                <a:gd name="connsiteY1" fmla="*/ 78073 h 390363"/>
                <a:gd name="connsiteX2" fmla="*/ 162935 w 325870"/>
                <a:gd name="connsiteY2" fmla="*/ 0 h 390363"/>
                <a:gd name="connsiteX3" fmla="*/ 325870 w 325870"/>
                <a:gd name="connsiteY3" fmla="*/ 195182 h 390363"/>
                <a:gd name="connsiteX4" fmla="*/ 162935 w 325870"/>
                <a:gd name="connsiteY4" fmla="*/ 390363 h 390363"/>
                <a:gd name="connsiteX5" fmla="*/ 162935 w 325870"/>
                <a:gd name="connsiteY5" fmla="*/ 312290 h 390363"/>
                <a:gd name="connsiteX6" fmla="*/ 0 w 325870"/>
                <a:gd name="connsiteY6" fmla="*/ 312290 h 390363"/>
                <a:gd name="connsiteX7" fmla="*/ 0 w 325870"/>
                <a:gd name="connsiteY7" fmla="*/ 78073 h 39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5870" h="390363">
                  <a:moveTo>
                    <a:pt x="260695" y="1"/>
                  </a:moveTo>
                  <a:lnTo>
                    <a:pt x="260695" y="195182"/>
                  </a:lnTo>
                  <a:lnTo>
                    <a:pt x="325870" y="195182"/>
                  </a:lnTo>
                  <a:lnTo>
                    <a:pt x="162935" y="390362"/>
                  </a:lnTo>
                  <a:lnTo>
                    <a:pt x="0" y="195182"/>
                  </a:lnTo>
                  <a:lnTo>
                    <a:pt x="65175" y="195182"/>
                  </a:lnTo>
                  <a:lnTo>
                    <a:pt x="65175" y="1"/>
                  </a:lnTo>
                  <a:lnTo>
                    <a:pt x="260695" y="1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073" tIns="0" rIns="78073" bIns="97761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kumimoji="1" lang="ja-JP" altLang="en-US" sz="1400" kern="120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endParaRPr>
            </a:p>
          </p:txBody>
        </p:sp>
        <p:sp>
          <p:nvSpPr>
            <p:cNvPr id="29" name="フリーフォーム 28"/>
            <p:cNvSpPr/>
            <p:nvPr/>
          </p:nvSpPr>
          <p:spPr>
            <a:xfrm rot="28406">
              <a:off x="992083" y="3135405"/>
              <a:ext cx="509834" cy="186021"/>
            </a:xfrm>
            <a:custGeom>
              <a:avLst/>
              <a:gdLst>
                <a:gd name="connsiteX0" fmla="*/ 0 w 325870"/>
                <a:gd name="connsiteY0" fmla="*/ 78073 h 390363"/>
                <a:gd name="connsiteX1" fmla="*/ 162935 w 325870"/>
                <a:gd name="connsiteY1" fmla="*/ 78073 h 390363"/>
                <a:gd name="connsiteX2" fmla="*/ 162935 w 325870"/>
                <a:gd name="connsiteY2" fmla="*/ 0 h 390363"/>
                <a:gd name="connsiteX3" fmla="*/ 325870 w 325870"/>
                <a:gd name="connsiteY3" fmla="*/ 195182 h 390363"/>
                <a:gd name="connsiteX4" fmla="*/ 162935 w 325870"/>
                <a:gd name="connsiteY4" fmla="*/ 390363 h 390363"/>
                <a:gd name="connsiteX5" fmla="*/ 162935 w 325870"/>
                <a:gd name="connsiteY5" fmla="*/ 312290 h 390363"/>
                <a:gd name="connsiteX6" fmla="*/ 0 w 325870"/>
                <a:gd name="connsiteY6" fmla="*/ 312290 h 390363"/>
                <a:gd name="connsiteX7" fmla="*/ 0 w 325870"/>
                <a:gd name="connsiteY7" fmla="*/ 78073 h 39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5870" h="390363">
                  <a:moveTo>
                    <a:pt x="260695" y="1"/>
                  </a:moveTo>
                  <a:lnTo>
                    <a:pt x="260695" y="195182"/>
                  </a:lnTo>
                  <a:lnTo>
                    <a:pt x="325870" y="195182"/>
                  </a:lnTo>
                  <a:lnTo>
                    <a:pt x="162935" y="390362"/>
                  </a:lnTo>
                  <a:lnTo>
                    <a:pt x="0" y="195182"/>
                  </a:lnTo>
                  <a:lnTo>
                    <a:pt x="65175" y="195182"/>
                  </a:lnTo>
                  <a:lnTo>
                    <a:pt x="65175" y="1"/>
                  </a:lnTo>
                  <a:lnTo>
                    <a:pt x="260695" y="1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073" tIns="0" rIns="78073" bIns="97761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kumimoji="1" lang="ja-JP" altLang="en-US" sz="1400" kern="120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endParaRPr>
            </a:p>
          </p:txBody>
        </p:sp>
        <p:sp>
          <p:nvSpPr>
            <p:cNvPr id="30" name="フリーフォーム 29"/>
            <p:cNvSpPr/>
            <p:nvPr/>
          </p:nvSpPr>
          <p:spPr>
            <a:xfrm>
              <a:off x="227332" y="4218024"/>
              <a:ext cx="2039336" cy="438365"/>
            </a:xfrm>
            <a:custGeom>
              <a:avLst/>
              <a:gdLst>
                <a:gd name="connsiteX0" fmla="*/ 0 w 1561455"/>
                <a:gd name="connsiteY0" fmla="*/ 86748 h 867475"/>
                <a:gd name="connsiteX1" fmla="*/ 86748 w 1561455"/>
                <a:gd name="connsiteY1" fmla="*/ 0 h 867475"/>
                <a:gd name="connsiteX2" fmla="*/ 1474708 w 1561455"/>
                <a:gd name="connsiteY2" fmla="*/ 0 h 867475"/>
                <a:gd name="connsiteX3" fmla="*/ 1561456 w 1561455"/>
                <a:gd name="connsiteY3" fmla="*/ 86748 h 867475"/>
                <a:gd name="connsiteX4" fmla="*/ 1561455 w 1561455"/>
                <a:gd name="connsiteY4" fmla="*/ 780728 h 867475"/>
                <a:gd name="connsiteX5" fmla="*/ 1474707 w 1561455"/>
                <a:gd name="connsiteY5" fmla="*/ 867476 h 867475"/>
                <a:gd name="connsiteX6" fmla="*/ 86748 w 1561455"/>
                <a:gd name="connsiteY6" fmla="*/ 867475 h 867475"/>
                <a:gd name="connsiteX7" fmla="*/ 0 w 1561455"/>
                <a:gd name="connsiteY7" fmla="*/ 780727 h 867475"/>
                <a:gd name="connsiteX8" fmla="*/ 0 w 1561455"/>
                <a:gd name="connsiteY8" fmla="*/ 86748 h 86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1455" h="867475">
                  <a:moveTo>
                    <a:pt x="0" y="86748"/>
                  </a:moveTo>
                  <a:cubicBezTo>
                    <a:pt x="0" y="38838"/>
                    <a:pt x="38838" y="0"/>
                    <a:pt x="86748" y="0"/>
                  </a:cubicBezTo>
                  <a:lnTo>
                    <a:pt x="1474708" y="0"/>
                  </a:lnTo>
                  <a:cubicBezTo>
                    <a:pt x="1522618" y="0"/>
                    <a:pt x="1561456" y="38838"/>
                    <a:pt x="1561456" y="86748"/>
                  </a:cubicBezTo>
                  <a:cubicBezTo>
                    <a:pt x="1561456" y="318075"/>
                    <a:pt x="1561455" y="549401"/>
                    <a:pt x="1561455" y="780728"/>
                  </a:cubicBezTo>
                  <a:cubicBezTo>
                    <a:pt x="1561455" y="828638"/>
                    <a:pt x="1522617" y="867476"/>
                    <a:pt x="1474707" y="867476"/>
                  </a:cubicBezTo>
                  <a:lnTo>
                    <a:pt x="86748" y="867475"/>
                  </a:lnTo>
                  <a:cubicBezTo>
                    <a:pt x="38838" y="867475"/>
                    <a:pt x="0" y="828637"/>
                    <a:pt x="0" y="780727"/>
                  </a:cubicBezTo>
                  <a:lnTo>
                    <a:pt x="0" y="8674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747" tIns="78747" rIns="78747" bIns="78747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en-US" altLang="ja-JP" sz="1400" dirty="0">
                  <a:latin typeface="Calibri" panose="020F0502020204030204" pitchFamily="34" charset="0"/>
                  <a:ea typeface="Yu Gothic UI" panose="020B0500000000000000" pitchFamily="50" charset="-128"/>
                  <a:cs typeface="Calibri" panose="020F0502020204030204" pitchFamily="34" charset="0"/>
                </a:rPr>
                <a:t>Auto adjust zoom</a:t>
              </a:r>
            </a:p>
          </p:txBody>
        </p:sp>
        <p:sp>
          <p:nvSpPr>
            <p:cNvPr id="31" name="フリーフォーム 30"/>
            <p:cNvSpPr/>
            <p:nvPr/>
          </p:nvSpPr>
          <p:spPr>
            <a:xfrm rot="28406">
              <a:off x="992082" y="3942592"/>
              <a:ext cx="509834" cy="186021"/>
            </a:xfrm>
            <a:custGeom>
              <a:avLst/>
              <a:gdLst>
                <a:gd name="connsiteX0" fmla="*/ 0 w 325870"/>
                <a:gd name="connsiteY0" fmla="*/ 78073 h 390363"/>
                <a:gd name="connsiteX1" fmla="*/ 162935 w 325870"/>
                <a:gd name="connsiteY1" fmla="*/ 78073 h 390363"/>
                <a:gd name="connsiteX2" fmla="*/ 162935 w 325870"/>
                <a:gd name="connsiteY2" fmla="*/ 0 h 390363"/>
                <a:gd name="connsiteX3" fmla="*/ 325870 w 325870"/>
                <a:gd name="connsiteY3" fmla="*/ 195182 h 390363"/>
                <a:gd name="connsiteX4" fmla="*/ 162935 w 325870"/>
                <a:gd name="connsiteY4" fmla="*/ 390363 h 390363"/>
                <a:gd name="connsiteX5" fmla="*/ 162935 w 325870"/>
                <a:gd name="connsiteY5" fmla="*/ 312290 h 390363"/>
                <a:gd name="connsiteX6" fmla="*/ 0 w 325870"/>
                <a:gd name="connsiteY6" fmla="*/ 312290 h 390363"/>
                <a:gd name="connsiteX7" fmla="*/ 0 w 325870"/>
                <a:gd name="connsiteY7" fmla="*/ 78073 h 39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5870" h="390363">
                  <a:moveTo>
                    <a:pt x="260695" y="1"/>
                  </a:moveTo>
                  <a:lnTo>
                    <a:pt x="260695" y="195182"/>
                  </a:lnTo>
                  <a:lnTo>
                    <a:pt x="325870" y="195182"/>
                  </a:lnTo>
                  <a:lnTo>
                    <a:pt x="162935" y="390362"/>
                  </a:lnTo>
                  <a:lnTo>
                    <a:pt x="0" y="195182"/>
                  </a:lnTo>
                  <a:lnTo>
                    <a:pt x="65175" y="195182"/>
                  </a:lnTo>
                  <a:lnTo>
                    <a:pt x="65175" y="1"/>
                  </a:lnTo>
                  <a:lnTo>
                    <a:pt x="260695" y="1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073" tIns="0" rIns="78073" bIns="97761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kumimoji="1" lang="ja-JP" altLang="en-US" sz="1400" kern="120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endParaRPr>
            </a:p>
          </p:txBody>
        </p:sp>
      </p:grpSp>
      <p:sp>
        <p:nvSpPr>
          <p:cNvPr id="19" name="正方形/長方形 18"/>
          <p:cNvSpPr/>
          <p:nvPr/>
        </p:nvSpPr>
        <p:spPr>
          <a:xfrm>
            <a:off x="1078522" y="4024130"/>
            <a:ext cx="879232" cy="1579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/>
          <p:cNvSpPr/>
          <p:nvPr/>
        </p:nvSpPr>
        <p:spPr>
          <a:xfrm>
            <a:off x="427890" y="3111266"/>
            <a:ext cx="3587263" cy="2591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43499" y="3079225"/>
            <a:ext cx="280846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1</a:t>
            </a:r>
            <a:endParaRPr kumimoji="1" lang="ja-JP" altLang="en-US" sz="1400" dirty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791170" y="3887201"/>
            <a:ext cx="280846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2</a:t>
            </a:r>
            <a:endParaRPr kumimoji="1" lang="ja-JP" altLang="en-US" sz="1400" dirty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36" name="Rectangle 10"/>
          <p:cNvSpPr>
            <a:spLocks noChangeArrowheads="1"/>
          </p:cNvSpPr>
          <p:nvPr/>
        </p:nvSpPr>
        <p:spPr bwMode="auto">
          <a:xfrm>
            <a:off x="4381234" y="2967916"/>
            <a:ext cx="2904286" cy="1214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428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8647" tIns="34324" rIns="68647" bIns="34324" anchor="t"/>
          <a:lstStyle/>
          <a:p>
            <a:r>
              <a:rPr lang="en-US" altLang="ja-JP" sz="1200" dirty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*Automatic adjustment is based on the angle (= 80 °) where the vertical (TILT) angle of the camera is the most upward. </a:t>
            </a:r>
          </a:p>
          <a:p>
            <a:r>
              <a:rPr lang="en-US" altLang="ja-JP" sz="1200" dirty="0" smtClean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In </a:t>
            </a:r>
            <a:r>
              <a:rPr lang="en-US" altLang="ja-JP" sz="1200" dirty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other cases, fine-tune the zoom manually as needed.</a:t>
            </a:r>
          </a:p>
        </p:txBody>
      </p:sp>
    </p:spTree>
    <p:extLst>
      <p:ext uri="{BB962C8B-B14F-4D97-AF65-F5344CB8AC3E}">
        <p14:creationId xmlns:p14="http://schemas.microsoft.com/office/powerpoint/2010/main" val="390477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785" y="1496460"/>
            <a:ext cx="3532219" cy="243440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7144" y="1496460"/>
            <a:ext cx="3535133" cy="2434403"/>
          </a:xfrm>
          <a:prstGeom prst="rect">
            <a:avLst/>
          </a:prstGeom>
        </p:spPr>
      </p:pic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Select a shooting range</a:t>
            </a:r>
            <a:endParaRPr lang="ja-JP" altLang="en-US" sz="2400" dirty="0">
              <a:solidFill>
                <a:sysClr val="window" lastClr="FFFFFF"/>
              </a:solidFill>
              <a:latin typeface="Calibri" panose="020F0502020204030204" pitchFamily="34" charset="0"/>
              <a:ea typeface="Yu Gothic UI Semibold" panose="020B07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263763" y="4009663"/>
            <a:ext cx="6532953" cy="754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428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8647" tIns="34324" rIns="68647" bIns="34324" anchor="t"/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3. Select a shooting range from 360°, 270°, or 180°.</a:t>
            </a:r>
          </a:p>
          <a:p>
            <a:endParaRPr lang="en-US" altLang="ja-JP" sz="1400" dirty="0">
              <a:solidFill>
                <a:prstClr val="black"/>
              </a:solidFill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  <a:p>
            <a:r>
              <a:rPr lang="en-US" altLang="ja-JP" sz="1400" dirty="0" smtClean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4. Clicking “Next” button opens the window for camera direction adjustment.</a:t>
            </a:r>
          </a:p>
        </p:txBody>
      </p:sp>
      <p:grpSp>
        <p:nvGrpSpPr>
          <p:cNvPr id="22" name="グループ化 21"/>
          <p:cNvGrpSpPr/>
          <p:nvPr/>
        </p:nvGrpSpPr>
        <p:grpSpPr>
          <a:xfrm>
            <a:off x="7555522" y="900403"/>
            <a:ext cx="1481431" cy="3644618"/>
            <a:chOff x="227332" y="1011771"/>
            <a:chExt cx="2045438" cy="3644618"/>
          </a:xfrm>
        </p:grpSpPr>
        <p:sp>
          <p:nvSpPr>
            <p:cNvPr id="23" name="フリーフォーム 22"/>
            <p:cNvSpPr/>
            <p:nvPr/>
          </p:nvSpPr>
          <p:spPr>
            <a:xfrm>
              <a:off x="233434" y="1011771"/>
              <a:ext cx="2039336" cy="438365"/>
            </a:xfrm>
            <a:custGeom>
              <a:avLst/>
              <a:gdLst>
                <a:gd name="connsiteX0" fmla="*/ 0 w 1561455"/>
                <a:gd name="connsiteY0" fmla="*/ 86748 h 867475"/>
                <a:gd name="connsiteX1" fmla="*/ 86748 w 1561455"/>
                <a:gd name="connsiteY1" fmla="*/ 0 h 867475"/>
                <a:gd name="connsiteX2" fmla="*/ 1474708 w 1561455"/>
                <a:gd name="connsiteY2" fmla="*/ 0 h 867475"/>
                <a:gd name="connsiteX3" fmla="*/ 1561456 w 1561455"/>
                <a:gd name="connsiteY3" fmla="*/ 86748 h 867475"/>
                <a:gd name="connsiteX4" fmla="*/ 1561455 w 1561455"/>
                <a:gd name="connsiteY4" fmla="*/ 780728 h 867475"/>
                <a:gd name="connsiteX5" fmla="*/ 1474707 w 1561455"/>
                <a:gd name="connsiteY5" fmla="*/ 867476 h 867475"/>
                <a:gd name="connsiteX6" fmla="*/ 86748 w 1561455"/>
                <a:gd name="connsiteY6" fmla="*/ 867475 h 867475"/>
                <a:gd name="connsiteX7" fmla="*/ 0 w 1561455"/>
                <a:gd name="connsiteY7" fmla="*/ 780727 h 867475"/>
                <a:gd name="connsiteX8" fmla="*/ 0 w 1561455"/>
                <a:gd name="connsiteY8" fmla="*/ 86748 h 86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1455" h="867475">
                  <a:moveTo>
                    <a:pt x="0" y="86748"/>
                  </a:moveTo>
                  <a:cubicBezTo>
                    <a:pt x="0" y="38838"/>
                    <a:pt x="38838" y="0"/>
                    <a:pt x="86748" y="0"/>
                  </a:cubicBezTo>
                  <a:lnTo>
                    <a:pt x="1474708" y="0"/>
                  </a:lnTo>
                  <a:cubicBezTo>
                    <a:pt x="1522618" y="0"/>
                    <a:pt x="1561456" y="38838"/>
                    <a:pt x="1561456" y="86748"/>
                  </a:cubicBezTo>
                  <a:cubicBezTo>
                    <a:pt x="1561456" y="318075"/>
                    <a:pt x="1561455" y="549401"/>
                    <a:pt x="1561455" y="780728"/>
                  </a:cubicBezTo>
                  <a:cubicBezTo>
                    <a:pt x="1561455" y="828638"/>
                    <a:pt x="1522617" y="867476"/>
                    <a:pt x="1474707" y="867476"/>
                  </a:cubicBezTo>
                  <a:lnTo>
                    <a:pt x="86748" y="867475"/>
                  </a:lnTo>
                  <a:cubicBezTo>
                    <a:pt x="38838" y="867475"/>
                    <a:pt x="0" y="828637"/>
                    <a:pt x="0" y="780727"/>
                  </a:cubicBezTo>
                  <a:lnTo>
                    <a:pt x="0" y="8674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747" tIns="78747" rIns="78747" bIns="78747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en-US" altLang="ja-JP" sz="1400" dirty="0">
                  <a:latin typeface="Calibri" panose="020F0502020204030204" pitchFamily="34" charset="0"/>
                  <a:ea typeface="Yu Gothic UI" panose="020B0500000000000000" pitchFamily="50" charset="-128"/>
                  <a:cs typeface="Calibri" panose="020F0502020204030204" pitchFamily="34" charset="0"/>
                </a:rPr>
                <a:t>Open the setup screen</a:t>
              </a:r>
            </a:p>
          </p:txBody>
        </p:sp>
        <p:sp>
          <p:nvSpPr>
            <p:cNvPr id="24" name="フリーフォーム 23"/>
            <p:cNvSpPr/>
            <p:nvPr/>
          </p:nvSpPr>
          <p:spPr>
            <a:xfrm rot="28406">
              <a:off x="992081" y="1542216"/>
              <a:ext cx="509834" cy="186021"/>
            </a:xfrm>
            <a:custGeom>
              <a:avLst/>
              <a:gdLst>
                <a:gd name="connsiteX0" fmla="*/ 0 w 325870"/>
                <a:gd name="connsiteY0" fmla="*/ 78073 h 390363"/>
                <a:gd name="connsiteX1" fmla="*/ 162935 w 325870"/>
                <a:gd name="connsiteY1" fmla="*/ 78073 h 390363"/>
                <a:gd name="connsiteX2" fmla="*/ 162935 w 325870"/>
                <a:gd name="connsiteY2" fmla="*/ 0 h 390363"/>
                <a:gd name="connsiteX3" fmla="*/ 325870 w 325870"/>
                <a:gd name="connsiteY3" fmla="*/ 195182 h 390363"/>
                <a:gd name="connsiteX4" fmla="*/ 162935 w 325870"/>
                <a:gd name="connsiteY4" fmla="*/ 390363 h 390363"/>
                <a:gd name="connsiteX5" fmla="*/ 162935 w 325870"/>
                <a:gd name="connsiteY5" fmla="*/ 312290 h 390363"/>
                <a:gd name="connsiteX6" fmla="*/ 0 w 325870"/>
                <a:gd name="connsiteY6" fmla="*/ 312290 h 390363"/>
                <a:gd name="connsiteX7" fmla="*/ 0 w 325870"/>
                <a:gd name="connsiteY7" fmla="*/ 78073 h 39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5870" h="390363">
                  <a:moveTo>
                    <a:pt x="260695" y="1"/>
                  </a:moveTo>
                  <a:lnTo>
                    <a:pt x="260695" y="195182"/>
                  </a:lnTo>
                  <a:lnTo>
                    <a:pt x="325870" y="195182"/>
                  </a:lnTo>
                  <a:lnTo>
                    <a:pt x="162935" y="390362"/>
                  </a:lnTo>
                  <a:lnTo>
                    <a:pt x="0" y="195182"/>
                  </a:lnTo>
                  <a:lnTo>
                    <a:pt x="65175" y="195182"/>
                  </a:lnTo>
                  <a:lnTo>
                    <a:pt x="65175" y="1"/>
                  </a:lnTo>
                  <a:lnTo>
                    <a:pt x="260695" y="1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073" tIns="0" rIns="78073" bIns="97761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kumimoji="1" lang="ja-JP" altLang="en-US" sz="1400" kern="120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endParaRPr>
            </a:p>
          </p:txBody>
        </p:sp>
        <p:sp>
          <p:nvSpPr>
            <p:cNvPr id="25" name="フリーフォーム 24"/>
            <p:cNvSpPr/>
            <p:nvPr/>
          </p:nvSpPr>
          <p:spPr>
            <a:xfrm>
              <a:off x="233434" y="1813666"/>
              <a:ext cx="2039336" cy="438365"/>
            </a:xfrm>
            <a:custGeom>
              <a:avLst/>
              <a:gdLst>
                <a:gd name="connsiteX0" fmla="*/ 0 w 1561455"/>
                <a:gd name="connsiteY0" fmla="*/ 86748 h 867475"/>
                <a:gd name="connsiteX1" fmla="*/ 86748 w 1561455"/>
                <a:gd name="connsiteY1" fmla="*/ 0 h 867475"/>
                <a:gd name="connsiteX2" fmla="*/ 1474708 w 1561455"/>
                <a:gd name="connsiteY2" fmla="*/ 0 h 867475"/>
                <a:gd name="connsiteX3" fmla="*/ 1561456 w 1561455"/>
                <a:gd name="connsiteY3" fmla="*/ 86748 h 867475"/>
                <a:gd name="connsiteX4" fmla="*/ 1561455 w 1561455"/>
                <a:gd name="connsiteY4" fmla="*/ 780728 h 867475"/>
                <a:gd name="connsiteX5" fmla="*/ 1474707 w 1561455"/>
                <a:gd name="connsiteY5" fmla="*/ 867476 h 867475"/>
                <a:gd name="connsiteX6" fmla="*/ 86748 w 1561455"/>
                <a:gd name="connsiteY6" fmla="*/ 867475 h 867475"/>
                <a:gd name="connsiteX7" fmla="*/ 0 w 1561455"/>
                <a:gd name="connsiteY7" fmla="*/ 780727 h 867475"/>
                <a:gd name="connsiteX8" fmla="*/ 0 w 1561455"/>
                <a:gd name="connsiteY8" fmla="*/ 86748 h 86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1455" h="867475">
                  <a:moveTo>
                    <a:pt x="0" y="86748"/>
                  </a:moveTo>
                  <a:cubicBezTo>
                    <a:pt x="0" y="38838"/>
                    <a:pt x="38838" y="0"/>
                    <a:pt x="86748" y="0"/>
                  </a:cubicBezTo>
                  <a:lnTo>
                    <a:pt x="1474708" y="0"/>
                  </a:lnTo>
                  <a:cubicBezTo>
                    <a:pt x="1522618" y="0"/>
                    <a:pt x="1561456" y="38838"/>
                    <a:pt x="1561456" y="86748"/>
                  </a:cubicBezTo>
                  <a:cubicBezTo>
                    <a:pt x="1561456" y="318075"/>
                    <a:pt x="1561455" y="549401"/>
                    <a:pt x="1561455" y="780728"/>
                  </a:cubicBezTo>
                  <a:cubicBezTo>
                    <a:pt x="1561455" y="828638"/>
                    <a:pt x="1522617" y="867476"/>
                    <a:pt x="1474707" y="867476"/>
                  </a:cubicBezTo>
                  <a:lnTo>
                    <a:pt x="86748" y="867475"/>
                  </a:lnTo>
                  <a:cubicBezTo>
                    <a:pt x="38838" y="867475"/>
                    <a:pt x="0" y="828637"/>
                    <a:pt x="0" y="780727"/>
                  </a:cubicBezTo>
                  <a:lnTo>
                    <a:pt x="0" y="8674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747" tIns="78747" rIns="78747" bIns="78747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en-US" altLang="ja-JP" sz="1400" dirty="0">
                  <a:latin typeface="Calibri" panose="020F0502020204030204" pitchFamily="34" charset="0"/>
                  <a:ea typeface="Yu Gothic UI" panose="020B0500000000000000" pitchFamily="50" charset="-128"/>
                  <a:cs typeface="Calibri" panose="020F0502020204030204" pitchFamily="34" charset="0"/>
                </a:rPr>
                <a:t>Select a layout</a:t>
              </a:r>
            </a:p>
          </p:txBody>
        </p:sp>
        <p:sp>
          <p:nvSpPr>
            <p:cNvPr id="26" name="フリーフォーム 25"/>
            <p:cNvSpPr/>
            <p:nvPr/>
          </p:nvSpPr>
          <p:spPr>
            <a:xfrm>
              <a:off x="228059" y="2611610"/>
              <a:ext cx="2039336" cy="438365"/>
            </a:xfrm>
            <a:custGeom>
              <a:avLst/>
              <a:gdLst>
                <a:gd name="connsiteX0" fmla="*/ 0 w 1561455"/>
                <a:gd name="connsiteY0" fmla="*/ 86748 h 867475"/>
                <a:gd name="connsiteX1" fmla="*/ 86748 w 1561455"/>
                <a:gd name="connsiteY1" fmla="*/ 0 h 867475"/>
                <a:gd name="connsiteX2" fmla="*/ 1474708 w 1561455"/>
                <a:gd name="connsiteY2" fmla="*/ 0 h 867475"/>
                <a:gd name="connsiteX3" fmla="*/ 1561456 w 1561455"/>
                <a:gd name="connsiteY3" fmla="*/ 86748 h 867475"/>
                <a:gd name="connsiteX4" fmla="*/ 1561455 w 1561455"/>
                <a:gd name="connsiteY4" fmla="*/ 780728 h 867475"/>
                <a:gd name="connsiteX5" fmla="*/ 1474707 w 1561455"/>
                <a:gd name="connsiteY5" fmla="*/ 867476 h 867475"/>
                <a:gd name="connsiteX6" fmla="*/ 86748 w 1561455"/>
                <a:gd name="connsiteY6" fmla="*/ 867475 h 867475"/>
                <a:gd name="connsiteX7" fmla="*/ 0 w 1561455"/>
                <a:gd name="connsiteY7" fmla="*/ 780727 h 867475"/>
                <a:gd name="connsiteX8" fmla="*/ 0 w 1561455"/>
                <a:gd name="connsiteY8" fmla="*/ 86748 h 86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1455" h="867475">
                  <a:moveTo>
                    <a:pt x="0" y="86748"/>
                  </a:moveTo>
                  <a:cubicBezTo>
                    <a:pt x="0" y="38838"/>
                    <a:pt x="38838" y="0"/>
                    <a:pt x="86748" y="0"/>
                  </a:cubicBezTo>
                  <a:lnTo>
                    <a:pt x="1474708" y="0"/>
                  </a:lnTo>
                  <a:cubicBezTo>
                    <a:pt x="1522618" y="0"/>
                    <a:pt x="1561456" y="38838"/>
                    <a:pt x="1561456" y="86748"/>
                  </a:cubicBezTo>
                  <a:cubicBezTo>
                    <a:pt x="1561456" y="318075"/>
                    <a:pt x="1561455" y="549401"/>
                    <a:pt x="1561455" y="780728"/>
                  </a:cubicBezTo>
                  <a:cubicBezTo>
                    <a:pt x="1561455" y="828638"/>
                    <a:pt x="1522617" y="867476"/>
                    <a:pt x="1474707" y="867476"/>
                  </a:cubicBezTo>
                  <a:lnTo>
                    <a:pt x="86748" y="867475"/>
                  </a:lnTo>
                  <a:cubicBezTo>
                    <a:pt x="38838" y="867475"/>
                    <a:pt x="0" y="828637"/>
                    <a:pt x="0" y="780727"/>
                  </a:cubicBezTo>
                  <a:lnTo>
                    <a:pt x="0" y="86748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747" tIns="78747" rIns="78747" bIns="78747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en-US" altLang="ja-JP" sz="1400" dirty="0">
                  <a:latin typeface="Calibri" panose="020F0502020204030204" pitchFamily="34" charset="0"/>
                  <a:ea typeface="Yu Gothic UI" panose="020B0500000000000000" pitchFamily="50" charset="-128"/>
                  <a:cs typeface="Calibri" panose="020F0502020204030204" pitchFamily="34" charset="0"/>
                </a:rPr>
                <a:t>Select a shooting range </a:t>
              </a:r>
            </a:p>
          </p:txBody>
        </p:sp>
        <p:sp>
          <p:nvSpPr>
            <p:cNvPr id="27" name="フリーフォーム 26"/>
            <p:cNvSpPr/>
            <p:nvPr/>
          </p:nvSpPr>
          <p:spPr>
            <a:xfrm>
              <a:off x="233434" y="3414817"/>
              <a:ext cx="2039336" cy="438365"/>
            </a:xfrm>
            <a:custGeom>
              <a:avLst/>
              <a:gdLst>
                <a:gd name="connsiteX0" fmla="*/ 0 w 1561455"/>
                <a:gd name="connsiteY0" fmla="*/ 86748 h 867475"/>
                <a:gd name="connsiteX1" fmla="*/ 86748 w 1561455"/>
                <a:gd name="connsiteY1" fmla="*/ 0 h 867475"/>
                <a:gd name="connsiteX2" fmla="*/ 1474708 w 1561455"/>
                <a:gd name="connsiteY2" fmla="*/ 0 h 867475"/>
                <a:gd name="connsiteX3" fmla="*/ 1561456 w 1561455"/>
                <a:gd name="connsiteY3" fmla="*/ 86748 h 867475"/>
                <a:gd name="connsiteX4" fmla="*/ 1561455 w 1561455"/>
                <a:gd name="connsiteY4" fmla="*/ 780728 h 867475"/>
                <a:gd name="connsiteX5" fmla="*/ 1474707 w 1561455"/>
                <a:gd name="connsiteY5" fmla="*/ 867476 h 867475"/>
                <a:gd name="connsiteX6" fmla="*/ 86748 w 1561455"/>
                <a:gd name="connsiteY6" fmla="*/ 867475 h 867475"/>
                <a:gd name="connsiteX7" fmla="*/ 0 w 1561455"/>
                <a:gd name="connsiteY7" fmla="*/ 780727 h 867475"/>
                <a:gd name="connsiteX8" fmla="*/ 0 w 1561455"/>
                <a:gd name="connsiteY8" fmla="*/ 86748 h 86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1455" h="867475">
                  <a:moveTo>
                    <a:pt x="0" y="86748"/>
                  </a:moveTo>
                  <a:cubicBezTo>
                    <a:pt x="0" y="38838"/>
                    <a:pt x="38838" y="0"/>
                    <a:pt x="86748" y="0"/>
                  </a:cubicBezTo>
                  <a:lnTo>
                    <a:pt x="1474708" y="0"/>
                  </a:lnTo>
                  <a:cubicBezTo>
                    <a:pt x="1522618" y="0"/>
                    <a:pt x="1561456" y="38838"/>
                    <a:pt x="1561456" y="86748"/>
                  </a:cubicBezTo>
                  <a:cubicBezTo>
                    <a:pt x="1561456" y="318075"/>
                    <a:pt x="1561455" y="549401"/>
                    <a:pt x="1561455" y="780728"/>
                  </a:cubicBezTo>
                  <a:cubicBezTo>
                    <a:pt x="1561455" y="828638"/>
                    <a:pt x="1522617" y="867476"/>
                    <a:pt x="1474707" y="867476"/>
                  </a:cubicBezTo>
                  <a:lnTo>
                    <a:pt x="86748" y="867475"/>
                  </a:lnTo>
                  <a:cubicBezTo>
                    <a:pt x="38838" y="867475"/>
                    <a:pt x="0" y="828637"/>
                    <a:pt x="0" y="780727"/>
                  </a:cubicBezTo>
                  <a:lnTo>
                    <a:pt x="0" y="8674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747" tIns="78747" rIns="78747" bIns="78747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en-US" altLang="ja-JP" sz="1400" dirty="0">
                  <a:latin typeface="Calibri" panose="020F0502020204030204" pitchFamily="34" charset="0"/>
                  <a:ea typeface="Yu Gothic UI" panose="020B0500000000000000" pitchFamily="50" charset="-128"/>
                  <a:cs typeface="Calibri" panose="020F0502020204030204" pitchFamily="34" charset="0"/>
                </a:rPr>
                <a:t>Adjust horizontal  position</a:t>
              </a:r>
            </a:p>
          </p:txBody>
        </p:sp>
        <p:sp>
          <p:nvSpPr>
            <p:cNvPr id="28" name="フリーフォーム 27"/>
            <p:cNvSpPr/>
            <p:nvPr/>
          </p:nvSpPr>
          <p:spPr>
            <a:xfrm rot="28406">
              <a:off x="992083" y="2345421"/>
              <a:ext cx="509834" cy="186021"/>
            </a:xfrm>
            <a:custGeom>
              <a:avLst/>
              <a:gdLst>
                <a:gd name="connsiteX0" fmla="*/ 0 w 325870"/>
                <a:gd name="connsiteY0" fmla="*/ 78073 h 390363"/>
                <a:gd name="connsiteX1" fmla="*/ 162935 w 325870"/>
                <a:gd name="connsiteY1" fmla="*/ 78073 h 390363"/>
                <a:gd name="connsiteX2" fmla="*/ 162935 w 325870"/>
                <a:gd name="connsiteY2" fmla="*/ 0 h 390363"/>
                <a:gd name="connsiteX3" fmla="*/ 325870 w 325870"/>
                <a:gd name="connsiteY3" fmla="*/ 195182 h 390363"/>
                <a:gd name="connsiteX4" fmla="*/ 162935 w 325870"/>
                <a:gd name="connsiteY4" fmla="*/ 390363 h 390363"/>
                <a:gd name="connsiteX5" fmla="*/ 162935 w 325870"/>
                <a:gd name="connsiteY5" fmla="*/ 312290 h 390363"/>
                <a:gd name="connsiteX6" fmla="*/ 0 w 325870"/>
                <a:gd name="connsiteY6" fmla="*/ 312290 h 390363"/>
                <a:gd name="connsiteX7" fmla="*/ 0 w 325870"/>
                <a:gd name="connsiteY7" fmla="*/ 78073 h 39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5870" h="390363">
                  <a:moveTo>
                    <a:pt x="260695" y="1"/>
                  </a:moveTo>
                  <a:lnTo>
                    <a:pt x="260695" y="195182"/>
                  </a:lnTo>
                  <a:lnTo>
                    <a:pt x="325870" y="195182"/>
                  </a:lnTo>
                  <a:lnTo>
                    <a:pt x="162935" y="390362"/>
                  </a:lnTo>
                  <a:lnTo>
                    <a:pt x="0" y="195182"/>
                  </a:lnTo>
                  <a:lnTo>
                    <a:pt x="65175" y="195182"/>
                  </a:lnTo>
                  <a:lnTo>
                    <a:pt x="65175" y="1"/>
                  </a:lnTo>
                  <a:lnTo>
                    <a:pt x="260695" y="1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073" tIns="0" rIns="78073" bIns="97761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kumimoji="1" lang="ja-JP" altLang="en-US" sz="1400" kern="120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endParaRPr>
            </a:p>
          </p:txBody>
        </p:sp>
        <p:sp>
          <p:nvSpPr>
            <p:cNvPr id="29" name="フリーフォーム 28"/>
            <p:cNvSpPr/>
            <p:nvPr/>
          </p:nvSpPr>
          <p:spPr>
            <a:xfrm rot="28406">
              <a:off x="992083" y="3135405"/>
              <a:ext cx="509834" cy="186021"/>
            </a:xfrm>
            <a:custGeom>
              <a:avLst/>
              <a:gdLst>
                <a:gd name="connsiteX0" fmla="*/ 0 w 325870"/>
                <a:gd name="connsiteY0" fmla="*/ 78073 h 390363"/>
                <a:gd name="connsiteX1" fmla="*/ 162935 w 325870"/>
                <a:gd name="connsiteY1" fmla="*/ 78073 h 390363"/>
                <a:gd name="connsiteX2" fmla="*/ 162935 w 325870"/>
                <a:gd name="connsiteY2" fmla="*/ 0 h 390363"/>
                <a:gd name="connsiteX3" fmla="*/ 325870 w 325870"/>
                <a:gd name="connsiteY3" fmla="*/ 195182 h 390363"/>
                <a:gd name="connsiteX4" fmla="*/ 162935 w 325870"/>
                <a:gd name="connsiteY4" fmla="*/ 390363 h 390363"/>
                <a:gd name="connsiteX5" fmla="*/ 162935 w 325870"/>
                <a:gd name="connsiteY5" fmla="*/ 312290 h 390363"/>
                <a:gd name="connsiteX6" fmla="*/ 0 w 325870"/>
                <a:gd name="connsiteY6" fmla="*/ 312290 h 390363"/>
                <a:gd name="connsiteX7" fmla="*/ 0 w 325870"/>
                <a:gd name="connsiteY7" fmla="*/ 78073 h 39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5870" h="390363">
                  <a:moveTo>
                    <a:pt x="260695" y="1"/>
                  </a:moveTo>
                  <a:lnTo>
                    <a:pt x="260695" y="195182"/>
                  </a:lnTo>
                  <a:lnTo>
                    <a:pt x="325870" y="195182"/>
                  </a:lnTo>
                  <a:lnTo>
                    <a:pt x="162935" y="390362"/>
                  </a:lnTo>
                  <a:lnTo>
                    <a:pt x="0" y="195182"/>
                  </a:lnTo>
                  <a:lnTo>
                    <a:pt x="65175" y="195182"/>
                  </a:lnTo>
                  <a:lnTo>
                    <a:pt x="65175" y="1"/>
                  </a:lnTo>
                  <a:lnTo>
                    <a:pt x="260695" y="1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073" tIns="0" rIns="78073" bIns="97761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kumimoji="1" lang="ja-JP" altLang="en-US" sz="1400" kern="120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endParaRPr>
            </a:p>
          </p:txBody>
        </p:sp>
        <p:sp>
          <p:nvSpPr>
            <p:cNvPr id="30" name="フリーフォーム 29"/>
            <p:cNvSpPr/>
            <p:nvPr/>
          </p:nvSpPr>
          <p:spPr>
            <a:xfrm>
              <a:off x="227332" y="4218024"/>
              <a:ext cx="2039336" cy="438365"/>
            </a:xfrm>
            <a:custGeom>
              <a:avLst/>
              <a:gdLst>
                <a:gd name="connsiteX0" fmla="*/ 0 w 1561455"/>
                <a:gd name="connsiteY0" fmla="*/ 86748 h 867475"/>
                <a:gd name="connsiteX1" fmla="*/ 86748 w 1561455"/>
                <a:gd name="connsiteY1" fmla="*/ 0 h 867475"/>
                <a:gd name="connsiteX2" fmla="*/ 1474708 w 1561455"/>
                <a:gd name="connsiteY2" fmla="*/ 0 h 867475"/>
                <a:gd name="connsiteX3" fmla="*/ 1561456 w 1561455"/>
                <a:gd name="connsiteY3" fmla="*/ 86748 h 867475"/>
                <a:gd name="connsiteX4" fmla="*/ 1561455 w 1561455"/>
                <a:gd name="connsiteY4" fmla="*/ 780728 h 867475"/>
                <a:gd name="connsiteX5" fmla="*/ 1474707 w 1561455"/>
                <a:gd name="connsiteY5" fmla="*/ 867476 h 867475"/>
                <a:gd name="connsiteX6" fmla="*/ 86748 w 1561455"/>
                <a:gd name="connsiteY6" fmla="*/ 867475 h 867475"/>
                <a:gd name="connsiteX7" fmla="*/ 0 w 1561455"/>
                <a:gd name="connsiteY7" fmla="*/ 780727 h 867475"/>
                <a:gd name="connsiteX8" fmla="*/ 0 w 1561455"/>
                <a:gd name="connsiteY8" fmla="*/ 86748 h 86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1455" h="867475">
                  <a:moveTo>
                    <a:pt x="0" y="86748"/>
                  </a:moveTo>
                  <a:cubicBezTo>
                    <a:pt x="0" y="38838"/>
                    <a:pt x="38838" y="0"/>
                    <a:pt x="86748" y="0"/>
                  </a:cubicBezTo>
                  <a:lnTo>
                    <a:pt x="1474708" y="0"/>
                  </a:lnTo>
                  <a:cubicBezTo>
                    <a:pt x="1522618" y="0"/>
                    <a:pt x="1561456" y="38838"/>
                    <a:pt x="1561456" y="86748"/>
                  </a:cubicBezTo>
                  <a:cubicBezTo>
                    <a:pt x="1561456" y="318075"/>
                    <a:pt x="1561455" y="549401"/>
                    <a:pt x="1561455" y="780728"/>
                  </a:cubicBezTo>
                  <a:cubicBezTo>
                    <a:pt x="1561455" y="828638"/>
                    <a:pt x="1522617" y="867476"/>
                    <a:pt x="1474707" y="867476"/>
                  </a:cubicBezTo>
                  <a:lnTo>
                    <a:pt x="86748" y="867475"/>
                  </a:lnTo>
                  <a:cubicBezTo>
                    <a:pt x="38838" y="867475"/>
                    <a:pt x="0" y="828637"/>
                    <a:pt x="0" y="780727"/>
                  </a:cubicBezTo>
                  <a:lnTo>
                    <a:pt x="0" y="8674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747" tIns="78747" rIns="78747" bIns="78747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en-US" altLang="ja-JP" sz="1400" dirty="0">
                  <a:latin typeface="Calibri" panose="020F0502020204030204" pitchFamily="34" charset="0"/>
                  <a:ea typeface="Yu Gothic UI" panose="020B0500000000000000" pitchFamily="50" charset="-128"/>
                  <a:cs typeface="Calibri" panose="020F0502020204030204" pitchFamily="34" charset="0"/>
                </a:rPr>
                <a:t>Auto adjust zoom</a:t>
              </a:r>
            </a:p>
          </p:txBody>
        </p:sp>
        <p:sp>
          <p:nvSpPr>
            <p:cNvPr id="31" name="フリーフォーム 30"/>
            <p:cNvSpPr/>
            <p:nvPr/>
          </p:nvSpPr>
          <p:spPr>
            <a:xfrm rot="28406">
              <a:off x="992082" y="3942592"/>
              <a:ext cx="509834" cy="186021"/>
            </a:xfrm>
            <a:custGeom>
              <a:avLst/>
              <a:gdLst>
                <a:gd name="connsiteX0" fmla="*/ 0 w 325870"/>
                <a:gd name="connsiteY0" fmla="*/ 78073 h 390363"/>
                <a:gd name="connsiteX1" fmla="*/ 162935 w 325870"/>
                <a:gd name="connsiteY1" fmla="*/ 78073 h 390363"/>
                <a:gd name="connsiteX2" fmla="*/ 162935 w 325870"/>
                <a:gd name="connsiteY2" fmla="*/ 0 h 390363"/>
                <a:gd name="connsiteX3" fmla="*/ 325870 w 325870"/>
                <a:gd name="connsiteY3" fmla="*/ 195182 h 390363"/>
                <a:gd name="connsiteX4" fmla="*/ 162935 w 325870"/>
                <a:gd name="connsiteY4" fmla="*/ 390363 h 390363"/>
                <a:gd name="connsiteX5" fmla="*/ 162935 w 325870"/>
                <a:gd name="connsiteY5" fmla="*/ 312290 h 390363"/>
                <a:gd name="connsiteX6" fmla="*/ 0 w 325870"/>
                <a:gd name="connsiteY6" fmla="*/ 312290 h 390363"/>
                <a:gd name="connsiteX7" fmla="*/ 0 w 325870"/>
                <a:gd name="connsiteY7" fmla="*/ 78073 h 39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5870" h="390363">
                  <a:moveTo>
                    <a:pt x="260695" y="1"/>
                  </a:moveTo>
                  <a:lnTo>
                    <a:pt x="260695" y="195182"/>
                  </a:lnTo>
                  <a:lnTo>
                    <a:pt x="325870" y="195182"/>
                  </a:lnTo>
                  <a:lnTo>
                    <a:pt x="162935" y="390362"/>
                  </a:lnTo>
                  <a:lnTo>
                    <a:pt x="0" y="195182"/>
                  </a:lnTo>
                  <a:lnTo>
                    <a:pt x="65175" y="195182"/>
                  </a:lnTo>
                  <a:lnTo>
                    <a:pt x="65175" y="1"/>
                  </a:lnTo>
                  <a:lnTo>
                    <a:pt x="260695" y="1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073" tIns="0" rIns="78073" bIns="97761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kumimoji="1" lang="ja-JP" altLang="en-US" sz="1400" kern="120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endParaRPr>
            </a:p>
          </p:txBody>
        </p:sp>
      </p:grpSp>
      <p:sp>
        <p:nvSpPr>
          <p:cNvPr id="32" name="テキスト ボックス 10">
            <a:extLst>
              <a:ext uri="{FF2B5EF4-FFF2-40B4-BE49-F238E27FC236}">
                <a16:creationId xmlns:a16="http://schemas.microsoft.com/office/drawing/2014/main" id="{00000000-0008-0000-0500-000019000000}"/>
              </a:ext>
            </a:extLst>
          </p:cNvPr>
          <p:cNvSpPr txBox="1"/>
          <p:nvPr/>
        </p:nvSpPr>
        <p:spPr>
          <a:xfrm>
            <a:off x="188785" y="732954"/>
            <a:ext cx="3520695" cy="644046"/>
          </a:xfrm>
          <a:prstGeom prst="rect">
            <a:avLst/>
          </a:prstGeom>
          <a:solidFill>
            <a:srgbClr val="CCFFFF"/>
          </a:solidFill>
          <a:ln w="28575" cmpd="sng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ja-JP" sz="1400" dirty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 case of </a:t>
            </a:r>
            <a:r>
              <a:rPr lang="en-US" altLang="ja-JP" sz="1400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“</a:t>
            </a:r>
            <a:r>
              <a:rPr lang="en-US" altLang="ja-JP" sz="1400" dirty="0" smtClean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Layout </a:t>
            </a:r>
            <a:r>
              <a:rPr lang="en-US" altLang="ja-JP" sz="1400" dirty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all cameras </a:t>
            </a:r>
            <a:r>
              <a:rPr lang="en-US" altLang="ja-JP" sz="1400" dirty="0" smtClean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horizontally”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4" name="テキスト ボックス 10">
            <a:extLst>
              <a:ext uri="{FF2B5EF4-FFF2-40B4-BE49-F238E27FC236}">
                <a16:creationId xmlns:a16="http://schemas.microsoft.com/office/drawing/2014/main" id="{00000000-0008-0000-0500-000019000000}"/>
              </a:ext>
            </a:extLst>
          </p:cNvPr>
          <p:cNvSpPr txBox="1"/>
          <p:nvPr/>
        </p:nvSpPr>
        <p:spPr>
          <a:xfrm>
            <a:off x="3867144" y="722900"/>
            <a:ext cx="3535133" cy="654100"/>
          </a:xfrm>
          <a:prstGeom prst="rect">
            <a:avLst/>
          </a:prstGeom>
          <a:solidFill>
            <a:srgbClr val="CCFFFF"/>
          </a:solidFill>
          <a:ln w="28575" cmpd="sng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dirty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 case of </a:t>
            </a:r>
            <a:r>
              <a:rPr lang="en-US" altLang="ja-JP" sz="1400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“</a:t>
            </a:r>
            <a:r>
              <a:rPr lang="en-US" altLang="ja-JP" sz="1400" dirty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Layout cameras1 to 3 </a:t>
            </a:r>
            <a:r>
              <a:rPr lang="en-US" altLang="ja-JP" sz="1400" dirty="0" smtClean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horizontally Layout </a:t>
            </a:r>
            <a:r>
              <a:rPr lang="en-US" altLang="ja-JP" sz="1400" dirty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camera 4 </a:t>
            </a:r>
            <a:r>
              <a:rPr lang="en-US" altLang="ja-JP" sz="1400" dirty="0" smtClean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downward</a:t>
            </a:r>
            <a:r>
              <a:rPr lang="en-US" altLang="ja-JP" sz="1400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”</a:t>
            </a:r>
            <a:endParaRPr lang="en-US" altLang="ja-JP" sz="1400" dirty="0">
              <a:solidFill>
                <a:prstClr val="black"/>
              </a:solidFill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339961" y="3040250"/>
            <a:ext cx="3229716" cy="2591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346467" y="2732473"/>
            <a:ext cx="280846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3</a:t>
            </a:r>
            <a:endParaRPr kumimoji="1" lang="ja-JP" altLang="en-US" sz="1400" dirty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3997562" y="3066711"/>
            <a:ext cx="3323499" cy="2591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4004068" y="2748880"/>
            <a:ext cx="280846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3</a:t>
            </a:r>
            <a:endParaRPr kumimoji="1" lang="ja-JP" altLang="en-US" sz="1400" dirty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803030" y="3770861"/>
            <a:ext cx="627186" cy="1344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正方形/長方形 41"/>
          <p:cNvSpPr/>
          <p:nvPr/>
        </p:nvSpPr>
        <p:spPr>
          <a:xfrm>
            <a:off x="4488919" y="3770860"/>
            <a:ext cx="627186" cy="1344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516456" y="3602555"/>
            <a:ext cx="280846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4</a:t>
            </a:r>
            <a:endParaRPr kumimoji="1" lang="ja-JP" altLang="en-US" sz="1400" dirty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4220934" y="3596690"/>
            <a:ext cx="280846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4</a:t>
            </a:r>
            <a:endParaRPr kumimoji="1" lang="ja-JP" altLang="en-US" sz="1400" dirty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38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376" y="868392"/>
            <a:ext cx="3227551" cy="3334058"/>
          </a:xfrm>
          <a:prstGeom prst="rect">
            <a:avLst/>
          </a:prstGeom>
        </p:spPr>
      </p:pic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Adjust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horizontal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position</a:t>
            </a:r>
            <a:endParaRPr lang="en-US" altLang="ja-JP" sz="2400" dirty="0">
              <a:solidFill>
                <a:sysClr val="window" lastClr="FFFFFF"/>
              </a:solidFill>
              <a:latin typeface="Calibri" panose="020F0502020204030204" pitchFamily="34" charset="0"/>
              <a:ea typeface="Yu Gothic UI Semibold" panose="020B0700000000000000" pitchFamily="50" charset="-128"/>
              <a:cs typeface="Calibri" panose="020F0502020204030204" pitchFamily="34" charset="0"/>
            </a:endParaRPr>
          </a:p>
        </p:txBody>
      </p:sp>
      <p:grpSp>
        <p:nvGrpSpPr>
          <p:cNvPr id="22" name="グループ化 21"/>
          <p:cNvGrpSpPr/>
          <p:nvPr/>
        </p:nvGrpSpPr>
        <p:grpSpPr>
          <a:xfrm>
            <a:off x="7555522" y="900403"/>
            <a:ext cx="1481431" cy="3644618"/>
            <a:chOff x="227332" y="1011771"/>
            <a:chExt cx="2045438" cy="3644618"/>
          </a:xfrm>
        </p:grpSpPr>
        <p:sp>
          <p:nvSpPr>
            <p:cNvPr id="23" name="フリーフォーム 22"/>
            <p:cNvSpPr/>
            <p:nvPr/>
          </p:nvSpPr>
          <p:spPr>
            <a:xfrm>
              <a:off x="233434" y="1011771"/>
              <a:ext cx="2039336" cy="438365"/>
            </a:xfrm>
            <a:custGeom>
              <a:avLst/>
              <a:gdLst>
                <a:gd name="connsiteX0" fmla="*/ 0 w 1561455"/>
                <a:gd name="connsiteY0" fmla="*/ 86748 h 867475"/>
                <a:gd name="connsiteX1" fmla="*/ 86748 w 1561455"/>
                <a:gd name="connsiteY1" fmla="*/ 0 h 867475"/>
                <a:gd name="connsiteX2" fmla="*/ 1474708 w 1561455"/>
                <a:gd name="connsiteY2" fmla="*/ 0 h 867475"/>
                <a:gd name="connsiteX3" fmla="*/ 1561456 w 1561455"/>
                <a:gd name="connsiteY3" fmla="*/ 86748 h 867475"/>
                <a:gd name="connsiteX4" fmla="*/ 1561455 w 1561455"/>
                <a:gd name="connsiteY4" fmla="*/ 780728 h 867475"/>
                <a:gd name="connsiteX5" fmla="*/ 1474707 w 1561455"/>
                <a:gd name="connsiteY5" fmla="*/ 867476 h 867475"/>
                <a:gd name="connsiteX6" fmla="*/ 86748 w 1561455"/>
                <a:gd name="connsiteY6" fmla="*/ 867475 h 867475"/>
                <a:gd name="connsiteX7" fmla="*/ 0 w 1561455"/>
                <a:gd name="connsiteY7" fmla="*/ 780727 h 867475"/>
                <a:gd name="connsiteX8" fmla="*/ 0 w 1561455"/>
                <a:gd name="connsiteY8" fmla="*/ 86748 h 86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1455" h="867475">
                  <a:moveTo>
                    <a:pt x="0" y="86748"/>
                  </a:moveTo>
                  <a:cubicBezTo>
                    <a:pt x="0" y="38838"/>
                    <a:pt x="38838" y="0"/>
                    <a:pt x="86748" y="0"/>
                  </a:cubicBezTo>
                  <a:lnTo>
                    <a:pt x="1474708" y="0"/>
                  </a:lnTo>
                  <a:cubicBezTo>
                    <a:pt x="1522618" y="0"/>
                    <a:pt x="1561456" y="38838"/>
                    <a:pt x="1561456" y="86748"/>
                  </a:cubicBezTo>
                  <a:cubicBezTo>
                    <a:pt x="1561456" y="318075"/>
                    <a:pt x="1561455" y="549401"/>
                    <a:pt x="1561455" y="780728"/>
                  </a:cubicBezTo>
                  <a:cubicBezTo>
                    <a:pt x="1561455" y="828638"/>
                    <a:pt x="1522617" y="867476"/>
                    <a:pt x="1474707" y="867476"/>
                  </a:cubicBezTo>
                  <a:lnTo>
                    <a:pt x="86748" y="867475"/>
                  </a:lnTo>
                  <a:cubicBezTo>
                    <a:pt x="38838" y="867475"/>
                    <a:pt x="0" y="828637"/>
                    <a:pt x="0" y="780727"/>
                  </a:cubicBezTo>
                  <a:lnTo>
                    <a:pt x="0" y="8674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747" tIns="78747" rIns="78747" bIns="78747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en-US" altLang="ja-JP" sz="1400" dirty="0">
                  <a:latin typeface="Calibri" panose="020F0502020204030204" pitchFamily="34" charset="0"/>
                  <a:ea typeface="Yu Gothic UI" panose="020B0500000000000000" pitchFamily="50" charset="-128"/>
                  <a:cs typeface="Calibri" panose="020F0502020204030204" pitchFamily="34" charset="0"/>
                </a:rPr>
                <a:t>Open the setup screen</a:t>
              </a:r>
            </a:p>
          </p:txBody>
        </p:sp>
        <p:sp>
          <p:nvSpPr>
            <p:cNvPr id="24" name="フリーフォーム 23"/>
            <p:cNvSpPr/>
            <p:nvPr/>
          </p:nvSpPr>
          <p:spPr>
            <a:xfrm rot="28406">
              <a:off x="992081" y="1542216"/>
              <a:ext cx="509834" cy="186021"/>
            </a:xfrm>
            <a:custGeom>
              <a:avLst/>
              <a:gdLst>
                <a:gd name="connsiteX0" fmla="*/ 0 w 325870"/>
                <a:gd name="connsiteY0" fmla="*/ 78073 h 390363"/>
                <a:gd name="connsiteX1" fmla="*/ 162935 w 325870"/>
                <a:gd name="connsiteY1" fmla="*/ 78073 h 390363"/>
                <a:gd name="connsiteX2" fmla="*/ 162935 w 325870"/>
                <a:gd name="connsiteY2" fmla="*/ 0 h 390363"/>
                <a:gd name="connsiteX3" fmla="*/ 325870 w 325870"/>
                <a:gd name="connsiteY3" fmla="*/ 195182 h 390363"/>
                <a:gd name="connsiteX4" fmla="*/ 162935 w 325870"/>
                <a:gd name="connsiteY4" fmla="*/ 390363 h 390363"/>
                <a:gd name="connsiteX5" fmla="*/ 162935 w 325870"/>
                <a:gd name="connsiteY5" fmla="*/ 312290 h 390363"/>
                <a:gd name="connsiteX6" fmla="*/ 0 w 325870"/>
                <a:gd name="connsiteY6" fmla="*/ 312290 h 390363"/>
                <a:gd name="connsiteX7" fmla="*/ 0 w 325870"/>
                <a:gd name="connsiteY7" fmla="*/ 78073 h 39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5870" h="390363">
                  <a:moveTo>
                    <a:pt x="260695" y="1"/>
                  </a:moveTo>
                  <a:lnTo>
                    <a:pt x="260695" y="195182"/>
                  </a:lnTo>
                  <a:lnTo>
                    <a:pt x="325870" y="195182"/>
                  </a:lnTo>
                  <a:lnTo>
                    <a:pt x="162935" y="390362"/>
                  </a:lnTo>
                  <a:lnTo>
                    <a:pt x="0" y="195182"/>
                  </a:lnTo>
                  <a:lnTo>
                    <a:pt x="65175" y="195182"/>
                  </a:lnTo>
                  <a:lnTo>
                    <a:pt x="65175" y="1"/>
                  </a:lnTo>
                  <a:lnTo>
                    <a:pt x="260695" y="1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073" tIns="0" rIns="78073" bIns="97761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kumimoji="1" lang="ja-JP" altLang="en-US" sz="1400" kern="120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endParaRPr>
            </a:p>
          </p:txBody>
        </p:sp>
        <p:sp>
          <p:nvSpPr>
            <p:cNvPr id="25" name="フリーフォーム 24"/>
            <p:cNvSpPr/>
            <p:nvPr/>
          </p:nvSpPr>
          <p:spPr>
            <a:xfrm>
              <a:off x="233434" y="1813666"/>
              <a:ext cx="2039336" cy="438365"/>
            </a:xfrm>
            <a:custGeom>
              <a:avLst/>
              <a:gdLst>
                <a:gd name="connsiteX0" fmla="*/ 0 w 1561455"/>
                <a:gd name="connsiteY0" fmla="*/ 86748 h 867475"/>
                <a:gd name="connsiteX1" fmla="*/ 86748 w 1561455"/>
                <a:gd name="connsiteY1" fmla="*/ 0 h 867475"/>
                <a:gd name="connsiteX2" fmla="*/ 1474708 w 1561455"/>
                <a:gd name="connsiteY2" fmla="*/ 0 h 867475"/>
                <a:gd name="connsiteX3" fmla="*/ 1561456 w 1561455"/>
                <a:gd name="connsiteY3" fmla="*/ 86748 h 867475"/>
                <a:gd name="connsiteX4" fmla="*/ 1561455 w 1561455"/>
                <a:gd name="connsiteY4" fmla="*/ 780728 h 867475"/>
                <a:gd name="connsiteX5" fmla="*/ 1474707 w 1561455"/>
                <a:gd name="connsiteY5" fmla="*/ 867476 h 867475"/>
                <a:gd name="connsiteX6" fmla="*/ 86748 w 1561455"/>
                <a:gd name="connsiteY6" fmla="*/ 867475 h 867475"/>
                <a:gd name="connsiteX7" fmla="*/ 0 w 1561455"/>
                <a:gd name="connsiteY7" fmla="*/ 780727 h 867475"/>
                <a:gd name="connsiteX8" fmla="*/ 0 w 1561455"/>
                <a:gd name="connsiteY8" fmla="*/ 86748 h 86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1455" h="867475">
                  <a:moveTo>
                    <a:pt x="0" y="86748"/>
                  </a:moveTo>
                  <a:cubicBezTo>
                    <a:pt x="0" y="38838"/>
                    <a:pt x="38838" y="0"/>
                    <a:pt x="86748" y="0"/>
                  </a:cubicBezTo>
                  <a:lnTo>
                    <a:pt x="1474708" y="0"/>
                  </a:lnTo>
                  <a:cubicBezTo>
                    <a:pt x="1522618" y="0"/>
                    <a:pt x="1561456" y="38838"/>
                    <a:pt x="1561456" y="86748"/>
                  </a:cubicBezTo>
                  <a:cubicBezTo>
                    <a:pt x="1561456" y="318075"/>
                    <a:pt x="1561455" y="549401"/>
                    <a:pt x="1561455" y="780728"/>
                  </a:cubicBezTo>
                  <a:cubicBezTo>
                    <a:pt x="1561455" y="828638"/>
                    <a:pt x="1522617" y="867476"/>
                    <a:pt x="1474707" y="867476"/>
                  </a:cubicBezTo>
                  <a:lnTo>
                    <a:pt x="86748" y="867475"/>
                  </a:lnTo>
                  <a:cubicBezTo>
                    <a:pt x="38838" y="867475"/>
                    <a:pt x="0" y="828637"/>
                    <a:pt x="0" y="780727"/>
                  </a:cubicBezTo>
                  <a:lnTo>
                    <a:pt x="0" y="8674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747" tIns="78747" rIns="78747" bIns="78747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en-US" altLang="ja-JP" sz="1400" dirty="0">
                  <a:latin typeface="Calibri" panose="020F0502020204030204" pitchFamily="34" charset="0"/>
                  <a:ea typeface="Yu Gothic UI" panose="020B0500000000000000" pitchFamily="50" charset="-128"/>
                  <a:cs typeface="Calibri" panose="020F0502020204030204" pitchFamily="34" charset="0"/>
                </a:rPr>
                <a:t>Select a layout</a:t>
              </a:r>
            </a:p>
          </p:txBody>
        </p:sp>
        <p:sp>
          <p:nvSpPr>
            <p:cNvPr id="26" name="フリーフォーム 25"/>
            <p:cNvSpPr/>
            <p:nvPr/>
          </p:nvSpPr>
          <p:spPr>
            <a:xfrm>
              <a:off x="228059" y="2611610"/>
              <a:ext cx="2039336" cy="438365"/>
            </a:xfrm>
            <a:custGeom>
              <a:avLst/>
              <a:gdLst>
                <a:gd name="connsiteX0" fmla="*/ 0 w 1561455"/>
                <a:gd name="connsiteY0" fmla="*/ 86748 h 867475"/>
                <a:gd name="connsiteX1" fmla="*/ 86748 w 1561455"/>
                <a:gd name="connsiteY1" fmla="*/ 0 h 867475"/>
                <a:gd name="connsiteX2" fmla="*/ 1474708 w 1561455"/>
                <a:gd name="connsiteY2" fmla="*/ 0 h 867475"/>
                <a:gd name="connsiteX3" fmla="*/ 1561456 w 1561455"/>
                <a:gd name="connsiteY3" fmla="*/ 86748 h 867475"/>
                <a:gd name="connsiteX4" fmla="*/ 1561455 w 1561455"/>
                <a:gd name="connsiteY4" fmla="*/ 780728 h 867475"/>
                <a:gd name="connsiteX5" fmla="*/ 1474707 w 1561455"/>
                <a:gd name="connsiteY5" fmla="*/ 867476 h 867475"/>
                <a:gd name="connsiteX6" fmla="*/ 86748 w 1561455"/>
                <a:gd name="connsiteY6" fmla="*/ 867475 h 867475"/>
                <a:gd name="connsiteX7" fmla="*/ 0 w 1561455"/>
                <a:gd name="connsiteY7" fmla="*/ 780727 h 867475"/>
                <a:gd name="connsiteX8" fmla="*/ 0 w 1561455"/>
                <a:gd name="connsiteY8" fmla="*/ 86748 h 86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1455" h="867475">
                  <a:moveTo>
                    <a:pt x="0" y="86748"/>
                  </a:moveTo>
                  <a:cubicBezTo>
                    <a:pt x="0" y="38838"/>
                    <a:pt x="38838" y="0"/>
                    <a:pt x="86748" y="0"/>
                  </a:cubicBezTo>
                  <a:lnTo>
                    <a:pt x="1474708" y="0"/>
                  </a:lnTo>
                  <a:cubicBezTo>
                    <a:pt x="1522618" y="0"/>
                    <a:pt x="1561456" y="38838"/>
                    <a:pt x="1561456" y="86748"/>
                  </a:cubicBezTo>
                  <a:cubicBezTo>
                    <a:pt x="1561456" y="318075"/>
                    <a:pt x="1561455" y="549401"/>
                    <a:pt x="1561455" y="780728"/>
                  </a:cubicBezTo>
                  <a:cubicBezTo>
                    <a:pt x="1561455" y="828638"/>
                    <a:pt x="1522617" y="867476"/>
                    <a:pt x="1474707" y="867476"/>
                  </a:cubicBezTo>
                  <a:lnTo>
                    <a:pt x="86748" y="867475"/>
                  </a:lnTo>
                  <a:cubicBezTo>
                    <a:pt x="38838" y="867475"/>
                    <a:pt x="0" y="828637"/>
                    <a:pt x="0" y="780727"/>
                  </a:cubicBezTo>
                  <a:lnTo>
                    <a:pt x="0" y="8674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747" tIns="78747" rIns="78747" bIns="78747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en-US" altLang="ja-JP" sz="1400" dirty="0">
                  <a:latin typeface="Calibri" panose="020F0502020204030204" pitchFamily="34" charset="0"/>
                  <a:ea typeface="Yu Gothic UI" panose="020B0500000000000000" pitchFamily="50" charset="-128"/>
                  <a:cs typeface="Calibri" panose="020F0502020204030204" pitchFamily="34" charset="0"/>
                </a:rPr>
                <a:t>Select a shooting range </a:t>
              </a:r>
            </a:p>
          </p:txBody>
        </p:sp>
        <p:sp>
          <p:nvSpPr>
            <p:cNvPr id="27" name="フリーフォーム 26"/>
            <p:cNvSpPr/>
            <p:nvPr/>
          </p:nvSpPr>
          <p:spPr>
            <a:xfrm>
              <a:off x="233434" y="3414817"/>
              <a:ext cx="2039336" cy="438365"/>
            </a:xfrm>
            <a:custGeom>
              <a:avLst/>
              <a:gdLst>
                <a:gd name="connsiteX0" fmla="*/ 0 w 1561455"/>
                <a:gd name="connsiteY0" fmla="*/ 86748 h 867475"/>
                <a:gd name="connsiteX1" fmla="*/ 86748 w 1561455"/>
                <a:gd name="connsiteY1" fmla="*/ 0 h 867475"/>
                <a:gd name="connsiteX2" fmla="*/ 1474708 w 1561455"/>
                <a:gd name="connsiteY2" fmla="*/ 0 h 867475"/>
                <a:gd name="connsiteX3" fmla="*/ 1561456 w 1561455"/>
                <a:gd name="connsiteY3" fmla="*/ 86748 h 867475"/>
                <a:gd name="connsiteX4" fmla="*/ 1561455 w 1561455"/>
                <a:gd name="connsiteY4" fmla="*/ 780728 h 867475"/>
                <a:gd name="connsiteX5" fmla="*/ 1474707 w 1561455"/>
                <a:gd name="connsiteY5" fmla="*/ 867476 h 867475"/>
                <a:gd name="connsiteX6" fmla="*/ 86748 w 1561455"/>
                <a:gd name="connsiteY6" fmla="*/ 867475 h 867475"/>
                <a:gd name="connsiteX7" fmla="*/ 0 w 1561455"/>
                <a:gd name="connsiteY7" fmla="*/ 780727 h 867475"/>
                <a:gd name="connsiteX8" fmla="*/ 0 w 1561455"/>
                <a:gd name="connsiteY8" fmla="*/ 86748 h 86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1455" h="867475">
                  <a:moveTo>
                    <a:pt x="0" y="86748"/>
                  </a:moveTo>
                  <a:cubicBezTo>
                    <a:pt x="0" y="38838"/>
                    <a:pt x="38838" y="0"/>
                    <a:pt x="86748" y="0"/>
                  </a:cubicBezTo>
                  <a:lnTo>
                    <a:pt x="1474708" y="0"/>
                  </a:lnTo>
                  <a:cubicBezTo>
                    <a:pt x="1522618" y="0"/>
                    <a:pt x="1561456" y="38838"/>
                    <a:pt x="1561456" y="86748"/>
                  </a:cubicBezTo>
                  <a:cubicBezTo>
                    <a:pt x="1561456" y="318075"/>
                    <a:pt x="1561455" y="549401"/>
                    <a:pt x="1561455" y="780728"/>
                  </a:cubicBezTo>
                  <a:cubicBezTo>
                    <a:pt x="1561455" y="828638"/>
                    <a:pt x="1522617" y="867476"/>
                    <a:pt x="1474707" y="867476"/>
                  </a:cubicBezTo>
                  <a:lnTo>
                    <a:pt x="86748" y="867475"/>
                  </a:lnTo>
                  <a:cubicBezTo>
                    <a:pt x="38838" y="867475"/>
                    <a:pt x="0" y="828637"/>
                    <a:pt x="0" y="780727"/>
                  </a:cubicBezTo>
                  <a:lnTo>
                    <a:pt x="0" y="86748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747" tIns="78747" rIns="78747" bIns="78747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en-US" altLang="ja-JP" sz="1400" dirty="0">
                  <a:latin typeface="Calibri" panose="020F0502020204030204" pitchFamily="34" charset="0"/>
                  <a:ea typeface="Yu Gothic UI" panose="020B0500000000000000" pitchFamily="50" charset="-128"/>
                  <a:cs typeface="Calibri" panose="020F0502020204030204" pitchFamily="34" charset="0"/>
                </a:rPr>
                <a:t>Adjust horizontal  position</a:t>
              </a:r>
            </a:p>
          </p:txBody>
        </p:sp>
        <p:sp>
          <p:nvSpPr>
            <p:cNvPr id="28" name="フリーフォーム 27"/>
            <p:cNvSpPr/>
            <p:nvPr/>
          </p:nvSpPr>
          <p:spPr>
            <a:xfrm rot="28406">
              <a:off x="992083" y="2345421"/>
              <a:ext cx="509834" cy="186021"/>
            </a:xfrm>
            <a:custGeom>
              <a:avLst/>
              <a:gdLst>
                <a:gd name="connsiteX0" fmla="*/ 0 w 325870"/>
                <a:gd name="connsiteY0" fmla="*/ 78073 h 390363"/>
                <a:gd name="connsiteX1" fmla="*/ 162935 w 325870"/>
                <a:gd name="connsiteY1" fmla="*/ 78073 h 390363"/>
                <a:gd name="connsiteX2" fmla="*/ 162935 w 325870"/>
                <a:gd name="connsiteY2" fmla="*/ 0 h 390363"/>
                <a:gd name="connsiteX3" fmla="*/ 325870 w 325870"/>
                <a:gd name="connsiteY3" fmla="*/ 195182 h 390363"/>
                <a:gd name="connsiteX4" fmla="*/ 162935 w 325870"/>
                <a:gd name="connsiteY4" fmla="*/ 390363 h 390363"/>
                <a:gd name="connsiteX5" fmla="*/ 162935 w 325870"/>
                <a:gd name="connsiteY5" fmla="*/ 312290 h 390363"/>
                <a:gd name="connsiteX6" fmla="*/ 0 w 325870"/>
                <a:gd name="connsiteY6" fmla="*/ 312290 h 390363"/>
                <a:gd name="connsiteX7" fmla="*/ 0 w 325870"/>
                <a:gd name="connsiteY7" fmla="*/ 78073 h 39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5870" h="390363">
                  <a:moveTo>
                    <a:pt x="260695" y="1"/>
                  </a:moveTo>
                  <a:lnTo>
                    <a:pt x="260695" y="195182"/>
                  </a:lnTo>
                  <a:lnTo>
                    <a:pt x="325870" y="195182"/>
                  </a:lnTo>
                  <a:lnTo>
                    <a:pt x="162935" y="390362"/>
                  </a:lnTo>
                  <a:lnTo>
                    <a:pt x="0" y="195182"/>
                  </a:lnTo>
                  <a:lnTo>
                    <a:pt x="65175" y="195182"/>
                  </a:lnTo>
                  <a:lnTo>
                    <a:pt x="65175" y="1"/>
                  </a:lnTo>
                  <a:lnTo>
                    <a:pt x="260695" y="1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073" tIns="0" rIns="78073" bIns="97761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kumimoji="1" lang="ja-JP" altLang="en-US" sz="1400" kern="120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endParaRPr>
            </a:p>
          </p:txBody>
        </p:sp>
        <p:sp>
          <p:nvSpPr>
            <p:cNvPr id="29" name="フリーフォーム 28"/>
            <p:cNvSpPr/>
            <p:nvPr/>
          </p:nvSpPr>
          <p:spPr>
            <a:xfrm rot="28406">
              <a:off x="992083" y="3135405"/>
              <a:ext cx="509834" cy="186021"/>
            </a:xfrm>
            <a:custGeom>
              <a:avLst/>
              <a:gdLst>
                <a:gd name="connsiteX0" fmla="*/ 0 w 325870"/>
                <a:gd name="connsiteY0" fmla="*/ 78073 h 390363"/>
                <a:gd name="connsiteX1" fmla="*/ 162935 w 325870"/>
                <a:gd name="connsiteY1" fmla="*/ 78073 h 390363"/>
                <a:gd name="connsiteX2" fmla="*/ 162935 w 325870"/>
                <a:gd name="connsiteY2" fmla="*/ 0 h 390363"/>
                <a:gd name="connsiteX3" fmla="*/ 325870 w 325870"/>
                <a:gd name="connsiteY3" fmla="*/ 195182 h 390363"/>
                <a:gd name="connsiteX4" fmla="*/ 162935 w 325870"/>
                <a:gd name="connsiteY4" fmla="*/ 390363 h 390363"/>
                <a:gd name="connsiteX5" fmla="*/ 162935 w 325870"/>
                <a:gd name="connsiteY5" fmla="*/ 312290 h 390363"/>
                <a:gd name="connsiteX6" fmla="*/ 0 w 325870"/>
                <a:gd name="connsiteY6" fmla="*/ 312290 h 390363"/>
                <a:gd name="connsiteX7" fmla="*/ 0 w 325870"/>
                <a:gd name="connsiteY7" fmla="*/ 78073 h 39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5870" h="390363">
                  <a:moveTo>
                    <a:pt x="260695" y="1"/>
                  </a:moveTo>
                  <a:lnTo>
                    <a:pt x="260695" y="195182"/>
                  </a:lnTo>
                  <a:lnTo>
                    <a:pt x="325870" y="195182"/>
                  </a:lnTo>
                  <a:lnTo>
                    <a:pt x="162935" y="390362"/>
                  </a:lnTo>
                  <a:lnTo>
                    <a:pt x="0" y="195182"/>
                  </a:lnTo>
                  <a:lnTo>
                    <a:pt x="65175" y="195182"/>
                  </a:lnTo>
                  <a:lnTo>
                    <a:pt x="65175" y="1"/>
                  </a:lnTo>
                  <a:lnTo>
                    <a:pt x="260695" y="1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073" tIns="0" rIns="78073" bIns="97761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kumimoji="1" lang="ja-JP" altLang="en-US" sz="1400" kern="120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endParaRPr>
            </a:p>
          </p:txBody>
        </p:sp>
        <p:sp>
          <p:nvSpPr>
            <p:cNvPr id="30" name="フリーフォーム 29"/>
            <p:cNvSpPr/>
            <p:nvPr/>
          </p:nvSpPr>
          <p:spPr>
            <a:xfrm>
              <a:off x="227332" y="4218024"/>
              <a:ext cx="2039336" cy="438365"/>
            </a:xfrm>
            <a:custGeom>
              <a:avLst/>
              <a:gdLst>
                <a:gd name="connsiteX0" fmla="*/ 0 w 1561455"/>
                <a:gd name="connsiteY0" fmla="*/ 86748 h 867475"/>
                <a:gd name="connsiteX1" fmla="*/ 86748 w 1561455"/>
                <a:gd name="connsiteY1" fmla="*/ 0 h 867475"/>
                <a:gd name="connsiteX2" fmla="*/ 1474708 w 1561455"/>
                <a:gd name="connsiteY2" fmla="*/ 0 h 867475"/>
                <a:gd name="connsiteX3" fmla="*/ 1561456 w 1561455"/>
                <a:gd name="connsiteY3" fmla="*/ 86748 h 867475"/>
                <a:gd name="connsiteX4" fmla="*/ 1561455 w 1561455"/>
                <a:gd name="connsiteY4" fmla="*/ 780728 h 867475"/>
                <a:gd name="connsiteX5" fmla="*/ 1474707 w 1561455"/>
                <a:gd name="connsiteY5" fmla="*/ 867476 h 867475"/>
                <a:gd name="connsiteX6" fmla="*/ 86748 w 1561455"/>
                <a:gd name="connsiteY6" fmla="*/ 867475 h 867475"/>
                <a:gd name="connsiteX7" fmla="*/ 0 w 1561455"/>
                <a:gd name="connsiteY7" fmla="*/ 780727 h 867475"/>
                <a:gd name="connsiteX8" fmla="*/ 0 w 1561455"/>
                <a:gd name="connsiteY8" fmla="*/ 86748 h 86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1455" h="867475">
                  <a:moveTo>
                    <a:pt x="0" y="86748"/>
                  </a:moveTo>
                  <a:cubicBezTo>
                    <a:pt x="0" y="38838"/>
                    <a:pt x="38838" y="0"/>
                    <a:pt x="86748" y="0"/>
                  </a:cubicBezTo>
                  <a:lnTo>
                    <a:pt x="1474708" y="0"/>
                  </a:lnTo>
                  <a:cubicBezTo>
                    <a:pt x="1522618" y="0"/>
                    <a:pt x="1561456" y="38838"/>
                    <a:pt x="1561456" y="86748"/>
                  </a:cubicBezTo>
                  <a:cubicBezTo>
                    <a:pt x="1561456" y="318075"/>
                    <a:pt x="1561455" y="549401"/>
                    <a:pt x="1561455" y="780728"/>
                  </a:cubicBezTo>
                  <a:cubicBezTo>
                    <a:pt x="1561455" y="828638"/>
                    <a:pt x="1522617" y="867476"/>
                    <a:pt x="1474707" y="867476"/>
                  </a:cubicBezTo>
                  <a:lnTo>
                    <a:pt x="86748" y="867475"/>
                  </a:lnTo>
                  <a:cubicBezTo>
                    <a:pt x="38838" y="867475"/>
                    <a:pt x="0" y="828637"/>
                    <a:pt x="0" y="780727"/>
                  </a:cubicBezTo>
                  <a:lnTo>
                    <a:pt x="0" y="8674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747" tIns="78747" rIns="78747" bIns="78747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en-US" altLang="ja-JP" sz="1400" dirty="0">
                  <a:latin typeface="Calibri" panose="020F0502020204030204" pitchFamily="34" charset="0"/>
                  <a:ea typeface="Yu Gothic UI" panose="020B0500000000000000" pitchFamily="50" charset="-128"/>
                  <a:cs typeface="Calibri" panose="020F0502020204030204" pitchFamily="34" charset="0"/>
                </a:rPr>
                <a:t>Auto adjust zoom</a:t>
              </a:r>
            </a:p>
          </p:txBody>
        </p:sp>
        <p:sp>
          <p:nvSpPr>
            <p:cNvPr id="31" name="フリーフォーム 30"/>
            <p:cNvSpPr/>
            <p:nvPr/>
          </p:nvSpPr>
          <p:spPr>
            <a:xfrm rot="28406">
              <a:off x="992082" y="3942592"/>
              <a:ext cx="509834" cy="186021"/>
            </a:xfrm>
            <a:custGeom>
              <a:avLst/>
              <a:gdLst>
                <a:gd name="connsiteX0" fmla="*/ 0 w 325870"/>
                <a:gd name="connsiteY0" fmla="*/ 78073 h 390363"/>
                <a:gd name="connsiteX1" fmla="*/ 162935 w 325870"/>
                <a:gd name="connsiteY1" fmla="*/ 78073 h 390363"/>
                <a:gd name="connsiteX2" fmla="*/ 162935 w 325870"/>
                <a:gd name="connsiteY2" fmla="*/ 0 h 390363"/>
                <a:gd name="connsiteX3" fmla="*/ 325870 w 325870"/>
                <a:gd name="connsiteY3" fmla="*/ 195182 h 390363"/>
                <a:gd name="connsiteX4" fmla="*/ 162935 w 325870"/>
                <a:gd name="connsiteY4" fmla="*/ 390363 h 390363"/>
                <a:gd name="connsiteX5" fmla="*/ 162935 w 325870"/>
                <a:gd name="connsiteY5" fmla="*/ 312290 h 390363"/>
                <a:gd name="connsiteX6" fmla="*/ 0 w 325870"/>
                <a:gd name="connsiteY6" fmla="*/ 312290 h 390363"/>
                <a:gd name="connsiteX7" fmla="*/ 0 w 325870"/>
                <a:gd name="connsiteY7" fmla="*/ 78073 h 39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5870" h="390363">
                  <a:moveTo>
                    <a:pt x="260695" y="1"/>
                  </a:moveTo>
                  <a:lnTo>
                    <a:pt x="260695" y="195182"/>
                  </a:lnTo>
                  <a:lnTo>
                    <a:pt x="325870" y="195182"/>
                  </a:lnTo>
                  <a:lnTo>
                    <a:pt x="162935" y="390362"/>
                  </a:lnTo>
                  <a:lnTo>
                    <a:pt x="0" y="195182"/>
                  </a:lnTo>
                  <a:lnTo>
                    <a:pt x="65175" y="195182"/>
                  </a:lnTo>
                  <a:lnTo>
                    <a:pt x="65175" y="1"/>
                  </a:lnTo>
                  <a:lnTo>
                    <a:pt x="260695" y="1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073" tIns="0" rIns="78073" bIns="97761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kumimoji="1" lang="ja-JP" altLang="en-US" sz="1400" kern="120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endParaRPr>
            </a:p>
          </p:txBody>
        </p:sp>
      </p:grpSp>
      <p:sp>
        <p:nvSpPr>
          <p:cNvPr id="33" name="Rectangle 10"/>
          <p:cNvSpPr>
            <a:spLocks noChangeArrowheads="1"/>
          </p:cNvSpPr>
          <p:nvPr/>
        </p:nvSpPr>
        <p:spPr bwMode="auto">
          <a:xfrm>
            <a:off x="3567013" y="833666"/>
            <a:ext cx="4066751" cy="33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428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8647" tIns="34324" rIns="68647" bIns="34324" anchor="t"/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5. Manually adjust the horizontal </a:t>
            </a:r>
            <a:r>
              <a:rPr lang="en-US" altLang="ja-JP" sz="1400" dirty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(PAN) position of cameras using position </a:t>
            </a:r>
            <a:r>
              <a:rPr lang="en-US" altLang="ja-JP" sz="1400" dirty="0" smtClean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adjust sheet attached in the product.</a:t>
            </a:r>
            <a:endParaRPr lang="en-US" altLang="ja-JP" sz="800" dirty="0">
              <a:solidFill>
                <a:prstClr val="black"/>
              </a:solidFill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  <a:p>
            <a:r>
              <a:rPr lang="ja-JP" altLang="en-US" sz="1200" dirty="0" smtClean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　</a:t>
            </a:r>
            <a:r>
              <a:rPr lang="en-US" altLang="ja-JP" sz="1100" dirty="0" smtClean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*</a:t>
            </a:r>
            <a:r>
              <a:rPr lang="en-US" altLang="ja-JP" sz="1100" dirty="0"/>
              <a:t>Remove the sheet after the setting is completed as it </a:t>
            </a:r>
            <a:r>
              <a:rPr lang="en-US" altLang="ja-JP" sz="1100" dirty="0" smtClean="0"/>
              <a:t>may</a:t>
            </a:r>
          </a:p>
          <a:p>
            <a:r>
              <a:rPr lang="en-US" altLang="ja-JP" sz="1100" dirty="0"/>
              <a:t> </a:t>
            </a:r>
            <a:r>
              <a:rPr lang="en-US" altLang="ja-JP" sz="1100" dirty="0" smtClean="0"/>
              <a:t>      </a:t>
            </a:r>
            <a:r>
              <a:rPr lang="en-US" altLang="ja-JP" sz="1100" dirty="0"/>
              <a:t>cause reflection of light that can affect the image quality.</a:t>
            </a:r>
          </a:p>
          <a:p>
            <a:endParaRPr lang="en-US" altLang="ja-JP" sz="800" dirty="0" smtClean="0">
              <a:solidFill>
                <a:prstClr val="black"/>
              </a:solidFill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  <a:p>
            <a:r>
              <a:rPr lang="ja-JP" altLang="en-US" sz="1200" dirty="0" smtClean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　</a:t>
            </a:r>
            <a:r>
              <a:rPr lang="en-US" altLang="ja-JP" sz="1100" dirty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[Layout all cameras horizontally]</a:t>
            </a:r>
          </a:p>
          <a:p>
            <a:r>
              <a:rPr lang="ja-JP" altLang="en-US" sz="1100" dirty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　　</a:t>
            </a:r>
            <a:r>
              <a:rPr lang="en-US" altLang="ja-JP" sz="1100" dirty="0" smtClean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For 360</a:t>
            </a:r>
            <a:r>
              <a:rPr lang="en-US" altLang="ja-JP" sz="1100" dirty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° </a:t>
            </a:r>
            <a:r>
              <a:rPr lang="en-US" altLang="ja-JP" sz="1100" dirty="0" smtClean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view - Position[A</a:t>
            </a:r>
            <a:r>
              <a:rPr lang="en-US" altLang="ja-JP" sz="1100" dirty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]</a:t>
            </a:r>
          </a:p>
          <a:p>
            <a:r>
              <a:rPr lang="ja-JP" altLang="en-US" sz="1100" dirty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　</a:t>
            </a:r>
            <a:r>
              <a:rPr lang="ja-JP" altLang="en-US" sz="1100" dirty="0" smtClean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   </a:t>
            </a:r>
            <a:r>
              <a:rPr lang="en-US" altLang="ja-JP" sz="1100" dirty="0" smtClean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For 270</a:t>
            </a:r>
            <a:r>
              <a:rPr lang="en-US" altLang="ja-JP" sz="1100" dirty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° </a:t>
            </a:r>
            <a:r>
              <a:rPr lang="en-US" altLang="ja-JP" sz="1100" dirty="0" smtClean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view - Position[B]</a:t>
            </a:r>
          </a:p>
          <a:p>
            <a:endParaRPr lang="en-US" altLang="ja-JP" sz="1100" dirty="0">
              <a:solidFill>
                <a:prstClr val="black"/>
              </a:solidFill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  <a:p>
            <a:r>
              <a:rPr lang="ja-JP" altLang="en-US" sz="1100" dirty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　</a:t>
            </a:r>
            <a:r>
              <a:rPr lang="en-US" altLang="ja-JP" sz="1100" dirty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[Layout cameras1 to 3 </a:t>
            </a:r>
            <a:r>
              <a:rPr lang="en-US" altLang="ja-JP" sz="1100" dirty="0" smtClean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horizontally/Layout </a:t>
            </a:r>
            <a:r>
              <a:rPr lang="en-US" altLang="ja-JP" sz="1100" dirty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camera 4 downward]</a:t>
            </a:r>
          </a:p>
          <a:p>
            <a:r>
              <a:rPr lang="ja-JP" altLang="en-US" sz="1100" dirty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　　</a:t>
            </a:r>
            <a:r>
              <a:rPr lang="en-US" altLang="ja-JP" sz="1100" dirty="0" smtClean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For 270</a:t>
            </a:r>
            <a:r>
              <a:rPr lang="en-US" altLang="ja-JP" sz="1100" dirty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°  </a:t>
            </a:r>
            <a:r>
              <a:rPr lang="en-US" altLang="ja-JP" sz="1100" dirty="0" smtClean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view - Position[C</a:t>
            </a:r>
            <a:r>
              <a:rPr lang="en-US" altLang="ja-JP" sz="1100" dirty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]</a:t>
            </a:r>
          </a:p>
          <a:p>
            <a:r>
              <a:rPr lang="ja-JP" altLang="en-US" sz="1100" dirty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　</a:t>
            </a:r>
            <a:r>
              <a:rPr lang="ja-JP" altLang="en-US" sz="1100" dirty="0" smtClean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   </a:t>
            </a:r>
            <a:r>
              <a:rPr lang="en-US" altLang="ja-JP" sz="1100" dirty="0" smtClean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For 180</a:t>
            </a:r>
            <a:r>
              <a:rPr lang="en-US" altLang="ja-JP" sz="1100" dirty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°  </a:t>
            </a:r>
            <a:r>
              <a:rPr lang="en-US" altLang="ja-JP" sz="1100" dirty="0" smtClean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view - Position[D</a:t>
            </a:r>
            <a:r>
              <a:rPr lang="en-US" altLang="ja-JP" sz="1100" dirty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]</a:t>
            </a:r>
          </a:p>
          <a:p>
            <a:endParaRPr lang="en-US" altLang="ja-JP" sz="1400" dirty="0" smtClean="0">
              <a:solidFill>
                <a:prstClr val="black"/>
              </a:solidFill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  <a:p>
            <a:r>
              <a:rPr lang="en-US" altLang="ja-JP" sz="1400" dirty="0" smtClean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6. Clicking the “Next” button executes automatic zoom adjustment.</a:t>
            </a:r>
          </a:p>
        </p:txBody>
      </p:sp>
      <p:sp>
        <p:nvSpPr>
          <p:cNvPr id="35" name="Rectangle 10"/>
          <p:cNvSpPr>
            <a:spLocks noChangeArrowheads="1"/>
          </p:cNvSpPr>
          <p:nvPr/>
        </p:nvSpPr>
        <p:spPr bwMode="auto">
          <a:xfrm>
            <a:off x="143342" y="4313137"/>
            <a:ext cx="4112135" cy="475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428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8647" tIns="34324" rIns="68647" bIns="34324" anchor="t"/>
          <a:lstStyle/>
          <a:p>
            <a:r>
              <a:rPr lang="en-US" altLang="ja-JP" sz="1200" dirty="0" smtClean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*In the above sample screen, [Layout </a:t>
            </a:r>
            <a:r>
              <a:rPr lang="en-US" altLang="ja-JP" sz="1200" dirty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all cameras </a:t>
            </a:r>
            <a:r>
              <a:rPr lang="en-US" altLang="ja-JP" sz="1200" dirty="0" smtClean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horizontally]</a:t>
            </a:r>
          </a:p>
          <a:p>
            <a:r>
              <a:rPr lang="en-US" altLang="ja-JP" sz="1200" dirty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and [Shoot a 360° range] are selected.</a:t>
            </a:r>
          </a:p>
        </p:txBody>
      </p:sp>
      <p:sp>
        <p:nvSpPr>
          <p:cNvPr id="36" name="正方形/長方形 35"/>
          <p:cNvSpPr/>
          <p:nvPr/>
        </p:nvSpPr>
        <p:spPr>
          <a:xfrm>
            <a:off x="732693" y="4044465"/>
            <a:ext cx="627186" cy="1344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440259" y="3870299"/>
            <a:ext cx="280846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6</a:t>
            </a:r>
            <a:endParaRPr kumimoji="1" lang="ja-JP" altLang="en-US" sz="1400" dirty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589085" y="1087547"/>
            <a:ext cx="2429611" cy="24704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301732" y="1087547"/>
            <a:ext cx="280846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5</a:t>
            </a:r>
            <a:endParaRPr kumimoji="1" lang="ja-JP" altLang="en-US" sz="1400" dirty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84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22" y="2749915"/>
            <a:ext cx="3316845" cy="1728300"/>
          </a:xfrm>
          <a:prstGeom prst="rect">
            <a:avLst/>
          </a:prstGeom>
        </p:spPr>
      </p:pic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Auto adjust zoom</a:t>
            </a:r>
          </a:p>
        </p:txBody>
      </p:sp>
      <p:grpSp>
        <p:nvGrpSpPr>
          <p:cNvPr id="22" name="グループ化 21"/>
          <p:cNvGrpSpPr/>
          <p:nvPr/>
        </p:nvGrpSpPr>
        <p:grpSpPr>
          <a:xfrm>
            <a:off x="7555522" y="900403"/>
            <a:ext cx="1481431" cy="3644618"/>
            <a:chOff x="227332" y="1011771"/>
            <a:chExt cx="2045438" cy="3644618"/>
          </a:xfrm>
        </p:grpSpPr>
        <p:sp>
          <p:nvSpPr>
            <p:cNvPr id="23" name="フリーフォーム 22"/>
            <p:cNvSpPr/>
            <p:nvPr/>
          </p:nvSpPr>
          <p:spPr>
            <a:xfrm>
              <a:off x="233434" y="1011771"/>
              <a:ext cx="2039336" cy="438365"/>
            </a:xfrm>
            <a:custGeom>
              <a:avLst/>
              <a:gdLst>
                <a:gd name="connsiteX0" fmla="*/ 0 w 1561455"/>
                <a:gd name="connsiteY0" fmla="*/ 86748 h 867475"/>
                <a:gd name="connsiteX1" fmla="*/ 86748 w 1561455"/>
                <a:gd name="connsiteY1" fmla="*/ 0 h 867475"/>
                <a:gd name="connsiteX2" fmla="*/ 1474708 w 1561455"/>
                <a:gd name="connsiteY2" fmla="*/ 0 h 867475"/>
                <a:gd name="connsiteX3" fmla="*/ 1561456 w 1561455"/>
                <a:gd name="connsiteY3" fmla="*/ 86748 h 867475"/>
                <a:gd name="connsiteX4" fmla="*/ 1561455 w 1561455"/>
                <a:gd name="connsiteY4" fmla="*/ 780728 h 867475"/>
                <a:gd name="connsiteX5" fmla="*/ 1474707 w 1561455"/>
                <a:gd name="connsiteY5" fmla="*/ 867476 h 867475"/>
                <a:gd name="connsiteX6" fmla="*/ 86748 w 1561455"/>
                <a:gd name="connsiteY6" fmla="*/ 867475 h 867475"/>
                <a:gd name="connsiteX7" fmla="*/ 0 w 1561455"/>
                <a:gd name="connsiteY7" fmla="*/ 780727 h 867475"/>
                <a:gd name="connsiteX8" fmla="*/ 0 w 1561455"/>
                <a:gd name="connsiteY8" fmla="*/ 86748 h 86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1455" h="867475">
                  <a:moveTo>
                    <a:pt x="0" y="86748"/>
                  </a:moveTo>
                  <a:cubicBezTo>
                    <a:pt x="0" y="38838"/>
                    <a:pt x="38838" y="0"/>
                    <a:pt x="86748" y="0"/>
                  </a:cubicBezTo>
                  <a:lnTo>
                    <a:pt x="1474708" y="0"/>
                  </a:lnTo>
                  <a:cubicBezTo>
                    <a:pt x="1522618" y="0"/>
                    <a:pt x="1561456" y="38838"/>
                    <a:pt x="1561456" y="86748"/>
                  </a:cubicBezTo>
                  <a:cubicBezTo>
                    <a:pt x="1561456" y="318075"/>
                    <a:pt x="1561455" y="549401"/>
                    <a:pt x="1561455" y="780728"/>
                  </a:cubicBezTo>
                  <a:cubicBezTo>
                    <a:pt x="1561455" y="828638"/>
                    <a:pt x="1522617" y="867476"/>
                    <a:pt x="1474707" y="867476"/>
                  </a:cubicBezTo>
                  <a:lnTo>
                    <a:pt x="86748" y="867475"/>
                  </a:lnTo>
                  <a:cubicBezTo>
                    <a:pt x="38838" y="867475"/>
                    <a:pt x="0" y="828637"/>
                    <a:pt x="0" y="780727"/>
                  </a:cubicBezTo>
                  <a:lnTo>
                    <a:pt x="0" y="8674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747" tIns="78747" rIns="78747" bIns="78747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en-US" altLang="ja-JP" sz="1400" dirty="0">
                  <a:latin typeface="Calibri" panose="020F0502020204030204" pitchFamily="34" charset="0"/>
                  <a:ea typeface="Yu Gothic UI" panose="020B0500000000000000" pitchFamily="50" charset="-128"/>
                  <a:cs typeface="Calibri" panose="020F0502020204030204" pitchFamily="34" charset="0"/>
                </a:rPr>
                <a:t>Open the setup screen</a:t>
              </a:r>
            </a:p>
          </p:txBody>
        </p:sp>
        <p:sp>
          <p:nvSpPr>
            <p:cNvPr id="24" name="フリーフォーム 23"/>
            <p:cNvSpPr/>
            <p:nvPr/>
          </p:nvSpPr>
          <p:spPr>
            <a:xfrm rot="28406">
              <a:off x="992081" y="1542216"/>
              <a:ext cx="509834" cy="186021"/>
            </a:xfrm>
            <a:custGeom>
              <a:avLst/>
              <a:gdLst>
                <a:gd name="connsiteX0" fmla="*/ 0 w 325870"/>
                <a:gd name="connsiteY0" fmla="*/ 78073 h 390363"/>
                <a:gd name="connsiteX1" fmla="*/ 162935 w 325870"/>
                <a:gd name="connsiteY1" fmla="*/ 78073 h 390363"/>
                <a:gd name="connsiteX2" fmla="*/ 162935 w 325870"/>
                <a:gd name="connsiteY2" fmla="*/ 0 h 390363"/>
                <a:gd name="connsiteX3" fmla="*/ 325870 w 325870"/>
                <a:gd name="connsiteY3" fmla="*/ 195182 h 390363"/>
                <a:gd name="connsiteX4" fmla="*/ 162935 w 325870"/>
                <a:gd name="connsiteY4" fmla="*/ 390363 h 390363"/>
                <a:gd name="connsiteX5" fmla="*/ 162935 w 325870"/>
                <a:gd name="connsiteY5" fmla="*/ 312290 h 390363"/>
                <a:gd name="connsiteX6" fmla="*/ 0 w 325870"/>
                <a:gd name="connsiteY6" fmla="*/ 312290 h 390363"/>
                <a:gd name="connsiteX7" fmla="*/ 0 w 325870"/>
                <a:gd name="connsiteY7" fmla="*/ 78073 h 39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5870" h="390363">
                  <a:moveTo>
                    <a:pt x="260695" y="1"/>
                  </a:moveTo>
                  <a:lnTo>
                    <a:pt x="260695" y="195182"/>
                  </a:lnTo>
                  <a:lnTo>
                    <a:pt x="325870" y="195182"/>
                  </a:lnTo>
                  <a:lnTo>
                    <a:pt x="162935" y="390362"/>
                  </a:lnTo>
                  <a:lnTo>
                    <a:pt x="0" y="195182"/>
                  </a:lnTo>
                  <a:lnTo>
                    <a:pt x="65175" y="195182"/>
                  </a:lnTo>
                  <a:lnTo>
                    <a:pt x="65175" y="1"/>
                  </a:lnTo>
                  <a:lnTo>
                    <a:pt x="260695" y="1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073" tIns="0" rIns="78073" bIns="97761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kumimoji="1" lang="ja-JP" altLang="en-US" sz="1400" kern="120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endParaRPr>
            </a:p>
          </p:txBody>
        </p:sp>
        <p:sp>
          <p:nvSpPr>
            <p:cNvPr id="25" name="フリーフォーム 24"/>
            <p:cNvSpPr/>
            <p:nvPr/>
          </p:nvSpPr>
          <p:spPr>
            <a:xfrm>
              <a:off x="233434" y="1813666"/>
              <a:ext cx="2039336" cy="438365"/>
            </a:xfrm>
            <a:custGeom>
              <a:avLst/>
              <a:gdLst>
                <a:gd name="connsiteX0" fmla="*/ 0 w 1561455"/>
                <a:gd name="connsiteY0" fmla="*/ 86748 h 867475"/>
                <a:gd name="connsiteX1" fmla="*/ 86748 w 1561455"/>
                <a:gd name="connsiteY1" fmla="*/ 0 h 867475"/>
                <a:gd name="connsiteX2" fmla="*/ 1474708 w 1561455"/>
                <a:gd name="connsiteY2" fmla="*/ 0 h 867475"/>
                <a:gd name="connsiteX3" fmla="*/ 1561456 w 1561455"/>
                <a:gd name="connsiteY3" fmla="*/ 86748 h 867475"/>
                <a:gd name="connsiteX4" fmla="*/ 1561455 w 1561455"/>
                <a:gd name="connsiteY4" fmla="*/ 780728 h 867475"/>
                <a:gd name="connsiteX5" fmla="*/ 1474707 w 1561455"/>
                <a:gd name="connsiteY5" fmla="*/ 867476 h 867475"/>
                <a:gd name="connsiteX6" fmla="*/ 86748 w 1561455"/>
                <a:gd name="connsiteY6" fmla="*/ 867475 h 867475"/>
                <a:gd name="connsiteX7" fmla="*/ 0 w 1561455"/>
                <a:gd name="connsiteY7" fmla="*/ 780727 h 867475"/>
                <a:gd name="connsiteX8" fmla="*/ 0 w 1561455"/>
                <a:gd name="connsiteY8" fmla="*/ 86748 h 86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1455" h="867475">
                  <a:moveTo>
                    <a:pt x="0" y="86748"/>
                  </a:moveTo>
                  <a:cubicBezTo>
                    <a:pt x="0" y="38838"/>
                    <a:pt x="38838" y="0"/>
                    <a:pt x="86748" y="0"/>
                  </a:cubicBezTo>
                  <a:lnTo>
                    <a:pt x="1474708" y="0"/>
                  </a:lnTo>
                  <a:cubicBezTo>
                    <a:pt x="1522618" y="0"/>
                    <a:pt x="1561456" y="38838"/>
                    <a:pt x="1561456" y="86748"/>
                  </a:cubicBezTo>
                  <a:cubicBezTo>
                    <a:pt x="1561456" y="318075"/>
                    <a:pt x="1561455" y="549401"/>
                    <a:pt x="1561455" y="780728"/>
                  </a:cubicBezTo>
                  <a:cubicBezTo>
                    <a:pt x="1561455" y="828638"/>
                    <a:pt x="1522617" y="867476"/>
                    <a:pt x="1474707" y="867476"/>
                  </a:cubicBezTo>
                  <a:lnTo>
                    <a:pt x="86748" y="867475"/>
                  </a:lnTo>
                  <a:cubicBezTo>
                    <a:pt x="38838" y="867475"/>
                    <a:pt x="0" y="828637"/>
                    <a:pt x="0" y="780727"/>
                  </a:cubicBezTo>
                  <a:lnTo>
                    <a:pt x="0" y="8674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747" tIns="78747" rIns="78747" bIns="78747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en-US" altLang="ja-JP" sz="1400" dirty="0">
                  <a:latin typeface="Calibri" panose="020F0502020204030204" pitchFamily="34" charset="0"/>
                  <a:ea typeface="Yu Gothic UI" panose="020B0500000000000000" pitchFamily="50" charset="-128"/>
                  <a:cs typeface="Calibri" panose="020F0502020204030204" pitchFamily="34" charset="0"/>
                </a:rPr>
                <a:t>Select a layout</a:t>
              </a:r>
            </a:p>
          </p:txBody>
        </p:sp>
        <p:sp>
          <p:nvSpPr>
            <p:cNvPr id="26" name="フリーフォーム 25"/>
            <p:cNvSpPr/>
            <p:nvPr/>
          </p:nvSpPr>
          <p:spPr>
            <a:xfrm>
              <a:off x="228059" y="2611610"/>
              <a:ext cx="2039336" cy="438365"/>
            </a:xfrm>
            <a:custGeom>
              <a:avLst/>
              <a:gdLst>
                <a:gd name="connsiteX0" fmla="*/ 0 w 1561455"/>
                <a:gd name="connsiteY0" fmla="*/ 86748 h 867475"/>
                <a:gd name="connsiteX1" fmla="*/ 86748 w 1561455"/>
                <a:gd name="connsiteY1" fmla="*/ 0 h 867475"/>
                <a:gd name="connsiteX2" fmla="*/ 1474708 w 1561455"/>
                <a:gd name="connsiteY2" fmla="*/ 0 h 867475"/>
                <a:gd name="connsiteX3" fmla="*/ 1561456 w 1561455"/>
                <a:gd name="connsiteY3" fmla="*/ 86748 h 867475"/>
                <a:gd name="connsiteX4" fmla="*/ 1561455 w 1561455"/>
                <a:gd name="connsiteY4" fmla="*/ 780728 h 867475"/>
                <a:gd name="connsiteX5" fmla="*/ 1474707 w 1561455"/>
                <a:gd name="connsiteY5" fmla="*/ 867476 h 867475"/>
                <a:gd name="connsiteX6" fmla="*/ 86748 w 1561455"/>
                <a:gd name="connsiteY6" fmla="*/ 867475 h 867475"/>
                <a:gd name="connsiteX7" fmla="*/ 0 w 1561455"/>
                <a:gd name="connsiteY7" fmla="*/ 780727 h 867475"/>
                <a:gd name="connsiteX8" fmla="*/ 0 w 1561455"/>
                <a:gd name="connsiteY8" fmla="*/ 86748 h 86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1455" h="867475">
                  <a:moveTo>
                    <a:pt x="0" y="86748"/>
                  </a:moveTo>
                  <a:cubicBezTo>
                    <a:pt x="0" y="38838"/>
                    <a:pt x="38838" y="0"/>
                    <a:pt x="86748" y="0"/>
                  </a:cubicBezTo>
                  <a:lnTo>
                    <a:pt x="1474708" y="0"/>
                  </a:lnTo>
                  <a:cubicBezTo>
                    <a:pt x="1522618" y="0"/>
                    <a:pt x="1561456" y="38838"/>
                    <a:pt x="1561456" y="86748"/>
                  </a:cubicBezTo>
                  <a:cubicBezTo>
                    <a:pt x="1561456" y="318075"/>
                    <a:pt x="1561455" y="549401"/>
                    <a:pt x="1561455" y="780728"/>
                  </a:cubicBezTo>
                  <a:cubicBezTo>
                    <a:pt x="1561455" y="828638"/>
                    <a:pt x="1522617" y="867476"/>
                    <a:pt x="1474707" y="867476"/>
                  </a:cubicBezTo>
                  <a:lnTo>
                    <a:pt x="86748" y="867475"/>
                  </a:lnTo>
                  <a:cubicBezTo>
                    <a:pt x="38838" y="867475"/>
                    <a:pt x="0" y="828637"/>
                    <a:pt x="0" y="780727"/>
                  </a:cubicBezTo>
                  <a:lnTo>
                    <a:pt x="0" y="8674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747" tIns="78747" rIns="78747" bIns="78747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en-US" altLang="ja-JP" sz="1400" dirty="0">
                  <a:latin typeface="Calibri" panose="020F0502020204030204" pitchFamily="34" charset="0"/>
                  <a:ea typeface="Yu Gothic UI" panose="020B0500000000000000" pitchFamily="50" charset="-128"/>
                  <a:cs typeface="Calibri" panose="020F0502020204030204" pitchFamily="34" charset="0"/>
                </a:rPr>
                <a:t>Select a shooting range </a:t>
              </a:r>
            </a:p>
          </p:txBody>
        </p:sp>
        <p:sp>
          <p:nvSpPr>
            <p:cNvPr id="27" name="フリーフォーム 26"/>
            <p:cNvSpPr/>
            <p:nvPr/>
          </p:nvSpPr>
          <p:spPr>
            <a:xfrm>
              <a:off x="233434" y="3414817"/>
              <a:ext cx="2039336" cy="438365"/>
            </a:xfrm>
            <a:custGeom>
              <a:avLst/>
              <a:gdLst>
                <a:gd name="connsiteX0" fmla="*/ 0 w 1561455"/>
                <a:gd name="connsiteY0" fmla="*/ 86748 h 867475"/>
                <a:gd name="connsiteX1" fmla="*/ 86748 w 1561455"/>
                <a:gd name="connsiteY1" fmla="*/ 0 h 867475"/>
                <a:gd name="connsiteX2" fmla="*/ 1474708 w 1561455"/>
                <a:gd name="connsiteY2" fmla="*/ 0 h 867475"/>
                <a:gd name="connsiteX3" fmla="*/ 1561456 w 1561455"/>
                <a:gd name="connsiteY3" fmla="*/ 86748 h 867475"/>
                <a:gd name="connsiteX4" fmla="*/ 1561455 w 1561455"/>
                <a:gd name="connsiteY4" fmla="*/ 780728 h 867475"/>
                <a:gd name="connsiteX5" fmla="*/ 1474707 w 1561455"/>
                <a:gd name="connsiteY5" fmla="*/ 867476 h 867475"/>
                <a:gd name="connsiteX6" fmla="*/ 86748 w 1561455"/>
                <a:gd name="connsiteY6" fmla="*/ 867475 h 867475"/>
                <a:gd name="connsiteX7" fmla="*/ 0 w 1561455"/>
                <a:gd name="connsiteY7" fmla="*/ 780727 h 867475"/>
                <a:gd name="connsiteX8" fmla="*/ 0 w 1561455"/>
                <a:gd name="connsiteY8" fmla="*/ 86748 h 86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1455" h="867475">
                  <a:moveTo>
                    <a:pt x="0" y="86748"/>
                  </a:moveTo>
                  <a:cubicBezTo>
                    <a:pt x="0" y="38838"/>
                    <a:pt x="38838" y="0"/>
                    <a:pt x="86748" y="0"/>
                  </a:cubicBezTo>
                  <a:lnTo>
                    <a:pt x="1474708" y="0"/>
                  </a:lnTo>
                  <a:cubicBezTo>
                    <a:pt x="1522618" y="0"/>
                    <a:pt x="1561456" y="38838"/>
                    <a:pt x="1561456" y="86748"/>
                  </a:cubicBezTo>
                  <a:cubicBezTo>
                    <a:pt x="1561456" y="318075"/>
                    <a:pt x="1561455" y="549401"/>
                    <a:pt x="1561455" y="780728"/>
                  </a:cubicBezTo>
                  <a:cubicBezTo>
                    <a:pt x="1561455" y="828638"/>
                    <a:pt x="1522617" y="867476"/>
                    <a:pt x="1474707" y="867476"/>
                  </a:cubicBezTo>
                  <a:lnTo>
                    <a:pt x="86748" y="867475"/>
                  </a:lnTo>
                  <a:cubicBezTo>
                    <a:pt x="38838" y="867475"/>
                    <a:pt x="0" y="828637"/>
                    <a:pt x="0" y="780727"/>
                  </a:cubicBezTo>
                  <a:lnTo>
                    <a:pt x="0" y="8674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747" tIns="78747" rIns="78747" bIns="78747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en-US" altLang="ja-JP" sz="1400" dirty="0" smtClean="0">
                  <a:latin typeface="Calibri" panose="020F0502020204030204" pitchFamily="34" charset="0"/>
                  <a:ea typeface="Yu Gothic UI" panose="020B0500000000000000" pitchFamily="50" charset="-128"/>
                  <a:cs typeface="Calibri" panose="020F0502020204030204" pitchFamily="34" charset="0"/>
                </a:rPr>
                <a:t>Adjust horizontal  </a:t>
              </a:r>
              <a:r>
                <a:rPr lang="en-US" altLang="ja-JP" sz="1400" dirty="0">
                  <a:latin typeface="Calibri" panose="020F0502020204030204" pitchFamily="34" charset="0"/>
                  <a:ea typeface="Yu Gothic UI" panose="020B0500000000000000" pitchFamily="50" charset="-128"/>
                  <a:cs typeface="Calibri" panose="020F0502020204030204" pitchFamily="34" charset="0"/>
                </a:rPr>
                <a:t>position</a:t>
              </a:r>
            </a:p>
          </p:txBody>
        </p:sp>
        <p:sp>
          <p:nvSpPr>
            <p:cNvPr id="28" name="フリーフォーム 27"/>
            <p:cNvSpPr/>
            <p:nvPr/>
          </p:nvSpPr>
          <p:spPr>
            <a:xfrm rot="28406">
              <a:off x="992083" y="2345421"/>
              <a:ext cx="509834" cy="186021"/>
            </a:xfrm>
            <a:custGeom>
              <a:avLst/>
              <a:gdLst>
                <a:gd name="connsiteX0" fmla="*/ 0 w 325870"/>
                <a:gd name="connsiteY0" fmla="*/ 78073 h 390363"/>
                <a:gd name="connsiteX1" fmla="*/ 162935 w 325870"/>
                <a:gd name="connsiteY1" fmla="*/ 78073 h 390363"/>
                <a:gd name="connsiteX2" fmla="*/ 162935 w 325870"/>
                <a:gd name="connsiteY2" fmla="*/ 0 h 390363"/>
                <a:gd name="connsiteX3" fmla="*/ 325870 w 325870"/>
                <a:gd name="connsiteY3" fmla="*/ 195182 h 390363"/>
                <a:gd name="connsiteX4" fmla="*/ 162935 w 325870"/>
                <a:gd name="connsiteY4" fmla="*/ 390363 h 390363"/>
                <a:gd name="connsiteX5" fmla="*/ 162935 w 325870"/>
                <a:gd name="connsiteY5" fmla="*/ 312290 h 390363"/>
                <a:gd name="connsiteX6" fmla="*/ 0 w 325870"/>
                <a:gd name="connsiteY6" fmla="*/ 312290 h 390363"/>
                <a:gd name="connsiteX7" fmla="*/ 0 w 325870"/>
                <a:gd name="connsiteY7" fmla="*/ 78073 h 39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5870" h="390363">
                  <a:moveTo>
                    <a:pt x="260695" y="1"/>
                  </a:moveTo>
                  <a:lnTo>
                    <a:pt x="260695" y="195182"/>
                  </a:lnTo>
                  <a:lnTo>
                    <a:pt x="325870" y="195182"/>
                  </a:lnTo>
                  <a:lnTo>
                    <a:pt x="162935" y="390362"/>
                  </a:lnTo>
                  <a:lnTo>
                    <a:pt x="0" y="195182"/>
                  </a:lnTo>
                  <a:lnTo>
                    <a:pt x="65175" y="195182"/>
                  </a:lnTo>
                  <a:lnTo>
                    <a:pt x="65175" y="1"/>
                  </a:lnTo>
                  <a:lnTo>
                    <a:pt x="260695" y="1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073" tIns="0" rIns="78073" bIns="97761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kumimoji="1" lang="ja-JP" altLang="en-US" sz="1400" kern="120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endParaRPr>
            </a:p>
          </p:txBody>
        </p:sp>
        <p:sp>
          <p:nvSpPr>
            <p:cNvPr id="29" name="フリーフォーム 28"/>
            <p:cNvSpPr/>
            <p:nvPr/>
          </p:nvSpPr>
          <p:spPr>
            <a:xfrm rot="28406">
              <a:off x="992083" y="3135405"/>
              <a:ext cx="509834" cy="186021"/>
            </a:xfrm>
            <a:custGeom>
              <a:avLst/>
              <a:gdLst>
                <a:gd name="connsiteX0" fmla="*/ 0 w 325870"/>
                <a:gd name="connsiteY0" fmla="*/ 78073 h 390363"/>
                <a:gd name="connsiteX1" fmla="*/ 162935 w 325870"/>
                <a:gd name="connsiteY1" fmla="*/ 78073 h 390363"/>
                <a:gd name="connsiteX2" fmla="*/ 162935 w 325870"/>
                <a:gd name="connsiteY2" fmla="*/ 0 h 390363"/>
                <a:gd name="connsiteX3" fmla="*/ 325870 w 325870"/>
                <a:gd name="connsiteY3" fmla="*/ 195182 h 390363"/>
                <a:gd name="connsiteX4" fmla="*/ 162935 w 325870"/>
                <a:gd name="connsiteY4" fmla="*/ 390363 h 390363"/>
                <a:gd name="connsiteX5" fmla="*/ 162935 w 325870"/>
                <a:gd name="connsiteY5" fmla="*/ 312290 h 390363"/>
                <a:gd name="connsiteX6" fmla="*/ 0 w 325870"/>
                <a:gd name="connsiteY6" fmla="*/ 312290 h 390363"/>
                <a:gd name="connsiteX7" fmla="*/ 0 w 325870"/>
                <a:gd name="connsiteY7" fmla="*/ 78073 h 39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5870" h="390363">
                  <a:moveTo>
                    <a:pt x="260695" y="1"/>
                  </a:moveTo>
                  <a:lnTo>
                    <a:pt x="260695" y="195182"/>
                  </a:lnTo>
                  <a:lnTo>
                    <a:pt x="325870" y="195182"/>
                  </a:lnTo>
                  <a:lnTo>
                    <a:pt x="162935" y="390362"/>
                  </a:lnTo>
                  <a:lnTo>
                    <a:pt x="0" y="195182"/>
                  </a:lnTo>
                  <a:lnTo>
                    <a:pt x="65175" y="195182"/>
                  </a:lnTo>
                  <a:lnTo>
                    <a:pt x="65175" y="1"/>
                  </a:lnTo>
                  <a:lnTo>
                    <a:pt x="260695" y="1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073" tIns="0" rIns="78073" bIns="97761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kumimoji="1" lang="ja-JP" altLang="en-US" sz="1400" kern="120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endParaRPr>
            </a:p>
          </p:txBody>
        </p:sp>
        <p:sp>
          <p:nvSpPr>
            <p:cNvPr id="30" name="フリーフォーム 29"/>
            <p:cNvSpPr/>
            <p:nvPr/>
          </p:nvSpPr>
          <p:spPr>
            <a:xfrm>
              <a:off x="227332" y="4218024"/>
              <a:ext cx="2039336" cy="438365"/>
            </a:xfrm>
            <a:custGeom>
              <a:avLst/>
              <a:gdLst>
                <a:gd name="connsiteX0" fmla="*/ 0 w 1561455"/>
                <a:gd name="connsiteY0" fmla="*/ 86748 h 867475"/>
                <a:gd name="connsiteX1" fmla="*/ 86748 w 1561455"/>
                <a:gd name="connsiteY1" fmla="*/ 0 h 867475"/>
                <a:gd name="connsiteX2" fmla="*/ 1474708 w 1561455"/>
                <a:gd name="connsiteY2" fmla="*/ 0 h 867475"/>
                <a:gd name="connsiteX3" fmla="*/ 1561456 w 1561455"/>
                <a:gd name="connsiteY3" fmla="*/ 86748 h 867475"/>
                <a:gd name="connsiteX4" fmla="*/ 1561455 w 1561455"/>
                <a:gd name="connsiteY4" fmla="*/ 780728 h 867475"/>
                <a:gd name="connsiteX5" fmla="*/ 1474707 w 1561455"/>
                <a:gd name="connsiteY5" fmla="*/ 867476 h 867475"/>
                <a:gd name="connsiteX6" fmla="*/ 86748 w 1561455"/>
                <a:gd name="connsiteY6" fmla="*/ 867475 h 867475"/>
                <a:gd name="connsiteX7" fmla="*/ 0 w 1561455"/>
                <a:gd name="connsiteY7" fmla="*/ 780727 h 867475"/>
                <a:gd name="connsiteX8" fmla="*/ 0 w 1561455"/>
                <a:gd name="connsiteY8" fmla="*/ 86748 h 86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1455" h="867475">
                  <a:moveTo>
                    <a:pt x="0" y="86748"/>
                  </a:moveTo>
                  <a:cubicBezTo>
                    <a:pt x="0" y="38838"/>
                    <a:pt x="38838" y="0"/>
                    <a:pt x="86748" y="0"/>
                  </a:cubicBezTo>
                  <a:lnTo>
                    <a:pt x="1474708" y="0"/>
                  </a:lnTo>
                  <a:cubicBezTo>
                    <a:pt x="1522618" y="0"/>
                    <a:pt x="1561456" y="38838"/>
                    <a:pt x="1561456" y="86748"/>
                  </a:cubicBezTo>
                  <a:cubicBezTo>
                    <a:pt x="1561456" y="318075"/>
                    <a:pt x="1561455" y="549401"/>
                    <a:pt x="1561455" y="780728"/>
                  </a:cubicBezTo>
                  <a:cubicBezTo>
                    <a:pt x="1561455" y="828638"/>
                    <a:pt x="1522617" y="867476"/>
                    <a:pt x="1474707" y="867476"/>
                  </a:cubicBezTo>
                  <a:lnTo>
                    <a:pt x="86748" y="867475"/>
                  </a:lnTo>
                  <a:cubicBezTo>
                    <a:pt x="38838" y="867475"/>
                    <a:pt x="0" y="828637"/>
                    <a:pt x="0" y="780727"/>
                  </a:cubicBezTo>
                  <a:lnTo>
                    <a:pt x="0" y="86748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747" tIns="78747" rIns="78747" bIns="78747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en-US" altLang="ja-JP" sz="1400" dirty="0">
                  <a:latin typeface="Calibri" panose="020F0502020204030204" pitchFamily="34" charset="0"/>
                  <a:ea typeface="Yu Gothic UI" panose="020B0500000000000000" pitchFamily="50" charset="-128"/>
                  <a:cs typeface="Calibri" panose="020F0502020204030204" pitchFamily="34" charset="0"/>
                </a:rPr>
                <a:t>Auto adjust zoom</a:t>
              </a:r>
            </a:p>
          </p:txBody>
        </p:sp>
        <p:sp>
          <p:nvSpPr>
            <p:cNvPr id="31" name="フリーフォーム 30"/>
            <p:cNvSpPr/>
            <p:nvPr/>
          </p:nvSpPr>
          <p:spPr>
            <a:xfrm rot="28406">
              <a:off x="992082" y="3942592"/>
              <a:ext cx="509834" cy="186021"/>
            </a:xfrm>
            <a:custGeom>
              <a:avLst/>
              <a:gdLst>
                <a:gd name="connsiteX0" fmla="*/ 0 w 325870"/>
                <a:gd name="connsiteY0" fmla="*/ 78073 h 390363"/>
                <a:gd name="connsiteX1" fmla="*/ 162935 w 325870"/>
                <a:gd name="connsiteY1" fmla="*/ 78073 h 390363"/>
                <a:gd name="connsiteX2" fmla="*/ 162935 w 325870"/>
                <a:gd name="connsiteY2" fmla="*/ 0 h 390363"/>
                <a:gd name="connsiteX3" fmla="*/ 325870 w 325870"/>
                <a:gd name="connsiteY3" fmla="*/ 195182 h 390363"/>
                <a:gd name="connsiteX4" fmla="*/ 162935 w 325870"/>
                <a:gd name="connsiteY4" fmla="*/ 390363 h 390363"/>
                <a:gd name="connsiteX5" fmla="*/ 162935 w 325870"/>
                <a:gd name="connsiteY5" fmla="*/ 312290 h 390363"/>
                <a:gd name="connsiteX6" fmla="*/ 0 w 325870"/>
                <a:gd name="connsiteY6" fmla="*/ 312290 h 390363"/>
                <a:gd name="connsiteX7" fmla="*/ 0 w 325870"/>
                <a:gd name="connsiteY7" fmla="*/ 78073 h 39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5870" h="390363">
                  <a:moveTo>
                    <a:pt x="260695" y="1"/>
                  </a:moveTo>
                  <a:lnTo>
                    <a:pt x="260695" y="195182"/>
                  </a:lnTo>
                  <a:lnTo>
                    <a:pt x="325870" y="195182"/>
                  </a:lnTo>
                  <a:lnTo>
                    <a:pt x="162935" y="390362"/>
                  </a:lnTo>
                  <a:lnTo>
                    <a:pt x="0" y="195182"/>
                  </a:lnTo>
                  <a:lnTo>
                    <a:pt x="65175" y="195182"/>
                  </a:lnTo>
                  <a:lnTo>
                    <a:pt x="65175" y="1"/>
                  </a:lnTo>
                  <a:lnTo>
                    <a:pt x="260695" y="1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073" tIns="0" rIns="78073" bIns="97761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kumimoji="1" lang="ja-JP" altLang="en-US" sz="1400" kern="120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endParaRPr>
            </a:p>
          </p:txBody>
        </p:sp>
      </p:grp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3545557" y="890845"/>
            <a:ext cx="4149979" cy="121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428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8647" tIns="34324" rIns="68647" bIns="34324" anchor="t"/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7. Automatically </a:t>
            </a:r>
            <a:r>
              <a:rPr lang="en-US" altLang="ja-JP" sz="1400" dirty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adjusts the zoom according to the camera layout and shooting range.</a:t>
            </a:r>
          </a:p>
          <a:p>
            <a:endParaRPr lang="en-US" altLang="ja-JP" sz="800" dirty="0">
              <a:solidFill>
                <a:prstClr val="black"/>
              </a:solidFill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  <a:p>
            <a:r>
              <a:rPr lang="ja-JP" altLang="en-US" sz="1200" dirty="0" smtClean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　</a:t>
            </a:r>
            <a:r>
              <a:rPr lang="en-US" altLang="ja-JP" sz="1200" dirty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*</a:t>
            </a:r>
            <a:r>
              <a:rPr lang="en-US" altLang="ja-JP" sz="1200" dirty="0" smtClean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FHD model performs focus adjustment as well.</a:t>
            </a:r>
          </a:p>
          <a:p>
            <a:r>
              <a:rPr lang="ja-JP" altLang="en-US" sz="1200" dirty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　</a:t>
            </a:r>
            <a:r>
              <a:rPr lang="en-US" altLang="ja-JP" sz="1200" dirty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*Adjusting the zoom in order from Camera 1.</a:t>
            </a:r>
          </a:p>
        </p:txBody>
      </p:sp>
      <p:sp>
        <p:nvSpPr>
          <p:cNvPr id="34" name="Rectangle 10"/>
          <p:cNvSpPr>
            <a:spLocks noChangeArrowheads="1"/>
          </p:cNvSpPr>
          <p:nvPr/>
        </p:nvSpPr>
        <p:spPr bwMode="auto">
          <a:xfrm>
            <a:off x="3540272" y="2793586"/>
            <a:ext cx="3892062" cy="3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428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8647" tIns="34324" rIns="68647" bIns="34324" anchor="t"/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8. </a:t>
            </a:r>
            <a:r>
              <a:rPr lang="en-US" altLang="ja-JP" sz="1400" dirty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If needed, manually fine-adjust the zoom after automatic adjustment.</a:t>
            </a:r>
            <a:endParaRPr lang="ja-JP" altLang="en-US" sz="1400" dirty="0">
              <a:solidFill>
                <a:prstClr val="black"/>
              </a:solidFill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908542" y="3782614"/>
            <a:ext cx="627186" cy="1344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621970" y="3608448"/>
            <a:ext cx="280846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8</a:t>
            </a:r>
            <a:endParaRPr kumimoji="1" lang="ja-JP" altLang="en-US" sz="1400" dirty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pic>
        <p:nvPicPr>
          <p:cNvPr id="33" name="図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21" y="771942"/>
            <a:ext cx="3316845" cy="1728300"/>
          </a:xfrm>
          <a:prstGeom prst="rect">
            <a:avLst/>
          </a:prstGeom>
        </p:spPr>
      </p:pic>
      <p:grpSp>
        <p:nvGrpSpPr>
          <p:cNvPr id="2" name="グループ化 1"/>
          <p:cNvGrpSpPr/>
          <p:nvPr/>
        </p:nvGrpSpPr>
        <p:grpSpPr>
          <a:xfrm>
            <a:off x="129746" y="771943"/>
            <a:ext cx="3286810" cy="1728300"/>
            <a:chOff x="4428735" y="1530226"/>
            <a:chExt cx="5727850" cy="2908244"/>
          </a:xfrm>
        </p:grpSpPr>
        <p:sp>
          <p:nvSpPr>
            <p:cNvPr id="38" name="正方形/長方形 37"/>
            <p:cNvSpPr/>
            <p:nvPr/>
          </p:nvSpPr>
          <p:spPr>
            <a:xfrm>
              <a:off x="4428735" y="1530226"/>
              <a:ext cx="5727850" cy="2908244"/>
            </a:xfrm>
            <a:prstGeom prst="rect">
              <a:avLst/>
            </a:prstGeom>
            <a:solidFill>
              <a:srgbClr val="D9D9D9">
                <a:alpha val="74118"/>
              </a:srgbClr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tIns="36000" rIns="36000" bIns="36000" rtlCol="0" anchor="t" anchorCtr="0"/>
            <a:lstStyle/>
            <a:p>
              <a:pPr algn="ctr"/>
              <a:endParaRPr kumimoji="1" lang="ja-JP" altLang="en-US" sz="12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pic>
          <p:nvPicPr>
            <p:cNvPr id="39" name="図 3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32416" y="2808258"/>
              <a:ext cx="1709534" cy="4851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463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624084" y="1843195"/>
            <a:ext cx="7356132" cy="1077218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3200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Appendix:</a:t>
            </a:r>
          </a:p>
          <a:p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 quality comparison </a:t>
            </a:r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(FHD </a:t>
            </a:r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</a:t>
            </a:r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altLang="ja-JP" sz="3200" b="1" dirty="0">
              <a:solidFill>
                <a:prstClr val="white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45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eiryo UI" panose="020B0604030504040204" pitchFamily="50" charset="-128"/>
              </a:rPr>
              <a:t>Summary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108136" y="4516760"/>
            <a:ext cx="54613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defRPr/>
            </a:pPr>
            <a:r>
              <a:rPr lang="en-US" altLang="ja-JP" sz="1200" dirty="0" smtClean="0"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Scoring method: Scored by deducting and adding points beginning with 3 points.</a:t>
            </a:r>
          </a:p>
        </p:txBody>
      </p:sp>
      <p:sp>
        <p:nvSpPr>
          <p:cNvPr id="17" name="正方形/長方形 16"/>
          <p:cNvSpPr/>
          <p:nvPr/>
        </p:nvSpPr>
        <p:spPr>
          <a:xfrm>
            <a:off x="5604570" y="2973926"/>
            <a:ext cx="35394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0" hangingPunct="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SD : ON, AGC : 72dB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  <a:p>
            <a:pPr defTabSz="914400" eaLnBrk="0" hangingPunct="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H264, VBR, 20fps,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 MAX bitrate 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12000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kbps, image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quality : 6</a:t>
            </a:r>
          </a:p>
          <a:p>
            <a:pPr defTabSz="914400" eaLnBrk="0" hangingPunct="0"/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HDSM </a:t>
            </a:r>
            <a:r>
              <a:rPr lang="en-US" altLang="ja-JP" sz="1000" b="1" dirty="0" err="1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SmartCodec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 : OFF</a:t>
            </a:r>
          </a:p>
          <a:p>
            <a:pPr defTabSz="91440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*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Other setting parameters are default values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.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7238841" y="743392"/>
            <a:ext cx="1805514" cy="216000"/>
          </a:xfrm>
          <a:prstGeom prst="rect">
            <a:avLst/>
          </a:prstGeom>
          <a:solidFill>
            <a:srgbClr val="00B0F0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S8530</a:t>
            </a: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N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5353405" y="2738252"/>
            <a:ext cx="3690949" cy="216000"/>
          </a:xfrm>
          <a:prstGeom prst="rect">
            <a:avLst/>
          </a:prstGeom>
          <a:solidFill>
            <a:srgbClr val="0070C0"/>
          </a:solidFill>
          <a:ln w="38100" cap="flat" cmpd="sng" algn="ctr">
            <a:solidFill>
              <a:srgbClr val="006AB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Avigilon</a:t>
            </a:r>
            <a:r>
              <a:rPr kumimoji="0" lang="ja-JP" altLang="en-US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12C-H4A-4MH-360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5602590" y="979067"/>
            <a:ext cx="35394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SD : ON, iA : ON, AGC :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9</a:t>
            </a:r>
            <a:endParaRPr lang="en-US" altLang="ja-JP" sz="1000" b="1" dirty="0" smtClean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  <a:p>
            <a:pPr defTabSz="91440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H265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,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VBR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, 30fps,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MAX bitrate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20480 kbps,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image quality 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3</a:t>
            </a:r>
          </a:p>
          <a:p>
            <a:pPr defTabSz="91440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Smart coding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OFF</a:t>
            </a:r>
          </a:p>
          <a:p>
            <a:pPr defTabSz="914400"/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* Other setting parameters are default values.</a:t>
            </a:r>
            <a:endParaRPr lang="en-US" altLang="ja-JP" sz="1000" b="1" dirty="0" smtClean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5351425" y="743392"/>
            <a:ext cx="1805514" cy="216000"/>
          </a:xfrm>
          <a:prstGeom prst="rect">
            <a:avLst/>
          </a:prstGeom>
          <a:solidFill>
            <a:srgbClr val="6666FF"/>
          </a:solidFill>
          <a:ln w="38100" cap="flat" cmpd="sng" algn="ctr">
            <a:solidFill>
              <a:srgbClr val="6666FF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S8531</a:t>
            </a: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N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5608527" y="3975410"/>
            <a:ext cx="35394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0" hangingPunct="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SD : ON, AGC : high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  <a:p>
            <a:pPr defTabSz="914400" eaLnBrk="0" hangingPunct="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H265, VBR, 30fps,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 MAX bitrate 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10000 kbps</a:t>
            </a:r>
          </a:p>
          <a:p>
            <a:pPr defTabSz="914400" eaLnBrk="0" hangingPunct="0"/>
            <a:r>
              <a:rPr lang="en-US" altLang="ja-JP" sz="1000" b="1" dirty="0" err="1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WiseStream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 : OFF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  <a:p>
            <a:pPr defTabSz="914400"/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* Other setting parameters are default values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.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5357362" y="3739736"/>
            <a:ext cx="3686992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Hanwha PNM-9084QZ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5608527" y="1977459"/>
            <a:ext cx="35394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0" hangingPunct="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SD : ON, AGC : 48dB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  <a:p>
            <a:pPr defTabSz="914400" eaLnBrk="0" hangingPunct="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H264, VBR, 30fps,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image quality : 3</a:t>
            </a:r>
          </a:p>
          <a:p>
            <a:pPr defTabSz="914400" eaLnBrk="0" hangingPunct="0"/>
            <a:r>
              <a:rPr lang="en-US" altLang="ja-JP" sz="1000" b="1" dirty="0" err="1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Zipstream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 : OFF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  <a:p>
            <a:pPr defTabSz="914400"/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* Other setting parameters are default values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.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5353403" y="1741785"/>
            <a:ext cx="3690951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AXIS</a:t>
            </a:r>
            <a:r>
              <a:rPr kumimoji="0" lang="en-US" altLang="ja-JP" sz="14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noProof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P3717-PLE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graphicFrame>
        <p:nvGraphicFramePr>
          <p:cNvPr id="24" name="グラフ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1666750"/>
              </p:ext>
            </p:extLst>
          </p:nvPr>
        </p:nvGraphicFramePr>
        <p:xfrm>
          <a:off x="0" y="620960"/>
          <a:ext cx="5896708" cy="3818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9256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Low light (Illuminance : 0.3 – 0.7 lux)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3434549" y="718166"/>
            <a:ext cx="2258356" cy="216000"/>
          </a:xfrm>
          <a:prstGeom prst="rect">
            <a:avLst/>
          </a:prstGeom>
          <a:solidFill>
            <a:srgbClr val="00B0F0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S8530N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graphicFrame>
        <p:nvGraphicFramePr>
          <p:cNvPr id="38" name="表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5172721"/>
              </p:ext>
            </p:extLst>
          </p:nvPr>
        </p:nvGraphicFramePr>
        <p:xfrm>
          <a:off x="447634" y="3616484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39" name="表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0569852"/>
              </p:ext>
            </p:extLst>
          </p:nvPr>
        </p:nvGraphicFramePr>
        <p:xfrm>
          <a:off x="3484023" y="361591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42" name="テキスト ボックス 41"/>
          <p:cNvSpPr txBox="1"/>
          <p:nvPr/>
        </p:nvSpPr>
        <p:spPr>
          <a:xfrm>
            <a:off x="375962" y="3316395"/>
            <a:ext cx="1009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3441386" y="3322257"/>
            <a:ext cx="1265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2.5 points</a:t>
            </a:r>
          </a:p>
        </p:txBody>
      </p:sp>
      <p:sp>
        <p:nvSpPr>
          <p:cNvPr id="46" name="正方形/長方形 45"/>
          <p:cNvSpPr/>
          <p:nvPr/>
        </p:nvSpPr>
        <p:spPr>
          <a:xfrm>
            <a:off x="931607" y="4609882"/>
            <a:ext cx="169629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710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3892506" y="4607329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1412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51" name="表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2927731"/>
              </p:ext>
            </p:extLst>
          </p:nvPr>
        </p:nvGraphicFramePr>
        <p:xfrm>
          <a:off x="6556488" y="361591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52" name="テキスト ボックス 51"/>
          <p:cNvSpPr txBox="1"/>
          <p:nvPr/>
        </p:nvSpPr>
        <p:spPr>
          <a:xfrm>
            <a:off x="6513851" y="3322257"/>
            <a:ext cx="1009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53" name="正方形/長方形 52"/>
          <p:cNvSpPr/>
          <p:nvPr/>
        </p:nvSpPr>
        <p:spPr>
          <a:xfrm>
            <a:off x="6964971" y="4607329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1189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54" name="正方形/長方形 53"/>
          <p:cNvSpPr/>
          <p:nvPr/>
        </p:nvSpPr>
        <p:spPr>
          <a:xfrm>
            <a:off x="6471842" y="719390"/>
            <a:ext cx="2258356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AXIS P3717-PLE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4" y="1092145"/>
            <a:ext cx="2926334" cy="1646063"/>
          </a:xfrm>
          <a:prstGeom prst="rect">
            <a:avLst/>
          </a:prstGeom>
        </p:spPr>
      </p:pic>
      <p:sp>
        <p:nvSpPr>
          <p:cNvPr id="57" name="正方形/長方形 56"/>
          <p:cNvSpPr/>
          <p:nvPr/>
        </p:nvSpPr>
        <p:spPr>
          <a:xfrm>
            <a:off x="411523" y="709270"/>
            <a:ext cx="2258356" cy="216000"/>
          </a:xfrm>
          <a:prstGeom prst="rect">
            <a:avLst/>
          </a:prstGeom>
          <a:solidFill>
            <a:srgbClr val="6666FF"/>
          </a:solidFill>
          <a:ln w="38100" cap="flat" cmpd="sng" algn="ctr">
            <a:solidFill>
              <a:srgbClr val="6666FF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S8531</a:t>
            </a: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N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893" y="1325644"/>
            <a:ext cx="1124337" cy="171265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0" name="正方形/長方形 59"/>
          <p:cNvSpPr/>
          <p:nvPr/>
        </p:nvSpPr>
        <p:spPr>
          <a:xfrm>
            <a:off x="1306475" y="1745689"/>
            <a:ext cx="274910" cy="4209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833" y="1092222"/>
            <a:ext cx="2926334" cy="164606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113" y="1325644"/>
            <a:ext cx="1135131" cy="171265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1" name="正方形/長方形 60"/>
          <p:cNvSpPr/>
          <p:nvPr/>
        </p:nvSpPr>
        <p:spPr>
          <a:xfrm>
            <a:off x="4424439" y="1886365"/>
            <a:ext cx="274910" cy="4209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794" y="1087431"/>
            <a:ext cx="2926334" cy="164606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938" y="1325644"/>
            <a:ext cx="1047826" cy="171265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2" name="正方形/長方形 61"/>
          <p:cNvSpPr/>
          <p:nvPr/>
        </p:nvSpPr>
        <p:spPr>
          <a:xfrm>
            <a:off x="7111035" y="1858460"/>
            <a:ext cx="274910" cy="4209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799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Low light (Illuminance : 0.3 – 0.7 lux)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6467783" y="714422"/>
            <a:ext cx="2258356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Hanwha PNM-9084QZ</a:t>
            </a:r>
          </a:p>
        </p:txBody>
      </p:sp>
      <p:graphicFrame>
        <p:nvGraphicFramePr>
          <p:cNvPr id="38" name="表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4548349"/>
              </p:ext>
            </p:extLst>
          </p:nvPr>
        </p:nvGraphicFramePr>
        <p:xfrm>
          <a:off x="445801" y="3616484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40" name="表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4791611"/>
              </p:ext>
            </p:extLst>
          </p:nvPr>
        </p:nvGraphicFramePr>
        <p:xfrm>
          <a:off x="3483519" y="3614923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41" name="表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0348501"/>
              </p:ext>
            </p:extLst>
          </p:nvPr>
        </p:nvGraphicFramePr>
        <p:xfrm>
          <a:off x="6557326" y="3618018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42" name="テキスト ボックス 41"/>
          <p:cNvSpPr txBox="1"/>
          <p:nvPr/>
        </p:nvSpPr>
        <p:spPr>
          <a:xfrm>
            <a:off x="374129" y="3316395"/>
            <a:ext cx="1009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3432399" y="3310533"/>
            <a:ext cx="1009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6514676" y="3322184"/>
            <a:ext cx="12968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1.5 points</a:t>
            </a:r>
          </a:p>
        </p:txBody>
      </p:sp>
      <p:sp>
        <p:nvSpPr>
          <p:cNvPr id="46" name="正方形/長方形 45"/>
          <p:cNvSpPr/>
          <p:nvPr/>
        </p:nvSpPr>
        <p:spPr>
          <a:xfrm>
            <a:off x="929774" y="4609882"/>
            <a:ext cx="169629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710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3892002" y="4608194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5067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9" name="正方形/長方形 48"/>
          <p:cNvSpPr/>
          <p:nvPr/>
        </p:nvSpPr>
        <p:spPr>
          <a:xfrm>
            <a:off x="6960912" y="4609309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6488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411523" y="709270"/>
            <a:ext cx="2258356" cy="216000"/>
          </a:xfrm>
          <a:prstGeom prst="rect">
            <a:avLst/>
          </a:prstGeom>
          <a:solidFill>
            <a:srgbClr val="6666FF"/>
          </a:solidFill>
          <a:ln w="38100" cap="flat" cmpd="sng" algn="ctr">
            <a:solidFill>
              <a:srgbClr val="6666FF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S8531</a:t>
            </a: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N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3439653" y="709270"/>
            <a:ext cx="2258356" cy="216000"/>
          </a:xfrm>
          <a:prstGeom prst="rect">
            <a:avLst/>
          </a:prstGeom>
          <a:solidFill>
            <a:srgbClr val="0070C0"/>
          </a:solidFill>
          <a:ln w="38100" cap="flat" cmpd="sng" algn="ctr">
            <a:solidFill>
              <a:srgbClr val="006AB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Avigilon</a:t>
            </a:r>
            <a:r>
              <a:rPr kumimoji="0" lang="ja-JP" altLang="en-US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12C-H4A-4MH-360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4" y="1092145"/>
            <a:ext cx="2926334" cy="1646063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893" y="1325644"/>
            <a:ext cx="1124337" cy="171265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9" name="正方形/長方形 28"/>
          <p:cNvSpPr/>
          <p:nvPr/>
        </p:nvSpPr>
        <p:spPr>
          <a:xfrm>
            <a:off x="1306475" y="1745689"/>
            <a:ext cx="274910" cy="4209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833" y="1092217"/>
            <a:ext cx="2926334" cy="1646063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878" y="1325644"/>
            <a:ext cx="1181425" cy="171379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0" name="正方形/長方形 29"/>
          <p:cNvSpPr/>
          <p:nvPr/>
        </p:nvSpPr>
        <p:spPr>
          <a:xfrm>
            <a:off x="4560544" y="2108546"/>
            <a:ext cx="274910" cy="4209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444" y="1089343"/>
            <a:ext cx="2926334" cy="164606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495" y="1309706"/>
            <a:ext cx="1257651" cy="171379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3" name="正方形/長方形 32"/>
          <p:cNvSpPr/>
          <p:nvPr/>
        </p:nvSpPr>
        <p:spPr>
          <a:xfrm>
            <a:off x="7337490" y="1746076"/>
            <a:ext cx="274910" cy="4209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688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Night time Outdoor (Illuminance :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0.3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–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0.7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lux)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3434549" y="718166"/>
            <a:ext cx="2258356" cy="216000"/>
          </a:xfrm>
          <a:prstGeom prst="rect">
            <a:avLst/>
          </a:prstGeom>
          <a:solidFill>
            <a:srgbClr val="00B0F0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S8530N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graphicFrame>
        <p:nvGraphicFramePr>
          <p:cNvPr id="38" name="表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0926855"/>
              </p:ext>
            </p:extLst>
          </p:nvPr>
        </p:nvGraphicFramePr>
        <p:xfrm>
          <a:off x="447634" y="3616484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39" name="表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4702225"/>
              </p:ext>
            </p:extLst>
          </p:nvPr>
        </p:nvGraphicFramePr>
        <p:xfrm>
          <a:off x="3484023" y="361591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42" name="テキスト ボックス 41"/>
          <p:cNvSpPr txBox="1"/>
          <p:nvPr/>
        </p:nvSpPr>
        <p:spPr>
          <a:xfrm>
            <a:off x="375962" y="3316395"/>
            <a:ext cx="1523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4.5 points</a:t>
            </a: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3435524" y="3310533"/>
            <a:ext cx="1265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 points</a:t>
            </a:r>
          </a:p>
        </p:txBody>
      </p:sp>
      <p:sp>
        <p:nvSpPr>
          <p:cNvPr id="46" name="正方形/長方形 45"/>
          <p:cNvSpPr/>
          <p:nvPr/>
        </p:nvSpPr>
        <p:spPr>
          <a:xfrm>
            <a:off x="931607" y="4609882"/>
            <a:ext cx="169629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649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3961435" y="4607329"/>
            <a:ext cx="169629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606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51" name="表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1543807"/>
              </p:ext>
            </p:extLst>
          </p:nvPr>
        </p:nvGraphicFramePr>
        <p:xfrm>
          <a:off x="6556488" y="361591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52" name="テキスト ボックス 51"/>
          <p:cNvSpPr txBox="1"/>
          <p:nvPr/>
        </p:nvSpPr>
        <p:spPr>
          <a:xfrm>
            <a:off x="6513851" y="3322257"/>
            <a:ext cx="1786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4.5 points</a:t>
            </a:r>
          </a:p>
        </p:txBody>
      </p:sp>
      <p:sp>
        <p:nvSpPr>
          <p:cNvPr id="53" name="正方形/長方形 52"/>
          <p:cNvSpPr/>
          <p:nvPr/>
        </p:nvSpPr>
        <p:spPr>
          <a:xfrm>
            <a:off x="6964970" y="4607329"/>
            <a:ext cx="17652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1100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54" name="正方形/長方形 53"/>
          <p:cNvSpPr/>
          <p:nvPr/>
        </p:nvSpPr>
        <p:spPr>
          <a:xfrm>
            <a:off x="6471842" y="719390"/>
            <a:ext cx="2258356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AXIS P3717-PLE</a:t>
            </a:r>
          </a:p>
        </p:txBody>
      </p:sp>
      <p:sp>
        <p:nvSpPr>
          <p:cNvPr id="57" name="正方形/長方形 56"/>
          <p:cNvSpPr/>
          <p:nvPr/>
        </p:nvSpPr>
        <p:spPr>
          <a:xfrm>
            <a:off x="411523" y="709270"/>
            <a:ext cx="2258356" cy="216000"/>
          </a:xfrm>
          <a:prstGeom prst="rect">
            <a:avLst/>
          </a:prstGeom>
          <a:solidFill>
            <a:srgbClr val="6666FF"/>
          </a:solidFill>
          <a:ln w="38100" cap="flat" cmpd="sng" algn="ctr">
            <a:solidFill>
              <a:srgbClr val="6666FF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S8531</a:t>
            </a: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N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2" y="1089066"/>
            <a:ext cx="2926334" cy="1646063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138" y="1343141"/>
            <a:ext cx="1005927" cy="188230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7" name="正方形/長方形 26"/>
          <p:cNvSpPr/>
          <p:nvPr/>
        </p:nvSpPr>
        <p:spPr>
          <a:xfrm>
            <a:off x="629891" y="1912097"/>
            <a:ext cx="331399" cy="7138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833" y="1092219"/>
            <a:ext cx="2926334" cy="1646063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267" y="1339330"/>
            <a:ext cx="1005927" cy="188992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0" name="正方形/長方形 29"/>
          <p:cNvSpPr/>
          <p:nvPr/>
        </p:nvSpPr>
        <p:spPr>
          <a:xfrm>
            <a:off x="3688937" y="2023251"/>
            <a:ext cx="331399" cy="7138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749" y="1089642"/>
            <a:ext cx="2926334" cy="164606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351" y="1336689"/>
            <a:ext cx="1106612" cy="188611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3" name="正方形/長方形 32"/>
          <p:cNvSpPr/>
          <p:nvPr/>
        </p:nvSpPr>
        <p:spPr>
          <a:xfrm>
            <a:off x="7492057" y="2024410"/>
            <a:ext cx="331399" cy="7138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533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1. Product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Concept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99954" y="989830"/>
            <a:ext cx="6523585" cy="305944"/>
          </a:xfrm>
          <a:prstGeom prst="rect">
            <a:avLst/>
          </a:prstGeom>
          <a:solidFill>
            <a:schemeClr val="accent5"/>
          </a:solidFill>
          <a:ln w="9525" cap="flat" cmpd="sng" algn="ctr">
            <a:solidFill>
              <a:srgbClr val="006AB0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95883" tIns="0" rIns="47942" bIns="0" anchor="ctr"/>
          <a:lstStyle/>
          <a:p>
            <a:pPr marL="0" marR="0" lvl="0" indent="0" algn="ctr" defTabSz="1739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Key features</a:t>
            </a:r>
            <a:endParaRPr kumimoji="0" lang="en-US" altLang="ja-JP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ＭＳ Ｐゴシック" pitchFamily="50" charset="-128"/>
              <a:cs typeface="Calibri" panose="020F0502020204030204" pitchFamily="34" charset="0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99956" y="1351708"/>
            <a:ext cx="1400600" cy="13270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118FBA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5883" tIns="0" rIns="47942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b="1" kern="0" dirty="0" smtClean="0">
                <a:ln>
                  <a:prstDash val="solid"/>
                </a:ln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High Visibility </a:t>
            </a:r>
            <a:endParaRPr kumimoji="0" lang="ja-JP" altLang="en-US" sz="1800" b="1" i="0" u="none" strike="noStrike" kern="0" cap="none" spc="0" normalizeH="0" baseline="0" noProof="0" dirty="0">
              <a:ln>
                <a:prstDash val="solid"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99956" y="2725238"/>
            <a:ext cx="1400600" cy="6751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118FBA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5883" tIns="0" rIns="47942" bIns="0" anchor="ctr"/>
          <a:lstStyle/>
          <a:p>
            <a:pPr marL="0" marR="0" lvl="0" indent="0" algn="ctr" defTabSz="1739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Tx/>
              <a:buFontTx/>
              <a:buNone/>
              <a:tabLst/>
              <a:defRPr/>
            </a:pPr>
            <a:r>
              <a:rPr kumimoji="0" lang="en-US" altLang="ja-JP" b="1" kern="0" noProof="0" dirty="0" smtClean="0">
                <a:ln>
                  <a:prstDash val="solid"/>
                </a:ln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High </a:t>
            </a:r>
            <a:r>
              <a:rPr kumimoji="0" lang="en-US" altLang="ja-JP" sz="1800" b="1" i="0" u="none" strike="noStrike" kern="0" cap="none" spc="0" normalizeH="0" baseline="0" noProof="0" dirty="0" smtClean="0">
                <a:ln>
                  <a:prstDash val="solid"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Compression</a:t>
            </a:r>
            <a:endParaRPr kumimoji="0" lang="ja-JP" altLang="en-US" sz="1800" b="1" i="0" u="none" strike="noStrike" kern="0" cap="none" spc="0" normalizeH="0" baseline="0" noProof="0" dirty="0">
              <a:ln>
                <a:prstDash val="solid"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1547449" y="2726146"/>
            <a:ext cx="5076089" cy="6742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118FB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Ins="0" anchor="ctr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altLang="ja-JP" sz="2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1547449" y="1351707"/>
            <a:ext cx="5076090" cy="13270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118FB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Ins="0" anchor="ctr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altLang="ja-JP" sz="2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1547449" y="2684204"/>
            <a:ext cx="507608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kumimoji="0" lang="en-US" altLang="ja-JP" sz="1400" b="1" u="sng" kern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Smart Coding</a:t>
            </a:r>
          </a:p>
          <a:p>
            <a:pPr lvl="0">
              <a:defRPr/>
            </a:pP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Longer recording with less HDD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capacity</a:t>
            </a:r>
            <a:r>
              <a:rPr lang="ja-JP" altLang="en-US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compared to any H.264 based compression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technologies.</a:t>
            </a:r>
            <a:endParaRPr lang="en-US" altLang="ja-JP" sz="1400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1547449" y="1320130"/>
            <a:ext cx="507608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kumimoji="0" lang="en-US" altLang="ja-JP" sz="1400" b="1" u="sng" kern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Wide </a:t>
            </a:r>
            <a:r>
              <a:rPr kumimoji="0" lang="en-US" altLang="ja-JP" sz="1400" b="1" u="sng" kern="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range tilt angle adjustment </a:t>
            </a:r>
            <a:r>
              <a:rPr kumimoji="0" lang="en-US" altLang="ja-JP" sz="1400" b="1" u="sng" kern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mechanism</a:t>
            </a:r>
          </a:p>
          <a:p>
            <a:pPr defTabSz="914400">
              <a:defRPr/>
            </a:pP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Four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repositionable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lenses with easy adjustment include a wide range tilt angle mechanism minimizes blind spots.</a:t>
            </a:r>
          </a:p>
          <a:p>
            <a:pPr defTabSz="914400">
              <a:defRPr/>
            </a:pPr>
            <a:r>
              <a:rPr kumimoji="0" lang="en-US" altLang="ja-JP" sz="1400" b="1" u="sng" kern="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Intelligent Auto</a:t>
            </a:r>
          </a:p>
          <a:p>
            <a:pPr lvl="0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Automatically adjusts to the optimum image according to the shooting scene.</a:t>
            </a:r>
          </a:p>
        </p:txBody>
      </p:sp>
      <p:sp>
        <p:nvSpPr>
          <p:cNvPr id="46" name="正方形/長方形 45"/>
          <p:cNvSpPr/>
          <p:nvPr/>
        </p:nvSpPr>
        <p:spPr>
          <a:xfrm>
            <a:off x="-14791" y="595908"/>
            <a:ext cx="9205679" cy="369332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High resolution and monitoring with less blind spots at intersections and building periphery</a:t>
            </a:r>
          </a:p>
        </p:txBody>
      </p:sp>
      <p:sp>
        <p:nvSpPr>
          <p:cNvPr id="20" name="正方形/長方形 19"/>
          <p:cNvSpPr/>
          <p:nvPr/>
        </p:nvSpPr>
        <p:spPr>
          <a:xfrm>
            <a:off x="98379" y="3446973"/>
            <a:ext cx="1402177" cy="13124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118FBA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5883" tIns="0" rIns="47942" bIns="0" anchor="ctr"/>
          <a:lstStyle/>
          <a:p>
            <a:pPr marL="0" marR="0" lvl="0" indent="0" algn="ctr" defTabSz="1739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Tx/>
              <a:buFontTx/>
              <a:buNone/>
              <a:tabLst/>
              <a:defRPr/>
            </a:pPr>
            <a:r>
              <a:rPr kumimoji="0" lang="en-US" altLang="ja-JP" b="1" kern="0" noProof="0" dirty="0" smtClean="0">
                <a:ln>
                  <a:prstDash val="solid"/>
                </a:ln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High Simplicity</a:t>
            </a:r>
            <a:endParaRPr kumimoji="0" lang="ja-JP" altLang="en-US" sz="1800" b="1" i="0" u="none" strike="noStrike" kern="0" cap="none" spc="0" normalizeH="0" baseline="0" noProof="0" dirty="0">
              <a:ln>
                <a:prstDash val="solid"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1547449" y="3446973"/>
            <a:ext cx="5076089" cy="13124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118FB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Ins="0" anchor="ctr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altLang="ja-JP" sz="2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59" name="正方形/長方形 58"/>
          <p:cNvSpPr/>
          <p:nvPr/>
        </p:nvSpPr>
        <p:spPr>
          <a:xfrm>
            <a:off x="1547448" y="3400350"/>
            <a:ext cx="507608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400" b="1" u="sng" kern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Continuous </a:t>
            </a:r>
            <a:r>
              <a:rPr kumimoji="0" lang="en-US" altLang="ja-JP" sz="1400" b="1" u="sng" kern="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view </a:t>
            </a:r>
            <a:r>
              <a:rPr kumimoji="0" lang="en-US" altLang="ja-JP" sz="1400" b="1" u="sng" kern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assistance</a:t>
            </a:r>
            <a:endParaRPr lang="en-US" altLang="ja-JP" sz="1400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Automatically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adjusts to the optimum field of view according to the shooting pattern (camera layout / shooting range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).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400" b="1" u="sng" kern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Easy </a:t>
            </a:r>
            <a:r>
              <a:rPr kumimoji="0" lang="en-US" altLang="ja-JP" sz="1400" b="1" u="sng" kern="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setting</a:t>
            </a:r>
          </a:p>
          <a:p>
            <a:pPr defTabSz="914400">
              <a:defRPr/>
            </a:pP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Easily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set up with a smartphone or tablet device via Wi-Fi connection. </a:t>
            </a:r>
            <a:r>
              <a:rPr lang="en-US" altLang="ja-JP" sz="105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*Sold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separately Wi-Fi </a:t>
            </a:r>
            <a:r>
              <a:rPr lang="en-US" altLang="ja-JP" sz="105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USB adapter is required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  <a:endParaRPr lang="en-US" altLang="ja-JP" sz="105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60" name="表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5806937"/>
              </p:ext>
            </p:extLst>
          </p:nvPr>
        </p:nvGraphicFramePr>
        <p:xfrm>
          <a:off x="6722549" y="3842975"/>
          <a:ext cx="2312793" cy="9340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68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1335974">
                  <a:extLst>
                    <a:ext uri="{9D8B030D-6E8A-4147-A177-3AD203B41FA5}">
                      <a16:colId xmlns:a16="http://schemas.microsoft.com/office/drawing/2014/main" val="1526663795"/>
                    </a:ext>
                  </a:extLst>
                </a:gridCol>
              </a:tblGrid>
              <a:tr h="311335">
                <a:tc>
                  <a:txBody>
                    <a:bodyPr/>
                    <a:lstStyle/>
                    <a:p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Outdoor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extLst>
                  <a:ext uri="{0D108BD9-81ED-4DB2-BD59-A6C34878D82A}">
                    <a16:rowId xmlns:a16="http://schemas.microsoft.com/office/drawing/2014/main" val="2200583237"/>
                  </a:ext>
                </a:extLst>
              </a:tr>
              <a:tr h="311335">
                <a:tc>
                  <a:txBody>
                    <a:bodyPr/>
                    <a:lstStyle/>
                    <a:p>
                      <a:r>
                        <a:rPr kumimoji="1" lang="en-US" altLang="ja-JP" sz="1200" b="1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FHD</a:t>
                      </a:r>
                      <a:r>
                        <a:rPr kumimoji="1" lang="ja-JP" altLang="en-US" sz="1200" b="1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200" b="1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model</a:t>
                      </a:r>
                      <a:endParaRPr kumimoji="1" lang="ja-JP" altLang="en-US" sz="1200" b="1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WV-S8531N</a:t>
                      </a:r>
                      <a:endParaRPr kumimoji="1" lang="ja-JP" altLang="en-US" sz="1200" b="1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311335">
                <a:tc>
                  <a:txBody>
                    <a:bodyPr/>
                    <a:lstStyle/>
                    <a:p>
                      <a:r>
                        <a:rPr kumimoji="1" lang="en-US" altLang="ja-JP" sz="12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4K model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WV-X8571N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</a:tbl>
          </a:graphicData>
        </a:graphic>
      </p:graphicFrame>
      <p:sp>
        <p:nvSpPr>
          <p:cNvPr id="61" name="テキスト ボックス 60"/>
          <p:cNvSpPr txBox="1"/>
          <p:nvPr/>
        </p:nvSpPr>
        <p:spPr>
          <a:xfrm>
            <a:off x="6735915" y="3610630"/>
            <a:ext cx="2249794" cy="270380"/>
          </a:xfrm>
          <a:prstGeom prst="rect">
            <a:avLst/>
          </a:prstGeom>
          <a:noFill/>
        </p:spPr>
        <p:txBody>
          <a:bodyPr wrap="square" lIns="0" tIns="0" rIns="0" bIns="72000" rtlCol="0" anchor="ctr" anchorCtr="0">
            <a:noAutofit/>
          </a:bodyPr>
          <a:lstStyle/>
          <a:p>
            <a:pPr marL="285750" indent="-285750" algn="l">
              <a:lnSpc>
                <a:spcPts val="3000"/>
              </a:lnSpc>
              <a:buFont typeface="Wingdings" panose="05000000000000000000" pitchFamily="2" charset="2"/>
              <a:buChar char="n"/>
            </a:pPr>
            <a:r>
              <a:rPr lang="en-US" altLang="ja-JP" sz="14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LINE UP: 2</a:t>
            </a:r>
            <a:r>
              <a:rPr lang="ja-JP" altLang="en-US" sz="14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4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models</a:t>
            </a:r>
            <a:endParaRPr lang="en-US" altLang="ja-JP" sz="1400" b="1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62" name="正方形/長方形 61"/>
          <p:cNvSpPr/>
          <p:nvPr/>
        </p:nvSpPr>
        <p:spPr>
          <a:xfrm>
            <a:off x="6874672" y="1016872"/>
            <a:ext cx="21291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b="1" i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New</a:t>
            </a:r>
            <a:r>
              <a:rPr lang="en-US" altLang="ja-JP" sz="1400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4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</a:t>
            </a:r>
            <a:r>
              <a:rPr lang="en-US" altLang="ja-JP" sz="14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FHD</a:t>
            </a:r>
            <a:r>
              <a:rPr lang="en-US" altLang="ja-JP" sz="14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/ </a:t>
            </a:r>
            <a:r>
              <a:rPr lang="en-US" altLang="ja-JP" sz="14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4K</a:t>
            </a:r>
            <a:r>
              <a:rPr lang="en-US" altLang="ja-JP" sz="14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Camera</a:t>
            </a:r>
            <a:endParaRPr lang="en-US" altLang="ja-JP" sz="1400" b="1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64" name="図 6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985" y="2050603"/>
            <a:ext cx="1828517" cy="1508417"/>
          </a:xfrm>
          <a:prstGeom prst="rect">
            <a:avLst/>
          </a:prstGeom>
        </p:spPr>
      </p:pic>
      <p:sp>
        <p:nvSpPr>
          <p:cNvPr id="65" name="正方形/長方形 64"/>
          <p:cNvSpPr/>
          <p:nvPr/>
        </p:nvSpPr>
        <p:spPr>
          <a:xfrm>
            <a:off x="3805700" y="3401583"/>
            <a:ext cx="6021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b="1" i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New</a:t>
            </a:r>
            <a:endParaRPr lang="en-US" altLang="ja-JP" sz="1400" b="1" i="1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758" y="1335522"/>
            <a:ext cx="731753" cy="68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71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Night time Outdoor (Illuminance :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0.3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–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0.7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lux)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6467783" y="714422"/>
            <a:ext cx="2258356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Hanwha PNM-9084QZ</a:t>
            </a:r>
          </a:p>
        </p:txBody>
      </p:sp>
      <p:graphicFrame>
        <p:nvGraphicFramePr>
          <p:cNvPr id="40" name="表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1745778"/>
              </p:ext>
            </p:extLst>
          </p:nvPr>
        </p:nvGraphicFramePr>
        <p:xfrm>
          <a:off x="3483519" y="3614923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41" name="表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6851994"/>
              </p:ext>
            </p:extLst>
          </p:nvPr>
        </p:nvGraphicFramePr>
        <p:xfrm>
          <a:off x="6557326" y="3618018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44" name="テキスト ボックス 43"/>
          <p:cNvSpPr txBox="1"/>
          <p:nvPr/>
        </p:nvSpPr>
        <p:spPr>
          <a:xfrm>
            <a:off x="3432399" y="3310533"/>
            <a:ext cx="1009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6514676" y="3322184"/>
            <a:ext cx="12968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2.5 points</a:t>
            </a:r>
          </a:p>
        </p:txBody>
      </p:sp>
      <p:sp>
        <p:nvSpPr>
          <p:cNvPr id="48" name="正方形/長方形 47"/>
          <p:cNvSpPr/>
          <p:nvPr/>
        </p:nvSpPr>
        <p:spPr>
          <a:xfrm>
            <a:off x="3910281" y="4614056"/>
            <a:ext cx="17652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2686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9" name="正方形/長方形 48"/>
          <p:cNvSpPr/>
          <p:nvPr/>
        </p:nvSpPr>
        <p:spPr>
          <a:xfrm>
            <a:off x="6965808" y="4615171"/>
            <a:ext cx="17652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6552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411523" y="709270"/>
            <a:ext cx="2258356" cy="216000"/>
          </a:xfrm>
          <a:prstGeom prst="rect">
            <a:avLst/>
          </a:prstGeom>
          <a:solidFill>
            <a:srgbClr val="6666FF"/>
          </a:solidFill>
          <a:ln w="38100" cap="flat" cmpd="sng" algn="ctr">
            <a:solidFill>
              <a:srgbClr val="6666FF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S8531</a:t>
            </a: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N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3439653" y="709270"/>
            <a:ext cx="2258356" cy="216000"/>
          </a:xfrm>
          <a:prstGeom prst="rect">
            <a:avLst/>
          </a:prstGeom>
          <a:solidFill>
            <a:srgbClr val="0070C0"/>
          </a:solidFill>
          <a:ln w="38100" cap="flat" cmpd="sng" algn="ctr">
            <a:solidFill>
              <a:srgbClr val="006AB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Avigilon</a:t>
            </a:r>
            <a:r>
              <a:rPr kumimoji="0" lang="ja-JP" altLang="en-US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12C-H4A-4MH-360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graphicFrame>
        <p:nvGraphicFramePr>
          <p:cNvPr id="27" name="表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6492484"/>
              </p:ext>
            </p:extLst>
          </p:nvPr>
        </p:nvGraphicFramePr>
        <p:xfrm>
          <a:off x="447634" y="3616484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28" name="テキスト ボックス 27"/>
          <p:cNvSpPr txBox="1"/>
          <p:nvPr/>
        </p:nvSpPr>
        <p:spPr>
          <a:xfrm>
            <a:off x="375962" y="3316395"/>
            <a:ext cx="1523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4.5 points</a:t>
            </a:r>
          </a:p>
        </p:txBody>
      </p:sp>
      <p:sp>
        <p:nvSpPr>
          <p:cNvPr id="29" name="正方形/長方形 28"/>
          <p:cNvSpPr/>
          <p:nvPr/>
        </p:nvSpPr>
        <p:spPr>
          <a:xfrm>
            <a:off x="931607" y="4609882"/>
            <a:ext cx="169629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649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2" y="1089066"/>
            <a:ext cx="2926334" cy="1646063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138" y="1343141"/>
            <a:ext cx="1005927" cy="188230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3" name="正方形/長方形 32"/>
          <p:cNvSpPr/>
          <p:nvPr/>
        </p:nvSpPr>
        <p:spPr>
          <a:xfrm>
            <a:off x="629891" y="1912097"/>
            <a:ext cx="331399" cy="7138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833" y="1092222"/>
            <a:ext cx="2926334" cy="164606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507" y="1332121"/>
            <a:ext cx="1021168" cy="178323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5" name="正方形/長方形 34"/>
          <p:cNvSpPr/>
          <p:nvPr/>
        </p:nvSpPr>
        <p:spPr>
          <a:xfrm>
            <a:off x="3855957" y="2269033"/>
            <a:ext cx="331399" cy="5327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202" y="1090034"/>
            <a:ext cx="2926334" cy="1646063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332" y="1343141"/>
            <a:ext cx="996513" cy="188230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6" name="正方形/長方形 35"/>
          <p:cNvSpPr/>
          <p:nvPr/>
        </p:nvSpPr>
        <p:spPr>
          <a:xfrm>
            <a:off x="6999208" y="2010815"/>
            <a:ext cx="331399" cy="7138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559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図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2" y="1089496"/>
            <a:ext cx="2926334" cy="1645633"/>
          </a:xfrm>
          <a:prstGeom prst="rect">
            <a:avLst/>
          </a:prstGeom>
        </p:spPr>
      </p:pic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SD Day time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3434549" y="718166"/>
            <a:ext cx="2258356" cy="216000"/>
          </a:xfrm>
          <a:prstGeom prst="rect">
            <a:avLst/>
          </a:prstGeom>
          <a:solidFill>
            <a:srgbClr val="00B0F0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S8530N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graphicFrame>
        <p:nvGraphicFramePr>
          <p:cNvPr id="38" name="表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2764467"/>
              </p:ext>
            </p:extLst>
          </p:nvPr>
        </p:nvGraphicFramePr>
        <p:xfrm>
          <a:off x="447634" y="3616484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39" name="表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6848069"/>
              </p:ext>
            </p:extLst>
          </p:nvPr>
        </p:nvGraphicFramePr>
        <p:xfrm>
          <a:off x="3484023" y="361591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42" name="テキスト ボックス 41"/>
          <p:cNvSpPr txBox="1"/>
          <p:nvPr/>
        </p:nvSpPr>
        <p:spPr>
          <a:xfrm>
            <a:off x="375962" y="3316395"/>
            <a:ext cx="1523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4.5 points</a:t>
            </a: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3435524" y="3310533"/>
            <a:ext cx="1265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 points</a:t>
            </a:r>
          </a:p>
        </p:txBody>
      </p:sp>
      <p:sp>
        <p:nvSpPr>
          <p:cNvPr id="46" name="正方形/長方形 45"/>
          <p:cNvSpPr/>
          <p:nvPr/>
        </p:nvSpPr>
        <p:spPr>
          <a:xfrm>
            <a:off x="862677" y="4609882"/>
            <a:ext cx="17652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105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9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3961435" y="4607329"/>
            <a:ext cx="169629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73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6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51" name="表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0882638"/>
              </p:ext>
            </p:extLst>
          </p:nvPr>
        </p:nvGraphicFramePr>
        <p:xfrm>
          <a:off x="6556488" y="361591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52" name="テキスト ボックス 51"/>
          <p:cNvSpPr txBox="1"/>
          <p:nvPr/>
        </p:nvSpPr>
        <p:spPr>
          <a:xfrm>
            <a:off x="6513851" y="3322257"/>
            <a:ext cx="1786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4.5 points</a:t>
            </a:r>
          </a:p>
        </p:txBody>
      </p:sp>
      <p:sp>
        <p:nvSpPr>
          <p:cNvPr id="53" name="正方形/長方形 52"/>
          <p:cNvSpPr/>
          <p:nvPr/>
        </p:nvSpPr>
        <p:spPr>
          <a:xfrm>
            <a:off x="6964970" y="4607329"/>
            <a:ext cx="17652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1466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54" name="正方形/長方形 53"/>
          <p:cNvSpPr/>
          <p:nvPr/>
        </p:nvSpPr>
        <p:spPr>
          <a:xfrm>
            <a:off x="6471842" y="719390"/>
            <a:ext cx="2258356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AXIS P3717-PLE</a:t>
            </a:r>
          </a:p>
        </p:txBody>
      </p:sp>
      <p:sp>
        <p:nvSpPr>
          <p:cNvPr id="57" name="正方形/長方形 56"/>
          <p:cNvSpPr/>
          <p:nvPr/>
        </p:nvSpPr>
        <p:spPr>
          <a:xfrm>
            <a:off x="411523" y="709270"/>
            <a:ext cx="2258356" cy="216000"/>
          </a:xfrm>
          <a:prstGeom prst="rect">
            <a:avLst/>
          </a:prstGeom>
          <a:solidFill>
            <a:srgbClr val="6666FF"/>
          </a:solidFill>
          <a:ln w="38100" cap="flat" cmpd="sng" algn="ctr">
            <a:solidFill>
              <a:srgbClr val="6666FF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S8531</a:t>
            </a: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N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36" y="1751809"/>
            <a:ext cx="983065" cy="121930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6" name="正方形/長方形 35"/>
          <p:cNvSpPr/>
          <p:nvPr/>
        </p:nvSpPr>
        <p:spPr>
          <a:xfrm>
            <a:off x="1705708" y="2086707"/>
            <a:ext cx="298938" cy="3575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834" y="1090263"/>
            <a:ext cx="2926334" cy="1648021"/>
          </a:xfrm>
          <a:prstGeom prst="rect">
            <a:avLst/>
          </a:prstGeom>
        </p:spPr>
      </p:pic>
      <p:sp>
        <p:nvSpPr>
          <p:cNvPr id="37" name="正方形/長方形 36"/>
          <p:cNvSpPr/>
          <p:nvPr/>
        </p:nvSpPr>
        <p:spPr>
          <a:xfrm>
            <a:off x="4583716" y="1951887"/>
            <a:ext cx="298938" cy="3575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566" y="1754592"/>
            <a:ext cx="1001446" cy="121652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202" y="1095162"/>
            <a:ext cx="2926334" cy="1646465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798" y="1754592"/>
            <a:ext cx="1139942" cy="121930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0" name="正方形/長方形 39"/>
          <p:cNvSpPr/>
          <p:nvPr/>
        </p:nvSpPr>
        <p:spPr>
          <a:xfrm>
            <a:off x="7691631" y="1990507"/>
            <a:ext cx="298938" cy="3575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187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SD Day time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6467783" y="714422"/>
            <a:ext cx="2258356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Hanwha PNM-9084QZ</a:t>
            </a:r>
          </a:p>
        </p:txBody>
      </p:sp>
      <p:graphicFrame>
        <p:nvGraphicFramePr>
          <p:cNvPr id="40" name="表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4314592"/>
              </p:ext>
            </p:extLst>
          </p:nvPr>
        </p:nvGraphicFramePr>
        <p:xfrm>
          <a:off x="3483519" y="3614923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41" name="表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7120663"/>
              </p:ext>
            </p:extLst>
          </p:nvPr>
        </p:nvGraphicFramePr>
        <p:xfrm>
          <a:off x="6557326" y="3618018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44" name="テキスト ボックス 43"/>
          <p:cNvSpPr txBox="1"/>
          <p:nvPr/>
        </p:nvSpPr>
        <p:spPr>
          <a:xfrm>
            <a:off x="3432399" y="3310533"/>
            <a:ext cx="1649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2.5 points</a:t>
            </a: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6514676" y="3322184"/>
            <a:ext cx="12968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.5 points</a:t>
            </a:r>
          </a:p>
        </p:txBody>
      </p:sp>
      <p:sp>
        <p:nvSpPr>
          <p:cNvPr id="48" name="正方形/長方形 47"/>
          <p:cNvSpPr/>
          <p:nvPr/>
        </p:nvSpPr>
        <p:spPr>
          <a:xfrm>
            <a:off x="3979211" y="4614056"/>
            <a:ext cx="169629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64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6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9" name="正方形/長方形 48"/>
          <p:cNvSpPr/>
          <p:nvPr/>
        </p:nvSpPr>
        <p:spPr>
          <a:xfrm>
            <a:off x="6965808" y="4615171"/>
            <a:ext cx="17652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3397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411523" y="709270"/>
            <a:ext cx="2258356" cy="216000"/>
          </a:xfrm>
          <a:prstGeom prst="rect">
            <a:avLst/>
          </a:prstGeom>
          <a:solidFill>
            <a:srgbClr val="6666FF"/>
          </a:solidFill>
          <a:ln w="38100" cap="flat" cmpd="sng" algn="ctr">
            <a:solidFill>
              <a:srgbClr val="6666FF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S8531</a:t>
            </a: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N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3439653" y="709270"/>
            <a:ext cx="2258356" cy="216000"/>
          </a:xfrm>
          <a:prstGeom prst="rect">
            <a:avLst/>
          </a:prstGeom>
          <a:solidFill>
            <a:srgbClr val="0070C0"/>
          </a:solidFill>
          <a:ln w="38100" cap="flat" cmpd="sng" algn="ctr">
            <a:solidFill>
              <a:srgbClr val="006AB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Avigilon</a:t>
            </a:r>
            <a:r>
              <a:rPr kumimoji="0" lang="ja-JP" altLang="en-US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12C-H4A-4MH-360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2" y="1089496"/>
            <a:ext cx="2926334" cy="1645633"/>
          </a:xfrm>
          <a:prstGeom prst="rect">
            <a:avLst/>
          </a:prstGeom>
        </p:spPr>
      </p:pic>
      <p:graphicFrame>
        <p:nvGraphicFramePr>
          <p:cNvPr id="26" name="表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3501493"/>
              </p:ext>
            </p:extLst>
          </p:nvPr>
        </p:nvGraphicFramePr>
        <p:xfrm>
          <a:off x="447634" y="3616484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31" name="テキスト ボックス 30"/>
          <p:cNvSpPr txBox="1"/>
          <p:nvPr/>
        </p:nvSpPr>
        <p:spPr>
          <a:xfrm>
            <a:off x="375962" y="3316395"/>
            <a:ext cx="1523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4.5 points</a:t>
            </a:r>
          </a:p>
        </p:txBody>
      </p:sp>
      <p:sp>
        <p:nvSpPr>
          <p:cNvPr id="32" name="正方形/長方形 31"/>
          <p:cNvSpPr/>
          <p:nvPr/>
        </p:nvSpPr>
        <p:spPr>
          <a:xfrm>
            <a:off x="862677" y="4609882"/>
            <a:ext cx="17652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105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9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34" name="図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36" y="1751809"/>
            <a:ext cx="983065" cy="121930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7" name="正方形/長方形 36"/>
          <p:cNvSpPr/>
          <p:nvPr/>
        </p:nvSpPr>
        <p:spPr>
          <a:xfrm>
            <a:off x="1705708" y="2086707"/>
            <a:ext cx="298938" cy="3575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301" y="1089497"/>
            <a:ext cx="2937945" cy="165431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036" y="1750782"/>
            <a:ext cx="1106346" cy="122033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8" name="正方形/長方形 37"/>
          <p:cNvSpPr/>
          <p:nvPr/>
        </p:nvSpPr>
        <p:spPr>
          <a:xfrm>
            <a:off x="4707201" y="2202492"/>
            <a:ext cx="298938" cy="3575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887" y="1089497"/>
            <a:ext cx="2936971" cy="1652515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411" y="1748446"/>
            <a:ext cx="1021761" cy="122266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2" name="正方形/長方形 41"/>
          <p:cNvSpPr/>
          <p:nvPr/>
        </p:nvSpPr>
        <p:spPr>
          <a:xfrm>
            <a:off x="7640027" y="1741243"/>
            <a:ext cx="298938" cy="3575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498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2" y="1088500"/>
            <a:ext cx="2926334" cy="1646063"/>
          </a:xfrm>
          <a:prstGeom prst="rect">
            <a:avLst/>
          </a:prstGeom>
        </p:spPr>
      </p:pic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Day time Indoor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3434549" y="718166"/>
            <a:ext cx="2258356" cy="216000"/>
          </a:xfrm>
          <a:prstGeom prst="rect">
            <a:avLst/>
          </a:prstGeom>
          <a:solidFill>
            <a:srgbClr val="00B0F0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S8530N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graphicFrame>
        <p:nvGraphicFramePr>
          <p:cNvPr id="38" name="表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553963"/>
              </p:ext>
            </p:extLst>
          </p:nvPr>
        </p:nvGraphicFramePr>
        <p:xfrm>
          <a:off x="447634" y="3616484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39" name="表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899426"/>
              </p:ext>
            </p:extLst>
          </p:nvPr>
        </p:nvGraphicFramePr>
        <p:xfrm>
          <a:off x="3484023" y="361591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42" name="テキスト ボックス 41"/>
          <p:cNvSpPr txBox="1"/>
          <p:nvPr/>
        </p:nvSpPr>
        <p:spPr>
          <a:xfrm>
            <a:off x="375962" y="3316395"/>
            <a:ext cx="1523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4.5 points</a:t>
            </a: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3435524" y="3310533"/>
            <a:ext cx="1265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46" name="正方形/長方形 45"/>
          <p:cNvSpPr/>
          <p:nvPr/>
        </p:nvSpPr>
        <p:spPr>
          <a:xfrm>
            <a:off x="862677" y="4609882"/>
            <a:ext cx="17652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1302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3892505" y="4607329"/>
            <a:ext cx="17652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10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6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51" name="表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5325178"/>
              </p:ext>
            </p:extLst>
          </p:nvPr>
        </p:nvGraphicFramePr>
        <p:xfrm>
          <a:off x="6556488" y="361591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52" name="テキスト ボックス 51"/>
          <p:cNvSpPr txBox="1"/>
          <p:nvPr/>
        </p:nvSpPr>
        <p:spPr>
          <a:xfrm>
            <a:off x="6513851" y="3322257"/>
            <a:ext cx="1786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4.5 points</a:t>
            </a:r>
          </a:p>
        </p:txBody>
      </p:sp>
      <p:sp>
        <p:nvSpPr>
          <p:cNvPr id="53" name="正方形/長方形 52"/>
          <p:cNvSpPr/>
          <p:nvPr/>
        </p:nvSpPr>
        <p:spPr>
          <a:xfrm>
            <a:off x="6964970" y="4607329"/>
            <a:ext cx="17652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1516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54" name="正方形/長方形 53"/>
          <p:cNvSpPr/>
          <p:nvPr/>
        </p:nvSpPr>
        <p:spPr>
          <a:xfrm>
            <a:off x="6471842" y="719390"/>
            <a:ext cx="2258356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AXIS P3717-PLE</a:t>
            </a:r>
          </a:p>
        </p:txBody>
      </p:sp>
      <p:sp>
        <p:nvSpPr>
          <p:cNvPr id="57" name="正方形/長方形 56"/>
          <p:cNvSpPr/>
          <p:nvPr/>
        </p:nvSpPr>
        <p:spPr>
          <a:xfrm>
            <a:off x="411523" y="709270"/>
            <a:ext cx="2258356" cy="216000"/>
          </a:xfrm>
          <a:prstGeom prst="rect">
            <a:avLst/>
          </a:prstGeom>
          <a:solidFill>
            <a:srgbClr val="6666FF"/>
          </a:solidFill>
          <a:ln w="38100" cap="flat" cmpd="sng" algn="ctr">
            <a:solidFill>
              <a:srgbClr val="6666FF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S8531</a:t>
            </a: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N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3"/>
          <a:srcRect l="13055" t="4497" r="9769" b="65251"/>
          <a:stretch/>
        </p:blipFill>
        <p:spPr>
          <a:xfrm>
            <a:off x="127696" y="1880203"/>
            <a:ext cx="1129512" cy="111713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7" name="正方形/長方形 26"/>
          <p:cNvSpPr/>
          <p:nvPr/>
        </p:nvSpPr>
        <p:spPr>
          <a:xfrm>
            <a:off x="1465382" y="1688113"/>
            <a:ext cx="298938" cy="3575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833" y="1098084"/>
            <a:ext cx="2926334" cy="164606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101" y="1880204"/>
            <a:ext cx="1019992" cy="111713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9" name="正方形/長方形 28"/>
          <p:cNvSpPr/>
          <p:nvPr/>
        </p:nvSpPr>
        <p:spPr>
          <a:xfrm>
            <a:off x="4506503" y="1840513"/>
            <a:ext cx="298938" cy="3575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202" y="1101615"/>
            <a:ext cx="2926334" cy="164606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814" y="1880361"/>
            <a:ext cx="881535" cy="111697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2" name="正方形/長方形 31"/>
          <p:cNvSpPr/>
          <p:nvPr/>
        </p:nvSpPr>
        <p:spPr>
          <a:xfrm>
            <a:off x="7350774" y="1840503"/>
            <a:ext cx="298938" cy="3575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608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Day time Indoor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6467783" y="714422"/>
            <a:ext cx="2258356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Hanwha PNM-9084QZ</a:t>
            </a:r>
          </a:p>
        </p:txBody>
      </p:sp>
      <p:graphicFrame>
        <p:nvGraphicFramePr>
          <p:cNvPr id="40" name="表 39"/>
          <p:cNvGraphicFramePr>
            <a:graphicFrameLocks noGrp="1"/>
          </p:cNvGraphicFramePr>
          <p:nvPr>
            <p:extLst/>
          </p:nvPr>
        </p:nvGraphicFramePr>
        <p:xfrm>
          <a:off x="3483519" y="3614923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41" name="表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3344882"/>
              </p:ext>
            </p:extLst>
          </p:nvPr>
        </p:nvGraphicFramePr>
        <p:xfrm>
          <a:off x="6557326" y="3618018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44" name="テキスト ボックス 43"/>
          <p:cNvSpPr txBox="1"/>
          <p:nvPr/>
        </p:nvSpPr>
        <p:spPr>
          <a:xfrm>
            <a:off x="3432399" y="3310533"/>
            <a:ext cx="1649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2.5 points</a:t>
            </a: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6514676" y="3322184"/>
            <a:ext cx="12968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.5 points</a:t>
            </a:r>
          </a:p>
        </p:txBody>
      </p:sp>
      <p:sp>
        <p:nvSpPr>
          <p:cNvPr id="48" name="正方形/長方形 47"/>
          <p:cNvSpPr/>
          <p:nvPr/>
        </p:nvSpPr>
        <p:spPr>
          <a:xfrm>
            <a:off x="3979211" y="4614056"/>
            <a:ext cx="169629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604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9" name="正方形/長方形 48"/>
          <p:cNvSpPr/>
          <p:nvPr/>
        </p:nvSpPr>
        <p:spPr>
          <a:xfrm>
            <a:off x="6965808" y="4615171"/>
            <a:ext cx="17652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1461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411523" y="709270"/>
            <a:ext cx="2258356" cy="216000"/>
          </a:xfrm>
          <a:prstGeom prst="rect">
            <a:avLst/>
          </a:prstGeom>
          <a:solidFill>
            <a:srgbClr val="6666FF"/>
          </a:solidFill>
          <a:ln w="38100" cap="flat" cmpd="sng" algn="ctr">
            <a:solidFill>
              <a:srgbClr val="6666FF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S8531</a:t>
            </a: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N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3439653" y="709270"/>
            <a:ext cx="2258356" cy="216000"/>
          </a:xfrm>
          <a:prstGeom prst="rect">
            <a:avLst/>
          </a:prstGeom>
          <a:solidFill>
            <a:srgbClr val="0070C0"/>
          </a:solidFill>
          <a:ln w="38100" cap="flat" cmpd="sng" algn="ctr">
            <a:solidFill>
              <a:srgbClr val="006AB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Avigilon</a:t>
            </a:r>
            <a:r>
              <a:rPr kumimoji="0" lang="ja-JP" altLang="en-US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12C-H4A-4MH-360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2" y="1088500"/>
            <a:ext cx="2926334" cy="1646063"/>
          </a:xfrm>
          <a:prstGeom prst="rect">
            <a:avLst/>
          </a:prstGeom>
        </p:spPr>
      </p:pic>
      <p:graphicFrame>
        <p:nvGraphicFramePr>
          <p:cNvPr id="28" name="表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6107909"/>
              </p:ext>
            </p:extLst>
          </p:nvPr>
        </p:nvGraphicFramePr>
        <p:xfrm>
          <a:off x="447634" y="3616484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29" name="テキスト ボックス 28"/>
          <p:cNvSpPr txBox="1"/>
          <p:nvPr/>
        </p:nvSpPr>
        <p:spPr>
          <a:xfrm>
            <a:off x="375962" y="3316395"/>
            <a:ext cx="1523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4.5 points</a:t>
            </a:r>
          </a:p>
        </p:txBody>
      </p:sp>
      <p:sp>
        <p:nvSpPr>
          <p:cNvPr id="30" name="正方形/長方形 29"/>
          <p:cNvSpPr/>
          <p:nvPr/>
        </p:nvSpPr>
        <p:spPr>
          <a:xfrm>
            <a:off x="862677" y="4609882"/>
            <a:ext cx="17652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1302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33" name="図 32"/>
          <p:cNvPicPr>
            <a:picLocks noChangeAspect="1"/>
          </p:cNvPicPr>
          <p:nvPr/>
        </p:nvPicPr>
        <p:blipFill rotWithShape="1">
          <a:blip r:embed="rId3"/>
          <a:srcRect l="13055" t="4497" r="9769" b="65251"/>
          <a:stretch/>
        </p:blipFill>
        <p:spPr>
          <a:xfrm>
            <a:off x="127696" y="1880203"/>
            <a:ext cx="1129512" cy="111713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5" name="正方形/長方形 34"/>
          <p:cNvSpPr/>
          <p:nvPr/>
        </p:nvSpPr>
        <p:spPr>
          <a:xfrm>
            <a:off x="1465382" y="1688113"/>
            <a:ext cx="298938" cy="3575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833" y="1098087"/>
            <a:ext cx="2926334" cy="164606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874" y="1880203"/>
            <a:ext cx="869401" cy="111713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6" name="正方形/長方形 35"/>
          <p:cNvSpPr/>
          <p:nvPr/>
        </p:nvSpPr>
        <p:spPr>
          <a:xfrm>
            <a:off x="4753706" y="2039806"/>
            <a:ext cx="298938" cy="3575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524" y="1104096"/>
            <a:ext cx="2926334" cy="1646063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843" y="1880203"/>
            <a:ext cx="909295" cy="111713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9" name="正方形/長方形 38"/>
          <p:cNvSpPr/>
          <p:nvPr/>
        </p:nvSpPr>
        <p:spPr>
          <a:xfrm>
            <a:off x="7672843" y="1798281"/>
            <a:ext cx="298938" cy="3575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020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Day time Outdoor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3434549" y="718166"/>
            <a:ext cx="2258356" cy="216000"/>
          </a:xfrm>
          <a:prstGeom prst="rect">
            <a:avLst/>
          </a:prstGeom>
          <a:solidFill>
            <a:srgbClr val="00B0F0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S8530N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graphicFrame>
        <p:nvGraphicFramePr>
          <p:cNvPr id="38" name="表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7000950"/>
              </p:ext>
            </p:extLst>
          </p:nvPr>
        </p:nvGraphicFramePr>
        <p:xfrm>
          <a:off x="447634" y="3616484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39" name="表 38"/>
          <p:cNvGraphicFramePr>
            <a:graphicFrameLocks noGrp="1"/>
          </p:cNvGraphicFramePr>
          <p:nvPr>
            <p:extLst/>
          </p:nvPr>
        </p:nvGraphicFramePr>
        <p:xfrm>
          <a:off x="3484023" y="361591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42" name="テキスト ボックス 41"/>
          <p:cNvSpPr txBox="1"/>
          <p:nvPr/>
        </p:nvSpPr>
        <p:spPr>
          <a:xfrm>
            <a:off x="375962" y="3316395"/>
            <a:ext cx="1523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4.5 points</a:t>
            </a: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3435524" y="3310533"/>
            <a:ext cx="1265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46" name="正方形/長方形 45"/>
          <p:cNvSpPr/>
          <p:nvPr/>
        </p:nvSpPr>
        <p:spPr>
          <a:xfrm>
            <a:off x="862677" y="4609882"/>
            <a:ext cx="17652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6016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3892505" y="4607329"/>
            <a:ext cx="17652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3662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51" name="表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7505015"/>
              </p:ext>
            </p:extLst>
          </p:nvPr>
        </p:nvGraphicFramePr>
        <p:xfrm>
          <a:off x="6556488" y="361591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52" name="テキスト ボックス 51"/>
          <p:cNvSpPr txBox="1"/>
          <p:nvPr/>
        </p:nvSpPr>
        <p:spPr>
          <a:xfrm>
            <a:off x="6513851" y="3322257"/>
            <a:ext cx="1786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4.5 points</a:t>
            </a:r>
          </a:p>
        </p:txBody>
      </p:sp>
      <p:sp>
        <p:nvSpPr>
          <p:cNvPr id="53" name="正方形/長方形 52"/>
          <p:cNvSpPr/>
          <p:nvPr/>
        </p:nvSpPr>
        <p:spPr>
          <a:xfrm>
            <a:off x="6964970" y="4607329"/>
            <a:ext cx="17652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476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6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54" name="正方形/長方形 53"/>
          <p:cNvSpPr/>
          <p:nvPr/>
        </p:nvSpPr>
        <p:spPr>
          <a:xfrm>
            <a:off x="6471842" y="719390"/>
            <a:ext cx="2258356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AXIS P3717-PLE</a:t>
            </a:r>
          </a:p>
        </p:txBody>
      </p:sp>
      <p:sp>
        <p:nvSpPr>
          <p:cNvPr id="57" name="正方形/長方形 56"/>
          <p:cNvSpPr/>
          <p:nvPr/>
        </p:nvSpPr>
        <p:spPr>
          <a:xfrm>
            <a:off x="411523" y="709270"/>
            <a:ext cx="2258356" cy="216000"/>
          </a:xfrm>
          <a:prstGeom prst="rect">
            <a:avLst/>
          </a:prstGeom>
          <a:solidFill>
            <a:srgbClr val="6666FF"/>
          </a:solidFill>
          <a:ln w="38100" cap="flat" cmpd="sng" algn="ctr">
            <a:solidFill>
              <a:srgbClr val="6666FF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S8531</a:t>
            </a: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N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5" y="1098966"/>
            <a:ext cx="2926334" cy="1646063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85" y="1742820"/>
            <a:ext cx="983065" cy="128789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6" name="正方形/長方形 25"/>
          <p:cNvSpPr/>
          <p:nvPr/>
        </p:nvSpPr>
        <p:spPr>
          <a:xfrm>
            <a:off x="1588480" y="1754544"/>
            <a:ext cx="252044" cy="2969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833" y="1103942"/>
            <a:ext cx="2926334" cy="1646063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27" y="1741287"/>
            <a:ext cx="937764" cy="128942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1" name="正方形/長方形 30"/>
          <p:cNvSpPr/>
          <p:nvPr/>
        </p:nvSpPr>
        <p:spPr>
          <a:xfrm>
            <a:off x="4659916" y="1731096"/>
            <a:ext cx="252044" cy="2969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202" y="1107624"/>
            <a:ext cx="2926334" cy="1646063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871" y="1742821"/>
            <a:ext cx="787416" cy="128789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3" name="正方形/長方形 32"/>
          <p:cNvSpPr/>
          <p:nvPr/>
        </p:nvSpPr>
        <p:spPr>
          <a:xfrm>
            <a:off x="7743072" y="1807290"/>
            <a:ext cx="252044" cy="2969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847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Day time Outdoor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6467783" y="714422"/>
            <a:ext cx="2258356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Hanwha PNM-9084QZ</a:t>
            </a:r>
          </a:p>
        </p:txBody>
      </p:sp>
      <p:graphicFrame>
        <p:nvGraphicFramePr>
          <p:cNvPr id="40" name="表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2318580"/>
              </p:ext>
            </p:extLst>
          </p:nvPr>
        </p:nvGraphicFramePr>
        <p:xfrm>
          <a:off x="3483519" y="3614923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41" name="表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3437160"/>
              </p:ext>
            </p:extLst>
          </p:nvPr>
        </p:nvGraphicFramePr>
        <p:xfrm>
          <a:off x="6557326" y="3618018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44" name="テキスト ボックス 43"/>
          <p:cNvSpPr txBox="1"/>
          <p:nvPr/>
        </p:nvSpPr>
        <p:spPr>
          <a:xfrm>
            <a:off x="3432399" y="3310533"/>
            <a:ext cx="1649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 points</a:t>
            </a: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6514676" y="3322184"/>
            <a:ext cx="12968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.5 points</a:t>
            </a:r>
          </a:p>
        </p:txBody>
      </p:sp>
      <p:sp>
        <p:nvSpPr>
          <p:cNvPr id="48" name="正方形/長方形 47"/>
          <p:cNvSpPr/>
          <p:nvPr/>
        </p:nvSpPr>
        <p:spPr>
          <a:xfrm>
            <a:off x="3910281" y="4614056"/>
            <a:ext cx="17652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2553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9" name="正方形/長方形 48"/>
          <p:cNvSpPr/>
          <p:nvPr/>
        </p:nvSpPr>
        <p:spPr>
          <a:xfrm>
            <a:off x="6965808" y="4615171"/>
            <a:ext cx="17652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9207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411523" y="709270"/>
            <a:ext cx="2258356" cy="216000"/>
          </a:xfrm>
          <a:prstGeom prst="rect">
            <a:avLst/>
          </a:prstGeom>
          <a:solidFill>
            <a:srgbClr val="6666FF"/>
          </a:solidFill>
          <a:ln w="38100" cap="flat" cmpd="sng" algn="ctr">
            <a:solidFill>
              <a:srgbClr val="6666FF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S8531</a:t>
            </a: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N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3439653" y="709270"/>
            <a:ext cx="2258356" cy="216000"/>
          </a:xfrm>
          <a:prstGeom prst="rect">
            <a:avLst/>
          </a:prstGeom>
          <a:solidFill>
            <a:srgbClr val="0070C0"/>
          </a:solidFill>
          <a:ln w="38100" cap="flat" cmpd="sng" algn="ctr">
            <a:solidFill>
              <a:srgbClr val="006AB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Avigilon</a:t>
            </a:r>
            <a:r>
              <a:rPr kumimoji="0" lang="ja-JP" altLang="en-US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12C-H4A-4MH-360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graphicFrame>
        <p:nvGraphicFramePr>
          <p:cNvPr id="24" name="表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9484621"/>
              </p:ext>
            </p:extLst>
          </p:nvPr>
        </p:nvGraphicFramePr>
        <p:xfrm>
          <a:off x="447634" y="3616484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26" name="テキスト ボックス 25"/>
          <p:cNvSpPr txBox="1"/>
          <p:nvPr/>
        </p:nvSpPr>
        <p:spPr>
          <a:xfrm>
            <a:off x="375962" y="3316395"/>
            <a:ext cx="1523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4.5 points</a:t>
            </a:r>
          </a:p>
        </p:txBody>
      </p:sp>
      <p:sp>
        <p:nvSpPr>
          <p:cNvPr id="31" name="正方形/長方形 30"/>
          <p:cNvSpPr/>
          <p:nvPr/>
        </p:nvSpPr>
        <p:spPr>
          <a:xfrm>
            <a:off x="862677" y="4609882"/>
            <a:ext cx="17652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6016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32" name="図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5" y="1098966"/>
            <a:ext cx="2926334" cy="1646063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85" y="1742820"/>
            <a:ext cx="983065" cy="128789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7" name="正方形/長方形 36"/>
          <p:cNvSpPr/>
          <p:nvPr/>
        </p:nvSpPr>
        <p:spPr>
          <a:xfrm>
            <a:off x="1588480" y="1754544"/>
            <a:ext cx="252044" cy="2969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833" y="1103946"/>
            <a:ext cx="2926334" cy="164606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700" y="1742821"/>
            <a:ext cx="900140" cy="128789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8" name="正方形/長方形 37"/>
          <p:cNvSpPr/>
          <p:nvPr/>
        </p:nvSpPr>
        <p:spPr>
          <a:xfrm>
            <a:off x="4302364" y="2194167"/>
            <a:ext cx="252044" cy="2969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962" y="1109804"/>
            <a:ext cx="2926334" cy="1646063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525" y="1742821"/>
            <a:ext cx="773973" cy="128789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2" name="正方形/長方形 41"/>
          <p:cNvSpPr/>
          <p:nvPr/>
        </p:nvSpPr>
        <p:spPr>
          <a:xfrm>
            <a:off x="7420682" y="1858110"/>
            <a:ext cx="252044" cy="3575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005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624084" y="1843195"/>
            <a:ext cx="7356132" cy="1077218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3200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Appendix:</a:t>
            </a:r>
          </a:p>
          <a:p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 quality comparison </a:t>
            </a:r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(4K </a:t>
            </a:r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</a:t>
            </a:r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altLang="ja-JP" sz="3200" b="1" dirty="0">
              <a:solidFill>
                <a:prstClr val="white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05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eiryo UI" panose="020B0604030504040204" pitchFamily="50" charset="-128"/>
              </a:rPr>
              <a:t>Summary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108136" y="4516760"/>
            <a:ext cx="54613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defRPr/>
            </a:pPr>
            <a:r>
              <a:rPr lang="en-US" altLang="ja-JP" sz="1200" dirty="0" smtClean="0"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Scoring method: Scored by deducting and adding points beginning with 3 points.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5604570" y="2973926"/>
            <a:ext cx="35394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0" hangingPunct="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SD : ON, AGC : 63dB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  <a:p>
            <a:pPr defTabSz="914400" eaLnBrk="0" hangingPunct="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H264, VBR,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8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fps,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 MAX bitrate 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20000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kbps, image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quality : 6</a:t>
            </a:r>
          </a:p>
          <a:p>
            <a:pPr defTabSz="914400" eaLnBrk="0" hangingPunct="0"/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HDSM </a:t>
            </a:r>
            <a:r>
              <a:rPr lang="en-US" altLang="ja-JP" sz="1000" b="1" dirty="0" err="1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SmartCodec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 : OFF</a:t>
            </a:r>
          </a:p>
          <a:p>
            <a:pPr defTabSz="91440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*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Other setting parameters are default values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.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7238841" y="743392"/>
            <a:ext cx="1805514" cy="216000"/>
          </a:xfrm>
          <a:prstGeom prst="rect">
            <a:avLst/>
          </a:prstGeom>
          <a:solidFill>
            <a:srgbClr val="00B0F0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noProof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X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8570N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5353405" y="2738252"/>
            <a:ext cx="3690949" cy="216000"/>
          </a:xfrm>
          <a:prstGeom prst="rect">
            <a:avLst/>
          </a:prstGeom>
          <a:solidFill>
            <a:srgbClr val="0070C0"/>
          </a:solidFill>
          <a:ln w="38100" cap="flat" cmpd="sng" algn="ctr">
            <a:solidFill>
              <a:srgbClr val="006AB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Avigilon</a:t>
            </a:r>
            <a:r>
              <a:rPr kumimoji="0" lang="ja-JP" altLang="en-US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3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2C-H4A-4MH-360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5602590" y="979067"/>
            <a:ext cx="35394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SD : ON, iA : ON, AGC :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9</a:t>
            </a:r>
            <a:endParaRPr lang="en-US" altLang="ja-JP" sz="1000" b="1" dirty="0" smtClean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  <a:p>
            <a:pPr defTabSz="91440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H265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,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VBR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, 30fps,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MAX bitrate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20480 kbps,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image quality 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3</a:t>
            </a:r>
          </a:p>
          <a:p>
            <a:pPr defTabSz="91440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Smart coding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OFF</a:t>
            </a:r>
          </a:p>
          <a:p>
            <a:pPr defTabSz="914400"/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* Other setting parameters are default values.</a:t>
            </a:r>
            <a:endParaRPr lang="en-US" altLang="ja-JP" sz="1000" b="1" dirty="0" smtClean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5351425" y="743392"/>
            <a:ext cx="1805514" cy="216000"/>
          </a:xfrm>
          <a:prstGeom prst="rect">
            <a:avLst/>
          </a:prstGeom>
          <a:solidFill>
            <a:srgbClr val="6666FF"/>
          </a:solidFill>
          <a:ln w="38100" cap="flat" cmpd="sng" algn="ctr">
            <a:solidFill>
              <a:srgbClr val="6666FF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noProof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X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8571N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graphicFrame>
        <p:nvGraphicFramePr>
          <p:cNvPr id="12" name="グラフ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2123068"/>
              </p:ext>
            </p:extLst>
          </p:nvPr>
        </p:nvGraphicFramePr>
        <p:xfrm>
          <a:off x="0" y="618871"/>
          <a:ext cx="5877745" cy="37772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6135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Low light (Illuminance : 0.3 – 0.7 lux)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3434549" y="718166"/>
            <a:ext cx="2258356" cy="216000"/>
          </a:xfrm>
          <a:prstGeom prst="rect">
            <a:avLst/>
          </a:prstGeom>
          <a:solidFill>
            <a:srgbClr val="00B0F0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noProof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X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8570N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graphicFrame>
        <p:nvGraphicFramePr>
          <p:cNvPr id="38" name="表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1951781"/>
              </p:ext>
            </p:extLst>
          </p:nvPr>
        </p:nvGraphicFramePr>
        <p:xfrm>
          <a:off x="447634" y="3616484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39" name="表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7071152"/>
              </p:ext>
            </p:extLst>
          </p:nvPr>
        </p:nvGraphicFramePr>
        <p:xfrm>
          <a:off x="3484023" y="361591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42" name="テキスト ボックス 41"/>
          <p:cNvSpPr txBox="1"/>
          <p:nvPr/>
        </p:nvSpPr>
        <p:spPr>
          <a:xfrm>
            <a:off x="375962" y="3316395"/>
            <a:ext cx="1009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3441386" y="3322257"/>
            <a:ext cx="1265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46" name="正方形/長方形 45"/>
          <p:cNvSpPr/>
          <p:nvPr/>
        </p:nvSpPr>
        <p:spPr>
          <a:xfrm>
            <a:off x="862677" y="4609882"/>
            <a:ext cx="17652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1092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3823577" y="4607329"/>
            <a:ext cx="183415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13088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51" name="表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2386964"/>
              </p:ext>
            </p:extLst>
          </p:nvPr>
        </p:nvGraphicFramePr>
        <p:xfrm>
          <a:off x="6556488" y="361591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52" name="テキスト ボックス 51"/>
          <p:cNvSpPr txBox="1"/>
          <p:nvPr/>
        </p:nvSpPr>
        <p:spPr>
          <a:xfrm>
            <a:off x="6513851" y="3322257"/>
            <a:ext cx="1009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53" name="正方形/長方形 52"/>
          <p:cNvSpPr/>
          <p:nvPr/>
        </p:nvSpPr>
        <p:spPr>
          <a:xfrm>
            <a:off x="6896042" y="4607329"/>
            <a:ext cx="183415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19270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57" name="正方形/長方形 56"/>
          <p:cNvSpPr/>
          <p:nvPr/>
        </p:nvSpPr>
        <p:spPr>
          <a:xfrm>
            <a:off x="411523" y="709270"/>
            <a:ext cx="2258356" cy="216000"/>
          </a:xfrm>
          <a:prstGeom prst="rect">
            <a:avLst/>
          </a:prstGeom>
          <a:solidFill>
            <a:srgbClr val="6666FF"/>
          </a:solidFill>
          <a:ln w="38100" cap="flat" cmpd="sng" algn="ctr">
            <a:solidFill>
              <a:srgbClr val="6666FF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noProof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X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8571N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6464199" y="720994"/>
            <a:ext cx="2258356" cy="216000"/>
          </a:xfrm>
          <a:prstGeom prst="rect">
            <a:avLst/>
          </a:prstGeom>
          <a:solidFill>
            <a:srgbClr val="0070C0"/>
          </a:solidFill>
          <a:ln w="38100" cap="flat" cmpd="sng" algn="ctr">
            <a:solidFill>
              <a:srgbClr val="006AB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Avigilon</a:t>
            </a:r>
            <a:r>
              <a:rPr kumimoji="0" lang="ja-JP" altLang="en-US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3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2C-H4A-4MH-360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4" y="1088889"/>
            <a:ext cx="2926334" cy="1646063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936" y="1691092"/>
            <a:ext cx="967824" cy="144792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7" name="正方形/長方形 26"/>
          <p:cNvSpPr/>
          <p:nvPr/>
        </p:nvSpPr>
        <p:spPr>
          <a:xfrm>
            <a:off x="1242646" y="1865916"/>
            <a:ext cx="252044" cy="3907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833" y="1092218"/>
            <a:ext cx="2926334" cy="1646063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808" y="1691092"/>
            <a:ext cx="952582" cy="144792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0" name="正方形/長方形 29"/>
          <p:cNvSpPr/>
          <p:nvPr/>
        </p:nvSpPr>
        <p:spPr>
          <a:xfrm>
            <a:off x="4607157" y="1865913"/>
            <a:ext cx="252044" cy="3907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380" y="1092222"/>
            <a:ext cx="2926334" cy="1646063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396" y="1691092"/>
            <a:ext cx="1085944" cy="144792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3" name="正方形/長方形 32"/>
          <p:cNvSpPr/>
          <p:nvPr/>
        </p:nvSpPr>
        <p:spPr>
          <a:xfrm>
            <a:off x="7432409" y="1895220"/>
            <a:ext cx="252044" cy="3907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43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2. Key features - Continuous view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assistance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" y="4763675"/>
            <a:ext cx="28828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900" baseline="300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*1</a:t>
            </a:r>
            <a:r>
              <a:rPr lang="en-US" altLang="ja-JP" sz="9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Refer to “Appendix” for details.</a:t>
            </a:r>
            <a:r>
              <a:rPr lang="ja-JP" altLang="en-US" sz="9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</a:t>
            </a:r>
            <a:r>
              <a:rPr lang="en-US" altLang="ja-JP" sz="9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(See page 17)</a:t>
            </a:r>
          </a:p>
          <a:p>
            <a:r>
              <a:rPr lang="en-US" altLang="ja-JP" sz="900" baseline="300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*2</a:t>
            </a:r>
            <a:r>
              <a:rPr lang="en-US" altLang="ja-JP" sz="9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4K model adjusts the field of view by electronic zoom.</a:t>
            </a:r>
            <a:endParaRPr lang="en-US" altLang="ja-JP" sz="900" dirty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3435176" y="3437673"/>
            <a:ext cx="1500553" cy="12849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4935730" y="3437673"/>
            <a:ext cx="1561404" cy="12849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1921238" y="3439828"/>
            <a:ext cx="1506269" cy="12768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379725" y="3439543"/>
            <a:ext cx="1535505" cy="12830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3436669" y="1768946"/>
            <a:ext cx="1499060" cy="12849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4902050" y="1768946"/>
            <a:ext cx="1588907" cy="12849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1922731" y="1776963"/>
            <a:ext cx="1506269" cy="12768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381218" y="1770816"/>
            <a:ext cx="1535505" cy="12830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pic>
        <p:nvPicPr>
          <p:cNvPr id="45" name="図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19" y="3583291"/>
            <a:ext cx="6108245" cy="965253"/>
          </a:xfrm>
          <a:prstGeom prst="rect">
            <a:avLst/>
          </a:prstGeom>
        </p:spPr>
      </p:pic>
      <p:pic>
        <p:nvPicPr>
          <p:cNvPr id="46" name="図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18" y="1924895"/>
            <a:ext cx="6092154" cy="965094"/>
          </a:xfrm>
          <a:prstGeom prst="rect">
            <a:avLst/>
          </a:prstGeom>
        </p:spPr>
      </p:pic>
      <p:sp>
        <p:nvSpPr>
          <p:cNvPr id="53" name="正方形/長方形 52"/>
          <p:cNvSpPr/>
          <p:nvPr/>
        </p:nvSpPr>
        <p:spPr>
          <a:xfrm>
            <a:off x="1401190" y="1779105"/>
            <a:ext cx="1072377" cy="1268891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36000" rIns="36000" bIns="36000" rtlCol="0" anchor="t" anchorCtr="0"/>
          <a:lstStyle/>
          <a:p>
            <a:pPr algn="ctr"/>
            <a:endParaRPr kumimoji="1" lang="ja-JP" altLang="en-US" sz="1200" b="1" dirty="0" smtClean="0">
              <a:solidFill>
                <a:srgbClr val="C00000"/>
              </a:solidFill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256886" y="892941"/>
            <a:ext cx="7714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After selecting camera layout and shooting range and adjusting the camera position with the position adjust sheet, user can automatically adjust. </a:t>
            </a:r>
            <a:r>
              <a:rPr lang="en-US" altLang="ja-JP" sz="1200" baseline="500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*1</a:t>
            </a:r>
          </a:p>
        </p:txBody>
      </p:sp>
      <p:sp>
        <p:nvSpPr>
          <p:cNvPr id="55" name="四角形吹き出し 54"/>
          <p:cNvSpPr/>
          <p:nvPr/>
        </p:nvSpPr>
        <p:spPr>
          <a:xfrm>
            <a:off x="5511922" y="3511782"/>
            <a:ext cx="1939156" cy="1036762"/>
          </a:xfrm>
          <a:prstGeom prst="wedgeRectCallout">
            <a:avLst>
              <a:gd name="adj1" fmla="val -71106"/>
              <a:gd name="adj2" fmla="val 18621"/>
            </a:avLst>
          </a:prstGeom>
          <a:solidFill>
            <a:srgbClr val="FFFFCC"/>
          </a:solidFill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36000" rIns="36000" bIns="36000" rtlCol="0" anchor="t" anchorCtr="0"/>
          <a:lstStyle/>
          <a:p>
            <a:r>
              <a:rPr lang="en-US" altLang="ja-JP" sz="1200" b="1" dirty="0" smtClean="0">
                <a:solidFill>
                  <a:srgbClr val="C00000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Uses motorized zoom</a:t>
            </a:r>
            <a:r>
              <a:rPr lang="en-US" altLang="ja-JP" sz="1050" b="1" baseline="50000" dirty="0" smtClean="0">
                <a:solidFill>
                  <a:srgbClr val="C00000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*2</a:t>
            </a:r>
            <a:r>
              <a:rPr lang="en-US" altLang="ja-JP" sz="800" b="1" dirty="0" smtClean="0">
                <a:solidFill>
                  <a:srgbClr val="C00000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b="1" dirty="0" smtClean="0">
                <a:solidFill>
                  <a:srgbClr val="C00000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to automatically adjust the field of view according to the cameras layout and shooting range.</a:t>
            </a:r>
          </a:p>
        </p:txBody>
      </p:sp>
      <p:sp>
        <p:nvSpPr>
          <p:cNvPr id="56" name="正方形/長方形 55"/>
          <p:cNvSpPr/>
          <p:nvPr/>
        </p:nvSpPr>
        <p:spPr>
          <a:xfrm>
            <a:off x="-14791" y="595908"/>
            <a:ext cx="7763745" cy="369332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b="1" dirty="0" smtClean="0"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Automatically optimizes the field of view according to the shooting pattern</a:t>
            </a:r>
            <a:endParaRPr lang="en-US" altLang="ja-JP" b="1" dirty="0">
              <a:latin typeface="Calibri" panose="020F0502020204030204" pitchFamily="34" charset="0"/>
              <a:ea typeface="Yu Gothic UI Semibold" panose="020B07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57" name="正方形/長方形 56"/>
          <p:cNvSpPr/>
          <p:nvPr/>
        </p:nvSpPr>
        <p:spPr>
          <a:xfrm>
            <a:off x="276881" y="1442024"/>
            <a:ext cx="4746457" cy="307777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ja-JP" sz="1400" b="1" dirty="0" smtClean="0"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Previous model (WV-S8530N/WV-X8570N</a:t>
            </a:r>
            <a:r>
              <a:rPr lang="en-US" altLang="ja-JP" sz="1400" b="1" dirty="0"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8" name="正方形/長方形 57"/>
          <p:cNvSpPr/>
          <p:nvPr/>
        </p:nvSpPr>
        <p:spPr>
          <a:xfrm>
            <a:off x="280329" y="3129896"/>
            <a:ext cx="4746457" cy="307777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ja-JP" sz="1400" b="1" dirty="0" smtClean="0"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New model (WV-S8531N/WV-X8571N</a:t>
            </a:r>
            <a:r>
              <a:rPr lang="en-US" altLang="ja-JP" sz="1400" b="1" dirty="0"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9" name="四角形吹き出し 58"/>
          <p:cNvSpPr/>
          <p:nvPr/>
        </p:nvSpPr>
        <p:spPr>
          <a:xfrm>
            <a:off x="5511463" y="1852625"/>
            <a:ext cx="1939156" cy="844282"/>
          </a:xfrm>
          <a:prstGeom prst="wedgeRectCallout">
            <a:avLst>
              <a:gd name="adj1" fmla="val -71251"/>
              <a:gd name="adj2" fmla="val 22989"/>
            </a:avLst>
          </a:prstGeom>
          <a:solidFill>
            <a:srgbClr val="FFFFCC"/>
          </a:solidFill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36000" rIns="36000" bIns="36000" rtlCol="0" anchor="t" anchorCtr="0"/>
          <a:lstStyle/>
          <a:p>
            <a:r>
              <a:rPr lang="en-US" altLang="ja-JP" sz="1200" b="1" dirty="0" smtClean="0">
                <a:solidFill>
                  <a:srgbClr val="C00000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Two cameras display the same area.</a:t>
            </a:r>
          </a:p>
          <a:p>
            <a:r>
              <a:rPr lang="en-US" altLang="ja-JP" sz="1200" b="1" dirty="0">
                <a:solidFill>
                  <a:srgbClr val="C00000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M</a:t>
            </a:r>
            <a:r>
              <a:rPr lang="en-US" altLang="ja-JP" sz="1200" b="1" dirty="0" smtClean="0">
                <a:solidFill>
                  <a:srgbClr val="C00000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anual adjustment is difficult and time-consuming.</a:t>
            </a:r>
          </a:p>
        </p:txBody>
      </p:sp>
      <p:sp>
        <p:nvSpPr>
          <p:cNvPr id="60" name="正方形/長方形 59"/>
          <p:cNvSpPr/>
          <p:nvPr/>
        </p:nvSpPr>
        <p:spPr>
          <a:xfrm>
            <a:off x="2882895" y="1777546"/>
            <a:ext cx="1072377" cy="1268891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36000" rIns="36000" bIns="36000" rtlCol="0" anchor="t" anchorCtr="0"/>
          <a:lstStyle/>
          <a:p>
            <a:pPr algn="ctr"/>
            <a:endParaRPr kumimoji="1" lang="ja-JP" altLang="en-US" sz="1200" b="1" dirty="0" smtClean="0">
              <a:solidFill>
                <a:srgbClr val="C00000"/>
              </a:solidFill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61" name="正方形/長方形 60"/>
          <p:cNvSpPr/>
          <p:nvPr/>
        </p:nvSpPr>
        <p:spPr>
          <a:xfrm>
            <a:off x="4358192" y="1776678"/>
            <a:ext cx="1072377" cy="1268891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36000" rIns="36000" bIns="36000" rtlCol="0" anchor="t" anchorCtr="0"/>
          <a:lstStyle/>
          <a:p>
            <a:pPr algn="ctr"/>
            <a:endParaRPr kumimoji="1" lang="ja-JP" altLang="en-US" sz="1200" b="1" dirty="0" smtClean="0">
              <a:solidFill>
                <a:srgbClr val="C00000"/>
              </a:solidFill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62" name="正方形/長方形 61"/>
          <p:cNvSpPr/>
          <p:nvPr/>
        </p:nvSpPr>
        <p:spPr>
          <a:xfrm>
            <a:off x="1401185" y="3437923"/>
            <a:ext cx="1072377" cy="1268891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36000" rIns="36000" bIns="36000" rtlCol="0" anchor="t" anchorCtr="0"/>
          <a:lstStyle/>
          <a:p>
            <a:pPr algn="ctr"/>
            <a:endParaRPr kumimoji="1" lang="ja-JP" altLang="en-US" sz="1200" b="1" dirty="0" smtClean="0">
              <a:solidFill>
                <a:srgbClr val="C00000"/>
              </a:solidFill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63" name="正方形/長方形 62"/>
          <p:cNvSpPr/>
          <p:nvPr/>
        </p:nvSpPr>
        <p:spPr>
          <a:xfrm>
            <a:off x="2882890" y="3442225"/>
            <a:ext cx="1072377" cy="1268891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36000" rIns="36000" bIns="36000" rtlCol="0" anchor="t" anchorCtr="0"/>
          <a:lstStyle/>
          <a:p>
            <a:pPr algn="ctr"/>
            <a:endParaRPr kumimoji="1" lang="ja-JP" altLang="en-US" sz="1200" b="1" dirty="0" smtClean="0">
              <a:solidFill>
                <a:srgbClr val="C00000"/>
              </a:solidFill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64" name="正方形/長方形 63"/>
          <p:cNvSpPr/>
          <p:nvPr/>
        </p:nvSpPr>
        <p:spPr>
          <a:xfrm>
            <a:off x="4364048" y="3441349"/>
            <a:ext cx="1072377" cy="1268891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36000" rIns="36000" bIns="36000" rtlCol="0" anchor="t" anchorCtr="0"/>
          <a:lstStyle/>
          <a:p>
            <a:pPr algn="ctr"/>
            <a:endParaRPr kumimoji="1" lang="ja-JP" altLang="en-US" sz="1200" b="1" dirty="0" smtClean="0">
              <a:solidFill>
                <a:srgbClr val="C00000"/>
              </a:solidFill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65" name="表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7165438"/>
              </p:ext>
            </p:extLst>
          </p:nvPr>
        </p:nvGraphicFramePr>
        <p:xfrm>
          <a:off x="7509430" y="1312984"/>
          <a:ext cx="1529063" cy="33206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9063">
                  <a:extLst>
                    <a:ext uri="{9D8B030D-6E8A-4147-A177-3AD203B41FA5}">
                      <a16:colId xmlns:a16="http://schemas.microsoft.com/office/drawing/2014/main" val="3317427078"/>
                    </a:ext>
                  </a:extLst>
                </a:gridCol>
              </a:tblGrid>
              <a:tr h="58451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Work</a:t>
                      </a:r>
                      <a:r>
                        <a:rPr kumimoji="1" lang="en-US" altLang="ja-JP" sz="1600" baseline="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 time</a:t>
                      </a:r>
                      <a:endParaRPr kumimoji="1" lang="en-US" altLang="ja-JP" sz="1600" dirty="0" smtClean="0"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(Field of view adjustment)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6312985"/>
                  </a:ext>
                </a:extLst>
              </a:tr>
              <a:tr h="105907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Approx. 20 min</a:t>
                      </a:r>
                      <a:endParaRPr kumimoji="1" lang="ja-JP" altLang="en-US" sz="1600" dirty="0"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62312"/>
                  </a:ext>
                </a:extLst>
              </a:tr>
              <a:tr h="487203">
                <a:tc>
                  <a:txBody>
                    <a:bodyPr/>
                    <a:lstStyle/>
                    <a:p>
                      <a:endParaRPr kumimoji="1" lang="ja-JP" altLang="en-US" sz="1600" dirty="0"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337848"/>
                  </a:ext>
                </a:extLst>
              </a:tr>
              <a:tr h="113430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Approx. 6 min</a:t>
                      </a:r>
                      <a:endParaRPr kumimoji="1" lang="ja-JP" altLang="en-US" sz="1600" dirty="0"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977146003"/>
                  </a:ext>
                </a:extLst>
              </a:tr>
            </a:tbl>
          </a:graphicData>
        </a:graphic>
      </p:graphicFrame>
      <p:sp>
        <p:nvSpPr>
          <p:cNvPr id="66" name="右矢印 65"/>
          <p:cNvSpPr/>
          <p:nvPr/>
        </p:nvSpPr>
        <p:spPr>
          <a:xfrm rot="5400000">
            <a:off x="8113123" y="3077259"/>
            <a:ext cx="397072" cy="3571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8490231" y="3069021"/>
            <a:ext cx="4860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1/3</a:t>
            </a:r>
            <a:endParaRPr kumimoji="1" lang="ja-JP" altLang="en-US" sz="1600" dirty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70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Night time Outdoor (Illuminance :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0.7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–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1.0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lux)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3434549" y="718166"/>
            <a:ext cx="2258356" cy="216000"/>
          </a:xfrm>
          <a:prstGeom prst="rect">
            <a:avLst/>
          </a:prstGeom>
          <a:solidFill>
            <a:srgbClr val="00B0F0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noProof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X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8570N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graphicFrame>
        <p:nvGraphicFramePr>
          <p:cNvPr id="38" name="表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7756915"/>
              </p:ext>
            </p:extLst>
          </p:nvPr>
        </p:nvGraphicFramePr>
        <p:xfrm>
          <a:off x="447634" y="3616484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39" name="表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3347862"/>
              </p:ext>
            </p:extLst>
          </p:nvPr>
        </p:nvGraphicFramePr>
        <p:xfrm>
          <a:off x="3484023" y="361591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42" name="テキスト ボックス 41"/>
          <p:cNvSpPr txBox="1"/>
          <p:nvPr/>
        </p:nvSpPr>
        <p:spPr>
          <a:xfrm>
            <a:off x="375962" y="3316395"/>
            <a:ext cx="1446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 points</a:t>
            </a: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3441386" y="3322257"/>
            <a:ext cx="1265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46" name="正方形/長方形 45"/>
          <p:cNvSpPr/>
          <p:nvPr/>
        </p:nvSpPr>
        <p:spPr>
          <a:xfrm>
            <a:off x="931607" y="4609882"/>
            <a:ext cx="169629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69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3892505" y="4607329"/>
            <a:ext cx="17652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1566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51" name="表 50"/>
          <p:cNvGraphicFramePr>
            <a:graphicFrameLocks noGrp="1"/>
          </p:cNvGraphicFramePr>
          <p:nvPr>
            <p:extLst/>
          </p:nvPr>
        </p:nvGraphicFramePr>
        <p:xfrm>
          <a:off x="6556488" y="361591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52" name="テキスト ボックス 51"/>
          <p:cNvSpPr txBox="1"/>
          <p:nvPr/>
        </p:nvSpPr>
        <p:spPr>
          <a:xfrm>
            <a:off x="6513851" y="3322257"/>
            <a:ext cx="1009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53" name="正方形/長方形 52"/>
          <p:cNvSpPr/>
          <p:nvPr/>
        </p:nvSpPr>
        <p:spPr>
          <a:xfrm>
            <a:off x="6896042" y="4607329"/>
            <a:ext cx="183415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19475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57" name="正方形/長方形 56"/>
          <p:cNvSpPr/>
          <p:nvPr/>
        </p:nvSpPr>
        <p:spPr>
          <a:xfrm>
            <a:off x="411523" y="709270"/>
            <a:ext cx="2258356" cy="216000"/>
          </a:xfrm>
          <a:prstGeom prst="rect">
            <a:avLst/>
          </a:prstGeom>
          <a:solidFill>
            <a:srgbClr val="6666FF"/>
          </a:solidFill>
          <a:ln w="38100" cap="flat" cmpd="sng" algn="ctr">
            <a:solidFill>
              <a:srgbClr val="6666FF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noProof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X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8571N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6464199" y="720994"/>
            <a:ext cx="2258356" cy="216000"/>
          </a:xfrm>
          <a:prstGeom prst="rect">
            <a:avLst/>
          </a:prstGeom>
          <a:solidFill>
            <a:srgbClr val="0070C0"/>
          </a:solidFill>
          <a:ln w="38100" cap="flat" cmpd="sng" algn="ctr">
            <a:solidFill>
              <a:srgbClr val="006AB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Avigilon</a:t>
            </a:r>
            <a:r>
              <a:rPr kumimoji="0" lang="ja-JP" altLang="en-US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3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2C-H4A-4MH-360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" y="1091564"/>
            <a:ext cx="2926334" cy="1646063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1502208"/>
            <a:ext cx="882482" cy="169865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7" name="正方形/長方形 26"/>
          <p:cNvSpPr/>
          <p:nvPr/>
        </p:nvSpPr>
        <p:spPr>
          <a:xfrm>
            <a:off x="1113693" y="2041757"/>
            <a:ext cx="298942" cy="6697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833" y="1092219"/>
            <a:ext cx="2926334" cy="1646063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457" y="1502208"/>
            <a:ext cx="809637" cy="169865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0" name="正方形/長方形 29"/>
          <p:cNvSpPr/>
          <p:nvPr/>
        </p:nvSpPr>
        <p:spPr>
          <a:xfrm>
            <a:off x="4232020" y="2018307"/>
            <a:ext cx="298942" cy="6697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522" y="1092222"/>
            <a:ext cx="2926334" cy="1646063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069" y="1499812"/>
            <a:ext cx="855872" cy="170104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3" name="正方形/長方形 32"/>
          <p:cNvSpPr/>
          <p:nvPr/>
        </p:nvSpPr>
        <p:spPr>
          <a:xfrm>
            <a:off x="7233117" y="2065195"/>
            <a:ext cx="298942" cy="6697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0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SD Day time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3434549" y="718166"/>
            <a:ext cx="2258356" cy="216000"/>
          </a:xfrm>
          <a:prstGeom prst="rect">
            <a:avLst/>
          </a:prstGeom>
          <a:solidFill>
            <a:srgbClr val="00B0F0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noProof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X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8570N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graphicFrame>
        <p:nvGraphicFramePr>
          <p:cNvPr id="38" name="表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9006861"/>
              </p:ext>
            </p:extLst>
          </p:nvPr>
        </p:nvGraphicFramePr>
        <p:xfrm>
          <a:off x="447634" y="3616484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39" name="表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038811"/>
              </p:ext>
            </p:extLst>
          </p:nvPr>
        </p:nvGraphicFramePr>
        <p:xfrm>
          <a:off x="3484023" y="361591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42" name="テキスト ボックス 41"/>
          <p:cNvSpPr txBox="1"/>
          <p:nvPr/>
        </p:nvSpPr>
        <p:spPr>
          <a:xfrm>
            <a:off x="375962" y="3316395"/>
            <a:ext cx="1446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4.5 points</a:t>
            </a: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3441386" y="3322257"/>
            <a:ext cx="1265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 points</a:t>
            </a:r>
          </a:p>
        </p:txBody>
      </p:sp>
      <p:sp>
        <p:nvSpPr>
          <p:cNvPr id="46" name="正方形/長方形 45"/>
          <p:cNvSpPr/>
          <p:nvPr/>
        </p:nvSpPr>
        <p:spPr>
          <a:xfrm>
            <a:off x="862677" y="4609882"/>
            <a:ext cx="17652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1744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3892505" y="4607329"/>
            <a:ext cx="17652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2652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51" name="表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7717422"/>
              </p:ext>
            </p:extLst>
          </p:nvPr>
        </p:nvGraphicFramePr>
        <p:xfrm>
          <a:off x="6556488" y="361591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52" name="テキスト ボックス 51"/>
          <p:cNvSpPr txBox="1"/>
          <p:nvPr/>
        </p:nvSpPr>
        <p:spPr>
          <a:xfrm>
            <a:off x="6513851" y="3322257"/>
            <a:ext cx="1009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53" name="正方形/長方形 52"/>
          <p:cNvSpPr/>
          <p:nvPr/>
        </p:nvSpPr>
        <p:spPr>
          <a:xfrm>
            <a:off x="6964970" y="4607329"/>
            <a:ext cx="17652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2108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57" name="正方形/長方形 56"/>
          <p:cNvSpPr/>
          <p:nvPr/>
        </p:nvSpPr>
        <p:spPr>
          <a:xfrm>
            <a:off x="411523" y="709270"/>
            <a:ext cx="2258356" cy="216000"/>
          </a:xfrm>
          <a:prstGeom prst="rect">
            <a:avLst/>
          </a:prstGeom>
          <a:solidFill>
            <a:srgbClr val="6666FF"/>
          </a:solidFill>
          <a:ln w="38100" cap="flat" cmpd="sng" algn="ctr">
            <a:solidFill>
              <a:srgbClr val="6666FF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noProof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X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8571N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6464199" y="720994"/>
            <a:ext cx="2258356" cy="216000"/>
          </a:xfrm>
          <a:prstGeom prst="rect">
            <a:avLst/>
          </a:prstGeom>
          <a:solidFill>
            <a:srgbClr val="0070C0"/>
          </a:solidFill>
          <a:ln w="38100" cap="flat" cmpd="sng" algn="ctr">
            <a:solidFill>
              <a:srgbClr val="006AB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Avigilon</a:t>
            </a:r>
            <a:r>
              <a:rPr kumimoji="0" lang="ja-JP" altLang="en-US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3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2C-H4A-4MH-360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3" y="1090172"/>
            <a:ext cx="2926334" cy="164309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543" y="1752953"/>
            <a:ext cx="945437" cy="120126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8" name="正方形/長方形 27"/>
          <p:cNvSpPr/>
          <p:nvPr/>
        </p:nvSpPr>
        <p:spPr>
          <a:xfrm>
            <a:off x="1219203" y="1772119"/>
            <a:ext cx="298942" cy="4083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074" y="1090596"/>
            <a:ext cx="2928093" cy="164576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790" y="1752953"/>
            <a:ext cx="1038929" cy="120126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1" name="正方形/長方形 30"/>
          <p:cNvSpPr/>
          <p:nvPr/>
        </p:nvSpPr>
        <p:spPr>
          <a:xfrm>
            <a:off x="4513380" y="1789701"/>
            <a:ext cx="298942" cy="4083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385" y="1093550"/>
            <a:ext cx="2926334" cy="1646512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063" y="1752954"/>
            <a:ext cx="922488" cy="120126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4" name="正方形/長方形 33"/>
          <p:cNvSpPr/>
          <p:nvPr/>
        </p:nvSpPr>
        <p:spPr>
          <a:xfrm>
            <a:off x="7262430" y="1830729"/>
            <a:ext cx="298942" cy="4083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46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Day time Indoor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3434549" y="718166"/>
            <a:ext cx="2258356" cy="216000"/>
          </a:xfrm>
          <a:prstGeom prst="rect">
            <a:avLst/>
          </a:prstGeom>
          <a:solidFill>
            <a:srgbClr val="00B0F0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noProof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X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8570N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graphicFrame>
        <p:nvGraphicFramePr>
          <p:cNvPr id="38" name="表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6352654"/>
              </p:ext>
            </p:extLst>
          </p:nvPr>
        </p:nvGraphicFramePr>
        <p:xfrm>
          <a:off x="447634" y="3616484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39" name="表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7307286"/>
              </p:ext>
            </p:extLst>
          </p:nvPr>
        </p:nvGraphicFramePr>
        <p:xfrm>
          <a:off x="3484023" y="361591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42" name="テキスト ボックス 41"/>
          <p:cNvSpPr txBox="1"/>
          <p:nvPr/>
        </p:nvSpPr>
        <p:spPr>
          <a:xfrm>
            <a:off x="375962" y="3316395"/>
            <a:ext cx="1446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3.5 points</a:t>
            </a: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3441386" y="3322257"/>
            <a:ext cx="1265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46" name="正方形/長方形 45"/>
          <p:cNvSpPr/>
          <p:nvPr/>
        </p:nvSpPr>
        <p:spPr>
          <a:xfrm>
            <a:off x="862677" y="4609882"/>
            <a:ext cx="17652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1836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3892505" y="4607329"/>
            <a:ext cx="17652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3248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51" name="表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3237783"/>
              </p:ext>
            </p:extLst>
          </p:nvPr>
        </p:nvGraphicFramePr>
        <p:xfrm>
          <a:off x="6556488" y="361591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52" name="テキスト ボックス 51"/>
          <p:cNvSpPr txBox="1"/>
          <p:nvPr/>
        </p:nvSpPr>
        <p:spPr>
          <a:xfrm>
            <a:off x="6513851" y="3322257"/>
            <a:ext cx="16629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3.5 points</a:t>
            </a:r>
          </a:p>
        </p:txBody>
      </p:sp>
      <p:sp>
        <p:nvSpPr>
          <p:cNvPr id="53" name="正方形/長方形 52"/>
          <p:cNvSpPr/>
          <p:nvPr/>
        </p:nvSpPr>
        <p:spPr>
          <a:xfrm>
            <a:off x="6964970" y="4607329"/>
            <a:ext cx="17652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2915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57" name="正方形/長方形 56"/>
          <p:cNvSpPr/>
          <p:nvPr/>
        </p:nvSpPr>
        <p:spPr>
          <a:xfrm>
            <a:off x="411523" y="709270"/>
            <a:ext cx="2258356" cy="216000"/>
          </a:xfrm>
          <a:prstGeom prst="rect">
            <a:avLst/>
          </a:prstGeom>
          <a:solidFill>
            <a:srgbClr val="6666FF"/>
          </a:solidFill>
          <a:ln w="38100" cap="flat" cmpd="sng" algn="ctr">
            <a:solidFill>
              <a:srgbClr val="6666FF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noProof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X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8571N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6464199" y="720994"/>
            <a:ext cx="2258356" cy="216000"/>
          </a:xfrm>
          <a:prstGeom prst="rect">
            <a:avLst/>
          </a:prstGeom>
          <a:solidFill>
            <a:srgbClr val="0070C0"/>
          </a:solidFill>
          <a:ln w="38100" cap="flat" cmpd="sng" algn="ctr">
            <a:solidFill>
              <a:srgbClr val="006AB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Avigilon</a:t>
            </a:r>
            <a:r>
              <a:rPr kumimoji="0" lang="ja-JP" altLang="en-US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3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2C-H4A-4MH-360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3" y="1089189"/>
            <a:ext cx="2926334" cy="1646063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876" y="1806502"/>
            <a:ext cx="1087452" cy="102462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7" name="正方形/長方形 26"/>
          <p:cNvSpPr/>
          <p:nvPr/>
        </p:nvSpPr>
        <p:spPr>
          <a:xfrm>
            <a:off x="1189894" y="1906940"/>
            <a:ext cx="263772" cy="250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833" y="1098086"/>
            <a:ext cx="2926334" cy="1646063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171" y="1805928"/>
            <a:ext cx="970518" cy="102519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0" name="正方形/長方形 29"/>
          <p:cNvSpPr/>
          <p:nvPr/>
        </p:nvSpPr>
        <p:spPr>
          <a:xfrm>
            <a:off x="4665781" y="1912798"/>
            <a:ext cx="263772" cy="250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385" y="1098328"/>
            <a:ext cx="2926334" cy="1646063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520" y="1805928"/>
            <a:ext cx="831355" cy="102519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3" name="正方形/長方形 32"/>
          <p:cNvSpPr/>
          <p:nvPr/>
        </p:nvSpPr>
        <p:spPr>
          <a:xfrm>
            <a:off x="7455866" y="1924520"/>
            <a:ext cx="263772" cy="250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530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Day time Outdoor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3434549" y="718166"/>
            <a:ext cx="2258356" cy="216000"/>
          </a:xfrm>
          <a:prstGeom prst="rect">
            <a:avLst/>
          </a:prstGeom>
          <a:solidFill>
            <a:srgbClr val="00B0F0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noProof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X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8570N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graphicFrame>
        <p:nvGraphicFramePr>
          <p:cNvPr id="38" name="表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5868983"/>
              </p:ext>
            </p:extLst>
          </p:nvPr>
        </p:nvGraphicFramePr>
        <p:xfrm>
          <a:off x="447634" y="3616484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39" name="表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8717918"/>
              </p:ext>
            </p:extLst>
          </p:nvPr>
        </p:nvGraphicFramePr>
        <p:xfrm>
          <a:off x="3484023" y="361591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42" name="テキスト ボックス 41"/>
          <p:cNvSpPr txBox="1"/>
          <p:nvPr/>
        </p:nvSpPr>
        <p:spPr>
          <a:xfrm>
            <a:off x="375962" y="3316395"/>
            <a:ext cx="1446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4.5 points</a:t>
            </a: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3441386" y="3322257"/>
            <a:ext cx="1265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3.5 points</a:t>
            </a:r>
          </a:p>
        </p:txBody>
      </p:sp>
      <p:sp>
        <p:nvSpPr>
          <p:cNvPr id="46" name="正方形/長方形 45"/>
          <p:cNvSpPr/>
          <p:nvPr/>
        </p:nvSpPr>
        <p:spPr>
          <a:xfrm>
            <a:off x="862677" y="4609882"/>
            <a:ext cx="17652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8672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3892505" y="4607329"/>
            <a:ext cx="17652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8464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51" name="表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2179300"/>
              </p:ext>
            </p:extLst>
          </p:nvPr>
        </p:nvGraphicFramePr>
        <p:xfrm>
          <a:off x="6556488" y="361591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52" name="テキスト ボックス 51"/>
          <p:cNvSpPr txBox="1"/>
          <p:nvPr/>
        </p:nvSpPr>
        <p:spPr>
          <a:xfrm>
            <a:off x="6513851" y="3322257"/>
            <a:ext cx="16629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53" name="正方形/長方形 52"/>
          <p:cNvSpPr/>
          <p:nvPr/>
        </p:nvSpPr>
        <p:spPr>
          <a:xfrm>
            <a:off x="6896042" y="4607329"/>
            <a:ext cx="183415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13663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57" name="正方形/長方形 56"/>
          <p:cNvSpPr/>
          <p:nvPr/>
        </p:nvSpPr>
        <p:spPr>
          <a:xfrm>
            <a:off x="411523" y="709270"/>
            <a:ext cx="2258356" cy="216000"/>
          </a:xfrm>
          <a:prstGeom prst="rect">
            <a:avLst/>
          </a:prstGeom>
          <a:solidFill>
            <a:srgbClr val="6666FF"/>
          </a:solidFill>
          <a:ln w="38100" cap="flat" cmpd="sng" algn="ctr">
            <a:solidFill>
              <a:srgbClr val="6666FF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noProof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X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8571N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6464199" y="720994"/>
            <a:ext cx="2258356" cy="216000"/>
          </a:xfrm>
          <a:prstGeom prst="rect">
            <a:avLst/>
          </a:prstGeom>
          <a:solidFill>
            <a:srgbClr val="0070C0"/>
          </a:solidFill>
          <a:ln w="38100" cap="flat" cmpd="sng" algn="ctr">
            <a:solidFill>
              <a:srgbClr val="006AB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Avigilon</a:t>
            </a:r>
            <a:r>
              <a:rPr kumimoji="0" lang="ja-JP" altLang="en-US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3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2C-H4A-4MH-360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3" y="1099013"/>
            <a:ext cx="2926334" cy="1646063"/>
          </a:xfrm>
          <a:prstGeom prst="rect">
            <a:avLst/>
          </a:prstGeom>
        </p:spPr>
      </p:pic>
      <p:sp>
        <p:nvSpPr>
          <p:cNvPr id="26" name="正方形/長方形 25"/>
          <p:cNvSpPr/>
          <p:nvPr/>
        </p:nvSpPr>
        <p:spPr>
          <a:xfrm>
            <a:off x="1406776" y="1959692"/>
            <a:ext cx="263772" cy="3959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402" y="1668681"/>
            <a:ext cx="1057841" cy="164282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833" y="1098084"/>
            <a:ext cx="2926334" cy="164606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605" y="1673010"/>
            <a:ext cx="1066858" cy="164924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2" name="正方形/長方形 31"/>
          <p:cNvSpPr/>
          <p:nvPr/>
        </p:nvSpPr>
        <p:spPr>
          <a:xfrm>
            <a:off x="4448902" y="2018303"/>
            <a:ext cx="263772" cy="3959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379" y="1098080"/>
            <a:ext cx="2926334" cy="1646063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006" y="1673011"/>
            <a:ext cx="1084057" cy="164924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4" name="正方形/長方形 33"/>
          <p:cNvSpPr/>
          <p:nvPr/>
        </p:nvSpPr>
        <p:spPr>
          <a:xfrm>
            <a:off x="7092443" y="1731081"/>
            <a:ext cx="263772" cy="3959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881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624084" y="2092195"/>
            <a:ext cx="7356132" cy="58477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Version History</a:t>
            </a:r>
          </a:p>
        </p:txBody>
      </p:sp>
    </p:spTree>
    <p:extLst>
      <p:ext uri="{BB962C8B-B14F-4D97-AF65-F5344CB8AC3E}">
        <p14:creationId xmlns:p14="http://schemas.microsoft.com/office/powerpoint/2010/main" val="57798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Version History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2005843"/>
              </p:ext>
            </p:extLst>
          </p:nvPr>
        </p:nvGraphicFramePr>
        <p:xfrm>
          <a:off x="144379" y="643113"/>
          <a:ext cx="8843211" cy="29297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8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497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01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19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24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4347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Update contents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Page No.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Version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Update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kumimoji="1" lang="en-US" altLang="ja-JP" sz="1000" baseline="30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Version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-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1.Mar.2021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Support company name change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14. Jul. 2022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000" kern="1200" dirty="0" smtClean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8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9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428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 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064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600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3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Specification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Comparison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73138" y="576854"/>
            <a:ext cx="5621080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Comparison to other companies </a:t>
            </a:r>
            <a:r>
              <a:rPr lang="en-US" altLang="ja-JP" sz="2000" b="1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(FHD </a:t>
            </a:r>
            <a:r>
              <a:rPr lang="en-US" altLang="ja-JP" sz="20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model)</a:t>
            </a:r>
          </a:p>
        </p:txBody>
      </p:sp>
      <p:graphicFrame>
        <p:nvGraphicFramePr>
          <p:cNvPr id="11" name="Group 30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6209319"/>
              </p:ext>
            </p:extLst>
          </p:nvPr>
        </p:nvGraphicFramePr>
        <p:xfrm>
          <a:off x="76018" y="930387"/>
          <a:ext cx="8974198" cy="3989175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4069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29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95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00553">
                  <a:extLst>
                    <a:ext uri="{9D8B030D-6E8A-4147-A177-3AD203B41FA5}">
                      <a16:colId xmlns:a16="http://schemas.microsoft.com/office/drawing/2014/main" val="2354277488"/>
                    </a:ext>
                  </a:extLst>
                </a:gridCol>
                <a:gridCol w="158847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535724">
                  <a:extLst>
                    <a:ext uri="{9D8B030D-6E8A-4147-A177-3AD203B41FA5}">
                      <a16:colId xmlns:a16="http://schemas.microsoft.com/office/drawing/2014/main" val="4288487518"/>
                    </a:ext>
                  </a:extLst>
                </a:gridCol>
              </a:tblGrid>
              <a:tr h="97353">
                <a:tc rowSpan="4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ＭＳ Ｐゴシック" charset="-128"/>
                          <a:cs typeface="Calibri" panose="020F0502020204030204" pitchFamily="34" charset="0"/>
                        </a:rPr>
                        <a:t>i-PRO</a:t>
                      </a:r>
                      <a:endParaRPr kumimoji="1" lang="en-US" altLang="ja-JP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Axis</a:t>
                      </a:r>
                      <a:endParaRPr kumimoji="1" lang="en-US" altLang="ja-JP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Avigilon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Hanwha</a:t>
                      </a:r>
                      <a:endParaRPr kumimoji="1" lang="en-US" altLang="ja-JP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34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Outdoor</a:t>
                      </a: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Outdoor</a:t>
                      </a: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Outdoor</a:t>
                      </a: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Outdoor</a:t>
                      </a: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90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43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WV-X8531N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P3717-PLE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12C-H4A-4MH-360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PNM-9084RQZ</a:t>
                      </a: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PNM-9084QZ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4270305"/>
                  </a:ext>
                </a:extLst>
              </a:tr>
              <a:tr h="39162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/>
                    <a:p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/>
                    <a:p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06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Video Codec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H.265/H.264/JPEG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H.264/JPEG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H.265/H.264/JPEG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H.265/H.264/JPEG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25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Image Sensor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1/2.8” 2MP x 4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1/2.8” 2MP x 4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1/2.8” </a:t>
                      </a: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3MP x 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1/2.8" 2MP x 4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210080939"/>
                  </a:ext>
                </a:extLst>
              </a:tr>
              <a:tr h="5662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Max.</a:t>
                      </a:r>
                      <a:r>
                        <a:rPr kumimoji="1" lang="ja-JP" altLang="en-US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1920 x 1080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1920 x 1080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2048 x 1536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1920 x 1080</a:t>
                      </a: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900" b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802746447"/>
                  </a:ext>
                </a:extLst>
              </a:tr>
              <a:tr h="1303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Max. Frame rate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H.265/H.264: 30fps</a:t>
                      </a:r>
                    </a:p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JPEG: 5fps (30fps</a:t>
                      </a:r>
                      <a:r>
                        <a:rPr kumimoji="1" lang="ja-JP" altLang="en-US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*1)</a:t>
                      </a: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H.264: 30fps</a:t>
                      </a:r>
                    </a:p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JPEG: 30fps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H.265/H.264: 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20fps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JPEG: unknown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H.265/H.264: </a:t>
                      </a:r>
                      <a:r>
                        <a:rPr kumimoji="1" lang="en-US" altLang="ja-JP" sz="9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60fps</a:t>
                      </a:r>
                    </a:p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JPEG: 30fps</a:t>
                      </a: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b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656681459"/>
                  </a:ext>
                </a:extLst>
              </a:tr>
              <a:tr h="719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Lens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Optical zoom: x2.5</a:t>
                      </a:r>
                    </a:p>
                    <a:p>
                      <a:pPr algn="ctr"/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 number: 2.0</a:t>
                      </a:r>
                      <a:r>
                        <a:rPr kumimoji="1" lang="ja-JP" altLang="en-US" sz="9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- 3.0</a:t>
                      </a:r>
                      <a:endParaRPr kumimoji="1" lang="en-US" altLang="ja-JP" sz="9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Focal length: 2.9</a:t>
                      </a:r>
                      <a:r>
                        <a:rPr kumimoji="1" lang="ja-JP" altLang="en-US" sz="9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- 7.3 </a:t>
                      </a:r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mm</a:t>
                      </a:r>
                      <a:endParaRPr kumimoji="1" lang="ja-JP" altLang="en-US" sz="9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Optical zoom: x2.0</a:t>
                      </a:r>
                    </a:p>
                    <a:p>
                      <a:pPr algn="ctr"/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 number: 1.8</a:t>
                      </a:r>
                      <a:r>
                        <a:rPr kumimoji="1" lang="ja-JP" altLang="en-US" sz="9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- 2.6</a:t>
                      </a:r>
                      <a:endParaRPr kumimoji="1" lang="en-US" altLang="ja-JP" sz="9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Focal length: 3.0</a:t>
                      </a:r>
                      <a:r>
                        <a:rPr kumimoji="1" lang="ja-JP" altLang="en-US" sz="9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- 6.0 </a:t>
                      </a:r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mm</a:t>
                      </a:r>
                      <a:endParaRPr kumimoji="1" lang="ja-JP" altLang="en-US" sz="9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Optical zoom: x1.4</a:t>
                      </a:r>
                    </a:p>
                    <a:p>
                      <a:pPr algn="ctr"/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 number: 1.2</a:t>
                      </a:r>
                      <a:r>
                        <a:rPr kumimoji="1" lang="ja-JP" altLang="en-US" sz="9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- 1.6</a:t>
                      </a:r>
                      <a:endParaRPr kumimoji="1" lang="en-US" altLang="ja-JP" sz="9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Focal length: 2.8 - </a:t>
                      </a:r>
                      <a:r>
                        <a:rPr kumimoji="1" lang="en-US" altLang="ja-JP" sz="9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4.0</a:t>
                      </a:r>
                      <a:r>
                        <a:rPr kumimoji="1" lang="ja-JP" altLang="en-US" sz="900" b="1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mm</a:t>
                      </a:r>
                      <a:endParaRPr kumimoji="1" lang="ja-JP" altLang="en-US" sz="9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Optical zoom: x3.1</a:t>
                      </a:r>
                    </a:p>
                    <a:p>
                      <a:pPr algn="ctr"/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 number: 1.6</a:t>
                      </a:r>
                      <a:r>
                        <a:rPr kumimoji="1" lang="ja-JP" altLang="en-US" sz="9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– 2.9</a:t>
                      </a:r>
                      <a:endParaRPr kumimoji="1" lang="en-US" altLang="ja-JP" sz="9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Focal length: 3.2 - </a:t>
                      </a:r>
                      <a:r>
                        <a:rPr kumimoji="1" lang="en-US" altLang="ja-JP" sz="9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10.0</a:t>
                      </a:r>
                      <a:r>
                        <a:rPr kumimoji="1" lang="ja-JP" altLang="en-US" sz="9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mm</a:t>
                      </a:r>
                      <a:endParaRPr kumimoji="1" lang="ja-JP" altLang="en-US" sz="9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Optical zoom: x2.0</a:t>
                      </a:r>
                    </a:p>
                    <a:p>
                      <a:pPr algn="ctr"/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 number: 2.2</a:t>
                      </a:r>
                      <a:r>
                        <a:rPr kumimoji="1" lang="ja-JP" altLang="en-US" sz="9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– 3.1</a:t>
                      </a:r>
                      <a:endParaRPr kumimoji="1" lang="en-US" altLang="ja-JP" sz="9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Focal length: 3.0 – 6.0</a:t>
                      </a:r>
                      <a:r>
                        <a:rPr kumimoji="1" lang="ja-JP" altLang="en-US" sz="9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mm</a:t>
                      </a:r>
                      <a:endParaRPr kumimoji="1" lang="ja-JP" altLang="en-US" sz="9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3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Horizontal angle of view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Wide: 104 deg. / Tele: 45 deg.</a:t>
                      </a:r>
                      <a:endParaRPr kumimoji="1" lang="en-US" altLang="ja-JP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Wide: 96 deg.</a:t>
                      </a:r>
                      <a:r>
                        <a:rPr kumimoji="1" lang="en-US" altLang="ja-JP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 Tele: 49 deg.</a:t>
                      </a:r>
                      <a:endParaRPr kumimoji="1" lang="en-US" altLang="ja-JP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Wide: 103 deg. / Tele: 72 deg.</a:t>
                      </a:r>
                      <a:endParaRPr kumimoji="1" lang="en-US" altLang="ja-JP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Wide: 109 deg. </a:t>
                      </a:r>
                      <a:r>
                        <a:rPr kumimoji="1" lang="en-US" altLang="ja-JP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/ Tele: 33.2 deg.</a:t>
                      </a:r>
                      <a:endParaRPr kumimoji="1" lang="en-US" altLang="ja-JP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Wide: 107 deg.</a:t>
                      </a:r>
                      <a:r>
                        <a:rPr kumimoji="1" lang="en-US" altLang="ja-JP" sz="9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/ Tele: 56.3 deg.</a:t>
                      </a:r>
                      <a:endParaRPr kumimoji="1" lang="en-US" altLang="ja-JP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877441624"/>
                  </a:ext>
                </a:extLst>
              </a:tr>
              <a:tr h="4269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Swing Eye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87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Corridor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189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Dynamic range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Super-D: 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120dB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Forensic WDR: unknown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true WDR: 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100dB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WDR: 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120dB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9946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Sensitivity (color)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0.05 lx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0.17lx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0.025lx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0.05lx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0.04lx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438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Smart Coding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GOP control / AUTO VIQS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Zipstream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HDSM </a:t>
                      </a:r>
                      <a:r>
                        <a:rPr kumimoji="1" lang="en-US" altLang="ja-JP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SmartCodec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WiseStreamⅡ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10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Analytics detection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 (only VMD)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Option (</a:t>
                      </a:r>
                      <a:r>
                        <a:rPr lang="en-US" altLang="ja-JP" sz="800" b="1" i="0" u="none" strike="noStrike" baseline="0" dirty="0" smtClean="0">
                          <a:solidFill>
                            <a:srgbClr val="0000FF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Loitering, etc.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(Loitering, etc.)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(Loitering, etc.)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7410301"/>
                  </a:ext>
                </a:extLst>
              </a:tr>
              <a:tr h="1510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Clear Sight coating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977288169"/>
                  </a:ext>
                </a:extLst>
              </a:tr>
              <a:tr h="1389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Audio / IO terminal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 / No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Option / Option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/ Yes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 / Yes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29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IR-LED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 (15m)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Option (30m)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 (30m)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4972729"/>
                  </a:ext>
                </a:extLst>
              </a:tr>
              <a:tr h="2070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u="none" strike="noStrike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Power Source</a:t>
                      </a:r>
                      <a:endParaRPr lang="en-US" altLang="ja-JP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PoE</a:t>
                      </a: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PoE</a:t>
                      </a: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900" b="0" dirty="0" err="1" smtClean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PoE</a:t>
                      </a:r>
                      <a:r>
                        <a:rPr lang="en-US" altLang="ja-JP" sz="900" b="0" dirty="0" smtClean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 / DC24V / AC24V</a:t>
                      </a:r>
                    </a:p>
                    <a:p>
                      <a:pPr algn="ctr"/>
                      <a:r>
                        <a:rPr lang="en-US" altLang="ja-JP" sz="900" b="0" dirty="0" smtClean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With IR: </a:t>
                      </a:r>
                      <a:r>
                        <a:rPr lang="en-US" altLang="ja-JP" sz="900" b="0" dirty="0" err="1" smtClean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PoE</a:t>
                      </a:r>
                      <a:r>
                        <a:rPr lang="en-US" altLang="ja-JP" sz="900" b="0" dirty="0" smtClean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++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900" b="0" dirty="0" err="1" smtClean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PoE</a:t>
                      </a:r>
                      <a:r>
                        <a:rPr lang="en-US" altLang="ja-JP" sz="900" b="0" dirty="0" smtClean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++ / DC12V</a:t>
                      </a: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900" b="0" dirty="0" err="1" smtClean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PoE</a:t>
                      </a:r>
                      <a:r>
                        <a:rPr lang="en-US" altLang="ja-JP" sz="900" b="0" dirty="0" smtClean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++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918710"/>
                  </a:ext>
                </a:extLst>
              </a:tr>
              <a:tr h="874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Operating Temperature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-40</a:t>
                      </a:r>
                      <a:r>
                        <a:rPr kumimoji="1" lang="ja-JP" altLang="en-US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+60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deg.C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-30</a:t>
                      </a:r>
                      <a:r>
                        <a:rPr kumimoji="1" lang="ja-JP" altLang="en-US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+50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deg.C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-10</a:t>
                      </a:r>
                      <a:r>
                        <a:rPr kumimoji="1" lang="ja-JP" altLang="en-US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+50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deg.C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-40</a:t>
                      </a:r>
                      <a:r>
                        <a:rPr kumimoji="1" lang="ja-JP" altLang="en-US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+55 deg.C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14" name="テキスト ボックス 13"/>
          <p:cNvSpPr txBox="1"/>
          <p:nvPr/>
        </p:nvSpPr>
        <p:spPr>
          <a:xfrm>
            <a:off x="6878636" y="628308"/>
            <a:ext cx="210826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 H.265/H.264 Stream transmission: </a:t>
            </a:r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Off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174" y="1457184"/>
            <a:ext cx="390713" cy="390713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03" y="1469018"/>
            <a:ext cx="603465" cy="372797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099" y="1492356"/>
            <a:ext cx="489659" cy="335923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532" y="1515870"/>
            <a:ext cx="490939" cy="283654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632" y="1469019"/>
            <a:ext cx="399022" cy="37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98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3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Specification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Comparison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73138" y="576854"/>
            <a:ext cx="5621080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Comparison to other companies </a:t>
            </a:r>
            <a:r>
              <a:rPr lang="en-US" altLang="ja-JP" sz="2000" b="1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(4K </a:t>
            </a:r>
            <a:r>
              <a:rPr lang="en-US" altLang="ja-JP" sz="20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model)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878636" y="628308"/>
            <a:ext cx="210826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 H.265/H.264 Stream transmission: </a:t>
            </a:r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Off</a:t>
            </a:r>
          </a:p>
        </p:txBody>
      </p:sp>
      <p:graphicFrame>
        <p:nvGraphicFramePr>
          <p:cNvPr id="17" name="Group 30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973257"/>
              </p:ext>
            </p:extLst>
          </p:nvPr>
        </p:nvGraphicFramePr>
        <p:xfrm>
          <a:off x="76018" y="930387"/>
          <a:ext cx="5228674" cy="3998622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4069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53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6384">
                  <a:extLst>
                    <a:ext uri="{9D8B030D-6E8A-4147-A177-3AD203B41FA5}">
                      <a16:colId xmlns:a16="http://schemas.microsoft.com/office/drawing/2014/main" val="2354277488"/>
                    </a:ext>
                  </a:extLst>
                </a:gridCol>
              </a:tblGrid>
              <a:tr h="97353">
                <a:tc rowSpan="4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ＭＳ Ｐゴシック" charset="-128"/>
                          <a:cs typeface="Calibri" panose="020F0502020204030204" pitchFamily="34" charset="0"/>
                        </a:rPr>
                        <a:t>i-PRO</a:t>
                      </a:r>
                      <a:endParaRPr kumimoji="1" lang="en-US" altLang="ja-JP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Avigilon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34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Outdoor</a:t>
                      </a: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Outdoor</a:t>
                      </a: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43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WV-X8571N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32C-H4A-4MH-360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4270305"/>
                  </a:ext>
                </a:extLst>
              </a:tr>
              <a:tr h="40312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06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Video Codec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H.265/H.264/JPEG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H.265/H.264/JPEG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25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Image Sensor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1/1.8” 8MP x 4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1/2.5” </a:t>
                      </a: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8MP x 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210080939"/>
                  </a:ext>
                </a:extLst>
              </a:tr>
              <a:tr h="5662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Max.</a:t>
                      </a:r>
                      <a:r>
                        <a:rPr kumimoji="1" lang="ja-JP" altLang="en-US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3840 x 2160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3840 x 2160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802746447"/>
                  </a:ext>
                </a:extLst>
              </a:tr>
              <a:tr h="1303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Max. Frame rate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H.265/H.264: </a:t>
                      </a:r>
                      <a:r>
                        <a:rPr kumimoji="1" lang="en-US" altLang="ja-JP" sz="9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15fps</a:t>
                      </a:r>
                    </a:p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JPEG: 5fps (15fps</a:t>
                      </a:r>
                      <a:r>
                        <a:rPr kumimoji="1" lang="ja-JP" altLang="en-US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*1)</a:t>
                      </a: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H.265/H.264: 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10fps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JPEG: unknown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656681459"/>
                  </a:ext>
                </a:extLst>
              </a:tr>
              <a:tr h="719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Lens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Optical zoom: x1.0</a:t>
                      </a:r>
                    </a:p>
                    <a:p>
                      <a:pPr algn="ctr"/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 number: 1.6</a:t>
                      </a:r>
                    </a:p>
                    <a:p>
                      <a:pPr algn="ctr"/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Focal length: 4.6</a:t>
                      </a:r>
                      <a:r>
                        <a:rPr kumimoji="1" lang="en-US" altLang="ja-JP" sz="9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mm</a:t>
                      </a:r>
                      <a:endParaRPr kumimoji="1" lang="ja-JP" altLang="en-US" sz="9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Optical zoom: x1.3</a:t>
                      </a:r>
                    </a:p>
                    <a:p>
                      <a:pPr algn="ctr"/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 number: 1.8</a:t>
                      </a:r>
                      <a:r>
                        <a:rPr kumimoji="1" lang="ja-JP" altLang="en-US" sz="9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- 1.8</a:t>
                      </a:r>
                      <a:endParaRPr kumimoji="1" lang="en-US" altLang="ja-JP" sz="9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Focal length: 4.0 – </a:t>
                      </a:r>
                      <a:r>
                        <a:rPr kumimoji="1" lang="en-US" altLang="ja-JP" sz="9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5.2</a:t>
                      </a:r>
                      <a:r>
                        <a:rPr kumimoji="1" lang="ja-JP" altLang="en-US" sz="900" b="1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mm</a:t>
                      </a:r>
                      <a:endParaRPr kumimoji="1" lang="ja-JP" altLang="en-US" sz="9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3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Horizontal angle of view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97 deg.</a:t>
                      </a:r>
                      <a:endParaRPr kumimoji="1" lang="en-US" altLang="ja-JP" sz="9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Wide: 101 deg. </a:t>
                      </a:r>
                      <a:r>
                        <a:rPr kumimoji="1" lang="en-US" altLang="ja-JP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/ Tele: 70 deg.</a:t>
                      </a:r>
                      <a:endParaRPr kumimoji="1" lang="en-US" altLang="ja-JP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877441624"/>
                  </a:ext>
                </a:extLst>
              </a:tr>
              <a:tr h="4269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Swing Eye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87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Corridor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189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Dynamic range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Super-D: 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120dB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true WDR: 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100dB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9946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Sensitivity (color)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0.12 lx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0.2lx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438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Smart Coding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GOP control / AUTO VIQS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HDSM </a:t>
                      </a:r>
                      <a:r>
                        <a:rPr kumimoji="1" lang="en-US" altLang="ja-JP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SmartCodec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10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Analytics detection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 (only VMD)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(Loitering, etc.)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7410301"/>
                  </a:ext>
                </a:extLst>
              </a:tr>
              <a:tr h="1510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Clear Sight coating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977288169"/>
                  </a:ext>
                </a:extLst>
              </a:tr>
              <a:tr h="1389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Audio / IO terminal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 (only Input) / Yes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/ Yes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241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IR-LED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Option (30m)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4972729"/>
                  </a:ext>
                </a:extLst>
              </a:tr>
              <a:tr h="1656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Power Source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PoE</a:t>
                      </a: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 / DC12V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900" b="0" dirty="0" err="1" smtClean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PoE</a:t>
                      </a:r>
                      <a:r>
                        <a:rPr lang="en-US" altLang="ja-JP" sz="900" b="0" dirty="0" smtClean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 / DC24V / AC24V</a:t>
                      </a:r>
                    </a:p>
                    <a:p>
                      <a:pPr algn="ctr"/>
                      <a:r>
                        <a:rPr lang="en-US" altLang="ja-JP" sz="900" b="0" dirty="0" smtClean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With IR: </a:t>
                      </a:r>
                      <a:r>
                        <a:rPr lang="en-US" altLang="ja-JP" sz="900" b="0" dirty="0" err="1" smtClean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PoE</a:t>
                      </a:r>
                      <a:r>
                        <a:rPr lang="en-US" altLang="ja-JP" sz="900" b="0" dirty="0" smtClean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++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6279207"/>
                  </a:ext>
                </a:extLst>
              </a:tr>
              <a:tr h="874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Operating Temperature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-40</a:t>
                      </a:r>
                      <a:r>
                        <a:rPr kumimoji="1" lang="ja-JP" altLang="en-US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+60 deg.C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-40</a:t>
                      </a:r>
                      <a:r>
                        <a:rPr kumimoji="1" lang="ja-JP" altLang="en-US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+60 deg.C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pic>
        <p:nvPicPr>
          <p:cNvPr id="19" name="図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164" y="1480050"/>
            <a:ext cx="585603" cy="361762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872" y="1480521"/>
            <a:ext cx="382566" cy="35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59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3. Specification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Comparison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73136" y="576854"/>
            <a:ext cx="7093621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Comparison of new &amp; 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Previous models (FHD model)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9227045"/>
              </p:ext>
            </p:extLst>
          </p:nvPr>
        </p:nvGraphicFramePr>
        <p:xfrm>
          <a:off x="53340" y="917572"/>
          <a:ext cx="9019454" cy="39076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029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60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904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978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ja-JP" sz="900" b="1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900" b="1" kern="12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New</a:t>
                      </a:r>
                      <a:r>
                        <a:rPr lang="en-US" altLang="ja-JP" sz="900" b="1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FHD</a:t>
                      </a:r>
                      <a:r>
                        <a:rPr lang="ja-JP" altLang="en-US" sz="900" b="1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model</a:t>
                      </a:r>
                      <a:r>
                        <a:rPr lang="en-US" altLang="ja-JP" sz="900" b="1" kern="1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(WV-S8531N)</a:t>
                      </a:r>
                      <a:endParaRPr lang="ja-JP" sz="900" b="1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900" b="1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Previous</a:t>
                      </a:r>
                      <a:r>
                        <a:rPr lang="en-US" altLang="ja-JP" sz="900" b="1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FHD</a:t>
                      </a:r>
                      <a:r>
                        <a:rPr lang="ja-JP" altLang="en-US" sz="900" b="1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model</a:t>
                      </a:r>
                      <a:r>
                        <a:rPr lang="en-US" altLang="ja-JP" sz="900" b="1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(WV-S8530N)</a:t>
                      </a:r>
                      <a:endParaRPr lang="ja-JP" sz="900" b="1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7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 capture mode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16:9(30fps) / 16:9(25fps)</a:t>
                      </a:r>
                      <a:endParaRPr lang="en-US" altLang="ja-JP" sz="800" b="1" kern="100" baseline="0" dirty="0" smtClean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16:9(30fps) / </a:t>
                      </a:r>
                      <a:r>
                        <a:rPr lang="en-US" altLang="ja-JP" sz="8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4:3(30fps)</a:t>
                      </a:r>
                      <a:endParaRPr lang="en-US" altLang="ja-JP" sz="800" b="1" kern="100" baseline="0" dirty="0" smtClean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Compression method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H.265[or</a:t>
                      </a:r>
                      <a:r>
                        <a:rPr lang="ja-JP" altLang="en-US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H.264](1)(2)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JPEG(1)</a:t>
                      </a:r>
                      <a:endParaRPr lang="ja-JP" altLang="ja-JP" sz="800" b="1" kern="100" dirty="0" smtClean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H.265[or H.264](1)(2)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JPEG(1)(2)</a:t>
                      </a:r>
                      <a:endParaRPr lang="ja-JP" altLang="ja-JP" sz="800" b="1" kern="100" dirty="0" smtClean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1349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Optical zoom</a:t>
                      </a:r>
                      <a:endParaRPr lang="en-US" sz="800" b="1" i="0" u="none" strike="noStrike" dirty="0" smtClean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x2.5 </a:t>
                      </a:r>
                      <a:r>
                        <a:rPr kumimoji="1" lang="ja-JP" alt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*Motorized zoom</a:t>
                      </a:r>
                    </a:p>
                  </a:txBody>
                  <a:tcPr marL="90000" marR="90000" marT="46800" marB="4680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x1.8</a:t>
                      </a:r>
                      <a:r>
                        <a:rPr kumimoji="1" lang="ja-JP" alt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 </a:t>
                      </a:r>
                      <a:r>
                        <a:rPr kumimoji="1" lang="en-US" altLang="ja-JP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*Manual zoom</a:t>
                      </a:r>
                    </a:p>
                  </a:txBody>
                  <a:tcPr marL="90000" marR="90000" marT="46800" marB="4680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717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Min. adjustment deg. </a:t>
                      </a:r>
                      <a:r>
                        <a:rPr lang="en-US" altLang="ja-JP" sz="8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PAN/TILT/YAW)</a:t>
                      </a: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PAN / </a:t>
                      </a:r>
                      <a:r>
                        <a:rPr kumimoji="1" lang="en-US" altLang="ja-JP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TILT/ YAW : 2.5 deg.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PAN : 2.5 deg. , </a:t>
                      </a:r>
                      <a:r>
                        <a:rPr kumimoji="1" lang="en-US" altLang="ja-JP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TILT / YAW : 5.0 deg.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09383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Dynamic range</a:t>
                      </a: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Super-D </a:t>
                      </a:r>
                      <a:r>
                        <a:rPr kumimoji="1" lang="en-US" altLang="ja-JP" sz="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120dB</a:t>
                      </a:r>
                      <a:endParaRPr kumimoji="1" lang="en-US" altLang="ja-JP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Super-D </a:t>
                      </a:r>
                      <a:r>
                        <a:rPr kumimoji="1" lang="en-US" altLang="ja-JP" sz="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108dB</a:t>
                      </a:r>
                      <a:endParaRPr kumimoji="1" lang="en-US" altLang="ja-JP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2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 (color)</a:t>
                      </a: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0.05lx</a:t>
                      </a: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0.09lx</a:t>
                      </a:r>
                      <a:endParaRPr lang="ja-JP" altLang="ja-JP" sz="800" b="1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Maximum</a:t>
                      </a:r>
                      <a:r>
                        <a:rPr lang="en-US" altLang="ja-JP" sz="8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user number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24</a:t>
                      </a:r>
                      <a:endParaRPr lang="ja-JP" sz="8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24</a:t>
                      </a: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7229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Transmission mode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B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VBR / CBR / Framerate / Best Effort  </a:t>
                      </a:r>
                      <a:r>
                        <a:rPr lang="en-US" altLang="ja-JP" sz="8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*Default</a:t>
                      </a:r>
                      <a:r>
                        <a:rPr lang="en-US" altLang="ja-JP" sz="800" b="1" kern="100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: VBR</a:t>
                      </a:r>
                      <a:endParaRPr lang="en-US" altLang="ja-JP" sz="800" b="1" kern="100" dirty="0" smtClean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B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VBR / CBR / Framerate / Best Effort  </a:t>
                      </a:r>
                      <a:r>
                        <a:rPr lang="en-US" altLang="ja-JP" sz="8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*Default</a:t>
                      </a:r>
                      <a:r>
                        <a:rPr lang="en-US" altLang="ja-JP" sz="800" b="1" kern="100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: Framerate</a:t>
                      </a:r>
                      <a:endParaRPr lang="en-US" altLang="ja-JP" sz="800" b="1" kern="100" dirty="0" smtClean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B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8964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Smart Coding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GOP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Control / 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Auto VIQS  </a:t>
                      </a:r>
                      <a:r>
                        <a:rPr lang="en-US" altLang="ja-JP" sz="8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*only stream(1)</a:t>
                      </a:r>
                      <a:endParaRPr lang="ja-JP" altLang="ja-JP" sz="800" b="1" kern="100" dirty="0" smtClean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GOP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Control / 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Auto VIQS</a:t>
                      </a:r>
                      <a:endParaRPr lang="ja-JP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221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Intelligent Auto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lang="ja-JP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90000" marR="90000" marT="46800" marB="4680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6436230"/>
                  </a:ext>
                </a:extLst>
              </a:tr>
              <a:tr h="18221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SD recording</a:t>
                      </a: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(H.265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H.264)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(H.265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H.264)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92587"/>
                  </a:ext>
                </a:extLst>
              </a:tr>
              <a:tr h="228613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IO terminal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70054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Power Source</a:t>
                      </a: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1" lang="en-US" altLang="ja-JP" sz="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PoE</a:t>
                      </a:r>
                      <a:r>
                        <a:rPr kumimoji="1" lang="en-US" altLang="ja-JP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</a:t>
                      </a:r>
                      <a:endParaRPr lang="en-US" altLang="ja-JP" sz="800" b="1" kern="100" dirty="0" smtClean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PoE</a:t>
                      </a:r>
                      <a:endParaRPr lang="en-US" altLang="ja-JP" sz="800" b="1" kern="100" dirty="0" smtClean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6015174"/>
                  </a:ext>
                </a:extLst>
              </a:tr>
              <a:tr h="13656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Power Consumption</a:t>
                      </a:r>
                      <a:endParaRPr lang="ja-JP" altLang="en-US" sz="800" b="1" i="0" u="none" strike="noStrike" dirty="0" smtClean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390mA / 22W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210mA / 10.1W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5243259"/>
                  </a:ext>
                </a:extLst>
              </a:tr>
              <a:tr h="1889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ONVIF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Profile S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G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Profile S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G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020355156"/>
                  </a:ext>
                </a:extLst>
              </a:tr>
              <a:tr h="18896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FTP</a:t>
                      </a:r>
                      <a:endParaRPr kumimoji="1" lang="ja-JP" altLang="en-US" sz="8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876242030"/>
                  </a:ext>
                </a:extLst>
              </a:tr>
              <a:tr h="188964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Continuous view assistance</a:t>
                      </a: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27234615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736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3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Specification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Comparison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73136" y="576854"/>
            <a:ext cx="7093621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Comparison of new &amp; 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Previous models (4K model)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5079079"/>
              </p:ext>
            </p:extLst>
          </p:nvPr>
        </p:nvGraphicFramePr>
        <p:xfrm>
          <a:off x="53340" y="917572"/>
          <a:ext cx="9019454" cy="39076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029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60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904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978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ja-JP" sz="900" b="1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900" b="1" kern="12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New</a:t>
                      </a:r>
                      <a:r>
                        <a:rPr lang="en-US" altLang="ja-JP" sz="900" b="1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4K</a:t>
                      </a:r>
                      <a:r>
                        <a:rPr lang="ja-JP" altLang="en-US" sz="900" b="1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model</a:t>
                      </a:r>
                      <a:r>
                        <a:rPr lang="en-US" altLang="ja-JP" sz="900" b="1" kern="1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(WV-X8571N)</a:t>
                      </a:r>
                      <a:endParaRPr lang="ja-JP" sz="900" b="1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900" b="1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Previous</a:t>
                      </a:r>
                      <a:r>
                        <a:rPr lang="en-US" altLang="ja-JP" sz="900" b="1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4K</a:t>
                      </a:r>
                      <a:r>
                        <a:rPr lang="ja-JP" altLang="en-US" sz="900" b="1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model</a:t>
                      </a:r>
                      <a:r>
                        <a:rPr lang="en-US" altLang="ja-JP" sz="900" b="1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(WV-X8570N)</a:t>
                      </a:r>
                      <a:endParaRPr lang="ja-JP" sz="900" b="1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7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 capture mode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16:9(15fps) / 16:9(12.5fps)</a:t>
                      </a:r>
                      <a:endParaRPr lang="en-US" altLang="ja-JP" sz="800" b="1" kern="100" baseline="0" dirty="0" smtClean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16:9(15fps)</a:t>
                      </a:r>
                      <a:endParaRPr lang="en-US" altLang="ja-JP" sz="800" b="1" kern="100" baseline="0" dirty="0" smtClean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Compression method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H.265[or</a:t>
                      </a:r>
                      <a:r>
                        <a:rPr lang="ja-JP" altLang="en-US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H.264](1)(2)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JPEG(1)</a:t>
                      </a:r>
                      <a:endParaRPr lang="ja-JP" altLang="ja-JP" sz="800" b="1" kern="100" dirty="0" smtClean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H.265[or H.264](1)(2)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JPEG(1)(2)</a:t>
                      </a:r>
                      <a:endParaRPr lang="ja-JP" altLang="ja-JP" sz="800" b="1" kern="100" dirty="0" smtClean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1349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Optical zoom</a:t>
                      </a:r>
                      <a:endParaRPr lang="en-US" sz="800" b="1" i="0" u="none" strike="noStrike" dirty="0" smtClean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x1.0</a:t>
                      </a:r>
                    </a:p>
                  </a:txBody>
                  <a:tcPr marL="90000" marR="90000" marT="46800" marB="4680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x1.0</a:t>
                      </a:r>
                    </a:p>
                  </a:txBody>
                  <a:tcPr marL="90000" marR="90000" marT="46800" marB="4680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717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Min. adjustment deg. </a:t>
                      </a:r>
                      <a:r>
                        <a:rPr lang="en-US" altLang="ja-JP" sz="8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PAN/TILT/YAW)</a:t>
                      </a: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PAN / </a:t>
                      </a:r>
                      <a:r>
                        <a:rPr kumimoji="1" lang="en-US" altLang="ja-JP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TILT/ YAW : 2.5 deg.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PAN : 2.5 deg. , </a:t>
                      </a:r>
                      <a:r>
                        <a:rPr kumimoji="1" lang="en-US" altLang="ja-JP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TILT / YAW : 5.0 deg.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09383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Dynamic range</a:t>
                      </a: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Super-D </a:t>
                      </a:r>
                      <a:r>
                        <a:rPr kumimoji="1" lang="en-US" altLang="ja-JP" sz="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120dB</a:t>
                      </a:r>
                      <a:endParaRPr kumimoji="1" lang="en-US" altLang="ja-JP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Super-D </a:t>
                      </a:r>
                      <a:r>
                        <a:rPr kumimoji="1" lang="en-US" altLang="ja-JP" sz="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108dB</a:t>
                      </a:r>
                      <a:endParaRPr kumimoji="1" lang="en-US" altLang="ja-JP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2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 (color)</a:t>
                      </a: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0.12lx</a:t>
                      </a: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0.12lx</a:t>
                      </a:r>
                      <a:endParaRPr lang="ja-JP" altLang="ja-JP" sz="8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Maximum</a:t>
                      </a:r>
                      <a:r>
                        <a:rPr lang="en-US" altLang="ja-JP" sz="8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user number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24</a:t>
                      </a:r>
                      <a:endParaRPr lang="ja-JP" sz="8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24</a:t>
                      </a: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7229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Transmission mode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B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VBR / CBR / Framerate / Best Effort  </a:t>
                      </a:r>
                      <a:r>
                        <a:rPr lang="en-US" altLang="ja-JP" sz="8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*Default</a:t>
                      </a:r>
                      <a:r>
                        <a:rPr lang="en-US" altLang="ja-JP" sz="800" b="1" kern="100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: VBR</a:t>
                      </a:r>
                      <a:endParaRPr lang="en-US" altLang="ja-JP" sz="800" b="1" kern="100" dirty="0" smtClean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B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VBR / CBR / Framerate / Best Effort  </a:t>
                      </a:r>
                      <a:r>
                        <a:rPr lang="en-US" altLang="ja-JP" sz="8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*Default</a:t>
                      </a:r>
                      <a:r>
                        <a:rPr lang="en-US" altLang="ja-JP" sz="800" b="1" kern="100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: Framerate</a:t>
                      </a:r>
                      <a:endParaRPr lang="en-US" altLang="ja-JP" sz="800" b="1" kern="100" dirty="0" smtClean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B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8964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Smart Coding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GOP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Control / 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Auto VIQS  </a:t>
                      </a:r>
                      <a:r>
                        <a:rPr lang="en-US" altLang="ja-JP" sz="8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*only stream(1)</a:t>
                      </a:r>
                      <a:endParaRPr lang="ja-JP" altLang="ja-JP" sz="800" b="1" kern="100" dirty="0" smtClean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GOP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Control / 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Auto VIQS</a:t>
                      </a:r>
                      <a:endParaRPr lang="ja-JP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221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Intelligent Auto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lang="ja-JP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90000" marR="90000" marT="46800" marB="4680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6436230"/>
                  </a:ext>
                </a:extLst>
              </a:tr>
              <a:tr h="18221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SD recording</a:t>
                      </a: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(H.265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H.264)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(H.265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H.264)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92587"/>
                  </a:ext>
                </a:extLst>
              </a:tr>
              <a:tr h="228613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IO terminal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70054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Power Source</a:t>
                      </a: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1" lang="en-US" altLang="ja-JP" sz="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PoE</a:t>
                      </a:r>
                      <a:r>
                        <a:rPr kumimoji="1" lang="en-US" altLang="ja-JP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</a:t>
                      </a:r>
                      <a:r>
                        <a:rPr kumimoji="1" lang="ja-JP" alt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/ DC12V</a:t>
                      </a:r>
                      <a:endParaRPr lang="en-US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PoE</a:t>
                      </a:r>
                      <a:endParaRPr lang="en-US" altLang="ja-JP" sz="800" b="1" kern="100" dirty="0" smtClean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6015174"/>
                  </a:ext>
                </a:extLst>
              </a:tr>
              <a:tr h="13656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Power Consumption</a:t>
                      </a:r>
                      <a:endParaRPr lang="ja-JP" altLang="en-US" sz="800" b="1" i="0" u="none" strike="noStrike" dirty="0" smtClean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[</a:t>
                      </a:r>
                      <a:r>
                        <a:rPr lang="en-US" altLang="ja-JP" sz="800" b="1" kern="100" dirty="0" err="1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PoE</a:t>
                      </a:r>
                      <a:r>
                        <a:rPr lang="en-US" altLang="ja-JP" sz="8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+] 350mA / 20W      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[DC12V]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1.2A / 15W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265mA / 12.95W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5243259"/>
                  </a:ext>
                </a:extLst>
              </a:tr>
              <a:tr h="1889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ONVIF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Profile S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G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Profile S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G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020355156"/>
                  </a:ext>
                </a:extLst>
              </a:tr>
              <a:tr h="18896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FTP</a:t>
                      </a:r>
                      <a:endParaRPr kumimoji="1" lang="ja-JP" altLang="en-US" sz="8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876242030"/>
                  </a:ext>
                </a:extLst>
              </a:tr>
              <a:tr h="188964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Continuous view assistance</a:t>
                      </a: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27234615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888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4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Other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Specifications </a:t>
            </a:r>
            <a:endParaRPr lang="ja-JP" altLang="en-US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73138" y="576854"/>
            <a:ext cx="3459771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DORI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765395" y="634730"/>
            <a:ext cx="5370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DORI </a:t>
            </a:r>
            <a:r>
              <a:rPr lang="en-US" altLang="ja-JP" sz="8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(Detect, Observe, Recognize, Identify) is a standard system (EN-62676-4) for defining the ability of a camera to distinguish persons or objects within a covered </a:t>
            </a:r>
            <a:r>
              <a:rPr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area.</a:t>
            </a:r>
            <a:r>
              <a:rPr lang="ja-JP" altLang="en-US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This </a:t>
            </a:r>
            <a:r>
              <a:rPr lang="en-US" altLang="ja-JP" sz="8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value does not indicate the performance of the </a:t>
            </a:r>
            <a:r>
              <a:rPr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camera.</a:t>
            </a:r>
            <a:endParaRPr lang="en-US" altLang="ja-JP" sz="80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r>
              <a:rPr lang="en-US" altLang="ja-JP" sz="8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maximum distance at which a </a:t>
            </a: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camera/lens 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combination </a:t>
            </a:r>
            <a:r>
              <a:rPr lang="en-US" altLang="ja-JP" sz="8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can meet these criteria is shown below:</a:t>
            </a:r>
          </a:p>
        </p:txBody>
      </p:sp>
      <p:graphicFrame>
        <p:nvGraphicFramePr>
          <p:cNvPr id="46" name="表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3428204"/>
              </p:ext>
            </p:extLst>
          </p:nvPr>
        </p:nvGraphicFramePr>
        <p:xfrm>
          <a:off x="1877351" y="1116026"/>
          <a:ext cx="6991181" cy="1065572"/>
        </p:xfrm>
        <a:graphic>
          <a:graphicData uri="http://schemas.openxmlformats.org/drawingml/2006/table">
            <a:tbl>
              <a:tblPr/>
              <a:tblGrid>
                <a:gridCol w="902919">
                  <a:extLst>
                    <a:ext uri="{9D8B030D-6E8A-4147-A177-3AD203B41FA5}">
                      <a16:colId xmlns:a16="http://schemas.microsoft.com/office/drawing/2014/main" val="89088911"/>
                    </a:ext>
                  </a:extLst>
                </a:gridCol>
                <a:gridCol w="1069786">
                  <a:extLst>
                    <a:ext uri="{9D8B030D-6E8A-4147-A177-3AD203B41FA5}">
                      <a16:colId xmlns:a16="http://schemas.microsoft.com/office/drawing/2014/main" val="580488189"/>
                    </a:ext>
                  </a:extLst>
                </a:gridCol>
                <a:gridCol w="1289846">
                  <a:extLst>
                    <a:ext uri="{9D8B030D-6E8A-4147-A177-3AD203B41FA5}">
                      <a16:colId xmlns:a16="http://schemas.microsoft.com/office/drawing/2014/main" val="700329390"/>
                    </a:ext>
                  </a:extLst>
                </a:gridCol>
                <a:gridCol w="1192294">
                  <a:extLst>
                    <a:ext uri="{9D8B030D-6E8A-4147-A177-3AD203B41FA5}">
                      <a16:colId xmlns:a16="http://schemas.microsoft.com/office/drawing/2014/main" val="634571990"/>
                    </a:ext>
                  </a:extLst>
                </a:gridCol>
                <a:gridCol w="1268168">
                  <a:extLst>
                    <a:ext uri="{9D8B030D-6E8A-4147-A177-3AD203B41FA5}">
                      <a16:colId xmlns:a16="http://schemas.microsoft.com/office/drawing/2014/main" val="4287377577"/>
                    </a:ext>
                  </a:extLst>
                </a:gridCol>
                <a:gridCol w="1268168">
                  <a:extLst>
                    <a:ext uri="{9D8B030D-6E8A-4147-A177-3AD203B41FA5}">
                      <a16:colId xmlns:a16="http://schemas.microsoft.com/office/drawing/2014/main" val="268952391"/>
                    </a:ext>
                  </a:extLst>
                </a:gridCol>
              </a:tblGrid>
              <a:tr h="217847">
                <a:tc rowSpan="2" gridSpan="2">
                  <a:txBody>
                    <a:bodyPr/>
                    <a:lstStyle/>
                    <a:p>
                      <a:pPr algn="ctr" fontAlgn="t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Resolution : 1920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x 108</a:t>
                      </a:r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Tele : 45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deg.</a:t>
                      </a:r>
                      <a:endParaRPr lang="ja-JP" altLang="en-US" sz="105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Wide</a:t>
                      </a:r>
                      <a:r>
                        <a:rPr lang="ja-JP" altLang="en-US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104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deg.</a:t>
                      </a:r>
                      <a:endParaRPr lang="en-US" altLang="ja-JP" sz="105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7809980"/>
                  </a:ext>
                </a:extLst>
              </a:tr>
              <a:tr h="136474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m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feet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m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feet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2726145"/>
                  </a:ext>
                </a:extLst>
              </a:tr>
              <a:tr h="1008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Detect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25ppm /   8ppf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92.7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304.2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30.0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98.4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0176951"/>
                  </a:ext>
                </a:extLst>
              </a:tr>
              <a:tr h="1613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Observe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62.5ppm / 19ppf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37.1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121.7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12.0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39.4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823179"/>
                  </a:ext>
                </a:extLst>
              </a:tr>
              <a:tr h="918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Recognize　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125ppm / 38ppf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18.5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60.8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6.0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19.7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9115325"/>
                  </a:ext>
                </a:extLst>
              </a:tr>
              <a:tr h="960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Identify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250ppm / 76ppf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9.3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30.4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3.0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9.8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2284252"/>
                  </a:ext>
                </a:extLst>
              </a:tr>
            </a:tbl>
          </a:graphicData>
        </a:graphic>
      </p:graphicFrame>
      <p:sp>
        <p:nvSpPr>
          <p:cNvPr id="47" name="テキスト ボックス 46"/>
          <p:cNvSpPr txBox="1"/>
          <p:nvPr/>
        </p:nvSpPr>
        <p:spPr>
          <a:xfrm>
            <a:off x="1810188" y="4546216"/>
            <a:ext cx="323290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 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alculated 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with the camera installed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horizontally</a:t>
            </a:r>
            <a:endParaRPr lang="en-US" altLang="ja-JP" sz="100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401657" y="1065488"/>
            <a:ext cx="11913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WV-S8531N</a:t>
            </a:r>
            <a:endParaRPr lang="en-US" altLang="ja-JP" sz="1600" dirty="0" smtClean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altLang="ja-JP" sz="16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FHD model</a:t>
            </a:r>
            <a:endParaRPr lang="ja-JP" altLang="en-US" sz="16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64" name="正方形/長方形 63"/>
          <p:cNvSpPr/>
          <p:nvPr/>
        </p:nvSpPr>
        <p:spPr>
          <a:xfrm>
            <a:off x="396047" y="2418600"/>
            <a:ext cx="12025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WV-X8571N</a:t>
            </a:r>
            <a:endParaRPr lang="en-US" altLang="ja-JP" sz="1600" dirty="0" smtClean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altLang="ja-JP" sz="16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4K model</a:t>
            </a:r>
            <a:endParaRPr lang="ja-JP" altLang="en-US" sz="16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66" name="図 6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13" y="3003375"/>
            <a:ext cx="485240" cy="455891"/>
          </a:xfrm>
          <a:prstGeom prst="rect">
            <a:avLst/>
          </a:prstGeom>
        </p:spPr>
      </p:pic>
      <p:sp>
        <p:nvSpPr>
          <p:cNvPr id="67" name="テキスト ボックス 66"/>
          <p:cNvSpPr txBox="1"/>
          <p:nvPr/>
        </p:nvSpPr>
        <p:spPr>
          <a:xfrm>
            <a:off x="955079" y="639493"/>
            <a:ext cx="4860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050" b="1" dirty="0" smtClean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itchFamily="50" charset="-128"/>
              </a:rPr>
              <a:t>*</a:t>
            </a:r>
            <a:r>
              <a:rPr lang="en-US" altLang="ja-JP" sz="1050" b="1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itchFamily="50" charset="-128"/>
              </a:rPr>
              <a:t>1</a:t>
            </a:r>
          </a:p>
        </p:txBody>
      </p:sp>
      <p:graphicFrame>
        <p:nvGraphicFramePr>
          <p:cNvPr id="70" name="表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6081527"/>
              </p:ext>
            </p:extLst>
          </p:nvPr>
        </p:nvGraphicFramePr>
        <p:xfrm>
          <a:off x="1877351" y="2470589"/>
          <a:ext cx="4454845" cy="1065572"/>
        </p:xfrm>
        <a:graphic>
          <a:graphicData uri="http://schemas.openxmlformats.org/drawingml/2006/table">
            <a:tbl>
              <a:tblPr/>
              <a:tblGrid>
                <a:gridCol w="902919">
                  <a:extLst>
                    <a:ext uri="{9D8B030D-6E8A-4147-A177-3AD203B41FA5}">
                      <a16:colId xmlns:a16="http://schemas.microsoft.com/office/drawing/2014/main" val="89088911"/>
                    </a:ext>
                  </a:extLst>
                </a:gridCol>
                <a:gridCol w="1069786">
                  <a:extLst>
                    <a:ext uri="{9D8B030D-6E8A-4147-A177-3AD203B41FA5}">
                      <a16:colId xmlns:a16="http://schemas.microsoft.com/office/drawing/2014/main" val="580488189"/>
                    </a:ext>
                  </a:extLst>
                </a:gridCol>
                <a:gridCol w="1289846">
                  <a:extLst>
                    <a:ext uri="{9D8B030D-6E8A-4147-A177-3AD203B41FA5}">
                      <a16:colId xmlns:a16="http://schemas.microsoft.com/office/drawing/2014/main" val="700329390"/>
                    </a:ext>
                  </a:extLst>
                </a:gridCol>
                <a:gridCol w="1192294">
                  <a:extLst>
                    <a:ext uri="{9D8B030D-6E8A-4147-A177-3AD203B41FA5}">
                      <a16:colId xmlns:a16="http://schemas.microsoft.com/office/drawing/2014/main" val="634571990"/>
                    </a:ext>
                  </a:extLst>
                </a:gridCol>
              </a:tblGrid>
              <a:tr h="217847">
                <a:tc rowSpan="2" gridSpan="2">
                  <a:txBody>
                    <a:bodyPr/>
                    <a:lstStyle/>
                    <a:p>
                      <a:pPr algn="ctr" fontAlgn="t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Resolution : 1920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x 108</a:t>
                      </a:r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97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deg.</a:t>
                      </a:r>
                      <a:endParaRPr lang="ja-JP" altLang="en-US" sz="105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7809980"/>
                  </a:ext>
                </a:extLst>
              </a:tr>
              <a:tr h="136474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m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feet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2726145"/>
                  </a:ext>
                </a:extLst>
              </a:tr>
              <a:tr h="1008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Detect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25ppm /   8ppf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67.9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222.9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0176951"/>
                  </a:ext>
                </a:extLst>
              </a:tr>
              <a:tr h="1613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Observe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62.5ppm / 19ppf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27.2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89.2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823179"/>
                  </a:ext>
                </a:extLst>
              </a:tr>
              <a:tr h="918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Recognize　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125ppm / 38ppf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13.6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44.6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9115325"/>
                  </a:ext>
                </a:extLst>
              </a:tr>
              <a:tr h="960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Identify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250ppm / 76ppf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6.8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22.3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2284252"/>
                  </a:ext>
                </a:extLst>
              </a:tr>
            </a:tbl>
          </a:graphicData>
        </a:graphic>
      </p:graphicFrame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13" y="1648812"/>
            <a:ext cx="482265" cy="45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10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0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9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4_3_pips_templateB_Tentative_青</Template>
  <TotalTime>0</TotalTime>
  <Words>4897</Words>
  <Application>Microsoft Office PowerPoint</Application>
  <PresentationFormat>画面に合わせる (16:9)</PresentationFormat>
  <Paragraphs>1525</Paragraphs>
  <Slides>46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13</vt:i4>
      </vt:variant>
      <vt:variant>
        <vt:lpstr>テーマ</vt:lpstr>
      </vt:variant>
      <vt:variant>
        <vt:i4>10</vt:i4>
      </vt:variant>
      <vt:variant>
        <vt:lpstr>スライド タイトル</vt:lpstr>
      </vt:variant>
      <vt:variant>
        <vt:i4>46</vt:i4>
      </vt:variant>
    </vt:vector>
  </HeadingPairs>
  <TitlesOfParts>
    <vt:vector size="69" baseType="lpstr">
      <vt:lpstr>HGPｺﾞｼｯｸE</vt:lpstr>
      <vt:lpstr>meiryo</vt:lpstr>
      <vt:lpstr>Meiryo UI</vt:lpstr>
      <vt:lpstr>ＭＳ Ｐゴシック</vt:lpstr>
      <vt:lpstr>Yu Gothic UI</vt:lpstr>
      <vt:lpstr>Yu Gothic UI Semibold</vt:lpstr>
      <vt:lpstr>游ゴシック</vt:lpstr>
      <vt:lpstr>游ゴシック Light</vt:lpstr>
      <vt:lpstr>Arial</vt:lpstr>
      <vt:lpstr>Calibri</vt:lpstr>
      <vt:lpstr>Calibri Light</vt:lpstr>
      <vt:lpstr>Tahoma</vt:lpstr>
      <vt:lpstr>Wingdings</vt:lpstr>
      <vt:lpstr>デザインの設定</vt:lpstr>
      <vt:lpstr>10_デザインの設定</vt:lpstr>
      <vt:lpstr>4_デザインの設定</vt:lpstr>
      <vt:lpstr>3_デザインの設定</vt:lpstr>
      <vt:lpstr>1_デザインの設定</vt:lpstr>
      <vt:lpstr>7_デザインの設定</vt:lpstr>
      <vt:lpstr>9_デザインの設定</vt:lpstr>
      <vt:lpstr>8_デザインの設定</vt:lpstr>
      <vt:lpstr>2_デザインの設定</vt:lpstr>
      <vt:lpstr>5_デザインの設定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2022-07-22T06:45:52Z</dcterms:created>
  <dcterms:modified xsi:type="dcterms:W3CDTF">2022-07-22T06:46:04Z</dcterms:modified>
</cp:coreProperties>
</file>