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4992" r:id="rId4"/>
    <p:sldMasterId id="2147484984" r:id="rId5"/>
    <p:sldMasterId id="2147485013" r:id="rId6"/>
    <p:sldMasterId id="2147485021" r:id="rId7"/>
    <p:sldMasterId id="2147485016" r:id="rId8"/>
    <p:sldMasterId id="2147484985" r:id="rId9"/>
    <p:sldMasterId id="2147485007" r:id="rId10"/>
  </p:sldMasterIdLst>
  <p:notesMasterIdLst>
    <p:notesMasterId r:id="rId61"/>
  </p:notesMasterIdLst>
  <p:handoutMasterIdLst>
    <p:handoutMasterId r:id="rId62"/>
  </p:handoutMasterIdLst>
  <p:sldIdLst>
    <p:sldId id="302" r:id="rId11"/>
    <p:sldId id="343" r:id="rId12"/>
    <p:sldId id="311" r:id="rId13"/>
    <p:sldId id="352" r:id="rId14"/>
    <p:sldId id="355" r:id="rId15"/>
    <p:sldId id="354" r:id="rId16"/>
    <p:sldId id="356" r:id="rId17"/>
    <p:sldId id="318" r:id="rId18"/>
    <p:sldId id="319" r:id="rId19"/>
    <p:sldId id="365" r:id="rId20"/>
    <p:sldId id="366" r:id="rId21"/>
    <p:sldId id="367" r:id="rId22"/>
    <p:sldId id="322" r:id="rId23"/>
    <p:sldId id="368" r:id="rId24"/>
    <p:sldId id="364" r:id="rId25"/>
    <p:sldId id="383" r:id="rId26"/>
    <p:sldId id="357" r:id="rId27"/>
    <p:sldId id="369" r:id="rId28"/>
    <p:sldId id="348" r:id="rId29"/>
    <p:sldId id="347" r:id="rId30"/>
    <p:sldId id="349" r:id="rId31"/>
    <p:sldId id="339" r:id="rId32"/>
    <p:sldId id="340" r:id="rId33"/>
    <p:sldId id="350" r:id="rId34"/>
    <p:sldId id="358" r:id="rId35"/>
    <p:sldId id="359" r:id="rId36"/>
    <p:sldId id="321" r:id="rId37"/>
    <p:sldId id="335" r:id="rId38"/>
    <p:sldId id="334" r:id="rId39"/>
    <p:sldId id="361" r:id="rId40"/>
    <p:sldId id="362" r:id="rId41"/>
    <p:sldId id="326" r:id="rId42"/>
    <p:sldId id="344" r:id="rId43"/>
    <p:sldId id="370" r:id="rId44"/>
    <p:sldId id="371" r:id="rId45"/>
    <p:sldId id="372" r:id="rId46"/>
    <p:sldId id="373" r:id="rId47"/>
    <p:sldId id="374" r:id="rId48"/>
    <p:sldId id="375" r:id="rId49"/>
    <p:sldId id="345" r:id="rId50"/>
    <p:sldId id="346" r:id="rId51"/>
    <p:sldId id="376" r:id="rId52"/>
    <p:sldId id="377" r:id="rId53"/>
    <p:sldId id="378" r:id="rId54"/>
    <p:sldId id="379" r:id="rId55"/>
    <p:sldId id="380" r:id="rId56"/>
    <p:sldId id="381" r:id="rId57"/>
    <p:sldId id="327" r:id="rId58"/>
    <p:sldId id="328" r:id="rId59"/>
    <p:sldId id="309" r:id="rId60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565"/>
    <a:srgbClr val="FF5050"/>
    <a:srgbClr val="E46C0A"/>
    <a:srgbClr val="0000CC"/>
    <a:srgbClr val="6464E6"/>
    <a:srgbClr val="FF66FF"/>
    <a:srgbClr val="006AB0"/>
    <a:srgbClr val="81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7801" autoAdjust="0"/>
  </p:normalViewPr>
  <p:slideViewPr>
    <p:cSldViewPr snapToGrid="0" snapToObjects="1">
      <p:cViewPr varScale="1">
        <p:scale>
          <a:sx n="116" d="100"/>
          <a:sy n="116" d="100"/>
        </p:scale>
        <p:origin x="49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&#12494;&#12531;&#12495;&#12452;&#12471;&#12522;&#12514;&#12487;&#12523;\02%20NH&#20840;&#26041;&#20301;&#12459;&#12513;&#12521;\01%20SE&#36039;&#26009;\temp\&#30011;&#36074;&#12524;&#12540;&#12480;&#12540;&#12481;&#12515;&#12540;&#124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&#12494;&#12531;&#12495;&#12452;&#12471;&#12522;&#12514;&#12487;&#12523;\02%20NH&#20840;&#26041;&#20301;&#12459;&#12513;&#12521;\01%20SE&#36039;&#26009;\temp\&#30011;&#36074;&#12524;&#12540;&#12480;&#12540;&#12481;&#12515;&#12540;&#1248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34315010452608"/>
          <c:y val="6.3424376640419944E-2"/>
          <c:w val="0.65365188561956067"/>
          <c:h val="0.84142180398181932"/>
        </c:manualLayout>
      </c:layout>
      <c:radarChart>
        <c:radarStyle val="marker"/>
        <c:varyColors val="0"/>
        <c:ser>
          <c:idx val="0"/>
          <c:order val="0"/>
          <c:tx>
            <c:strRef>
              <c:f>'Sheet1 (6)'!$E$3</c:f>
              <c:strCache>
                <c:ptCount val="1"/>
                <c:pt idx="0">
                  <c:v>i-PRO S4551L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'Sheet1 (6)'!$D$4:$D$9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(6)'!$E$4:$E$9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61-4F76-A69C-AD0C1782871C}"/>
            </c:ext>
          </c:extLst>
        </c:ser>
        <c:ser>
          <c:idx val="1"/>
          <c:order val="1"/>
          <c:tx>
            <c:strRef>
              <c:f>'Sheet1 (6)'!$F$3</c:f>
              <c:strCache>
                <c:ptCount val="1"/>
                <c:pt idx="0">
                  <c:v>i-PRO S4550L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'Sheet1 (6)'!$D$4:$D$9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(6)'!$F$4:$F$9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61-4F76-A69C-AD0C1782871C}"/>
            </c:ext>
          </c:extLst>
        </c:ser>
        <c:ser>
          <c:idx val="2"/>
          <c:order val="2"/>
          <c:tx>
            <c:strRef>
              <c:f>'Sheet1 (6)'!$G$3</c:f>
              <c:strCache>
                <c:ptCount val="1"/>
                <c:pt idx="0">
                  <c:v>AXIS M3057-PLVE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'Sheet1 (6)'!$D$4:$D$9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(6)'!$G$4:$G$9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61-4F76-A69C-AD0C1782871C}"/>
            </c:ext>
          </c:extLst>
        </c:ser>
        <c:ser>
          <c:idx val="3"/>
          <c:order val="3"/>
          <c:tx>
            <c:strRef>
              <c:f>'Sheet1 (6)'!$H$3</c:f>
              <c:strCache>
                <c:ptCount val="1"/>
                <c:pt idx="0">
                  <c:v>Hanwha XNF-8010RV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'Sheet1 (6)'!$D$4:$D$9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(6)'!$H$4:$H$9</c:f>
              <c:numCache>
                <c:formatCode>General</c:formatCode>
                <c:ptCount val="6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61-4F76-A69C-AD0C17828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34184775482277036"/>
          <c:w val="0.25498075066323123"/>
          <c:h val="0.26842014646867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66528526039509"/>
          <c:y val="5.9952058838173686E-2"/>
          <c:w val="0.65365188561956067"/>
          <c:h val="0.84142180398181932"/>
        </c:manualLayout>
      </c:layout>
      <c:radarChart>
        <c:radarStyle val="marker"/>
        <c:varyColors val="0"/>
        <c:ser>
          <c:idx val="0"/>
          <c:order val="0"/>
          <c:tx>
            <c:strRef>
              <c:f>'Sheet1 (7)'!$E$3</c:f>
              <c:strCache>
                <c:ptCount val="1"/>
                <c:pt idx="0">
                  <c:v>i-PRO X4573L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'Sheet1 (7)'!$D$4:$D$9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(7)'!$E$4:$E$9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C-45A3-A4F6-F48A36FDCAC5}"/>
            </c:ext>
          </c:extLst>
        </c:ser>
        <c:ser>
          <c:idx val="1"/>
          <c:order val="1"/>
          <c:tx>
            <c:strRef>
              <c:f>'Sheet1 (7)'!$F$3</c:f>
              <c:strCache>
                <c:ptCount val="1"/>
                <c:pt idx="0">
                  <c:v>i-PRO X4571L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'Sheet1 (7)'!$D$4:$D$9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(7)'!$F$4:$F$9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7C-45A3-A4F6-F48A36FDCAC5}"/>
            </c:ext>
          </c:extLst>
        </c:ser>
        <c:ser>
          <c:idx val="2"/>
          <c:order val="2"/>
          <c:tx>
            <c:strRef>
              <c:f>'Sheet1 (7)'!$G$3</c:f>
              <c:strCache>
                <c:ptCount val="1"/>
                <c:pt idx="0">
                  <c:v>AXIS M3058-PLVE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'Sheet1 (7)'!$D$4:$D$9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(7)'!$G$4:$G$9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7C-45A3-A4F6-F48A36FDCAC5}"/>
            </c:ext>
          </c:extLst>
        </c:ser>
        <c:ser>
          <c:idx val="3"/>
          <c:order val="3"/>
          <c:tx>
            <c:strRef>
              <c:f>'Sheet1 (7)'!$H$3</c:f>
              <c:strCache>
                <c:ptCount val="1"/>
                <c:pt idx="0">
                  <c:v>Hanwha PNF-9010RV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'Sheet1 (7)'!$D$4:$D$9</c:f>
              <c:strCache>
                <c:ptCount val="6"/>
                <c:pt idx="0">
                  <c:v>Low light</c:v>
                </c:pt>
                <c:pt idx="1">
                  <c:v>IR-LED</c:v>
                </c:pt>
                <c:pt idx="2">
                  <c:v>Night time Outdoor</c:v>
                </c:pt>
                <c:pt idx="3">
                  <c:v>SD Day time</c:v>
                </c:pt>
                <c:pt idx="4">
                  <c:v>Day time Indoor</c:v>
                </c:pt>
                <c:pt idx="5">
                  <c:v>Day time Outdoor</c:v>
                </c:pt>
              </c:strCache>
            </c:strRef>
          </c:cat>
          <c:val>
            <c:numRef>
              <c:f>'Sheet1 (7)'!$H$4:$H$9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7C-45A3-A4F6-F48A36FDC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34619377237618876"/>
          <c:w val="0.25330748316431828"/>
          <c:h val="0.268904628674462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2022/7/22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0.png"/><Relationship Id="rId17" Type="http://schemas.openxmlformats.org/officeDocument/2006/relationships/image" Target="../media/image57.pn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9.png"/><Relationship Id="rId10" Type="http://schemas.openxmlformats.org/officeDocument/2006/relationships/image" Target="../media/image63.png"/><Relationship Id="rId4" Type="http://schemas.openxmlformats.org/officeDocument/2006/relationships/image" Target="../media/image38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14947"/>
            <a:ext cx="6987996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i-PRO 360-degree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Fisheye Camera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for SE</a:t>
            </a:r>
            <a:endParaRPr lang="en-US" altLang="ja-JP" sz="32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3688" y="2969083"/>
            <a:ext cx="5160449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WV-S4151 , WV-S4551L , 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WV-S4551LM</a:t>
            </a:r>
            <a:b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           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WV-X4172 , WV-X4173 , WV-X4573L , 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WV-X4573LM</a:t>
            </a:r>
            <a:endParaRPr lang="en-US" altLang="ja-JP" sz="1050" dirty="0" smtClean="0">
              <a:effectLst/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3688" y="3944640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Jul. 2022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3688" y="3577665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Document Ver.1.01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69" y="3268503"/>
            <a:ext cx="1384763" cy="9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84" y="3399070"/>
            <a:ext cx="1153195" cy="6957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299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(5MP model)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499045"/>
              </p:ext>
            </p:extLst>
          </p:nvPr>
        </p:nvGraphicFramePr>
        <p:xfrm>
          <a:off x="109436" y="938035"/>
          <a:ext cx="8897998" cy="3336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sz="105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2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  <a:endParaRPr lang="en-US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13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6974" y="4453578"/>
            <a:ext cx="894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15fps(12.5fps) when Super Dynamic level is set to 30 or more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When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"Off is selected for each stream transmission" and "none of the conditions of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met", maximum framerate is 30fps(25fps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297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(5MP model)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663393"/>
              </p:ext>
            </p:extLst>
          </p:nvPr>
        </p:nvGraphicFramePr>
        <p:xfrm>
          <a:off x="109436" y="938034"/>
          <a:ext cx="8897998" cy="3354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9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9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</a:t>
                      </a:r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PTZ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9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</a:t>
                      </a:r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TZ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  <a:endParaRPr lang="en-US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6974" y="4318750"/>
            <a:ext cx="73436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Up to 15fps(12.5fps) when Super Dynamic level is set to 30 or more.</a:t>
            </a:r>
            <a:endParaRPr lang="en-US" altLang="ja-JP" sz="9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 and "none of the conditions of *1 are met", maximum framerate is 30fps(25fps).</a:t>
            </a: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15fps(12.5fps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492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(5MP model)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574303"/>
              </p:ext>
            </p:extLst>
          </p:nvPr>
        </p:nvGraphicFramePr>
        <p:xfrm>
          <a:off x="109436" y="938034"/>
          <a:ext cx="8897998" cy="3378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altLang="ja-JP" sz="105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8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9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Stream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 (Ch1-Ch4)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  <a:p>
                      <a:endParaRPr lang="en-US" altLang="ja-JP" sz="9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1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6974" y="4453571"/>
            <a:ext cx="734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Up to 15fps(12.5fps) when Super Dynamic level is set to 30 or more.</a:t>
            </a:r>
            <a:endParaRPr lang="en-US" altLang="ja-JP" sz="9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15fps(12.5fps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222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0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(12MP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940027"/>
              </p:ext>
            </p:extLst>
          </p:nvPr>
        </p:nvGraphicFramePr>
        <p:xfrm>
          <a:off x="109436" y="938034"/>
          <a:ext cx="8897998" cy="32894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sz="105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  <a:endParaRPr lang="en-US" altLang="ja-JP" sz="900" b="0" i="0" u="sng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56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 *3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 *3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alt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9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900" b="0" i="0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altLang="ja-JP" sz="900" b="0" i="0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alt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13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196668" y="4214592"/>
            <a:ext cx="782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15fps(12.5fps) when Super Dynamic level is set to 30 or more.</a:t>
            </a:r>
            <a:endParaRPr kumimoji="1" lang="en-US" altLang="ja-JP" sz="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noProof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/>
              <a:t>If the image capture mode is Fisheye while “Stream transmission” of Stream(1</a:t>
            </a:r>
            <a:r>
              <a:rPr lang="en-US" altLang="ja-JP" sz="900" dirty="0" smtClean="0"/>
              <a:t>)</a:t>
            </a:r>
            <a:r>
              <a:rPr lang="ja-JP" altLang="en-US" sz="900" dirty="0"/>
              <a:t> </a:t>
            </a:r>
            <a:r>
              <a:rPr lang="en-US" altLang="ja-JP" sz="900" dirty="0" smtClean="0"/>
              <a:t>or Stream(2) is </a:t>
            </a:r>
            <a:r>
              <a:rPr lang="en-US" altLang="ja-JP" sz="900" dirty="0"/>
              <a:t>set </a:t>
            </a:r>
            <a:r>
              <a:rPr lang="en-US" altLang="ja-JP" sz="900" dirty="0" smtClean="0"/>
              <a:t>to “On</a:t>
            </a:r>
            <a:r>
              <a:rPr lang="en-US" altLang="ja-JP" sz="900" dirty="0"/>
              <a:t>”, max. 1fps is set for resolution “</a:t>
            </a:r>
            <a:r>
              <a:rPr lang="en-US" altLang="ja-JP" sz="900" dirty="0" smtClean="0"/>
              <a:t>2992 x 2992”,</a:t>
            </a:r>
          </a:p>
          <a:p>
            <a:r>
              <a:rPr lang="en-US" altLang="ja-JP" sz="900" dirty="0" smtClean="0"/>
              <a:t>     and </a:t>
            </a:r>
            <a:r>
              <a:rPr lang="en-US" altLang="ja-JP" sz="900" dirty="0"/>
              <a:t>max. 2 fps is set in 30fps mode and max. </a:t>
            </a:r>
            <a:r>
              <a:rPr lang="en-US" altLang="ja-JP" sz="900" dirty="0" smtClean="0"/>
              <a:t>2.1fps is </a:t>
            </a:r>
            <a:r>
              <a:rPr lang="en-US" altLang="ja-JP" sz="900" dirty="0"/>
              <a:t>set in 25fps mode for resolution “</a:t>
            </a:r>
            <a:r>
              <a:rPr lang="en-US" altLang="ja-JP" sz="900" dirty="0" smtClean="0"/>
              <a:t>2192 x 2192</a:t>
            </a:r>
            <a:r>
              <a:rPr lang="en-US" altLang="ja-JP" sz="900" dirty="0"/>
              <a:t>”. (See page </a:t>
            </a:r>
            <a:r>
              <a:rPr lang="en-US" altLang="ja-JP" sz="900" dirty="0" smtClean="0"/>
              <a:t>15)</a:t>
            </a:r>
          </a:p>
          <a:p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15fps(12.5fps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1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(12MP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883489"/>
              </p:ext>
            </p:extLst>
          </p:nvPr>
        </p:nvGraphicFramePr>
        <p:xfrm>
          <a:off x="109436" y="938034"/>
          <a:ext cx="8897998" cy="3592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9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altLang="ja-JP" sz="9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9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9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74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9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 </a:t>
                      </a:r>
                      <a:r>
                        <a:rPr lang="en-US" altLang="ja-JP" sz="900" b="1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VGA, QVGA</a:t>
                      </a:r>
                      <a:endParaRPr lang="en-US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9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9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9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9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 </a:t>
                      </a:r>
                      <a:r>
                        <a:rPr lang="en-US" altLang="ja-JP" sz="900" b="1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altLang="ja-JP" sz="9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VGA, QVGA</a:t>
                      </a:r>
                      <a:endParaRPr lang="en-US" altLang="ja-JP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9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9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  <a:endParaRPr lang="en-US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7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96974" y="4500466"/>
            <a:ext cx="72120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15fps(12.5fps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“&lt;Wall&gt; Single PTZ” is selected for the image capture mode, 2560 x 1920 cannot be set to Stream(1) and JPEG(1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229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1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Supported Resolution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(12MP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60354"/>
              </p:ext>
            </p:extLst>
          </p:nvPr>
        </p:nvGraphicFramePr>
        <p:xfrm>
          <a:off x="109436" y="938034"/>
          <a:ext cx="8897998" cy="3586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altLang="ja-JP" sz="105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9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4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9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9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9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9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9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9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Stream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 (Ch1-Ch4)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altLang="ja-JP" sz="9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9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9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ja-JP" sz="9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alt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7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44451" y="1228304"/>
            <a:ext cx="3939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400" kern="1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Image capture mode : Fisheye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76093" y="576779"/>
            <a:ext cx="6407759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JPEG </a:t>
            </a:r>
            <a:r>
              <a:rPr lang="en-US" altLang="ja-JP" sz="2000" b="1" dirty="0">
                <a:cs typeface="Calibri" panose="020F0502020204030204" pitchFamily="34" charset="0"/>
              </a:rPr>
              <a:t>r</a:t>
            </a:r>
            <a:r>
              <a:rPr lang="en-US" altLang="ja-JP" sz="2000" b="1" dirty="0"/>
              <a:t>efresh interval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restrictions (12MP model)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446767"/>
              </p:ext>
            </p:extLst>
          </p:nvPr>
        </p:nvGraphicFramePr>
        <p:xfrm>
          <a:off x="550985" y="1529083"/>
          <a:ext cx="8030307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2466">
                  <a:extLst>
                    <a:ext uri="{9D8B030D-6E8A-4147-A177-3AD203B41FA5}">
                      <a16:colId xmlns:a16="http://schemas.microsoft.com/office/drawing/2014/main" val="2688533811"/>
                    </a:ext>
                  </a:extLst>
                </a:gridCol>
                <a:gridCol w="1839541">
                  <a:extLst>
                    <a:ext uri="{9D8B030D-6E8A-4147-A177-3AD203B41FA5}">
                      <a16:colId xmlns:a16="http://schemas.microsoft.com/office/drawing/2014/main" val="2371414975"/>
                    </a:ext>
                  </a:extLst>
                </a:gridCol>
                <a:gridCol w="1100188">
                  <a:extLst>
                    <a:ext uri="{9D8B030D-6E8A-4147-A177-3AD203B41FA5}">
                      <a16:colId xmlns:a16="http://schemas.microsoft.com/office/drawing/2014/main" val="724567403"/>
                    </a:ext>
                  </a:extLst>
                </a:gridCol>
                <a:gridCol w="1100188">
                  <a:extLst>
                    <a:ext uri="{9D8B030D-6E8A-4147-A177-3AD203B41FA5}">
                      <a16:colId xmlns:a16="http://schemas.microsoft.com/office/drawing/2014/main" val="1705000138"/>
                    </a:ext>
                  </a:extLst>
                </a:gridCol>
                <a:gridCol w="1078962">
                  <a:extLst>
                    <a:ext uri="{9D8B030D-6E8A-4147-A177-3AD203B41FA5}">
                      <a16:colId xmlns:a16="http://schemas.microsoft.com/office/drawing/2014/main" val="1449079084"/>
                    </a:ext>
                  </a:extLst>
                </a:gridCol>
                <a:gridCol w="1078962">
                  <a:extLst>
                    <a:ext uri="{9D8B030D-6E8A-4147-A177-3AD203B41FA5}">
                      <a16:colId xmlns:a16="http://schemas.microsoft.com/office/drawing/2014/main" val="3596387044"/>
                    </a:ext>
                  </a:extLst>
                </a:gridCol>
              </a:tblGrid>
              <a:tr h="185420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JPEG(1)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JPEG(2)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275684"/>
                  </a:ext>
                </a:extLst>
              </a:tr>
              <a:tr h="18542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38197452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JPEG(1) Resolution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0558854"/>
                  </a:ext>
                </a:extLst>
              </a:tr>
              <a:tr h="26176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2192x2192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95534"/>
                  </a:ext>
                </a:extLst>
              </a:tr>
              <a:tr h="26528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1280x1280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124292"/>
                  </a:ext>
                </a:extLst>
              </a:tr>
              <a:tr h="2277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640x640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329071"/>
                  </a:ext>
                </a:extLst>
              </a:tr>
              <a:tr h="2899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320x320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1453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467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5" y="3219041"/>
            <a:ext cx="7478169" cy="14575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1340863"/>
            <a:ext cx="7478170" cy="114242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711126" y="4150168"/>
            <a:ext cx="2544894" cy="4491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6256020" y="3870604"/>
            <a:ext cx="582912" cy="55912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566256" y="3604753"/>
            <a:ext cx="1347654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icrosoft YaHei UI" panose="020B0503020204020204" pitchFamily="34" charset="-122"/>
                <a:cs typeface="メイリオ" panose="020B0604030504040204" pitchFamily="50" charset="-128"/>
              </a:rPr>
              <a:t>25fps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ea typeface="Microsoft YaHei UI" panose="020B0503020204020204" pitchFamily="34" charset="-122"/>
                <a:cs typeface="メイリオ" panose="020B0604030504040204" pitchFamily="50" charset="-128"/>
              </a:rPr>
              <a:t>mode is added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icrosoft YaHei UI" panose="020B0503020204020204" pitchFamily="34" charset="-122"/>
              <a:cs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32635" y="1087625"/>
            <a:ext cx="16968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kern="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Current model </a:t>
            </a:r>
            <a:endParaRPr lang="ja-JP" altLang="en-US" sz="1200" dirty="0"/>
          </a:p>
        </p:txBody>
      </p:sp>
      <p:sp>
        <p:nvSpPr>
          <p:cNvPr id="11" name="正方形/長方形 10"/>
          <p:cNvSpPr/>
          <p:nvPr/>
        </p:nvSpPr>
        <p:spPr>
          <a:xfrm>
            <a:off x="832635" y="2942042"/>
            <a:ext cx="1435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kern="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New </a:t>
            </a:r>
            <a:r>
              <a:rPr lang="en-US" altLang="ja-JP" sz="1200" kern="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model </a:t>
            </a:r>
            <a:endParaRPr lang="ja-JP" altLang="en-US" sz="1200" dirty="0"/>
          </a:p>
        </p:txBody>
      </p:sp>
      <p:sp>
        <p:nvSpPr>
          <p:cNvPr id="13" name="正方形/長方形 12"/>
          <p:cNvSpPr/>
          <p:nvPr/>
        </p:nvSpPr>
        <p:spPr>
          <a:xfrm>
            <a:off x="76093" y="576781"/>
            <a:ext cx="6407759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 rate mode setting 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右矢印 13"/>
          <p:cNvSpPr/>
          <p:nvPr/>
        </p:nvSpPr>
        <p:spPr>
          <a:xfrm rot="5400000">
            <a:off x="4291567" y="2212873"/>
            <a:ext cx="441596" cy="127658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9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4545" y="967742"/>
            <a:ext cx="6683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Super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Dynamic / Wide dynamic range level is set to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or more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maximum frame rate will be </a:t>
            </a:r>
            <a:r>
              <a:rPr lang="en-US" altLang="ja-JP" sz="1000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545" y="1463017"/>
            <a:ext cx="229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Setting: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Default=27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 Up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fps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transmission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is available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239855"/>
              </p:ext>
            </p:extLst>
          </p:nvPr>
        </p:nvGraphicFramePr>
        <p:xfrm>
          <a:off x="301924" y="1926911"/>
          <a:ext cx="5168678" cy="80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25">
                  <a:extLst>
                    <a:ext uri="{9D8B030D-6E8A-4147-A177-3AD203B41FA5}">
                      <a16:colId xmlns:a16="http://schemas.microsoft.com/office/drawing/2014/main" val="2440865893"/>
                    </a:ext>
                  </a:extLst>
                </a:gridCol>
                <a:gridCol w="757989">
                  <a:extLst>
                    <a:ext uri="{9D8B030D-6E8A-4147-A177-3AD203B41FA5}">
                      <a16:colId xmlns:a16="http://schemas.microsoft.com/office/drawing/2014/main" val="1429192844"/>
                    </a:ext>
                  </a:extLst>
                </a:gridCol>
                <a:gridCol w="715879">
                  <a:extLst>
                    <a:ext uri="{9D8B030D-6E8A-4147-A177-3AD203B41FA5}">
                      <a16:colId xmlns:a16="http://schemas.microsoft.com/office/drawing/2014/main" val="3360149267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187522024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1827881942"/>
                    </a:ext>
                  </a:extLst>
                </a:gridCol>
                <a:gridCol w="709864">
                  <a:extLst>
                    <a:ext uri="{9D8B030D-6E8A-4147-A177-3AD203B41FA5}">
                      <a16:colId xmlns:a16="http://schemas.microsoft.com/office/drawing/2014/main" val="1339714971"/>
                    </a:ext>
                  </a:extLst>
                </a:gridCol>
              </a:tblGrid>
              <a:tr h="266366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Level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1926197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rate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582447"/>
                  </a:ext>
                </a:extLst>
              </a:tr>
              <a:tr h="27071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 *1</a:t>
                      </a:r>
                      <a:endParaRPr kumimoji="1" lang="en-US" altLang="ja-JP" sz="6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96dB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102dB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108dB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114dB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9827513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239350" y="4608453"/>
            <a:ext cx="5111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: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 is theoretical value and may change depending on an environment.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6093" y="576779"/>
            <a:ext cx="6407759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 on Super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Dynamic / Wide dynamic range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1816" y="3304880"/>
            <a:ext cx="263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Setting: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Default=29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 Up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fps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transmission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is available</a:t>
            </a:r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297176"/>
              </p:ext>
            </p:extLst>
          </p:nvPr>
        </p:nvGraphicFramePr>
        <p:xfrm>
          <a:off x="311817" y="3736882"/>
          <a:ext cx="3694810" cy="80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25">
                  <a:extLst>
                    <a:ext uri="{9D8B030D-6E8A-4147-A177-3AD203B41FA5}">
                      <a16:colId xmlns:a16="http://schemas.microsoft.com/office/drawing/2014/main" val="2440865893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187522024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1827881942"/>
                    </a:ext>
                  </a:extLst>
                </a:gridCol>
                <a:gridCol w="709864">
                  <a:extLst>
                    <a:ext uri="{9D8B030D-6E8A-4147-A177-3AD203B41FA5}">
                      <a16:colId xmlns:a16="http://schemas.microsoft.com/office/drawing/2014/main" val="1339714971"/>
                    </a:ext>
                  </a:extLst>
                </a:gridCol>
              </a:tblGrid>
              <a:tr h="266366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Level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1926197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rate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582447"/>
                  </a:ext>
                </a:extLst>
              </a:tr>
              <a:tr h="27071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 *1</a:t>
                      </a:r>
                      <a:endParaRPr kumimoji="1" lang="en-US" altLang="ja-JP" sz="6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72dB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78dB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84dB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9827513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87125" y="1199484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1400" dirty="0" smtClean="0"/>
              <a:t>5MP model</a:t>
            </a:r>
            <a:endParaRPr kumimoji="1" lang="ja-JP" altLang="en-US" sz="14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58" y="1199484"/>
            <a:ext cx="3118333" cy="1795771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5782258" y="1455897"/>
            <a:ext cx="3118333" cy="47101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58" y="3059800"/>
            <a:ext cx="3118333" cy="1720719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5782259" y="3254169"/>
            <a:ext cx="3118332" cy="47101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87125" y="3058667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 smtClean="0"/>
              <a:t>12</a:t>
            </a:r>
            <a:r>
              <a:rPr kumimoji="1" lang="en-US" altLang="ja-JP" sz="1400" dirty="0" smtClean="0"/>
              <a:t>MP model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015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32" y="2157843"/>
            <a:ext cx="2581923" cy="1506674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47" y="3139277"/>
            <a:ext cx="5043058" cy="167742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365" y="1238275"/>
            <a:ext cx="4909437" cy="163294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173746" y="1012455"/>
            <a:ext cx="1125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kern="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Current model 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173746" y="2925374"/>
            <a:ext cx="9389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kern="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 </a:t>
            </a:r>
            <a:r>
              <a:rPr lang="en-US" altLang="ja-JP" sz="1200" kern="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 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49587" y="1291532"/>
            <a:ext cx="2174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When using a double panorama, align the TOP2 direction of the template with the shooting direction</a:t>
            </a:r>
          </a:p>
          <a:p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(upper direction of the screen).</a:t>
            </a:r>
            <a:endParaRPr lang="en-US" altLang="ja-JP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26" y="3513058"/>
            <a:ext cx="1096682" cy="1070529"/>
          </a:xfrm>
          <a:prstGeom prst="rect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</p:pic>
      <p:sp>
        <p:nvSpPr>
          <p:cNvPr id="11" name="下矢印 10"/>
          <p:cNvSpPr/>
          <p:nvPr/>
        </p:nvSpPr>
        <p:spPr>
          <a:xfrm rot="10800000">
            <a:off x="6950034" y="2190309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4460" y="1972123"/>
            <a:ext cx="58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TOP2</a:t>
            </a:r>
            <a:endParaRPr kumimoji="1" lang="ja-JP" altLang="en-US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下矢印 12"/>
          <p:cNvSpPr/>
          <p:nvPr/>
        </p:nvSpPr>
        <p:spPr>
          <a:xfrm rot="13554309">
            <a:off x="7361476" y="2351531"/>
            <a:ext cx="276447" cy="241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25312" y="2201980"/>
            <a:ext cx="58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TOP</a:t>
            </a:r>
            <a:endParaRPr kumimoji="1" lang="ja-JP" altLang="en-US" sz="1000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二等辺三角形 14"/>
          <p:cNvSpPr/>
          <p:nvPr/>
        </p:nvSpPr>
        <p:spPr>
          <a:xfrm rot="5400000">
            <a:off x="5826656" y="3852723"/>
            <a:ext cx="1026535" cy="19847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6093" y="576779"/>
            <a:ext cx="736966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Important notice for Double Panorama Image cropping position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7757" y="3259032"/>
            <a:ext cx="78325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Cropping</a:t>
            </a:r>
          </a:p>
          <a:p>
            <a:pPr algn="ctr"/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position</a:t>
            </a:r>
            <a:endParaRPr lang="en-US" altLang="ja-JP" sz="1000" b="1" dirty="0"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940996" y="1816200"/>
            <a:ext cx="371451" cy="25398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941007" y="3470431"/>
            <a:ext cx="631831" cy="31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57755" y="1629518"/>
            <a:ext cx="78325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Cropping</a:t>
            </a:r>
          </a:p>
          <a:p>
            <a:pPr algn="ctr"/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position</a:t>
            </a:r>
            <a:endParaRPr lang="en-US" altLang="ja-JP" sz="1000" b="1" dirty="0"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38661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Concept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Specifications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Optional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</p:txBody>
      </p:sp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6093" y="576781"/>
            <a:ext cx="736966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Limitation for position adjustment in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Double Panorama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6016" y="1041383"/>
            <a:ext cx="189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nt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ja-JP" altLang="en-US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9806" y="1041383"/>
            <a:ext cx="126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en-US" altLang="ja-JP" sz="12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3601" b="27392"/>
          <a:stretch/>
        </p:blipFill>
        <p:spPr>
          <a:xfrm>
            <a:off x="276236" y="1281611"/>
            <a:ext cx="3968937" cy="27788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06" y="1267228"/>
            <a:ext cx="3730190" cy="2781334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4322979" y="2019604"/>
            <a:ext cx="441596" cy="127658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59153" y="4049682"/>
            <a:ext cx="268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Pan</a:t>
            </a:r>
            <a:r>
              <a:rPr lang="ja-JP" altLang="en-US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</a:t>
            </a:r>
            <a:r>
              <a:rPr lang="en-US" altLang="ja-JP" sz="1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deg.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endParaRPr lang="en-US" altLang="ja-JP" sz="10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10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Tilt :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adjustable</a:t>
            </a:r>
            <a:endParaRPr lang="en-US" altLang="ja-JP" sz="10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3921" y="4048562"/>
            <a:ext cx="268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Pan</a:t>
            </a:r>
            <a:r>
              <a:rPr lang="ja-JP" altLang="en-US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Adjustable every 1</a:t>
            </a:r>
            <a:r>
              <a:rPr lang="ja-JP" alt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deg.</a:t>
            </a:r>
          </a:p>
          <a:p>
            <a:r>
              <a:rPr lang="en-US" altLang="ja-JP" sz="10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Tilt :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djustable</a:t>
            </a:r>
            <a:endParaRPr lang="en-US" altLang="ja-JP" sz="10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1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6093" y="576779"/>
            <a:ext cx="820040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time to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refresh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images during camera control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(Pan/Tilt/Zoom)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80068"/>
              </p:ext>
            </p:extLst>
          </p:nvPr>
        </p:nvGraphicFramePr>
        <p:xfrm>
          <a:off x="483941" y="1596874"/>
          <a:ext cx="618863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1028">
                  <a:extLst>
                    <a:ext uri="{9D8B030D-6E8A-4147-A177-3AD203B41FA5}">
                      <a16:colId xmlns:a16="http://schemas.microsoft.com/office/drawing/2014/main" val="2433026757"/>
                    </a:ext>
                  </a:extLst>
                </a:gridCol>
                <a:gridCol w="1764978">
                  <a:extLst>
                    <a:ext uri="{9D8B030D-6E8A-4147-A177-3AD203B41FA5}">
                      <a16:colId xmlns:a16="http://schemas.microsoft.com/office/drawing/2014/main" val="3716407982"/>
                    </a:ext>
                  </a:extLst>
                </a:gridCol>
                <a:gridCol w="1665336">
                  <a:extLst>
                    <a:ext uri="{9D8B030D-6E8A-4147-A177-3AD203B41FA5}">
                      <a16:colId xmlns:a16="http://schemas.microsoft.com/office/drawing/2014/main" val="3084603007"/>
                    </a:ext>
                  </a:extLst>
                </a:gridCol>
                <a:gridCol w="1657290">
                  <a:extLst>
                    <a:ext uri="{9D8B030D-6E8A-4147-A177-3AD203B41FA5}">
                      <a16:colId xmlns:a16="http://schemas.microsoft.com/office/drawing/2014/main" val="1313670468"/>
                    </a:ext>
                  </a:extLst>
                </a:gridCol>
              </a:tblGrid>
              <a:tr h="247010">
                <a:tc rowSpan="2"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1600x1200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1600x1200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</a:t>
                      </a:r>
                    </a:p>
                    <a:p>
                      <a:pPr algn="ctr"/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1600x1200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50195"/>
                  </a:ext>
                </a:extLst>
              </a:tr>
              <a:tr h="24701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WV-S4150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WV-S4151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M3057-PLVE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49925861"/>
                  </a:ext>
                </a:extLst>
              </a:tr>
              <a:tr h="23501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0.13(s)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0.31(s)</a:t>
                      </a:r>
                      <a:endParaRPr kumimoji="1" lang="ja-JP" altLang="en-US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0.18(s)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636907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059674"/>
              </p:ext>
            </p:extLst>
          </p:nvPr>
        </p:nvGraphicFramePr>
        <p:xfrm>
          <a:off x="483941" y="3053894"/>
          <a:ext cx="618863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1028">
                  <a:extLst>
                    <a:ext uri="{9D8B030D-6E8A-4147-A177-3AD203B41FA5}">
                      <a16:colId xmlns:a16="http://schemas.microsoft.com/office/drawing/2014/main" val="2433026757"/>
                    </a:ext>
                  </a:extLst>
                </a:gridCol>
                <a:gridCol w="1764978">
                  <a:extLst>
                    <a:ext uri="{9D8B030D-6E8A-4147-A177-3AD203B41FA5}">
                      <a16:colId xmlns:a16="http://schemas.microsoft.com/office/drawing/2014/main" val="3716407982"/>
                    </a:ext>
                  </a:extLst>
                </a:gridCol>
                <a:gridCol w="1665336">
                  <a:extLst>
                    <a:ext uri="{9D8B030D-6E8A-4147-A177-3AD203B41FA5}">
                      <a16:colId xmlns:a16="http://schemas.microsoft.com/office/drawing/2014/main" val="3084603007"/>
                    </a:ext>
                  </a:extLst>
                </a:gridCol>
                <a:gridCol w="1657290">
                  <a:extLst>
                    <a:ext uri="{9D8B030D-6E8A-4147-A177-3AD203B41FA5}">
                      <a16:colId xmlns:a16="http://schemas.microsoft.com/office/drawing/2014/main" val="1313670468"/>
                    </a:ext>
                  </a:extLst>
                </a:gridCol>
              </a:tblGrid>
              <a:tr h="269822">
                <a:tc rowSpan="2"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</a:t>
                      </a:r>
                    </a:p>
                    <a:p>
                      <a:pPr algn="ctr"/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50195"/>
                  </a:ext>
                </a:extLst>
              </a:tr>
              <a:tr h="26982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WV-X4171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WV-X4573L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M3058-PLVE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71366527"/>
                  </a:ext>
                </a:extLst>
              </a:tr>
              <a:tr h="23501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0.24(s)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0.56(s)</a:t>
                      </a:r>
                      <a:endParaRPr kumimoji="1" lang="ja-JP" altLang="en-US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0.38(s)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636907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88630" y="1331094"/>
            <a:ext cx="3792968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 measurement results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9601" y="2782287"/>
            <a:ext cx="3792968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 model measurement results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33754" y="4510914"/>
            <a:ext cx="58498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Measurement PC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spec.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: HP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Elite </a:t>
            </a: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Desk 800 G5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SF</a:t>
            </a: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(Core i7-9700/CPU 3GHz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x8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core/Memory 16GB</a:t>
            </a: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)</a:t>
            </a:r>
            <a:endParaRPr lang="en-US" altLang="ja-JP" sz="1050" dirty="0" smtClean="0"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34322" y="4550449"/>
            <a:ext cx="365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designating 4 points on the screen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89462" y="4540837"/>
            <a:ext cx="302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 by</a:t>
            </a: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rectangle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6093" y="576779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setting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1"/>
          <a:stretch/>
        </p:blipFill>
        <p:spPr>
          <a:xfrm>
            <a:off x="549410" y="1241391"/>
            <a:ext cx="3250730" cy="32831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8"/>
          <a:stretch/>
        </p:blipFill>
        <p:spPr>
          <a:xfrm>
            <a:off x="5287427" y="1241391"/>
            <a:ext cx="3250730" cy="3289045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1706966" y="3241963"/>
            <a:ext cx="1344999" cy="8550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6394867" y="3271652"/>
            <a:ext cx="1454727" cy="748145"/>
          </a:xfrm>
          <a:custGeom>
            <a:avLst/>
            <a:gdLst>
              <a:gd name="connsiteX0" fmla="*/ 1454727 w 1454727"/>
              <a:gd name="connsiteY0" fmla="*/ 670956 h 748145"/>
              <a:gd name="connsiteX1" fmla="*/ 0 w 1454727"/>
              <a:gd name="connsiteY1" fmla="*/ 748145 h 748145"/>
              <a:gd name="connsiteX2" fmla="*/ 243444 w 1454727"/>
              <a:gd name="connsiteY2" fmla="*/ 0 h 748145"/>
              <a:gd name="connsiteX3" fmla="*/ 1098468 w 1454727"/>
              <a:gd name="connsiteY3" fmla="*/ 59377 h 748145"/>
              <a:gd name="connsiteX4" fmla="*/ 1454727 w 1454727"/>
              <a:gd name="connsiteY4" fmla="*/ 670956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727" h="748145">
                <a:moveTo>
                  <a:pt x="1454727" y="670956"/>
                </a:moveTo>
                <a:lnTo>
                  <a:pt x="0" y="748145"/>
                </a:lnTo>
                <a:lnTo>
                  <a:pt x="243444" y="0"/>
                </a:lnTo>
                <a:lnTo>
                  <a:pt x="1098468" y="59377"/>
                </a:lnTo>
                <a:lnTo>
                  <a:pt x="1454727" y="67095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009449" y="1733797"/>
            <a:ext cx="765919" cy="5584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5712036" y="1751610"/>
            <a:ext cx="783771" cy="558141"/>
          </a:xfrm>
          <a:custGeom>
            <a:avLst/>
            <a:gdLst>
              <a:gd name="connsiteX0" fmla="*/ 374073 w 783771"/>
              <a:gd name="connsiteY0" fmla="*/ 0 h 558141"/>
              <a:gd name="connsiteX1" fmla="*/ 783771 w 783771"/>
              <a:gd name="connsiteY1" fmla="*/ 457200 h 558141"/>
              <a:gd name="connsiteX2" fmla="*/ 237506 w 783771"/>
              <a:gd name="connsiteY2" fmla="*/ 558141 h 558141"/>
              <a:gd name="connsiteX3" fmla="*/ 0 w 783771"/>
              <a:gd name="connsiteY3" fmla="*/ 415637 h 558141"/>
              <a:gd name="connsiteX4" fmla="*/ 374073 w 783771"/>
              <a:gd name="connsiteY4" fmla="*/ 0 h 55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1" h="558141">
                <a:moveTo>
                  <a:pt x="374073" y="0"/>
                </a:moveTo>
                <a:lnTo>
                  <a:pt x="783771" y="457200"/>
                </a:lnTo>
                <a:lnTo>
                  <a:pt x="237506" y="558141"/>
                </a:lnTo>
                <a:lnTo>
                  <a:pt x="0" y="415637"/>
                </a:lnTo>
                <a:lnTo>
                  <a:pt x="37407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9462" y="1004612"/>
            <a:ext cx="189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nt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ja-JP" altLang="en-US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4322" y="1002105"/>
            <a:ext cx="126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en-US" altLang="ja-JP" sz="12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322985" y="2244654"/>
            <a:ext cx="441596" cy="127658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0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ホームベース 24"/>
          <p:cNvSpPr/>
          <p:nvPr/>
        </p:nvSpPr>
        <p:spPr>
          <a:xfrm rot="5400000">
            <a:off x="1453131" y="2293288"/>
            <a:ext cx="546811" cy="1208516"/>
          </a:xfrm>
          <a:prstGeom prst="homePlate">
            <a:avLst>
              <a:gd name="adj" fmla="val 32626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95" y="3421278"/>
            <a:ext cx="2041135" cy="1241175"/>
          </a:xfrm>
          <a:prstGeom prst="rect">
            <a:avLst/>
          </a:prstGeom>
        </p:spPr>
      </p:pic>
      <p:cxnSp>
        <p:nvCxnSpPr>
          <p:cNvPr id="5" name="直線矢印コネクタ 4"/>
          <p:cNvCxnSpPr>
            <a:endCxn id="7" idx="3"/>
          </p:cNvCxnSpPr>
          <p:nvPr/>
        </p:nvCxnSpPr>
        <p:spPr>
          <a:xfrm flipH="1">
            <a:off x="2156467" y="3315070"/>
            <a:ext cx="582912" cy="4735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386022" y="3061154"/>
            <a:ext cx="1058606" cy="253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Kitting Window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94653" y="3476254"/>
            <a:ext cx="761814" cy="6247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3454180" y="3676116"/>
            <a:ext cx="415090" cy="6382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52" y="1268496"/>
            <a:ext cx="1577859" cy="129465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64161" y="1009610"/>
            <a:ext cx="189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Curre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nt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ja-JP" altLang="en-US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22280" y="2601610"/>
            <a:ext cx="12815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Change of packing specifications</a:t>
            </a:r>
            <a:endParaRPr kumimoji="1" lang="ja-JP" altLang="en-US" sz="105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72499" y="3155134"/>
            <a:ext cx="126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en-US" altLang="ja-JP" sz="12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420" y="3184883"/>
            <a:ext cx="2000789" cy="1549433"/>
          </a:xfrm>
          <a:prstGeom prst="rect">
            <a:avLst/>
          </a:prstGeom>
        </p:spPr>
      </p:pic>
      <p:sp>
        <p:nvSpPr>
          <p:cNvPr id="15" name="楕円 14"/>
          <p:cNvSpPr/>
          <p:nvPr/>
        </p:nvSpPr>
        <p:spPr>
          <a:xfrm>
            <a:off x="4836347" y="3548980"/>
            <a:ext cx="845389" cy="4601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直線矢印コネクタ 15"/>
          <p:cNvCxnSpPr>
            <a:stCxn id="28" idx="1"/>
            <a:endCxn id="15" idx="6"/>
          </p:cNvCxnSpPr>
          <p:nvPr/>
        </p:nvCxnSpPr>
        <p:spPr>
          <a:xfrm flipH="1">
            <a:off x="5681736" y="3496066"/>
            <a:ext cx="1016002" cy="28300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633002" y="2292288"/>
            <a:ext cx="5966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 : Easy Kitting for Outdoor model has been supported from current model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41058" y="2690201"/>
            <a:ext cx="139318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Cable for easy </a:t>
            </a:r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kitting</a:t>
            </a:r>
          </a:p>
          <a:p>
            <a:pPr algn="ctr"/>
            <a:r>
              <a:rPr lang="en-US" altLang="ja-JP" sz="1000" b="1" dirty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(Standard A</a:t>
            </a:r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ccessories</a:t>
            </a:r>
            <a:r>
              <a:rPr lang="en-US" altLang="ja-JP" sz="1000" b="1" dirty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76093" y="576779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Kitting for Indoor Model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0987" y="3090311"/>
            <a:ext cx="774541" cy="1177301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6697738" y="2677791"/>
            <a:ext cx="1279828" cy="1636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71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Specifications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05869"/>
              </p:ext>
            </p:extLst>
          </p:nvPr>
        </p:nvGraphicFramePr>
        <p:xfrm>
          <a:off x="171629" y="1061751"/>
          <a:ext cx="879424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859">
                  <a:extLst>
                    <a:ext uri="{9D8B030D-6E8A-4147-A177-3AD203B41FA5}">
                      <a16:colId xmlns:a16="http://schemas.microsoft.com/office/drawing/2014/main" val="1524655924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619270146"/>
                    </a:ext>
                  </a:extLst>
                </a:gridCol>
                <a:gridCol w="5082639">
                  <a:extLst>
                    <a:ext uri="{9D8B030D-6E8A-4147-A177-3AD203B41FA5}">
                      <a16:colId xmlns:a16="http://schemas.microsoft.com/office/drawing/2014/main" val="29304229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139561"/>
                  </a:ext>
                </a:extLst>
              </a:tr>
              <a:tr h="638795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(When Monitor Output is Used)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“Audio out” is set to “Monitor”, the frame rate may be reduced.</a:t>
                      </a:r>
                    </a:p>
                    <a:p>
                      <a:r>
                        <a:rPr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camera installation is completed,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“Audio out” is set to “Audio”.</a:t>
                      </a:r>
                      <a:endParaRPr lang="en-US" altLang="ja-JP" sz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21185"/>
                  </a:ext>
                </a:extLst>
              </a:tr>
              <a:tr h="431322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Double panorama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number of pixels in the upper and lower images is  same at all resolution.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5MP Model</a:t>
                      </a:r>
                    </a:p>
                    <a:p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[Resolution of 1280 x 720]</a:t>
                      </a: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Upper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L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358</a:t>
                      </a:r>
                    </a:p>
                    <a:p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12MP Model</a:t>
                      </a:r>
                    </a:p>
                    <a:p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[Resolution of 320 x 180]</a:t>
                      </a: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Upper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kumimoji="1"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321468"/>
                  </a:ext>
                </a:extLst>
              </a:tr>
              <a:tr h="37353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Pan</a:t>
                      </a:r>
                    </a:p>
                    <a:p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(Image Refresh time)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speed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6 deg. / sec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kumimoji="1" lang="en-US" altLang="ja-JP" sz="12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refresh interval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1 deg. / step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speed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6 deg. / sec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kumimoji="1" lang="en-US" altLang="ja-JP" sz="12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refresh interval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</a:t>
                      </a:r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2.4 deg. 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step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783180"/>
                  </a:ext>
                </a:extLst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76093" y="576779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changes</a:t>
            </a:r>
          </a:p>
        </p:txBody>
      </p:sp>
    </p:spTree>
    <p:extLst>
      <p:ext uri="{BB962C8B-B14F-4D97-AF65-F5344CB8AC3E}">
        <p14:creationId xmlns:p14="http://schemas.microsoft.com/office/powerpoint/2010/main" val="40106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56" y="1051729"/>
            <a:ext cx="2204439" cy="32424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04" y="865452"/>
            <a:ext cx="3840965" cy="3943326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07505" y="3250404"/>
            <a:ext cx="3027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Color: i-pro white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Finish: ABS resin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ø150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× 49.5 mm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{ø5-29/32 inches × 1-15/16 inches (H)}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420 g {0.93 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" y="1168583"/>
            <a:ext cx="2113016" cy="1432889"/>
          </a:xfrm>
          <a:prstGeom prst="rect">
            <a:avLst/>
          </a:prstGeom>
        </p:spPr>
      </p:pic>
      <p:sp>
        <p:nvSpPr>
          <p:cNvPr id="53" name="正方形/長方形 52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WV-S4151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WV-X4172 / WV-X4173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7831777" y="4348350"/>
            <a:ext cx="1253264" cy="396249"/>
          </a:xfrm>
          <a:prstGeom prst="wedgeRectCallout">
            <a:avLst>
              <a:gd name="adj1" fmla="val 37112"/>
              <a:gd name="adj2" fmla="val -132874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WV-X4172 : N/A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8352583" y="3688516"/>
            <a:ext cx="690478" cy="331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5" y="4547168"/>
            <a:ext cx="3311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Note:</a:t>
            </a:r>
            <a:r>
              <a:rPr lang="en-US" altLang="ja-JP" sz="1200" dirty="0"/>
              <a:t> No change </a:t>
            </a:r>
            <a:r>
              <a:rPr lang="en-US" altLang="ja-JP" sz="1200" dirty="0" smtClean="0"/>
              <a:t>from current </a:t>
            </a:r>
            <a:r>
              <a:rPr lang="en-US" altLang="ja-JP" sz="1200" dirty="0"/>
              <a:t>model except Color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4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71" y="942443"/>
            <a:ext cx="3876293" cy="38670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07504" y="3250402"/>
            <a:ext cx="41655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Color: i-pro white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Finish: Aluminum die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ø164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×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96.3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ø6-29/64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×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3-25/32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(H)}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Weight: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Approx.1.3 kg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{2.87 lbs}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bracket</a:t>
            </a:r>
          </a:p>
          <a:p>
            <a:pPr>
              <a:defRPr/>
            </a:pPr>
            <a:r>
              <a:rPr lang="ja-JP" alt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Approx.880 g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{1.94 lbs}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 plate</a:t>
            </a:r>
          </a:p>
          <a:p>
            <a:pPr>
              <a:defRPr/>
            </a:pP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3516" y="576704"/>
            <a:ext cx="6654234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WV-S4551L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WV-S4551LM / WV-X4573L / WV-X4573LM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2" y="1316431"/>
            <a:ext cx="2101255" cy="127716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04" y="995055"/>
            <a:ext cx="2222723" cy="316326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505" y="4547168"/>
            <a:ext cx="3311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Note:</a:t>
            </a:r>
            <a:r>
              <a:rPr lang="en-US" altLang="ja-JP" sz="1200" dirty="0"/>
              <a:t> No change </a:t>
            </a:r>
            <a:r>
              <a:rPr lang="en-US" altLang="ja-JP" sz="1200" dirty="0" smtClean="0"/>
              <a:t>from current </a:t>
            </a:r>
            <a:r>
              <a:rPr lang="en-US" altLang="ja-JP" sz="1200" dirty="0"/>
              <a:t>model except Color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159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607" y="4382482"/>
            <a:ext cx="10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73517" y="57670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WV-S4151 /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WV-X4173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23709"/>
              </p:ext>
            </p:extLst>
          </p:nvPr>
        </p:nvGraphicFramePr>
        <p:xfrm>
          <a:off x="1443312" y="952056"/>
          <a:ext cx="3058350" cy="394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cable plug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External I/O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terminal plug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15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7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tie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 wire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 wire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1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Spring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119442"/>
                  </a:ext>
                </a:extLst>
              </a:tr>
              <a:tr h="2071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 for easy kitting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430555"/>
                  </a:ext>
                </a:extLst>
              </a:tr>
            </a:tbl>
          </a:graphicData>
        </a:graphic>
      </p:graphicFrame>
      <p:pic>
        <p:nvPicPr>
          <p:cNvPr id="22" name="図 2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73" y="1016728"/>
            <a:ext cx="1061620" cy="719910"/>
          </a:xfrm>
          <a:prstGeom prst="rect">
            <a:avLst/>
          </a:prstGeom>
          <a:noFill/>
        </p:spPr>
      </p:pic>
      <p:sp>
        <p:nvSpPr>
          <p:cNvPr id="23" name="正方形/長方形 22"/>
          <p:cNvSpPr/>
          <p:nvPr/>
        </p:nvSpPr>
        <p:spPr>
          <a:xfrm>
            <a:off x="4649471" y="57558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WV-X4172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372213"/>
              </p:ext>
            </p:extLst>
          </p:nvPr>
        </p:nvGraphicFramePr>
        <p:xfrm>
          <a:off x="6023231" y="952056"/>
          <a:ext cx="3007953" cy="195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6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2431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 for easy kitting</a:t>
                      </a:r>
                      <a:endParaRPr kumimoji="1" lang="ja-JP" altLang="en-US" sz="10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7044454"/>
                  </a:ext>
                </a:extLst>
              </a:tr>
            </a:tbl>
          </a:graphicData>
        </a:graphic>
      </p:graphicFrame>
      <p:pic>
        <p:nvPicPr>
          <p:cNvPr id="25" name="図 2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443" y="1002856"/>
            <a:ext cx="1061620" cy="719910"/>
          </a:xfrm>
          <a:prstGeom prst="rect">
            <a:avLst/>
          </a:prstGeom>
          <a:noFill/>
        </p:spPr>
      </p:pic>
      <p:sp>
        <p:nvSpPr>
          <p:cNvPr id="26" name="テキスト ボックス 25"/>
          <p:cNvSpPr txBox="1"/>
          <p:nvPr/>
        </p:nvSpPr>
        <p:spPr>
          <a:xfrm>
            <a:off x="4950526" y="2501614"/>
            <a:ext cx="10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</p:spTree>
    <p:extLst>
      <p:ext uri="{BB962C8B-B14F-4D97-AF65-F5344CB8AC3E}">
        <p14:creationId xmlns:p14="http://schemas.microsoft.com/office/powerpoint/2010/main" val="36385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WV-S4551L / WV-X4573L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538178"/>
              </p:ext>
            </p:extLst>
          </p:nvPr>
        </p:nvGraphicFramePr>
        <p:xfrm>
          <a:off x="1446406" y="963246"/>
          <a:ext cx="3004944" cy="409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racket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Fixing screws for attachment plate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(M4 x 8 mm {5/16 inches})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B (for the base bracket)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4P alarm cable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7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1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connecter cover</a:t>
                      </a:r>
                      <a:endParaRPr kumimoji="1" lang="en-US" altLang="ja-JP" sz="10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1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connecter cap</a:t>
                      </a:r>
                      <a:endParaRPr kumimoji="1" lang="en-US" altLang="ja-JP" sz="10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15674271"/>
                  </a:ext>
                </a:extLst>
              </a:tr>
            </a:tbl>
          </a:graphicData>
        </a:graphic>
      </p:graphicFrame>
      <p:pic>
        <p:nvPicPr>
          <p:cNvPr id="10" name="図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66" y="1053306"/>
            <a:ext cx="1046670" cy="610416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373701" y="4403026"/>
            <a:ext cx="10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649471" y="57558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WV-S4551LM / WV-X4573LM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553244"/>
              </p:ext>
            </p:extLst>
          </p:nvPr>
        </p:nvGraphicFramePr>
        <p:xfrm>
          <a:off x="6035061" y="963246"/>
          <a:ext cx="2992244" cy="2789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4P alarm cable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7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4962356" y="3353026"/>
            <a:ext cx="10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486" y="1053306"/>
            <a:ext cx="1046670" cy="610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76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72599"/>
              </p:ext>
            </p:extLst>
          </p:nvPr>
        </p:nvGraphicFramePr>
        <p:xfrm>
          <a:off x="102826" y="957867"/>
          <a:ext cx="4415735" cy="326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136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(i-PRO</a:t>
                      </a:r>
                      <a:r>
                        <a:rPr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</a:t>
                      </a:r>
                      <a:r>
                        <a:rPr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(fine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(light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</a:tbl>
          </a:graphicData>
        </a:graphic>
      </p:graphicFrame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WV-S4151 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WV-X4172 / WV-X4173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2" name="Picture 186" descr="wv-q1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43" y="2263842"/>
            <a:ext cx="516573" cy="4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2762418"/>
            <a:ext cx="370363" cy="31851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3162527"/>
            <a:ext cx="361085" cy="31053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1596793"/>
            <a:ext cx="361085" cy="38413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24" y="1204679"/>
            <a:ext cx="368586" cy="39211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60" y="3902126"/>
            <a:ext cx="476250" cy="31432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60" y="3509996"/>
            <a:ext cx="476250" cy="31432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1969732"/>
            <a:ext cx="368586" cy="392113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96668" y="4433859"/>
            <a:ext cx="510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defTabSz="914400"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WV-Q105A is “for indoor use only” when installing on the ceiling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83466" y="995692"/>
            <a:ext cx="8191459" cy="305944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83467" y="1369294"/>
            <a:ext cx="1992538" cy="742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Visibility 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83465" y="2192749"/>
            <a:ext cx="1992539" cy="14053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r>
              <a:rPr kumimoji="0" lang="en-US" altLang="ja-JP" sz="1800" b="1" i="0" u="none" strike="noStrike" kern="0" cap="none" spc="0" normalizeH="0" baseline="0" noProof="0" dirty="0" smtClean="0">
                <a:ln>
                  <a:prstDash val="solid"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49212" y="2192749"/>
            <a:ext cx="6125712" cy="14138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549329" y="1369294"/>
            <a:ext cx="6125595" cy="742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549212" y="2191842"/>
            <a:ext cx="6195190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Smart Coding</a:t>
            </a:r>
          </a:p>
          <a:p>
            <a:pPr lvl="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Longer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recording and less storage space compared to any H.264 based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compression techniques.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New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self-learning ROI* encoding (Auto VIQS) dynamically detects motion areas to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keep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vehicles and humans in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good picture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quality while lowering your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bandwidth. </a:t>
            </a:r>
          </a:p>
          <a:p>
            <a:pPr lvl="0">
              <a:defRPr/>
            </a:pPr>
            <a:endParaRPr lang="en-US" altLang="ja-JP" sz="6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Region of Interest</a:t>
            </a:r>
            <a:endParaRPr lang="en-US" altLang="ja-JP" sz="105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549212" y="1372888"/>
            <a:ext cx="6060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Automatically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adjusts to the optimum image quality parameter according to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the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3136" y="576855"/>
            <a:ext cx="874226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visibility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&amp;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TCO reduction &amp; efficient monitoring</a:t>
            </a: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803249"/>
              </p:ext>
            </p:extLst>
          </p:nvPr>
        </p:nvGraphicFramePr>
        <p:xfrm>
          <a:off x="3387363" y="3881465"/>
          <a:ext cx="5291078" cy="93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8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650670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1335974">
                  <a:extLst>
                    <a:ext uri="{9D8B030D-6E8A-4147-A177-3AD203B41FA5}">
                      <a16:colId xmlns:a16="http://schemas.microsoft.com/office/drawing/2014/main" val="1526663795"/>
                    </a:ext>
                  </a:extLst>
                </a:gridCol>
                <a:gridCol w="1327615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311335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(transit)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</a:t>
                      </a:r>
                      <a:r>
                        <a:rPr kumimoji="1" lang="ja-JP" altLang="en-US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WV-S4151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WV-S4551L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WV-S4551LM</a:t>
                      </a:r>
                      <a:endParaRPr kumimoji="1" lang="ja-JP" altLang="en-US" sz="12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12MP model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WV-X4172 / WV-X4173</a:t>
                      </a:r>
                    </a:p>
                  </a:txBody>
                  <a:tcPr marL="36000" marR="36000" marT="7200" marB="7200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WV-X4573L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WV-X4573LM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3400729" y="3649120"/>
            <a:ext cx="3792968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LINE UP: 7</a:t>
            </a:r>
            <a:r>
              <a:rPr lang="ja-JP" altLang="en-US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385463" y="3655817"/>
            <a:ext cx="3013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u="sng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en-US" altLang="ja-JP" sz="14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/ 12MP Camera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61774" y="4553493"/>
            <a:ext cx="6142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057849" y="4553493"/>
            <a:ext cx="727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</a:t>
            </a:r>
            <a:endParaRPr lang="en-US" altLang="ja-JP" sz="1200" b="1" dirty="0">
              <a:solidFill>
                <a:srgbClr val="0A54A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4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2" y="3945551"/>
            <a:ext cx="891216" cy="61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737" y="4024525"/>
            <a:ext cx="742181" cy="4477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407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WV-S4551L / WV-X4573L</a:t>
            </a: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518026"/>
              </p:ext>
            </p:extLst>
          </p:nvPr>
        </p:nvGraphicFramePr>
        <p:xfrm>
          <a:off x="102826" y="959228"/>
          <a:ext cx="4415735" cy="3627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136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WV-QCL501-W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WV-Q121BS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(fine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WV-Q122AS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(fine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(i-PRO white)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WV-Q179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WV-Q123A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(fine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505678"/>
              </p:ext>
            </p:extLst>
          </p:nvPr>
        </p:nvGraphicFramePr>
        <p:xfrm>
          <a:off x="4620315" y="958395"/>
          <a:ext cx="4415735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208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2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(fine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silver)</a:t>
                      </a:r>
                      <a:endParaRPr kumimoji="1"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(i-PRO</a:t>
                      </a:r>
                      <a:r>
                        <a:rPr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</a:t>
                      </a:r>
                      <a:r>
                        <a:rPr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(fine</a:t>
                      </a:r>
                      <a:r>
                        <a:rPr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(i-PRO white)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</a:t>
                      </a:r>
                      <a:r>
                        <a:rPr kumimoji="0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(fine</a:t>
                      </a:r>
                      <a:r>
                        <a:rPr kumimoji="0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sliver</a:t>
                      </a:r>
                      <a:r>
                        <a:rPr kumimoji="0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28" y="1240913"/>
            <a:ext cx="222665" cy="3242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9" y="1985957"/>
            <a:ext cx="244073" cy="33665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95" y="3125347"/>
            <a:ext cx="320152" cy="36415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89" y="3507193"/>
            <a:ext cx="211880" cy="33631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58" y="4217675"/>
            <a:ext cx="323413" cy="36101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59" y="3518953"/>
            <a:ext cx="270021" cy="30674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6" y="1995435"/>
            <a:ext cx="396235" cy="34706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9" y="1252386"/>
            <a:ext cx="359822" cy="31544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13" y="4235780"/>
            <a:ext cx="242525" cy="36018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4" y="2348440"/>
            <a:ext cx="322329" cy="3662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20" y="2747568"/>
            <a:ext cx="361085" cy="38413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9" y="2322610"/>
            <a:ext cx="368586" cy="39211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30" y="1593688"/>
            <a:ext cx="249345" cy="34631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03" y="2742067"/>
            <a:ext cx="313836" cy="3649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13" y="3869420"/>
            <a:ext cx="236814" cy="34825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58" y="1614386"/>
            <a:ext cx="398508" cy="35068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76" y="3880569"/>
            <a:ext cx="286842" cy="32595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48" y="3111367"/>
            <a:ext cx="368586" cy="392113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96668" y="4629802"/>
            <a:ext cx="5106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</p:txBody>
      </p:sp>
    </p:spTree>
    <p:extLst>
      <p:ext uri="{BB962C8B-B14F-4D97-AF65-F5344CB8AC3E}">
        <p14:creationId xmlns:p14="http://schemas.microsoft.com/office/powerpoint/2010/main" val="30815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WV-S4551L / WV-X4573L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91292"/>
              </p:ext>
            </p:extLst>
          </p:nvPr>
        </p:nvGraphicFramePr>
        <p:xfrm>
          <a:off x="102826" y="959228"/>
          <a:ext cx="4415735" cy="326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136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 (i-PRO white)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 (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23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26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45" y="3514645"/>
            <a:ext cx="512409" cy="3433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36" y="3902126"/>
            <a:ext cx="476250" cy="31432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3" y="2762418"/>
            <a:ext cx="370363" cy="3185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3" y="3162527"/>
            <a:ext cx="361085" cy="310533"/>
          </a:xfrm>
          <a:prstGeom prst="rect">
            <a:avLst/>
          </a:prstGeom>
        </p:spPr>
      </p:pic>
      <p:pic>
        <p:nvPicPr>
          <p:cNvPr id="14" name="Picture 186" descr="wv-q10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43" y="2263842"/>
            <a:ext cx="516573" cy="4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5" y="1222810"/>
            <a:ext cx="301728" cy="3454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3" y="1933701"/>
            <a:ext cx="381689" cy="43572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54" y="1586114"/>
            <a:ext cx="323188" cy="36725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96668" y="4433859"/>
            <a:ext cx="510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defTabSz="914400"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WV-Q105A is “for indoor use only” when installing on the ceiling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649471" y="57558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WV-S4551LM / WV-X4573LM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656496"/>
              </p:ext>
            </p:extLst>
          </p:nvPr>
        </p:nvGraphicFramePr>
        <p:xfrm>
          <a:off x="4620315" y="958395"/>
          <a:ext cx="4415735" cy="63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208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2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</a:t>
                      </a:r>
                      <a:r>
                        <a:rPr kumimoji="1" lang="ja-JP" altLang="en-US" sz="1050" baseline="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endParaRPr kumimoji="1" lang="ja-JP" altLang="en-US" sz="105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46" y="1262643"/>
            <a:ext cx="419906" cy="2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3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comparison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(5MP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9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604570" y="2973926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604571" y="1966702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11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 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353406" y="1731027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S4550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5353405" y="273825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888439"/>
              </p:ext>
            </p:extLst>
          </p:nvPr>
        </p:nvGraphicFramePr>
        <p:xfrm>
          <a:off x="1" y="802566"/>
          <a:ext cx="6157355" cy="3728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11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51425" y="743392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608527" y="3975410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4608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57362" y="3739736"/>
            <a:ext cx="2258357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(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Illuminance : 0.3 – 0.7 lux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)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S4550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" y="1031452"/>
            <a:ext cx="2169252" cy="216925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99" y="1031453"/>
            <a:ext cx="2169252" cy="21692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07" y="1031452"/>
            <a:ext cx="2162211" cy="21692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5" y="1031454"/>
            <a:ext cx="2162210" cy="21692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3" y="2182722"/>
            <a:ext cx="714454" cy="9391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1066147" y="1622593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30" y="2148779"/>
            <a:ext cx="751811" cy="9803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9" name="正方形/長方形 18"/>
          <p:cNvSpPr/>
          <p:nvPr/>
        </p:nvSpPr>
        <p:spPr>
          <a:xfrm>
            <a:off x="3270215" y="1621263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5708604" y="1534180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834938" y="1526926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14" y="2148779"/>
            <a:ext cx="745334" cy="98556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170" y="2096644"/>
            <a:ext cx="776890" cy="102523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517557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85265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48752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430168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0" y="3315822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10104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69088" y="331370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856525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1498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691479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16405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7044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4122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IR-LED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49142" y="705778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525251" y="705778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S4550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801361" y="705778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3707" y="705778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030706"/>
              </p:ext>
            </p:extLst>
          </p:nvPr>
        </p:nvGraphicFramePr>
        <p:xfrm>
          <a:off x="71672" y="3615910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041455"/>
              </p:ext>
            </p:extLst>
          </p:nvPr>
        </p:nvGraphicFramePr>
        <p:xfrm>
          <a:off x="2352741" y="3615910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869351"/>
              </p:ext>
            </p:extLst>
          </p:nvPr>
        </p:nvGraphicFramePr>
        <p:xfrm>
          <a:off x="4620208" y="3618090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630902"/>
              </p:ext>
            </p:extLst>
          </p:nvPr>
        </p:nvGraphicFramePr>
        <p:xfrm>
          <a:off x="6899175" y="3618090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0" y="331582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10104" y="3322256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088" y="3313700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6525" y="3322256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84645" y="460930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2866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328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10475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011132" y="461722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1488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524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266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" y="1035377"/>
            <a:ext cx="2166878" cy="21668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50" y="1036807"/>
            <a:ext cx="2165448" cy="216544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59" y="1033196"/>
            <a:ext cx="2169059" cy="21690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79" y="1037743"/>
            <a:ext cx="2164606" cy="21716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04" y="2206755"/>
            <a:ext cx="723963" cy="109737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8" y="2210079"/>
            <a:ext cx="571550" cy="106689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" y="2202458"/>
            <a:ext cx="571550" cy="107451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34" name="直線矢印コネクタ 33"/>
          <p:cNvCxnSpPr/>
          <p:nvPr/>
        </p:nvCxnSpPr>
        <p:spPr>
          <a:xfrm flipH="1">
            <a:off x="1277257" y="1680520"/>
            <a:ext cx="289578" cy="129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37" idx="1"/>
          </p:cNvCxnSpPr>
          <p:nvPr/>
        </p:nvCxnSpPr>
        <p:spPr>
          <a:xfrm flipH="1">
            <a:off x="1246935" y="1346969"/>
            <a:ext cx="319899" cy="975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stCxn id="38" idx="1"/>
          </p:cNvCxnSpPr>
          <p:nvPr/>
        </p:nvCxnSpPr>
        <p:spPr>
          <a:xfrm flipH="1">
            <a:off x="1246935" y="1069296"/>
            <a:ext cx="319898" cy="2108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1566834" y="1239247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6m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566833" y="961574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10m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552322" y="1573073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</a:rPr>
              <a:t>1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9970" y="3040816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10m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17065" y="3046994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6m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493176" y="3038790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</a:rPr>
              <a:t>1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39" y="2214375"/>
            <a:ext cx="716342" cy="108213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7" y="2214375"/>
            <a:ext cx="571550" cy="107451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18" y="2202457"/>
            <a:ext cx="563929" cy="107451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33" y="2224462"/>
            <a:ext cx="758176" cy="116434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8" y="2217205"/>
            <a:ext cx="594412" cy="107451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65" y="2214375"/>
            <a:ext cx="556308" cy="105927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068" y="2193002"/>
            <a:ext cx="726819" cy="120402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54" y="2200909"/>
            <a:ext cx="617273" cy="105927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26" y="2200262"/>
            <a:ext cx="571550" cy="105165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866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Night time Outdoor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(Illuminance :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0.7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– 10 lux)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49142" y="705971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525251" y="705971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S4550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801361" y="705971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3707" y="705971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94766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077998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209780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836583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0" y="3315822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10104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088" y="331370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6525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1757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14188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960333" y="4617224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22951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4212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" y="1025816"/>
            <a:ext cx="2189157" cy="218915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8" y="1025817"/>
            <a:ext cx="2189157" cy="21891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26" y="1035110"/>
            <a:ext cx="2179863" cy="21798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00" y="1038563"/>
            <a:ext cx="2173586" cy="21735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43" y="2142778"/>
            <a:ext cx="701487" cy="135177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96" y="2142778"/>
            <a:ext cx="701881" cy="135177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84" y="2142778"/>
            <a:ext cx="678436" cy="135177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64" y="2142778"/>
            <a:ext cx="665872" cy="135177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1066147" y="1403530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3296737" y="1342169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5652020" y="1292684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7817297" y="1272891"/>
            <a:ext cx="274910" cy="4209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48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SD Day time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49142" y="706044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525251" y="706044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S4550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801361" y="706044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3707" y="706044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795000"/>
              </p:ext>
            </p:extLst>
          </p:nvPr>
        </p:nvGraphicFramePr>
        <p:xfrm>
          <a:off x="71672" y="3615645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601764"/>
              </p:ext>
            </p:extLst>
          </p:nvPr>
        </p:nvGraphicFramePr>
        <p:xfrm>
          <a:off x="2352741" y="361564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525062"/>
              </p:ext>
            </p:extLst>
          </p:nvPr>
        </p:nvGraphicFramePr>
        <p:xfrm>
          <a:off x="4620208" y="361782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412553"/>
              </p:ext>
            </p:extLst>
          </p:nvPr>
        </p:nvGraphicFramePr>
        <p:xfrm>
          <a:off x="6899175" y="361782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8" name="正方形/長方形 27"/>
          <p:cNvSpPr/>
          <p:nvPr/>
        </p:nvSpPr>
        <p:spPr>
          <a:xfrm>
            <a:off x="484645" y="460904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3196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06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2813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960333" y="461695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4484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497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4271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0" y="3315556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310104" y="332199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569088" y="3313435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56525" y="332199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" y="1001074"/>
            <a:ext cx="2141215" cy="214821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9" y="1007532"/>
            <a:ext cx="2141755" cy="214175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9" y="1007532"/>
            <a:ext cx="2141756" cy="214175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6" y="1001075"/>
            <a:ext cx="2149339" cy="2149339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804889" y="1459925"/>
            <a:ext cx="274910" cy="289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70" y="2191544"/>
            <a:ext cx="920784" cy="10991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4" y="2191306"/>
            <a:ext cx="446962" cy="109942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6" name="楕円 45"/>
          <p:cNvSpPr/>
          <p:nvPr/>
        </p:nvSpPr>
        <p:spPr>
          <a:xfrm>
            <a:off x="169582" y="1863117"/>
            <a:ext cx="430884" cy="238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258813" y="1977943"/>
            <a:ext cx="0" cy="2948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図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85" y="2167632"/>
            <a:ext cx="929055" cy="112309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42" y="2191305"/>
            <a:ext cx="441344" cy="110335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71" y="2010597"/>
            <a:ext cx="933826" cy="111704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51" y="2004933"/>
            <a:ext cx="479789" cy="100864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45" y="2010598"/>
            <a:ext cx="937841" cy="111704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14" y="1998552"/>
            <a:ext cx="485303" cy="103832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4" name="正方形/長方形 53"/>
          <p:cNvSpPr/>
          <p:nvPr/>
        </p:nvSpPr>
        <p:spPr>
          <a:xfrm>
            <a:off x="2989281" y="1467185"/>
            <a:ext cx="274910" cy="289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5355100" y="1336560"/>
            <a:ext cx="274910" cy="289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7474178" y="1365591"/>
            <a:ext cx="274910" cy="289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21618" y="3165461"/>
            <a:ext cx="2536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</a:t>
            </a:r>
            <a:r>
              <a:rPr lang="en-US" altLang="ja-JP" sz="1000" dirty="0"/>
              <a:t>resolution and 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  <p:sp>
        <p:nvSpPr>
          <p:cNvPr id="5" name="線吹き出し 1 (枠付き) 4"/>
          <p:cNvSpPr/>
          <p:nvPr/>
        </p:nvSpPr>
        <p:spPr>
          <a:xfrm>
            <a:off x="5143677" y="3200325"/>
            <a:ext cx="2467618" cy="182498"/>
          </a:xfrm>
          <a:prstGeom prst="borderCallout1">
            <a:avLst>
              <a:gd name="adj1" fmla="val 45400"/>
              <a:gd name="adj2" fmla="val -58"/>
              <a:gd name="adj3" fmla="val -100839"/>
              <a:gd name="adj4" fmla="val -90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>
            <a:endCxn id="53" idx="2"/>
          </p:cNvCxnSpPr>
          <p:nvPr/>
        </p:nvCxnSpPr>
        <p:spPr>
          <a:xfrm flipH="1" flipV="1">
            <a:off x="7222666" y="3036875"/>
            <a:ext cx="73959" cy="163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1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Indoor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49142" y="706044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525251" y="706044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S4550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801361" y="706044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3707" y="706044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468274"/>
              </p:ext>
            </p:extLst>
          </p:nvPr>
        </p:nvGraphicFramePr>
        <p:xfrm>
          <a:off x="71672" y="3615645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09982"/>
              </p:ext>
            </p:extLst>
          </p:nvPr>
        </p:nvGraphicFramePr>
        <p:xfrm>
          <a:off x="2352741" y="361564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48964"/>
              </p:ext>
            </p:extLst>
          </p:nvPr>
        </p:nvGraphicFramePr>
        <p:xfrm>
          <a:off x="4620208" y="361782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4279"/>
              </p:ext>
            </p:extLst>
          </p:nvPr>
        </p:nvGraphicFramePr>
        <p:xfrm>
          <a:off x="6899175" y="361782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8" name="正方形/長方形 27"/>
          <p:cNvSpPr/>
          <p:nvPr/>
        </p:nvSpPr>
        <p:spPr>
          <a:xfrm>
            <a:off x="484645" y="460904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2400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06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1531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960333" y="461695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2341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497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3315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0" y="3315556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310104" y="332199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569088" y="3313435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56525" y="332199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" y="1006898"/>
            <a:ext cx="2178200" cy="21782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6" y="1013356"/>
            <a:ext cx="2168316" cy="21683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16" y="1013357"/>
            <a:ext cx="2168316" cy="21683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96" y="1006899"/>
            <a:ext cx="2178200" cy="21782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26" y="1848228"/>
            <a:ext cx="654998" cy="138987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30" y="1848228"/>
            <a:ext cx="654690" cy="138987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65" y="1848228"/>
            <a:ext cx="719075" cy="127019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59" y="1858804"/>
            <a:ext cx="703604" cy="126543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7" name="正方形/長方形 56"/>
          <p:cNvSpPr/>
          <p:nvPr/>
        </p:nvSpPr>
        <p:spPr>
          <a:xfrm>
            <a:off x="1122216" y="1257928"/>
            <a:ext cx="189151" cy="364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3345020" y="1258479"/>
            <a:ext cx="189151" cy="364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5695187" y="1167397"/>
            <a:ext cx="189151" cy="297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7884214" y="1165416"/>
            <a:ext cx="189151" cy="297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21618" y="3177109"/>
            <a:ext cx="2536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</a:t>
            </a:r>
            <a:r>
              <a:rPr lang="en-US" altLang="ja-JP" sz="1000" dirty="0"/>
              <a:t>resolution and 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  <p:sp>
        <p:nvSpPr>
          <p:cNvPr id="33" name="線吹き出し 1 (枠付き) 32"/>
          <p:cNvSpPr/>
          <p:nvPr/>
        </p:nvSpPr>
        <p:spPr>
          <a:xfrm>
            <a:off x="5143677" y="3217797"/>
            <a:ext cx="2467618" cy="182498"/>
          </a:xfrm>
          <a:prstGeom prst="borderCallout1">
            <a:avLst>
              <a:gd name="adj1" fmla="val -2471"/>
              <a:gd name="adj2" fmla="val 20476"/>
              <a:gd name="adj3" fmla="val -161475"/>
              <a:gd name="adj4" fmla="val 3556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コネクタ 33"/>
          <p:cNvCxnSpPr>
            <a:stCxn id="33" idx="0"/>
          </p:cNvCxnSpPr>
          <p:nvPr/>
        </p:nvCxnSpPr>
        <p:spPr>
          <a:xfrm flipV="1">
            <a:off x="7611295" y="2900454"/>
            <a:ext cx="706664" cy="408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8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Outdoor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49142" y="706120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525251" y="706120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S4550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801361" y="706120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3707" y="706120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071983"/>
              </p:ext>
            </p:extLst>
          </p:nvPr>
        </p:nvGraphicFramePr>
        <p:xfrm>
          <a:off x="71672" y="3615645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437287"/>
              </p:ext>
            </p:extLst>
          </p:nvPr>
        </p:nvGraphicFramePr>
        <p:xfrm>
          <a:off x="2352741" y="361564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50330"/>
              </p:ext>
            </p:extLst>
          </p:nvPr>
        </p:nvGraphicFramePr>
        <p:xfrm>
          <a:off x="4620208" y="361782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921945"/>
              </p:ext>
            </p:extLst>
          </p:nvPr>
        </p:nvGraphicFramePr>
        <p:xfrm>
          <a:off x="6899175" y="3617825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8" name="正方形/長方形 27"/>
          <p:cNvSpPr/>
          <p:nvPr/>
        </p:nvSpPr>
        <p:spPr>
          <a:xfrm>
            <a:off x="484645" y="4609043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11681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063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8146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960333" y="461695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9340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4978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4225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0" y="3315556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310104" y="332199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569088" y="3313435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56525" y="332199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1006897"/>
            <a:ext cx="2180271" cy="218027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03" y="1006897"/>
            <a:ext cx="2180271" cy="218027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34" y="1005267"/>
            <a:ext cx="2181901" cy="218190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01" y="1006897"/>
            <a:ext cx="2180271" cy="218027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32" y="2046952"/>
            <a:ext cx="932936" cy="124146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5" y="2046952"/>
            <a:ext cx="483853" cy="124146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0" name="正方形/長方形 39"/>
          <p:cNvSpPr/>
          <p:nvPr/>
        </p:nvSpPr>
        <p:spPr>
          <a:xfrm>
            <a:off x="1006104" y="1514672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3183241" y="1492904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5599865" y="1405821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7711683" y="1391310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/>
          <p:cNvSpPr/>
          <p:nvPr/>
        </p:nvSpPr>
        <p:spPr>
          <a:xfrm>
            <a:off x="991589" y="1064613"/>
            <a:ext cx="218477" cy="311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矢印コネクタ 44"/>
          <p:cNvCxnSpPr>
            <a:stCxn id="44" idx="2"/>
            <a:endCxn id="24" idx="0"/>
          </p:cNvCxnSpPr>
          <p:nvPr/>
        </p:nvCxnSpPr>
        <p:spPr>
          <a:xfrm flipH="1">
            <a:off x="368452" y="1220147"/>
            <a:ext cx="623137" cy="8268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83" y="2046952"/>
            <a:ext cx="940282" cy="124146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73" y="2042255"/>
            <a:ext cx="472032" cy="124616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32" y="1902475"/>
            <a:ext cx="1100777" cy="124616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97" y="2042255"/>
            <a:ext cx="495343" cy="98306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60" y="1900717"/>
            <a:ext cx="1054935" cy="123989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48" y="2063891"/>
            <a:ext cx="502964" cy="89923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7" name="線吹き出し 1 (枠付き) 46"/>
          <p:cNvSpPr/>
          <p:nvPr/>
        </p:nvSpPr>
        <p:spPr>
          <a:xfrm>
            <a:off x="5143677" y="3217797"/>
            <a:ext cx="2467618" cy="182498"/>
          </a:xfrm>
          <a:prstGeom prst="borderCallout1">
            <a:avLst>
              <a:gd name="adj1" fmla="val -2471"/>
              <a:gd name="adj2" fmla="val 3010"/>
              <a:gd name="adj3" fmla="val -107222"/>
              <a:gd name="adj4" fmla="val -76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121618" y="3182933"/>
            <a:ext cx="2536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</a:t>
            </a:r>
            <a:r>
              <a:rPr lang="en-US" altLang="ja-JP" sz="1000" dirty="0"/>
              <a:t>resolution and 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7233661" y="2963129"/>
            <a:ext cx="0" cy="254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0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138" y="576854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companies (5MP model)</a:t>
            </a:r>
          </a:p>
        </p:txBody>
      </p:sp>
      <p:graphicFrame>
        <p:nvGraphicFramePr>
          <p:cNvPr id="11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953314"/>
              </p:ext>
            </p:extLst>
          </p:nvPr>
        </p:nvGraphicFramePr>
        <p:xfrm>
          <a:off x="76018" y="970755"/>
          <a:ext cx="8990792" cy="393805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405">
                  <a:extLst>
                    <a:ext uri="{9D8B030D-6E8A-4147-A177-3AD203B41FA5}">
                      <a16:colId xmlns:a16="http://schemas.microsoft.com/office/drawing/2014/main" val="2448385029"/>
                    </a:ext>
                  </a:extLst>
                </a:gridCol>
                <a:gridCol w="1380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9309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  <a:gridCol w="1288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9096">
                  <a:extLst>
                    <a:ext uri="{9D8B030D-6E8A-4147-A177-3AD203B41FA5}">
                      <a16:colId xmlns:a16="http://schemas.microsoft.com/office/drawing/2014/main" val="3338123079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WV-S4551L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WV-S4551LM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WV-S4151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M3057-PLVE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M3067-P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XNF-8010RV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XNF-8010RV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</a:t>
                      </a:r>
                      <a:endParaRPr kumimoji="1" lang="en-US" altLang="ja-JP" sz="9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QNF-8010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924539"/>
                  </a:ext>
                </a:extLst>
              </a:tr>
              <a:tr h="3708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5MP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 6MP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1/1.8" 6MP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2192x2192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2048x2048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2016x2016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2048x2048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(30fps *1)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 (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60fps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*2)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 (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60fps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F2.4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F1.6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F2.5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Angular Field of view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185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120dB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WDR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WDR 120dB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0.15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0.16lx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0.18lx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mode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(other than fisheye)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4Quad streams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Corner left/right, Double corner, Corridor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GOP control / AUTO VIQS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2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In, Out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(Optional support)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in/line 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 memory card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(SDXC,SDHC,SD)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(20m)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Yes(15m)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+50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+55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+55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Railway standard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EN50155-TX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696" y="1646199"/>
            <a:ext cx="435643" cy="3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70" y="1626212"/>
            <a:ext cx="399547" cy="39954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057" y="1626276"/>
            <a:ext cx="418006" cy="32111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82" y="1578010"/>
            <a:ext cx="387041" cy="387041"/>
          </a:xfrm>
          <a:prstGeom prst="rect">
            <a:avLst/>
          </a:prstGeom>
        </p:spPr>
      </p:pic>
      <p:pic>
        <p:nvPicPr>
          <p:cNvPr id="23" name="図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99" y="1611953"/>
            <a:ext cx="484189" cy="3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544" y="1637195"/>
            <a:ext cx="449273" cy="2730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テキスト ボックス 12"/>
          <p:cNvSpPr txBox="1"/>
          <p:nvPr/>
        </p:nvSpPr>
        <p:spPr>
          <a:xfrm>
            <a:off x="5758700" y="556970"/>
            <a:ext cx="337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transmission: Off,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fisheye/</a:t>
            </a:r>
            <a:r>
              <a:rPr lang="en-US" altLang="ja-JP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Panorama/Double panorama/Single PTZ/Quad PTZ</a:t>
            </a:r>
            <a:endParaRPr kumimoji="1"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WDR: Off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</a:t>
            </a:r>
            <a:r>
              <a:rPr kumimoji="1" lang="ja-JP" altLang="en-US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</a:t>
            </a:r>
            <a:endParaRPr kumimoji="1" lang="ja-JP" altLang="en-US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comparison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(12MP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604570" y="2973922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OFF(*Evaluating "SD Day time" : On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),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45dB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604571" y="1966698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OFF(*Evaluating "SD Day time" : On),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iA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11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353406" y="1731023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5353405" y="2738248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602590" y="979063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OFF(*Evaluating "SD Day time" : On),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iA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11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351425" y="743388"/>
            <a:ext cx="2258356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608527" y="3975406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OFF(*Evaluating "SD Day time" : On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),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5120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357362" y="3739732"/>
            <a:ext cx="2258357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5" name="グラフ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2414528"/>
              </p:ext>
            </p:extLst>
          </p:nvPr>
        </p:nvGraphicFramePr>
        <p:xfrm>
          <a:off x="0" y="825335"/>
          <a:ext cx="6222670" cy="369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13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(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Illuminance : 0.3 – 0.7 lux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)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249142" y="705778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525251" y="705778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4801361" y="705778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7063707" y="705778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924288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2749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02263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111783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0" y="3315822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10104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69088" y="331370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856525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8679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691479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16091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3912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5944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" y="1019426"/>
            <a:ext cx="2152891" cy="215289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80" y="1029028"/>
            <a:ext cx="2143290" cy="214329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67" y="1029028"/>
            <a:ext cx="2150458" cy="214328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91" y="1029029"/>
            <a:ext cx="2143290" cy="21432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4" y="1999043"/>
            <a:ext cx="950800" cy="138475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22" y="1999043"/>
            <a:ext cx="945924" cy="138475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49" y="1999043"/>
            <a:ext cx="949266" cy="138475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32" y="1999043"/>
            <a:ext cx="947722" cy="138475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1006104" y="1248855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3248554" y="1270629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5592602" y="1285146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7726186" y="1140003"/>
            <a:ext cx="189151" cy="28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4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IR-LED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181548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561370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527046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12526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0" y="3315822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10104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088" y="331370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6525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84645" y="460930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14271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4445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3611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524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775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" y="1026896"/>
            <a:ext cx="2164361" cy="215714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1" y="1033036"/>
            <a:ext cx="2158199" cy="215100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7" y="1026896"/>
            <a:ext cx="2157145" cy="215714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14" y="1026896"/>
            <a:ext cx="2157145" cy="215714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76" y="2139378"/>
            <a:ext cx="817477" cy="124007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5" y="2233719"/>
            <a:ext cx="563929" cy="105165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7" y="2553033"/>
            <a:ext cx="426757" cy="73920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1" name="テキスト ボックス 60"/>
          <p:cNvSpPr txBox="1"/>
          <p:nvPr/>
        </p:nvSpPr>
        <p:spPr>
          <a:xfrm>
            <a:off x="121741" y="3069844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10m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79182" y="3046994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6m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355293" y="3162159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</a:rPr>
              <a:t>1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cxnSp>
        <p:nvCxnSpPr>
          <p:cNvPr id="64" name="直線矢印コネクタ 63"/>
          <p:cNvCxnSpPr/>
          <p:nvPr/>
        </p:nvCxnSpPr>
        <p:spPr>
          <a:xfrm flipH="1">
            <a:off x="1277257" y="1680520"/>
            <a:ext cx="289578" cy="129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>
            <a:stCxn id="67" idx="1"/>
          </p:cNvCxnSpPr>
          <p:nvPr/>
        </p:nvCxnSpPr>
        <p:spPr>
          <a:xfrm flipH="1">
            <a:off x="1246935" y="1346969"/>
            <a:ext cx="319899" cy="975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>
            <a:stCxn id="68" idx="1"/>
          </p:cNvCxnSpPr>
          <p:nvPr/>
        </p:nvCxnSpPr>
        <p:spPr>
          <a:xfrm flipH="1">
            <a:off x="1246935" y="1092744"/>
            <a:ext cx="319898" cy="2108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1566834" y="1239247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6m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566833" y="985022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solidFill>
                  <a:schemeClr val="bg1"/>
                </a:solidFill>
              </a:rPr>
              <a:t>10m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552322" y="1573073"/>
            <a:ext cx="384675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</a:rPr>
              <a:t>1</a:t>
            </a:r>
            <a:r>
              <a:rPr kumimoji="1" lang="en-US" altLang="ja-JP" sz="800" dirty="0" smtClean="0">
                <a:solidFill>
                  <a:schemeClr val="bg1"/>
                </a:solidFill>
              </a:rPr>
              <a:t>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06" y="2128838"/>
            <a:ext cx="818400" cy="124876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07" y="2252368"/>
            <a:ext cx="541067" cy="102878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56" y="2560654"/>
            <a:ext cx="426757" cy="73158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64" y="2128838"/>
            <a:ext cx="790179" cy="124876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43" y="2224817"/>
            <a:ext cx="507041" cy="107041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29" y="2417936"/>
            <a:ext cx="360399" cy="87430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97" y="2128838"/>
            <a:ext cx="802950" cy="12506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69" y="2448941"/>
            <a:ext cx="556308" cy="83827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2" name="図 7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62" y="2575895"/>
            <a:ext cx="518205" cy="71634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027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(Illuminance : 0.7 – 10 lux)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505513"/>
              </p:ext>
            </p:extLst>
          </p:nvPr>
        </p:nvGraphicFramePr>
        <p:xfrm>
          <a:off x="71672" y="3616442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37367"/>
              </p:ext>
            </p:extLst>
          </p:nvPr>
        </p:nvGraphicFramePr>
        <p:xfrm>
          <a:off x="2352741" y="361644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998134"/>
              </p:ext>
            </p:extLst>
          </p:nvPr>
        </p:nvGraphicFramePr>
        <p:xfrm>
          <a:off x="4620208" y="361862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773366"/>
              </p:ext>
            </p:extLst>
          </p:nvPr>
        </p:nvGraphicFramePr>
        <p:xfrm>
          <a:off x="6899175" y="361862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0" y="3316353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10104" y="3322788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088" y="3314232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6525" y="3322788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84645" y="4609840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12115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86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5359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011132" y="461775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62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577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4813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1028532"/>
            <a:ext cx="2155129" cy="215512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1" y="1032750"/>
            <a:ext cx="2143741" cy="21509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09" y="1027215"/>
            <a:ext cx="2149258" cy="215644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6" y="1029195"/>
            <a:ext cx="2147284" cy="215446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64" y="2036617"/>
            <a:ext cx="731679" cy="146907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30" y="2036617"/>
            <a:ext cx="734537" cy="146907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23" y="2032181"/>
            <a:ext cx="739867" cy="148556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569" y="2032181"/>
            <a:ext cx="829180" cy="147351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1151244" y="1383568"/>
            <a:ext cx="189151" cy="379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408206" y="1405342"/>
            <a:ext cx="189151" cy="379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701454" y="1419859"/>
            <a:ext cx="189151" cy="379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7864075" y="1173119"/>
            <a:ext cx="242154" cy="395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6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time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(SD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ON)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97940"/>
              </p:ext>
            </p:extLst>
          </p:nvPr>
        </p:nvGraphicFramePr>
        <p:xfrm>
          <a:off x="71672" y="3616442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980078"/>
              </p:ext>
            </p:extLst>
          </p:nvPr>
        </p:nvGraphicFramePr>
        <p:xfrm>
          <a:off x="2352741" y="361644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847475"/>
              </p:ext>
            </p:extLst>
          </p:nvPr>
        </p:nvGraphicFramePr>
        <p:xfrm>
          <a:off x="4620208" y="361862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946773"/>
              </p:ext>
            </p:extLst>
          </p:nvPr>
        </p:nvGraphicFramePr>
        <p:xfrm>
          <a:off x="6899175" y="361862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0" y="3316353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10104" y="3322788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088" y="3314232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6525" y="3322788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84645" y="460984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7090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86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4127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011132" y="461775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7889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577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2784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49142" y="705248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525251" y="705248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4801361" y="705248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3707" y="705248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" y="1026516"/>
            <a:ext cx="2175708" cy="217570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2" y="1032750"/>
            <a:ext cx="2162242" cy="216947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77" y="1026517"/>
            <a:ext cx="2175708" cy="217570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40" y="1026516"/>
            <a:ext cx="2175708" cy="217570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85" y="2114370"/>
            <a:ext cx="760020" cy="137721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1" y="2119985"/>
            <a:ext cx="423370" cy="12469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3" name="楕円 32"/>
          <p:cNvSpPr/>
          <p:nvPr/>
        </p:nvSpPr>
        <p:spPr>
          <a:xfrm>
            <a:off x="169582" y="1897491"/>
            <a:ext cx="430884" cy="238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494076" y="2104717"/>
            <a:ext cx="417715" cy="222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810165" y="1390831"/>
            <a:ext cx="256635" cy="4245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3038100" y="1427119"/>
            <a:ext cx="256635" cy="4245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5425687" y="1434376"/>
            <a:ext cx="256635" cy="4245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7435902" y="1260204"/>
            <a:ext cx="314727" cy="4245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9" y="2104717"/>
            <a:ext cx="762297" cy="137721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13" y="2101652"/>
            <a:ext cx="398588" cy="125930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83" y="2104718"/>
            <a:ext cx="752134" cy="137721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37" y="2101651"/>
            <a:ext cx="427964" cy="124965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48" y="2115134"/>
            <a:ext cx="953414" cy="135912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2" y="2115328"/>
            <a:ext cx="546327" cy="73610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3" name="線吹き出し 1 (枠付き) 42"/>
          <p:cNvSpPr/>
          <p:nvPr/>
        </p:nvSpPr>
        <p:spPr>
          <a:xfrm>
            <a:off x="6829982" y="2983919"/>
            <a:ext cx="1482563" cy="404991"/>
          </a:xfrm>
          <a:prstGeom prst="borderCallout1">
            <a:avLst>
              <a:gd name="adj1" fmla="val -1516"/>
              <a:gd name="adj2" fmla="val 13960"/>
              <a:gd name="adj3" fmla="val -119898"/>
              <a:gd name="adj4" fmla="val 3982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802660" y="2980195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resolution</a:t>
            </a:r>
          </a:p>
          <a:p>
            <a:r>
              <a:rPr lang="en-US" altLang="ja-JP" sz="1000" dirty="0" smtClean="0"/>
              <a:t>and </a:t>
            </a:r>
            <a:r>
              <a:rPr lang="en-US" altLang="ja-JP" sz="1000" dirty="0"/>
              <a:t>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</p:spTree>
    <p:extLst>
      <p:ext uri="{BB962C8B-B14F-4D97-AF65-F5344CB8AC3E}">
        <p14:creationId xmlns:p14="http://schemas.microsoft.com/office/powerpoint/2010/main" val="189328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Indoor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23614"/>
              </p:ext>
            </p:extLst>
          </p:nvPr>
        </p:nvGraphicFramePr>
        <p:xfrm>
          <a:off x="71672" y="3616442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312701"/>
              </p:ext>
            </p:extLst>
          </p:nvPr>
        </p:nvGraphicFramePr>
        <p:xfrm>
          <a:off x="2352741" y="361644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882193"/>
              </p:ext>
            </p:extLst>
          </p:nvPr>
        </p:nvGraphicFramePr>
        <p:xfrm>
          <a:off x="4620208" y="361862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78967"/>
              </p:ext>
            </p:extLst>
          </p:nvPr>
        </p:nvGraphicFramePr>
        <p:xfrm>
          <a:off x="6899175" y="3618622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0" y="3316353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10104" y="3322788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088" y="3314232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6525" y="3322788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84645" y="460984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2685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860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2919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011132" y="461775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3626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577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123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49142" y="705246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525251" y="705246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4801361" y="705246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3707" y="705246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1026517"/>
            <a:ext cx="2164361" cy="215714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9" y="1032657"/>
            <a:ext cx="2158199" cy="21510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36" y="1026517"/>
            <a:ext cx="2158937" cy="215893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88" y="1032657"/>
            <a:ext cx="2143835" cy="215100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58" y="1835722"/>
            <a:ext cx="776179" cy="158508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73" y="1835722"/>
            <a:ext cx="771378" cy="158508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59" y="1835722"/>
            <a:ext cx="762152" cy="158508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40" y="1841812"/>
            <a:ext cx="770986" cy="13757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5" name="正方形/長方形 44"/>
          <p:cNvSpPr/>
          <p:nvPr/>
        </p:nvSpPr>
        <p:spPr>
          <a:xfrm>
            <a:off x="1027878" y="1218698"/>
            <a:ext cx="198580" cy="371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3284841" y="1218701"/>
            <a:ext cx="198580" cy="371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5599861" y="1254989"/>
            <a:ext cx="198580" cy="371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7791509" y="1080818"/>
            <a:ext cx="198580" cy="31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線吹き出し 1 (枠付き) 31"/>
          <p:cNvSpPr/>
          <p:nvPr/>
        </p:nvSpPr>
        <p:spPr>
          <a:xfrm>
            <a:off x="6829982" y="2983919"/>
            <a:ext cx="1482563" cy="404991"/>
          </a:xfrm>
          <a:prstGeom prst="borderCallout1">
            <a:avLst>
              <a:gd name="adj1" fmla="val -1516"/>
              <a:gd name="adj2" fmla="val 46801"/>
              <a:gd name="adj3" fmla="val -114033"/>
              <a:gd name="adj4" fmla="val 9028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802660" y="2980195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resolution</a:t>
            </a:r>
          </a:p>
          <a:p>
            <a:r>
              <a:rPr lang="en-US" altLang="ja-JP" sz="1000" dirty="0" smtClean="0"/>
              <a:t>and </a:t>
            </a:r>
            <a:r>
              <a:rPr lang="en-US" altLang="ja-JP" sz="1000" dirty="0"/>
              <a:t>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</p:spTree>
    <p:extLst>
      <p:ext uri="{BB962C8B-B14F-4D97-AF65-F5344CB8AC3E}">
        <p14:creationId xmlns:p14="http://schemas.microsoft.com/office/powerpoint/2010/main" val="154228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Outdoor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254174"/>
              </p:ext>
            </p:extLst>
          </p:nvPr>
        </p:nvGraphicFramePr>
        <p:xfrm>
          <a:off x="71672" y="361644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32170"/>
              </p:ext>
            </p:extLst>
          </p:nvPr>
        </p:nvGraphicFramePr>
        <p:xfrm>
          <a:off x="2352741" y="361644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73859"/>
              </p:ext>
            </p:extLst>
          </p:nvPr>
        </p:nvGraphicFramePr>
        <p:xfrm>
          <a:off x="4620208" y="361862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534480"/>
              </p:ext>
            </p:extLst>
          </p:nvPr>
        </p:nvGraphicFramePr>
        <p:xfrm>
          <a:off x="6899175" y="3618623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4" name="テキスト ボックス 23"/>
          <p:cNvSpPr txBox="1"/>
          <p:nvPr/>
        </p:nvSpPr>
        <p:spPr>
          <a:xfrm>
            <a:off x="0" y="3316354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10104" y="3322789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69088" y="3314233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6525" y="3322789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84645" y="4609841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8350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91479" y="4607861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6827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011132" y="4617756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12311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283288" y="4615776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3925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49142" y="705248"/>
            <a:ext cx="1833147" cy="216000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2525251" y="705248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4801361" y="705248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3707" y="705248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PNF-9010RV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" y="1024484"/>
            <a:ext cx="2159558" cy="215955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1" y="1024484"/>
            <a:ext cx="2159557" cy="21595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17" y="1024485"/>
            <a:ext cx="2162602" cy="216260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03" y="1024484"/>
            <a:ext cx="2162282" cy="216228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05" y="2204546"/>
            <a:ext cx="857353" cy="120808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" y="2200128"/>
            <a:ext cx="695292" cy="111684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13" y="2200129"/>
            <a:ext cx="864472" cy="121250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16" y="2204546"/>
            <a:ext cx="681295" cy="111242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31" y="2208604"/>
            <a:ext cx="789850" cy="12125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40" y="2014540"/>
            <a:ext cx="618185" cy="130243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81" y="2204546"/>
            <a:ext cx="834852" cy="121664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62" y="1977388"/>
            <a:ext cx="679714" cy="86618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3" name="正方形/長方形 42"/>
          <p:cNvSpPr/>
          <p:nvPr/>
        </p:nvSpPr>
        <p:spPr>
          <a:xfrm>
            <a:off x="934664" y="1472162"/>
            <a:ext cx="251199" cy="341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3165908" y="1467398"/>
            <a:ext cx="251199" cy="341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5518594" y="1512638"/>
            <a:ext cx="251199" cy="341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7592675" y="1286415"/>
            <a:ext cx="251199" cy="341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/>
          <p:cNvSpPr/>
          <p:nvPr/>
        </p:nvSpPr>
        <p:spPr>
          <a:xfrm>
            <a:off x="848711" y="1057823"/>
            <a:ext cx="218477" cy="311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矢印コネクタ 55"/>
          <p:cNvCxnSpPr>
            <a:stCxn id="55" idx="3"/>
            <a:endCxn id="16" idx="0"/>
          </p:cNvCxnSpPr>
          <p:nvPr/>
        </p:nvCxnSpPr>
        <p:spPr>
          <a:xfrm flipH="1">
            <a:off x="502460" y="1323336"/>
            <a:ext cx="378246" cy="8767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線吹き出し 1 (枠付き) 36"/>
          <p:cNvSpPr/>
          <p:nvPr/>
        </p:nvSpPr>
        <p:spPr>
          <a:xfrm>
            <a:off x="6829982" y="2983919"/>
            <a:ext cx="1482563" cy="404991"/>
          </a:xfrm>
          <a:prstGeom prst="borderCallout1">
            <a:avLst>
              <a:gd name="adj1" fmla="val -1516"/>
              <a:gd name="adj2" fmla="val 46801"/>
              <a:gd name="adj3" fmla="val -35877"/>
              <a:gd name="adj4" fmla="val 3335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802660" y="2980195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resolution</a:t>
            </a:r>
          </a:p>
          <a:p>
            <a:r>
              <a:rPr lang="en-US" altLang="ja-JP" sz="1000" dirty="0" smtClean="0"/>
              <a:t>and </a:t>
            </a:r>
            <a:r>
              <a:rPr lang="en-US" altLang="ja-JP" sz="1000" dirty="0"/>
              <a:t>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</p:spTree>
    <p:extLst>
      <p:ext uri="{BB962C8B-B14F-4D97-AF65-F5344CB8AC3E}">
        <p14:creationId xmlns:p14="http://schemas.microsoft.com/office/powerpoint/2010/main" val="32323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5779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60693"/>
              </p:ext>
            </p:extLst>
          </p:nvPr>
        </p:nvGraphicFramePr>
        <p:xfrm>
          <a:off x="144379" y="643113"/>
          <a:ext cx="8843211" cy="2929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21.Jan.2021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Support company name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Jul.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2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6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138" y="576855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companies </a:t>
            </a: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(12MP </a:t>
            </a: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model)</a:t>
            </a:r>
          </a:p>
        </p:txBody>
      </p:sp>
      <p:graphicFrame>
        <p:nvGraphicFramePr>
          <p:cNvPr id="11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744432"/>
              </p:ext>
            </p:extLst>
          </p:nvPr>
        </p:nvGraphicFramePr>
        <p:xfrm>
          <a:off x="76018" y="964893"/>
          <a:ext cx="8990793" cy="39462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776">
                  <a:extLst>
                    <a:ext uri="{9D8B030D-6E8A-4147-A177-3AD203B41FA5}">
                      <a16:colId xmlns:a16="http://schemas.microsoft.com/office/drawing/2014/main" val="4199949237"/>
                    </a:ext>
                  </a:extLst>
                </a:gridCol>
                <a:gridCol w="911896">
                  <a:extLst>
                    <a:ext uri="{9D8B030D-6E8A-4147-A177-3AD203B41FA5}">
                      <a16:colId xmlns:a16="http://schemas.microsoft.com/office/drawing/2014/main" val="1424428835"/>
                    </a:ext>
                  </a:extLst>
                </a:gridCol>
                <a:gridCol w="1276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2846">
                  <a:extLst>
                    <a:ext uri="{9D8B030D-6E8A-4147-A177-3AD203B41FA5}">
                      <a16:colId xmlns:a16="http://schemas.microsoft.com/office/drawing/2014/main" val="1885862615"/>
                    </a:ext>
                  </a:extLst>
                </a:gridCol>
                <a:gridCol w="11815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9096">
                  <a:extLst>
                    <a:ext uri="{9D8B030D-6E8A-4147-A177-3AD203B41FA5}">
                      <a16:colId xmlns:a16="http://schemas.microsoft.com/office/drawing/2014/main" val="3338123079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1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WV-X4573L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WV-X4573LM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WV-X4172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WV-X4173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M3058-PLVE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M3068-P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PNF-9010RV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PNF-9010RVM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PNF-9010R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66177"/>
                  </a:ext>
                </a:extLst>
              </a:tr>
              <a:tr h="3708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1/1.7” 12MP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1/1.7” 12MP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1/1.7” 12MP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2880x2880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(15fps *1)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 (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*2)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 (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*2)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15fps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F1.9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F2.8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Angular Field of view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183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185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WDR 84dB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WDR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WDR 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0.19lx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0.32lx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mode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(other than fisheye)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4Quad streams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Corner left/right, Double corner, Corridor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GOP control / AUTO VIQS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WiseStreamⅠ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9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In, Out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(Optional support)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in/line in/built-in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 memory card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(SDXC,SDHC,SD)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microSDXC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microSDHC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microSD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(15m)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Yes(15m)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+40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+50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+55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+55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Railway standard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EN50155-TX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20" name="図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16" y="1643794"/>
            <a:ext cx="399547" cy="39954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14" y="1595592"/>
            <a:ext cx="387041" cy="387041"/>
          </a:xfrm>
          <a:prstGeom prst="rect">
            <a:avLst/>
          </a:prstGeom>
        </p:spPr>
      </p:pic>
      <p:pic>
        <p:nvPicPr>
          <p:cNvPr id="23" name="図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99" y="1641411"/>
            <a:ext cx="484189" cy="3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728" y="1666653"/>
            <a:ext cx="449273" cy="2730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8167" y="1664879"/>
            <a:ext cx="437249" cy="28385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438" y="1663426"/>
            <a:ext cx="437249" cy="28385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758700" y="556970"/>
            <a:ext cx="337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transmission: Off,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Display</a:t>
            </a:r>
            <a:r>
              <a:rPr lang="ja-JP" altLang="en-US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fisheye/</a:t>
            </a:r>
            <a:r>
              <a:rPr lang="en-US" altLang="ja-JP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Panorama/Double panorama/Single PTZ/Quad PTZ</a:t>
            </a:r>
            <a:endParaRPr kumimoji="1"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WDR: Off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</a:t>
            </a:r>
            <a:r>
              <a:rPr kumimoji="1" lang="ja-JP" altLang="en-US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</a:t>
            </a:r>
            <a:endParaRPr kumimoji="1" lang="ja-JP" altLang="en-US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6" y="576856"/>
            <a:ext cx="709362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current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models (5MP model)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203349"/>
              </p:ext>
            </p:extLst>
          </p:nvPr>
        </p:nvGraphicFramePr>
        <p:xfrm>
          <a:off x="53340" y="952744"/>
          <a:ext cx="9019454" cy="3827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5MP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(WV-S4151 / S4551L / S4551LM)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5MP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(WV-S4150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S4550L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S4550LM)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/ Double Panorama(DP) / Panorama(P) / Quad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Single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DP / Fisheye + P / Fisheye + Quad PTZ / Quad stream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/ Double Panorama(DP) / Panorama(P) / Quad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Single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DP / Fisheye + P / Fisheye + Quad PTZ / Quad stream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120dB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108dB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0.15lx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0.3lx</a:t>
                      </a:r>
                      <a:endParaRPr lang="ja-JP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H.265)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H.265)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 / Monitor output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ja-JP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DC12V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ja-JP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DC12V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(WV-SAE200W)</a:t>
                      </a:r>
                      <a:endParaRPr lang="ja-JP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(WV-SAE200W)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function software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WV-SAE200W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WV-SAE303W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WV-SAE200W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WV-SAE303W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8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Image compression rate upon alarm detection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3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Specification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6" y="576855"/>
            <a:ext cx="709362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Comparison of new &amp; current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models (12MP model)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110586"/>
              </p:ext>
            </p:extLst>
          </p:nvPr>
        </p:nvGraphicFramePr>
        <p:xfrm>
          <a:off x="53340" y="952744"/>
          <a:ext cx="9019454" cy="3827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12MP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(WV-X4172 / X4173 / X4573L / X4573LM)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9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Current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12MP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(WV-X4170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X4171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X4571L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X4571LM)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/ Double Panorama(DP) / Panorama(P) / Quad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Single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DP / Fisheye + P / Fisheye + Quad PTZ / Quad stream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/ Double Panorama(DP) / Panorama(P) / Quad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Single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DP / Fisheye + P / Fisheye + Quad PTZ / Quad stream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  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WDR</a:t>
                      </a:r>
                      <a:r>
                        <a:rPr kumimoji="1" lang="ja-JP" altLang="en-US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84dB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108dB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0.3lx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0.3lx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user number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H.265)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H.265)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 / Monitor output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*WV-X4172 is not supported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*WV-X4170 is not supported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ja-JP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DC12V  *WV-X4172: </a:t>
                      </a: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only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ja-JP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DC12V  *WV-X4170: </a:t>
                      </a: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only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(WV-SAE200W)</a:t>
                      </a:r>
                      <a:endParaRPr lang="ja-JP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Optional (WV-SAE200W)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function software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WV-SAE200W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WV-SAE303W  *WV-X4172 is not supported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WV-SAE200W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WV-SAE303W  *WV-X4170 is not supported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8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Image compression rate upon alarm detection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723461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楕円 40"/>
          <p:cNvSpPr/>
          <p:nvPr/>
        </p:nvSpPr>
        <p:spPr>
          <a:xfrm>
            <a:off x="2788914" y="3046444"/>
            <a:ext cx="1692373" cy="16702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/>
        </p:nvSpPr>
        <p:spPr>
          <a:xfrm>
            <a:off x="2964543" y="3253154"/>
            <a:ext cx="1349831" cy="12772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/>
          <p:cNvSpPr/>
          <p:nvPr/>
        </p:nvSpPr>
        <p:spPr>
          <a:xfrm>
            <a:off x="3151767" y="3427455"/>
            <a:ext cx="991518" cy="9431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702230" y="3166389"/>
            <a:ext cx="7620" cy="100209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138" y="576855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model)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626504"/>
              </p:ext>
            </p:extLst>
          </p:nvPr>
        </p:nvGraphicFramePr>
        <p:xfrm>
          <a:off x="4634256" y="308959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2192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2192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124.7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43.3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02324" y="143078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702236" y="1560328"/>
            <a:ext cx="7620" cy="10020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59512" y="1083679"/>
            <a:ext cx="3629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Distance </a:t>
            </a:r>
            <a:r>
              <a:rPr lang="en-US" altLang="ja-JP" sz="1200" dirty="0" smtClean="0"/>
              <a:t>to object in center image</a:t>
            </a:r>
            <a:endParaRPr kumimoji="1" lang="ja-JP" altLang="en-US" sz="1200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5" y="149279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直線コネクタ 5"/>
          <p:cNvCxnSpPr/>
          <p:nvPr/>
        </p:nvCxnSpPr>
        <p:spPr>
          <a:xfrm>
            <a:off x="585755" y="2562420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575077" y="1777131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576049" y="190623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570223" y="212755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835361" y="2441440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36334" y="1999769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37306" y="178524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46481" y="1635643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0482" y="2755664"/>
            <a:ext cx="4053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Coverage </a:t>
            </a:r>
            <a:r>
              <a:rPr lang="en-US" altLang="ja-JP" sz="1200" dirty="0" smtClean="0"/>
              <a:t>radius when </a:t>
            </a:r>
            <a:r>
              <a:rPr lang="en-US" altLang="ja-JP" sz="1200" dirty="0"/>
              <a:t>mounted at a </a:t>
            </a:r>
            <a:r>
              <a:rPr lang="en-US" altLang="ja-JP" sz="1200" dirty="0" smtClean="0"/>
              <a:t>height of </a:t>
            </a:r>
            <a:r>
              <a:rPr lang="en-US" altLang="ja-JP" sz="1200" dirty="0"/>
              <a:t>3m (10ft)</a:t>
            </a:r>
            <a:endParaRPr kumimoji="1" lang="ja-JP" altLang="en-US" sz="1200" dirty="0"/>
          </a:p>
        </p:txBody>
      </p:sp>
      <p:sp>
        <p:nvSpPr>
          <p:cNvPr id="22" name="正方形/長方形 21"/>
          <p:cNvSpPr/>
          <p:nvPr/>
        </p:nvSpPr>
        <p:spPr>
          <a:xfrm>
            <a:off x="508182" y="308959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3" y="315160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楕円 9"/>
          <p:cNvSpPr/>
          <p:nvPr/>
        </p:nvSpPr>
        <p:spPr>
          <a:xfrm>
            <a:off x="3336769" y="3601759"/>
            <a:ext cx="628200" cy="590129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2" b="100000" l="2096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67" y="3738347"/>
            <a:ext cx="319596" cy="314811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248862" y="3502941"/>
            <a:ext cx="4892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50" dirty="0" smtClean="0"/>
              <a:t>3m</a:t>
            </a:r>
          </a:p>
          <a:p>
            <a:pPr algn="r"/>
            <a:r>
              <a:rPr kumimoji="1" lang="en-US" altLang="ja-JP" sz="1050" dirty="0" smtClean="0"/>
              <a:t>(10ft)</a:t>
            </a:r>
            <a:endParaRPr kumimoji="1" lang="ja-JP" altLang="en-US" sz="105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06659" y="370711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 O R I</a:t>
            </a:r>
            <a:endParaRPr kumimoji="1" lang="ja-JP" altLang="en-US" dirty="0"/>
          </a:p>
        </p:txBody>
      </p:sp>
      <p:graphicFrame>
        <p:nvGraphicFramePr>
          <p:cNvPr id="52" name="表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59047"/>
              </p:ext>
            </p:extLst>
          </p:nvPr>
        </p:nvGraphicFramePr>
        <p:xfrm>
          <a:off x="4634256" y="143078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2192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2192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67.9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cxnSp>
        <p:nvCxnSpPr>
          <p:cNvPr id="53" name="直線矢印コネクタ 52"/>
          <p:cNvCxnSpPr/>
          <p:nvPr/>
        </p:nvCxnSpPr>
        <p:spPr>
          <a:xfrm flipH="1" flipV="1">
            <a:off x="709851" y="4168477"/>
            <a:ext cx="1880949" cy="4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870255" y="401997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1167795" y="402723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1603220" y="4027234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2357960" y="4019979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534007" y="4286407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828433" y="379256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295986" y="4286407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68664" y="3792719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6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3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Other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Specifications 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2788914" y="3046444"/>
            <a:ext cx="1692373" cy="16702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2964543" y="3253154"/>
            <a:ext cx="1349831" cy="12772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/>
          <p:cNvSpPr/>
          <p:nvPr/>
        </p:nvSpPr>
        <p:spPr>
          <a:xfrm>
            <a:off x="3151767" y="3427455"/>
            <a:ext cx="991518" cy="9431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702230" y="3166389"/>
            <a:ext cx="7620" cy="100209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73138" y="576856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(12MP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622137"/>
              </p:ext>
            </p:extLst>
          </p:nvPr>
        </p:nvGraphicFramePr>
        <p:xfrm>
          <a:off x="4634256" y="308959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2992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2992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56.1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67.6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0.3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02324" y="143078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702236" y="1560328"/>
            <a:ext cx="7620" cy="10020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59512" y="1083679"/>
            <a:ext cx="3629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Distance </a:t>
            </a:r>
            <a:r>
              <a:rPr lang="en-US" altLang="ja-JP" sz="1200" dirty="0" smtClean="0"/>
              <a:t>to object in center image</a:t>
            </a:r>
            <a:endParaRPr kumimoji="1" lang="ja-JP" altLang="en-US" sz="1200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5" y="149279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3" name="直線コネクタ 32"/>
          <p:cNvCxnSpPr/>
          <p:nvPr/>
        </p:nvCxnSpPr>
        <p:spPr>
          <a:xfrm>
            <a:off x="585755" y="2562420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575077" y="1777131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76049" y="190623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570223" y="212755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835361" y="2441440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36334" y="1999769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37306" y="178524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46481" y="1635643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60482" y="2755664"/>
            <a:ext cx="4053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Coverage </a:t>
            </a:r>
            <a:r>
              <a:rPr lang="en-US" altLang="ja-JP" sz="1200" dirty="0" smtClean="0"/>
              <a:t>radius when </a:t>
            </a:r>
            <a:r>
              <a:rPr lang="en-US" altLang="ja-JP" sz="1200" dirty="0"/>
              <a:t>mounted at a </a:t>
            </a:r>
            <a:r>
              <a:rPr lang="en-US" altLang="ja-JP" sz="1200" dirty="0" smtClean="0"/>
              <a:t>height of </a:t>
            </a:r>
            <a:r>
              <a:rPr lang="en-US" altLang="ja-JP" sz="1200" dirty="0"/>
              <a:t>3m (10ft)</a:t>
            </a:r>
            <a:endParaRPr kumimoji="1" lang="ja-JP" altLang="en-US" sz="1200" dirty="0"/>
          </a:p>
        </p:txBody>
      </p:sp>
      <p:sp>
        <p:nvSpPr>
          <p:cNvPr id="50" name="正方形/長方形 49"/>
          <p:cNvSpPr/>
          <p:nvPr/>
        </p:nvSpPr>
        <p:spPr>
          <a:xfrm>
            <a:off x="508182" y="308959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3" y="315160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2" name="直線矢印コネクタ 51"/>
          <p:cNvCxnSpPr/>
          <p:nvPr/>
        </p:nvCxnSpPr>
        <p:spPr>
          <a:xfrm flipH="1" flipV="1">
            <a:off x="709851" y="4168477"/>
            <a:ext cx="1880949" cy="4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楕円 52"/>
          <p:cNvSpPr/>
          <p:nvPr/>
        </p:nvSpPr>
        <p:spPr>
          <a:xfrm>
            <a:off x="3336769" y="3601759"/>
            <a:ext cx="628200" cy="590129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2" b="100000" l="2096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67" y="3738347"/>
            <a:ext cx="319596" cy="314811"/>
          </a:xfrm>
          <a:prstGeom prst="rect">
            <a:avLst/>
          </a:prstGeom>
        </p:spPr>
      </p:pic>
      <p:sp>
        <p:nvSpPr>
          <p:cNvPr id="55" name="テキスト ボックス 54"/>
          <p:cNvSpPr txBox="1"/>
          <p:nvPr/>
        </p:nvSpPr>
        <p:spPr>
          <a:xfrm>
            <a:off x="248862" y="3502941"/>
            <a:ext cx="4892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50" dirty="0" smtClean="0"/>
              <a:t>3m</a:t>
            </a:r>
          </a:p>
          <a:p>
            <a:pPr algn="r"/>
            <a:r>
              <a:rPr kumimoji="1" lang="en-US" altLang="ja-JP" sz="1050" dirty="0" smtClean="0"/>
              <a:t>(10ft)</a:t>
            </a:r>
            <a:endParaRPr kumimoji="1" lang="ja-JP" altLang="en-US" sz="1050" dirty="0"/>
          </a:p>
        </p:txBody>
      </p:sp>
      <p:cxnSp>
        <p:nvCxnSpPr>
          <p:cNvPr id="56" name="直線コネクタ 55"/>
          <p:cNvCxnSpPr/>
          <p:nvPr/>
        </p:nvCxnSpPr>
        <p:spPr>
          <a:xfrm>
            <a:off x="870255" y="401997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1167795" y="402723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1603220" y="4027234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2357960" y="4019979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534007" y="4286407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828433" y="379256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295986" y="4286407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068664" y="3792719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706659" y="370711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 O R I</a:t>
            </a:r>
            <a:endParaRPr kumimoji="1" lang="ja-JP" altLang="en-US" dirty="0"/>
          </a:p>
        </p:txBody>
      </p:sp>
      <p:graphicFrame>
        <p:nvGraphicFramePr>
          <p:cNvPr id="65" name="表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243481"/>
              </p:ext>
            </p:extLst>
          </p:nvPr>
        </p:nvGraphicFramePr>
        <p:xfrm>
          <a:off x="4634256" y="143078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2992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2992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29.9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98.1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39.4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0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6754</Words>
  <Application>Microsoft Office PowerPoint</Application>
  <PresentationFormat>画面に合わせる (16:9)</PresentationFormat>
  <Paragraphs>2345</Paragraphs>
  <Slides>50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10</vt:i4>
      </vt:variant>
      <vt:variant>
        <vt:lpstr>スライド タイトル</vt:lpstr>
      </vt:variant>
      <vt:variant>
        <vt:i4>50</vt:i4>
      </vt:variant>
    </vt:vector>
  </HeadingPairs>
  <TitlesOfParts>
    <vt:vector size="74" baseType="lpstr">
      <vt:lpstr>HGPｺﾞｼｯｸE</vt:lpstr>
      <vt:lpstr>meiryo</vt:lpstr>
      <vt:lpstr>Meiryo UI</vt:lpstr>
      <vt:lpstr>Microsoft YaHei UI</vt:lpstr>
      <vt:lpstr>ＭＳ Ｐゴシック</vt:lpstr>
      <vt:lpstr>Yu Gothic UI</vt:lpstr>
      <vt:lpstr>メイリオ</vt:lpstr>
      <vt:lpstr>游ゴシック</vt:lpstr>
      <vt:lpstr>游ゴシック Light</vt:lpstr>
      <vt:lpstr>Arial</vt:lpstr>
      <vt:lpstr>Calibri</vt:lpstr>
      <vt:lpstr>Calibri Light</vt:lpstr>
      <vt:lpstr>Tahoma</vt:lpstr>
      <vt:lpstr>Wingdings</vt:lpstr>
      <vt:lpstr>デザインの設定</vt:lpstr>
      <vt:lpstr>10_デザインの設定</vt:lpstr>
      <vt:lpstr>4_デザインの設定</vt:lpstr>
      <vt:lpstr>3_デザインの設定</vt:lpstr>
      <vt:lpstr>1_デザインの設定</vt:lpstr>
      <vt:lpstr>7_デザインの設定</vt:lpstr>
      <vt:lpstr>9_デザインの設定</vt:lpstr>
      <vt:lpstr>8_デザインの設定</vt:lpstr>
      <vt:lpstr>2_デザインの設定</vt:lpstr>
      <vt:lpstr>5_デザインの設定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2022-07-22T06:58:43Z</dcterms:created>
  <dcterms:modified xsi:type="dcterms:W3CDTF">2022-07-22T06:59:03Z</dcterms:modified>
</cp:coreProperties>
</file>