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4982" r:id="rId4"/>
    <p:sldMasterId id="2147485005" r:id="rId5"/>
    <p:sldMasterId id="2147484992" r:id="rId6"/>
    <p:sldMasterId id="2147484984" r:id="rId7"/>
    <p:sldMasterId id="2147485013" r:id="rId8"/>
    <p:sldMasterId id="2147485016" r:id="rId9"/>
    <p:sldMasterId id="2147485010" r:id="rId10"/>
    <p:sldMasterId id="2147484985" r:id="rId11"/>
    <p:sldMasterId id="2147485007" r:id="rId12"/>
  </p:sldMasterIdLst>
  <p:notesMasterIdLst>
    <p:notesMasterId r:id="rId51"/>
  </p:notesMasterIdLst>
  <p:handoutMasterIdLst>
    <p:handoutMasterId r:id="rId52"/>
  </p:handoutMasterIdLst>
  <p:sldIdLst>
    <p:sldId id="302" r:id="rId13"/>
    <p:sldId id="343" r:id="rId14"/>
    <p:sldId id="311" r:id="rId15"/>
    <p:sldId id="330" r:id="rId16"/>
    <p:sldId id="314" r:id="rId17"/>
    <p:sldId id="315" r:id="rId18"/>
    <p:sldId id="316" r:id="rId19"/>
    <p:sldId id="317" r:id="rId20"/>
    <p:sldId id="331" r:id="rId21"/>
    <p:sldId id="342" r:id="rId22"/>
    <p:sldId id="324" r:id="rId23"/>
    <p:sldId id="318" r:id="rId24"/>
    <p:sldId id="319" r:id="rId25"/>
    <p:sldId id="322" r:id="rId26"/>
    <p:sldId id="323" r:id="rId27"/>
    <p:sldId id="339" r:id="rId28"/>
    <p:sldId id="341" r:id="rId29"/>
    <p:sldId id="340" r:id="rId30"/>
    <p:sldId id="320" r:id="rId31"/>
    <p:sldId id="332" r:id="rId32"/>
    <p:sldId id="333" r:id="rId33"/>
    <p:sldId id="321" r:id="rId34"/>
    <p:sldId id="334" r:id="rId35"/>
    <p:sldId id="335" r:id="rId36"/>
    <p:sldId id="336" r:id="rId37"/>
    <p:sldId id="337" r:id="rId38"/>
    <p:sldId id="338" r:id="rId39"/>
    <p:sldId id="326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27" r:id="rId48"/>
    <p:sldId id="328" r:id="rId49"/>
    <p:sldId id="309" r:id="rId50"/>
  </p:sldIdLst>
  <p:sldSz cx="9144000" cy="5143500" type="screen16x9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565"/>
    <a:srgbClr val="FF5050"/>
    <a:srgbClr val="E46C0A"/>
    <a:srgbClr val="0000CC"/>
    <a:srgbClr val="6464E6"/>
    <a:srgbClr val="FF66FF"/>
    <a:srgbClr val="006AB0"/>
    <a:srgbClr val="81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7801" autoAdjust="0"/>
  </p:normalViewPr>
  <p:slideViewPr>
    <p:cSldViewPr snapToGrid="0" snapToObjects="1">
      <p:cViewPr varScale="1">
        <p:scale>
          <a:sx n="129" d="100"/>
          <a:sy n="129" d="100"/>
        </p:scale>
        <p:origin x="110" y="1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&#12494;&#12531;&#12495;&#12452;&#12471;&#12522;&#12514;&#12487;&#12523;\NH&#22266;&#23450;&#12459;&#12513;&#12521;\01%20SE&#36039;&#26009;\temp\&#30011;&#36074;&#12524;&#12540;&#12480;&#12540;&#12481;&#12515;&#12540;&#1248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66528526039509"/>
          <c:y val="0.10172739598647546"/>
          <c:w val="0.68497350820584857"/>
          <c:h val="0.72564003915765218"/>
        </c:manualLayout>
      </c:layout>
      <c:radarChart>
        <c:radarStyle val="marker"/>
        <c:varyColors val="0"/>
        <c:ser>
          <c:idx val="0"/>
          <c:order val="0"/>
          <c:tx>
            <c:strRef>
              <c:f>'Sheet1 (5)'!$E$3</c:f>
              <c:strCache>
                <c:ptCount val="1"/>
                <c:pt idx="0">
                  <c:v>Panasonic S2572L</c:v>
                </c:pt>
              </c:strCache>
            </c:strRef>
          </c:tx>
          <c:spPr>
            <a:ln w="7620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0000FF"/>
                </a:solidFill>
              </a:ln>
              <a:effectLst/>
            </c:spPr>
          </c:marker>
          <c:cat>
            <c:strRef>
              <c:f>'Sheet1 (5)'!$D$4:$D$9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SD Night time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(5)'!$E$4:$E$9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63-4F1F-9F25-7C5BB23D8A2B}"/>
            </c:ext>
          </c:extLst>
        </c:ser>
        <c:ser>
          <c:idx val="1"/>
          <c:order val="1"/>
          <c:tx>
            <c:strRef>
              <c:f>'Sheet1 (5)'!$F$3</c:f>
              <c:strCache>
                <c:ptCount val="1"/>
                <c:pt idx="0">
                  <c:v>AXIS P1378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'Sheet1 (5)'!$D$4:$D$9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SD Night time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(5)'!$F$4:$F$9</c:f>
              <c:numCache>
                <c:formatCode>General</c:formatCode>
                <c:ptCount val="6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63-4F1F-9F25-7C5BB23D8A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172950349422686"/>
          <c:y val="0.96134381599462293"/>
          <c:w val="0.78680042153322671"/>
          <c:h val="3.811002283251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B03E-5F20-4FE9-AE8F-91B893F34AB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B71C-CB81-48F9-9CC9-1F57D1F346E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3856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23280-4631-449D-B6CA-E374E1E336EF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F106-CE4D-4C0B-9204-00F638B8A0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515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67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68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689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2172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0579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4846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68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3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127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41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04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542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58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231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33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24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849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027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30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967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54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78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3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9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3CA2-A1EC-492B-A4A4-03723240CF90}" type="datetimeFigureOut">
              <a:rPr kumimoji="1" lang="ja-JP" altLang="en-US" smtClean="0"/>
              <a:t>2022/7/14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65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1479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738913"/>
            <a:ext cx="534753" cy="29563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r>
              <a:rPr lang="en-US" altLang="ja-JP" sz="900" b="1" dirty="0" smtClean="0">
                <a:solidFill>
                  <a:schemeClr val="tx1"/>
                </a:solidFill>
              </a:rPr>
              <a:t>/**</a:t>
            </a:r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644571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500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2914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2914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386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1479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8551701" y="192948"/>
            <a:ext cx="534753" cy="295635"/>
          </a:xfrm>
          <a:prstGeom prst="rect">
            <a:avLst/>
          </a:prstGeom>
          <a:solidFill>
            <a:schemeClr val="bg1"/>
          </a:solidFill>
          <a:ln w="12700">
            <a:solidFill>
              <a:srgbClr val="6464E6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r>
              <a:rPr lang="en-US" altLang="ja-JP" sz="900" b="1" dirty="0" smtClean="0">
                <a:solidFill>
                  <a:schemeClr val="tx1"/>
                </a:solidFill>
              </a:rPr>
              <a:t>/**</a:t>
            </a:r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16" y="198228"/>
            <a:ext cx="1220649" cy="2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7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1" r:id="rId1"/>
    <p:sldLayoutId id="214748501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3" y="2212841"/>
            <a:ext cx="3082954" cy="7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59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tmp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tmp"/><Relationship Id="rId4" Type="http://schemas.openxmlformats.org/officeDocument/2006/relationships/image" Target="../media/image46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10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47838" y="1814947"/>
            <a:ext cx="6987996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i-PRO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5MP &amp; 4K</a:t>
            </a:r>
          </a:p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Fixed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SE</a:t>
            </a:r>
            <a:endParaRPr lang="en-US" altLang="ja-JP" sz="32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03688" y="2969083"/>
            <a:ext cx="5160449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Model: WV-S1552L , WV-S2552L , WV-S2252L</a:t>
            </a:r>
            <a:b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             WV-S1572L ,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WV-S2572L </a:t>
            </a: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, WV-S2272L</a:t>
            </a:r>
            <a:endParaRPr lang="en-US" altLang="ja-JP" sz="1050" dirty="0" smtClean="0">
              <a:effectLst/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03688" y="3944640"/>
            <a:ext cx="194122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Jul.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2022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03688" y="3577665"/>
            <a:ext cx="184028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Document Ver.1.02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00" y="3746137"/>
            <a:ext cx="996736" cy="86832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236" y="3637896"/>
            <a:ext cx="1001131" cy="97656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00" y="2895350"/>
            <a:ext cx="1572936" cy="82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3138" y="629612"/>
            <a:ext cx="685611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of new &amp;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current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i-VMD (Detection accuracy)</a:t>
            </a:r>
          </a:p>
        </p:txBody>
      </p:sp>
      <p:sp>
        <p:nvSpPr>
          <p:cNvPr id="4" name="正方形/長方形 114"/>
          <p:cNvSpPr>
            <a:spLocks noChangeArrowheads="1"/>
          </p:cNvSpPr>
          <p:nvPr/>
        </p:nvSpPr>
        <p:spPr bwMode="auto">
          <a:xfrm>
            <a:off x="346620" y="1021337"/>
            <a:ext cx="6915271" cy="3071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Object </a:t>
            </a:r>
            <a:r>
              <a:rPr lang="en-US" altLang="ja-JP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detection </a:t>
            </a: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reduced the false positive </a:t>
            </a:r>
            <a:r>
              <a:rPr lang="en-US" altLang="ja-JP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alarm </a:t>
            </a:r>
            <a:r>
              <a:rPr lang="en-US" altLang="ja-JP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rate.</a:t>
            </a:r>
            <a:endParaRPr lang="en-US" altLang="ja-JP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5846" y="1444326"/>
            <a:ext cx="237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accuracy</a:t>
            </a:r>
            <a:r>
              <a:rPr kumimoji="1" lang="en-US" altLang="ja-JP" sz="16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3804" y="3375699"/>
            <a:ext cx="86820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Notes:</a:t>
            </a:r>
          </a:p>
          <a:p>
            <a:pPr lvl="0" algn="l">
              <a:defRPr/>
            </a:pP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#1 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percentages above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comparison result based on PIPS's original evaluation video assuming the actual environment </a:t>
            </a:r>
            <a:endParaRPr lang="en-US" altLang="ja-JP" sz="9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(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shaking of plants / animals / light and shadow / rain / fluctuation in lighting, etc.). </a:t>
            </a:r>
          </a:p>
          <a:p>
            <a:pPr lvl="0" algn="l">
              <a:defRPr/>
            </a:pP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#2 The performance described above is the result when human, vehicle and bicycle are checked for detection target.</a:t>
            </a:r>
          </a:p>
          <a:p>
            <a:pPr lvl="0" algn="l">
              <a:defRPr/>
            </a:pP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The definition of false positive alarm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rate is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percentage of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cases where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object other than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(human,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vehicle, bicycle)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detected.</a:t>
            </a:r>
          </a:p>
          <a:p>
            <a:pPr lvl="0" algn="l">
              <a:defRPr/>
            </a:pP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If an object is detected correctly as a detection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one scene, it will be counted as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true positive alarm,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but if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object which is NOT the detection target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detected in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endParaRPr lang="en-US" altLang="ja-JP" sz="9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same scene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false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positive alarm will be counted as well.</a:t>
            </a:r>
          </a:p>
          <a:p>
            <a:pPr lvl="0"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#4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If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TP: a times, FN: b times, FP: c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times,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Its rate is defined by TP = a / (a ​​+ b), FN = b / (a ​​+ b), FP = c / (a ​​+ b + c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  <a:p>
            <a:pPr lvl="0"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*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TP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True positive  FN : False negative  FP : False positive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002660"/>
              </p:ext>
            </p:extLst>
          </p:nvPr>
        </p:nvGraphicFramePr>
        <p:xfrm>
          <a:off x="301140" y="1758061"/>
          <a:ext cx="3766159" cy="129177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34045">
                  <a:extLst>
                    <a:ext uri="{9D8B030D-6E8A-4147-A177-3AD203B41FA5}">
                      <a16:colId xmlns:a16="http://schemas.microsoft.com/office/drawing/2014/main" val="3323277342"/>
                    </a:ext>
                  </a:extLst>
                </a:gridCol>
                <a:gridCol w="1276664">
                  <a:extLst>
                    <a:ext uri="{9D8B030D-6E8A-4147-A177-3AD203B41FA5}">
                      <a16:colId xmlns:a16="http://schemas.microsoft.com/office/drawing/2014/main" val="2217409004"/>
                    </a:ext>
                  </a:extLst>
                </a:gridCol>
                <a:gridCol w="1155450">
                  <a:extLst>
                    <a:ext uri="{9D8B030D-6E8A-4147-A177-3AD203B41FA5}">
                      <a16:colId xmlns:a16="http://schemas.microsoft.com/office/drawing/2014/main" val="294387348"/>
                    </a:ext>
                  </a:extLst>
                </a:gridCol>
              </a:tblGrid>
              <a:tr h="43954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endParaRPr lang="ja-JP" alt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6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dirty="0" smtClean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 i-VMD (Type7)</a:t>
                      </a:r>
                    </a:p>
                  </a:txBody>
                  <a:tcPr marL="0" marR="0" marT="0" marB="0" anchor="ctr">
                    <a:solidFill>
                      <a:srgbClr val="006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Current i-VMD</a:t>
                      </a:r>
                    </a:p>
                    <a:p>
                      <a:pPr algn="ct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(Type6)</a:t>
                      </a:r>
                      <a:endParaRPr lang="en-US" altLang="ja-JP" sz="1200" u="none" strike="noStrike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55139"/>
                  </a:ext>
                </a:extLst>
              </a:tr>
              <a:tr h="28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True positive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80.2</a:t>
                      </a:r>
                      <a:r>
                        <a:rPr lang="en-US" altLang="ja-JP" sz="1600" b="1" u="none" strike="noStrike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600" b="1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%</a:t>
                      </a:r>
                      <a:endParaRPr lang="en-US" altLang="ja-JP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78.9 %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523641083"/>
                  </a:ext>
                </a:extLst>
              </a:tr>
              <a:tr h="28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False negative</a:t>
                      </a:r>
                      <a:endParaRPr lang="ja-JP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19.8 %</a:t>
                      </a:r>
                      <a:endParaRPr lang="en-US" altLang="ja-JP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21.1 %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242508674"/>
                  </a:ext>
                </a:extLst>
              </a:tr>
              <a:tr h="28131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False positive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2.4 %</a:t>
                      </a:r>
                      <a:endParaRPr lang="en-US" altLang="ja-JP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22.3 %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942305"/>
                  </a:ext>
                </a:extLst>
              </a:tr>
            </a:tbl>
          </a:graphicData>
        </a:graphic>
      </p:graphicFrame>
      <p:sp>
        <p:nvSpPr>
          <p:cNvPr id="9" name="角丸四角形 8"/>
          <p:cNvSpPr/>
          <p:nvPr/>
        </p:nvSpPr>
        <p:spPr>
          <a:xfrm>
            <a:off x="4353950" y="1552261"/>
            <a:ext cx="4500000" cy="1724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07386" y="1581328"/>
            <a:ext cx="1528856" cy="24658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Shadow and reflection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998" y="1823504"/>
            <a:ext cx="1155287" cy="100575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041397" y="1565383"/>
            <a:ext cx="906630" cy="24658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Light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545" y="1819840"/>
            <a:ext cx="1377851" cy="100575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399517" y="1582306"/>
            <a:ext cx="1672750" cy="31785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1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Swaying trees</a:t>
            </a: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and plants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733" y="1823504"/>
            <a:ext cx="1080033" cy="1020182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 rot="20700000">
            <a:off x="5050576" y="1882710"/>
            <a:ext cx="806863" cy="822574"/>
            <a:chOff x="-2203483" y="1549768"/>
            <a:chExt cx="978408" cy="997459"/>
          </a:xfrm>
        </p:grpSpPr>
        <p:sp>
          <p:nvSpPr>
            <p:cNvPr id="17" name="環状矢印 16"/>
            <p:cNvSpPr/>
            <p:nvPr/>
          </p:nvSpPr>
          <p:spPr>
            <a:xfrm flipH="1">
              <a:off x="-2187284" y="1568819"/>
              <a:ext cx="911875" cy="97840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41492"/>
                <a:gd name="adj5" fmla="val 125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</a:gradFill>
            <a:ln>
              <a:noFill/>
            </a:ln>
            <a:effectLst>
              <a:outerShdw blurRad="40000" dist="23000" dir="5400000" sx="95000" sy="95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54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環状矢印 17"/>
            <p:cNvSpPr/>
            <p:nvPr/>
          </p:nvSpPr>
          <p:spPr>
            <a:xfrm rot="20700000">
              <a:off x="-2203483" y="1549768"/>
              <a:ext cx="978408" cy="97840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41492"/>
                <a:gd name="adj5" fmla="val 125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9" name="正方形/長方形 18"/>
          <p:cNvSpPr/>
          <p:nvPr/>
        </p:nvSpPr>
        <p:spPr>
          <a:xfrm>
            <a:off x="6464830" y="1788893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 rot="2700000">
            <a:off x="6938029" y="1876690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 rot="18900000">
            <a:off x="6026154" y="1885969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591161" y="2801868"/>
            <a:ext cx="396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110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Sample cases of scenes </a:t>
            </a:r>
          </a:p>
          <a:p>
            <a:pPr algn="ctr">
              <a:defRPr/>
            </a:pPr>
            <a:r>
              <a:rPr lang="en-US" altLang="ja-JP" sz="110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where false negatives and false positives can occur</a:t>
            </a:r>
            <a:endParaRPr lang="ja-JP" altLang="en-US" sz="110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01140" y="2769050"/>
            <a:ext cx="3753696" cy="28078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73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3138" y="629612"/>
            <a:ext cx="685611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of new &amp;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current i-VMD (Specification)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128078"/>
              </p:ext>
            </p:extLst>
          </p:nvPr>
        </p:nvGraphicFramePr>
        <p:xfrm>
          <a:off x="330976" y="962229"/>
          <a:ext cx="8480515" cy="3450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7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202">
                  <a:extLst>
                    <a:ext uri="{9D8B030D-6E8A-4147-A177-3AD203B41FA5}">
                      <a16:colId xmlns:a16="http://schemas.microsoft.com/office/drawing/2014/main" val="640403881"/>
                    </a:ext>
                  </a:extLst>
                </a:gridCol>
                <a:gridCol w="2873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8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0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en-US" altLang="ja-JP" sz="10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</a:t>
                      </a: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-VMD (New</a:t>
                      </a:r>
                      <a:r>
                        <a:rPr lang="en-US" altLang="ja-JP" sz="10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5MP/4k Camera</a:t>
                      </a: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sz="10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Current i-VMD</a:t>
                      </a: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(Current</a:t>
                      </a:r>
                      <a:r>
                        <a:rPr lang="en-US" altLang="ja-JP" sz="10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5MP/4k Camera</a:t>
                      </a: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sz="10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8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Type of i-VMD</a:t>
                      </a:r>
                      <a:endParaRPr lang="ja-JP" sz="10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Type7</a:t>
                      </a:r>
                      <a:endParaRPr lang="ja-JP" sz="1000" b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Type6</a:t>
                      </a:r>
                      <a:endParaRPr lang="ja-JP" sz="1000" b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701230348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Detection mode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Intruder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ja-JP" sz="10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ja-JP" sz="10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Direction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10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060">
                <a:tc vMerge="1">
                  <a:txBody>
                    <a:bodyPr/>
                    <a:lstStyle/>
                    <a:p>
                      <a:pPr algn="l" fontAlgn="ctr"/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Cross line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</a:t>
                      </a:r>
                      <a:r>
                        <a:rPr lang="ja-JP" altLang="en-US" sz="10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kern="120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(left / removed) </a:t>
                      </a:r>
                      <a:endParaRPr lang="en-US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sz="10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 vMerge="1">
                  <a:txBody>
                    <a:bodyPr/>
                    <a:lstStyle/>
                    <a:p>
                      <a:pPr algn="l" fontAlgn="ctr"/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 change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ja-JP" altLang="en-US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 feature)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 aspect ratio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</a:t>
                      </a:r>
                      <a:endParaRPr lang="ja-JP" altLang="ja-JP" sz="10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 / </a:t>
                      </a:r>
                      <a:r>
                        <a:rPr lang="en-US" altLang="ja-JP" sz="10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</a:t>
                      </a:r>
                      <a:endParaRPr lang="ja-JP" altLang="ja-JP" sz="10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092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 number of simultaneous detection</a:t>
                      </a:r>
                      <a:r>
                        <a:rPr lang="en-US" altLang="ja-JP" sz="1000" b="1" i="0" u="none" strike="noStrike" kern="1200" baseline="30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(*1)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713278"/>
                  </a:ext>
                </a:extLst>
              </a:tr>
              <a:tr h="130927">
                <a:tc gridSpan="2"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Minimum detection size</a:t>
                      </a:r>
                      <a:r>
                        <a:rPr lang="en-US" altLang="ja-JP" sz="1000" b="1" i="0" u="none" strike="noStrike" kern="1200" baseline="30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(*2)</a:t>
                      </a:r>
                      <a:endParaRPr lang="en-US" altLang="ja-JP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5MP:38pix</a:t>
                      </a: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</a:t>
                      </a: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4K:48pix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5MP:38pix</a:t>
                      </a: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</a:t>
                      </a: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4K:48pix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141858"/>
                  </a:ext>
                </a:extLst>
              </a:tr>
              <a:tr h="252112">
                <a:tc gridSpan="2"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Registerable number of detection program</a:t>
                      </a:r>
                      <a:r>
                        <a:rPr lang="en-US" altLang="ja-JP" sz="1000" b="1" i="0" u="none" strike="noStrike" kern="1200" baseline="30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(*3)</a:t>
                      </a:r>
                      <a:endParaRPr lang="en-US" altLang="ja-JP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896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Registerable number of detection area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for each detection program</a:t>
                      </a: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(16 in total)</a:t>
                      </a:r>
                      <a:endParaRPr lang="ja-JP" sz="10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for each detection program</a:t>
                      </a: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(16 in total)</a:t>
                      </a:r>
                      <a:endParaRPr lang="ja-JP" altLang="ja-JP" sz="10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641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Registerable number of mask area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for each detection program</a:t>
                      </a: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(16 in total)</a:t>
                      </a:r>
                      <a:endParaRPr lang="ja-JP" altLang="ja-JP" sz="10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for each detection program</a:t>
                      </a:r>
                      <a:r>
                        <a:rPr lang="en-US" altLang="ja-JP" sz="10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(16 in total)</a:t>
                      </a:r>
                      <a:endParaRPr lang="ja-JP" altLang="ja-JP" sz="10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80329" y="4364839"/>
            <a:ext cx="85859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(*1)</a:t>
            </a:r>
            <a:r>
              <a:rPr kumimoji="1" lang="ja-JP" altLang="en-US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Depending on the size of moving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object, the detecting situation and other con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ditions, it may not detect the objects up to the maximum number of detection.</a:t>
            </a:r>
          </a:p>
          <a:p>
            <a:pPr lvl="0" algn="l">
              <a:defRPr/>
            </a:pP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minimum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sizes above are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theoretical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values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we do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 guarantee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performance in detecting the objects of those sizes.</a:t>
            </a:r>
          </a:p>
          <a:p>
            <a:pPr lvl="0">
              <a:defRPr/>
            </a:pP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(*3)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detection condition can be configured by setting the combination of "Detection area", "Detection object" and "Detection mode".</a:t>
            </a:r>
            <a:endParaRPr lang="en-US" altLang="ja-JP" sz="9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32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4. Other Software Specifications 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8" y="629612"/>
            <a:ext cx="345977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</a:t>
            </a:r>
            <a:r>
              <a:rPr lang="ja-JP" altLang="en-US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(5MP model)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55079" y="639493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*</a:t>
            </a:r>
            <a:r>
              <a:rPr lang="en-US" altLang="ja-JP" sz="105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1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52766" y="1065490"/>
            <a:ext cx="1289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WV-S1552L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Box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63949" y="3447594"/>
            <a:ext cx="1289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WV-S2252L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 Dome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82225" y="2253912"/>
            <a:ext cx="1440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WV-S2552L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5" y="3966788"/>
            <a:ext cx="586220" cy="57183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7" y="2770507"/>
            <a:ext cx="674554" cy="587648"/>
          </a:xfrm>
          <a:prstGeom prst="rect">
            <a:avLst/>
          </a:prstGeom>
        </p:spPr>
      </p:pic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542520"/>
              </p:ext>
            </p:extLst>
          </p:nvPr>
        </p:nvGraphicFramePr>
        <p:xfrm>
          <a:off x="1877350" y="3480707"/>
          <a:ext cx="6991182" cy="1050532"/>
        </p:xfrm>
        <a:graphic>
          <a:graphicData uri="http://schemas.openxmlformats.org/drawingml/2006/table">
            <a:tbl>
              <a:tblPr/>
              <a:tblGrid>
                <a:gridCol w="922222">
                  <a:extLst>
                    <a:ext uri="{9D8B030D-6E8A-4147-A177-3AD203B41FA5}">
                      <a16:colId xmlns:a16="http://schemas.microsoft.com/office/drawing/2014/main" val="328613696"/>
                    </a:ext>
                  </a:extLst>
                </a:gridCol>
                <a:gridCol w="1050484">
                  <a:extLst>
                    <a:ext uri="{9D8B030D-6E8A-4147-A177-3AD203B41FA5}">
                      <a16:colId xmlns:a16="http://schemas.microsoft.com/office/drawing/2014/main" val="3828068787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1427018537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3782808812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153145129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1425200202"/>
                    </a:ext>
                  </a:extLst>
                </a:gridCol>
              </a:tblGrid>
              <a:tr h="195527">
                <a:tc rowSpan="2" gridSpan="2">
                  <a:txBody>
                    <a:bodyPr/>
                    <a:lstStyle/>
                    <a:p>
                      <a:pPr algn="l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Resolution : 3072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1728 </a:t>
                      </a:r>
                      <a:r>
                        <a:rPr lang="en-US" altLang="ja-JP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33</a:t>
                      </a:r>
                      <a:r>
                        <a:rPr lang="en-US" altLang="ja-JP" sz="105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deg.</a:t>
                      </a:r>
                      <a:r>
                        <a:rPr lang="ja-JP" alt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105</a:t>
                      </a:r>
                      <a:r>
                        <a:rPr lang="en-US" altLang="ja-JP" sz="105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228827"/>
                  </a:ext>
                </a:extLst>
              </a:tr>
              <a:tr h="176825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491478"/>
                  </a:ext>
                </a:extLst>
              </a:tr>
              <a:tr h="1344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207.42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680.51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47.14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154.67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097523"/>
                  </a:ext>
                </a:extLst>
              </a:tr>
              <a:tr h="1565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82.97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272.20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18.86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61.87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07817"/>
                  </a:ext>
                </a:extLst>
              </a:tr>
              <a:tr h="1371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41.48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136.10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9.43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475133"/>
                  </a:ext>
                </a:extLst>
              </a:tr>
              <a:tr h="820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4.71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102742"/>
                  </a:ext>
                </a:extLst>
              </a:tr>
            </a:tbl>
          </a:graphicData>
        </a:graphic>
      </p:graphicFrame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134199"/>
              </p:ext>
            </p:extLst>
          </p:nvPr>
        </p:nvGraphicFramePr>
        <p:xfrm>
          <a:off x="1877351" y="2311203"/>
          <a:ext cx="6991182" cy="1044368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057430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3163803516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61409217"/>
                    </a:ext>
                  </a:extLst>
                </a:gridCol>
              </a:tblGrid>
              <a:tr h="196436">
                <a:tc rowSpan="2" gridSpan="2">
                  <a:txBody>
                    <a:bodyPr/>
                    <a:lstStyle/>
                    <a:p>
                      <a:pPr algn="l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Resolution : 3072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1728 </a:t>
                      </a:r>
                      <a:r>
                        <a:rPr lang="en-US" altLang="ja-JP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33</a:t>
                      </a:r>
                      <a:r>
                        <a:rPr lang="en-US" altLang="ja-JP" sz="105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deg.</a:t>
                      </a:r>
                      <a:r>
                        <a:rPr lang="ja-JP" alt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103</a:t>
                      </a:r>
                      <a:r>
                        <a:rPr lang="en-US" altLang="ja-JP" sz="105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69752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267510"/>
                  </a:ext>
                </a:extLst>
              </a:tr>
              <a:tr h="100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207.42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680.51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48.87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160.34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62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82.97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272.20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19.55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64.14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206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41.48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136.10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9.77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32.07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95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16.03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319764"/>
              </p:ext>
            </p:extLst>
          </p:nvPr>
        </p:nvGraphicFramePr>
        <p:xfrm>
          <a:off x="1877351" y="1116028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l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Resolution : 3072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1728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34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106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200.96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659.32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46.3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151.90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80.38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263.73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18.52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60.76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40.19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131.86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65.93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4.63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coverage DORI 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camera's tele and wide can meet these criteria is shown below: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4" y="1575883"/>
            <a:ext cx="1076922" cy="561585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1810188" y="4546223"/>
            <a:ext cx="32329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43090" y="4547005"/>
            <a:ext cx="382544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Super resolution imaging</a:t>
            </a:r>
            <a:endParaRPr kumimoji="1" lang="ja-JP" altLang="en-US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4. Other Software Specifications 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3138" y="629612"/>
            <a:ext cx="345977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</a:t>
            </a:r>
            <a:r>
              <a:rPr lang="ja-JP" altLang="en-US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(4K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55079" y="639493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*</a:t>
            </a:r>
            <a:r>
              <a:rPr lang="en-US" altLang="ja-JP" sz="105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1</a:t>
            </a:r>
          </a:p>
        </p:txBody>
      </p:sp>
      <p:graphicFrame>
        <p:nvGraphicFramePr>
          <p:cNvPr id="30" name="表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251034"/>
              </p:ext>
            </p:extLst>
          </p:nvPr>
        </p:nvGraphicFramePr>
        <p:xfrm>
          <a:off x="1877350" y="3480700"/>
          <a:ext cx="6991182" cy="1050532"/>
        </p:xfrm>
        <a:graphic>
          <a:graphicData uri="http://schemas.openxmlformats.org/drawingml/2006/table">
            <a:tbl>
              <a:tblPr/>
              <a:tblGrid>
                <a:gridCol w="922222">
                  <a:extLst>
                    <a:ext uri="{9D8B030D-6E8A-4147-A177-3AD203B41FA5}">
                      <a16:colId xmlns:a16="http://schemas.microsoft.com/office/drawing/2014/main" val="328613696"/>
                    </a:ext>
                  </a:extLst>
                </a:gridCol>
                <a:gridCol w="1050484">
                  <a:extLst>
                    <a:ext uri="{9D8B030D-6E8A-4147-A177-3AD203B41FA5}">
                      <a16:colId xmlns:a16="http://schemas.microsoft.com/office/drawing/2014/main" val="3828068787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1427018537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3782808812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153145129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1425200202"/>
                    </a:ext>
                  </a:extLst>
                </a:gridCol>
              </a:tblGrid>
              <a:tr h="195527">
                <a:tc rowSpan="2" gridSpan="2">
                  <a:txBody>
                    <a:bodyPr/>
                    <a:lstStyle/>
                    <a:p>
                      <a:pPr algn="l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3840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52 deg.</a:t>
                      </a:r>
                      <a:r>
                        <a:rPr lang="ja-JP" alt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101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228827"/>
                  </a:ext>
                </a:extLst>
              </a:tr>
              <a:tr h="176825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491478"/>
                  </a:ext>
                </a:extLst>
              </a:tr>
              <a:tr h="1344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157.46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516.61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63.31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207.71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097523"/>
                  </a:ext>
                </a:extLst>
              </a:tr>
              <a:tr h="1565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62.99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206.64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25.32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83.08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07817"/>
                  </a:ext>
                </a:extLst>
              </a:tr>
              <a:tr h="1371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31.49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103.32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12.66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41.54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475133"/>
                  </a:ext>
                </a:extLst>
              </a:tr>
              <a:tr h="820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15.75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51.66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6.33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102742"/>
                  </a:ext>
                </a:extLst>
              </a:tr>
            </a:tbl>
          </a:graphicData>
        </a:graphic>
      </p:graphicFrame>
      <p:graphicFrame>
        <p:nvGraphicFramePr>
          <p:cNvPr id="31" name="表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342773"/>
              </p:ext>
            </p:extLst>
          </p:nvPr>
        </p:nvGraphicFramePr>
        <p:xfrm>
          <a:off x="1877351" y="2311203"/>
          <a:ext cx="6991182" cy="1044368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057430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3163803516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61409217"/>
                    </a:ext>
                  </a:extLst>
                </a:gridCol>
              </a:tblGrid>
              <a:tr h="196436">
                <a:tc rowSpan="2" gridSpan="2">
                  <a:txBody>
                    <a:bodyPr/>
                    <a:lstStyle/>
                    <a:p>
                      <a:pPr algn="l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3840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52 deg.</a:t>
                      </a:r>
                      <a:r>
                        <a:rPr lang="ja-JP" alt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101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69752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267510"/>
                  </a:ext>
                </a:extLst>
              </a:tr>
              <a:tr h="100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157.46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516.61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63.31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207.71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62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62.99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206.64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25.32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83.08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206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31.49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103.32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12.66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41.54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95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15.75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51.66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6.33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  <p:graphicFrame>
        <p:nvGraphicFramePr>
          <p:cNvPr id="32" name="表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08260"/>
              </p:ext>
            </p:extLst>
          </p:nvPr>
        </p:nvGraphicFramePr>
        <p:xfrm>
          <a:off x="1877351" y="111602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l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3840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53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104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154.04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505.37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60.00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196.86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61.61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202.15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24.00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78.74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30.81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101.07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12.00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39.37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15.40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50.54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6.00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19.69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35" name="テキスト ボックス 34"/>
          <p:cNvSpPr txBox="1"/>
          <p:nvPr/>
        </p:nvSpPr>
        <p:spPr>
          <a:xfrm>
            <a:off x="1810188" y="4546216"/>
            <a:ext cx="32329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52766" y="1065488"/>
            <a:ext cx="1289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WV-S1572L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Box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63949" y="3447587"/>
            <a:ext cx="1289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WV-S2272L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 Dome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82225" y="2253912"/>
            <a:ext cx="1440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WV-S2572L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5" y="3966781"/>
            <a:ext cx="586220" cy="571833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7" y="2770507"/>
            <a:ext cx="674554" cy="587648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4" y="1575881"/>
            <a:ext cx="1076922" cy="561585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3765395" y="634728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coverage DORI 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camera's tele and wide can meet these criteria is shown below:</a:t>
            </a:r>
          </a:p>
        </p:txBody>
      </p:sp>
    </p:spTree>
    <p:extLst>
      <p:ext uri="{BB962C8B-B14F-4D97-AF65-F5344CB8AC3E}">
        <p14:creationId xmlns:p14="http://schemas.microsoft.com/office/powerpoint/2010/main" val="6710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0080" y="3863189"/>
            <a:ext cx="7314400" cy="126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Software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821" y="57023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(5MP model)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77990" y="3863189"/>
            <a:ext cx="73144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The resolution of JPEG(1) should be set to the same resolution as Stream(1), (2), (3), (4) or JPEG(2)</a:t>
            </a:r>
          </a:p>
          <a:p>
            <a:pPr lvl="0" algn="l">
              <a:defRPr/>
            </a:pPr>
            <a:r>
              <a:rPr lang="ja-JP" altLang="en-US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320x180 cannot be selected for JPEG(1) if it is not selected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either Stream(1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to (4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When the resolution is selected as following, maximum framerate is 15fps(12.5fps) for all streams.</a:t>
            </a:r>
          </a:p>
          <a:p>
            <a:pPr algn="l"/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- 3072x1728(3072x2304),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2560x1440(2560x1920) of stream(2)     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1280x720 of stream(4) </a:t>
            </a:r>
            <a:endParaRPr lang="ja-JP" altLang="en-US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2560x1440(2560x1920) of stream(2) can be selected in case of stream(1) is set to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2560x1440(2560x1920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*4 “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90 deg.”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“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270 deg.”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cannot be set for [Image rotation] when “320x180” or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“4:3”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selected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*5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to 15fps(12.5fps)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Super Dynamic level is set to 30 or more.</a:t>
            </a:r>
            <a:endParaRPr lang="en-US" altLang="ja-JP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 and "none of the conditions of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*5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 met", maximum framerate is 30fps(25fps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552505"/>
              </p:ext>
            </p:extLst>
          </p:nvPr>
        </p:nvGraphicFramePr>
        <p:xfrm>
          <a:off x="100080" y="899061"/>
          <a:ext cx="8947401" cy="3028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Stream(3)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Stream(4)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661">
                <a:tc rowSpan="2"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16:9(25fps)</a:t>
                      </a:r>
                    </a:p>
                  </a:txBody>
                  <a:tcPr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3072x1728</a:t>
                      </a: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3072x1728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en-US" altLang="ja-JP" sz="105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3072x1728</a:t>
                      </a: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  <a:endParaRPr kumimoji="1" lang="en-US" altLang="ja-JP" sz="105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en-US" altLang="ja-JP" sz="105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1280x720 640x360 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1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kumimoji="1" lang="ja-JP" altLang="en-US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148575"/>
                  </a:ext>
                </a:extLst>
              </a:tr>
              <a:tr h="101182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4:3(30fps)</a:t>
                      </a:r>
                    </a:p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4:3(25fps)</a:t>
                      </a:r>
                    </a:p>
                  </a:txBody>
                  <a:tcPr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3072x2304</a:t>
                      </a: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3072x2304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800x600 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400x300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endParaRPr kumimoji="1" lang="en-US" altLang="ja-JP" sz="1050" b="0" i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endParaRPr kumimoji="1" lang="en-US" altLang="ja-JP" sz="1050" b="0" i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3072x2304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800x600 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400x300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kumimoji="1" lang="ja-JP" altLang="en-US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99728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3759682" y="1313450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*3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55668" y="115880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43912" y="1636293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619005" y="195702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794090" y="195702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989535" y="195521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178652" y="195521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39887" y="2623699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*3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35873" y="2469054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1310" y="246568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29329" y="2629957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515252" y="220118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694873" y="219920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519209" y="3671748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698830" y="3669767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792831" y="221018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77574" y="220914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162317" y="221018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356983" y="220259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790849" y="367481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975592" y="367377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160335" y="367481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355001" y="3667224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1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Software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820" y="57023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(4K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model)</a:t>
            </a:r>
          </a:p>
        </p:txBody>
      </p:sp>
      <p:graphicFrame>
        <p:nvGraphicFramePr>
          <p:cNvPr id="45" name="表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273643"/>
              </p:ext>
            </p:extLst>
          </p:nvPr>
        </p:nvGraphicFramePr>
        <p:xfrm>
          <a:off x="98910" y="898397"/>
          <a:ext cx="8947401" cy="1878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087">
                  <a:extLst>
                    <a:ext uri="{9D8B030D-6E8A-4147-A177-3AD203B41FA5}">
                      <a16:colId xmlns:a16="http://schemas.microsoft.com/office/drawing/2014/main" val="39950167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Stream(3)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Stream(4)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013">
                <a:tc gridSpan="2"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16:9(25fps)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en-US" altLang="ja-JP" sz="1050" b="0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kumimoji="1" lang="en-US" altLang="ja-JP" sz="105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kumimoji="1" lang="en-US" altLang="ja-JP" sz="1050" b="0" i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  <a:endParaRPr kumimoji="1" lang="en-US" altLang="ja-JP" sz="1050" b="0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 </a:t>
                      </a:r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 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956">
                <a:tc rowSpan="2">
                  <a:txBody>
                    <a:bodyPr/>
                    <a:lstStyle/>
                    <a:p>
                      <a:endParaRPr kumimoji="1" lang="en-US" altLang="ja-JP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70920"/>
                  </a:ext>
                </a:extLst>
              </a:tr>
              <a:tr h="28795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(B)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049520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1503581" y="221360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ja-JP" altLang="en-US" sz="10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503581" y="2504953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ja-JP" altLang="en-US" sz="10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782161" y="2197883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960893" y="248525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148400" y="2492214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359656" y="2492449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正方形/長方形 65"/>
          <p:cNvSpPr/>
          <p:nvPr/>
        </p:nvSpPr>
        <p:spPr>
          <a:xfrm>
            <a:off x="76328" y="2775660"/>
            <a:ext cx="7363541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The resolution of JPEG(1) should be set to the same resolution as Stream(1), (2), (3), (4) or JPEG(2)</a:t>
            </a:r>
          </a:p>
          <a:p>
            <a:pPr lvl="0" algn="l">
              <a:defRPr/>
            </a:pPr>
            <a:r>
              <a:rPr lang="ja-JP" altLang="en-US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320x180 cannot be selected for JPEG(1) if it is not selected for either Stream(1) to (4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When the resolution is selected as following, maximum framerate is 15fps(12.5fps) for all streams.</a:t>
            </a:r>
          </a:p>
          <a:p>
            <a:pPr algn="l"/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- 3072x1728,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 of stream(2)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1280x720 of stream(4) </a:t>
            </a:r>
            <a:endParaRPr lang="ja-JP" altLang="en-US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 of stream(2) can be selected in case of stream(1) is set to 2560x1440.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*4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“90 deg.”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“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270 deg.”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cannot be set for [Image rotation] when “320x180” is selected.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*5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maximum frame rates of Stream(1) to JPEG(2) are either the combination of (A) or (B).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*6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Under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following settings, maximum framerate is 15fps(12.5fps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-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“90 deg.” or “270 deg.” is selected for [Image rotation].</a:t>
            </a:r>
            <a:endParaRPr lang="en-US" altLang="ja-JP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Super Dynamic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level is set to 30 or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more.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installed with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i-VMD.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*7 When "Off is selected for each stream transmission" and "none of the conditions of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*6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 met", maximum framerate is 30fps(25fps).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759682" y="1331264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*3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55668" y="115880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043912" y="1636293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619005" y="195702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94090" y="195702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989535" y="195521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178652" y="195521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09185" y="2202622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718488" y="2206577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Software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58864" y="673612"/>
            <a:ext cx="4541593" cy="40527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 anchorCtr="1">
            <a:no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Current Models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55905" y="981723"/>
            <a:ext cx="419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mask can be set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designating 4 points on the screen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743525" y="950598"/>
            <a:ext cx="4300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mask can be set by</a:t>
            </a: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rectangle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10" y="1271081"/>
            <a:ext cx="4054700" cy="3164012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6" y="1271081"/>
            <a:ext cx="3810045" cy="3311399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70231" y="623675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mask setting</a:t>
            </a:r>
          </a:p>
        </p:txBody>
      </p:sp>
    </p:spTree>
    <p:extLst>
      <p:ext uri="{BB962C8B-B14F-4D97-AF65-F5344CB8AC3E}">
        <p14:creationId xmlns:p14="http://schemas.microsoft.com/office/powerpoint/2010/main" val="9350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Software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3" y="1423800"/>
            <a:ext cx="2730936" cy="318515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34545" y="1068683"/>
            <a:ext cx="6683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If the S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uper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ynamic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level is set to </a:t>
            </a:r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 or more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maximum frame rate will be set to </a:t>
            </a:r>
            <a:r>
              <a:rPr lang="en-US" altLang="ja-JP" sz="1000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74532" y="1671050"/>
            <a:ext cx="4890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Level Setting: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Default=27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　　　　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 Up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to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 fps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transmission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is available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646011" y="1792336"/>
            <a:ext cx="1478145" cy="471014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9" name="直線コネクタ 8"/>
          <p:cNvCxnSpPr>
            <a:endCxn id="8" idx="3"/>
          </p:cNvCxnSpPr>
          <p:nvPr/>
        </p:nvCxnSpPr>
        <p:spPr>
          <a:xfrm flipH="1">
            <a:off x="3124156" y="1792336"/>
            <a:ext cx="550377" cy="23550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179214"/>
              </p:ext>
            </p:extLst>
          </p:nvPr>
        </p:nvGraphicFramePr>
        <p:xfrm>
          <a:off x="3674533" y="2263350"/>
          <a:ext cx="5168678" cy="807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125">
                  <a:extLst>
                    <a:ext uri="{9D8B030D-6E8A-4147-A177-3AD203B41FA5}">
                      <a16:colId xmlns:a16="http://schemas.microsoft.com/office/drawing/2014/main" val="2440865893"/>
                    </a:ext>
                  </a:extLst>
                </a:gridCol>
                <a:gridCol w="757989">
                  <a:extLst>
                    <a:ext uri="{9D8B030D-6E8A-4147-A177-3AD203B41FA5}">
                      <a16:colId xmlns:a16="http://schemas.microsoft.com/office/drawing/2014/main" val="1429192844"/>
                    </a:ext>
                  </a:extLst>
                </a:gridCol>
                <a:gridCol w="715879">
                  <a:extLst>
                    <a:ext uri="{9D8B030D-6E8A-4147-A177-3AD203B41FA5}">
                      <a16:colId xmlns:a16="http://schemas.microsoft.com/office/drawing/2014/main" val="3360149267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1187522024"/>
                    </a:ext>
                  </a:extLst>
                </a:gridCol>
                <a:gridCol w="733926">
                  <a:extLst>
                    <a:ext uri="{9D8B030D-6E8A-4147-A177-3AD203B41FA5}">
                      <a16:colId xmlns:a16="http://schemas.microsoft.com/office/drawing/2014/main" val="1827881942"/>
                    </a:ext>
                  </a:extLst>
                </a:gridCol>
                <a:gridCol w="709864">
                  <a:extLst>
                    <a:ext uri="{9D8B030D-6E8A-4147-A177-3AD203B41FA5}">
                      <a16:colId xmlns:a16="http://schemas.microsoft.com/office/drawing/2014/main" val="1339714971"/>
                    </a:ext>
                  </a:extLst>
                </a:gridCol>
              </a:tblGrid>
              <a:tr h="266366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Level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27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28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1926197"/>
                  </a:ext>
                </a:extLst>
              </a:tr>
              <a:tr h="270711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Frame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rate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582447"/>
                  </a:ext>
                </a:extLst>
              </a:tr>
              <a:tr h="270710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 *1</a:t>
                      </a:r>
                      <a:endParaRPr kumimoji="1" lang="en-US" altLang="ja-JP" sz="6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108dB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114dB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126dB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132dB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49827513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3674532" y="3195289"/>
            <a:ext cx="5111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: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 is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theoretical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which is not equal to actual one as it depends on an environment.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0231" y="623675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 on Super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Dynamic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Software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39545" y="968419"/>
            <a:ext cx="4932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SCD alarm has been added as a </a:t>
            </a:r>
            <a:r>
              <a:rPr lang="en-US" altLang="ja-JP" sz="1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standard feature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57601" y="1106561"/>
            <a:ext cx="539733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l">
              <a:buFontTx/>
              <a:buChar char="-"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 setting</a:t>
            </a:r>
            <a:r>
              <a:rPr lang="ja-JP" altLang="en-US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endParaRPr lang="en-US" altLang="ja-JP" sz="12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Configure the area for 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SCD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alarm.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(Up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to 1 area)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lvl="0" indent="-171450" defTabSz="914400">
              <a:buFontTx/>
              <a:buChar char="-"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</a:t>
            </a:r>
          </a:p>
          <a:p>
            <a:pPr lvl="0" defTabSz="914400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</a:t>
            </a:r>
            <a:r>
              <a:rPr lang="ja-JP" altLang="en-US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the detection sensitivity from “Low”, “Middle” and “High”.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  <a:p>
            <a:pPr lvl="0" defTabSz="914400"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   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Default is “Middle”.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lvl="0" indent="-171450" defTabSz="914400">
              <a:buFontTx/>
              <a:buChar char="-"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sensitivity</a:t>
            </a:r>
          </a:p>
          <a:p>
            <a:pPr lvl="0" defTabSz="914400"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the detection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area to detect the subject motion</a:t>
            </a:r>
          </a:p>
          <a:p>
            <a:pPr lvl="0" defTabSz="914400"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 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from “Very low”, “Low”, “Middle” and “High”. </a:t>
            </a:r>
          </a:p>
          <a:p>
            <a:pPr lvl="0" defTabSz="914400"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  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Default is “Middle”.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lvl="0" indent="-171450" algn="l">
              <a:buFontTx/>
              <a:buChar char="-"/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time</a:t>
            </a:r>
          </a:p>
          <a:p>
            <a:pPr lvl="0" algn="l"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the time to issue an alarm from 3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</a:t>
            </a:r>
            <a:r>
              <a:rPr lang="en-US" altLang="ja-JP" sz="12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5s, 10s, 30s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1min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 lvl="0" algn="l"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  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Default is 3s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lvl="0" indent="-171450" algn="l">
              <a:buFontTx/>
              <a:buChar char="-"/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SCD 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information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addition</a:t>
            </a:r>
          </a:p>
          <a:p>
            <a:pPr lvl="0" algn="l"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Determine 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whether to attach the SCD information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</a:t>
            </a:r>
          </a:p>
          <a:p>
            <a:pPr lvl="0" algn="l"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 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streaming data. (O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</a:t>
            </a:r>
            <a:r>
              <a:rPr lang="ja-JP" altLang="en-US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3" y="1227584"/>
            <a:ext cx="3213110" cy="3534421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70231" y="623675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SCD (scene change detection) alarm settings</a:t>
            </a:r>
          </a:p>
        </p:txBody>
      </p:sp>
    </p:spTree>
    <p:extLst>
      <p:ext uri="{BB962C8B-B14F-4D97-AF65-F5344CB8AC3E}">
        <p14:creationId xmlns:p14="http://schemas.microsoft.com/office/powerpoint/2010/main" val="326171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96" y="691406"/>
            <a:ext cx="3967615" cy="14636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8470" y="1208893"/>
            <a:ext cx="2656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 Appearance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Color</a:t>
            </a:r>
          </a:p>
          <a:p>
            <a:pPr lvl="0" indent="-720000"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i-PRO </a:t>
            </a:r>
            <a:r>
              <a:rPr lang="en-US" altLang="ja-JP" dirty="0" smtClean="0">
                <a:solidFill>
                  <a:schemeClr val="tx1"/>
                </a:solidFill>
              </a:rPr>
              <a:t>White</a:t>
            </a:r>
            <a:endParaRPr lang="en-US" altLang="ja-JP" dirty="0">
              <a:solidFill>
                <a:schemeClr val="tx1"/>
              </a:solidFill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Size/Weight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58249" y="2040749"/>
            <a:ext cx="3457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. Installation Layout (same </a:t>
            </a:r>
            <a:r>
              <a:rPr lang="en-US" altLang="ja-JP" dirty="0">
                <a:solidFill>
                  <a:schemeClr val="tx1"/>
                </a:solidFill>
              </a:rPr>
              <a:t>as conventional models)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856" y="2791576"/>
            <a:ext cx="4221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.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Indicator, Button Layout (same as conventional models)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6958" y="2143849"/>
            <a:ext cx="4615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Size</a:t>
            </a:r>
            <a:r>
              <a:rPr lang="ja-JP" altLang="en-US" sz="120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pl-PL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133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mm(</a:t>
            </a:r>
            <a:r>
              <a:rPr kumimoji="1" lang="pl-PL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r>
              <a:rPr kumimoji="1" lang="pl-PL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pl-PL" altLang="ja-JP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</a:t>
            </a:r>
            <a:r>
              <a:rPr kumimoji="1" lang="pl-PL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133mm(H</a:t>
            </a:r>
            <a:r>
              <a:rPr kumimoji="1" lang="pl-PL" altLang="ja-JP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x </a:t>
            </a:r>
            <a:r>
              <a:rPr kumimoji="1" lang="pl-PL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377mm(L)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{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5-1/4 inches(W) x 5-1/4 inches(H) x 14-27/32 inches(L)}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Weight</a:t>
            </a: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2.2kg {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4.85 </a:t>
            </a:r>
            <a:r>
              <a:rPr lang="en-US" altLang="ja-JP" sz="1200" dirty="0" err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lbs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}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049208" y="3020406"/>
            <a:ext cx="2131332" cy="1706299"/>
            <a:chOff x="7175844" y="3150458"/>
            <a:chExt cx="2279112" cy="1771211"/>
          </a:xfrm>
        </p:grpSpPr>
        <p:pic>
          <p:nvPicPr>
            <p:cNvPr id="11" name="図 10" descr="画面の領域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844" y="3358595"/>
              <a:ext cx="730246" cy="1498359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8043865" y="3185281"/>
              <a:ext cx="1186543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SD</a:t>
              </a:r>
              <a:r>
                <a:rPr kumimoji="1" lang="ja-JP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ON /OFF button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13" name="直線コネクタ 12"/>
            <p:cNvCxnSpPr>
              <a:stCxn id="12" idx="1"/>
            </p:cNvCxnSpPr>
            <p:nvPr/>
          </p:nvCxnSpPr>
          <p:spPr>
            <a:xfrm flipH="1">
              <a:off x="7741739" y="3297101"/>
              <a:ext cx="302125" cy="308919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8043866" y="3441222"/>
              <a:ext cx="1186543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LINK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Indicator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15" name="直線コネクタ 14"/>
            <p:cNvCxnSpPr>
              <a:stCxn id="14" idx="1"/>
            </p:cNvCxnSpPr>
            <p:nvPr/>
          </p:nvCxnSpPr>
          <p:spPr>
            <a:xfrm flipH="1">
              <a:off x="7832227" y="3553042"/>
              <a:ext cx="211639" cy="269673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8043866" y="3689917"/>
              <a:ext cx="1186543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ACT</a:t>
              </a: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　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Indicator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17" name="直線コネクタ 16"/>
            <p:cNvCxnSpPr>
              <a:stCxn id="16" idx="1"/>
            </p:cNvCxnSpPr>
            <p:nvPr/>
          </p:nvCxnSpPr>
          <p:spPr>
            <a:xfrm flipH="1">
              <a:off x="7839370" y="3801737"/>
              <a:ext cx="204496" cy="159089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8043867" y="3941945"/>
              <a:ext cx="1411089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SD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ERROR</a:t>
              </a:r>
              <a:r>
                <a:rPr kumimoji="1" lang="ja-JP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/</a:t>
              </a:r>
              <a:r>
                <a:rPr kumimoji="1" lang="ja-JP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AF Indicator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20" name="直線コネクタ 19"/>
            <p:cNvCxnSpPr>
              <a:stCxn id="18" idx="1"/>
            </p:cNvCxnSpPr>
            <p:nvPr/>
          </p:nvCxnSpPr>
          <p:spPr>
            <a:xfrm flipH="1">
              <a:off x="7836988" y="4053765"/>
              <a:ext cx="206878" cy="54700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8043866" y="4193973"/>
              <a:ext cx="1257138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SD </a:t>
              </a:r>
              <a:r>
                <a:rPr lang="en-US" altLang="ja-JP" sz="800" dirty="0" smtClean="0">
                  <a:solidFill>
                    <a:srgbClr val="0A54A0"/>
                  </a:solidFill>
                </a:rPr>
                <a:t>MOUNT Indicator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22" name="直線コネクタ 21"/>
            <p:cNvCxnSpPr>
              <a:stCxn id="21" idx="1"/>
            </p:cNvCxnSpPr>
            <p:nvPr/>
          </p:nvCxnSpPr>
          <p:spPr>
            <a:xfrm flipH="1" flipV="1">
              <a:off x="7836988" y="4246578"/>
              <a:ext cx="206878" cy="59215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8043865" y="4446001"/>
              <a:ext cx="1186541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TELE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button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24" name="直線コネクタ 23"/>
            <p:cNvCxnSpPr>
              <a:stCxn id="23" idx="1"/>
            </p:cNvCxnSpPr>
            <p:nvPr/>
          </p:nvCxnSpPr>
          <p:spPr>
            <a:xfrm flipH="1" flipV="1">
              <a:off x="7734596" y="4465653"/>
              <a:ext cx="309269" cy="92168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8043865" y="4698029"/>
              <a:ext cx="1186541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WIDE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button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26" name="直線コネクタ 25"/>
            <p:cNvCxnSpPr>
              <a:stCxn id="25" idx="1"/>
            </p:cNvCxnSpPr>
            <p:nvPr/>
          </p:nvCxnSpPr>
          <p:spPr>
            <a:xfrm flipH="1" flipV="1">
              <a:off x="7741739" y="4629958"/>
              <a:ext cx="302126" cy="179891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7216513" y="3150458"/>
              <a:ext cx="578012" cy="25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/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Side A</a:t>
              </a: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4089456" y="3210439"/>
            <a:ext cx="2042579" cy="1301720"/>
            <a:chOff x="7182008" y="5089098"/>
            <a:chExt cx="2042579" cy="1301720"/>
          </a:xfrm>
        </p:grpSpPr>
        <p:pic>
          <p:nvPicPr>
            <p:cNvPr id="29" name="図 28" descr="画面の領域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008" y="5089098"/>
              <a:ext cx="724082" cy="1301720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8037274" y="5310698"/>
              <a:ext cx="1186541" cy="33855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MONITOR OUT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terminal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31" name="直線コネクタ 30"/>
            <p:cNvCxnSpPr>
              <a:stCxn id="30" idx="1"/>
            </p:cNvCxnSpPr>
            <p:nvPr/>
          </p:nvCxnSpPr>
          <p:spPr>
            <a:xfrm flipH="1" flipV="1">
              <a:off x="7791746" y="5418420"/>
              <a:ext cx="245528" cy="61555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8038046" y="5614605"/>
              <a:ext cx="1186541" cy="21544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INITIAL SET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button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33" name="直線コネクタ 32"/>
            <p:cNvCxnSpPr>
              <a:stCxn id="32" idx="1"/>
            </p:cNvCxnSpPr>
            <p:nvPr/>
          </p:nvCxnSpPr>
          <p:spPr>
            <a:xfrm flipH="1">
              <a:off x="7791745" y="5722327"/>
              <a:ext cx="246301" cy="0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8035950" y="5875436"/>
              <a:ext cx="1186541" cy="21544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AF button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35" name="直線コネクタ 34"/>
            <p:cNvCxnSpPr>
              <a:stCxn id="34" idx="1"/>
            </p:cNvCxnSpPr>
            <p:nvPr/>
          </p:nvCxnSpPr>
          <p:spPr>
            <a:xfrm flipH="1" flipV="1">
              <a:off x="7748882" y="5887259"/>
              <a:ext cx="287068" cy="95899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グループ化 35"/>
          <p:cNvGrpSpPr/>
          <p:nvPr/>
        </p:nvGrpSpPr>
        <p:grpSpPr>
          <a:xfrm>
            <a:off x="87132" y="3335064"/>
            <a:ext cx="1865164" cy="1216478"/>
            <a:chOff x="6893405" y="1576917"/>
            <a:chExt cx="2331288" cy="1478931"/>
          </a:xfrm>
        </p:grpSpPr>
        <p:pic>
          <p:nvPicPr>
            <p:cNvPr id="37" name="図 36" descr="画面の領域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405" y="1576917"/>
              <a:ext cx="2331288" cy="1155682"/>
            </a:xfrm>
            <a:prstGeom prst="rect">
              <a:avLst/>
            </a:prstGeom>
          </p:spPr>
        </p:pic>
        <p:sp>
          <p:nvSpPr>
            <p:cNvPr id="38" name="右矢印 37"/>
            <p:cNvSpPr/>
            <p:nvPr/>
          </p:nvSpPr>
          <p:spPr>
            <a:xfrm>
              <a:off x="7757501" y="2179899"/>
              <a:ext cx="216024" cy="20722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7439660" y="2151767"/>
              <a:ext cx="675618" cy="2993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/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Side A</a:t>
              </a: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0" name="右矢印 39"/>
            <p:cNvSpPr/>
            <p:nvPr/>
          </p:nvSpPr>
          <p:spPr>
            <a:xfrm rot="16200000">
              <a:off x="8005130" y="2582406"/>
              <a:ext cx="216024" cy="20722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7918217" y="2756505"/>
              <a:ext cx="673614" cy="2993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/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Side B</a:t>
              </a: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</p:grpSp>
      <p:pic>
        <p:nvPicPr>
          <p:cNvPr id="42" name="図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241" y="2362692"/>
            <a:ext cx="2690603" cy="1359403"/>
          </a:xfrm>
          <a:prstGeom prst="rect">
            <a:avLst/>
          </a:prstGeom>
        </p:spPr>
      </p:pic>
      <p:grpSp>
        <p:nvGrpSpPr>
          <p:cNvPr id="43" name="グループ化 42"/>
          <p:cNvGrpSpPr/>
          <p:nvPr/>
        </p:nvGrpSpPr>
        <p:grpSpPr>
          <a:xfrm>
            <a:off x="7882856" y="3872424"/>
            <a:ext cx="792000" cy="720000"/>
            <a:chOff x="8876078" y="3355225"/>
            <a:chExt cx="792000" cy="720000"/>
          </a:xfrm>
        </p:grpSpPr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6197" y="3357349"/>
              <a:ext cx="591763" cy="715752"/>
            </a:xfrm>
            <a:prstGeom prst="rect">
              <a:avLst/>
            </a:prstGeom>
          </p:spPr>
        </p:pic>
        <p:grpSp>
          <p:nvGrpSpPr>
            <p:cNvPr id="45" name="グループ化 44"/>
            <p:cNvGrpSpPr/>
            <p:nvPr/>
          </p:nvGrpSpPr>
          <p:grpSpPr>
            <a:xfrm>
              <a:off x="8876078" y="3355225"/>
              <a:ext cx="792000" cy="720000"/>
              <a:chOff x="9272078" y="1871366"/>
              <a:chExt cx="792000" cy="720000"/>
            </a:xfrm>
          </p:grpSpPr>
          <p:cxnSp>
            <p:nvCxnSpPr>
              <p:cNvPr id="46" name="直線コネクタ 45"/>
              <p:cNvCxnSpPr/>
              <p:nvPr/>
            </p:nvCxnSpPr>
            <p:spPr>
              <a:xfrm flipH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H="1" flipV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テキスト ボックス 47"/>
          <p:cNvSpPr txBox="1"/>
          <p:nvPr/>
        </p:nvSpPr>
        <p:spPr>
          <a:xfrm>
            <a:off x="6231041" y="3983086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 Other Changes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Deleted QR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code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3101068" y="1486168"/>
            <a:ext cx="376018" cy="239564"/>
          </a:xfrm>
          <a:prstGeom prst="rect">
            <a:avLst/>
          </a:prstGeom>
          <a:noFill/>
          <a:ln w="28575"/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125337" y="2979286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Side B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74" y="792427"/>
            <a:ext cx="2036982" cy="1062230"/>
          </a:xfrm>
          <a:prstGeom prst="rect">
            <a:avLst/>
          </a:prstGeom>
        </p:spPr>
      </p:pic>
      <p:sp>
        <p:nvSpPr>
          <p:cNvPr id="52" name="四角形吹き出し 51"/>
          <p:cNvSpPr/>
          <p:nvPr/>
        </p:nvSpPr>
        <p:spPr>
          <a:xfrm>
            <a:off x="1445970" y="1058991"/>
            <a:ext cx="1702600" cy="356304"/>
          </a:xfrm>
          <a:prstGeom prst="wedgeRectCallout">
            <a:avLst>
              <a:gd name="adj1" fmla="val 47407"/>
              <a:gd name="adj2" fmla="val 95401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Added ferrite core</a:t>
            </a:r>
            <a:endParaRPr kumimoji="1"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02826" y="617738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WV-S1552L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WV-S1572L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2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noProof="0" dirty="0" smtClean="0">
                <a:solidFill>
                  <a:sysClr val="window" lastClr="FFFFFF"/>
                </a:solidFill>
                <a:latin typeface="Calibri"/>
              </a:rPr>
              <a:t>Contents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2491" y="813108"/>
            <a:ext cx="62055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Product Concept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Key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features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Specification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 Software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Specifications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Appearance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Standard Accessories, Optional Accessories</a:t>
            </a:r>
          </a:p>
        </p:txBody>
      </p:sp>
    </p:spTree>
    <p:extLst>
      <p:ext uri="{BB962C8B-B14F-4D97-AF65-F5344CB8AC3E}">
        <p14:creationId xmlns:p14="http://schemas.microsoft.com/office/powerpoint/2010/main" val="6108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02826" y="617738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WV-S2552L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WV-S2572L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6" y="2560842"/>
            <a:ext cx="2725213" cy="2244036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56" y="1435601"/>
            <a:ext cx="2534875" cy="2079616"/>
          </a:xfrm>
          <a:prstGeom prst="rect">
            <a:avLst/>
          </a:prstGeom>
        </p:spPr>
      </p:pic>
      <p:grpSp>
        <p:nvGrpSpPr>
          <p:cNvPr id="56" name="グループ化 55"/>
          <p:cNvGrpSpPr/>
          <p:nvPr/>
        </p:nvGrpSpPr>
        <p:grpSpPr>
          <a:xfrm>
            <a:off x="7597477" y="4005933"/>
            <a:ext cx="792000" cy="720000"/>
            <a:chOff x="8876078" y="3355225"/>
            <a:chExt cx="792000" cy="720000"/>
          </a:xfrm>
        </p:grpSpPr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6197" y="3357349"/>
              <a:ext cx="591763" cy="715752"/>
            </a:xfrm>
            <a:prstGeom prst="rect">
              <a:avLst/>
            </a:prstGeom>
          </p:spPr>
        </p:pic>
        <p:grpSp>
          <p:nvGrpSpPr>
            <p:cNvPr id="58" name="グループ化 57"/>
            <p:cNvGrpSpPr/>
            <p:nvPr/>
          </p:nvGrpSpPr>
          <p:grpSpPr>
            <a:xfrm>
              <a:off x="8876078" y="3355225"/>
              <a:ext cx="792000" cy="720000"/>
              <a:chOff x="9272078" y="1871366"/>
              <a:chExt cx="792000" cy="720000"/>
            </a:xfrm>
          </p:grpSpPr>
          <p:cxnSp>
            <p:nvCxnSpPr>
              <p:cNvPr id="59" name="直線コネクタ 58"/>
              <p:cNvCxnSpPr/>
              <p:nvPr/>
            </p:nvCxnSpPr>
            <p:spPr>
              <a:xfrm flipH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 flipH="1" flipV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テキスト ボックス 60"/>
          <p:cNvSpPr txBox="1"/>
          <p:nvPr/>
        </p:nvSpPr>
        <p:spPr>
          <a:xfrm>
            <a:off x="239967" y="1018221"/>
            <a:ext cx="2656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.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Appearance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- Color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　　</a:t>
            </a:r>
            <a:r>
              <a:rPr kumimoji="1" lang="ja-JP" altLang="en-US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-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i-PRO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White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　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　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-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Size/</a:t>
            </a:r>
            <a:r>
              <a:rPr lang="en-US" altLang="ja-JP" dirty="0" smtClean="0">
                <a:solidFill>
                  <a:schemeClr val="tx1"/>
                </a:solidFill>
              </a:rPr>
              <a:t>Weight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015645" y="1304289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 </a:t>
            </a:r>
            <a:r>
              <a:rPr lang="en-US" altLang="ja-JP" dirty="0" smtClean="0">
                <a:solidFill>
                  <a:schemeClr val="tx1"/>
                </a:solidFill>
              </a:rPr>
              <a:t>Installation Layout </a:t>
            </a:r>
          </a:p>
          <a:p>
            <a:pPr lvl="0">
              <a:defRPr/>
            </a:pP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   (same </a:t>
            </a:r>
            <a:r>
              <a:rPr lang="en-US" altLang="ja-JP" dirty="0">
                <a:solidFill>
                  <a:schemeClr val="tx1"/>
                </a:solidFill>
              </a:rPr>
              <a:t>as conventional models)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190239" y="991028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2. Indicator, button </a:t>
            </a:r>
            <a:r>
              <a:rPr lang="en-US" altLang="ja-JP" dirty="0">
                <a:solidFill>
                  <a:schemeClr val="tx1"/>
                </a:solidFill>
              </a:rPr>
              <a:t>Layout 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   (</a:t>
            </a:r>
            <a:r>
              <a:rPr lang="en-US" altLang="ja-JP" dirty="0">
                <a:solidFill>
                  <a:schemeClr val="tx1"/>
                </a:solidFill>
              </a:rPr>
              <a:t>same as conventional models)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041859" y="3868771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en-US" altLang="ja-JP" dirty="0">
                <a:solidFill>
                  <a:schemeClr val="tx1"/>
                </a:solidFill>
              </a:rPr>
              <a:t>4. Other Changes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Deleted QR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code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60980" y="1954354"/>
            <a:ext cx="2661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</a:t>
            </a: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pt-BR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ø164mm </a:t>
            </a:r>
            <a:r>
              <a:rPr lang="pt-BR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</a:t>
            </a:r>
            <a:r>
              <a:rPr kumimoji="1" lang="pt-BR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139</a:t>
            </a:r>
            <a:r>
              <a:rPr lang="pt-BR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mm</a:t>
            </a:r>
            <a:r>
              <a:rPr kumimoji="1" lang="pt-BR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pt-BR" altLang="ja-JP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(H</a:t>
            </a:r>
            <a:r>
              <a:rPr kumimoji="1" lang="pt-BR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lvl="0" defTabSz="914400"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{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ø6-15/32 inches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5-15/32 inches (H)}</a:t>
            </a:r>
          </a:p>
          <a:p>
            <a:pPr lvl="0" defTabSz="914400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Weight</a:t>
            </a: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1.6kg {3.53 </a:t>
            </a:r>
            <a:r>
              <a:rPr lang="en-US" altLang="ja-JP" sz="1200" dirty="0" err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lbs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}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 rotWithShape="1">
          <a:blip r:embed="rId5"/>
          <a:srcRect l="11407" t="58770" r="14584" b="799"/>
          <a:stretch/>
        </p:blipFill>
        <p:spPr>
          <a:xfrm>
            <a:off x="3374512" y="3468445"/>
            <a:ext cx="2123440" cy="1330960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91" y="1767391"/>
            <a:ext cx="2112572" cy="2069653"/>
          </a:xfrm>
          <a:prstGeom prst="rect">
            <a:avLst/>
          </a:prstGeom>
        </p:spPr>
      </p:pic>
      <p:sp>
        <p:nvSpPr>
          <p:cNvPr id="68" name="テキスト ボックス 67"/>
          <p:cNvSpPr txBox="1"/>
          <p:nvPr/>
        </p:nvSpPr>
        <p:spPr>
          <a:xfrm>
            <a:off x="3864315" y="4624163"/>
            <a:ext cx="441917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slot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259306" y="3949259"/>
            <a:ext cx="85725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ON/OFF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4442109" y="3313250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TELE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723608" y="3214365"/>
            <a:ext cx="700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WIDE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5200320" y="2442799"/>
            <a:ext cx="981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memory </a:t>
            </a:r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card warning</a:t>
            </a:r>
            <a:endParaRPr lang="en-US" altLang="ja-JP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6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/error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139807" y="2696879"/>
            <a:ext cx="9818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INITIAL SET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5059100" y="2813965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4995546" y="2921832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LINK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955960" y="3017862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MOUNT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870734" y="3112558"/>
            <a:ext cx="10319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ERROR/AF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3442640" y="3249072"/>
            <a:ext cx="4905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AF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86" y="606662"/>
            <a:ext cx="1240414" cy="10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0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02826" y="617738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WV-S2252L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WV-S2272L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7559847" y="3849457"/>
            <a:ext cx="792000" cy="720000"/>
            <a:chOff x="8876078" y="3355225"/>
            <a:chExt cx="792000" cy="72000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76197" y="3357349"/>
              <a:ext cx="591763" cy="715752"/>
            </a:xfrm>
            <a:prstGeom prst="rect">
              <a:avLst/>
            </a:prstGeom>
          </p:spPr>
        </p:pic>
        <p:grpSp>
          <p:nvGrpSpPr>
            <p:cNvPr id="6" name="グループ化 5"/>
            <p:cNvGrpSpPr/>
            <p:nvPr/>
          </p:nvGrpSpPr>
          <p:grpSpPr>
            <a:xfrm>
              <a:off x="8876078" y="3355225"/>
              <a:ext cx="792000" cy="720000"/>
              <a:chOff x="9272078" y="1871366"/>
              <a:chExt cx="792000" cy="720000"/>
            </a:xfrm>
          </p:grpSpPr>
          <p:cxnSp>
            <p:nvCxnSpPr>
              <p:cNvPr id="7" name="直線コネクタ 6"/>
              <p:cNvCxnSpPr/>
              <p:nvPr/>
            </p:nvCxnSpPr>
            <p:spPr>
              <a:xfrm flipH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/>
              <p:cNvCxnSpPr/>
              <p:nvPr/>
            </p:nvCxnSpPr>
            <p:spPr>
              <a:xfrm flipH="1" flipV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3" y="2555325"/>
            <a:ext cx="2834159" cy="205422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274" y="1456947"/>
            <a:ext cx="2024255" cy="192589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79800" y="1026152"/>
            <a:ext cx="306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. Appearance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Color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i-PRO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White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8054" y="1768388"/>
            <a:ext cx="3099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Size/Weight </a:t>
            </a:r>
            <a:endParaRPr lang="en-US" altLang="ja-JP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 :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ø</a:t>
            </a:r>
            <a:r>
              <a:rPr kumimoji="1" lang="pt-BR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129.5mm </a:t>
            </a:r>
            <a:r>
              <a:rPr lang="pt-BR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</a:t>
            </a:r>
            <a:r>
              <a:rPr kumimoji="1" lang="pt-BR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10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kumimoji="1" lang="pt-BR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.5mm(H)</a:t>
            </a:r>
          </a:p>
          <a:p>
            <a:pPr lvl="0" defTabSz="914400"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{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ø5-1/8 inches x 4-1/16 inches (H)}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Weight : 830g {1.83 </a:t>
            </a:r>
            <a:r>
              <a:rPr lang="en-US" altLang="ja-JP" sz="1200" dirty="0" err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lbs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}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38986" y="3510055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en-US" altLang="ja-JP" dirty="0">
                <a:solidFill>
                  <a:schemeClr val="tx1"/>
                </a:solidFill>
              </a:rPr>
              <a:t>4. Other Changes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Deleted QR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code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30054" y="1017848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 </a:t>
            </a:r>
            <a:r>
              <a:rPr lang="en-US" altLang="ja-JP" dirty="0" smtClean="0">
                <a:solidFill>
                  <a:schemeClr val="tx1"/>
                </a:solidFill>
              </a:rPr>
              <a:t>Installation Layout</a:t>
            </a:r>
          </a:p>
          <a:p>
            <a:pPr lvl="0">
              <a:defRPr/>
            </a:pP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   (same </a:t>
            </a:r>
            <a:r>
              <a:rPr lang="en-US" altLang="ja-JP" dirty="0">
                <a:solidFill>
                  <a:schemeClr val="tx1"/>
                </a:solidFill>
              </a:rPr>
              <a:t>as conventional models)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19664" y="1013596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2. Indicator, button Layout</a:t>
            </a:r>
          </a:p>
          <a:p>
            <a:pPr lvl="0">
              <a:defRPr/>
            </a:pP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   </a:t>
            </a:r>
            <a:r>
              <a:rPr lang="en-US" altLang="ja-JP" dirty="0">
                <a:solidFill>
                  <a:schemeClr val="tx1"/>
                </a:solidFill>
              </a:rPr>
              <a:t>(same as conventional models)</a:t>
            </a:r>
          </a:p>
        </p:txBody>
      </p:sp>
      <p:sp>
        <p:nvSpPr>
          <p:cNvPr id="16" name="四角形吹き出し 15"/>
          <p:cNvSpPr/>
          <p:nvPr/>
        </p:nvSpPr>
        <p:spPr>
          <a:xfrm>
            <a:off x="1410763" y="4406984"/>
            <a:ext cx="1846174" cy="405137"/>
          </a:xfrm>
          <a:prstGeom prst="wedgeRectCallout">
            <a:avLst>
              <a:gd name="adj1" fmla="val -28717"/>
              <a:gd name="adj2" fmla="val -271495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Changed the </a:t>
            </a:r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material </a:t>
            </a:r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dome cover to </a:t>
            </a:r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die-cast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84" y="1678999"/>
            <a:ext cx="2624846" cy="253507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2932965" y="3739934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MOUNT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61170" y="3905835"/>
            <a:ext cx="10319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ERROR/AF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68898" y="3647601"/>
            <a:ext cx="4419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slot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869117" y="3805842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118062" y="3666915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LINK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82847" y="3805056"/>
            <a:ext cx="561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INITIAL SET</a:t>
            </a:r>
          </a:p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64062" y="3874979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ON/OFF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783305" y="3643653"/>
            <a:ext cx="4905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AF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037433" y="3735986"/>
            <a:ext cx="59390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TELE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82958" y="3613290"/>
            <a:ext cx="700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WIDE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46" y="696450"/>
            <a:ext cx="1120151" cy="109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0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6. Standard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Accessories, Optional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20" y="4167592"/>
            <a:ext cx="878729" cy="45823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19" y="3924127"/>
            <a:ext cx="1074570" cy="80655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43" y="3924127"/>
            <a:ext cx="1055571" cy="792293"/>
          </a:xfrm>
          <a:prstGeom prst="rect">
            <a:avLst/>
          </a:prstGeom>
        </p:spPr>
      </p:pic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592826"/>
              </p:ext>
            </p:extLst>
          </p:nvPr>
        </p:nvGraphicFramePr>
        <p:xfrm>
          <a:off x="1827014" y="961945"/>
          <a:ext cx="7145538" cy="27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60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5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53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4P alarm cable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2P power cable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Code label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Safety wire</a:t>
                      </a:r>
                      <a:endParaRPr kumimoji="1" lang="en-US" altLang="ja-JP" sz="10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mount bracket cover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ClearSight Coating label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mount bracket cover fixing screw</a:t>
                      </a:r>
                    </a:p>
                    <a:p>
                      <a:r>
                        <a:rPr lang="it-IT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(M3 x 6 mm {1/4 inches})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 pcs.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IMPORTANT SAFETY INSTRUCTIONS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RJ45 waterproof connector cover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Adapter box</a:t>
                      </a:r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RJ45 waterproof connector cap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Mounting screws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(M5 x 20 mm {25/32 inches}) 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(of them, 1 for spare)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 pcs.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260524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Waterproof tape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Adapter box mounting screw</a:t>
                      </a:r>
                    </a:p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(M4 x 35 mm {1-3/8 inches}) 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6132400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120902" y="3922961"/>
            <a:ext cx="2835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 - Safety wire lug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Attached to the main body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楕円 8"/>
          <p:cNvSpPr/>
          <p:nvPr/>
        </p:nvSpPr>
        <p:spPr>
          <a:xfrm>
            <a:off x="3682384" y="4214117"/>
            <a:ext cx="165197" cy="123295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楕円 9"/>
          <p:cNvSpPr/>
          <p:nvPr/>
        </p:nvSpPr>
        <p:spPr>
          <a:xfrm>
            <a:off x="6163596" y="4112295"/>
            <a:ext cx="318708" cy="314575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楕円 10"/>
          <p:cNvSpPr/>
          <p:nvPr/>
        </p:nvSpPr>
        <p:spPr>
          <a:xfrm>
            <a:off x="4764799" y="4110724"/>
            <a:ext cx="318708" cy="314575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4306477" y="3851710"/>
            <a:ext cx="2631841" cy="934048"/>
          </a:xfrm>
          <a:prstGeom prst="wedgeRectCallout">
            <a:avLst>
              <a:gd name="adj1" fmla="val -70646"/>
              <a:gd name="adj2" fmla="val -5210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二等辺三角形 12"/>
          <p:cNvSpPr/>
          <p:nvPr/>
        </p:nvSpPr>
        <p:spPr>
          <a:xfrm rot="5400000">
            <a:off x="5452039" y="4273285"/>
            <a:ext cx="311742" cy="10035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02967" y="4451967"/>
            <a:ext cx="673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Before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92324" y="4469803"/>
            <a:ext cx="673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After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5" y="1352525"/>
            <a:ext cx="1608125" cy="838593"/>
          </a:xfrm>
          <a:prstGeom prst="rect">
            <a:avLst/>
          </a:prstGeom>
        </p:spPr>
      </p:pic>
      <p:cxnSp>
        <p:nvCxnSpPr>
          <p:cNvPr id="18" name="直線矢印コネクタ 17"/>
          <p:cNvCxnSpPr/>
          <p:nvPr/>
        </p:nvCxnSpPr>
        <p:spPr>
          <a:xfrm>
            <a:off x="1351177" y="4498121"/>
            <a:ext cx="15611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102826" y="617738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WV-S1552L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WV-S1572L </a:t>
            </a:r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Standard accessories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6. Standard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Accessories, Optional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878754"/>
              </p:ext>
            </p:extLst>
          </p:nvPr>
        </p:nvGraphicFramePr>
        <p:xfrm>
          <a:off x="1089441" y="1129518"/>
          <a:ext cx="7374159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5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456654215"/>
                    </a:ext>
                  </a:extLst>
                </a:gridCol>
                <a:gridCol w="4364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7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Number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Name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WV-Q188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</a:t>
                      </a:r>
                      <a:r>
                        <a:rPr kumimoji="1" lang="ja-JP" alt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silver)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WV-QPL500-W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</a:t>
                      </a:r>
                      <a:r>
                        <a:rPr kumimoji="1" lang="ja-JP" alt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WV-Q189</a:t>
                      </a:r>
                    </a:p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</a:t>
                      </a:r>
                      <a:r>
                        <a:rPr lang="ja-JP" alt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silver)</a:t>
                      </a:r>
                      <a:endParaRPr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WV-QCN500-W</a:t>
                      </a:r>
                    </a:p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</a:t>
                      </a:r>
                      <a:r>
                        <a:rPr lang="ja-JP" alt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33" y="1386839"/>
            <a:ext cx="608553" cy="67931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04" y="2079606"/>
            <a:ext cx="487409" cy="55369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11" y="2646754"/>
            <a:ext cx="634675" cy="7245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04" y="3371278"/>
            <a:ext cx="489853" cy="560901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02826" y="617738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WV-S1552L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WV-S1572L </a:t>
            </a:r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Optional accessories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6. Standard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Accessories, Optional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496304"/>
              </p:ext>
            </p:extLst>
          </p:nvPr>
        </p:nvGraphicFramePr>
        <p:xfrm>
          <a:off x="1780288" y="1160751"/>
          <a:ext cx="7257913" cy="285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1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07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38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53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Bit (Hex wrench, screw</a:t>
                      </a:r>
                    </a:p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size 6.35 mm {1/4 inches} T20)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IMPORTANT SAFETY INSTRUCTIONS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Template B (for the base bracket)</a:t>
                      </a:r>
                      <a:endParaRPr kumimoji="1" lang="en-US" altLang="ja-JP" sz="10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Code label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Waterproof tape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Base bracket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4P alarm cable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ja-JP" altLang="en-US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2P power cable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Fixing screws for attachment plate</a:t>
                      </a:r>
                    </a:p>
                    <a:p>
                      <a:r>
                        <a:rPr lang="it-IT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(M4 × 8 mm {5/16 inches})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 pcs.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MONITOR OUT conversion plug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RJ45 waterproof connector cover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ClearSight Coating label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10274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RJ45 waterproof connector cap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ja-JP" altLang="en-US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0038060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655472" y="4129851"/>
            <a:ext cx="1565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]</a:t>
            </a:r>
          </a:p>
          <a:p>
            <a:pPr lvl="0" algn="l">
              <a:defRPr/>
            </a:pPr>
            <a:r>
              <a:rPr lang="ja-JP" altLang="en-US" sz="12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  <a:endParaRPr lang="en-US" altLang="ja-JP" sz="1200" dirty="0"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" y="1209080"/>
            <a:ext cx="1669037" cy="145400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02826" y="617738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WV-S2552L 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WV-S2572L </a:t>
            </a:r>
            <a:r>
              <a:rPr lang="en-US" altLang="ja-JP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Standard </a:t>
            </a:r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accessories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6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6. Standard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Accessories, Optional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922296"/>
              </p:ext>
            </p:extLst>
          </p:nvPr>
        </p:nvGraphicFramePr>
        <p:xfrm>
          <a:off x="138894" y="956031"/>
          <a:ext cx="4582793" cy="35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36868469"/>
                    </a:ext>
                  </a:extLst>
                </a:gridCol>
                <a:gridCol w="2252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7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Number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Name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WV-CW7S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(Smoke type)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WV-CW7SN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Dome cover (Smoke type with clear sight coating)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WV-Q7118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Sun shade</a:t>
                      </a:r>
                      <a:r>
                        <a:rPr kumimoji="1" lang="ja-JP" altLang="en-US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WV-QSR500-W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Sun shade (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WV-QCL501-W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</a:t>
                      </a:r>
                      <a:r>
                        <a:rPr kumimoji="1" lang="ja-JP" altLang="en-US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WV-Q121B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WV-QWL501-W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10274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WV-Q122A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398471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495887"/>
              </p:ext>
            </p:extLst>
          </p:nvPr>
        </p:nvGraphicFramePr>
        <p:xfrm>
          <a:off x="4725672" y="956031"/>
          <a:ext cx="4349748" cy="35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967">
                  <a:extLst>
                    <a:ext uri="{9D8B030D-6E8A-4147-A177-3AD203B41FA5}">
                      <a16:colId xmlns:a16="http://schemas.microsoft.com/office/drawing/2014/main" val="47804531"/>
                    </a:ext>
                  </a:extLst>
                </a:gridCol>
                <a:gridCol w="219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7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Number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Name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WV-QAT500-W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Pipe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WV-Q123A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Pipe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white)*2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WV-Q124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white)*2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WV-QCN500-W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white)*2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10274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white)*2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398471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96668" y="4433859"/>
            <a:ext cx="5106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WV-Q105A is “for indoor use only” when installing on the ceiling.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62" y="1170378"/>
            <a:ext cx="505362" cy="35533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90" y="1571882"/>
            <a:ext cx="475614" cy="33441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62" y="1906298"/>
            <a:ext cx="600802" cy="37644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4" y="2285684"/>
            <a:ext cx="393454" cy="35433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54" y="2631505"/>
            <a:ext cx="430530" cy="38604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35" y="3045206"/>
            <a:ext cx="222665" cy="32426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02" y="3397133"/>
            <a:ext cx="265368" cy="3660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41" y="3723473"/>
            <a:ext cx="368959" cy="41927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49" y="4107653"/>
            <a:ext cx="335451" cy="38155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15" y="1170378"/>
            <a:ext cx="223859" cy="35533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55" y="1533350"/>
            <a:ext cx="277063" cy="41148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63" y="1893364"/>
            <a:ext cx="444152" cy="38937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21" y="2292947"/>
            <a:ext cx="396235" cy="3470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91" y="2650223"/>
            <a:ext cx="323348" cy="36732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81" y="2966630"/>
            <a:ext cx="424937" cy="47434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2" y="3389513"/>
            <a:ext cx="323536" cy="37046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44" y="3689229"/>
            <a:ext cx="437326" cy="49923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47" y="4107654"/>
            <a:ext cx="512409" cy="343314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102826" y="617738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WV-S2552L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WV-S2572L </a:t>
            </a:r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Optional accessories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6. Standard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Accessories, Optional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278188"/>
              </p:ext>
            </p:extLst>
          </p:nvPr>
        </p:nvGraphicFramePr>
        <p:xfrm>
          <a:off x="1835264" y="1374765"/>
          <a:ext cx="7051797" cy="167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6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18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50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53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Power cord plug (</a:t>
                      </a:r>
                      <a:r>
                        <a:rPr kumimoji="1" lang="en-US" altLang="ja-JP" sz="10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EXT I/O terminal plug (</a:t>
                      </a:r>
                      <a:r>
                        <a:rPr kumimoji="1" lang="en-US" altLang="ja-JP" sz="10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Code label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MONITOR OUT conversion plug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ja-JP" alt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ja-JP" altLang="en-US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Bit (Hex wrench, screw</a:t>
                      </a:r>
                    </a:p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size 6.35 mm {1/4 inches} T20)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IMPORTANT SAFETY INSTRUCTIONS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02337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835264" y="3525451"/>
            <a:ext cx="54840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*1: The </a:t>
            </a:r>
            <a:r>
              <a:rPr lang="en-US" altLang="ja-JP" sz="1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power cord plug and EXT I/O terminal plug are attached to the camera.</a:t>
            </a:r>
            <a:endParaRPr kumimoji="1" lang="ja-JP" altLang="en-US" sz="100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80518" y="3985989"/>
            <a:ext cx="1565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]</a:t>
            </a:r>
          </a:p>
          <a:p>
            <a:pPr lvl="0" algn="l">
              <a:defRPr/>
            </a:pPr>
            <a:r>
              <a:rPr lang="ja-JP" altLang="en-US" sz="12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  <a:endParaRPr lang="en-US" altLang="ja-JP" sz="1200" dirty="0"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6" y="1242781"/>
            <a:ext cx="1455722" cy="141999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02826" y="617738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WV-S2252L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WV-S2272L </a:t>
            </a:r>
            <a:r>
              <a:rPr lang="en-US" altLang="ja-JP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Standard </a:t>
            </a:r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accessories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6. Standard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Accessories, Optional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670740"/>
              </p:ext>
            </p:extLst>
          </p:nvPr>
        </p:nvGraphicFramePr>
        <p:xfrm>
          <a:off x="496626" y="1062865"/>
          <a:ext cx="773297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529">
                  <a:extLst>
                    <a:ext uri="{9D8B030D-6E8A-4147-A177-3AD203B41FA5}">
                      <a16:colId xmlns:a16="http://schemas.microsoft.com/office/drawing/2014/main" val="1449735427"/>
                    </a:ext>
                  </a:extLst>
                </a:gridCol>
                <a:gridCol w="3648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7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Number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Name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WV-CR1S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(Smoke type)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WV-Q174B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(White)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WV-QEM100-W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r>
                        <a:rPr lang="ja-JP" alt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  <a:endParaRPr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r>
                        <a:rPr lang="ja-JP" alt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57" y="1290227"/>
            <a:ext cx="962803" cy="60325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68" y="1897380"/>
            <a:ext cx="759532" cy="5102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0" y="2407584"/>
            <a:ext cx="998220" cy="60049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32" y="3008076"/>
            <a:ext cx="827419" cy="53279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68" y="3540866"/>
            <a:ext cx="777517" cy="520936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102826" y="617738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WV-S2252L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WV-S2272L </a:t>
            </a:r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Optional accessories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3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quality comparison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(4K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9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80329" y="4516760"/>
            <a:ext cx="6361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l">
              <a:buFont typeface="Arial" panose="020B0604020202020204" pitchFamily="34" charset="0"/>
              <a:buChar char="•"/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604570" y="2902666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Compression setting (common to all scenes, default setting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) </a:t>
            </a: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 SD : ON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 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604571" y="1818251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Compression setting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(common to all scenes, default setting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)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 SD : ON, iA : ON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 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24576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Smartcoding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5353406" y="1582576"/>
            <a:ext cx="2258356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2572L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5353405" y="2666992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P1378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1" name="グラフ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718189"/>
              </p:ext>
            </p:extLst>
          </p:nvPr>
        </p:nvGraphicFramePr>
        <p:xfrm>
          <a:off x="802686" y="671582"/>
          <a:ext cx="3836471" cy="3709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25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1. Product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Concept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83466" y="1048450"/>
            <a:ext cx="8191459" cy="305944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rgbClr val="006AB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Key features</a:t>
            </a:r>
            <a:endParaRPr kumimoji="0" lang="en-US" altLang="ja-JP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83467" y="1422052"/>
            <a:ext cx="1992538" cy="986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Visibility </a:t>
            </a:r>
            <a:endParaRPr kumimoji="0" lang="ja-JP" altLang="en-US" sz="18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83465" y="2483985"/>
            <a:ext cx="1992539" cy="11668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b="1" kern="0" noProof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</a:t>
            </a:r>
            <a:r>
              <a:rPr kumimoji="0" lang="en-US" altLang="ja-JP" sz="1800" b="1" i="0" u="none" strike="noStrike" kern="0" cap="none" spc="0" normalizeH="0" baseline="0" noProof="0" dirty="0" smtClean="0">
                <a:ln>
                  <a:prstDash val="solid"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</a:t>
            </a:r>
            <a:endParaRPr kumimoji="0" lang="ja-JP" altLang="en-US" sz="18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549212" y="2483984"/>
            <a:ext cx="6125712" cy="11753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549329" y="1422052"/>
            <a:ext cx="6125595" cy="986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564408" y="2481302"/>
            <a:ext cx="41604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Smart Coding</a:t>
            </a:r>
          </a:p>
          <a:p>
            <a:pPr lvl="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detection accuracy has been improved, and the non-detection area can be further compressed. approx. </a:t>
            </a:r>
            <a:r>
              <a:rPr lang="en-US" altLang="ja-JP" sz="14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50 % </a:t>
            </a:r>
            <a:r>
              <a:rPr lang="en-US" altLang="ja-JP" sz="1400" dirty="0">
                <a:solidFill>
                  <a:srgbClr val="FF0000"/>
                </a:solidFill>
              </a:rPr>
              <a:t>reduction</a:t>
            </a:r>
            <a:r>
              <a:rPr lang="en-US" altLang="ja-JP" sz="1400" dirty="0"/>
              <a:t>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compared to current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models.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(With Auto VIQS enabled)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2549212" y="1425646"/>
            <a:ext cx="55661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Intelligent Auto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visibility of backlit human has been remarkably improved by human detection (upper body) even in the situation where face detection is unavailable.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970646" y="2772625"/>
            <a:ext cx="254218" cy="826775"/>
            <a:chOff x="10236744" y="3206681"/>
            <a:chExt cx="750778" cy="2593393"/>
          </a:xfrm>
        </p:grpSpPr>
        <p:pic>
          <p:nvPicPr>
            <p:cNvPr id="37" name="図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6744" y="3206681"/>
              <a:ext cx="750778" cy="2572222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2"/>
            <a:stretch/>
          </p:blipFill>
          <p:spPr>
            <a:xfrm>
              <a:off x="10236744" y="4151050"/>
              <a:ext cx="750778" cy="1649024"/>
            </a:xfrm>
            <a:prstGeom prst="rect">
              <a:avLst/>
            </a:prstGeom>
          </p:spPr>
        </p:pic>
      </p:grpSp>
      <p:sp>
        <p:nvSpPr>
          <p:cNvPr id="39" name="正方形/長方形 38"/>
          <p:cNvSpPr/>
          <p:nvPr/>
        </p:nvSpPr>
        <p:spPr>
          <a:xfrm>
            <a:off x="8051787" y="2784431"/>
            <a:ext cx="685370" cy="400099"/>
          </a:xfrm>
          <a:prstGeom prst="rect">
            <a:avLst/>
          </a:prstGeom>
          <a:effectLst/>
        </p:spPr>
        <p:txBody>
          <a:bodyPr wrap="square" lIns="91429" tIns="45715" rIns="91429" bIns="45715">
            <a:spAutoFit/>
          </a:bodyPr>
          <a:lstStyle/>
          <a:p>
            <a:pPr algn="ctr" defTabSz="914400" eaLnBrk="0" hangingPunct="0"/>
            <a:r>
              <a:rPr lang="en-US" altLang="ja-JP" sz="1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Max</a:t>
            </a:r>
            <a:r>
              <a:rPr lang="en-US" altLang="ja-JP" sz="1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.</a:t>
            </a:r>
          </a:p>
          <a:p>
            <a:pPr algn="ctr" defTabSz="914400" eaLnBrk="0" hangingPunct="0"/>
            <a:r>
              <a:rPr lang="en-US" altLang="ja-JP" sz="1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50</a:t>
            </a:r>
            <a:r>
              <a:rPr lang="en-US" altLang="ja-JP" sz="1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%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821" y="2772625"/>
            <a:ext cx="254217" cy="81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テキスト ボックス 40"/>
          <p:cNvSpPr txBox="1"/>
          <p:nvPr/>
        </p:nvSpPr>
        <p:spPr>
          <a:xfrm flipH="1">
            <a:off x="6686961" y="3331168"/>
            <a:ext cx="11159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ts val="900"/>
              </a:lnSpc>
            </a:pPr>
            <a:r>
              <a:rPr lang="en-US" altLang="ja-JP" sz="900" b="1" dirty="0" smtClean="0">
                <a:ln w="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</a:t>
            </a:r>
          </a:p>
          <a:p>
            <a:pPr algn="ctr" defTabSz="914400">
              <a:lnSpc>
                <a:spcPts val="900"/>
              </a:lnSpc>
            </a:pPr>
            <a:r>
              <a:rPr lang="en-US" altLang="ja-JP" sz="900" b="1" dirty="0" smtClean="0">
                <a:ln w="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ON</a:t>
            </a:r>
            <a:endParaRPr lang="ja-JP" altLang="en-US" sz="900" b="1" dirty="0">
              <a:ln w="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 flipH="1">
            <a:off x="6673934" y="2514364"/>
            <a:ext cx="1103879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ts val="800"/>
              </a:lnSpc>
            </a:pPr>
            <a:r>
              <a:rPr lang="en-US" altLang="ja-JP" sz="1000" b="1" dirty="0" smtClean="0">
                <a:ln w="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Current Models H.265</a:t>
            </a:r>
            <a:endParaRPr lang="ja-JP" altLang="en-US" sz="1000" b="1" dirty="0">
              <a:ln w="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 flipH="1">
            <a:off x="7693193" y="2500630"/>
            <a:ext cx="851163" cy="305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ts val="800"/>
              </a:lnSpc>
            </a:pPr>
            <a:r>
              <a:rPr lang="en-US" altLang="ja-JP" sz="1000" b="1" dirty="0" smtClean="0">
                <a:ln w="0"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New Models</a:t>
            </a:r>
          </a:p>
          <a:p>
            <a:pPr algn="ctr" defTabSz="914400">
              <a:lnSpc>
                <a:spcPts val="800"/>
              </a:lnSpc>
            </a:pPr>
            <a:r>
              <a:rPr lang="en-US" altLang="ja-JP" sz="1000" b="1" dirty="0" smtClean="0">
                <a:ln w="0"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H.265</a:t>
            </a:r>
            <a:endParaRPr lang="ja-JP" altLang="en-US" sz="1000" b="1" dirty="0">
              <a:ln w="0"/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 flipH="1">
            <a:off x="7648980" y="3332074"/>
            <a:ext cx="938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ts val="900"/>
              </a:lnSpc>
            </a:pPr>
            <a:r>
              <a:rPr lang="en-US" altLang="ja-JP" sz="900" b="1" dirty="0" smtClean="0">
                <a:ln w="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</a:t>
            </a:r>
          </a:p>
          <a:p>
            <a:pPr algn="ctr" defTabSz="914400">
              <a:lnSpc>
                <a:spcPts val="900"/>
              </a:lnSpc>
            </a:pPr>
            <a:r>
              <a:rPr lang="en-US" altLang="ja-JP" sz="900" b="1" dirty="0" smtClean="0">
                <a:ln w="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ON</a:t>
            </a:r>
            <a:endParaRPr lang="ja-JP" altLang="en-US" sz="900" b="1" dirty="0">
              <a:ln w="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下矢印 44"/>
          <p:cNvSpPr/>
          <p:nvPr/>
        </p:nvSpPr>
        <p:spPr>
          <a:xfrm>
            <a:off x="8023109" y="2760461"/>
            <a:ext cx="149290" cy="239835"/>
          </a:xfrm>
          <a:prstGeom prst="downArrow">
            <a:avLst/>
          </a:prstGeom>
          <a:gradFill rotWithShape="1">
            <a:gsLst>
              <a:gs pos="0">
                <a:srgbClr val="D90066">
                  <a:tint val="100000"/>
                  <a:shade val="100000"/>
                  <a:satMod val="130000"/>
                </a:srgbClr>
              </a:gs>
              <a:gs pos="100000">
                <a:srgbClr val="D9006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73136" y="629612"/>
            <a:ext cx="874226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visibility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&amp;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TCO reduction &amp; efficient monitoring</a:t>
            </a: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013288"/>
              </p:ext>
            </p:extLst>
          </p:nvPr>
        </p:nvGraphicFramePr>
        <p:xfrm>
          <a:off x="4677367" y="3881465"/>
          <a:ext cx="4001073" cy="93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56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984520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1059442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  <a:gridCol w="958544">
                  <a:extLst>
                    <a:ext uri="{9D8B030D-6E8A-4147-A177-3AD203B41FA5}">
                      <a16:colId xmlns:a16="http://schemas.microsoft.com/office/drawing/2014/main" val="1908729423"/>
                    </a:ext>
                  </a:extLst>
                </a:gridCol>
              </a:tblGrid>
              <a:tr h="311335"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BOX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DOME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 DOME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2200583237"/>
                  </a:ext>
                </a:extLst>
              </a:tr>
              <a:tr h="311335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5MP</a:t>
                      </a:r>
                      <a:r>
                        <a:rPr kumimoji="1" lang="ja-JP" altLang="en-US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WV-S1552L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WV-S2552L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WV-S2252L</a:t>
                      </a:r>
                      <a:endParaRPr kumimoji="1" lang="ja-JP" altLang="en-US" sz="12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311335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4K</a:t>
                      </a:r>
                      <a:r>
                        <a:rPr kumimoji="1" lang="en-US" altLang="ja-JP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WV-S1572L</a:t>
                      </a: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WV-S2572L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WV-S2272L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4671393" y="3649120"/>
            <a:ext cx="3792968" cy="270380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indent="-285750" algn="l">
              <a:lnSpc>
                <a:spcPts val="3000"/>
              </a:lnSpc>
              <a:buFont typeface="Wingdings" panose="05000000000000000000" pitchFamily="2" charset="2"/>
              <a:buChar char="n"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LINE UP: 6</a:t>
            </a:r>
            <a:r>
              <a:rPr lang="ja-JP" altLang="en-US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models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3" y="3917904"/>
            <a:ext cx="1209605" cy="630776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82" y="3923903"/>
            <a:ext cx="792536" cy="690430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616" y="3923903"/>
            <a:ext cx="748616" cy="73024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385463" y="3655817"/>
            <a:ext cx="3013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u="sng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en-US" altLang="ja-JP" sz="14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/ 4K Camera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3067494" y="4561152"/>
            <a:ext cx="1061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 DOME</a:t>
            </a:r>
            <a:endParaRPr lang="en-US" altLang="ja-JP" sz="12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521554" y="4560937"/>
            <a:ext cx="10336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BOX</a:t>
            </a:r>
            <a:endParaRPr lang="en-US" altLang="ja-JP" sz="12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1731883" y="4561835"/>
            <a:ext cx="12104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en-US" altLang="ja-JP" sz="12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(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Illuminance : 0.3 – 0.7 lux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)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577485"/>
              </p:ext>
            </p:extLst>
          </p:nvPr>
        </p:nvGraphicFramePr>
        <p:xfrm>
          <a:off x="750403" y="3473423"/>
          <a:ext cx="353305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791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534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5277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Very 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509916"/>
              </p:ext>
            </p:extLst>
          </p:nvPr>
        </p:nvGraphicFramePr>
        <p:xfrm>
          <a:off x="4865725" y="3471565"/>
          <a:ext cx="3502725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208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608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462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lang="en-US" altLang="ja-JP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0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2366894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4226kbps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465905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1006kbps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6736" y="313419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18840" y="3134869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380716" y="834573"/>
            <a:ext cx="2258356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2572L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5487908" y="829982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P1378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38" y="1189512"/>
            <a:ext cx="3056096" cy="172221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99" y="1189512"/>
            <a:ext cx="3058668" cy="172050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69" y="2082340"/>
            <a:ext cx="748619" cy="1051857"/>
          </a:xfrm>
          <a:prstGeom prst="rect">
            <a:avLst/>
          </a:prstGeom>
          <a:ln w="19050">
            <a:solidFill>
              <a:srgbClr val="FF6565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10" y="2082340"/>
            <a:ext cx="716087" cy="1050881"/>
          </a:xfrm>
          <a:prstGeom prst="rect">
            <a:avLst/>
          </a:prstGeom>
          <a:ln w="19050">
            <a:solidFill>
              <a:srgbClr val="FF6565"/>
            </a:solidFill>
          </a:ln>
        </p:spPr>
      </p:pic>
      <p:sp>
        <p:nvSpPr>
          <p:cNvPr id="25" name="正方形/長方形 24"/>
          <p:cNvSpPr/>
          <p:nvPr/>
        </p:nvSpPr>
        <p:spPr>
          <a:xfrm>
            <a:off x="2196369" y="1739808"/>
            <a:ext cx="306414" cy="397749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6601434" y="1819638"/>
            <a:ext cx="306414" cy="397749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68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IR-LED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763040"/>
              </p:ext>
            </p:extLst>
          </p:nvPr>
        </p:nvGraphicFramePr>
        <p:xfrm>
          <a:off x="750403" y="3473423"/>
          <a:ext cx="353305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791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534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5277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Very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382178"/>
              </p:ext>
            </p:extLst>
          </p:nvPr>
        </p:nvGraphicFramePr>
        <p:xfrm>
          <a:off x="4865725" y="3471565"/>
          <a:ext cx="3502725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208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608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462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2366894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1080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465905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1217kbps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6736" y="313419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18840" y="3134869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380716" y="834573"/>
            <a:ext cx="2258356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2572L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487908" y="829982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P1378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6" y="1188832"/>
            <a:ext cx="3056096" cy="171278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67" y="1188832"/>
            <a:ext cx="3042380" cy="171792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02" y="1940354"/>
            <a:ext cx="975445" cy="1257409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474" y="1940354"/>
            <a:ext cx="952583" cy="1257409"/>
          </a:xfrm>
          <a:prstGeom prst="rect">
            <a:avLst/>
          </a:prstGeom>
          <a:ln w="19050">
            <a:solidFill>
              <a:srgbClr val="FF6565"/>
            </a:solidFill>
          </a:ln>
        </p:spPr>
      </p:pic>
      <p:sp>
        <p:nvSpPr>
          <p:cNvPr id="25" name="正方形/長方形 24"/>
          <p:cNvSpPr/>
          <p:nvPr/>
        </p:nvSpPr>
        <p:spPr>
          <a:xfrm>
            <a:off x="2072999" y="1776093"/>
            <a:ext cx="306414" cy="321221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6412750" y="1884952"/>
            <a:ext cx="306414" cy="328478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楕円 26"/>
          <p:cNvSpPr/>
          <p:nvPr/>
        </p:nvSpPr>
        <p:spPr>
          <a:xfrm>
            <a:off x="7264107" y="1966883"/>
            <a:ext cx="690471" cy="76180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8" name="直線矢印コネクタ 27"/>
          <p:cNvCxnSpPr/>
          <p:nvPr/>
        </p:nvCxnSpPr>
        <p:spPr>
          <a:xfrm flipH="1" flipV="1">
            <a:off x="7808686" y="2728686"/>
            <a:ext cx="391806" cy="984190"/>
          </a:xfrm>
          <a:prstGeom prst="straightConnector1">
            <a:avLst/>
          </a:prstGeom>
          <a:ln w="1905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5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Night time (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Illuminance : 3 – 10 lux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)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326500"/>
              </p:ext>
            </p:extLst>
          </p:nvPr>
        </p:nvGraphicFramePr>
        <p:xfrm>
          <a:off x="750403" y="3473423"/>
          <a:ext cx="353305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791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534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5277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921085"/>
              </p:ext>
            </p:extLst>
          </p:nvPr>
        </p:nvGraphicFramePr>
        <p:xfrm>
          <a:off x="4865725" y="3471565"/>
          <a:ext cx="3502725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208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608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462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visibility, Slightly noisy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There is noise on the road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0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686736" y="313419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18840" y="3134869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380716" y="834573"/>
            <a:ext cx="2258356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2572L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487908" y="829982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P1378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366894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2673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465905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7493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14" y="1193370"/>
            <a:ext cx="3024959" cy="170223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16" y="1192038"/>
            <a:ext cx="3022614" cy="170356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99" y="1930133"/>
            <a:ext cx="1234547" cy="1204064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36" y="1930133"/>
            <a:ext cx="1249788" cy="1204064"/>
          </a:xfrm>
          <a:prstGeom prst="rect">
            <a:avLst/>
          </a:prstGeom>
          <a:ln w="19050">
            <a:solidFill>
              <a:srgbClr val="FF6565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733399" y="1993805"/>
            <a:ext cx="306414" cy="321221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6884465" y="1986550"/>
            <a:ext cx="306414" cy="321221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楕円 19"/>
          <p:cNvSpPr/>
          <p:nvPr/>
        </p:nvSpPr>
        <p:spPr>
          <a:xfrm>
            <a:off x="7931762" y="1988654"/>
            <a:ext cx="690471" cy="76180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1" name="直線矢印コネクタ 20"/>
          <p:cNvCxnSpPr>
            <a:endCxn id="20" idx="4"/>
          </p:cNvCxnSpPr>
          <p:nvPr/>
        </p:nvCxnSpPr>
        <p:spPr>
          <a:xfrm flipV="1">
            <a:off x="8200492" y="2750457"/>
            <a:ext cx="76506" cy="962419"/>
          </a:xfrm>
          <a:prstGeom prst="straightConnector1">
            <a:avLst/>
          </a:prstGeom>
          <a:ln w="1905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1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366894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3144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465905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3365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321411"/>
              </p:ext>
            </p:extLst>
          </p:nvPr>
        </p:nvGraphicFramePr>
        <p:xfrm>
          <a:off x="750403" y="3473423"/>
          <a:ext cx="353305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791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534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5277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Very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173104"/>
              </p:ext>
            </p:extLst>
          </p:nvPr>
        </p:nvGraphicFramePr>
        <p:xfrm>
          <a:off x="4865725" y="3471565"/>
          <a:ext cx="3502725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208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608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462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Very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686736" y="313419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18840" y="3134869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380716" y="834573"/>
            <a:ext cx="2258356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2572L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487908" y="829982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P1378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0" y="1175746"/>
            <a:ext cx="3048381" cy="172135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10" y="1175746"/>
            <a:ext cx="3049238" cy="171278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0" y="1828801"/>
            <a:ext cx="553478" cy="849086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60" y="1664861"/>
            <a:ext cx="1190868" cy="1589645"/>
          </a:xfrm>
          <a:prstGeom prst="rect">
            <a:avLst/>
          </a:prstGeom>
          <a:ln w="19050">
            <a:solidFill>
              <a:srgbClr val="FF6565"/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76" y="1828801"/>
            <a:ext cx="551272" cy="849086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653" y="1664861"/>
            <a:ext cx="1205294" cy="1650238"/>
          </a:xfrm>
          <a:prstGeom prst="rect">
            <a:avLst/>
          </a:prstGeom>
          <a:ln w="19050">
            <a:solidFill>
              <a:srgbClr val="FF6565"/>
            </a:solidFill>
          </a:ln>
        </p:spPr>
      </p:pic>
      <p:sp>
        <p:nvSpPr>
          <p:cNvPr id="29" name="楕円 28"/>
          <p:cNvSpPr/>
          <p:nvPr/>
        </p:nvSpPr>
        <p:spPr>
          <a:xfrm>
            <a:off x="3789543" y="1728177"/>
            <a:ext cx="690471" cy="76180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楕円 29"/>
          <p:cNvSpPr/>
          <p:nvPr/>
        </p:nvSpPr>
        <p:spPr>
          <a:xfrm>
            <a:off x="8099464" y="1728177"/>
            <a:ext cx="690471" cy="76180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楕円 30"/>
          <p:cNvSpPr/>
          <p:nvPr/>
        </p:nvSpPr>
        <p:spPr>
          <a:xfrm>
            <a:off x="2768706" y="1754341"/>
            <a:ext cx="690471" cy="43999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楕円 31"/>
          <p:cNvSpPr/>
          <p:nvPr/>
        </p:nvSpPr>
        <p:spPr>
          <a:xfrm>
            <a:off x="6953748" y="1616461"/>
            <a:ext cx="690471" cy="43999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3" name="直線矢印コネクタ 32"/>
          <p:cNvCxnSpPr/>
          <p:nvPr/>
        </p:nvCxnSpPr>
        <p:spPr>
          <a:xfrm flipV="1">
            <a:off x="8200492" y="2489980"/>
            <a:ext cx="246822" cy="1222897"/>
          </a:xfrm>
          <a:prstGeom prst="straightConnector1">
            <a:avLst/>
          </a:prstGeom>
          <a:ln w="1905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 flipV="1">
            <a:off x="7391087" y="2056452"/>
            <a:ext cx="411566" cy="2206792"/>
          </a:xfrm>
          <a:prstGeom prst="straightConnector1">
            <a:avLst/>
          </a:prstGeom>
          <a:ln w="1905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endCxn id="29" idx="4"/>
          </p:cNvCxnSpPr>
          <p:nvPr/>
        </p:nvCxnSpPr>
        <p:spPr>
          <a:xfrm flipV="1">
            <a:off x="4082718" y="2489980"/>
            <a:ext cx="52061" cy="1222898"/>
          </a:xfrm>
          <a:prstGeom prst="straightConnector1">
            <a:avLst/>
          </a:prstGeom>
          <a:ln w="1905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H="1" flipV="1">
            <a:off x="3138355" y="2207035"/>
            <a:ext cx="535690" cy="2035484"/>
          </a:xfrm>
          <a:prstGeom prst="straightConnector1">
            <a:avLst/>
          </a:prstGeom>
          <a:ln w="1905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0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Indoors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366894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3138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465905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4334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307994"/>
              </p:ext>
            </p:extLst>
          </p:nvPr>
        </p:nvGraphicFramePr>
        <p:xfrm>
          <a:off x="750403" y="3473423"/>
          <a:ext cx="353305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791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534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5277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Very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877133"/>
              </p:ext>
            </p:extLst>
          </p:nvPr>
        </p:nvGraphicFramePr>
        <p:xfrm>
          <a:off x="4865725" y="3471565"/>
          <a:ext cx="3502725" cy="1079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208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608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462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207061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0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686736" y="313419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18840" y="3134869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380716" y="834573"/>
            <a:ext cx="2258356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2572L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487908" y="829982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P1378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3" y="1178318"/>
            <a:ext cx="3048381" cy="171621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09" y="1179176"/>
            <a:ext cx="3050953" cy="171535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96" y="1482136"/>
            <a:ext cx="1104996" cy="1821338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740" y="1459017"/>
            <a:ext cx="1097375" cy="1844200"/>
          </a:xfrm>
          <a:prstGeom prst="rect">
            <a:avLst/>
          </a:prstGeom>
          <a:ln w="19050">
            <a:solidFill>
              <a:srgbClr val="FF6565"/>
            </a:solidFill>
          </a:ln>
        </p:spPr>
      </p:pic>
      <p:sp>
        <p:nvSpPr>
          <p:cNvPr id="17" name="正方形/長方形 16"/>
          <p:cNvSpPr/>
          <p:nvPr/>
        </p:nvSpPr>
        <p:spPr>
          <a:xfrm>
            <a:off x="2174600" y="1993805"/>
            <a:ext cx="306414" cy="509909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6498685" y="1882896"/>
            <a:ext cx="306414" cy="509909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/>
          <p:cNvSpPr/>
          <p:nvPr/>
        </p:nvSpPr>
        <p:spPr>
          <a:xfrm>
            <a:off x="3448462" y="1517722"/>
            <a:ext cx="690471" cy="76180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楕円 19"/>
          <p:cNvSpPr/>
          <p:nvPr/>
        </p:nvSpPr>
        <p:spPr>
          <a:xfrm>
            <a:off x="7505183" y="1517723"/>
            <a:ext cx="690471" cy="76180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3933371" y="2279525"/>
            <a:ext cx="149347" cy="1433353"/>
          </a:xfrm>
          <a:prstGeom prst="straightConnector1">
            <a:avLst/>
          </a:prstGeom>
          <a:ln w="1905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 flipV="1">
            <a:off x="7990605" y="2280743"/>
            <a:ext cx="149347" cy="1433353"/>
          </a:xfrm>
          <a:prstGeom prst="straightConnector1">
            <a:avLst/>
          </a:prstGeom>
          <a:ln w="1905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5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Outdoors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366894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6094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465905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739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221590"/>
              </p:ext>
            </p:extLst>
          </p:nvPr>
        </p:nvGraphicFramePr>
        <p:xfrm>
          <a:off x="750403" y="3473423"/>
          <a:ext cx="353305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791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534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5277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Very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392533"/>
              </p:ext>
            </p:extLst>
          </p:nvPr>
        </p:nvGraphicFramePr>
        <p:xfrm>
          <a:off x="4865725" y="3471565"/>
          <a:ext cx="3502725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208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608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462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Very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686736" y="313419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18840" y="3134869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380716" y="834573"/>
            <a:ext cx="2258356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2572L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487908" y="829982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P1378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0" y="1176603"/>
            <a:ext cx="3046667" cy="171964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79" y="1179175"/>
            <a:ext cx="3054382" cy="171707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6" y="1429077"/>
            <a:ext cx="1154235" cy="1705120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71" y="1429078"/>
            <a:ext cx="1165734" cy="1705792"/>
          </a:xfrm>
          <a:prstGeom prst="rect">
            <a:avLst/>
          </a:prstGeom>
          <a:ln w="19050">
            <a:solidFill>
              <a:srgbClr val="FF6565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474685" y="1877694"/>
            <a:ext cx="224039" cy="364764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6650763" y="1877694"/>
            <a:ext cx="224039" cy="364764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楕円 19"/>
          <p:cNvSpPr/>
          <p:nvPr/>
        </p:nvSpPr>
        <p:spPr>
          <a:xfrm>
            <a:off x="4989502" y="1505321"/>
            <a:ext cx="690471" cy="76180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楕円 20"/>
          <p:cNvSpPr/>
          <p:nvPr/>
        </p:nvSpPr>
        <p:spPr>
          <a:xfrm>
            <a:off x="7055795" y="1505322"/>
            <a:ext cx="552166" cy="584736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楕円 21"/>
          <p:cNvSpPr/>
          <p:nvPr/>
        </p:nvSpPr>
        <p:spPr>
          <a:xfrm>
            <a:off x="3045920" y="1531879"/>
            <a:ext cx="552166" cy="584736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矢印コネクタ 22"/>
          <p:cNvCxnSpPr>
            <a:endCxn id="22" idx="5"/>
          </p:cNvCxnSpPr>
          <p:nvPr/>
        </p:nvCxnSpPr>
        <p:spPr>
          <a:xfrm flipH="1" flipV="1">
            <a:off x="3517223" y="2030982"/>
            <a:ext cx="640169" cy="2225832"/>
          </a:xfrm>
          <a:prstGeom prst="straightConnector1">
            <a:avLst/>
          </a:prstGeom>
          <a:ln w="1905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endCxn id="21" idx="5"/>
          </p:cNvCxnSpPr>
          <p:nvPr/>
        </p:nvCxnSpPr>
        <p:spPr>
          <a:xfrm flipH="1" flipV="1">
            <a:off x="7527098" y="2004425"/>
            <a:ext cx="733064" cy="2240398"/>
          </a:xfrm>
          <a:prstGeom prst="straightConnector1">
            <a:avLst/>
          </a:prstGeom>
          <a:ln w="1905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endCxn id="20" idx="5"/>
          </p:cNvCxnSpPr>
          <p:nvPr/>
        </p:nvCxnSpPr>
        <p:spPr>
          <a:xfrm flipH="1" flipV="1">
            <a:off x="5578856" y="2155561"/>
            <a:ext cx="2187447" cy="1579033"/>
          </a:xfrm>
          <a:prstGeom prst="straightConnector1">
            <a:avLst/>
          </a:prstGeom>
          <a:ln w="1905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16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Version History</a:t>
            </a:r>
          </a:p>
        </p:txBody>
      </p:sp>
    </p:spTree>
    <p:extLst>
      <p:ext uri="{BB962C8B-B14F-4D97-AF65-F5344CB8AC3E}">
        <p14:creationId xmlns:p14="http://schemas.microsoft.com/office/powerpoint/2010/main" val="5779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806042"/>
              </p:ext>
            </p:extLst>
          </p:nvPr>
        </p:nvGraphicFramePr>
        <p:xfrm>
          <a:off x="144379" y="643113"/>
          <a:ext cx="8843211" cy="3326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Version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9.Nov.2020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JPEG Max frame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P.5, P.6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21.Jan.2021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the information regarding maximum frame rate when “Off” is selected for “Stream transmission”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P.13, P.14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21.Jan.2021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Support company name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 Jul. 2022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2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8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6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0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 Key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features -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Intelligent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Auto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122278"/>
              </p:ext>
            </p:extLst>
          </p:nvPr>
        </p:nvGraphicFramePr>
        <p:xfrm>
          <a:off x="29145" y="1519077"/>
          <a:ext cx="9100947" cy="3206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3649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3033649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  <a:gridCol w="3033649">
                  <a:extLst>
                    <a:ext uri="{9D8B030D-6E8A-4147-A177-3AD203B41FA5}">
                      <a16:colId xmlns:a16="http://schemas.microsoft.com/office/drawing/2014/main" val="1908729423"/>
                    </a:ext>
                  </a:extLst>
                </a:gridCol>
              </a:tblGrid>
              <a:tr h="583532"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New model (WV-S1552L)</a:t>
                      </a:r>
                    </a:p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Face Priority Level: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High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New model (WV-S1552L)</a:t>
                      </a:r>
                    </a:p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Face Priority Level: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Low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Current model</a:t>
                      </a:r>
                      <a:r>
                        <a:rPr kumimoji="1" lang="ja-JP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(WV-S1550L)</a:t>
                      </a:r>
                    </a:p>
                  </a:txBody>
                  <a:tcPr marL="36000" marR="36000" marT="7200" marB="7200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583237"/>
                  </a:ext>
                </a:extLst>
              </a:tr>
              <a:tr h="1306263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317019"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23" y="2248176"/>
            <a:ext cx="1930569" cy="108594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87" y="2185452"/>
            <a:ext cx="1935452" cy="108869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54" y="2266731"/>
            <a:ext cx="1959272" cy="1102091"/>
          </a:xfrm>
          <a:prstGeom prst="rect">
            <a:avLst/>
          </a:prstGeom>
        </p:spPr>
      </p:pic>
      <p:sp>
        <p:nvSpPr>
          <p:cNvPr id="9" name="正方形/長方形 114"/>
          <p:cNvSpPr>
            <a:spLocks noChangeArrowheads="1"/>
          </p:cNvSpPr>
          <p:nvPr/>
        </p:nvSpPr>
        <p:spPr bwMode="auto">
          <a:xfrm>
            <a:off x="365655" y="917878"/>
            <a:ext cx="8184579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visibility of backlit human</a:t>
            </a:r>
            <a:r>
              <a:rPr lang="en-US" altLang="ja-JP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has been remarkably improved by </a:t>
            </a:r>
            <a:r>
              <a:rPr lang="en-US" altLang="ja-JP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human detection (upper body) </a:t>
            </a:r>
            <a:r>
              <a:rPr lang="en-US" altLang="ja-JP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even in the situation where </a:t>
            </a:r>
            <a:r>
              <a:rPr lang="en-US" altLang="ja-JP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face detection is unavailable.</a:t>
            </a:r>
            <a:endParaRPr kumimoji="1" lang="en-US" altLang="ja-JP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5" t="8065" r="43527" b="60440"/>
          <a:stretch/>
        </p:blipFill>
        <p:spPr>
          <a:xfrm>
            <a:off x="97490" y="2194144"/>
            <a:ext cx="932566" cy="1080000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8" t="7790" r="43877" b="60899"/>
          <a:stretch/>
        </p:blipFill>
        <p:spPr>
          <a:xfrm>
            <a:off x="3148605" y="2229017"/>
            <a:ext cx="936000" cy="1080000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8882" r="43888" b="59622"/>
          <a:stretch/>
        </p:blipFill>
        <p:spPr>
          <a:xfrm>
            <a:off x="6177154" y="2259495"/>
            <a:ext cx="936000" cy="108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3" name="正方形/長方形 12"/>
          <p:cNvSpPr/>
          <p:nvPr/>
        </p:nvSpPr>
        <p:spPr>
          <a:xfrm>
            <a:off x="1341506" y="3711343"/>
            <a:ext cx="264286" cy="3392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20" y="3575392"/>
            <a:ext cx="1892053" cy="10642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9" y="3593591"/>
            <a:ext cx="1892052" cy="10642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47" y="3565904"/>
            <a:ext cx="1908618" cy="10735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2" t="8208" r="45392" b="60297"/>
          <a:stretch/>
        </p:blipFill>
        <p:spPr>
          <a:xfrm>
            <a:off x="3163845" y="3575392"/>
            <a:ext cx="936000" cy="108000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8" t="8657" r="44751" b="59848"/>
          <a:stretch/>
        </p:blipFill>
        <p:spPr>
          <a:xfrm>
            <a:off x="117852" y="3591964"/>
            <a:ext cx="936000" cy="108000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8" t="8878" r="44147" b="59627"/>
          <a:stretch/>
        </p:blipFill>
        <p:spPr>
          <a:xfrm>
            <a:off x="6193429" y="3571886"/>
            <a:ext cx="936000" cy="108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0" name="正方形/長方形 19"/>
          <p:cNvSpPr/>
          <p:nvPr/>
        </p:nvSpPr>
        <p:spPr>
          <a:xfrm>
            <a:off x="1830823" y="2262358"/>
            <a:ext cx="328628" cy="449176"/>
          </a:xfrm>
          <a:prstGeom prst="rect">
            <a:avLst/>
          </a:prstGeom>
          <a:noFill/>
          <a:ln w="19050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2355445" y="2248176"/>
            <a:ext cx="527849" cy="238209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ON</a:t>
            </a:r>
          </a:p>
        </p:txBody>
      </p:sp>
      <p:sp>
        <p:nvSpPr>
          <p:cNvPr id="22" name="角丸四角形 21"/>
          <p:cNvSpPr/>
          <p:nvPr/>
        </p:nvSpPr>
        <p:spPr>
          <a:xfrm>
            <a:off x="2282776" y="3633389"/>
            <a:ext cx="600518" cy="238209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OFF</a:t>
            </a:r>
            <a:endParaRPr kumimoji="0" lang="ja-JP" altLang="en-US" sz="1050" b="1" kern="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813009" y="3668757"/>
            <a:ext cx="328628" cy="45791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5414750" y="2311856"/>
            <a:ext cx="527849" cy="238209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ON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8420965" y="2312419"/>
            <a:ext cx="527849" cy="238209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ON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5345015" y="3606559"/>
            <a:ext cx="600518" cy="238209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OFF</a:t>
            </a:r>
            <a:endParaRPr kumimoji="0" lang="ja-JP" altLang="en-US" sz="1050" b="1" kern="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8379579" y="3622486"/>
            <a:ext cx="600518" cy="238209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OFF</a:t>
            </a:r>
            <a:endParaRPr kumimoji="0" lang="ja-JP" altLang="en-US" sz="1050" b="1" kern="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9144" y="1519077"/>
            <a:ext cx="6061741" cy="32068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正方形/長方形 34"/>
          <p:cNvSpPr/>
          <p:nvPr/>
        </p:nvSpPr>
        <p:spPr>
          <a:xfrm>
            <a:off x="73137" y="629612"/>
            <a:ext cx="778239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optimizes the image depending on the environment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4904572" y="2325693"/>
            <a:ext cx="328628" cy="470945"/>
          </a:xfrm>
          <a:prstGeom prst="rect">
            <a:avLst/>
          </a:prstGeom>
          <a:noFill/>
          <a:ln w="19050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4880820" y="3643017"/>
            <a:ext cx="328628" cy="48365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7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 Key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features -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Smart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Coding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12" y="1943744"/>
            <a:ext cx="1818981" cy="102419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0" y="1939110"/>
            <a:ext cx="1834491" cy="103346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41810" y="939468"/>
            <a:ext cx="8540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ja-JP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detection accuracy has been improved, and the non-detection area can be further compressed. </a:t>
            </a:r>
            <a:r>
              <a:rPr lang="en-US" altLang="ja-JP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(approx. </a:t>
            </a:r>
            <a:r>
              <a:rPr lang="en-US" altLang="ja-JP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 </a:t>
            </a: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%</a:t>
            </a:r>
            <a:r>
              <a:rPr lang="en-US" altLang="ja-JP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reduction</a:t>
            </a:r>
            <a:r>
              <a:rPr lang="en-US" altLang="ja-JP" dirty="0"/>
              <a:t> </a:t>
            </a:r>
            <a:r>
              <a:rPr lang="en-US" altLang="ja-JP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compared </a:t>
            </a:r>
            <a:r>
              <a:rPr lang="en-US" altLang="ja-JP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current models</a:t>
            </a:r>
            <a:r>
              <a:rPr lang="en-US" altLang="ja-JP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0" name="四角形吹き出し 19"/>
          <p:cNvSpPr/>
          <p:nvPr/>
        </p:nvSpPr>
        <p:spPr>
          <a:xfrm>
            <a:off x="6999908" y="2602198"/>
            <a:ext cx="2030856" cy="1882439"/>
          </a:xfrm>
          <a:prstGeom prst="wedgeRectCallout">
            <a:avLst>
              <a:gd name="adj1" fmla="val -100968"/>
              <a:gd name="adj2" fmla="val -5332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四角形吹き出し 20"/>
          <p:cNvSpPr/>
          <p:nvPr/>
        </p:nvSpPr>
        <p:spPr>
          <a:xfrm>
            <a:off x="4974512" y="3003827"/>
            <a:ext cx="1906216" cy="1764116"/>
          </a:xfrm>
          <a:prstGeom prst="wedgeRectCallout">
            <a:avLst>
              <a:gd name="adj1" fmla="val -24021"/>
              <a:gd name="adj2" fmla="val -8186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四角形吹き出し 21"/>
          <p:cNvSpPr/>
          <p:nvPr/>
        </p:nvSpPr>
        <p:spPr>
          <a:xfrm>
            <a:off x="2134021" y="2604262"/>
            <a:ext cx="2030856" cy="1857148"/>
          </a:xfrm>
          <a:prstGeom prst="wedgeRectCallout">
            <a:avLst>
              <a:gd name="adj1" fmla="val -97890"/>
              <a:gd name="adj2" fmla="val -5641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73136" y="1663360"/>
            <a:ext cx="1424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altLang="ja-JP" sz="14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Current models]</a:t>
            </a:r>
            <a:endParaRPr lang="en-US" altLang="ja-JP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4342375" y="2280084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2113597" y="3971856"/>
            <a:ext cx="211586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Person on the image does not move </a:t>
            </a:r>
            <a:endParaRPr lang="en-US" altLang="ja-JP" sz="105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</a:t>
            </a: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 quality is adjusted to low</a:t>
            </a: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四角形吹き出し 25"/>
          <p:cNvSpPr/>
          <p:nvPr/>
        </p:nvSpPr>
        <p:spPr>
          <a:xfrm>
            <a:off x="112679" y="3003827"/>
            <a:ext cx="1906216" cy="1764116"/>
          </a:xfrm>
          <a:prstGeom prst="wedgeRectCallout">
            <a:avLst>
              <a:gd name="adj1" fmla="val -27586"/>
              <a:gd name="adj2" fmla="val -8633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94674" y="4211106"/>
            <a:ext cx="19080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recognized as a moving object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Increase </a:t>
            </a:r>
            <a:r>
              <a:rPr lang="en-US" altLang="ja-JP" sz="10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Data amount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4951986" y="1660144"/>
            <a:ext cx="1200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models</a:t>
            </a:r>
            <a:r>
              <a:rPr lang="en-US" altLang="ja-JP" sz="14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altLang="ja-JP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951986" y="4255753"/>
            <a:ext cx="197218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NOT recognized as an object</a:t>
            </a:r>
          </a:p>
          <a:p>
            <a:pPr algn="l">
              <a:lnSpc>
                <a:spcPts val="800"/>
              </a:lnSpc>
            </a:pPr>
            <a:endParaRPr lang="en-US" altLang="ja-JP" sz="105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Suppress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Data amount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6974111" y="3952979"/>
            <a:ext cx="21503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detect “face” and “human”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A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djusts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image quality of the face area to high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2226291" y="4528877"/>
            <a:ext cx="1765227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6733kbps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7116738" y="4513645"/>
            <a:ext cx="1765227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3855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右矢印 32"/>
          <p:cNvSpPr/>
          <p:nvPr/>
        </p:nvSpPr>
        <p:spPr>
          <a:xfrm>
            <a:off x="5055676" y="4597432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右矢印 33"/>
          <p:cNvSpPr/>
          <p:nvPr/>
        </p:nvSpPr>
        <p:spPr>
          <a:xfrm>
            <a:off x="182891" y="4550830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右矢印 34"/>
          <p:cNvSpPr/>
          <p:nvPr/>
        </p:nvSpPr>
        <p:spPr>
          <a:xfrm>
            <a:off x="2204219" y="4313144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右矢印 35"/>
          <p:cNvSpPr/>
          <p:nvPr/>
        </p:nvSpPr>
        <p:spPr>
          <a:xfrm>
            <a:off x="7087602" y="4172617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02" y="2672628"/>
            <a:ext cx="1817848" cy="1280971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4"/>
          <a:stretch/>
        </p:blipFill>
        <p:spPr>
          <a:xfrm>
            <a:off x="283030" y="3047727"/>
            <a:ext cx="1564681" cy="1132387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38" y="2654597"/>
            <a:ext cx="1807646" cy="1273783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4"/>
          <a:stretch/>
        </p:blipFill>
        <p:spPr>
          <a:xfrm>
            <a:off x="5130947" y="3053533"/>
            <a:ext cx="1603597" cy="1126582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73136" y="629612"/>
            <a:ext cx="874226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controls the compression rate depending on the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environment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077401" y="1882835"/>
            <a:ext cx="21231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motion and automatically adjusts the image quality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of moving objects to high and others to low.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6953999" y="1881290"/>
            <a:ext cx="2130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</a:t>
            </a: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objects (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face, human and </a:t>
            </a: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vehicle)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adjusts the image quality of those objects to high and others to low.</a:t>
            </a:r>
          </a:p>
        </p:txBody>
      </p:sp>
    </p:spTree>
    <p:extLst>
      <p:ext uri="{BB962C8B-B14F-4D97-AF65-F5344CB8AC3E}">
        <p14:creationId xmlns:p14="http://schemas.microsoft.com/office/powerpoint/2010/main" val="23355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8938"/>
              </p:ext>
            </p:extLst>
          </p:nvPr>
        </p:nvGraphicFramePr>
        <p:xfrm>
          <a:off x="0" y="974382"/>
          <a:ext cx="9144000" cy="393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102">
                  <a:extLst>
                    <a:ext uri="{9D8B030D-6E8A-4147-A177-3AD203B41FA5}">
                      <a16:colId xmlns:a16="http://schemas.microsoft.com/office/drawing/2014/main" val="1650538635"/>
                    </a:ext>
                  </a:extLst>
                </a:gridCol>
                <a:gridCol w="1466602">
                  <a:extLst>
                    <a:ext uri="{9D8B030D-6E8A-4147-A177-3AD203B41FA5}">
                      <a16:colId xmlns:a16="http://schemas.microsoft.com/office/drawing/2014/main" val="2592810522"/>
                    </a:ext>
                  </a:extLst>
                </a:gridCol>
                <a:gridCol w="19297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4266372011"/>
                    </a:ext>
                  </a:extLst>
                </a:gridCol>
              </a:tblGrid>
              <a:tr h="765354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WV-S1552L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WV-S2552L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WV-S2252L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P1377-LE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Hanwha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XNO-8080R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289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Codec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438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Resolution</a:t>
                      </a:r>
                      <a:endParaRPr kumimoji="1"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 x 1440</a:t>
                      </a:r>
                      <a:r>
                        <a:rPr kumimoji="1" lang="ja-JP" altLang="en-US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 x 1728</a:t>
                      </a:r>
                      <a:r>
                        <a:rPr kumimoji="1" lang="ja-JP" altLang="en-US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*1)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[16:9]</a:t>
                      </a:r>
                      <a:endParaRPr kumimoji="1" lang="en-US" altLang="ja-JP" sz="8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 x 1920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 x 2304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*1)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[4:3]</a:t>
                      </a:r>
                    </a:p>
                  </a:txBody>
                  <a:tcPr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2688 x 1512  [16:9]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2592 x 1944  [4:3]</a:t>
                      </a:r>
                    </a:p>
                  </a:txBody>
                  <a:tcPr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 x 1440  [16:9]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 x 1920  [4:3]</a:t>
                      </a:r>
                    </a:p>
                  </a:txBody>
                  <a:tcPr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441">
                <a:tc>
                  <a:txBody>
                    <a:bodyPr/>
                    <a:lstStyle/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Frame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rate</a:t>
                      </a:r>
                      <a:endParaRPr kumimoji="1"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 : 30fps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5fps (30fps</a:t>
                      </a:r>
                      <a:r>
                        <a:rPr kumimoji="1" lang="ja-JP" altLang="en-US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*2)</a:t>
                      </a:r>
                    </a:p>
                  </a:txBody>
                  <a:tcPr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 : 30fps (</a:t>
                      </a: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180fps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30fps (</a:t>
                      </a: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180fps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*3)</a:t>
                      </a:r>
                    </a:p>
                  </a:txBody>
                  <a:tcPr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 : 30fps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821343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range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kern="12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132dB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689"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x3.1</a:t>
                      </a:r>
                    </a:p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1.3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2.5</a:t>
                      </a:r>
                    </a:p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2.9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9mm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x2.8</a:t>
                      </a: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1.2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endParaRPr kumimoji="1"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2.8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x2.5</a:t>
                      </a:r>
                    </a:p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1.2 -</a:t>
                      </a:r>
                    </a:p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3.7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9.4mm</a:t>
                      </a:r>
                      <a:endParaRPr kumimoji="1" lang="ja-JP" altLang="en-US" sz="8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0.07lx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0.13lx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0.07lx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872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Horizontal angle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of view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Wide:106</a:t>
                      </a:r>
                      <a:r>
                        <a:rPr kumimoji="1" lang="ja-JP" altLang="en-US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deg.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Tele:34 deg.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Wide:103 deg. / Tele:33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Wide:105 deg. / Tele:33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Wide:90 deg.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Tele:38 deg.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Wide:100.2 deg. 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Tele:38.7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863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b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</a:t>
                      </a:r>
                      <a:r>
                        <a:rPr kumimoji="1" lang="en-US" altLang="ja-JP" sz="800" b="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codec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AAC, G.711, G.726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AAC, G.711, G.726, Opus,</a:t>
                      </a:r>
                      <a:r>
                        <a:rPr kumimoji="1" lang="ja-JP" altLang="en-US" sz="8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LPCM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AAC, G.711, G.726</a:t>
                      </a:r>
                      <a:endParaRPr kumimoji="1" lang="en-US" altLang="ja-JP" sz="800" b="1" kern="1200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41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memory card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(SDXC,SDHC,SD)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4572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4572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microSDXC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microSDHC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4572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4572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microSDXC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microSDHC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371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control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AUTO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VIQS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dirty="0" err="1" smtClean="0">
                          <a:effectLst/>
                        </a:rPr>
                        <a:t>WiseStreamⅡ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681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IR-LED</a:t>
                      </a:r>
                      <a:endParaRPr kumimoji="1" lang="ja-JP" altLang="en-US" sz="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(40m)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(30m)</a:t>
                      </a:r>
                      <a:endParaRPr kumimoji="1" lang="ja-JP" altLang="en-US" sz="8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(50m)</a:t>
                      </a:r>
                      <a:endParaRPr kumimoji="1" lang="en-US" altLang="ja-JP" sz="8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(50m)</a:t>
                      </a:r>
                      <a:endParaRPr kumimoji="1" lang="en-US" altLang="ja-JP" sz="8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–40 °C to +60 °C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–40 °C to +60 °C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-40°C to 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+55°C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6" name="テキスト ボックス 15"/>
          <p:cNvSpPr txBox="1"/>
          <p:nvPr/>
        </p:nvSpPr>
        <p:spPr>
          <a:xfrm>
            <a:off x="6730195" y="562992"/>
            <a:ext cx="241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Super resolution imaging</a:t>
            </a:r>
          </a:p>
          <a:p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H.265/H.264 Stream transmission: Off</a:t>
            </a:r>
            <a:endParaRPr lang="en-US" altLang="ja-JP" sz="8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kumimoji="1"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Capture mode HDTV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720p,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WDR: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kumimoji="1" lang="ja-JP" altLang="en-US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77" y="1151514"/>
            <a:ext cx="958274" cy="49971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21" y="1141724"/>
            <a:ext cx="620834" cy="54084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15" y="1153600"/>
            <a:ext cx="558272" cy="544572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73138" y="629612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companies (5MP model)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25" y="1147662"/>
            <a:ext cx="652812" cy="65281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81" y="1166076"/>
            <a:ext cx="630772" cy="6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3138" y="629612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companies </a:t>
            </a: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(4K </a:t>
            </a: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model)</a:t>
            </a: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324331"/>
              </p:ext>
            </p:extLst>
          </p:nvPr>
        </p:nvGraphicFramePr>
        <p:xfrm>
          <a:off x="0" y="980317"/>
          <a:ext cx="9143999" cy="392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1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4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8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64575">
                  <a:extLst>
                    <a:ext uri="{9D8B030D-6E8A-4147-A177-3AD203B41FA5}">
                      <a16:colId xmlns:a16="http://schemas.microsoft.com/office/drawing/2014/main" val="4266372011"/>
                    </a:ext>
                  </a:extLst>
                </a:gridCol>
              </a:tblGrid>
              <a:tr h="75348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WV-S1572L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WV-S2572L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WV-S2272L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P1378-LE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Hanwha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PNO-9080R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Codec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Resolution</a:t>
                      </a:r>
                      <a:endParaRPr kumimoji="1"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  <a:r>
                        <a:rPr kumimoji="1" lang="ja-JP" altLang="en-US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[16:9]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 x 2160  [16:9]</a:t>
                      </a:r>
                    </a:p>
                  </a:txBody>
                  <a:tcPr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4096 x 2160  [16:9]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4000 x 3000  [4:3]</a:t>
                      </a:r>
                    </a:p>
                  </a:txBody>
                  <a:tcPr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Frame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rate</a:t>
                      </a:r>
                      <a:endParaRPr kumimoji="1"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 : 30fps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5fps (30fps *1)</a:t>
                      </a:r>
                    </a:p>
                  </a:txBody>
                  <a:tcPr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 : 30fps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 : 30fps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</a:p>
                  </a:txBody>
                  <a:tcPr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8277088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range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kern="12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132dB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dirty="0" smtClean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x2.0</a:t>
                      </a:r>
                    </a:p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number:1.5 -</a:t>
                      </a: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4.3 - 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8.6mm</a:t>
                      </a:r>
                      <a:endParaRPr kumimoji="1" lang="ja-JP" altLang="en-US" sz="8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x2.5</a:t>
                      </a:r>
                    </a:p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1.5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endParaRPr kumimoji="1" lang="en-US" altLang="ja-JP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3.9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x2.2</a:t>
                      </a: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number:1.6 -</a:t>
                      </a: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4.5 - </a:t>
                      </a: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10mm</a:t>
                      </a:r>
                      <a:endParaRPr kumimoji="1" lang="ja-JP" altLang="en-US" sz="8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0.09lx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0.15lx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0.3lx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Horizontal angle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of view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Wide:104 deg. / Tele:53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Wide:101 deg. / Tele:52 deg.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Wide:101 deg. / Tele:52 deg.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Wide:115 deg.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Tele:45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Wide:100.3 deg.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Tele:45.6 deg.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863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b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</a:t>
                      </a:r>
                      <a:r>
                        <a:rPr kumimoji="1" lang="en-US" altLang="ja-JP" sz="800" b="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codec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AAC, G.711, G.726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AAC, G.711, G.726, Opus,</a:t>
                      </a:r>
                      <a:r>
                        <a:rPr kumimoji="1" lang="ja-JP" altLang="en-US" sz="8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LPCM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AAC, G.711, G.726</a:t>
                      </a:r>
                      <a:endParaRPr kumimoji="1" lang="en-US" altLang="ja-JP" sz="800" b="1" kern="1200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41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memory card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(SDXC,SDHC,SD)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4572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4572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microSDXC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microSDHC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4572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4572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microSDXC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microSDHC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371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control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AUTO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VIQS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dirty="0" err="1" smtClean="0">
                          <a:effectLst/>
                        </a:rPr>
                        <a:t>WiseStreamⅠ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IR-LED</a:t>
                      </a:r>
                      <a:endParaRPr kumimoji="1" lang="ja-JP" altLang="en-US" sz="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(40m)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1" dirty="0" smtClean="0">
                          <a:solidFill>
                            <a:srgbClr val="FF505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(30m)</a:t>
                      </a:r>
                      <a:endParaRPr kumimoji="1" lang="ja-JP" altLang="en-US" sz="800" b="1" dirty="0">
                        <a:solidFill>
                          <a:srgbClr val="FF505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(50m)</a:t>
                      </a:r>
                      <a:endParaRPr kumimoji="1" lang="en-US" altLang="ja-JP" sz="8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(40m)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–40 °C to +60 °C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–40 °C to +60 °C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-40°C to 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+55°C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23" name="図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17" y="1157451"/>
            <a:ext cx="959541" cy="500374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25" y="1126511"/>
            <a:ext cx="657599" cy="572878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56" y="1133700"/>
            <a:ext cx="586007" cy="57162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72" y="1145646"/>
            <a:ext cx="683155" cy="68315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48" y="1166076"/>
            <a:ext cx="630772" cy="62028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730195" y="687686"/>
            <a:ext cx="24138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H.265/H.264 Stream transmission: Off</a:t>
            </a:r>
            <a:endParaRPr lang="en-US" altLang="ja-JP" sz="8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6" y="629612"/>
            <a:ext cx="709362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of new &amp; current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models (5MP models)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626520"/>
              </p:ext>
            </p:extLst>
          </p:nvPr>
        </p:nvGraphicFramePr>
        <p:xfrm>
          <a:off x="53340" y="952744"/>
          <a:ext cx="9019454" cy="3922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0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kern="12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5MP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lang="en-US" altLang="ja-JP" sz="9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(WV-S1552L, S2552L, S2252L)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Current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5MP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(WV-S1550L, S2550L, S2250L)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Aspect ratio / Capture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 /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(25fps)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4:3(30fps) /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4:3(25fps)</a:t>
                      </a:r>
                      <a:endParaRPr lang="en-US" altLang="ja-JP" sz="800" b="1" kern="100" baseline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4:3(30fps)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 (or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H.264)  (1)-(4),  JPEG(1)(2)  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 (or H.264)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(1)-(4), JPEG(1)(2)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rotation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 / 90 / 180 / 270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“320 x 180(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/H.264/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)” is not supported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“4:3” is not supported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 / 90 / 180 / 270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“320 x 180(H.264)” is not supported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“4:3” is not supported</a:t>
                      </a:r>
                      <a:endParaRPr lang="ja-JP" alt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user number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VBR/CBR/Framerate/Best Effort 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VBR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VBR/CBR/Framerate/Best Effort 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Framerate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Intelligent Auto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3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  <a:endParaRPr lang="en-US" altLang="ja-JP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(JPEG, H.264, H.265)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(JPEG, H.264, H.265)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64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IR LED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836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IO terminal/Video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Out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436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 change detection alarm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feature</a:t>
                      </a:r>
                      <a:endParaRPr lang="ja-JP" altLang="ja-JP" sz="800" b="1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Optional (i-VMD)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015174"/>
                  </a:ext>
                </a:extLst>
              </a:tr>
              <a:tr h="13656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Extension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function software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  <a:r>
                        <a:rPr lang="ja-JP" altLang="en-US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(type7)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  <a:r>
                        <a:rPr lang="ja-JP" altLang="en-US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(type6)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43259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S, G, T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S, G, T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2035515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FTP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ja-JP" sz="8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Image compression rate upon alarm detection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723461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02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8" y="629612"/>
            <a:ext cx="685611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of new &amp;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current models (4K models)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763018"/>
              </p:ext>
            </p:extLst>
          </p:nvPr>
        </p:nvGraphicFramePr>
        <p:xfrm>
          <a:off x="53340" y="952744"/>
          <a:ext cx="9019454" cy="3922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0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 4K camera </a:t>
                      </a:r>
                      <a:r>
                        <a:rPr lang="en-US" altLang="ja-JP" sz="9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(WV-S1572L, S2572L, S2272L)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Current 4K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(WV-S1570L, S2570L, S2270L)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Aspect ratio / Capture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 / 16:9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(25fps)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16:9(15fps)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 (or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H.264)  (1)-(4),  JPEG(1)(2)  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 (or H.264)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(1)-(4), JPEG(1)(2)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rotation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 / 90 / 180 / 270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“320 x 180(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/H.264/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)” is not supported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15fps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 / 90 / 180 / 270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deg.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“320 x 180(H.264)” is not supported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“16:9(30fps)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” is not supported</a:t>
                      </a:r>
                      <a:endParaRPr lang="ja-JP" alt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user number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VBR/CBR/Framerate/Best Effort 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VBR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VBR/CBR/Framerate/Best Effort 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Framerate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endParaRPr lang="ja-JP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Intelligent Auto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3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  <a:endParaRPr lang="en-US" altLang="ja-JP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(JPEG, H.264, H.265)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(JPEG, H.264, H.265)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64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IR LED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836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IO terminal/Video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Out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436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 change detection alarm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feature</a:t>
                      </a:r>
                      <a:endParaRPr lang="ja-JP" altLang="ja-JP" sz="800" b="1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Optional (i-VMD)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015174"/>
                  </a:ext>
                </a:extLst>
              </a:tr>
              <a:tr h="13656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Extension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function software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  <a:r>
                        <a:rPr lang="ja-JP" altLang="en-US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(type7)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  <a:r>
                        <a:rPr lang="ja-JP" altLang="en-US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(type6)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43259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S, G, T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S, G, T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2035515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FTP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ja-JP" sz="8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Image compression rate upon alarm detection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723461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78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C32B5397506E846A72188F880F6821C" ma:contentTypeVersion="4" ma:contentTypeDescription="新しいドキュメントを作成します。" ma:contentTypeScope="" ma:versionID="4cae027bc8b5f2992ddcc999c6b9479d">
  <xsd:schema xmlns:xsd="http://www.w3.org/2001/XMLSchema" xmlns:xs="http://www.w3.org/2001/XMLSchema" xmlns:p="http://schemas.microsoft.com/office/2006/metadata/properties" xmlns:ns2="029b008a-38f6-472e-9402-0c77a140d9e8" targetNamespace="http://schemas.microsoft.com/office/2006/metadata/properties" ma:root="true" ma:fieldsID="a399cee3005d393203ca0cc3fcc9e8b6" ns2:_="">
    <xsd:import namespace="029b008a-38f6-472e-9402-0c77a140d9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b008a-38f6-472e-9402-0c77a140d9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435459-C837-49A7-A3CD-2EA618B1ED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B81E1A-0D81-4F2F-BCC5-ACE5F73924D7}"/>
</file>

<file path=customXml/itemProps3.xml><?xml version="1.0" encoding="utf-8"?>
<ds:datastoreItem xmlns:ds="http://schemas.openxmlformats.org/officeDocument/2006/customXml" ds:itemID="{012177D2-5D83-46C5-9B75-E946E57280D6}">
  <ds:schemaRefs>
    <ds:schemaRef ds:uri="http://schemas.microsoft.com/office/2006/metadata/properties"/>
    <ds:schemaRef ds:uri="16b08945-a158-4f5e-8626-dcf9be7cb80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4_3_pips_templateB_Tentative_青</Template>
  <TotalTime>3879</TotalTime>
  <Words>5484</Words>
  <Application>Microsoft Office PowerPoint</Application>
  <PresentationFormat>画面に合わせる (16:9)</PresentationFormat>
  <Paragraphs>1554</Paragraphs>
  <Slides>38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9</vt:i4>
      </vt:variant>
      <vt:variant>
        <vt:lpstr>スライド タイトル</vt:lpstr>
      </vt:variant>
      <vt:variant>
        <vt:i4>38</vt:i4>
      </vt:variant>
    </vt:vector>
  </HeadingPairs>
  <TitlesOfParts>
    <vt:vector size="61" baseType="lpstr">
      <vt:lpstr>CW-GB ZhongYi</vt:lpstr>
      <vt:lpstr>HGPｺﾞｼｯｸE</vt:lpstr>
      <vt:lpstr>meiryo</vt:lpstr>
      <vt:lpstr>Meiryo UI</vt:lpstr>
      <vt:lpstr>ＭＳ Ｐゴシック</vt:lpstr>
      <vt:lpstr>Yu Gothic UI</vt:lpstr>
      <vt:lpstr>游ゴシック</vt:lpstr>
      <vt:lpstr>游ゴシック Light</vt:lpstr>
      <vt:lpstr>Arial</vt:lpstr>
      <vt:lpstr>Calibri</vt:lpstr>
      <vt:lpstr>Calibri Light</vt:lpstr>
      <vt:lpstr>Tahoma</vt:lpstr>
      <vt:lpstr>Verdana</vt:lpstr>
      <vt:lpstr>Wingdings</vt:lpstr>
      <vt:lpstr>デザインの設定</vt:lpstr>
      <vt:lpstr>4_デザインの設定</vt:lpstr>
      <vt:lpstr>3_デザインの設定</vt:lpstr>
      <vt:lpstr>1_デザインの設定</vt:lpstr>
      <vt:lpstr>7_デザインの設定</vt:lpstr>
      <vt:lpstr>8_デザインの設定</vt:lpstr>
      <vt:lpstr>6_デザインの設定</vt:lpstr>
      <vt:lpstr>2_デザインの設定</vt:lpstr>
      <vt:lpstr>5_デザインの設定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パナソニック株式会社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メインタイトル(44pt/B)</dc:title>
  <dc:creator>東 健志&lt;azuma.tsuyoshi@jp.panasonic.com&gt;</dc:creator>
  <cp:lastModifiedBy>中村 陽一&lt;nakamura.yo1@jp.panasonic.com&gt;</cp:lastModifiedBy>
  <cp:revision>244</cp:revision>
  <cp:lastPrinted>2015-03-10T07:58:40Z</cp:lastPrinted>
  <dcterms:created xsi:type="dcterms:W3CDTF">2019-10-16T05:12:32Z</dcterms:created>
  <dcterms:modified xsi:type="dcterms:W3CDTF">2022-07-14T07:30:06Z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0x0101000C32B5397506E846A72188F880F6821C</vt:lpwstr>
  </property>
</Properties>
</file>