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982" r:id="rId4"/>
    <p:sldMasterId id="2147484992" r:id="rId5"/>
    <p:sldMasterId id="2147484984" r:id="rId6"/>
    <p:sldMasterId id="2147484985" r:id="rId7"/>
  </p:sldMasterIdLst>
  <p:notesMasterIdLst>
    <p:notesMasterId r:id="rId61"/>
  </p:notesMasterIdLst>
  <p:handoutMasterIdLst>
    <p:handoutMasterId r:id="rId62"/>
  </p:handoutMasterIdLst>
  <p:sldIdLst>
    <p:sldId id="302" r:id="rId8"/>
    <p:sldId id="358" r:id="rId9"/>
    <p:sldId id="359" r:id="rId10"/>
    <p:sldId id="311"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60" r:id="rId55"/>
    <p:sldId id="356" r:id="rId56"/>
    <p:sldId id="357" r:id="rId57"/>
    <p:sldId id="361" r:id="rId58"/>
    <p:sldId id="362" r:id="rId59"/>
    <p:sldId id="309" r:id="rId60"/>
  </p:sldIdLst>
  <p:sldSz cx="9144000" cy="5143500" type="screen16x9"/>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E6"/>
    <a:srgbClr val="CCFFFF"/>
    <a:srgbClr val="0000FF"/>
    <a:srgbClr val="33CCFF"/>
    <a:srgbClr val="006AB0"/>
    <a:srgbClr val="81CCFF"/>
    <a:srgbClr val="FFFFCC"/>
    <a:srgbClr val="E46C0A"/>
    <a:srgbClr val="953735"/>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7801" autoAdjust="0"/>
  </p:normalViewPr>
  <p:slideViewPr>
    <p:cSldViewPr snapToGrid="0" snapToObjects="1">
      <p:cViewPr varScale="1">
        <p:scale>
          <a:sx n="126" d="100"/>
          <a:sy n="126" d="100"/>
        </p:scale>
        <p:origin x="101" y="12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13B03E-5F20-4FE9-AE8F-91B893F34AB0}" type="datetimeFigureOut">
              <a:rPr kumimoji="1" lang="ja-JP" altLang="en-US" smtClean="0"/>
              <a:t>2020/9/24</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EB71C-CB81-48F9-9CC9-1F57D1F346E3}" type="slidenum">
              <a:rPr kumimoji="1" lang="ja-JP" altLang="en-US" smtClean="0"/>
              <a:t>‹#›</a:t>
            </a:fld>
            <a:endParaRPr kumimoji="1" lang="ja-JP" altLang="en-US" dirty="0"/>
          </a:p>
        </p:txBody>
      </p:sp>
    </p:spTree>
    <p:extLst>
      <p:ext uri="{BB962C8B-B14F-4D97-AF65-F5344CB8AC3E}">
        <p14:creationId xmlns:p14="http://schemas.microsoft.com/office/powerpoint/2010/main" val="4053856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23280-4631-449D-B6CA-E374E1E336EF}" type="datetimeFigureOut">
              <a:rPr kumimoji="1" lang="ja-JP" altLang="en-US" smtClean="0"/>
              <a:t>2020/9/24</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4F106-CE4D-4C0B-9204-00F638B8A095}" type="slidenum">
              <a:rPr kumimoji="1" lang="ja-JP" altLang="en-US" smtClean="0"/>
              <a:t>‹#›</a:t>
            </a:fld>
            <a:endParaRPr kumimoji="1" lang="ja-JP" altLang="en-US" dirty="0"/>
          </a:p>
        </p:txBody>
      </p:sp>
    </p:spTree>
    <p:extLst>
      <p:ext uri="{BB962C8B-B14F-4D97-AF65-F5344CB8AC3E}">
        <p14:creationId xmlns:p14="http://schemas.microsoft.com/office/powerpoint/2010/main" val="40851502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a:solidFill>
                  <a:prstClr val="black"/>
                </a:solidFill>
              </a:rPr>
              <a:pPr>
                <a:defRPr/>
              </a:pPr>
              <a:t>11</a:t>
            </a:fld>
            <a:endParaRPr lang="en-US" altLang="ja-JP" dirty="0">
              <a:solidFill>
                <a:prstClr val="black"/>
              </a:solidFill>
            </a:endParaRPr>
          </a:p>
        </p:txBody>
      </p:sp>
    </p:spTree>
    <p:extLst>
      <p:ext uri="{BB962C8B-B14F-4D97-AF65-F5344CB8AC3E}">
        <p14:creationId xmlns:p14="http://schemas.microsoft.com/office/powerpoint/2010/main" val="262812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A8E3200A-AD79-4BB1-BAB0-2A7AA18CB5FF}" type="slidenum">
              <a:rPr kumimoji="1" lang="en-US" altLang="ja-JP" sz="17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21</a:t>
            </a:fld>
            <a:endParaRPr kumimoji="1" lang="en-US" altLang="ja-JP" sz="17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7204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A8E3200A-AD79-4BB1-BAB0-2A7AA18CB5FF}" type="slidenum">
              <a:rPr kumimoji="1" lang="en-US" altLang="ja-JP" sz="17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22</a:t>
            </a:fld>
            <a:endParaRPr kumimoji="1" lang="en-US" altLang="ja-JP" sz="17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5114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algn="l" defTabSz="904864" eaLnBrk="0" hangingPunct="0">
              <a:spcBef>
                <a:spcPct val="30000"/>
              </a:spcBef>
              <a:defRPr kumimoji="1" sz="1200">
                <a:solidFill>
                  <a:schemeClr val="tx1"/>
                </a:solidFill>
                <a:latin typeface="Arial" charset="0"/>
                <a:ea typeface="ＭＳ Ｐ明朝" charset="-128"/>
              </a:defRPr>
            </a:lvl1pPr>
            <a:lvl2pPr marL="735893" indent="-281092" algn="l" defTabSz="904864" eaLnBrk="0" hangingPunct="0">
              <a:spcBef>
                <a:spcPct val="30000"/>
              </a:spcBef>
              <a:defRPr kumimoji="1" sz="1200">
                <a:solidFill>
                  <a:schemeClr val="tx1"/>
                </a:solidFill>
                <a:latin typeface="Arial" charset="0"/>
                <a:ea typeface="ＭＳ Ｐ明朝" charset="-128"/>
              </a:defRPr>
            </a:lvl2pPr>
            <a:lvl3pPr marL="1132265" indent="-224242" algn="l" defTabSz="904864" eaLnBrk="0" hangingPunct="0">
              <a:spcBef>
                <a:spcPct val="30000"/>
              </a:spcBef>
              <a:defRPr kumimoji="1" sz="1200">
                <a:solidFill>
                  <a:schemeClr val="tx1"/>
                </a:solidFill>
                <a:latin typeface="Arial" charset="0"/>
                <a:ea typeface="ＭＳ Ｐ明朝" charset="-128"/>
              </a:defRPr>
            </a:lvl3pPr>
            <a:lvl4pPr marL="1588644" indent="-224242" algn="l" defTabSz="904864" eaLnBrk="0" hangingPunct="0">
              <a:spcBef>
                <a:spcPct val="30000"/>
              </a:spcBef>
              <a:defRPr kumimoji="1" sz="1200">
                <a:solidFill>
                  <a:schemeClr val="tx1"/>
                </a:solidFill>
                <a:latin typeface="Arial" charset="0"/>
                <a:ea typeface="ＭＳ Ｐ明朝" charset="-128"/>
              </a:defRPr>
            </a:lvl4pPr>
            <a:lvl5pPr marL="2043444" indent="-224242" algn="l" defTabSz="904864" eaLnBrk="0" hangingPunct="0">
              <a:spcBef>
                <a:spcPct val="30000"/>
              </a:spcBef>
              <a:defRPr kumimoji="1" sz="1200">
                <a:solidFill>
                  <a:schemeClr val="tx1"/>
                </a:solidFill>
                <a:latin typeface="Arial" charset="0"/>
                <a:ea typeface="ＭＳ Ｐ明朝" charset="-128"/>
              </a:defRPr>
            </a:lvl5pPr>
            <a:lvl6pPr marL="2498245" indent="-224242" defTabSz="904864" eaLnBrk="0" fontAlgn="base" hangingPunct="0">
              <a:spcBef>
                <a:spcPct val="30000"/>
              </a:spcBef>
              <a:spcAft>
                <a:spcPct val="0"/>
              </a:spcAft>
              <a:defRPr kumimoji="1" sz="1200">
                <a:solidFill>
                  <a:schemeClr val="tx1"/>
                </a:solidFill>
                <a:latin typeface="Arial" charset="0"/>
                <a:ea typeface="ＭＳ Ｐ明朝" charset="-128"/>
              </a:defRPr>
            </a:lvl6pPr>
            <a:lvl7pPr marL="2953048" indent="-224242" defTabSz="904864" eaLnBrk="0" fontAlgn="base" hangingPunct="0">
              <a:spcBef>
                <a:spcPct val="30000"/>
              </a:spcBef>
              <a:spcAft>
                <a:spcPct val="0"/>
              </a:spcAft>
              <a:defRPr kumimoji="1" sz="1200">
                <a:solidFill>
                  <a:schemeClr val="tx1"/>
                </a:solidFill>
                <a:latin typeface="Arial" charset="0"/>
                <a:ea typeface="ＭＳ Ｐ明朝" charset="-128"/>
              </a:defRPr>
            </a:lvl7pPr>
            <a:lvl8pPr marL="3407848" indent="-224242" defTabSz="904864" eaLnBrk="0" fontAlgn="base" hangingPunct="0">
              <a:spcBef>
                <a:spcPct val="30000"/>
              </a:spcBef>
              <a:spcAft>
                <a:spcPct val="0"/>
              </a:spcAft>
              <a:defRPr kumimoji="1" sz="1200">
                <a:solidFill>
                  <a:schemeClr val="tx1"/>
                </a:solidFill>
                <a:latin typeface="Arial" charset="0"/>
                <a:ea typeface="ＭＳ Ｐ明朝" charset="-128"/>
              </a:defRPr>
            </a:lvl8pPr>
            <a:lvl9pPr marL="3862648" indent="-224242" defTabSz="904864" eaLnBrk="0" fontAlgn="base" hangingPunct="0">
              <a:spcBef>
                <a:spcPct val="30000"/>
              </a:spcBef>
              <a:spcAft>
                <a:spcPct val="0"/>
              </a:spcAft>
              <a:defRPr kumimoji="1" sz="1200">
                <a:solidFill>
                  <a:schemeClr val="tx1"/>
                </a:solidFill>
                <a:latin typeface="Arial" charset="0"/>
                <a:ea typeface="ＭＳ Ｐ明朝" charset="-128"/>
              </a:defRPr>
            </a:lvl9pPr>
          </a:lstStyle>
          <a:p>
            <a:pPr marL="0" marR="0" lvl="0" indent="0" algn="r" defTabSz="904864" rtl="0" eaLnBrk="1" fontAlgn="base" latinLnBrk="0" hangingPunct="1">
              <a:lnSpc>
                <a:spcPct val="100000"/>
              </a:lnSpc>
              <a:spcBef>
                <a:spcPct val="0"/>
              </a:spcBef>
              <a:spcAft>
                <a:spcPct val="0"/>
              </a:spcAft>
              <a:buClrTx/>
              <a:buSzTx/>
              <a:buFontTx/>
              <a:buNone/>
              <a:tabLst/>
              <a:defRPr/>
            </a:pPr>
            <a:fld id="{864BEEA7-9F16-4A55-B7C7-1DF5A5CC5235}"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04864" rtl="0" eaLnBrk="1" fontAlgn="base" latinLnBrk="0" hangingPunct="1">
                <a:lnSpc>
                  <a:spcPct val="100000"/>
                </a:lnSpc>
                <a:spcBef>
                  <a:spcPct val="0"/>
                </a:spcBef>
                <a:spcAft>
                  <a:spcPct val="0"/>
                </a:spcAft>
                <a:buClrTx/>
                <a:buSzTx/>
                <a:buFontTx/>
                <a:buNone/>
                <a:tabLst/>
                <a:defRPr/>
              </a:pPr>
              <a:t>25</a:t>
            </a:fld>
            <a:endParaRPr kumimoji="1" lang="en-US" altLang="ja-JP"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p:txBody>
      </p:sp>
      <p:sp>
        <p:nvSpPr>
          <p:cNvPr id="277507" name="Rectangle 2"/>
          <p:cNvSpPr>
            <a:spLocks noGrp="1" noRot="1" noChangeAspect="1" noChangeArrowheads="1" noTextEdit="1"/>
          </p:cNvSpPr>
          <p:nvPr>
            <p:ph type="sldImg"/>
          </p:nvPr>
        </p:nvSpPr>
        <p:spPr>
          <a:xfrm>
            <a:off x="2717800" y="511175"/>
            <a:ext cx="4532313" cy="2551113"/>
          </a:xfrm>
          <a:ln/>
        </p:spPr>
      </p:sp>
      <p:sp>
        <p:nvSpPr>
          <p:cNvPr id="277508" name="Rectangle 3"/>
          <p:cNvSpPr>
            <a:spLocks noGrp="1" noChangeArrowheads="1"/>
          </p:cNvSpPr>
          <p:nvPr>
            <p:ph type="body" idx="1"/>
          </p:nvPr>
        </p:nvSpPr>
        <p:spPr>
          <a:noFill/>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94568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27</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8368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41</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54166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42</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919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50</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95072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51</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1697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12</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86784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13</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0305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14</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33995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15</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69192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16</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5052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18</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99113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6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ED49B83B-CE60-4CAF-804C-DE81A2F665A9}" type="slidenum">
              <a:rPr kumimoji="1" lang="en-US" altLang="ja-JP" sz="17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19</a:t>
            </a:fld>
            <a:endParaRPr kumimoji="1" lang="en-US" altLang="ja-JP" sz="1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9272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339721" rtl="0" eaLnBrk="1" fontAlgn="base" latinLnBrk="0" hangingPunct="1">
              <a:lnSpc>
                <a:spcPct val="100000"/>
              </a:lnSpc>
              <a:spcBef>
                <a:spcPct val="0"/>
              </a:spcBef>
              <a:spcAft>
                <a:spcPct val="0"/>
              </a:spcAft>
              <a:buClrTx/>
              <a:buSzTx/>
              <a:buFontTx/>
              <a:buNone/>
              <a:tabLst/>
              <a:defRPr/>
            </a:pPr>
            <a:fld id="{A8E3200A-AD79-4BB1-BAB0-2A7AA18CB5FF}" type="slidenum">
              <a:rPr kumimoji="1" lang="en-US" altLang="ja-JP" sz="17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1339721" rtl="0" eaLnBrk="1" fontAlgn="base" latinLnBrk="0" hangingPunct="1">
                <a:lnSpc>
                  <a:spcPct val="100000"/>
                </a:lnSpc>
                <a:spcBef>
                  <a:spcPct val="0"/>
                </a:spcBef>
                <a:spcAft>
                  <a:spcPct val="0"/>
                </a:spcAft>
                <a:buClrTx/>
                <a:buSzTx/>
                <a:buFontTx/>
                <a:buNone/>
                <a:tabLst/>
                <a:defRPr/>
              </a:pPr>
              <a:t>20</a:t>
            </a:fld>
            <a:endParaRPr kumimoji="1" lang="en-US" altLang="ja-JP" sz="17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8949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276789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93217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1505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54484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891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662" y="9791"/>
            <a:ext cx="7376159" cy="525309"/>
          </a:xfrm>
        </p:spPr>
        <p:txBody>
          <a:bodyPr/>
          <a:lstStyle>
            <a:lvl1pPr>
              <a:defRPr b="1">
                <a:latin typeface="Calibri" panose="020F0502020204030204" pitchFamily="34" charset="0"/>
                <a:cs typeface="Calibri" panose="020F0502020204030204"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3"/>
            <a:ext cx="8229600" cy="3126316"/>
          </a:xfrm>
        </p:spPr>
        <p:txBody>
          <a:bodyPr>
            <a:normAutofit/>
          </a:bodyPr>
          <a:lstStyle>
            <a:lvl1pPr marL="0" indent="0">
              <a:buFontTx/>
              <a:buNone/>
              <a:defRPr sz="1800">
                <a:solidFill>
                  <a:schemeClr val="tx1"/>
                </a:solidFill>
                <a:latin typeface="Calibri" panose="020F0502020204030204" pitchFamily="34" charset="0"/>
                <a:cs typeface="Calibri" panose="020F0502020204030204" pitchFamily="34" charset="0"/>
              </a:defRPr>
            </a:lvl1pPr>
            <a:lvl2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2pPr>
            <a:lvl3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3pPr>
            <a:lvl4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4pPr>
            <a:lvl5pPr marL="271451" indent="-271451">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70" y="4801131"/>
            <a:ext cx="1416886" cy="273844"/>
          </a:xfrm>
        </p:spPr>
        <p:txBody>
          <a:bodyPr/>
          <a:lstStyle/>
          <a:p>
            <a:fld id="{89E7F7A0-E517-442B-93F7-0E2B54F94E34}" type="datetime1">
              <a:rPr lang="en-GB" altLang="ja-JP" smtClean="0">
                <a:solidFill>
                  <a:prstClr val="white"/>
                </a:solidFill>
              </a:rPr>
              <a:t>24/09/2020</a:t>
            </a:fld>
            <a:endParaRPr lang="en-US" dirty="0">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dirty="0">
              <a:solidFill>
                <a:prstClr val="white"/>
              </a:solidFill>
            </a:endParaRPr>
          </a:p>
        </p:txBody>
      </p:sp>
      <p:sp>
        <p:nvSpPr>
          <p:cNvPr id="7" name="Content Placeholder 2"/>
          <p:cNvSpPr>
            <a:spLocks noGrp="1"/>
          </p:cNvSpPr>
          <p:nvPr>
            <p:ph idx="12" hasCustomPrompt="1"/>
          </p:nvPr>
        </p:nvSpPr>
        <p:spPr>
          <a:xfrm>
            <a:off x="75715" y="553674"/>
            <a:ext cx="8986746" cy="424793"/>
          </a:xfrm>
        </p:spPr>
        <p:txBody>
          <a:bodyPr>
            <a:normAutofit/>
          </a:bodyPr>
          <a:lstStyle>
            <a:lvl1pPr marL="0" indent="0">
              <a:buFontTx/>
              <a:buNone/>
              <a:defRPr sz="1800" b="1">
                <a:solidFill>
                  <a:schemeClr val="tx1"/>
                </a:solidFill>
              </a:defRPr>
            </a:lvl1pPr>
            <a:lvl2pPr marL="271457" indent="-271457">
              <a:buSzPct val="60000"/>
              <a:buFont typeface="Wingdings" charset="2"/>
              <a:buChar char="§"/>
              <a:defRPr sz="1800">
                <a:solidFill>
                  <a:schemeClr val="tx1"/>
                </a:solidFill>
              </a:defRPr>
            </a:lvl2pPr>
            <a:lvl3pPr marL="271457" indent="-271457">
              <a:buSzPct val="60000"/>
              <a:buFont typeface="Wingdings" charset="2"/>
              <a:buChar char="§"/>
              <a:defRPr sz="1800">
                <a:solidFill>
                  <a:schemeClr val="tx1"/>
                </a:solidFill>
              </a:defRPr>
            </a:lvl3pPr>
            <a:lvl4pPr marL="271457" indent="-271457">
              <a:buSzPct val="60000"/>
              <a:buFont typeface="Wingdings" charset="2"/>
              <a:buChar char="§"/>
              <a:defRPr sz="1800">
                <a:solidFill>
                  <a:schemeClr val="tx1"/>
                </a:solidFill>
              </a:defRPr>
            </a:lvl4pPr>
            <a:lvl5pPr marL="271457" indent="-271457">
              <a:buSzPct val="60000"/>
              <a:buFont typeface="Wingdings" charset="2"/>
              <a:buChar char="§"/>
              <a:defRPr sz="1700">
                <a:solidFill>
                  <a:srgbClr val="0A54A0"/>
                </a:solidFill>
              </a:defRPr>
            </a:lvl5pPr>
          </a:lstStyle>
          <a:p>
            <a:pPr lvl="0"/>
            <a:r>
              <a:rPr lang="en-GB" dirty="0" smtClean="0"/>
              <a:t>Click to edit Master text styles</a:t>
            </a:r>
          </a:p>
        </p:txBody>
      </p:sp>
    </p:spTree>
    <p:extLst>
      <p:ext uri="{BB962C8B-B14F-4D97-AF65-F5344CB8AC3E}">
        <p14:creationId xmlns:p14="http://schemas.microsoft.com/office/powerpoint/2010/main" val="38254477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Calibri" panose="020F0502020204030204" pitchFamily="34" charset="0"/>
                <a:cs typeface="Calibri" panose="020F0502020204030204"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3"/>
            <a:ext cx="8229600" cy="3126316"/>
          </a:xfrm>
        </p:spPr>
        <p:txBody>
          <a:bodyPr>
            <a:normAutofit/>
          </a:bodyPr>
          <a:lstStyle>
            <a:lvl1pPr marL="0" indent="0">
              <a:buFontTx/>
              <a:buNone/>
              <a:defRPr sz="1800">
                <a:solidFill>
                  <a:schemeClr val="tx1"/>
                </a:solidFill>
                <a:latin typeface="Calibri" panose="020F0502020204030204" pitchFamily="34" charset="0"/>
                <a:cs typeface="Calibri" panose="020F0502020204030204" pitchFamily="34" charset="0"/>
              </a:defRPr>
            </a:lvl1pPr>
            <a:lvl2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2pPr>
            <a:lvl3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3pPr>
            <a:lvl4pPr marL="271451" indent="-271451">
              <a:buSzPct val="60000"/>
              <a:buFont typeface="Wingdings" charset="2"/>
              <a:buChar char="§"/>
              <a:defRPr sz="1800">
                <a:solidFill>
                  <a:schemeClr val="tx1"/>
                </a:solidFill>
                <a:latin typeface="Calibri" panose="020F0502020204030204" pitchFamily="34" charset="0"/>
                <a:cs typeface="Calibri" panose="020F0502020204030204" pitchFamily="34" charset="0"/>
              </a:defRPr>
            </a:lvl4pPr>
            <a:lvl5pPr marL="271451" indent="-271451">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70" y="4801131"/>
            <a:ext cx="1416886" cy="273844"/>
          </a:xfrm>
        </p:spPr>
        <p:txBody>
          <a:bodyPr/>
          <a:lstStyle/>
          <a:p>
            <a:fld id="{89E7F7A0-E517-442B-93F7-0E2B54F94E34}" type="datetime1">
              <a:rPr lang="en-GB" altLang="ja-JP" smtClean="0">
                <a:solidFill>
                  <a:prstClr val="white"/>
                </a:solidFill>
              </a:rPr>
              <a:t>24/09/2020</a:t>
            </a:fld>
            <a:endParaRPr lang="en-US" dirty="0">
              <a:solidFill>
                <a:prstClr val="white"/>
              </a:solidFill>
            </a:endParaRPr>
          </a:p>
        </p:txBody>
      </p:sp>
      <p:sp>
        <p:nvSpPr>
          <p:cNvPr id="5" name="Footer Placeholder 4"/>
          <p:cNvSpPr>
            <a:spLocks noGrp="1"/>
          </p:cNvSpPr>
          <p:nvPr>
            <p:ph type="ftr" sz="quarter" idx="11"/>
          </p:nvPr>
        </p:nvSpPr>
        <p:spPr>
          <a:xfrm>
            <a:off x="5262998" y="4801131"/>
            <a:ext cx="2191338" cy="273844"/>
          </a:xfrm>
        </p:spPr>
        <p:txBody>
          <a:bodyPr/>
          <a:lstStyle/>
          <a:p>
            <a:endParaRPr lang="en-US" dirty="0">
              <a:solidFill>
                <a:prstClr val="white"/>
              </a:solidFill>
            </a:endParaRPr>
          </a:p>
        </p:txBody>
      </p:sp>
      <p:sp>
        <p:nvSpPr>
          <p:cNvPr id="7" name="Content Placeholder 2"/>
          <p:cNvSpPr>
            <a:spLocks noGrp="1"/>
          </p:cNvSpPr>
          <p:nvPr>
            <p:ph idx="12" hasCustomPrompt="1"/>
          </p:nvPr>
        </p:nvSpPr>
        <p:spPr>
          <a:xfrm>
            <a:off x="75715" y="553674"/>
            <a:ext cx="8986746" cy="424793"/>
          </a:xfrm>
        </p:spPr>
        <p:txBody>
          <a:bodyPr>
            <a:normAutofit/>
          </a:bodyPr>
          <a:lstStyle>
            <a:lvl1pPr marL="0" indent="0">
              <a:buFontTx/>
              <a:buNone/>
              <a:defRPr sz="1800" b="1">
                <a:solidFill>
                  <a:schemeClr val="tx1"/>
                </a:solidFill>
              </a:defRPr>
            </a:lvl1pPr>
            <a:lvl2pPr marL="271457" indent="-271457">
              <a:buSzPct val="60000"/>
              <a:buFont typeface="Wingdings" charset="2"/>
              <a:buChar char="§"/>
              <a:defRPr sz="1800">
                <a:solidFill>
                  <a:schemeClr val="tx1"/>
                </a:solidFill>
              </a:defRPr>
            </a:lvl2pPr>
            <a:lvl3pPr marL="271457" indent="-271457">
              <a:buSzPct val="60000"/>
              <a:buFont typeface="Wingdings" charset="2"/>
              <a:buChar char="§"/>
              <a:defRPr sz="1800">
                <a:solidFill>
                  <a:schemeClr val="tx1"/>
                </a:solidFill>
              </a:defRPr>
            </a:lvl3pPr>
            <a:lvl4pPr marL="271457" indent="-271457">
              <a:buSzPct val="60000"/>
              <a:buFont typeface="Wingdings" charset="2"/>
              <a:buChar char="§"/>
              <a:defRPr sz="1800">
                <a:solidFill>
                  <a:schemeClr val="tx1"/>
                </a:solidFill>
              </a:defRPr>
            </a:lvl4pPr>
            <a:lvl5pPr marL="271457" indent="-271457">
              <a:buSzPct val="60000"/>
              <a:buFont typeface="Wingdings" charset="2"/>
              <a:buChar char="§"/>
              <a:defRPr sz="1700">
                <a:solidFill>
                  <a:srgbClr val="0A54A0"/>
                </a:solidFill>
              </a:defRPr>
            </a:lvl5pPr>
          </a:lstStyle>
          <a:p>
            <a:pPr lvl="0"/>
            <a:r>
              <a:rPr lang="en-GB" dirty="0" smtClean="0"/>
              <a:t>Click to edit Master text styles</a:t>
            </a:r>
          </a:p>
        </p:txBody>
      </p:sp>
    </p:spTree>
    <p:extLst>
      <p:ext uri="{BB962C8B-B14F-4D97-AF65-F5344CB8AC3E}">
        <p14:creationId xmlns:p14="http://schemas.microsoft.com/office/powerpoint/2010/main" val="20837709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4_コンテンツ_メッセージライン無し#1">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コンテンツ プレースホルダー 4"/>
          <p:cNvSpPr>
            <a:spLocks noGrp="1"/>
          </p:cNvSpPr>
          <p:nvPr>
            <p:ph sz="quarter" idx="12"/>
          </p:nvPr>
        </p:nvSpPr>
        <p:spPr>
          <a:xfrm>
            <a:off x="345831" y="586740"/>
            <a:ext cx="8474320" cy="4061460"/>
          </a:xfrm>
          <a:prstGeom prst="rect">
            <a:avLst/>
          </a:prstGeom>
        </p:spPr>
        <p:txBody>
          <a:bodyPr lIns="72000" tIns="36000" rIns="36000" bIns="36000"/>
          <a:lstStyle>
            <a:lvl1pPr marL="69056" indent="-69056">
              <a:buFontTx/>
              <a:buNone/>
              <a:defRPr sz="1350">
                <a:latin typeface="Meiryo UI" panose="020B0604030504040204" pitchFamily="50" charset="-128"/>
                <a:ea typeface="Meiryo UI" panose="020B0604030504040204" pitchFamily="50" charset="-128"/>
                <a:cs typeface="Meiryo UI" panose="020B0604030504040204" pitchFamily="50" charset="-128"/>
              </a:defRPr>
            </a:lvl1pPr>
            <a:lvl2pPr marL="270272" indent="0">
              <a:buFontTx/>
              <a:buNone/>
              <a:defRPr sz="1350">
                <a:latin typeface="Meiryo UI" panose="020B0604030504040204" pitchFamily="50" charset="-128"/>
                <a:ea typeface="Meiryo UI" panose="020B0604030504040204" pitchFamily="50" charset="-128"/>
                <a:cs typeface="Meiryo UI" panose="020B0604030504040204" pitchFamily="50" charset="-128"/>
              </a:defRPr>
            </a:lvl2pPr>
            <a:lvl3pPr marL="540544" indent="0">
              <a:buFontTx/>
              <a:buNone/>
              <a:defRPr sz="1350">
                <a:latin typeface="Meiryo UI" panose="020B0604030504040204" pitchFamily="50" charset="-128"/>
                <a:ea typeface="Meiryo UI" panose="020B0604030504040204" pitchFamily="50" charset="-128"/>
                <a:cs typeface="Meiryo UI" panose="020B0604030504040204" pitchFamily="50" charset="-128"/>
              </a:defRPr>
            </a:lvl3pPr>
            <a:lvl4pPr marL="804863" indent="0">
              <a:buFontTx/>
              <a:buNone/>
              <a:defRPr sz="1350">
                <a:latin typeface="Meiryo UI" panose="020B0604030504040204" pitchFamily="50" charset="-128"/>
                <a:ea typeface="Meiryo UI" panose="020B0604030504040204" pitchFamily="50" charset="-128"/>
                <a:cs typeface="Meiryo UI" panose="020B0604030504040204" pitchFamily="50" charset="-128"/>
              </a:defRPr>
            </a:lvl4pPr>
            <a:lvl5pPr marL="1008460" indent="0">
              <a:buFontTx/>
              <a:buNone/>
              <a:defRPr sz="1350">
                <a:latin typeface="Meiryo UI" panose="020B0604030504040204" pitchFamily="50" charset="-128"/>
                <a:ea typeface="Meiryo UI" panose="020B0604030504040204" pitchFamily="50" charset="-128"/>
                <a:cs typeface="Meiryo UI" panose="020B0604030504040204" pitchFamily="50" charset="-128"/>
              </a:defRPr>
            </a:lvl5pPr>
          </a:lstStyle>
          <a:p>
            <a:pPr lvl="0"/>
            <a:r>
              <a:rPr kumimoji="1" lang="ja-JP" altLang="en-US" dirty="0" smtClean="0"/>
              <a:t>マスター テキストの書式設定</a:t>
            </a:r>
          </a:p>
        </p:txBody>
      </p:sp>
    </p:spTree>
    <p:extLst>
      <p:ext uri="{BB962C8B-B14F-4D97-AF65-F5344CB8AC3E}">
        <p14:creationId xmlns:p14="http://schemas.microsoft.com/office/powerpoint/2010/main" val="36729531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8"/>
            <a:ext cx="5791200" cy="567002"/>
          </a:xfrm>
          <a:prstGeom prst="rect">
            <a:avLst/>
          </a:prstGeom>
        </p:spPr>
        <p:txBody>
          <a:bodyPr/>
          <a:lstStyle>
            <a:lvl1pPr>
              <a:defRPr b="1">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mtClean="0"/>
              <a:t>マスター タイトルの書式設定</a:t>
            </a:r>
            <a:endParaRPr lang="en-US"/>
          </a:p>
        </p:txBody>
      </p:sp>
      <p:sp>
        <p:nvSpPr>
          <p:cNvPr id="3" name="Content Placeholder 2"/>
          <p:cNvSpPr>
            <a:spLocks noGrp="1"/>
          </p:cNvSpPr>
          <p:nvPr>
            <p:ph idx="1"/>
          </p:nvPr>
        </p:nvSpPr>
        <p:spPr>
          <a:xfrm>
            <a:off x="457200" y="1314451"/>
            <a:ext cx="7620000" cy="3280172"/>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スライド番号プレースホルダー 5"/>
          <p:cNvSpPr>
            <a:spLocks noGrp="1"/>
          </p:cNvSpPr>
          <p:nvPr>
            <p:ph type="sldNum" sz="quarter" idx="10"/>
          </p:nvPr>
        </p:nvSpPr>
        <p:spPr>
          <a:xfrm>
            <a:off x="8079937" y="4962921"/>
            <a:ext cx="875803" cy="192919"/>
          </a:xfrm>
          <a:prstGeom prst="rect">
            <a:avLst/>
          </a:prstGeom>
        </p:spPr>
        <p:txBody>
          <a:bodyPr/>
          <a:lstStyle/>
          <a:p>
            <a:pPr defTabSz="685488"/>
            <a:fld id="{21CFAD67-33D7-464A-A1FA-DBBC567526FA}" type="slidenum">
              <a:rPr lang="ja-JP" altLang="en-US" smtClean="0">
                <a:solidFill>
                  <a:srgbClr val="000000"/>
                </a:solidFill>
              </a:rPr>
              <a:pPr defTabSz="685488"/>
              <a:t>‹#›</a:t>
            </a:fld>
            <a:r>
              <a:rPr lang="en-US" altLang="ja-JP" dirty="0" smtClean="0">
                <a:solidFill>
                  <a:srgbClr val="000000"/>
                </a:solidFill>
              </a:rPr>
              <a:t>/ 16</a:t>
            </a:r>
            <a:endParaRPr lang="ja-JP" altLang="en-US" dirty="0">
              <a:solidFill>
                <a:srgbClr val="000000"/>
              </a:solidFill>
            </a:endParaRPr>
          </a:p>
        </p:txBody>
      </p:sp>
    </p:spTree>
    <p:extLst>
      <p:ext uri="{BB962C8B-B14F-4D97-AF65-F5344CB8AC3E}">
        <p14:creationId xmlns:p14="http://schemas.microsoft.com/office/powerpoint/2010/main" val="22713054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3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98184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55027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77330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74796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117854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75078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26568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t>2020/9/24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4179689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pic>
        <p:nvPicPr>
          <p:cNvPr id="3" name="図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290" y="4391560"/>
            <a:ext cx="3770767" cy="20164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4" name="図 3"/>
          <p:cNvPicPr>
            <a:picLocks noChangeAspect="1"/>
          </p:cNvPicPr>
          <p:nvPr userDrawn="1"/>
        </p:nvPicPr>
        <p:blipFill>
          <a:blip r:embed="rId6"/>
          <a:stretch>
            <a:fillRect/>
          </a:stretch>
        </p:blipFill>
        <p:spPr>
          <a:xfrm>
            <a:off x="7656038" y="1279280"/>
            <a:ext cx="560881" cy="554784"/>
          </a:xfrm>
          <a:prstGeom prst="rect">
            <a:avLst/>
          </a:prstGeom>
        </p:spPr>
      </p:pic>
      <p:pic>
        <p:nvPicPr>
          <p:cNvPr id="11" name="図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8971" y="319964"/>
            <a:ext cx="1209771" cy="628422"/>
          </a:xfrm>
          <a:prstGeom prst="rect">
            <a:avLst/>
          </a:prstGeom>
        </p:spPr>
      </p:pic>
    </p:spTree>
    <p:extLst>
      <p:ext uri="{BB962C8B-B14F-4D97-AF65-F5344CB8AC3E}">
        <p14:creationId xmlns:p14="http://schemas.microsoft.com/office/powerpoint/2010/main" val="2234640366"/>
      </p:ext>
    </p:extLst>
  </p:cSld>
  <p:clrMap bg1="lt1" tx1="dk1" bg2="lt2" tx2="dk2" accent1="accent1" accent2="accent2" accent3="accent3" accent4="accent4" accent5="accent5" accent6="accent6" hlink="hlink" folHlink="folHlink"/>
  <p:sldLayoutIdLst>
    <p:sldLayoutId id="214748498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3663CA2-A1EC-492B-A4A4-03723240CF90}" type="datetimeFigureOut">
              <a:rPr kumimoji="1" lang="ja-JP" altLang="en-US" smtClean="0"/>
              <a:t>2020/9/24</a:t>
            </a:fld>
            <a:endParaRPr kumimoji="1" lang="ja-JP" altLang="en-US" dirty="0"/>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AE00726-53FF-4DA1-A640-CEBEA53BA2C9}" type="slidenum">
              <a:rPr kumimoji="1" lang="ja-JP" altLang="en-US" smtClean="0"/>
              <a:t>‹#›</a:t>
            </a:fld>
            <a:endParaRPr kumimoji="1" lang="ja-JP" altLang="en-US" dirty="0"/>
          </a:p>
        </p:txBody>
      </p:sp>
    </p:spTree>
    <p:extLst>
      <p:ext uri="{BB962C8B-B14F-4D97-AF65-F5344CB8AC3E}">
        <p14:creationId xmlns:p14="http://schemas.microsoft.com/office/powerpoint/2010/main" val="3820654303"/>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914"/>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738913"/>
            <a:ext cx="534753" cy="295635"/>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smtClean="0">
                <a:solidFill>
                  <a:schemeClr val="tx1"/>
                </a:solidFill>
              </a:rPr>
              <a:t>/49</a:t>
            </a:r>
            <a:endParaRPr lang="ja-JP" altLang="en-US" sz="900" b="1" dirty="0">
              <a:solidFill>
                <a:schemeClr val="tx1"/>
              </a:solidFill>
            </a:endParaRPr>
          </a:p>
        </p:txBody>
      </p:sp>
      <p:pic>
        <p:nvPicPr>
          <p:cNvPr id="13" name="図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50425" y="4820052"/>
            <a:ext cx="2826199" cy="151134"/>
          </a:xfrm>
          <a:prstGeom prst="rect">
            <a:avLst/>
          </a:prstGeom>
        </p:spPr>
      </p:pic>
      <p:pic>
        <p:nvPicPr>
          <p:cNvPr id="3" name="図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1270" y="4784466"/>
            <a:ext cx="1917474" cy="186720"/>
          </a:xfrm>
          <a:prstGeom prst="rect">
            <a:avLst/>
          </a:prstGeom>
        </p:spPr>
      </p:pic>
      <p:cxnSp>
        <p:nvCxnSpPr>
          <p:cNvPr id="5" name="直線コネクタ 4"/>
          <p:cNvCxnSpPr/>
          <p:nvPr userDrawn="1"/>
        </p:nvCxnSpPr>
        <p:spPr>
          <a:xfrm>
            <a:off x="0" y="4644571"/>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sp>
        <p:nvSpPr>
          <p:cNvPr id="8" name="AutoShape 13"/>
          <p:cNvSpPr>
            <a:spLocks noChangeArrowheads="1"/>
          </p:cNvSpPr>
          <p:nvPr userDrawn="1"/>
        </p:nvSpPr>
        <p:spPr bwMode="auto">
          <a:xfrm>
            <a:off x="2679643" y="4800194"/>
            <a:ext cx="1191811" cy="186720"/>
          </a:xfrm>
          <a:prstGeom prst="roundRect">
            <a:avLst>
              <a:gd name="adj" fmla="val 16667"/>
            </a:avLst>
          </a:prstGeom>
          <a:noFill/>
          <a:ln w="28575">
            <a:solidFill>
              <a:srgbClr val="6464E6"/>
            </a:solidFill>
            <a:round/>
            <a:headEnd/>
            <a:tailEnd/>
          </a:ln>
          <a:effectLst/>
          <a:extLst/>
        </p:spPr>
        <p:txBody>
          <a:bodyPr wrap="none" anchor="ctr"/>
          <a:lstStyle/>
          <a:p>
            <a:pPr>
              <a:defRPr/>
            </a:pPr>
            <a:r>
              <a:rPr lang="en-US" altLang="ja-JP" sz="1000" b="1" dirty="0" smtClean="0">
                <a:solidFill>
                  <a:srgbClr val="6464E6"/>
                </a:solidFill>
                <a:effectLst/>
                <a:latin typeface="Calibri" panose="020F0502020204030204" pitchFamily="34" charset="0"/>
              </a:rPr>
              <a:t>Authorized Partner</a:t>
            </a:r>
            <a:endParaRPr lang="en-US" altLang="ja-JP" sz="1000" b="1" dirty="0">
              <a:solidFill>
                <a:srgbClr val="6464E6"/>
              </a:solidFill>
              <a:effectLst/>
              <a:latin typeface="Calibri" panose="020F0502020204030204" pitchFamily="34" charset="0"/>
            </a:endParaRPr>
          </a:p>
        </p:txBody>
      </p:sp>
      <p:pic>
        <p:nvPicPr>
          <p:cNvPr id="12" name="図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42189" y="103923"/>
            <a:ext cx="960725" cy="478494"/>
          </a:xfrm>
          <a:prstGeom prst="rect">
            <a:avLst/>
          </a:prstGeom>
        </p:spPr>
      </p:pic>
    </p:spTree>
    <p:extLst>
      <p:ext uri="{BB962C8B-B14F-4D97-AF65-F5344CB8AC3E}">
        <p14:creationId xmlns:p14="http://schemas.microsoft.com/office/powerpoint/2010/main" val="1021924562"/>
      </p:ext>
    </p:extLst>
  </p:cSld>
  <p:clrMap bg1="lt1" tx1="dk1" bg2="lt2" tx2="dk2" accent1="accent1" accent2="accent2" accent3="accent3" accent4="accent4" accent5="accent5" accent6="accent6" hlink="hlink" folHlink="folHlink"/>
  <p:sldLayoutIdLst>
    <p:sldLayoutId id="2147484990" r:id="rId1"/>
    <p:sldLayoutId id="2147485004" r:id="rId2"/>
    <p:sldLayoutId id="2147485005" r:id="rId3"/>
    <p:sldLayoutId id="2147485006" r:id="rId4"/>
    <p:sldLayoutId id="2147485007"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1211" y="1864119"/>
            <a:ext cx="2841579" cy="1415263"/>
          </a:xfrm>
          <a:prstGeom prst="rect">
            <a:avLst/>
          </a:prstGeom>
        </p:spPr>
      </p:pic>
    </p:spTree>
    <p:extLst>
      <p:ext uri="{BB962C8B-B14F-4D97-AF65-F5344CB8AC3E}">
        <p14:creationId xmlns:p14="http://schemas.microsoft.com/office/powerpoint/2010/main" val="1327447218"/>
      </p:ext>
    </p:extLst>
  </p:cSld>
  <p:clrMap bg1="lt1" tx1="dk1" bg2="lt2" tx2="dk2" accent1="accent1" accent2="accent2" accent3="accent3" accent4="accent4" accent5="accent5" accent6="accent6" hlink="hlink" folHlink="folHlink"/>
  <p:sldLayoutIdLst>
    <p:sldLayoutId id="2147484991"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14.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tmp"/><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wmf"/></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jpeg"/><Relationship Id="rId17" Type="http://schemas.openxmlformats.org/officeDocument/2006/relationships/image" Target="../media/image99.jpeg"/><Relationship Id="rId2" Type="http://schemas.openxmlformats.org/officeDocument/2006/relationships/notesSlide" Target="../notesSlides/notesSlide7.xml"/><Relationship Id="rId16" Type="http://schemas.openxmlformats.org/officeDocument/2006/relationships/image" Target="../media/image98.jpeg"/><Relationship Id="rId1" Type="http://schemas.openxmlformats.org/officeDocument/2006/relationships/slideLayout" Target="../slideLayouts/slideLayout14.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png"/><Relationship Id="rId15" Type="http://schemas.openxmlformats.org/officeDocument/2006/relationships/image" Target="../media/image9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06.png"/><Relationship Id="rId11" Type="http://schemas.openxmlformats.org/officeDocument/2006/relationships/image" Target="../media/image14.png"/><Relationship Id="rId5" Type="http://schemas.openxmlformats.org/officeDocument/2006/relationships/hyperlink" Target="http://192.168.12.10/" TargetMode="External"/><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32.jpeg"/><Relationship Id="rId13" Type="http://schemas.microsoft.com/office/2007/relationships/hdphoto" Target="../media/hdphoto2.wdp"/><Relationship Id="rId18" Type="http://schemas.openxmlformats.org/officeDocument/2006/relationships/image" Target="../media/image141.jpeg"/><Relationship Id="rId26" Type="http://schemas.microsoft.com/office/2007/relationships/hdphoto" Target="../media/hdphoto3.wdp"/><Relationship Id="rId3" Type="http://schemas.openxmlformats.org/officeDocument/2006/relationships/image" Target="../media/image127.png"/><Relationship Id="rId21" Type="http://schemas.openxmlformats.org/officeDocument/2006/relationships/image" Target="../media/image144.jpeg"/><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0.jpeg"/><Relationship Id="rId25" Type="http://schemas.openxmlformats.org/officeDocument/2006/relationships/image" Target="../media/image148.jpeg"/><Relationship Id="rId2" Type="http://schemas.openxmlformats.org/officeDocument/2006/relationships/notesSlide" Target="../notesSlides/notesSlide14.xml"/><Relationship Id="rId16" Type="http://schemas.openxmlformats.org/officeDocument/2006/relationships/image" Target="../media/image139.jpg"/><Relationship Id="rId20" Type="http://schemas.openxmlformats.org/officeDocument/2006/relationships/image" Target="../media/image143.jpeg"/><Relationship Id="rId1" Type="http://schemas.openxmlformats.org/officeDocument/2006/relationships/slideLayout" Target="../slideLayouts/slideLayout14.xml"/><Relationship Id="rId6" Type="http://schemas.openxmlformats.org/officeDocument/2006/relationships/image" Target="../media/image130.jpeg"/><Relationship Id="rId11" Type="http://schemas.openxmlformats.org/officeDocument/2006/relationships/image" Target="../media/image135.jpeg"/><Relationship Id="rId24" Type="http://schemas.openxmlformats.org/officeDocument/2006/relationships/image" Target="../media/image147.jpeg"/><Relationship Id="rId5" Type="http://schemas.openxmlformats.org/officeDocument/2006/relationships/image" Target="../media/image129.png"/><Relationship Id="rId15" Type="http://schemas.openxmlformats.org/officeDocument/2006/relationships/image" Target="../media/image138.jpeg"/><Relationship Id="rId23" Type="http://schemas.openxmlformats.org/officeDocument/2006/relationships/image" Target="../media/image146.jpeg"/><Relationship Id="rId10" Type="http://schemas.openxmlformats.org/officeDocument/2006/relationships/image" Target="../media/image134.jpeg"/><Relationship Id="rId19" Type="http://schemas.openxmlformats.org/officeDocument/2006/relationships/image" Target="../media/image142.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7.jpeg"/><Relationship Id="rId22" Type="http://schemas.openxmlformats.org/officeDocument/2006/relationships/image" Target="../media/image145.jpeg"/><Relationship Id="rId27" Type="http://schemas.openxmlformats.org/officeDocument/2006/relationships/image" Target="../media/image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4.xml"/><Relationship Id="rId5" Type="http://schemas.openxmlformats.org/officeDocument/2006/relationships/image" Target="../media/image153.png"/><Relationship Id="rId4"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57.png"/><Relationship Id="rId5" Type="http://schemas.openxmlformats.org/officeDocument/2006/relationships/image" Target="../media/image156.jpg"/><Relationship Id="rId4" Type="http://schemas.openxmlformats.org/officeDocument/2006/relationships/image" Target="../media/image155.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25969" y="1888747"/>
            <a:ext cx="6356801" cy="954107"/>
          </a:xfrm>
          <a:prstGeom prst="rect">
            <a:avLst/>
          </a:prstGeom>
        </p:spPr>
        <p:txBody>
          <a:bodyPr wrap="square" anchor="b">
            <a:spAutoFit/>
          </a:bodyPr>
          <a:lstStyle/>
          <a:p>
            <a:r>
              <a:rPr lang="en-US" altLang="ja-JP"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t>X5 series Vehicle </a:t>
            </a:r>
            <a:r>
              <a:rPr lang="ja-JP" altLang="en-US"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t> </a:t>
            </a:r>
            <a:r>
              <a:rPr lang="en-US" altLang="ja-JP"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t>Capture Camera</a:t>
            </a:r>
            <a:br>
              <a:rPr lang="en-US" altLang="ja-JP"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br>
            <a:r>
              <a:rPr lang="en-US" altLang="ja-JP" sz="2800" b="1"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for SE</a:t>
            </a:r>
            <a:r>
              <a:rPr lang="ja-JP" altLang="en-US" sz="2800" b="1" dirty="0">
                <a:solidFill>
                  <a:prstClr val="white"/>
                </a:solidFill>
                <a:latin typeface="Calibri" panose="020F0502020204030204" pitchFamily="34" charset="0"/>
                <a:ea typeface="Meiryo UI" panose="020B0604030504040204" pitchFamily="50" charset="-128"/>
                <a:cs typeface="Meiryo UI" panose="020B0604030504040204" pitchFamily="50" charset="-128"/>
              </a:rPr>
              <a:t>　</a:t>
            </a:r>
            <a:r>
              <a:rPr lang="en-US" altLang="ja-JP" sz="2800" b="1" dirty="0" smtClean="0">
                <a:solidFill>
                  <a:prstClr val="white"/>
                </a:solidFill>
                <a:latin typeface="Calibri" panose="020F0502020204030204" pitchFamily="34" charset="0"/>
                <a:ea typeface="Meiryo UI" panose="020B0604030504040204" pitchFamily="50" charset="-128"/>
                <a:cs typeface="Meiryo UI" panose="020B0604030504040204" pitchFamily="50" charset="-128"/>
              </a:rPr>
              <a:t>ver.1.03</a:t>
            </a:r>
            <a:endParaRPr lang="en-US" altLang="ja-JP" sz="1800" b="1" dirty="0" smtClean="0">
              <a:solidFill>
                <a:prstClr val="white"/>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4" name="正方形/長方形 3"/>
          <p:cNvSpPr/>
          <p:nvPr/>
        </p:nvSpPr>
        <p:spPr>
          <a:xfrm>
            <a:off x="825969" y="3079407"/>
            <a:ext cx="5160449" cy="338554"/>
          </a:xfrm>
          <a:prstGeom prst="rect">
            <a:avLst/>
          </a:prstGeom>
        </p:spPr>
        <p:txBody>
          <a:bodyPr wrap="square" anchor="b">
            <a:spAutoFit/>
          </a:bodyPr>
          <a:lstStyle/>
          <a:p>
            <a:pPr algn="l"/>
            <a:r>
              <a:rPr lang="en-US" altLang="ja-JP" sz="1600" dirty="0" smtClean="0">
                <a:latin typeface="Calibri Light" panose="020F0302020204030204" pitchFamily="34" charset="0"/>
                <a:ea typeface="Tahoma" panose="020B0604030504040204" pitchFamily="34" charset="0"/>
                <a:cs typeface="Calibri Light" panose="020F0302020204030204" pitchFamily="34" charset="0"/>
              </a:rPr>
              <a:t>Model: WV-X5550LT, X5550LTPJ</a:t>
            </a:r>
            <a:endParaRPr lang="en-US" altLang="ja-JP" sz="1050" dirty="0" smtClean="0">
              <a:effectLst/>
              <a:latin typeface="Calibri Light" panose="020F0302020204030204" pitchFamily="34" charset="0"/>
              <a:ea typeface="Tahoma" panose="020B0604030504040204" pitchFamily="34" charset="0"/>
              <a:cs typeface="Calibri Light" panose="020F0302020204030204" pitchFamily="34" charset="0"/>
            </a:endParaRPr>
          </a:p>
        </p:txBody>
      </p:sp>
      <p:pic>
        <p:nvPicPr>
          <p:cNvPr id="5" name="図 4"/>
          <p:cNvPicPr>
            <a:picLocks noChangeAspect="1"/>
          </p:cNvPicPr>
          <p:nvPr/>
        </p:nvPicPr>
        <p:blipFill>
          <a:blip r:embed="rId2"/>
          <a:stretch>
            <a:fillRect/>
          </a:stretch>
        </p:blipFill>
        <p:spPr>
          <a:xfrm>
            <a:off x="6627824" y="2169226"/>
            <a:ext cx="1847718" cy="2482517"/>
          </a:xfrm>
          <a:prstGeom prst="rect">
            <a:avLst/>
          </a:prstGeom>
        </p:spPr>
      </p:pic>
    </p:spTree>
    <p:extLst>
      <p:ext uri="{BB962C8B-B14F-4D97-AF65-F5344CB8AC3E}">
        <p14:creationId xmlns:p14="http://schemas.microsoft.com/office/powerpoint/2010/main" val="1590656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タイトル 1"/>
          <p:cNvSpPr txBox="1">
            <a:spLocks/>
          </p:cNvSpPr>
          <p:nvPr/>
        </p:nvSpPr>
        <p:spPr>
          <a:xfrm>
            <a:off x="206740" y="638839"/>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It achieves high endurance and long life usage under tough environment.</a:t>
            </a:r>
            <a:endParaRPr lang="en-US" altLang="ja-JP" sz="2000" u="sng" kern="0" dirty="0">
              <a:solidFill>
                <a:srgbClr val="6464E6"/>
              </a:solidFill>
              <a:effectLst/>
              <a:latin typeface="Calibri" panose="020F0502020204030204" pitchFamily="34" charset="0"/>
              <a:cs typeface="Calibri" panose="020F0502020204030204" pitchFamily="34" charset="0"/>
            </a:endParaRPr>
          </a:p>
        </p:txBody>
      </p:sp>
      <p:sp>
        <p:nvSpPr>
          <p:cNvPr id="58" name="角丸四角形 57"/>
          <p:cNvSpPr/>
          <p:nvPr/>
        </p:nvSpPr>
        <p:spPr bwMode="auto">
          <a:xfrm>
            <a:off x="4488720" y="1056464"/>
            <a:ext cx="4080485" cy="545103"/>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Vandal resistant – IK10 </a:t>
            </a:r>
            <a:r>
              <a:rPr kumimoji="1" lang="en-US" altLang="ja-JP" b="0"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(IEC 62262)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[Except for front panels]</a:t>
            </a:r>
            <a:endParaRPr kumimoji="1" lang="en-US" altLang="ja-JP" sz="20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59" name="角丸四角形 58"/>
          <p:cNvSpPr/>
          <p:nvPr/>
        </p:nvSpPr>
        <p:spPr bwMode="auto">
          <a:xfrm>
            <a:off x="379294" y="1056464"/>
            <a:ext cx="3747975" cy="324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Temperature</a:t>
            </a:r>
            <a:endParaRPr kumimoji="1" lang="en-US" altLang="ja-JP" b="0"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0" name="角丸四角形 59"/>
          <p:cNvSpPr/>
          <p:nvPr/>
        </p:nvSpPr>
        <p:spPr bwMode="auto">
          <a:xfrm>
            <a:off x="340192" y="2800413"/>
            <a:ext cx="3869575" cy="612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Water resistant – IP66 </a:t>
            </a:r>
            <a:r>
              <a:rPr kumimoji="1" lang="en-US" altLang="ja-JP" b="0"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(IEC 60529)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Type 4X(UL50E),NEMA 4X</a:t>
            </a:r>
          </a:p>
        </p:txBody>
      </p:sp>
      <p:grpSp>
        <p:nvGrpSpPr>
          <p:cNvPr id="61" name="グループ化 60"/>
          <p:cNvGrpSpPr/>
          <p:nvPr/>
        </p:nvGrpSpPr>
        <p:grpSpPr>
          <a:xfrm>
            <a:off x="4512240" y="1699813"/>
            <a:ext cx="4232022" cy="2252273"/>
            <a:chOff x="6096000" y="2752616"/>
            <a:chExt cx="5642696" cy="3003030"/>
          </a:xfrm>
        </p:grpSpPr>
        <p:pic>
          <p:nvPicPr>
            <p:cNvPr id="62" name="図 61"/>
            <p:cNvPicPr>
              <a:picLocks noChangeAspect="1"/>
            </p:cNvPicPr>
            <p:nvPr/>
          </p:nvPicPr>
          <p:blipFill>
            <a:blip r:embed="rId2"/>
            <a:stretch>
              <a:fillRect/>
            </a:stretch>
          </p:blipFill>
          <p:spPr>
            <a:xfrm>
              <a:off x="6096000" y="2874864"/>
              <a:ext cx="5497960" cy="2880782"/>
            </a:xfrm>
            <a:prstGeom prst="rect">
              <a:avLst/>
            </a:prstGeom>
          </p:spPr>
        </p:pic>
        <p:pic>
          <p:nvPicPr>
            <p:cNvPr id="63" name="図 62"/>
            <p:cNvPicPr>
              <a:picLocks noChangeAspect="1"/>
            </p:cNvPicPr>
            <p:nvPr/>
          </p:nvPicPr>
          <p:blipFill>
            <a:blip r:embed="rId3"/>
            <a:stretch>
              <a:fillRect/>
            </a:stretch>
          </p:blipFill>
          <p:spPr>
            <a:xfrm>
              <a:off x="11176721" y="2752616"/>
              <a:ext cx="561975" cy="638175"/>
            </a:xfrm>
            <a:prstGeom prst="rect">
              <a:avLst/>
            </a:prstGeom>
          </p:spPr>
        </p:pic>
      </p:grpSp>
      <p:grpSp>
        <p:nvGrpSpPr>
          <p:cNvPr id="64" name="グループ化 63"/>
          <p:cNvGrpSpPr/>
          <p:nvPr/>
        </p:nvGrpSpPr>
        <p:grpSpPr>
          <a:xfrm>
            <a:off x="428106" y="1436337"/>
            <a:ext cx="3990175" cy="1186306"/>
            <a:chOff x="606830" y="2606309"/>
            <a:chExt cx="5320233" cy="1581741"/>
          </a:xfrm>
        </p:grpSpPr>
        <p:grpSp>
          <p:nvGrpSpPr>
            <p:cNvPr id="65" name="グループ化 64"/>
            <p:cNvGrpSpPr/>
            <p:nvPr/>
          </p:nvGrpSpPr>
          <p:grpSpPr>
            <a:xfrm>
              <a:off x="606830" y="2606309"/>
              <a:ext cx="5284211" cy="1581741"/>
              <a:chOff x="606830" y="2606309"/>
              <a:chExt cx="5284211" cy="1581741"/>
            </a:xfrm>
          </p:grpSpPr>
          <p:pic>
            <p:nvPicPr>
              <p:cNvPr id="67" name="図 66"/>
              <p:cNvPicPr>
                <a:picLocks noChangeAspect="1"/>
              </p:cNvPicPr>
              <p:nvPr/>
            </p:nvPicPr>
            <p:blipFill>
              <a:blip r:embed="rId4"/>
              <a:stretch>
                <a:fillRect/>
              </a:stretch>
            </p:blipFill>
            <p:spPr>
              <a:xfrm>
                <a:off x="783225" y="3257783"/>
                <a:ext cx="2146369" cy="930267"/>
              </a:xfrm>
              <a:prstGeom prst="rect">
                <a:avLst/>
              </a:prstGeom>
            </p:spPr>
          </p:pic>
          <p:sp>
            <p:nvSpPr>
              <p:cNvPr id="68" name="テキスト ボックス 67"/>
              <p:cNvSpPr txBox="1"/>
              <p:nvPr/>
            </p:nvSpPr>
            <p:spPr>
              <a:xfrm>
                <a:off x="606830" y="2606309"/>
                <a:ext cx="5284211" cy="307776"/>
              </a:xfrm>
              <a:prstGeom prst="rect">
                <a:avLst/>
              </a:prstGeom>
              <a:noFill/>
            </p:spPr>
            <p:txBody>
              <a:bodyPr wrap="square" lIns="0" tIns="0" rIns="0" bIns="0" rtlCol="0">
                <a:spAutoFit/>
              </a:bodyPr>
              <a:lstStyle/>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5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Temperature : -40℃ to +60℃ {-40℉ to +140℉}</a:t>
                </a:r>
              </a:p>
            </p:txBody>
          </p:sp>
          <p:pic>
            <p:nvPicPr>
              <p:cNvPr id="70" name="図 69"/>
              <p:cNvPicPr>
                <a:picLocks noChangeAspect="1"/>
              </p:cNvPicPr>
              <p:nvPr/>
            </p:nvPicPr>
            <p:blipFill>
              <a:blip r:embed="rId5"/>
              <a:stretch>
                <a:fillRect/>
              </a:stretch>
            </p:blipFill>
            <p:spPr>
              <a:xfrm>
                <a:off x="3127974" y="3257783"/>
                <a:ext cx="2208797" cy="925381"/>
              </a:xfrm>
              <a:prstGeom prst="rect">
                <a:avLst/>
              </a:prstGeom>
            </p:spPr>
          </p:pic>
        </p:grpSp>
        <p:sp>
          <p:nvSpPr>
            <p:cNvPr id="66" name="テキスト ボックス 65"/>
            <p:cNvSpPr txBox="1"/>
            <p:nvPr/>
          </p:nvSpPr>
          <p:spPr>
            <a:xfrm>
              <a:off x="642853" y="2908336"/>
              <a:ext cx="5284210" cy="307776"/>
            </a:xfrm>
            <a:prstGeom prst="rect">
              <a:avLst/>
            </a:prstGeom>
            <a:noFill/>
          </p:spPr>
          <p:txBody>
            <a:bodyPr wrap="square" lIns="0" tIns="0" rIns="0" bIns="0" rtlCol="0">
              <a:spAutoFit/>
            </a:bodyPr>
            <a:lstStyle/>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5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Humidity : 10 % to 100 %</a:t>
              </a:r>
            </a:p>
          </p:txBody>
        </p:sp>
      </p:grpSp>
      <p:grpSp>
        <p:nvGrpSpPr>
          <p:cNvPr id="71" name="グループ化 70"/>
          <p:cNvGrpSpPr/>
          <p:nvPr/>
        </p:nvGrpSpPr>
        <p:grpSpPr>
          <a:xfrm>
            <a:off x="813824" y="3554030"/>
            <a:ext cx="3113320" cy="955631"/>
            <a:chOff x="1305533" y="5350109"/>
            <a:chExt cx="4151093" cy="1274174"/>
          </a:xfrm>
        </p:grpSpPr>
        <p:pic>
          <p:nvPicPr>
            <p:cNvPr id="72" name="図 71"/>
            <p:cNvPicPr>
              <a:picLocks noChangeAspect="1"/>
            </p:cNvPicPr>
            <p:nvPr/>
          </p:nvPicPr>
          <p:blipFill>
            <a:blip r:embed="rId6"/>
            <a:stretch>
              <a:fillRect/>
            </a:stretch>
          </p:blipFill>
          <p:spPr>
            <a:xfrm>
              <a:off x="4799401" y="6139837"/>
              <a:ext cx="657225" cy="447675"/>
            </a:xfrm>
            <a:prstGeom prst="rect">
              <a:avLst/>
            </a:prstGeom>
          </p:spPr>
        </p:pic>
        <p:pic>
          <p:nvPicPr>
            <p:cNvPr id="73" name="図 72"/>
            <p:cNvPicPr>
              <a:picLocks noChangeAspect="1"/>
            </p:cNvPicPr>
            <p:nvPr/>
          </p:nvPicPr>
          <p:blipFill>
            <a:blip r:embed="rId7"/>
            <a:stretch>
              <a:fillRect/>
            </a:stretch>
          </p:blipFill>
          <p:spPr>
            <a:xfrm>
              <a:off x="3111215" y="5350109"/>
              <a:ext cx="1639966" cy="1274174"/>
            </a:xfrm>
            <a:prstGeom prst="rect">
              <a:avLst/>
            </a:prstGeom>
          </p:spPr>
        </p:pic>
        <p:pic>
          <p:nvPicPr>
            <p:cNvPr id="74" name="図 73"/>
            <p:cNvPicPr>
              <a:picLocks noChangeAspect="1"/>
            </p:cNvPicPr>
            <p:nvPr/>
          </p:nvPicPr>
          <p:blipFill>
            <a:blip r:embed="rId8"/>
            <a:stretch>
              <a:fillRect/>
            </a:stretch>
          </p:blipFill>
          <p:spPr>
            <a:xfrm>
              <a:off x="1305533" y="5382919"/>
              <a:ext cx="1715254" cy="1223882"/>
            </a:xfrm>
            <a:prstGeom prst="rect">
              <a:avLst/>
            </a:prstGeom>
          </p:spPr>
        </p:pic>
      </p:grpSp>
      <p:sp>
        <p:nvSpPr>
          <p:cNvPr id="20"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schemeClr val="bg1"/>
                </a:solidFill>
              </a:rPr>
              <a:t>2. Main Feature “High Reliability”</a:t>
            </a:r>
            <a:endParaRPr lang="ja-JP" altLang="en-US" sz="3600" dirty="0">
              <a:solidFill>
                <a:schemeClr val="bg1"/>
              </a:solidFill>
            </a:endParaRPr>
          </a:p>
        </p:txBody>
      </p:sp>
    </p:spTree>
    <p:extLst>
      <p:ext uri="{BB962C8B-B14F-4D97-AF65-F5344CB8AC3E}">
        <p14:creationId xmlns:p14="http://schemas.microsoft.com/office/powerpoint/2010/main" val="2742586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タイトル 1"/>
          <p:cNvSpPr txBox="1">
            <a:spLocks/>
          </p:cNvSpPr>
          <p:nvPr/>
        </p:nvSpPr>
        <p:spPr>
          <a:xfrm>
            <a:off x="206740" y="615087"/>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Easy Installation and Easy setting help to reduce installing time and cost.</a:t>
            </a:r>
            <a:endParaRPr lang="en-US" altLang="ja-JP" sz="2000" u="sng" kern="0" dirty="0">
              <a:solidFill>
                <a:srgbClr val="6464E6"/>
              </a:solidFill>
              <a:effectLst/>
              <a:latin typeface="Calibri" panose="020F0502020204030204" pitchFamily="34" charset="0"/>
              <a:cs typeface="Calibri" panose="020F0502020204030204" pitchFamily="34" charset="0"/>
            </a:endParaRPr>
          </a:p>
        </p:txBody>
      </p:sp>
      <p:sp>
        <p:nvSpPr>
          <p:cNvPr id="20" name="角丸四角形 19"/>
          <p:cNvSpPr/>
          <p:nvPr/>
        </p:nvSpPr>
        <p:spPr bwMode="auto">
          <a:xfrm>
            <a:off x="421451" y="1058862"/>
            <a:ext cx="3747975" cy="324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Easy Installation</a:t>
            </a:r>
            <a:endParaRPr kumimoji="1" lang="en-US" altLang="ja-JP" b="0"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1" name="角丸四角形 20"/>
          <p:cNvSpPr/>
          <p:nvPr/>
        </p:nvSpPr>
        <p:spPr bwMode="auto">
          <a:xfrm>
            <a:off x="4835571" y="1058862"/>
            <a:ext cx="3747975" cy="324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Easy Setting</a:t>
            </a:r>
            <a:endParaRPr kumimoji="1" lang="en-US" altLang="ja-JP" b="0"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2" name="正方形/長方形 21"/>
          <p:cNvSpPr/>
          <p:nvPr/>
        </p:nvSpPr>
        <p:spPr>
          <a:xfrm>
            <a:off x="4755487" y="1394284"/>
            <a:ext cx="4159350" cy="738642"/>
          </a:xfrm>
          <a:prstGeom prst="rect">
            <a:avLst/>
          </a:prstGeom>
        </p:spPr>
        <p:txBody>
          <a:bodyPr wrap="square" lIns="91418" tIns="45709" rIns="91418" bIns="4570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Zoom</a:t>
            </a:r>
            <a:r>
              <a:rPr lang="en-US" altLang="ja-JP" sz="1400" dirty="0">
                <a:effectLst/>
                <a:latin typeface="Calibri" panose="020F0502020204030204" pitchFamily="34" charset="0"/>
                <a:ea typeface="Meiryo UI" panose="020B0604030504040204" pitchFamily="50" charset="-128"/>
                <a:cs typeface="Meiryo UI" panose="020B0604030504040204" pitchFamily="50" charset="-128"/>
              </a:rPr>
              <a:t>,</a:t>
            </a: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Focus position and PLF rotation angle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are set automatically</a:t>
            </a:r>
            <a:r>
              <a:rPr lang="en-US" altLang="ja-JP" sz="1400" dirty="0" smtClean="0">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by</a:t>
            </a: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using Easy setting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with your mobile via Wi-Fi.</a:t>
            </a:r>
            <a:endParaRPr kumimoji="1" lang="en-US" altLang="ja-JP" sz="14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2"/>
          <a:stretch>
            <a:fillRect/>
          </a:stretch>
        </p:blipFill>
        <p:spPr>
          <a:xfrm>
            <a:off x="5872786" y="3212502"/>
            <a:ext cx="380922" cy="361554"/>
          </a:xfrm>
          <a:prstGeom prst="rect">
            <a:avLst/>
          </a:prstGeom>
        </p:spPr>
      </p:pic>
      <p:sp>
        <p:nvSpPr>
          <p:cNvPr id="26" name="テキスト ボックス 10"/>
          <p:cNvSpPr txBox="1">
            <a:spLocks noChangeAspect="1" noChangeArrowheads="1"/>
          </p:cNvSpPr>
          <p:nvPr/>
        </p:nvSpPr>
        <p:spPr bwMode="auto">
          <a:xfrm>
            <a:off x="4582970" y="4074109"/>
            <a:ext cx="1697079"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rPr>
              <a:t>Insert USB Wi-Fi </a:t>
            </a:r>
            <a:r>
              <a:rPr kumimoji="1" lang="en-US" altLang="ja-JP" sz="1200" b="1"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rPr>
              <a:t>device.</a:t>
            </a:r>
          </a:p>
        </p:txBody>
      </p:sp>
      <p:pic>
        <p:nvPicPr>
          <p:cNvPr id="28" name="図 27"/>
          <p:cNvPicPr>
            <a:picLocks noChangeAspect="1"/>
          </p:cNvPicPr>
          <p:nvPr/>
        </p:nvPicPr>
        <p:blipFill>
          <a:blip r:embed="rId3"/>
          <a:stretch>
            <a:fillRect/>
          </a:stretch>
        </p:blipFill>
        <p:spPr>
          <a:xfrm>
            <a:off x="4755487" y="2406222"/>
            <a:ext cx="1075241" cy="1521073"/>
          </a:xfrm>
          <a:prstGeom prst="rect">
            <a:avLst/>
          </a:prstGeom>
        </p:spPr>
      </p:pic>
      <p:sp>
        <p:nvSpPr>
          <p:cNvPr id="30" name="右矢印 29"/>
          <p:cNvSpPr/>
          <p:nvPr/>
        </p:nvSpPr>
        <p:spPr>
          <a:xfrm flipH="1">
            <a:off x="5447172" y="3181942"/>
            <a:ext cx="488197"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1" name="図 40"/>
          <p:cNvPicPr>
            <a:picLocks noChangeAspect="1"/>
          </p:cNvPicPr>
          <p:nvPr/>
        </p:nvPicPr>
        <p:blipFill>
          <a:blip r:embed="rId4"/>
          <a:stretch>
            <a:fillRect/>
          </a:stretch>
        </p:blipFill>
        <p:spPr>
          <a:xfrm>
            <a:off x="6071135" y="2633875"/>
            <a:ext cx="326221" cy="461541"/>
          </a:xfrm>
          <a:prstGeom prst="rect">
            <a:avLst/>
          </a:prstGeom>
        </p:spPr>
      </p:pic>
      <p:sp>
        <p:nvSpPr>
          <p:cNvPr id="42" name="テキスト ボックス 10"/>
          <p:cNvSpPr txBox="1">
            <a:spLocks noChangeAspect="1" noChangeArrowheads="1"/>
          </p:cNvSpPr>
          <p:nvPr/>
        </p:nvSpPr>
        <p:spPr bwMode="auto">
          <a:xfrm>
            <a:off x="6441364" y="4074323"/>
            <a:ext cx="2639365"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rPr>
              <a:t>Just input </a:t>
            </a:r>
            <a:r>
              <a:rPr kumimoji="1" lang="en-US" altLang="ja-JP" sz="1200" b="1"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rPr>
              <a:t>horizontal &amp; vertical distance between vehicle and camera. </a:t>
            </a:r>
            <a:endParaRPr kumimoji="1" lang="ja-JP" altLang="en-US" sz="1200" b="1" i="0" u="none" strike="noStrike" kern="1200" cap="none" spc="0" normalizeH="0" baseline="0" noProof="0" dirty="0">
              <a:ln>
                <a:noFill/>
              </a:ln>
              <a:effectLst/>
              <a:uLnTx/>
              <a:uFillTx/>
              <a:latin typeface="Calibri" panose="020F0502020204030204" pitchFamily="34" charset="0"/>
              <a:ea typeface="ＭＳ Ｐゴシック"/>
              <a:cs typeface="Calibri" panose="020F0502020204030204" pitchFamily="34" charset="0"/>
            </a:endParaRPr>
          </a:p>
        </p:txBody>
      </p:sp>
      <p:pic>
        <p:nvPicPr>
          <p:cNvPr id="44" name="図 43"/>
          <p:cNvPicPr>
            <a:picLocks noChangeAspect="1"/>
          </p:cNvPicPr>
          <p:nvPr/>
        </p:nvPicPr>
        <p:blipFill>
          <a:blip r:embed="rId5"/>
          <a:stretch>
            <a:fillRect/>
          </a:stretch>
        </p:blipFill>
        <p:spPr>
          <a:xfrm>
            <a:off x="3397929" y="1632114"/>
            <a:ext cx="716782" cy="1053050"/>
          </a:xfrm>
          <a:prstGeom prst="rect">
            <a:avLst/>
          </a:prstGeom>
        </p:spPr>
      </p:pic>
      <p:grpSp>
        <p:nvGrpSpPr>
          <p:cNvPr id="45" name="グループ化 44"/>
          <p:cNvGrpSpPr/>
          <p:nvPr/>
        </p:nvGrpSpPr>
        <p:grpSpPr>
          <a:xfrm>
            <a:off x="385112" y="1615831"/>
            <a:ext cx="1202966" cy="1069331"/>
            <a:chOff x="593725" y="2715358"/>
            <a:chExt cx="1852995" cy="1668965"/>
          </a:xfrm>
        </p:grpSpPr>
        <p:pic>
          <p:nvPicPr>
            <p:cNvPr id="46" name="図 45"/>
            <p:cNvPicPr>
              <a:picLocks noChangeAspect="1"/>
            </p:cNvPicPr>
            <p:nvPr/>
          </p:nvPicPr>
          <p:blipFill>
            <a:blip r:embed="rId6"/>
            <a:stretch>
              <a:fillRect/>
            </a:stretch>
          </p:blipFill>
          <p:spPr>
            <a:xfrm>
              <a:off x="593725" y="2715358"/>
              <a:ext cx="1852995" cy="1668965"/>
            </a:xfrm>
            <a:prstGeom prst="rect">
              <a:avLst/>
            </a:prstGeom>
          </p:spPr>
        </p:pic>
        <p:sp>
          <p:nvSpPr>
            <p:cNvPr id="47" name="右矢印 46"/>
            <p:cNvSpPr/>
            <p:nvPr/>
          </p:nvSpPr>
          <p:spPr>
            <a:xfrm rot="19122923">
              <a:off x="1373962" y="3368827"/>
              <a:ext cx="334371" cy="24837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48" name="二等辺三角形 47"/>
          <p:cNvSpPr/>
          <p:nvPr/>
        </p:nvSpPr>
        <p:spPr>
          <a:xfrm rot="5400000">
            <a:off x="1352132" y="2031347"/>
            <a:ext cx="857375" cy="212132"/>
          </a:xfrm>
          <a:prstGeom prst="triangle">
            <a:avLst>
              <a:gd name="adj" fmla="val 52326"/>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二等辺三角形 48"/>
          <p:cNvSpPr/>
          <p:nvPr/>
        </p:nvSpPr>
        <p:spPr>
          <a:xfrm rot="5400000">
            <a:off x="2762390" y="2021759"/>
            <a:ext cx="857375" cy="231505"/>
          </a:xfrm>
          <a:prstGeom prst="triangle">
            <a:avLst>
              <a:gd name="adj" fmla="val 52326"/>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0" name="グループ化 49"/>
          <p:cNvGrpSpPr/>
          <p:nvPr/>
        </p:nvGrpSpPr>
        <p:grpSpPr>
          <a:xfrm>
            <a:off x="1973561" y="1626005"/>
            <a:ext cx="1031754" cy="1059158"/>
            <a:chOff x="2887783" y="2779582"/>
            <a:chExt cx="1427913" cy="1528945"/>
          </a:xfrm>
        </p:grpSpPr>
        <p:pic>
          <p:nvPicPr>
            <p:cNvPr id="51" name="図 50"/>
            <p:cNvPicPr>
              <a:picLocks noChangeAspect="1"/>
            </p:cNvPicPr>
            <p:nvPr/>
          </p:nvPicPr>
          <p:blipFill>
            <a:blip r:embed="rId7"/>
            <a:stretch>
              <a:fillRect/>
            </a:stretch>
          </p:blipFill>
          <p:spPr>
            <a:xfrm>
              <a:off x="2887783" y="2779582"/>
              <a:ext cx="1427913" cy="1528945"/>
            </a:xfrm>
            <a:prstGeom prst="rect">
              <a:avLst/>
            </a:prstGeom>
          </p:spPr>
        </p:pic>
        <p:sp>
          <p:nvSpPr>
            <p:cNvPr id="52" name="右矢印 51"/>
            <p:cNvSpPr/>
            <p:nvPr/>
          </p:nvSpPr>
          <p:spPr>
            <a:xfrm rot="20125544">
              <a:off x="3564400" y="3321092"/>
              <a:ext cx="334370" cy="19956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53" name="図 52"/>
          <p:cNvPicPr>
            <a:picLocks noChangeAspect="1"/>
          </p:cNvPicPr>
          <p:nvPr/>
        </p:nvPicPr>
        <p:blipFill>
          <a:blip r:embed="rId8"/>
          <a:stretch>
            <a:fillRect/>
          </a:stretch>
        </p:blipFill>
        <p:spPr>
          <a:xfrm>
            <a:off x="1449581" y="3093741"/>
            <a:ext cx="1147715" cy="1398581"/>
          </a:xfrm>
          <a:prstGeom prst="rect">
            <a:avLst/>
          </a:prstGeom>
        </p:spPr>
      </p:pic>
      <p:pic>
        <p:nvPicPr>
          <p:cNvPr id="55" name="図 54"/>
          <p:cNvPicPr>
            <a:picLocks noChangeAspect="1"/>
          </p:cNvPicPr>
          <p:nvPr/>
        </p:nvPicPr>
        <p:blipFill>
          <a:blip r:embed="rId9"/>
          <a:stretch>
            <a:fillRect/>
          </a:stretch>
        </p:blipFill>
        <p:spPr>
          <a:xfrm rot="692517">
            <a:off x="1676250" y="3914974"/>
            <a:ext cx="592077" cy="432671"/>
          </a:xfrm>
          <a:prstGeom prst="rect">
            <a:avLst/>
          </a:prstGeom>
        </p:spPr>
      </p:pic>
      <p:pic>
        <p:nvPicPr>
          <p:cNvPr id="56" name="図 55"/>
          <p:cNvPicPr>
            <a:picLocks noChangeAspect="1"/>
          </p:cNvPicPr>
          <p:nvPr/>
        </p:nvPicPr>
        <p:blipFill>
          <a:blip r:embed="rId10"/>
          <a:stretch>
            <a:fillRect/>
          </a:stretch>
        </p:blipFill>
        <p:spPr>
          <a:xfrm>
            <a:off x="102574" y="3107581"/>
            <a:ext cx="1242380" cy="1370902"/>
          </a:xfrm>
          <a:prstGeom prst="rect">
            <a:avLst/>
          </a:prstGeom>
        </p:spPr>
      </p:pic>
      <p:pic>
        <p:nvPicPr>
          <p:cNvPr id="57" name="図 56"/>
          <p:cNvPicPr>
            <a:picLocks noChangeAspect="1"/>
          </p:cNvPicPr>
          <p:nvPr/>
        </p:nvPicPr>
        <p:blipFill>
          <a:blip r:embed="rId11"/>
          <a:stretch>
            <a:fillRect/>
          </a:stretch>
        </p:blipFill>
        <p:spPr>
          <a:xfrm>
            <a:off x="741512" y="3282701"/>
            <a:ext cx="331479" cy="810281"/>
          </a:xfrm>
          <a:prstGeom prst="rect">
            <a:avLst/>
          </a:prstGeom>
        </p:spPr>
      </p:pic>
      <p:sp>
        <p:nvSpPr>
          <p:cNvPr id="75" name="テキスト ボックス 10"/>
          <p:cNvSpPr txBox="1">
            <a:spLocks noChangeAspect="1" noChangeArrowheads="1"/>
          </p:cNvSpPr>
          <p:nvPr/>
        </p:nvSpPr>
        <p:spPr bwMode="auto">
          <a:xfrm>
            <a:off x="524085" y="3482736"/>
            <a:ext cx="601262"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rPr>
              <a:t>Tilt</a:t>
            </a:r>
            <a:endParaRPr kumimoji="1" lang="ja-JP" altLang="en-US" sz="1800" i="0" u="none" strike="noStrike" kern="1200" cap="none" spc="0" normalizeH="0" baseline="0" noProof="0" dirty="0">
              <a:ln>
                <a:noFill/>
              </a:ln>
              <a:effectLst/>
              <a:uLnTx/>
              <a:uFillTx/>
              <a:latin typeface="Calibri" panose="020F0502020204030204" pitchFamily="34" charset="0"/>
              <a:ea typeface="ＭＳ Ｐゴシック"/>
              <a:cs typeface="Calibri" panose="020F0502020204030204" pitchFamily="34" charset="0"/>
            </a:endParaRPr>
          </a:p>
        </p:txBody>
      </p:sp>
      <p:sp>
        <p:nvSpPr>
          <p:cNvPr id="76" name="テキスト ボックス 10"/>
          <p:cNvSpPr txBox="1">
            <a:spLocks noChangeAspect="1" noChangeArrowheads="1"/>
          </p:cNvSpPr>
          <p:nvPr/>
        </p:nvSpPr>
        <p:spPr bwMode="auto">
          <a:xfrm>
            <a:off x="1756651" y="3799156"/>
            <a:ext cx="56395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rPr>
              <a:t>Pan</a:t>
            </a:r>
            <a:endParaRPr kumimoji="1" lang="ja-JP" altLang="en-US" sz="1800" i="0" u="none" strike="noStrike" kern="1200" cap="none" spc="0" normalizeH="0" baseline="0" noProof="0" dirty="0">
              <a:ln>
                <a:noFill/>
              </a:ln>
              <a:effectLst/>
              <a:uLnTx/>
              <a:uFillTx/>
              <a:latin typeface="Calibri" panose="020F0502020204030204" pitchFamily="34" charset="0"/>
              <a:ea typeface="ＭＳ Ｐゴシック"/>
              <a:cs typeface="Calibri" panose="020F0502020204030204" pitchFamily="34" charset="0"/>
            </a:endParaRPr>
          </a:p>
        </p:txBody>
      </p:sp>
      <p:sp>
        <p:nvSpPr>
          <p:cNvPr id="77" name="正方形/長方形 76"/>
          <p:cNvSpPr/>
          <p:nvPr/>
        </p:nvSpPr>
        <p:spPr>
          <a:xfrm>
            <a:off x="79039" y="1333474"/>
            <a:ext cx="2136249" cy="307754"/>
          </a:xfrm>
          <a:prstGeom prst="rect">
            <a:avLst/>
          </a:prstGeom>
        </p:spPr>
        <p:txBody>
          <a:bodyPr wrap="square" lIns="91418" tIns="45709" rIns="91418" bIns="4570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Easy hanging</a:t>
            </a: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structure</a:t>
            </a:r>
            <a:endParaRPr kumimoji="1" lang="en-US" altLang="ja-JP" sz="14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79" name="図 78"/>
          <p:cNvPicPr>
            <a:picLocks noChangeAspect="1"/>
          </p:cNvPicPr>
          <p:nvPr/>
        </p:nvPicPr>
        <p:blipFill>
          <a:blip r:embed="rId12"/>
          <a:stretch>
            <a:fillRect/>
          </a:stretch>
        </p:blipFill>
        <p:spPr>
          <a:xfrm>
            <a:off x="3544906" y="3002311"/>
            <a:ext cx="777154" cy="1007628"/>
          </a:xfrm>
          <a:prstGeom prst="rect">
            <a:avLst/>
          </a:prstGeom>
        </p:spPr>
      </p:pic>
      <p:pic>
        <p:nvPicPr>
          <p:cNvPr id="80" name="図 79"/>
          <p:cNvPicPr>
            <a:picLocks noChangeAspect="1"/>
          </p:cNvPicPr>
          <p:nvPr/>
        </p:nvPicPr>
        <p:blipFill rotWithShape="1">
          <a:blip r:embed="rId13"/>
          <a:srcRect b="23085"/>
          <a:stretch/>
        </p:blipFill>
        <p:spPr>
          <a:xfrm>
            <a:off x="3157638" y="3860115"/>
            <a:ext cx="762404" cy="760301"/>
          </a:xfrm>
          <a:prstGeom prst="rect">
            <a:avLst/>
          </a:prstGeom>
        </p:spPr>
      </p:pic>
      <p:pic>
        <p:nvPicPr>
          <p:cNvPr id="81" name="図 80"/>
          <p:cNvPicPr>
            <a:picLocks noChangeAspect="1"/>
          </p:cNvPicPr>
          <p:nvPr/>
        </p:nvPicPr>
        <p:blipFill>
          <a:blip r:embed="rId14"/>
          <a:stretch>
            <a:fillRect/>
          </a:stretch>
        </p:blipFill>
        <p:spPr>
          <a:xfrm>
            <a:off x="2724854" y="2993951"/>
            <a:ext cx="758403" cy="983316"/>
          </a:xfrm>
          <a:prstGeom prst="rect">
            <a:avLst/>
          </a:prstGeom>
        </p:spPr>
      </p:pic>
      <p:sp>
        <p:nvSpPr>
          <p:cNvPr id="82" name="正方形/長方形 81"/>
          <p:cNvSpPr/>
          <p:nvPr/>
        </p:nvSpPr>
        <p:spPr>
          <a:xfrm>
            <a:off x="96488" y="2713184"/>
            <a:ext cx="3396169" cy="307754"/>
          </a:xfrm>
          <a:prstGeom prst="rect">
            <a:avLst/>
          </a:prstGeom>
        </p:spPr>
        <p:txBody>
          <a:bodyPr wrap="square" lIns="91418" tIns="45709" rIns="91418" bIns="4570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Easy Pan/Tilt</a:t>
            </a:r>
            <a:r>
              <a:rPr kumimoji="1" lang="en-US" altLang="ja-JP" sz="14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adjustment structure</a:t>
            </a:r>
            <a:endParaRPr kumimoji="1" lang="en-US" altLang="ja-JP" sz="14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3" name="テキスト ボックス 10"/>
          <p:cNvSpPr txBox="1">
            <a:spLocks noChangeAspect="1" noChangeArrowheads="1"/>
          </p:cNvSpPr>
          <p:nvPr/>
        </p:nvSpPr>
        <p:spPr bwMode="auto">
          <a:xfrm>
            <a:off x="2673194" y="3721615"/>
            <a:ext cx="522259"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schemeClr val="tx2"/>
                </a:solidFill>
                <a:effectLst/>
                <a:uLnTx/>
                <a:uFillTx/>
                <a:latin typeface="Calibri" panose="020F0502020204030204" pitchFamily="34" charset="0"/>
                <a:ea typeface="Tahoma" panose="020B0604030504040204" pitchFamily="34" charset="0"/>
                <a:cs typeface="Calibri" panose="020F0502020204030204" pitchFamily="34" charset="0"/>
              </a:rPr>
              <a:t>Pole</a:t>
            </a:r>
            <a:endParaRPr kumimoji="1" lang="ja-JP" altLang="en-US" sz="1200" b="1" i="0" u="none" strike="noStrike" kern="1200" cap="none" spc="0" normalizeH="0" baseline="0" noProof="0" dirty="0">
              <a:ln>
                <a:noFill/>
              </a:ln>
              <a:solidFill>
                <a:schemeClr val="tx2"/>
              </a:solidFill>
              <a:effectLst/>
              <a:uLnTx/>
              <a:uFillTx/>
              <a:latin typeface="Calibri" panose="020F0502020204030204" pitchFamily="34" charset="0"/>
              <a:ea typeface="ＭＳ Ｐゴシック"/>
              <a:cs typeface="Calibri" panose="020F0502020204030204" pitchFamily="34" charset="0"/>
            </a:endParaRPr>
          </a:p>
        </p:txBody>
      </p:sp>
      <p:sp>
        <p:nvSpPr>
          <p:cNvPr id="84" name="テキスト ボックス 10"/>
          <p:cNvSpPr txBox="1">
            <a:spLocks noChangeAspect="1" noChangeArrowheads="1"/>
          </p:cNvSpPr>
          <p:nvPr/>
        </p:nvSpPr>
        <p:spPr bwMode="auto">
          <a:xfrm>
            <a:off x="3502848" y="2975547"/>
            <a:ext cx="670354"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schemeClr val="tx2"/>
                </a:solidFill>
                <a:effectLst/>
                <a:uLnTx/>
                <a:uFillTx/>
                <a:latin typeface="Calibri" panose="020F0502020204030204" pitchFamily="34" charset="0"/>
                <a:ea typeface="Tahoma" panose="020B0604030504040204" pitchFamily="34" charset="0"/>
                <a:cs typeface="Calibri" panose="020F0502020204030204" pitchFamily="34" charset="0"/>
              </a:rPr>
              <a:t>Ceiling</a:t>
            </a:r>
            <a:endParaRPr kumimoji="1" lang="ja-JP" altLang="en-US" sz="1200" b="1" i="0" u="none" strike="noStrike" kern="1200" cap="none" spc="0" normalizeH="0" baseline="0" noProof="0" dirty="0">
              <a:ln>
                <a:noFill/>
              </a:ln>
              <a:solidFill>
                <a:schemeClr val="tx2"/>
              </a:solidFill>
              <a:effectLst/>
              <a:uLnTx/>
              <a:uFillTx/>
              <a:latin typeface="Calibri" panose="020F0502020204030204" pitchFamily="34" charset="0"/>
              <a:ea typeface="ＭＳ Ｐゴシック"/>
              <a:cs typeface="Calibri" panose="020F0502020204030204" pitchFamily="34" charset="0"/>
            </a:endParaRPr>
          </a:p>
        </p:txBody>
      </p:sp>
      <p:sp>
        <p:nvSpPr>
          <p:cNvPr id="85" name="テキスト ボックス 10"/>
          <p:cNvSpPr txBox="1">
            <a:spLocks noChangeAspect="1" noChangeArrowheads="1"/>
          </p:cNvSpPr>
          <p:nvPr/>
        </p:nvSpPr>
        <p:spPr bwMode="auto">
          <a:xfrm>
            <a:off x="2945634" y="4288996"/>
            <a:ext cx="670354"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schemeClr val="tx2"/>
                </a:solidFill>
                <a:effectLst/>
                <a:uLnTx/>
                <a:uFillTx/>
                <a:latin typeface="Calibri" panose="020F0502020204030204" pitchFamily="34" charset="0"/>
                <a:ea typeface="Tahoma" panose="020B0604030504040204" pitchFamily="34" charset="0"/>
                <a:cs typeface="Calibri" panose="020F0502020204030204" pitchFamily="34" charset="0"/>
              </a:rPr>
              <a:t>Top</a:t>
            </a:r>
            <a:endParaRPr kumimoji="1" lang="ja-JP" altLang="en-US" sz="1200" b="1" i="0" u="none" strike="noStrike" kern="1200" cap="none" spc="0" normalizeH="0" baseline="0" noProof="0" dirty="0">
              <a:ln>
                <a:noFill/>
              </a:ln>
              <a:solidFill>
                <a:schemeClr val="tx2"/>
              </a:solidFill>
              <a:effectLst/>
              <a:uLnTx/>
              <a:uFillTx/>
              <a:latin typeface="Calibri" panose="020F0502020204030204" pitchFamily="34" charset="0"/>
              <a:ea typeface="ＭＳ Ｐゴシック"/>
              <a:cs typeface="Calibri" panose="020F0502020204030204" pitchFamily="34" charset="0"/>
            </a:endParaRPr>
          </a:p>
        </p:txBody>
      </p:sp>
      <p:pic>
        <p:nvPicPr>
          <p:cNvPr id="25" name="図 24"/>
          <p:cNvPicPr>
            <a:picLocks noChangeAspect="1"/>
          </p:cNvPicPr>
          <p:nvPr/>
        </p:nvPicPr>
        <p:blipFill>
          <a:blip r:embed="rId15"/>
          <a:stretch>
            <a:fillRect/>
          </a:stretch>
        </p:blipFill>
        <p:spPr>
          <a:xfrm>
            <a:off x="5431510" y="2635978"/>
            <a:ext cx="568217" cy="457336"/>
          </a:xfrm>
          <a:prstGeom prst="rect">
            <a:avLst/>
          </a:prstGeom>
        </p:spPr>
      </p:pic>
      <p:grpSp>
        <p:nvGrpSpPr>
          <p:cNvPr id="3" name="グループ化 2"/>
          <p:cNvGrpSpPr/>
          <p:nvPr/>
        </p:nvGrpSpPr>
        <p:grpSpPr>
          <a:xfrm>
            <a:off x="7872617" y="2192520"/>
            <a:ext cx="1124833" cy="1802441"/>
            <a:chOff x="7914115" y="2442928"/>
            <a:chExt cx="1124833" cy="1802441"/>
          </a:xfrm>
        </p:grpSpPr>
        <p:pic>
          <p:nvPicPr>
            <p:cNvPr id="32" name="図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34391" y="2442928"/>
              <a:ext cx="1104557" cy="1802441"/>
            </a:xfrm>
            <a:prstGeom prst="rect">
              <a:avLst/>
            </a:prstGeom>
            <a:ln w="38100">
              <a:solidFill>
                <a:srgbClr val="00FFFF"/>
              </a:solidFill>
            </a:ln>
          </p:spPr>
        </p:pic>
        <p:pic>
          <p:nvPicPr>
            <p:cNvPr id="54" name="図 53"/>
            <p:cNvPicPr>
              <a:picLocks noChangeAspect="1"/>
            </p:cNvPicPr>
            <p:nvPr/>
          </p:nvPicPr>
          <p:blipFill rotWithShape="1">
            <a:blip r:embed="rId17"/>
            <a:srcRect t="1" b="-943"/>
            <a:stretch/>
          </p:blipFill>
          <p:spPr>
            <a:xfrm>
              <a:off x="7954772" y="2669087"/>
              <a:ext cx="1060844" cy="909944"/>
            </a:xfrm>
            <a:prstGeom prst="rect">
              <a:avLst/>
            </a:prstGeom>
            <a:ln w="19050">
              <a:noFill/>
            </a:ln>
          </p:spPr>
        </p:pic>
        <p:grpSp>
          <p:nvGrpSpPr>
            <p:cNvPr id="33" name="グループ化 32"/>
            <p:cNvGrpSpPr/>
            <p:nvPr/>
          </p:nvGrpSpPr>
          <p:grpSpPr>
            <a:xfrm>
              <a:off x="7914115" y="2653852"/>
              <a:ext cx="1101501" cy="922401"/>
              <a:chOff x="8219143" y="2441384"/>
              <a:chExt cx="1945393" cy="1485965"/>
            </a:xfrm>
          </p:grpSpPr>
          <p:cxnSp>
            <p:nvCxnSpPr>
              <p:cNvPr id="37" name="直線コネクタ 36"/>
              <p:cNvCxnSpPr/>
              <p:nvPr/>
            </p:nvCxnSpPr>
            <p:spPr>
              <a:xfrm>
                <a:off x="8219143" y="3539058"/>
                <a:ext cx="19453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9215087" y="2458815"/>
                <a:ext cx="0" cy="1468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219143" y="3185333"/>
                <a:ext cx="19453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219143" y="2808858"/>
                <a:ext cx="19453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739805" y="2441384"/>
                <a:ext cx="0" cy="1468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9685202" y="2441384"/>
                <a:ext cx="0" cy="1468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 name="グループ化 3"/>
          <p:cNvGrpSpPr/>
          <p:nvPr/>
        </p:nvGrpSpPr>
        <p:grpSpPr>
          <a:xfrm>
            <a:off x="6553961" y="2183354"/>
            <a:ext cx="1221489" cy="1811607"/>
            <a:chOff x="6595459" y="2433762"/>
            <a:chExt cx="1221489" cy="1811607"/>
          </a:xfrm>
        </p:grpSpPr>
        <p:pic>
          <p:nvPicPr>
            <p:cNvPr id="43" name="図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00178" y="2442928"/>
              <a:ext cx="1216770" cy="1802441"/>
            </a:xfrm>
            <a:prstGeom prst="rect">
              <a:avLst/>
            </a:prstGeom>
            <a:ln w="38100">
              <a:solidFill>
                <a:srgbClr val="00FFFF"/>
              </a:solidFill>
            </a:ln>
          </p:spPr>
        </p:pic>
        <p:pic>
          <p:nvPicPr>
            <p:cNvPr id="58" name="図 57"/>
            <p:cNvPicPr>
              <a:picLocks noChangeAspect="1"/>
            </p:cNvPicPr>
            <p:nvPr/>
          </p:nvPicPr>
          <p:blipFill>
            <a:blip r:embed="rId19"/>
            <a:stretch>
              <a:fillRect/>
            </a:stretch>
          </p:blipFill>
          <p:spPr>
            <a:xfrm>
              <a:off x="6595459" y="2433762"/>
              <a:ext cx="1207085" cy="1532614"/>
            </a:xfrm>
            <a:prstGeom prst="rect">
              <a:avLst/>
            </a:prstGeom>
          </p:spPr>
        </p:pic>
      </p:grpSp>
      <p:sp>
        <p:nvSpPr>
          <p:cNvPr id="59"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schemeClr val="bg1"/>
                </a:solidFill>
              </a:rPr>
              <a:t>2. Main Feature “Usability”</a:t>
            </a:r>
            <a:endParaRPr lang="ja-JP" altLang="en-US" sz="3600" dirty="0">
              <a:solidFill>
                <a:schemeClr val="bg1"/>
              </a:solidFill>
            </a:endParaRPr>
          </a:p>
        </p:txBody>
      </p:sp>
    </p:spTree>
    <p:extLst>
      <p:ext uri="{BB962C8B-B14F-4D97-AF65-F5344CB8AC3E}">
        <p14:creationId xmlns:p14="http://schemas.microsoft.com/office/powerpoint/2010/main" val="4191517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p:cNvSpPr>
            <a:spLocks noGrp="1"/>
          </p:cNvSpPr>
          <p:nvPr>
            <p:ph type="title"/>
          </p:nvPr>
        </p:nvSpPr>
        <p:spPr>
          <a:xfrm>
            <a:off x="322248" y="66940"/>
            <a:ext cx="7646285" cy="525309"/>
          </a:xfrm>
        </p:spPr>
        <p:txBody>
          <a:bodyPr vert="horz" lIns="91440" tIns="45720" rIns="91440" bIns="45720" rtlCol="0" anchor="ctr">
            <a:noAutofit/>
          </a:bodyPr>
          <a:lstStyle/>
          <a:p>
            <a:r>
              <a:rPr lang="en-US" altLang="ja-JP" sz="2800" dirty="0">
                <a:solidFill>
                  <a:prstClr val="white"/>
                </a:solidFill>
                <a:ea typeface="Meiryo UI" pitchFamily="50" charset="-128"/>
              </a:rPr>
              <a:t>3</a:t>
            </a:r>
            <a:r>
              <a:rPr lang="en-US" altLang="ja-JP" sz="2800" dirty="0" smtClean="0">
                <a:solidFill>
                  <a:prstClr val="white"/>
                </a:solidFill>
                <a:ea typeface="Meiryo UI" pitchFamily="50" charset="-128"/>
              </a:rPr>
              <a:t>. SPEC comparison</a:t>
            </a:r>
            <a:endParaRPr kumimoji="1" lang="ja-JP" altLang="en-US" sz="2800" dirty="0"/>
          </a:p>
        </p:txBody>
      </p:sp>
      <p:graphicFrame>
        <p:nvGraphicFramePr>
          <p:cNvPr id="10" name="Group 3074"/>
          <p:cNvGraphicFramePr>
            <a:graphicFrameLocks noGrp="1"/>
          </p:cNvGraphicFramePr>
          <p:nvPr>
            <p:extLst>
              <p:ext uri="{D42A27DB-BD31-4B8C-83A1-F6EECF244321}">
                <p14:modId xmlns:p14="http://schemas.microsoft.com/office/powerpoint/2010/main" val="5177201"/>
              </p:ext>
            </p:extLst>
          </p:nvPr>
        </p:nvGraphicFramePr>
        <p:xfrm>
          <a:off x="48126" y="643968"/>
          <a:ext cx="9053094" cy="3946841"/>
        </p:xfrm>
        <a:graphic>
          <a:graphicData uri="http://schemas.openxmlformats.org/drawingml/2006/table">
            <a:tbl>
              <a:tblPr/>
              <a:tblGrid>
                <a:gridCol w="751161">
                  <a:extLst>
                    <a:ext uri="{9D8B030D-6E8A-4147-A177-3AD203B41FA5}">
                      <a16:colId xmlns:a16="http://schemas.microsoft.com/office/drawing/2014/main" val="20000"/>
                    </a:ext>
                  </a:extLst>
                </a:gridCol>
                <a:gridCol w="559980">
                  <a:extLst>
                    <a:ext uri="{9D8B030D-6E8A-4147-A177-3AD203B41FA5}">
                      <a16:colId xmlns:a16="http://schemas.microsoft.com/office/drawing/2014/main" val="20001"/>
                    </a:ext>
                  </a:extLst>
                </a:gridCol>
                <a:gridCol w="1575087">
                  <a:extLst>
                    <a:ext uri="{9D8B030D-6E8A-4147-A177-3AD203B41FA5}">
                      <a16:colId xmlns:a16="http://schemas.microsoft.com/office/drawing/2014/main" val="20002"/>
                    </a:ext>
                  </a:extLst>
                </a:gridCol>
                <a:gridCol w="1566187">
                  <a:extLst>
                    <a:ext uri="{9D8B030D-6E8A-4147-A177-3AD203B41FA5}">
                      <a16:colId xmlns:a16="http://schemas.microsoft.com/office/drawing/2014/main" val="20003"/>
                    </a:ext>
                  </a:extLst>
                </a:gridCol>
                <a:gridCol w="1406010">
                  <a:extLst>
                    <a:ext uri="{9D8B030D-6E8A-4147-A177-3AD203B41FA5}">
                      <a16:colId xmlns:a16="http://schemas.microsoft.com/office/drawing/2014/main" val="3222281278"/>
                    </a:ext>
                  </a:extLst>
                </a:gridCol>
                <a:gridCol w="1581020">
                  <a:extLst>
                    <a:ext uri="{9D8B030D-6E8A-4147-A177-3AD203B41FA5}">
                      <a16:colId xmlns:a16="http://schemas.microsoft.com/office/drawing/2014/main" val="1365610063"/>
                    </a:ext>
                  </a:extLst>
                </a:gridCol>
                <a:gridCol w="1613649">
                  <a:extLst>
                    <a:ext uri="{9D8B030D-6E8A-4147-A177-3AD203B41FA5}">
                      <a16:colId xmlns:a16="http://schemas.microsoft.com/office/drawing/2014/main" val="20005"/>
                    </a:ext>
                  </a:extLst>
                </a:gridCol>
              </a:tblGrid>
              <a:tr h="235174">
                <a:tc rowSpan="2" gridSpan="2">
                  <a:txBody>
                    <a:bodyPr/>
                    <a:lstStyle>
                      <a:lvl1pPr algn="l">
                        <a:spcBef>
                          <a:spcPct val="20000"/>
                        </a:spcBef>
                        <a:defRPr kumimoji="1" sz="2800">
                          <a:solidFill>
                            <a:schemeClr val="tx1"/>
                          </a:solidFill>
                          <a:latin typeface="Times New Roman" pitchFamily="18" charset="0"/>
                          <a:ea typeface="ＭＳ Ｐゴシック" charset="-128"/>
                        </a:defRPr>
                      </a:lvl1pPr>
                      <a:lvl2pPr algn="l">
                        <a:spcBef>
                          <a:spcPct val="20000"/>
                        </a:spcBef>
                        <a:defRPr kumimoji="1" sz="2400">
                          <a:solidFill>
                            <a:schemeClr val="tx1"/>
                          </a:solidFill>
                          <a:latin typeface="Times New Roman" pitchFamily="18" charset="0"/>
                          <a:ea typeface="ＭＳ Ｐゴシック" charset="-128"/>
                        </a:defRPr>
                      </a:lvl2pPr>
                      <a:lvl3pPr algn="l">
                        <a:spcBef>
                          <a:spcPct val="20000"/>
                        </a:spcBef>
                        <a:defRPr kumimoji="1" sz="2000">
                          <a:solidFill>
                            <a:schemeClr val="tx1"/>
                          </a:solidFill>
                          <a:latin typeface="Times New Roman" pitchFamily="18" charset="0"/>
                          <a:ea typeface="ＭＳ Ｐゴシック" charset="-128"/>
                        </a:defRPr>
                      </a:lvl3pPr>
                      <a:lvl4pPr algn="l">
                        <a:spcBef>
                          <a:spcPct val="20000"/>
                        </a:spcBef>
                        <a:defRPr kumimoji="1">
                          <a:solidFill>
                            <a:schemeClr val="tx1"/>
                          </a:solidFill>
                          <a:latin typeface="Times New Roman" pitchFamily="18" charset="0"/>
                          <a:ea typeface="ＭＳ Ｐゴシック" charset="-128"/>
                        </a:defRPr>
                      </a:lvl4pPr>
                      <a:lvl5pPr algn="l">
                        <a:spcBef>
                          <a:spcPct val="20000"/>
                        </a:spcBef>
                        <a:defRPr kumimoji="1">
                          <a:solidFill>
                            <a:schemeClr val="tx1"/>
                          </a:solidFill>
                          <a:latin typeface="Times New Roman" pitchFamily="18" charset="0"/>
                          <a:ea typeface="ＭＳ Ｐゴシック" charset="-128"/>
                        </a:defRPr>
                      </a:lvl5pPr>
                      <a:lvl6pPr fontAlgn="base">
                        <a:spcBef>
                          <a:spcPct val="20000"/>
                        </a:spcBef>
                        <a:spcAft>
                          <a:spcPct val="0"/>
                        </a:spcAft>
                        <a:defRPr kumimoji="1">
                          <a:solidFill>
                            <a:schemeClr val="tx1"/>
                          </a:solidFill>
                          <a:latin typeface="Times New Roman" pitchFamily="18" charset="0"/>
                          <a:ea typeface="ＭＳ Ｐゴシック" charset="-128"/>
                        </a:defRPr>
                      </a:lvl6pPr>
                      <a:lvl7pPr fontAlgn="base">
                        <a:spcBef>
                          <a:spcPct val="20000"/>
                        </a:spcBef>
                        <a:spcAft>
                          <a:spcPct val="0"/>
                        </a:spcAft>
                        <a:defRPr kumimoji="1">
                          <a:solidFill>
                            <a:schemeClr val="tx1"/>
                          </a:solidFill>
                          <a:latin typeface="Times New Roman" pitchFamily="18" charset="0"/>
                          <a:ea typeface="ＭＳ Ｐゴシック" charset="-128"/>
                        </a:defRPr>
                      </a:lvl7pPr>
                      <a:lvl8pPr fontAlgn="base">
                        <a:spcBef>
                          <a:spcPct val="20000"/>
                        </a:spcBef>
                        <a:spcAft>
                          <a:spcPct val="0"/>
                        </a:spcAft>
                        <a:defRPr kumimoji="1">
                          <a:solidFill>
                            <a:schemeClr val="tx1"/>
                          </a:solidFill>
                          <a:latin typeface="Times New Roman" pitchFamily="18" charset="0"/>
                          <a:ea typeface="ＭＳ Ｐゴシック" charset="-128"/>
                        </a:defRPr>
                      </a:lvl8pPr>
                      <a:lvl9pPr fontAlgn="base">
                        <a:spcBef>
                          <a:spcPct val="20000"/>
                        </a:spcBef>
                        <a:spcAft>
                          <a:spcPct val="0"/>
                        </a:spcAft>
                        <a:defRPr kumimoji="1">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10000"/>
                        </a:lnSpc>
                        <a:spcBef>
                          <a:spcPct val="20000"/>
                        </a:spcBef>
                        <a:spcAft>
                          <a:spcPct val="0"/>
                        </a:spcAft>
                        <a:buClrTx/>
                        <a:buSzTx/>
                        <a:buFontTx/>
                        <a:buNone/>
                        <a:tabLst/>
                      </a:pP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10000"/>
                        </a:lnSpc>
                        <a:spcBef>
                          <a:spcPct val="20000"/>
                        </a:spcBef>
                        <a:spcAft>
                          <a:spcPct val="0"/>
                        </a:spcAft>
                        <a:buClrTx/>
                        <a:buSzTx/>
                        <a:buFontTx/>
                        <a:buNone/>
                        <a:tabLst/>
                      </a:pP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rowSpan="2" hMerge="1">
                  <a:txBody>
                    <a:bodyPr/>
                    <a:lstStyle/>
                    <a:p>
                      <a:endParaRPr kumimoji="1" lang="ja-JP" altLang="en-US"/>
                    </a:p>
                  </a:txBody>
                  <a:tcPr/>
                </a:tc>
                <a:tc>
                  <a:txBody>
                    <a:bodyPr/>
                    <a:lstStyle>
                      <a:lvl1pPr algn="l">
                        <a:spcBef>
                          <a:spcPct val="20000"/>
                        </a:spcBef>
                        <a:defRPr kumimoji="1" sz="2800">
                          <a:solidFill>
                            <a:schemeClr val="tx1"/>
                          </a:solidFill>
                          <a:latin typeface="Times New Roman" pitchFamily="18" charset="0"/>
                          <a:ea typeface="ＭＳ Ｐゴシック" charset="-128"/>
                        </a:defRPr>
                      </a:lvl1pPr>
                      <a:lvl2pPr algn="l">
                        <a:spcBef>
                          <a:spcPct val="20000"/>
                        </a:spcBef>
                        <a:defRPr kumimoji="1" sz="2400">
                          <a:solidFill>
                            <a:schemeClr val="tx1"/>
                          </a:solidFill>
                          <a:latin typeface="Times New Roman" pitchFamily="18" charset="0"/>
                          <a:ea typeface="ＭＳ Ｐゴシック" charset="-128"/>
                        </a:defRPr>
                      </a:lvl2pPr>
                      <a:lvl3pPr algn="l">
                        <a:spcBef>
                          <a:spcPct val="20000"/>
                        </a:spcBef>
                        <a:defRPr kumimoji="1" sz="2000">
                          <a:solidFill>
                            <a:schemeClr val="tx1"/>
                          </a:solidFill>
                          <a:latin typeface="Times New Roman" pitchFamily="18" charset="0"/>
                          <a:ea typeface="ＭＳ Ｐゴシック" charset="-128"/>
                        </a:defRPr>
                      </a:lvl3pPr>
                      <a:lvl4pPr algn="l">
                        <a:spcBef>
                          <a:spcPct val="20000"/>
                        </a:spcBef>
                        <a:defRPr kumimoji="1">
                          <a:solidFill>
                            <a:schemeClr val="tx1"/>
                          </a:solidFill>
                          <a:latin typeface="Times New Roman" pitchFamily="18" charset="0"/>
                          <a:ea typeface="ＭＳ Ｐゴシック" charset="-128"/>
                        </a:defRPr>
                      </a:lvl4pPr>
                      <a:lvl5pPr algn="l">
                        <a:spcBef>
                          <a:spcPct val="20000"/>
                        </a:spcBef>
                        <a:defRPr kumimoji="1">
                          <a:solidFill>
                            <a:schemeClr val="tx1"/>
                          </a:solidFill>
                          <a:latin typeface="Times New Roman" pitchFamily="18" charset="0"/>
                          <a:ea typeface="ＭＳ Ｐゴシック" charset="-128"/>
                        </a:defRPr>
                      </a:lvl5pPr>
                      <a:lvl6pPr fontAlgn="base">
                        <a:spcBef>
                          <a:spcPct val="20000"/>
                        </a:spcBef>
                        <a:spcAft>
                          <a:spcPct val="0"/>
                        </a:spcAft>
                        <a:defRPr kumimoji="1">
                          <a:solidFill>
                            <a:schemeClr val="tx1"/>
                          </a:solidFill>
                          <a:latin typeface="Times New Roman" pitchFamily="18" charset="0"/>
                          <a:ea typeface="ＭＳ Ｐゴシック" charset="-128"/>
                        </a:defRPr>
                      </a:lvl6pPr>
                      <a:lvl7pPr fontAlgn="base">
                        <a:spcBef>
                          <a:spcPct val="20000"/>
                        </a:spcBef>
                        <a:spcAft>
                          <a:spcPct val="0"/>
                        </a:spcAft>
                        <a:defRPr kumimoji="1">
                          <a:solidFill>
                            <a:schemeClr val="tx1"/>
                          </a:solidFill>
                          <a:latin typeface="Times New Roman" pitchFamily="18" charset="0"/>
                          <a:ea typeface="ＭＳ Ｐゴシック" charset="-128"/>
                        </a:defRPr>
                      </a:lvl7pPr>
                      <a:lvl8pPr fontAlgn="base">
                        <a:spcBef>
                          <a:spcPct val="20000"/>
                        </a:spcBef>
                        <a:spcAft>
                          <a:spcPct val="0"/>
                        </a:spcAft>
                        <a:defRPr kumimoji="1">
                          <a:solidFill>
                            <a:schemeClr val="tx1"/>
                          </a:solidFill>
                          <a:latin typeface="Times New Roman" pitchFamily="18" charset="0"/>
                          <a:ea typeface="ＭＳ Ｐゴシック" charset="-128"/>
                        </a:defRPr>
                      </a:lvl8pPr>
                      <a:lvl9pPr fontAlgn="base">
                        <a:spcBef>
                          <a:spcPct val="20000"/>
                        </a:spcBef>
                        <a:spcAft>
                          <a:spcPct val="0"/>
                        </a:spcAft>
                        <a:defRPr kumimoji="1">
                          <a:solidFill>
                            <a:schemeClr val="tx1"/>
                          </a:solidFill>
                          <a:latin typeface="Times New Roman" pitchFamily="18" charset="0"/>
                          <a:ea typeface="ＭＳ Ｐゴシック" charset="-128"/>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Panasonic</a:t>
                      </a:r>
                      <a:r>
                        <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r>
                      <a:br>
                        <a:rPr kumimoji="1" lang="en-US" altLang="ja-JP" sz="7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b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WV-X5550LT, WV-X5550LTPJ</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Opto Precision</a:t>
                      </a:r>
                      <a:b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b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Front-Foto-System (FFS)</a:t>
                      </a:r>
                      <a:endParaRPr kumimoji="1" lang="ja-JP" altLang="en-US"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GATEKEEPER</a:t>
                      </a:r>
                      <a:b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b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GKR-1088</a:t>
                      </a:r>
                    </a:p>
                  </a:txBody>
                  <a:tcPr marL="0" marR="0" marT="0" marB="0"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NEC</a:t>
                      </a:r>
                      <a:b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b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Storenet</a:t>
                      </a:r>
                      <a:br>
                        <a:rPr kumimoji="1" lang="en-US" altLang="ja-JP" sz="8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b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SECURE EYE-Z12HD-8LD</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1848">
                <a:tc gridSpan="2" vMerge="1">
                  <a:txBody>
                    <a:bodyPr/>
                    <a:lstStyle/>
                    <a:p>
                      <a:endParaRPr kumimoji="1" lang="ja-JP" altLang="en-US"/>
                    </a:p>
                  </a:txBody>
                  <a:tcPr/>
                </a:tc>
                <a:tc hMerge="1" vMerge="1">
                  <a:txBody>
                    <a:bodyPr/>
                    <a:lstStyle/>
                    <a:p>
                      <a:endParaRPr kumimoji="1" lang="ja-JP" altLang="en-US"/>
                    </a:p>
                  </a:txBody>
                  <a:tcPr/>
                </a:tc>
                <a:tc>
                  <a:txBody>
                    <a:bodyPr/>
                    <a:lstStyle>
                      <a:lvl1pPr algn="l">
                        <a:spcBef>
                          <a:spcPct val="20000"/>
                        </a:spcBef>
                        <a:defRPr kumimoji="1" sz="2800">
                          <a:solidFill>
                            <a:schemeClr val="tx1"/>
                          </a:solidFill>
                          <a:latin typeface="Times New Roman" pitchFamily="18" charset="0"/>
                          <a:ea typeface="ＭＳ Ｐゴシック" charset="-128"/>
                        </a:defRPr>
                      </a:lvl1pPr>
                      <a:lvl2pPr algn="l">
                        <a:spcBef>
                          <a:spcPct val="20000"/>
                        </a:spcBef>
                        <a:defRPr kumimoji="1" sz="2400">
                          <a:solidFill>
                            <a:schemeClr val="tx1"/>
                          </a:solidFill>
                          <a:latin typeface="Times New Roman" pitchFamily="18" charset="0"/>
                          <a:ea typeface="ＭＳ Ｐゴシック" charset="-128"/>
                        </a:defRPr>
                      </a:lvl2pPr>
                      <a:lvl3pPr algn="l">
                        <a:spcBef>
                          <a:spcPct val="20000"/>
                        </a:spcBef>
                        <a:defRPr kumimoji="1" sz="2000">
                          <a:solidFill>
                            <a:schemeClr val="tx1"/>
                          </a:solidFill>
                          <a:latin typeface="Times New Roman" pitchFamily="18" charset="0"/>
                          <a:ea typeface="ＭＳ Ｐゴシック" charset="-128"/>
                        </a:defRPr>
                      </a:lvl3pPr>
                      <a:lvl4pPr algn="l">
                        <a:spcBef>
                          <a:spcPct val="20000"/>
                        </a:spcBef>
                        <a:defRPr kumimoji="1">
                          <a:solidFill>
                            <a:schemeClr val="tx1"/>
                          </a:solidFill>
                          <a:latin typeface="Times New Roman" pitchFamily="18" charset="0"/>
                          <a:ea typeface="ＭＳ Ｐゴシック" charset="-128"/>
                        </a:defRPr>
                      </a:lvl4pPr>
                      <a:lvl5pPr algn="l">
                        <a:spcBef>
                          <a:spcPct val="20000"/>
                        </a:spcBef>
                        <a:defRPr kumimoji="1">
                          <a:solidFill>
                            <a:schemeClr val="tx1"/>
                          </a:solidFill>
                          <a:latin typeface="Times New Roman" pitchFamily="18" charset="0"/>
                          <a:ea typeface="ＭＳ Ｐゴシック" charset="-128"/>
                        </a:defRPr>
                      </a:lvl5pPr>
                      <a:lvl6pPr fontAlgn="base">
                        <a:spcBef>
                          <a:spcPct val="20000"/>
                        </a:spcBef>
                        <a:spcAft>
                          <a:spcPct val="0"/>
                        </a:spcAft>
                        <a:defRPr kumimoji="1">
                          <a:solidFill>
                            <a:schemeClr val="tx1"/>
                          </a:solidFill>
                          <a:latin typeface="Times New Roman" pitchFamily="18" charset="0"/>
                          <a:ea typeface="ＭＳ Ｐゴシック" charset="-128"/>
                        </a:defRPr>
                      </a:lvl6pPr>
                      <a:lvl7pPr fontAlgn="base">
                        <a:spcBef>
                          <a:spcPct val="20000"/>
                        </a:spcBef>
                        <a:spcAft>
                          <a:spcPct val="0"/>
                        </a:spcAft>
                        <a:defRPr kumimoji="1">
                          <a:solidFill>
                            <a:schemeClr val="tx1"/>
                          </a:solidFill>
                          <a:latin typeface="Times New Roman" pitchFamily="18" charset="0"/>
                          <a:ea typeface="ＭＳ Ｐゴシック" charset="-128"/>
                        </a:defRPr>
                      </a:lvl7pPr>
                      <a:lvl8pPr fontAlgn="base">
                        <a:spcBef>
                          <a:spcPct val="20000"/>
                        </a:spcBef>
                        <a:spcAft>
                          <a:spcPct val="0"/>
                        </a:spcAft>
                        <a:defRPr kumimoji="1">
                          <a:solidFill>
                            <a:schemeClr val="tx1"/>
                          </a:solidFill>
                          <a:latin typeface="Times New Roman" pitchFamily="18" charset="0"/>
                          <a:ea typeface="ＭＳ Ｐゴシック" charset="-128"/>
                        </a:defRPr>
                      </a:lvl8pPr>
                      <a:lvl9pPr fontAlgn="base">
                        <a:spcBef>
                          <a:spcPct val="20000"/>
                        </a:spcBef>
                        <a:spcAft>
                          <a:spcPct val="0"/>
                        </a:spcAft>
                        <a:defRPr kumimoji="1">
                          <a:solidFill>
                            <a:schemeClr val="tx1"/>
                          </a:solidFill>
                          <a:latin typeface="Times New Roman" pitchFamily="18" charset="0"/>
                          <a:ea typeface="ＭＳ Ｐゴシック"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pPr>
                      <a:endParaRPr kumimoji="1" lang="ja-JP"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1" lang="ja-JP" altLang="en-US"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1" lang="ja-JP" altLang="en-US"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1" lang="ja-JP" altLang="en-US" sz="1200" dirty="0">
                        <a:solidFill>
                          <a:schemeClr val="tx1"/>
                        </a:solidFill>
                        <a:latin typeface="Calibri" panose="020F0502020204030204" pitchFamily="34" charset="0"/>
                        <a:cs typeface="Calibri" panose="020F0502020204030204" pitchFamily="34"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1" lang="ja-JP" altLang="en-US"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0" marR="0" marT="0" marB="0"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1314">
                <a:tc rowSpan="2"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Occupant visualization</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rowSpan="2" hMerge="1">
                  <a:txBody>
                    <a:bodyPr/>
                    <a:lstStyle/>
                    <a:p>
                      <a:endParaRPr kumimoji="1" lang="ja-JP" altLang="en-US"/>
                    </a:p>
                  </a:txBody>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Yes (</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w/ 855nm NIR-LED</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w/ 808nm NIR-Laser light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w/ Visible flash light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Yes</a:t>
                      </a:r>
                      <a:endPar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Yes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(Option)</a:t>
                      </a:r>
                      <a:endPar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Yes (Option : LPR software)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Number visualization</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1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18000" anchor="ctr" horzOverflow="overflow"/>
                </a:tc>
                <a:tc vMerge="1">
                  <a:txBody>
                    <a:bodyPr/>
                    <a:lstStyle/>
                    <a:p>
                      <a:endParaRPr kumimoji="1" lang="ja-JP" altLang="en-US"/>
                    </a:p>
                  </a:txBody>
                  <a:tcPr/>
                </a:tc>
                <a:tc vMerge="1">
                  <a:txBody>
                    <a:bodyPr/>
                    <a:lstStyle/>
                    <a:p>
                      <a:endParaRPr kumimoji="1" lang="ja-JP" altLang="en-US" dirty="0"/>
                    </a:p>
                  </a:txBody>
                  <a:tcPr/>
                </a:tc>
                <a:extLst>
                  <a:ext uri="{0D108BD9-81ED-4DB2-BD59-A6C34878D82A}">
                    <a16:rowId xmlns:a16="http://schemas.microsoft.com/office/drawing/2014/main" val="10005"/>
                  </a:ext>
                </a:extLst>
              </a:tr>
              <a:tr h="123325">
                <a:tc rowSpan="2">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Sensor</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ONE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5MP, </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BW (Global Shutter)</a:t>
                      </a:r>
                      <a:endPar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4.2MP, BW</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2MP (1600x1200)</a:t>
                      </a: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2MP, </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CL (Global Shutter)</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23325">
                <a:tc vMerge="1">
                  <a:txBody>
                    <a:bodyPr/>
                    <a:lstStyle/>
                    <a:p>
                      <a:endParaRPr lang="ja-JP" altLang="en-US" dirty="0"/>
                    </a:p>
                  </a:txBody>
                  <a:tcPr marL="0" marR="0" marT="0" marB="18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Double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7"/>
                  </a:ext>
                </a:extLst>
              </a:tr>
              <a:tr h="271314">
                <a:tc rowSpan="2"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Frame Rate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rowSpan="2"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15fps</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(source1)</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Face</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endPar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15fps</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(source2)</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:License plate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30fps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30fps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30fps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noFill/>
                  </a:tcPr>
                </a:tc>
                <a:extLst>
                  <a:ext uri="{0D108BD9-81ED-4DB2-BD59-A6C34878D82A}">
                    <a16:rowId xmlns:a16="http://schemas.microsoft.com/office/drawing/2014/main" val="10008"/>
                  </a:ext>
                </a:extLst>
              </a:tr>
              <a:tr h="123325">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30fps</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(source1)</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Face only</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vMerge="1">
                  <a:txBody>
                    <a:bodyPr/>
                    <a:lstStyle/>
                    <a:p>
                      <a:endParaRPr kumimoji="1" lang="ja-JP" altLang="en-US" dirty="0"/>
                    </a:p>
                  </a:txBody>
                  <a:tcPr/>
                </a:tc>
                <a:extLst>
                  <a:ext uri="{0D108BD9-81ED-4DB2-BD59-A6C34878D82A}">
                    <a16:rowId xmlns:a16="http://schemas.microsoft.com/office/drawing/2014/main" val="2881328578"/>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Sensor size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2/3</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private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private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1/1.9</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1314">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Lens</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51-85mm (x1.7) / 2-3.35inch</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Motorized zoom, focus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85mm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Varifocal lens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7-84mm / 0.28-3.31inch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Motorized Varifocal</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0"/>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Video Compression</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JPEG,</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H.265, H.264 </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MJPG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HD-SDI</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Intelligent auto (iA)</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Yes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Image sharpening Device (Option)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1314">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Environmental resistance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IP66</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-40</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+60°C(-40~140°F)</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IP65</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-30°C</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50°C(-22~122°F)</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IP67</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-35~+60°C(-31~140°F)</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IP55</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-10°C</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+50°C(14~122°F)</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Hydrophilic coat</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none</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18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18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a:noFill/>
                    </a:lnTlToBr>
                    <a:lnBlToTr>
                      <a:noFill/>
                    </a:lnBlToTr>
                    <a:solidFill>
                      <a:schemeClr val="bg1"/>
                    </a:solidFill>
                  </a:tcPr>
                </a:tc>
                <a:extLst>
                  <a:ext uri="{0D108BD9-81ED-4DB2-BD59-A6C34878D82A}">
                    <a16:rowId xmlns:a16="http://schemas.microsoft.com/office/drawing/2014/main" val="10014"/>
                  </a:ext>
                </a:extLst>
              </a:tr>
              <a:tr h="128863">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LPR app</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endParaRPr kumimoji="1" lang="en-US" altLang="ja-JP" sz="6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15"/>
                  </a:ext>
                </a:extLst>
              </a:tr>
              <a:tr h="271314">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Capture effective range</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20m</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30m / 1 lane</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(66~98feet)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20m / 1</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lane</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(66feet)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 few meters(feet) / 1 lane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 few meters(feet) / 1 lane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10m</a:t>
                      </a:r>
                      <a:r>
                        <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100m (32~328feet)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5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 separate LED is required for long distances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676916">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Correspondence speed</a:t>
                      </a:r>
                      <a:endParaRPr kumimoji="1" lang="ja-JP" altLang="en-US" sz="8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700" b="1" i="0" u="sng"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Dual mode:120km/h (75miles/h)</a:t>
                      </a:r>
                    </a:p>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Effective frame capturing </a:t>
                      </a:r>
                    </a:p>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both occupant and license Is 2-4</a:t>
                      </a: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700" b="1" i="0" u="sng"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Single mode:160km/h (100miles/h)</a:t>
                      </a:r>
                    </a:p>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Effective frame capturing </a:t>
                      </a:r>
                    </a:p>
                    <a:p>
                      <a:pPr marL="0" marR="0" lvl="0" indent="0" algn="ctr" defTabSz="914400" rtl="0" eaLnBrk="1" fontAlgn="base" latinLnBrk="0" hangingPunct="1">
                        <a:lnSpc>
                          <a:spcPts val="600"/>
                        </a:lnSpc>
                        <a:spcBef>
                          <a:spcPct val="2000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both occupant and license is  4-6.</a:t>
                      </a:r>
                      <a:endPar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Under 30Km/h</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(under 19miles/h)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20km/h</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(12miles/h)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unknown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1031" y="992374"/>
            <a:ext cx="730663" cy="286535"/>
          </a:xfrm>
          <a:prstGeom prst="rect">
            <a:avLst/>
          </a:prstGeom>
        </p:spPr>
      </p:pic>
      <p:pic>
        <p:nvPicPr>
          <p:cNvPr id="13" name="図 12"/>
          <p:cNvPicPr>
            <a:picLocks noChangeAspect="1"/>
          </p:cNvPicPr>
          <p:nvPr/>
        </p:nvPicPr>
        <p:blipFill rotWithShape="1">
          <a:blip r:embed="rId4"/>
          <a:srcRect t="3494"/>
          <a:stretch/>
        </p:blipFill>
        <p:spPr>
          <a:xfrm>
            <a:off x="3571892" y="937136"/>
            <a:ext cx="220052" cy="362864"/>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5866" y="944122"/>
            <a:ext cx="314960" cy="355820"/>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2175" y="974058"/>
            <a:ext cx="461042" cy="309373"/>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2670" y="909184"/>
            <a:ext cx="311283" cy="418767"/>
          </a:xfrm>
          <a:prstGeom prst="rect">
            <a:avLst/>
          </a:prstGeom>
        </p:spPr>
      </p:pic>
      <p:sp>
        <p:nvSpPr>
          <p:cNvPr id="12" name="正方形/長方形 11"/>
          <p:cNvSpPr/>
          <p:nvPr/>
        </p:nvSpPr>
        <p:spPr>
          <a:xfrm>
            <a:off x="1341897" y="643968"/>
            <a:ext cx="1597245" cy="393055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AutoShape 13"/>
          <p:cNvSpPr>
            <a:spLocks noChangeArrowheads="1"/>
          </p:cNvSpPr>
          <p:nvPr/>
        </p:nvSpPr>
        <p:spPr bwMode="auto">
          <a:xfrm>
            <a:off x="2679844" y="4803827"/>
            <a:ext cx="1191811" cy="186720"/>
          </a:xfrm>
          <a:prstGeom prst="roundRect">
            <a:avLst>
              <a:gd name="adj" fmla="val 16667"/>
            </a:avLst>
          </a:prstGeom>
          <a:solidFill>
            <a:schemeClr val="bg1"/>
          </a:solidFill>
          <a:ln w="28575">
            <a:solidFill>
              <a:srgbClr val="FF0000"/>
            </a:solidFill>
            <a:round/>
            <a:headEnd/>
            <a:tailEnd/>
          </a:ln>
          <a:effectLst/>
          <a:extLst/>
        </p:spPr>
        <p:txBody>
          <a:bodyPr wrap="none" anchor="ctr"/>
          <a:lstStyle/>
          <a:p>
            <a:pPr>
              <a:defRPr/>
            </a:pPr>
            <a:r>
              <a:rPr lang="ja-JP" altLang="en-US" sz="1000" b="1" dirty="0" smtClean="0">
                <a:solidFill>
                  <a:srgbClr val="FF0000"/>
                </a:solidFill>
                <a:effectLst/>
                <a:latin typeface="Calibri" panose="020F0502020204030204" pitchFamily="34" charset="0"/>
              </a:rPr>
              <a:t> </a:t>
            </a:r>
            <a:r>
              <a:rPr lang="en-US" altLang="ja-JP" sz="1000" b="1" dirty="0" smtClean="0">
                <a:solidFill>
                  <a:srgbClr val="FF0000"/>
                </a:solidFill>
                <a:effectLst/>
                <a:latin typeface="Calibri" panose="020F0502020204030204" pitchFamily="34" charset="0"/>
              </a:rPr>
              <a:t>Internal</a:t>
            </a:r>
            <a:r>
              <a:rPr lang="ja-JP" altLang="en-US" sz="1000" b="1" dirty="0" smtClean="0">
                <a:solidFill>
                  <a:srgbClr val="FF0000"/>
                </a:solidFill>
                <a:effectLst/>
                <a:latin typeface="Calibri" panose="020F0502020204030204" pitchFamily="34" charset="0"/>
              </a:rPr>
              <a:t> </a:t>
            </a:r>
            <a:r>
              <a:rPr lang="en-US" altLang="ja-JP" sz="1000" b="1" dirty="0" smtClean="0">
                <a:solidFill>
                  <a:srgbClr val="FF0000"/>
                </a:solidFill>
                <a:effectLst/>
                <a:latin typeface="Calibri" panose="020F0502020204030204" pitchFamily="34" charset="0"/>
              </a:rPr>
              <a:t>use</a:t>
            </a:r>
            <a:r>
              <a:rPr lang="ja-JP" altLang="en-US" sz="1000" b="1" dirty="0" smtClean="0">
                <a:solidFill>
                  <a:srgbClr val="FF0000"/>
                </a:solidFill>
                <a:effectLst/>
                <a:latin typeface="Calibri" panose="020F0502020204030204" pitchFamily="34" charset="0"/>
              </a:rPr>
              <a:t> </a:t>
            </a:r>
            <a:r>
              <a:rPr lang="en-US" altLang="ja-JP" sz="1000" b="1" dirty="0" smtClean="0">
                <a:solidFill>
                  <a:srgbClr val="FF0000"/>
                </a:solidFill>
                <a:effectLst/>
                <a:latin typeface="Calibri" panose="020F0502020204030204" pitchFamily="34" charset="0"/>
              </a:rPr>
              <a:t>only</a:t>
            </a:r>
            <a:endParaRPr lang="en-US" altLang="ja-JP" sz="1000" b="1" dirty="0">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1343954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328033" y="62751"/>
            <a:ext cx="7674860" cy="525309"/>
          </a:xfrm>
        </p:spPr>
        <p:txBody>
          <a:bodyPr vert="horz" lIns="91440" tIns="45720" rIns="91440" bIns="45720" rtlCol="0" anchor="ctr">
            <a:noAutofit/>
          </a:bodyPr>
          <a:lstStyle/>
          <a:p>
            <a:r>
              <a:rPr lang="en-US" altLang="ja-JP" sz="2800" dirty="0">
                <a:solidFill>
                  <a:prstClr val="white"/>
                </a:solidFill>
                <a:ea typeface="Meiryo UI" pitchFamily="50" charset="-128"/>
              </a:rPr>
              <a:t>4</a:t>
            </a:r>
            <a:r>
              <a:rPr lang="en-US" altLang="ja-JP" sz="2800" dirty="0" smtClean="0">
                <a:solidFill>
                  <a:prstClr val="white"/>
                </a:solidFill>
                <a:ea typeface="Meiryo UI" pitchFamily="50" charset="-128"/>
              </a:rPr>
              <a:t>. Appearance</a:t>
            </a:r>
            <a:endParaRPr lang="en-US" altLang="ja-JP" sz="2800" dirty="0">
              <a:solidFill>
                <a:prstClr val="white"/>
              </a:solidFill>
              <a:ea typeface="Meiryo UI" pitchFamily="50" charset="-128"/>
            </a:endParaRPr>
          </a:p>
        </p:txBody>
      </p:sp>
      <p:sp>
        <p:nvSpPr>
          <p:cNvPr id="22" name="テキスト ボックス 21"/>
          <p:cNvSpPr txBox="1"/>
          <p:nvPr/>
        </p:nvSpPr>
        <p:spPr>
          <a:xfrm>
            <a:off x="122936" y="626349"/>
            <a:ext cx="4673818" cy="2339102"/>
          </a:xfrm>
          <a:prstGeom prst="rect">
            <a:avLst/>
          </a:prstGeom>
          <a:noFill/>
        </p:spPr>
        <p:txBody>
          <a:bodyPr wrap="square" rtlCol="0">
            <a:spAutoFit/>
          </a:bodyPr>
          <a:lstStyle>
            <a:defPPr>
              <a:defRPr lang="ja-JP"/>
            </a:defPPr>
            <a:lvl1pPr algn="l" defTabSz="914378">
              <a:defRPr sz="1200">
                <a:solidFill>
                  <a:srgbClr val="0A54A0"/>
                </a:solidFill>
                <a:effectLst/>
                <a:latin typeface="Calibri" panose="020F0502020204030204" pitchFamily="34" charset="0"/>
                <a:ea typeface="Meiryo UI" panose="020B0604030504040204" pitchFamily="50" charset="-128"/>
                <a:cs typeface="Calibri" panose="020F0502020204030204" pitchFamily="34" charset="0"/>
              </a:defRPr>
            </a:lvl1pPr>
          </a:lstStyle>
          <a:p>
            <a:pPr lvl="0">
              <a:defRPr/>
            </a:pPr>
            <a:r>
              <a:rPr kumimoji="1" lang="en-US" altLang="ja-JP" sz="2000" b="1" i="0" u="none" strike="noStrike" kern="1200" cap="none" spc="0" normalizeH="0" baseline="0" noProof="0" dirty="0" smtClean="0">
                <a:ln>
                  <a:noFill/>
                </a:ln>
                <a:solidFill>
                  <a:srgbClr val="6464E6"/>
                </a:solidFill>
                <a:effectLst/>
                <a:uLnTx/>
                <a:uFillTx/>
              </a:rPr>
              <a:t>1.</a:t>
            </a:r>
            <a:r>
              <a:rPr kumimoji="1" lang="ja-JP" altLang="en-US" sz="2000" b="1" i="0" u="none" strike="noStrike" kern="1200" cap="none" spc="0" normalizeH="0" baseline="0" noProof="0" dirty="0" smtClean="0">
                <a:ln>
                  <a:noFill/>
                </a:ln>
                <a:solidFill>
                  <a:srgbClr val="6464E6"/>
                </a:solidFill>
                <a:effectLst/>
                <a:uLnTx/>
                <a:uFillTx/>
              </a:rPr>
              <a:t>　</a:t>
            </a:r>
            <a:r>
              <a:rPr lang="en-US" altLang="ja-JP" sz="2000" b="1" dirty="0">
                <a:solidFill>
                  <a:srgbClr val="6464E6"/>
                </a:solidFill>
              </a:rPr>
              <a:t>Appearance specifications</a:t>
            </a:r>
            <a:endParaRPr kumimoji="1" lang="en-US" altLang="ja-JP" sz="2000" b="1" i="0" u="none" strike="noStrike" kern="1200" cap="none" spc="0" normalizeH="0" baseline="0" noProof="0" dirty="0" smtClean="0">
              <a:ln>
                <a:noFill/>
              </a:ln>
              <a:solidFill>
                <a:srgbClr val="6464E6"/>
              </a:solidFill>
              <a:effectLst/>
              <a:uLnTx/>
              <a:uFillTx/>
            </a:endParaRPr>
          </a:p>
          <a:p>
            <a:pPr marL="0" marR="0" lvl="0" indent="0" algn="l" defTabSz="914378" rtl="0" eaLnBrk="1" fontAlgn="base" latinLnBrk="0" hangingPunct="1">
              <a:lnSpc>
                <a:spcPct val="100000"/>
              </a:lnSpc>
              <a:spcBef>
                <a:spcPct val="0"/>
              </a:spcBef>
              <a:spcAft>
                <a:spcPct val="0"/>
              </a:spcAft>
              <a:buClrTx/>
              <a:buSzTx/>
              <a:buFontTx/>
              <a:buNone/>
              <a:tabLst/>
              <a:defRPr/>
            </a:pPr>
            <a:endParaRPr lang="en-US" altLang="ja-JP" sz="1400" dirty="0"/>
          </a:p>
          <a:p>
            <a:pPr marL="0" marR="0" lvl="0" indent="0" algn="l" defTabSz="914378" rtl="0" eaLnBrk="1" fontAlgn="base" latinLnBrk="0" hangingPunct="1">
              <a:lnSpc>
                <a:spcPct val="100000"/>
              </a:lnSpc>
              <a:spcBef>
                <a:spcPct val="0"/>
              </a:spcBef>
              <a:spcAft>
                <a:spcPct val="0"/>
              </a:spcAft>
              <a:buClrTx/>
              <a:buSzTx/>
              <a:buFontTx/>
              <a:buNone/>
              <a:tabLst/>
              <a:defRPr/>
            </a:pPr>
            <a:r>
              <a:rPr lang="ja-JP" altLang="en-US" sz="1400" dirty="0"/>
              <a:t>　</a:t>
            </a:r>
            <a:r>
              <a:rPr kumimoji="1" lang="ja-JP" altLang="en-US" sz="1400" b="0" i="0" u="none" strike="noStrike" kern="1200" cap="none" spc="0" normalizeH="0" baseline="0" noProof="0" dirty="0" smtClean="0">
                <a:ln>
                  <a:noFill/>
                </a:ln>
                <a:solidFill>
                  <a:schemeClr val="tx1"/>
                </a:solidFill>
                <a:effectLst/>
                <a:uLnTx/>
                <a:uFillTx/>
              </a:rPr>
              <a:t>■</a:t>
            </a:r>
            <a:r>
              <a:rPr kumimoji="1" lang="en-US" altLang="ja-JP" sz="1400" b="0" i="0" u="none" strike="noStrike" kern="1200" cap="none" spc="0" normalizeH="0" baseline="0" noProof="0" dirty="0" smtClean="0">
                <a:ln>
                  <a:noFill/>
                </a:ln>
                <a:solidFill>
                  <a:schemeClr val="tx1"/>
                </a:solidFill>
                <a:effectLst/>
                <a:uLnTx/>
                <a:uFillTx/>
              </a:rPr>
              <a:t>Color</a:t>
            </a:r>
            <a:r>
              <a:rPr kumimoji="1" lang="ja-JP" altLang="en-US" sz="1400" b="0" i="0" u="none" strike="noStrike" kern="1200" cap="none" spc="0" normalizeH="0" baseline="0" noProof="0" dirty="0" smtClean="0">
                <a:ln>
                  <a:noFill/>
                </a:ln>
                <a:solidFill>
                  <a:schemeClr val="tx1"/>
                </a:solidFill>
                <a:effectLst/>
                <a:uLnTx/>
                <a:uFillTx/>
              </a:rPr>
              <a:t>：</a:t>
            </a:r>
            <a:r>
              <a:rPr kumimoji="1" lang="en-US" altLang="ja-JP" sz="1400" b="0" i="0" u="none" strike="noStrike" kern="1200" cap="none" spc="0" normalizeH="0" baseline="0" noProof="0" dirty="0" smtClean="0">
                <a:ln>
                  <a:noFill/>
                </a:ln>
                <a:solidFill>
                  <a:schemeClr val="tx1"/>
                </a:solidFill>
                <a:effectLst/>
                <a:uLnTx/>
                <a:uFillTx/>
              </a:rPr>
              <a:t>Silver</a:t>
            </a:r>
          </a:p>
          <a:p>
            <a:pPr marL="0" marR="0" lvl="0" indent="0" algn="l" defTabSz="914378"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rPr>
              <a:t>　　</a:t>
            </a:r>
            <a:endParaRPr kumimoji="1" lang="en-US" altLang="ja-JP" sz="1400" b="0" i="0" u="none" strike="noStrike" kern="1200" cap="none" spc="0" normalizeH="0" baseline="0" noProof="0" dirty="0" smtClean="0">
              <a:ln>
                <a:noFill/>
              </a:ln>
              <a:solidFill>
                <a:schemeClr val="tx1"/>
              </a:solidFill>
              <a:effectLst/>
              <a:uLnTx/>
              <a:uFillTx/>
            </a:endParaRPr>
          </a:p>
          <a:p>
            <a:pPr lvl="0" defTabSz="914400">
              <a:defRPr/>
            </a:pPr>
            <a:r>
              <a:rPr lang="ja-JP" altLang="en-US" sz="1400" dirty="0" smtClean="0">
                <a:solidFill>
                  <a:schemeClr val="tx1"/>
                </a:solidFill>
              </a:rPr>
              <a:t>　■</a:t>
            </a:r>
            <a:r>
              <a:rPr lang="en-US" altLang="ja-JP" sz="1400" dirty="0" smtClean="0">
                <a:solidFill>
                  <a:schemeClr val="tx1"/>
                </a:solidFill>
              </a:rPr>
              <a:t>Dimensions</a:t>
            </a:r>
            <a:r>
              <a:rPr lang="ja-JP" altLang="en-US" sz="1400" dirty="0" smtClean="0">
                <a:solidFill>
                  <a:schemeClr val="tx1"/>
                </a:solidFill>
              </a:rPr>
              <a:t>：</a:t>
            </a:r>
            <a:r>
              <a:rPr lang="en-US" altLang="ja-JP" sz="1400" dirty="0" smtClean="0">
                <a:solidFill>
                  <a:schemeClr val="tx1"/>
                </a:solidFill>
              </a:rPr>
              <a:t>30</a:t>
            </a:r>
            <a:r>
              <a:rPr lang="pl-PL" altLang="ja-JP" sz="1400" dirty="0" smtClean="0">
                <a:solidFill>
                  <a:schemeClr val="tx1"/>
                </a:solidFill>
              </a:rPr>
              <a:t>3 </a:t>
            </a:r>
            <a:r>
              <a:rPr lang="pl-PL" altLang="ja-JP" sz="1400" dirty="0">
                <a:solidFill>
                  <a:schemeClr val="tx1"/>
                </a:solidFill>
              </a:rPr>
              <a:t>mm (W) x </a:t>
            </a:r>
            <a:r>
              <a:rPr lang="en-US" altLang="ja-JP" sz="1400" dirty="0" smtClean="0">
                <a:solidFill>
                  <a:schemeClr val="tx1"/>
                </a:solidFill>
              </a:rPr>
              <a:t>475</a:t>
            </a:r>
            <a:r>
              <a:rPr lang="pl-PL" altLang="ja-JP" sz="1400" dirty="0" smtClean="0">
                <a:solidFill>
                  <a:schemeClr val="tx1"/>
                </a:solidFill>
              </a:rPr>
              <a:t> </a:t>
            </a:r>
            <a:r>
              <a:rPr lang="pl-PL" altLang="ja-JP" sz="1400" dirty="0">
                <a:solidFill>
                  <a:schemeClr val="tx1"/>
                </a:solidFill>
              </a:rPr>
              <a:t>mm (H) x </a:t>
            </a:r>
            <a:r>
              <a:rPr lang="pl-PL" altLang="ja-JP" sz="1400" dirty="0" smtClean="0">
                <a:solidFill>
                  <a:schemeClr val="tx1"/>
                </a:solidFill>
              </a:rPr>
              <a:t>3</a:t>
            </a:r>
            <a:r>
              <a:rPr lang="en-US" altLang="ja-JP" sz="1400" dirty="0" smtClean="0">
                <a:solidFill>
                  <a:schemeClr val="tx1"/>
                </a:solidFill>
              </a:rPr>
              <a:t>68</a:t>
            </a:r>
            <a:r>
              <a:rPr lang="pl-PL" altLang="ja-JP" sz="1400" dirty="0" smtClean="0">
                <a:solidFill>
                  <a:schemeClr val="tx1"/>
                </a:solidFill>
              </a:rPr>
              <a:t> </a:t>
            </a:r>
            <a:r>
              <a:rPr lang="pl-PL" altLang="ja-JP" sz="1400" dirty="0">
                <a:solidFill>
                  <a:schemeClr val="tx1"/>
                </a:solidFill>
              </a:rPr>
              <a:t>mm (L</a:t>
            </a:r>
            <a:r>
              <a:rPr lang="pl-PL" altLang="ja-JP" sz="1400" dirty="0" smtClean="0">
                <a:solidFill>
                  <a:schemeClr val="tx1"/>
                </a:solidFill>
              </a:rPr>
              <a:t>)</a:t>
            </a:r>
            <a:endParaRPr lang="en-US" altLang="ja-JP" sz="1400" dirty="0" smtClean="0">
              <a:solidFill>
                <a:schemeClr val="tx1"/>
              </a:solidFill>
            </a:endParaRPr>
          </a:p>
          <a:p>
            <a:pPr defTabSz="914400">
              <a:defRPr/>
            </a:pPr>
            <a:r>
              <a:rPr lang="ja-JP" altLang="en-US" sz="1400" dirty="0">
                <a:solidFill>
                  <a:schemeClr val="tx1"/>
                </a:solidFill>
              </a:rPr>
              <a:t>　 </a:t>
            </a:r>
            <a:r>
              <a:rPr lang="ja-JP" altLang="en-US" sz="1400" dirty="0" smtClean="0">
                <a:solidFill>
                  <a:schemeClr val="tx1"/>
                </a:solidFill>
              </a:rPr>
              <a:t>                             </a:t>
            </a:r>
            <a:r>
              <a:rPr lang="en-US" altLang="ja-JP" dirty="0" smtClean="0">
                <a:solidFill>
                  <a:schemeClr val="tx1"/>
                </a:solidFill>
              </a:rPr>
              <a:t>{11.93</a:t>
            </a:r>
            <a:r>
              <a:rPr lang="pl-PL" altLang="ja-JP" dirty="0" smtClean="0">
                <a:solidFill>
                  <a:schemeClr val="tx1"/>
                </a:solidFill>
              </a:rPr>
              <a:t> </a:t>
            </a:r>
            <a:r>
              <a:rPr lang="en-US" altLang="ja-JP" dirty="0" smtClean="0">
                <a:solidFill>
                  <a:schemeClr val="tx1"/>
                </a:solidFill>
              </a:rPr>
              <a:t>inch</a:t>
            </a:r>
            <a:r>
              <a:rPr lang="pl-PL" altLang="ja-JP" dirty="0" smtClean="0">
                <a:solidFill>
                  <a:schemeClr val="tx1"/>
                </a:solidFill>
              </a:rPr>
              <a:t> </a:t>
            </a:r>
            <a:r>
              <a:rPr lang="pl-PL" altLang="ja-JP" dirty="0">
                <a:solidFill>
                  <a:schemeClr val="tx1"/>
                </a:solidFill>
              </a:rPr>
              <a:t>(W) x </a:t>
            </a:r>
            <a:r>
              <a:rPr lang="en-US" altLang="ja-JP" dirty="0" smtClean="0">
                <a:solidFill>
                  <a:schemeClr val="tx1"/>
                </a:solidFill>
              </a:rPr>
              <a:t>18.7</a:t>
            </a:r>
            <a:r>
              <a:rPr lang="pl-PL" altLang="ja-JP" dirty="0" smtClean="0">
                <a:solidFill>
                  <a:schemeClr val="tx1"/>
                </a:solidFill>
              </a:rPr>
              <a:t> </a:t>
            </a:r>
            <a:r>
              <a:rPr lang="en-US" altLang="ja-JP" dirty="0" smtClean="0">
                <a:solidFill>
                  <a:schemeClr val="tx1"/>
                </a:solidFill>
              </a:rPr>
              <a:t>inch</a:t>
            </a:r>
            <a:r>
              <a:rPr lang="pl-PL" altLang="ja-JP" dirty="0" smtClean="0">
                <a:solidFill>
                  <a:schemeClr val="tx1"/>
                </a:solidFill>
              </a:rPr>
              <a:t> </a:t>
            </a:r>
            <a:r>
              <a:rPr lang="pl-PL" altLang="ja-JP" dirty="0">
                <a:solidFill>
                  <a:schemeClr val="tx1"/>
                </a:solidFill>
              </a:rPr>
              <a:t>(H) x </a:t>
            </a:r>
            <a:r>
              <a:rPr lang="en-US" altLang="ja-JP" dirty="0" smtClean="0">
                <a:solidFill>
                  <a:schemeClr val="tx1"/>
                </a:solidFill>
              </a:rPr>
              <a:t>14.49inch</a:t>
            </a:r>
            <a:r>
              <a:rPr lang="pl-PL" altLang="ja-JP" dirty="0" smtClean="0">
                <a:solidFill>
                  <a:schemeClr val="tx1"/>
                </a:solidFill>
              </a:rPr>
              <a:t> </a:t>
            </a:r>
            <a:r>
              <a:rPr lang="pl-PL" altLang="ja-JP" dirty="0">
                <a:solidFill>
                  <a:schemeClr val="tx1"/>
                </a:solidFill>
              </a:rPr>
              <a:t>(L</a:t>
            </a:r>
            <a:r>
              <a:rPr lang="pl-PL" altLang="ja-JP" dirty="0" smtClean="0">
                <a:solidFill>
                  <a:schemeClr val="tx1"/>
                </a:solidFill>
              </a:rPr>
              <a:t>)</a:t>
            </a:r>
            <a:r>
              <a:rPr lang="en-US" altLang="ja-JP" dirty="0" smtClean="0">
                <a:solidFill>
                  <a:schemeClr val="tx1"/>
                </a:solidFill>
              </a:rPr>
              <a:t>}</a:t>
            </a:r>
            <a:endParaRPr lang="en-US" altLang="ja-JP" sz="1400" dirty="0">
              <a:solidFill>
                <a:schemeClr val="tx1"/>
              </a:solidFill>
            </a:endParaRPr>
          </a:p>
          <a:p>
            <a:pPr lvl="0" defTabSz="914400">
              <a:defRPr/>
            </a:pPr>
            <a:r>
              <a:rPr lang="ja-JP" altLang="en-US" sz="1100" dirty="0" smtClean="0">
                <a:solidFill>
                  <a:schemeClr val="tx1"/>
                </a:solidFill>
              </a:rPr>
              <a:t>　</a:t>
            </a:r>
            <a:endParaRPr lang="en-US" altLang="ja-JP" sz="1100" dirty="0" smtClean="0">
              <a:solidFill>
                <a:schemeClr val="tx1"/>
              </a:solidFill>
            </a:endParaRPr>
          </a:p>
          <a:p>
            <a:pPr lvl="0" defTabSz="914400">
              <a:defRPr/>
            </a:pPr>
            <a:r>
              <a:rPr lang="ja-JP" altLang="en-US" sz="1400" dirty="0">
                <a:solidFill>
                  <a:schemeClr val="tx1"/>
                </a:solidFill>
              </a:rPr>
              <a:t>　</a:t>
            </a:r>
            <a:r>
              <a:rPr lang="ja-JP" altLang="en-US" sz="1400" dirty="0" smtClean="0">
                <a:solidFill>
                  <a:schemeClr val="tx1"/>
                </a:solidFill>
              </a:rPr>
              <a:t>■</a:t>
            </a:r>
            <a:r>
              <a:rPr lang="en-US" altLang="ja-JP" sz="1400" dirty="0" smtClean="0">
                <a:solidFill>
                  <a:schemeClr val="tx1"/>
                </a:solidFill>
              </a:rPr>
              <a:t>Weight</a:t>
            </a:r>
            <a:r>
              <a:rPr lang="ja-JP" altLang="en-US" sz="1400" dirty="0" smtClean="0">
                <a:solidFill>
                  <a:schemeClr val="tx1"/>
                </a:solidFill>
              </a:rPr>
              <a:t>：</a:t>
            </a:r>
            <a:endParaRPr lang="en-US" altLang="ja-JP" sz="1400" dirty="0" smtClean="0">
              <a:solidFill>
                <a:schemeClr val="tx1"/>
              </a:solidFill>
            </a:endParaRPr>
          </a:p>
          <a:p>
            <a:pPr lvl="0" defTabSz="914400">
              <a:defRPr/>
            </a:pPr>
            <a:r>
              <a:rPr lang="en-US" altLang="ja-JP" sz="1400" dirty="0">
                <a:solidFill>
                  <a:schemeClr val="tx1"/>
                </a:solidFill>
              </a:rPr>
              <a:t> </a:t>
            </a:r>
            <a:r>
              <a:rPr lang="en-US" altLang="ja-JP" sz="1400" dirty="0" smtClean="0">
                <a:solidFill>
                  <a:schemeClr val="tx1"/>
                </a:solidFill>
              </a:rPr>
              <a:t>      Main body : Approx</a:t>
            </a:r>
            <a:r>
              <a:rPr lang="en-US" altLang="ja-JP" sz="1400" dirty="0">
                <a:solidFill>
                  <a:schemeClr val="tx1"/>
                </a:solidFill>
              </a:rPr>
              <a:t>. 11.5 kg  {25.39 lbs}</a:t>
            </a:r>
          </a:p>
          <a:p>
            <a:pPr lvl="0" defTabSz="914400">
              <a:defRPr/>
            </a:pPr>
            <a:r>
              <a:rPr lang="en-US" altLang="ja-JP" sz="1400" dirty="0" smtClean="0">
                <a:solidFill>
                  <a:schemeClr val="tx1"/>
                </a:solidFill>
              </a:rPr>
              <a:t>       With </a:t>
            </a:r>
            <a:r>
              <a:rPr lang="en-US" altLang="ja-JP" sz="1400" dirty="0">
                <a:solidFill>
                  <a:schemeClr val="tx1"/>
                </a:solidFill>
              </a:rPr>
              <a:t>TILT </a:t>
            </a:r>
            <a:r>
              <a:rPr lang="en-US" altLang="ja-JP" sz="1400" dirty="0" smtClean="0">
                <a:solidFill>
                  <a:schemeClr val="tx1"/>
                </a:solidFill>
              </a:rPr>
              <a:t>bracket : Approx</a:t>
            </a:r>
            <a:r>
              <a:rPr lang="en-US" altLang="ja-JP" sz="1400" dirty="0">
                <a:solidFill>
                  <a:schemeClr val="tx1"/>
                </a:solidFill>
              </a:rPr>
              <a:t>. 16.0 kg  {35.32 lbs}</a:t>
            </a:r>
            <a:endParaRPr kumimoji="1" lang="en-US" altLang="ja-JP" sz="1400" b="0" i="0" u="none" strike="noStrike" kern="1200" cap="none" spc="0" normalizeH="0" baseline="0" noProof="0" dirty="0" smtClean="0">
              <a:ln>
                <a:noFill/>
              </a:ln>
              <a:solidFill>
                <a:schemeClr val="tx1"/>
              </a:solidFill>
              <a:effectLst/>
              <a:uLnTx/>
              <a:uFillTx/>
            </a:endParaRPr>
          </a:p>
        </p:txBody>
      </p:sp>
      <p:sp>
        <p:nvSpPr>
          <p:cNvPr id="24" name="テキスト ボックス 23"/>
          <p:cNvSpPr txBox="1"/>
          <p:nvPr/>
        </p:nvSpPr>
        <p:spPr>
          <a:xfrm>
            <a:off x="4740374" y="2638091"/>
            <a:ext cx="3403776" cy="400110"/>
          </a:xfrm>
          <a:prstGeom prst="rect">
            <a:avLst/>
          </a:prstGeom>
          <a:noFill/>
        </p:spPr>
        <p:txBody>
          <a:bodyPr wrap="square" rtlCol="0">
            <a:spAutoFit/>
          </a:bodyPr>
          <a:lstStyle>
            <a:defPPr>
              <a:defRPr lang="ja-JP"/>
            </a:defPPr>
            <a:lvl1pPr algn="l" defTabSz="914378">
              <a:defRPr sz="1200">
                <a:solidFill>
                  <a:srgbClr val="0A54A0"/>
                </a:solidFill>
                <a:effectLst/>
                <a:latin typeface="Calibri" panose="020F0502020204030204" pitchFamily="34" charset="0"/>
                <a:ea typeface="Meiryo UI" panose="020B0604030504040204" pitchFamily="50" charset="-128"/>
                <a:cs typeface="Calibri" panose="020F0502020204030204" pitchFamily="34" charset="0"/>
              </a:defRPr>
            </a:lvl1pPr>
          </a:lstStyle>
          <a:p>
            <a:pPr lvl="0">
              <a:defRPr/>
            </a:pPr>
            <a:r>
              <a:rPr kumimoji="1" lang="en-US" altLang="ja-JP" sz="2000" b="1" i="0" u="none" strike="noStrike" kern="1200" cap="none" spc="0" normalizeH="0" baseline="0" noProof="0" dirty="0" smtClean="0">
                <a:ln>
                  <a:noFill/>
                </a:ln>
                <a:solidFill>
                  <a:srgbClr val="6464E6"/>
                </a:solidFill>
                <a:effectLst/>
                <a:uLnTx/>
                <a:uFillTx/>
              </a:rPr>
              <a:t>3.</a:t>
            </a:r>
            <a:r>
              <a:rPr kumimoji="1" lang="ja-JP" altLang="en-US" sz="2000" b="1" i="0" u="none" strike="noStrike" kern="1200" cap="none" spc="0" normalizeH="0" baseline="0" noProof="0" dirty="0" smtClean="0">
                <a:ln>
                  <a:noFill/>
                </a:ln>
                <a:solidFill>
                  <a:srgbClr val="6464E6"/>
                </a:solidFill>
                <a:effectLst/>
                <a:uLnTx/>
                <a:uFillTx/>
              </a:rPr>
              <a:t>　</a:t>
            </a:r>
            <a:r>
              <a:rPr lang="en-US" altLang="ja-JP" sz="2000" b="1" dirty="0" smtClean="0">
                <a:solidFill>
                  <a:srgbClr val="6464E6"/>
                </a:solidFill>
              </a:rPr>
              <a:t>Installation </a:t>
            </a:r>
            <a:r>
              <a:rPr lang="en-US" altLang="ja-JP" sz="2000" b="1" dirty="0">
                <a:solidFill>
                  <a:srgbClr val="6464E6"/>
                </a:solidFill>
              </a:rPr>
              <a:t>specifications</a:t>
            </a:r>
            <a:endParaRPr kumimoji="1" lang="en-US" altLang="ja-JP" sz="2000" b="1" i="0" u="none" strike="noStrike" kern="1200" cap="none" spc="0" normalizeH="0" baseline="0" noProof="0" dirty="0">
              <a:ln>
                <a:noFill/>
              </a:ln>
              <a:solidFill>
                <a:srgbClr val="6464E6"/>
              </a:solidFill>
              <a:effectLst/>
              <a:uLnTx/>
              <a:uFillTx/>
            </a:endParaRPr>
          </a:p>
        </p:txBody>
      </p:sp>
      <p:sp>
        <p:nvSpPr>
          <p:cNvPr id="25" name="テキスト ボックス 24"/>
          <p:cNvSpPr txBox="1"/>
          <p:nvPr/>
        </p:nvSpPr>
        <p:spPr>
          <a:xfrm>
            <a:off x="122936" y="2851259"/>
            <a:ext cx="4266190" cy="400110"/>
          </a:xfrm>
          <a:prstGeom prst="rect">
            <a:avLst/>
          </a:prstGeom>
          <a:noFill/>
        </p:spPr>
        <p:txBody>
          <a:bodyPr wrap="square" rtlCol="0">
            <a:spAutoFit/>
          </a:bodyPr>
          <a:lstStyle>
            <a:defPPr>
              <a:defRPr lang="ja-JP"/>
            </a:defPPr>
            <a:lvl1pPr algn="l" defTabSz="914378">
              <a:defRPr sz="1200">
                <a:solidFill>
                  <a:srgbClr val="0A54A0"/>
                </a:solidFill>
                <a:effectLst/>
                <a:latin typeface="Calibri" panose="020F0502020204030204" pitchFamily="34" charset="0"/>
                <a:ea typeface="Meiryo UI" panose="020B0604030504040204" pitchFamily="50" charset="-128"/>
                <a:cs typeface="Calibri" panose="020F0502020204030204" pitchFamily="34" charset="0"/>
              </a:defRPr>
            </a:lvl1pPr>
          </a:lstStyle>
          <a:p>
            <a:pPr lvl="0">
              <a:defRPr/>
            </a:pPr>
            <a:r>
              <a:rPr kumimoji="1" lang="en-US" altLang="ja-JP" sz="2000" b="1" i="0" u="none" strike="noStrike" kern="1200" cap="none" spc="0" normalizeH="0" baseline="0" noProof="0" dirty="0" smtClean="0">
                <a:ln>
                  <a:noFill/>
                </a:ln>
                <a:solidFill>
                  <a:srgbClr val="6464E6"/>
                </a:solidFill>
                <a:effectLst/>
                <a:uLnTx/>
                <a:uFillTx/>
              </a:rPr>
              <a:t>2.</a:t>
            </a:r>
            <a:r>
              <a:rPr kumimoji="1" lang="ja-JP" altLang="en-US" sz="2000" b="1" i="0" u="none" strike="noStrike" kern="1200" cap="none" spc="0" normalizeH="0" baseline="0" noProof="0" dirty="0" smtClean="0">
                <a:ln>
                  <a:noFill/>
                </a:ln>
                <a:solidFill>
                  <a:srgbClr val="6464E6"/>
                </a:solidFill>
                <a:effectLst/>
                <a:uLnTx/>
                <a:uFillTx/>
              </a:rPr>
              <a:t>　</a:t>
            </a:r>
            <a:r>
              <a:rPr lang="en-US" altLang="ja-JP" sz="2000" b="1" dirty="0" smtClean="0">
                <a:solidFill>
                  <a:srgbClr val="6464E6"/>
                </a:solidFill>
              </a:rPr>
              <a:t>Display/switch </a:t>
            </a:r>
            <a:r>
              <a:rPr lang="en-US" altLang="ja-JP" sz="2000" b="1" dirty="0">
                <a:solidFill>
                  <a:srgbClr val="6464E6"/>
                </a:solidFill>
              </a:rPr>
              <a:t>specifications</a:t>
            </a:r>
            <a:endParaRPr kumimoji="1" lang="en-US" altLang="ja-JP" sz="2000" b="1" i="0" u="none" strike="noStrike" kern="1200" cap="none" spc="0" normalizeH="0" baseline="0" noProof="0" dirty="0">
              <a:ln>
                <a:noFill/>
              </a:ln>
              <a:solidFill>
                <a:srgbClr val="6464E6"/>
              </a:solidFill>
              <a:effectLst/>
              <a:uLnTx/>
              <a:uFillTx/>
            </a:endParaRPr>
          </a:p>
        </p:txBody>
      </p:sp>
      <p:pic>
        <p:nvPicPr>
          <p:cNvPr id="3" name="図 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274" y="3345280"/>
            <a:ext cx="1206136" cy="1222569"/>
          </a:xfrm>
          <a:prstGeom prst="rect">
            <a:avLst/>
          </a:prstGeom>
        </p:spPr>
      </p:pic>
      <p:pic>
        <p:nvPicPr>
          <p:cNvPr id="5" name="図 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0941" y="699107"/>
            <a:ext cx="1223144" cy="1848528"/>
          </a:xfrm>
          <a:prstGeom prst="rect">
            <a:avLst/>
          </a:prstGeom>
        </p:spPr>
      </p:pic>
      <p:sp>
        <p:nvSpPr>
          <p:cNvPr id="54" name="テキスト ボックス 53"/>
          <p:cNvSpPr txBox="1"/>
          <p:nvPr/>
        </p:nvSpPr>
        <p:spPr>
          <a:xfrm>
            <a:off x="3342669" y="3528538"/>
            <a:ext cx="1046457" cy="276999"/>
          </a:xfrm>
          <a:prstGeom prst="rect">
            <a:avLst/>
          </a:prstGeom>
          <a:noFill/>
          <a:ln>
            <a:solidFill>
              <a:schemeClr val="tx1">
                <a:lumMod val="75000"/>
              </a:schemeClr>
            </a:solidFill>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USB terminal</a:t>
            </a:r>
            <a:endParaRPr kumimoji="1" lang="ja-JP" alt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55" name="テキスト ボックス 54"/>
          <p:cNvSpPr txBox="1"/>
          <p:nvPr/>
        </p:nvSpPr>
        <p:spPr>
          <a:xfrm>
            <a:off x="3342669" y="3912786"/>
            <a:ext cx="1066209" cy="461665"/>
          </a:xfrm>
          <a:prstGeom prst="rect">
            <a:avLst/>
          </a:prstGeom>
          <a:noFill/>
          <a:ln>
            <a:solidFill>
              <a:schemeClr val="tx1">
                <a:lumMod val="75000"/>
              </a:schemeClr>
            </a:solidFill>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smtClean="0">
                <a:effectLst/>
                <a:latin typeface="Calibri" panose="020F0502020204030204" pitchFamily="34" charset="0"/>
                <a:cs typeface="Calibri" panose="020F0502020204030204" pitchFamily="34" charset="0"/>
              </a:rPr>
              <a:t>INITIAL SET</a:t>
            </a:r>
            <a:r>
              <a:rPr kumimoji="1" lang="en-US" altLang="ja-JP" sz="1200" b="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button</a:t>
            </a:r>
            <a:endParaRPr kumimoji="1" lang="ja-JP" alt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7" name="図 6"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992" y="699108"/>
            <a:ext cx="1356316" cy="2093780"/>
          </a:xfrm>
          <a:prstGeom prst="rect">
            <a:avLst/>
          </a:prstGeom>
        </p:spPr>
      </p:pic>
      <p:pic>
        <p:nvPicPr>
          <p:cNvPr id="8" name="図 7"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4085" y="672019"/>
            <a:ext cx="1304995" cy="1955832"/>
          </a:xfrm>
          <a:prstGeom prst="rect">
            <a:avLst/>
          </a:prstGeom>
        </p:spPr>
      </p:pic>
      <p:pic>
        <p:nvPicPr>
          <p:cNvPr id="9" name="図 8" descr="画面の領域"/>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718" y="2987013"/>
            <a:ext cx="3142890" cy="1580836"/>
          </a:xfrm>
          <a:prstGeom prst="rect">
            <a:avLst/>
          </a:prstGeom>
        </p:spPr>
      </p:pic>
      <p:cxnSp>
        <p:nvCxnSpPr>
          <p:cNvPr id="13" name="直線矢印コネクタ 12"/>
          <p:cNvCxnSpPr/>
          <p:nvPr/>
        </p:nvCxnSpPr>
        <p:spPr>
          <a:xfrm flipH="1" flipV="1">
            <a:off x="2694797" y="3672975"/>
            <a:ext cx="64787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a:stCxn id="55" idx="1"/>
          </p:cNvCxnSpPr>
          <p:nvPr/>
        </p:nvCxnSpPr>
        <p:spPr>
          <a:xfrm flipH="1" flipV="1">
            <a:off x="2694797" y="4000671"/>
            <a:ext cx="647872" cy="1429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H="1">
            <a:off x="3322919" y="1891935"/>
            <a:ext cx="2209256" cy="1519489"/>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3236006" y="1293647"/>
            <a:ext cx="1309910" cy="307777"/>
          </a:xfrm>
          <a:prstGeom prst="rect">
            <a:avLst/>
          </a:prstGeom>
          <a:noFill/>
        </p:spPr>
        <p:txBody>
          <a:bodyPr wrap="none" rtlCol="0">
            <a:spAutoFit/>
          </a:bodyPr>
          <a:lstStyle/>
          <a:p>
            <a:pPr algn="l"/>
            <a:r>
              <a:rPr lang="en-US" altLang="ja-JP" dirty="0" smtClean="0">
                <a:effectLst/>
                <a:latin typeface="Calibri" panose="020F0502020204030204" pitchFamily="34" charset="0"/>
                <a:cs typeface="Calibri" panose="020F0502020204030204" pitchFamily="34" charset="0"/>
              </a:rPr>
              <a:t>(Ceiling mount)</a:t>
            </a:r>
            <a:endParaRPr lang="en-US" altLang="ja-JP"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935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54606" y="588825"/>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1800" u="sng" kern="0" dirty="0" smtClean="0">
                <a:solidFill>
                  <a:srgbClr val="6464E6"/>
                </a:solidFill>
                <a:effectLst/>
                <a:latin typeface="Calibri" panose="020F0502020204030204" pitchFamily="34" charset="0"/>
                <a:cs typeface="Calibri" panose="020F0502020204030204" pitchFamily="34" charset="0"/>
              </a:rPr>
              <a:t>Bundled accessories list. There are not accessories option.</a:t>
            </a:r>
            <a:endParaRPr lang="en-US" altLang="ja-JP" sz="1800" u="sng" kern="0" dirty="0">
              <a:solidFill>
                <a:srgbClr val="6464E6"/>
              </a:solidFill>
              <a:effectLst/>
              <a:latin typeface="Calibri" panose="020F0502020204030204" pitchFamily="34" charset="0"/>
              <a:cs typeface="Calibri" panose="020F0502020204030204" pitchFamily="34" charset="0"/>
            </a:endParaRPr>
          </a:p>
        </p:txBody>
      </p:sp>
      <p:graphicFrame>
        <p:nvGraphicFramePr>
          <p:cNvPr id="14" name="Group 3074"/>
          <p:cNvGraphicFramePr>
            <a:graphicFrameLocks noGrp="1"/>
          </p:cNvGraphicFramePr>
          <p:nvPr>
            <p:extLst>
              <p:ext uri="{D42A27DB-BD31-4B8C-83A1-F6EECF244321}">
                <p14:modId xmlns:p14="http://schemas.microsoft.com/office/powerpoint/2010/main" val="2890834268"/>
              </p:ext>
            </p:extLst>
          </p:nvPr>
        </p:nvGraphicFramePr>
        <p:xfrm>
          <a:off x="441534" y="965275"/>
          <a:ext cx="3960000" cy="3605988"/>
        </p:xfrm>
        <a:graphic>
          <a:graphicData uri="http://schemas.openxmlformats.org/drawingml/2006/table">
            <a:tbl>
              <a:tblPr/>
              <a:tblGrid>
                <a:gridCol w="342232">
                  <a:extLst>
                    <a:ext uri="{9D8B030D-6E8A-4147-A177-3AD203B41FA5}">
                      <a16:colId xmlns:a16="http://schemas.microsoft.com/office/drawing/2014/main" val="2506337187"/>
                    </a:ext>
                  </a:extLst>
                </a:gridCol>
                <a:gridCol w="960120">
                  <a:extLst>
                    <a:ext uri="{9D8B030D-6E8A-4147-A177-3AD203B41FA5}">
                      <a16:colId xmlns:a16="http://schemas.microsoft.com/office/drawing/2014/main" val="4166939099"/>
                    </a:ext>
                  </a:extLst>
                </a:gridCol>
                <a:gridCol w="2335921">
                  <a:extLst>
                    <a:ext uri="{9D8B030D-6E8A-4147-A177-3AD203B41FA5}">
                      <a16:colId xmlns:a16="http://schemas.microsoft.com/office/drawing/2014/main" val="771152664"/>
                    </a:ext>
                  </a:extLst>
                </a:gridCol>
                <a:gridCol w="321727">
                  <a:extLst>
                    <a:ext uri="{9D8B030D-6E8A-4147-A177-3AD203B41FA5}">
                      <a16:colId xmlns:a16="http://schemas.microsoft.com/office/drawing/2014/main" val="1635145711"/>
                    </a:ext>
                  </a:extLst>
                </a:gridCol>
              </a:tblGrid>
              <a:tr h="262235">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image</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Item</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Qty</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556885">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baseline="0" dirty="0" smtClean="0">
                          <a:latin typeface="Calibri" panose="020F0502020204030204" pitchFamily="34" charset="0"/>
                          <a:cs typeface="Calibri" panose="020F0502020204030204" pitchFamily="34" charset="0"/>
                        </a:rPr>
                        <a:t> Installation Guide</a:t>
                      </a:r>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95126131"/>
                  </a:ext>
                </a:extLst>
              </a:tr>
              <a:tr h="556885">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dirty="0" smtClean="0">
                          <a:latin typeface="Calibri" panose="020F0502020204030204" pitchFamily="34" charset="0"/>
                          <a:cs typeface="Calibri" panose="020F0502020204030204" pitchFamily="34" charset="0"/>
                        </a:rPr>
                        <a:t>Warranty card</a:t>
                      </a:r>
                    </a:p>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80431541"/>
                  </a:ext>
                </a:extLst>
              </a:tr>
              <a:tr h="556885">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3</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dirty="0" smtClean="0">
                          <a:latin typeface="Calibri" panose="020F0502020204030204" pitchFamily="34" charset="0"/>
                          <a:cs typeface="Calibri" panose="020F0502020204030204" pitchFamily="34" charset="0"/>
                        </a:rPr>
                        <a:t>Code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2947214"/>
                  </a:ext>
                </a:extLst>
              </a:tr>
              <a:tr h="556885">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dirty="0" smtClean="0">
                          <a:latin typeface="Calibri" panose="020F0502020204030204" pitchFamily="34" charset="0"/>
                          <a:cs typeface="Calibri" panose="020F0502020204030204" pitchFamily="34" charset="0"/>
                        </a:rPr>
                        <a:t>Important</a:t>
                      </a:r>
                      <a:r>
                        <a:rPr lang="en-US" altLang="ja-JP" sz="1200" baseline="0" dirty="0" smtClean="0">
                          <a:latin typeface="Calibri" panose="020F0502020204030204" pitchFamily="34" charset="0"/>
                          <a:cs typeface="Calibri" panose="020F0502020204030204" pitchFamily="34" charset="0"/>
                        </a:rPr>
                        <a:t> safety instructions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00523215"/>
                  </a:ext>
                </a:extLst>
              </a:tr>
              <a:tr h="556885">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5</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dirty="0" smtClean="0">
                          <a:latin typeface="Calibri" panose="020F0502020204030204" pitchFamily="34" charset="0"/>
                          <a:cs typeface="Calibri" panose="020F0502020204030204" pitchFamily="34" charset="0"/>
                        </a:rPr>
                        <a:t>RJ45 waterproof</a:t>
                      </a:r>
                      <a:r>
                        <a:rPr lang="en-US" altLang="ja-JP" sz="1200" baseline="0" dirty="0" smtClean="0">
                          <a:latin typeface="Calibri" panose="020F0502020204030204" pitchFamily="34" charset="0"/>
                          <a:cs typeface="Calibri" panose="020F0502020204030204" pitchFamily="34" charset="0"/>
                        </a:rPr>
                        <a:t> connector cover</a:t>
                      </a:r>
                    </a:p>
                    <a:p>
                      <a:pPr algn="l"/>
                      <a:r>
                        <a:rPr lang="en-US" altLang="ja-JP" sz="1200" baseline="0" dirty="0" smtClean="0">
                          <a:latin typeface="Calibri" panose="020F0502020204030204" pitchFamily="34" charset="0"/>
                          <a:cs typeface="Calibri" panose="020F0502020204030204" pitchFamily="34" charset="0"/>
                        </a:rPr>
                        <a:t> for LAN cable</a:t>
                      </a:r>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24872285"/>
                  </a:ext>
                </a:extLst>
              </a:tr>
              <a:tr h="559328">
                <a:tc>
                  <a:txBody>
                    <a:bodyPr/>
                    <a:lstStyle/>
                    <a:p>
                      <a:pPr algn="ctr"/>
                      <a:r>
                        <a:rPr kumimoji="1" lang="en-US" altLang="ja-JP" sz="700" b="0" i="0" u="none" strike="noStrike" kern="1200"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RJ45 waterproof</a:t>
                      </a:r>
                      <a:r>
                        <a:rPr lang="en-US" altLang="ja-JP" sz="1200" baseline="0" dirty="0" smtClean="0">
                          <a:latin typeface="Calibri" panose="020F0502020204030204" pitchFamily="34" charset="0"/>
                          <a:cs typeface="Calibri" panose="020F0502020204030204" pitchFamily="34" charset="0"/>
                        </a:rPr>
                        <a:t> connector cap</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baseline="0" dirty="0" smtClean="0">
                          <a:latin typeface="Calibri" panose="020F0502020204030204" pitchFamily="34" charset="0"/>
                          <a:cs typeface="Calibri" panose="020F0502020204030204" pitchFamily="34" charset="0"/>
                        </a:rPr>
                        <a:t> for LAN cable</a:t>
                      </a:r>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92702749"/>
                  </a:ext>
                </a:extLst>
              </a:tr>
            </a:tbl>
          </a:graphicData>
        </a:graphic>
      </p:graphicFrame>
      <p:graphicFrame>
        <p:nvGraphicFramePr>
          <p:cNvPr id="15" name="Group 3074"/>
          <p:cNvGraphicFramePr>
            <a:graphicFrameLocks noGrp="1"/>
          </p:cNvGraphicFramePr>
          <p:nvPr>
            <p:extLst>
              <p:ext uri="{D42A27DB-BD31-4B8C-83A1-F6EECF244321}">
                <p14:modId xmlns:p14="http://schemas.microsoft.com/office/powerpoint/2010/main" val="2617085892"/>
              </p:ext>
            </p:extLst>
          </p:nvPr>
        </p:nvGraphicFramePr>
        <p:xfrm>
          <a:off x="4697720" y="965275"/>
          <a:ext cx="4028031" cy="3612718"/>
        </p:xfrm>
        <a:graphic>
          <a:graphicData uri="http://schemas.openxmlformats.org/drawingml/2006/table">
            <a:tbl>
              <a:tblPr/>
              <a:tblGrid>
                <a:gridCol w="373380">
                  <a:extLst>
                    <a:ext uri="{9D8B030D-6E8A-4147-A177-3AD203B41FA5}">
                      <a16:colId xmlns:a16="http://schemas.microsoft.com/office/drawing/2014/main" val="2506337187"/>
                    </a:ext>
                  </a:extLst>
                </a:gridCol>
                <a:gridCol w="957658">
                  <a:extLst>
                    <a:ext uri="{9D8B030D-6E8A-4147-A177-3AD203B41FA5}">
                      <a16:colId xmlns:a16="http://schemas.microsoft.com/office/drawing/2014/main" val="4166939099"/>
                    </a:ext>
                  </a:extLst>
                </a:gridCol>
                <a:gridCol w="2375266">
                  <a:extLst>
                    <a:ext uri="{9D8B030D-6E8A-4147-A177-3AD203B41FA5}">
                      <a16:colId xmlns:a16="http://schemas.microsoft.com/office/drawing/2014/main" val="771152664"/>
                    </a:ext>
                  </a:extLst>
                </a:gridCol>
                <a:gridCol w="321727">
                  <a:extLst>
                    <a:ext uri="{9D8B030D-6E8A-4147-A177-3AD203B41FA5}">
                      <a16:colId xmlns:a16="http://schemas.microsoft.com/office/drawing/2014/main" val="1635145711"/>
                    </a:ext>
                  </a:extLst>
                </a:gridCol>
              </a:tblGrid>
              <a:tr h="254478">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image</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Item</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Qty</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543632">
                <a:tc>
                  <a:txBody>
                    <a:bodyPr/>
                    <a:lstStyle/>
                    <a:p>
                      <a:pPr algn="ctr"/>
                      <a:r>
                        <a:rPr lang="en-US" altLang="ja-JP" sz="1200" dirty="0" smtClean="0">
                          <a:latin typeface="Calibri" panose="020F0502020204030204" pitchFamily="34" charset="0"/>
                          <a:cs typeface="Calibri" panose="020F0502020204030204" pitchFamily="34" charset="0"/>
                        </a:rPr>
                        <a:t>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lang="en-US" altLang="ja-JP" sz="1200" dirty="0" smtClean="0">
                          <a:latin typeface="Calibri" panose="020F0502020204030204" pitchFamily="34" charset="0"/>
                          <a:cs typeface="Calibri" panose="020F0502020204030204" pitchFamily="34" charset="0"/>
                        </a:rPr>
                        <a:t>24V AC power supply connector</a:t>
                      </a:r>
                      <a:r>
                        <a:rPr lang="en-US" altLang="ja-JP" sz="1200" baseline="0" dirty="0" smtClean="0">
                          <a:latin typeface="Calibri" panose="020F0502020204030204" pitchFamily="34" charset="0"/>
                          <a:cs typeface="Calibri" panose="020F0502020204030204" pitchFamily="34" charset="0"/>
                        </a:rPr>
                        <a:t> kit</a:t>
                      </a:r>
                      <a:endParaRPr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543632">
                <a:tc>
                  <a:txBody>
                    <a:bodyPr/>
                    <a:lstStyle/>
                    <a:p>
                      <a:pPr algn="ctr"/>
                      <a:r>
                        <a:rPr kumimoji="1" lang="en-US" altLang="ja-JP" sz="1200" dirty="0" smtClean="0">
                          <a:latin typeface="Calibri" panose="020F0502020204030204" pitchFamily="34" charset="0"/>
                          <a:cs typeface="Calibri" panose="020F0502020204030204" pitchFamily="34" charset="0"/>
                        </a:rPr>
                        <a:t>8</a:t>
                      </a:r>
                      <a:endParaRPr kumimoji="1" lang="ja-JP" altLang="en-US" sz="1200" dirty="0">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algn="l"/>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a:r>
                        <a:rPr kumimoji="1" lang="en-US" altLang="ja-JP" sz="1200" dirty="0" smtClean="0">
                          <a:latin typeface="Calibri" panose="020F0502020204030204" pitchFamily="34" charset="0"/>
                          <a:cs typeface="Calibri" panose="020F0502020204030204" pitchFamily="34" charset="0"/>
                        </a:rPr>
                        <a:t>Water proof tape for 24V AC power</a:t>
                      </a:r>
                    </a:p>
                    <a:p>
                      <a:pPr algn="l"/>
                      <a:r>
                        <a:rPr kumimoji="1" lang="en-US" altLang="ja-JP" sz="1200" dirty="0" smtClean="0">
                          <a:latin typeface="Calibri" panose="020F0502020204030204" pitchFamily="34" charset="0"/>
                          <a:cs typeface="Calibri" panose="020F0502020204030204" pitchFamily="34" charset="0"/>
                        </a:rPr>
                        <a:t>supply</a:t>
                      </a:r>
                      <a:r>
                        <a:rPr kumimoji="1" lang="en-US" altLang="ja-JP" sz="1200" baseline="0" dirty="0" smtClean="0">
                          <a:latin typeface="Calibri" panose="020F0502020204030204" pitchFamily="34" charset="0"/>
                          <a:cs typeface="Calibri" panose="020F0502020204030204" pitchFamily="34" charset="0"/>
                        </a:rPr>
                        <a:t> </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63334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9</a:t>
                      </a:r>
                      <a:endParaRPr kumimoji="1" lang="ja-JP" altLang="en-US" sz="1200" dirty="0">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Bit(Hex wrench, screw</a:t>
                      </a:r>
                      <a:r>
                        <a:rPr kumimoji="1" lang="en-US" altLang="ja-JP" sz="1200" baseline="0" dirty="0" smtClean="0">
                          <a:latin typeface="Calibri" panose="020F0502020204030204" pitchFamily="34" charset="0"/>
                          <a:cs typeface="Calibri" panose="020F0502020204030204" pitchFamily="34" charset="0"/>
                        </a:rPr>
                        <a:t> size 6.35mm{1/4 inches T20}</a:t>
                      </a:r>
                      <a:r>
                        <a:rPr kumimoji="1" lang="en-US" altLang="ja-JP" sz="1200" dirty="0" smtClean="0">
                          <a:latin typeface="Calibri" panose="020F0502020204030204" pitchFamily="34" charset="0"/>
                          <a:cs typeface="Calibri" panose="020F0502020204030204" pitchFamily="34" charset="0"/>
                        </a:rPr>
                        <a:t>) to open</a:t>
                      </a:r>
                      <a:r>
                        <a:rPr kumimoji="1" lang="en-US" altLang="ja-JP" sz="1200" baseline="0" dirty="0" smtClean="0">
                          <a:latin typeface="Calibri" panose="020F0502020204030204" pitchFamily="34" charset="0"/>
                          <a:cs typeface="Calibri" panose="020F0502020204030204" pitchFamily="34" charset="0"/>
                        </a:rPr>
                        <a:t> </a:t>
                      </a:r>
                    </a:p>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baseline="0" dirty="0" smtClean="0">
                          <a:latin typeface="Calibri" panose="020F0502020204030204" pitchFamily="34" charset="0"/>
                          <a:cs typeface="Calibri" panose="020F0502020204030204" pitchFamily="34" charset="0"/>
                        </a:rPr>
                        <a:t>back of cover</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54363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10</a:t>
                      </a:r>
                      <a:endParaRPr kumimoji="1" lang="ja-JP" altLang="en-US" sz="1200" dirty="0">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Hexagon</a:t>
                      </a:r>
                      <a:r>
                        <a:rPr kumimoji="1" lang="en-US" altLang="ja-JP" sz="1200" baseline="0" dirty="0" smtClean="0">
                          <a:latin typeface="Calibri" panose="020F0502020204030204" pitchFamily="34" charset="0"/>
                          <a:cs typeface="Calibri" panose="020F0502020204030204" pitchFamily="34" charset="0"/>
                        </a:rPr>
                        <a:t> screw (M10*20mm){25/32 inches}</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6</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87372194"/>
                  </a:ext>
                </a:extLst>
              </a:tr>
              <a:tr h="54363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11</a:t>
                      </a:r>
                      <a:endParaRPr kumimoji="1" lang="ja-JP" altLang="en-US" sz="1200" dirty="0">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Safety wire to prevent falling</a:t>
                      </a:r>
                      <a:r>
                        <a:rPr kumimoji="1" lang="en-US" altLang="ja-JP" sz="1200" baseline="0" dirty="0" smtClean="0">
                          <a:latin typeface="Calibri" panose="020F0502020204030204" pitchFamily="34" charset="0"/>
                          <a:cs typeface="Calibri" panose="020F0502020204030204" pitchFamily="34" charset="0"/>
                        </a:rPr>
                        <a:t> camera</a:t>
                      </a:r>
                      <a:endParaRPr kumimoji="1" lang="en-US" altLang="ja-JP" sz="120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96653635"/>
                  </a:ext>
                </a:extLst>
              </a:tr>
              <a:tr h="54363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baseline="0" dirty="0" smtClean="0">
                          <a:latin typeface="Calibri" panose="020F0502020204030204" pitchFamily="34" charset="0"/>
                          <a:cs typeface="Calibri" panose="020F0502020204030204" pitchFamily="34" charset="0"/>
                        </a:rPr>
                        <a:t>12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en-US" altLang="ja-JP" sz="1200" baseline="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baseline="0" dirty="0" smtClean="0">
                          <a:latin typeface="Calibri" panose="020F0502020204030204" pitchFamily="34" charset="0"/>
                          <a:cs typeface="Calibri" panose="020F0502020204030204" pitchFamily="34" charset="0"/>
                        </a:rPr>
                        <a:t>Cable cover to house power 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1"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l="17935" t="13501" r="5290" b="5529"/>
          <a:stretch/>
        </p:blipFill>
        <p:spPr>
          <a:xfrm rot="5400000">
            <a:off x="1015455" y="1300835"/>
            <a:ext cx="500056" cy="395536"/>
          </a:xfrm>
          <a:prstGeom prst="rect">
            <a:avLst/>
          </a:prstGeom>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l="25015" t="9725" r="7493" b="8676"/>
          <a:stretch/>
        </p:blipFill>
        <p:spPr>
          <a:xfrm rot="5400000">
            <a:off x="1038401" y="2410081"/>
            <a:ext cx="486099" cy="440776"/>
          </a:xfrm>
          <a:prstGeom prst="rect">
            <a:avLst/>
          </a:prstGeom>
        </p:spPr>
      </p:pic>
      <p:pic>
        <p:nvPicPr>
          <p:cNvPr id="19" name="図 18"/>
          <p:cNvPicPr>
            <a:picLocks noChangeAspect="1"/>
          </p:cNvPicPr>
          <p:nvPr/>
        </p:nvPicPr>
        <p:blipFill rotWithShape="1">
          <a:blip r:embed="rId5" cstate="print">
            <a:extLst>
              <a:ext uri="{28A0092B-C50C-407E-A947-70E740481C1C}">
                <a14:useLocalDpi xmlns:a14="http://schemas.microsoft.com/office/drawing/2010/main" val="0"/>
              </a:ext>
            </a:extLst>
          </a:blip>
          <a:srcRect l="36500" t="19164" r="29361" b="21682"/>
          <a:stretch/>
        </p:blipFill>
        <p:spPr>
          <a:xfrm rot="5400000">
            <a:off x="5281578" y="2319543"/>
            <a:ext cx="517544" cy="672569"/>
          </a:xfrm>
          <a:prstGeom prst="rect">
            <a:avLst/>
          </a:prstGeom>
        </p:spPr>
      </p:pic>
      <p:pic>
        <p:nvPicPr>
          <p:cNvPr id="20" name="図 19"/>
          <p:cNvPicPr>
            <a:picLocks noChangeAspect="1"/>
          </p:cNvPicPr>
          <p:nvPr/>
        </p:nvPicPr>
        <p:blipFill rotWithShape="1">
          <a:blip r:embed="rId6" cstate="print">
            <a:extLst>
              <a:ext uri="{28A0092B-C50C-407E-A947-70E740481C1C}">
                <a14:useLocalDpi xmlns:a14="http://schemas.microsoft.com/office/drawing/2010/main" val="0"/>
              </a:ext>
            </a:extLst>
          </a:blip>
          <a:srcRect l="54277" t="18115" r="22439" b="34302"/>
          <a:stretch/>
        </p:blipFill>
        <p:spPr>
          <a:xfrm rot="5400000">
            <a:off x="1022508" y="3334017"/>
            <a:ext cx="517882" cy="793741"/>
          </a:xfrm>
          <a:prstGeom prst="rect">
            <a:avLst/>
          </a:prstGeom>
        </p:spPr>
      </p:pic>
      <p:pic>
        <p:nvPicPr>
          <p:cNvPr id="21" name="図 20"/>
          <p:cNvPicPr>
            <a:picLocks noChangeAspect="1"/>
          </p:cNvPicPr>
          <p:nvPr/>
        </p:nvPicPr>
        <p:blipFill rotWithShape="1">
          <a:blip r:embed="rId7" cstate="print">
            <a:extLst>
              <a:ext uri="{28A0092B-C50C-407E-A947-70E740481C1C}">
                <a14:useLocalDpi xmlns:a14="http://schemas.microsoft.com/office/drawing/2010/main" val="0"/>
              </a:ext>
            </a:extLst>
          </a:blip>
          <a:srcRect l="57345" t="65885" r="22439" b="9305"/>
          <a:stretch/>
        </p:blipFill>
        <p:spPr>
          <a:xfrm rot="5400000">
            <a:off x="1014439" y="4061085"/>
            <a:ext cx="502086" cy="462115"/>
          </a:xfrm>
          <a:prstGeom prst="rect">
            <a:avLst/>
          </a:prstGeom>
        </p:spPr>
      </p:pic>
      <p:pic>
        <p:nvPicPr>
          <p:cNvPr id="22" name="図 21"/>
          <p:cNvPicPr>
            <a:picLocks noChangeAspect="1"/>
          </p:cNvPicPr>
          <p:nvPr/>
        </p:nvPicPr>
        <p:blipFill rotWithShape="1">
          <a:blip r:embed="rId8" cstate="print">
            <a:extLst>
              <a:ext uri="{28A0092B-C50C-407E-A947-70E740481C1C}">
                <a14:useLocalDpi xmlns:a14="http://schemas.microsoft.com/office/drawing/2010/main" val="0"/>
              </a:ext>
            </a:extLst>
          </a:blip>
          <a:srcRect l="32567" t="30701" r="44928" b="26506"/>
          <a:stretch/>
        </p:blipFill>
        <p:spPr>
          <a:xfrm rot="5400000">
            <a:off x="5200602" y="1249633"/>
            <a:ext cx="330373" cy="471156"/>
          </a:xfrm>
          <a:prstGeom prst="rect">
            <a:avLst/>
          </a:prstGeom>
        </p:spPr>
      </p:pic>
      <p:pic>
        <p:nvPicPr>
          <p:cNvPr id="23" name="図 22"/>
          <p:cNvPicPr>
            <a:picLocks noChangeAspect="1"/>
          </p:cNvPicPr>
          <p:nvPr/>
        </p:nvPicPr>
        <p:blipFill rotWithShape="1">
          <a:blip r:embed="rId9" cstate="print">
            <a:extLst>
              <a:ext uri="{28A0092B-C50C-407E-A947-70E740481C1C}">
                <a14:useLocalDpi xmlns:a14="http://schemas.microsoft.com/office/drawing/2010/main" val="0"/>
              </a:ext>
            </a:extLst>
          </a:blip>
          <a:srcRect l="54822" t="30701" r="9379" b="26506"/>
          <a:stretch/>
        </p:blipFill>
        <p:spPr>
          <a:xfrm rot="5400000">
            <a:off x="5581199" y="1310455"/>
            <a:ext cx="389850" cy="349513"/>
          </a:xfrm>
          <a:prstGeom prst="rect">
            <a:avLst/>
          </a:prstGeom>
        </p:spPr>
      </p:pic>
      <p:pic>
        <p:nvPicPr>
          <p:cNvPr id="24" name="図 23"/>
          <p:cNvPicPr>
            <a:picLocks noChangeAspect="1"/>
          </p:cNvPicPr>
          <p:nvPr/>
        </p:nvPicPr>
        <p:blipFill rotWithShape="1">
          <a:blip r:embed="rId10" cstate="print">
            <a:extLst>
              <a:ext uri="{28A0092B-C50C-407E-A947-70E740481C1C}">
                <a14:useLocalDpi xmlns:a14="http://schemas.microsoft.com/office/drawing/2010/main" val="0"/>
              </a:ext>
            </a:extLst>
          </a:blip>
          <a:srcRect l="37444" t="26716" r="15359" b="12870"/>
          <a:stretch/>
        </p:blipFill>
        <p:spPr>
          <a:xfrm rot="5400000">
            <a:off x="5327111" y="1804685"/>
            <a:ext cx="477533" cy="458432"/>
          </a:xfrm>
          <a:prstGeom prst="rect">
            <a:avLst/>
          </a:prstGeom>
        </p:spPr>
      </p:pic>
      <p:pic>
        <p:nvPicPr>
          <p:cNvPr id="25" name="図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5601" y="2991372"/>
            <a:ext cx="626686" cy="470015"/>
          </a:xfrm>
          <a:prstGeom prst="rect">
            <a:avLst/>
          </a:prstGeom>
        </p:spPr>
      </p:pic>
      <p:pic>
        <p:nvPicPr>
          <p:cNvPr id="27" name="図 26"/>
          <p:cNvPicPr>
            <a:picLocks noChangeAspect="1"/>
          </p:cNvPicPr>
          <p:nvPr/>
        </p:nvPicPr>
        <p:blipFill>
          <a:blip r:embed="rId12"/>
          <a:stretch>
            <a:fillRect/>
          </a:stretch>
        </p:blipFill>
        <p:spPr>
          <a:xfrm>
            <a:off x="1099646" y="2927737"/>
            <a:ext cx="363605" cy="521241"/>
          </a:xfrm>
          <a:prstGeom prst="rect">
            <a:avLst/>
          </a:prstGeom>
        </p:spPr>
      </p:pic>
      <p:pic>
        <p:nvPicPr>
          <p:cNvPr id="28" name="図 27"/>
          <p:cNvPicPr>
            <a:picLocks noChangeAspect="1"/>
          </p:cNvPicPr>
          <p:nvPr/>
        </p:nvPicPr>
        <p:blipFill rotWithShape="1">
          <a:blip r:embed="rId13" cstate="print">
            <a:extLst>
              <a:ext uri="{28A0092B-C50C-407E-A947-70E740481C1C}">
                <a14:useLocalDpi xmlns:a14="http://schemas.microsoft.com/office/drawing/2010/main" val="0"/>
              </a:ext>
            </a:extLst>
          </a:blip>
          <a:srcRect l="7238" r="5762"/>
          <a:stretch/>
        </p:blipFill>
        <p:spPr>
          <a:xfrm rot="5400000">
            <a:off x="1012877" y="1838761"/>
            <a:ext cx="520677" cy="448855"/>
          </a:xfrm>
          <a:prstGeom prst="rect">
            <a:avLst/>
          </a:prstGeom>
        </p:spPr>
      </p:pic>
      <p:pic>
        <p:nvPicPr>
          <p:cNvPr id="30" name="図 29"/>
          <p:cNvPicPr>
            <a:picLocks noChangeAspect="1"/>
          </p:cNvPicPr>
          <p:nvPr/>
        </p:nvPicPr>
        <p:blipFill rotWithShape="1">
          <a:blip r:embed="rId14" cstate="email">
            <a:extLst>
              <a:ext uri="{28A0092B-C50C-407E-A947-70E740481C1C}">
                <a14:useLocalDpi xmlns:a14="http://schemas.microsoft.com/office/drawing/2010/main"/>
              </a:ext>
            </a:extLst>
          </a:blip>
          <a:srcRect l="3874" t="19306" r="62165" b="14173"/>
          <a:stretch/>
        </p:blipFill>
        <p:spPr>
          <a:xfrm rot="10800000">
            <a:off x="5244447" y="4103909"/>
            <a:ext cx="550647" cy="479418"/>
          </a:xfrm>
          <a:prstGeom prst="rect">
            <a:avLst/>
          </a:prstGeom>
        </p:spPr>
      </p:pic>
      <p:pic>
        <p:nvPicPr>
          <p:cNvPr id="31" name="図 3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223041" y="3547154"/>
            <a:ext cx="611816" cy="488336"/>
          </a:xfrm>
          <a:prstGeom prst="rect">
            <a:avLst/>
          </a:prstGeom>
        </p:spPr>
      </p:pic>
      <p:sp>
        <p:nvSpPr>
          <p:cNvPr id="26"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a:solidFill>
                  <a:schemeClr val="bg1"/>
                </a:solidFill>
              </a:rPr>
              <a:t>5</a:t>
            </a:r>
            <a:r>
              <a:rPr lang="en-US" altLang="ja-JP" sz="2800" dirty="0" smtClean="0">
                <a:solidFill>
                  <a:schemeClr val="bg1"/>
                </a:solidFill>
              </a:rPr>
              <a:t>. Accessory</a:t>
            </a:r>
            <a:endParaRPr lang="ja-JP" altLang="en-US" sz="3600" dirty="0">
              <a:solidFill>
                <a:schemeClr val="bg1"/>
              </a:solidFill>
            </a:endParaRPr>
          </a:p>
        </p:txBody>
      </p:sp>
    </p:spTree>
    <p:extLst>
      <p:ext uri="{BB962C8B-B14F-4D97-AF65-F5344CB8AC3E}">
        <p14:creationId xmlns:p14="http://schemas.microsoft.com/office/powerpoint/2010/main" val="230714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86" y="1087521"/>
            <a:ext cx="4307323" cy="2603990"/>
          </a:xfrm>
          <a:prstGeom prst="rect">
            <a:avLst/>
          </a:prstGeom>
        </p:spPr>
      </p:pic>
      <p:pic>
        <p:nvPicPr>
          <p:cNvPr id="5" name="図 4"/>
          <p:cNvPicPr>
            <a:picLocks noChangeAspect="1"/>
          </p:cNvPicPr>
          <p:nvPr/>
        </p:nvPicPr>
        <p:blipFill rotWithShape="1">
          <a:blip r:embed="rId4"/>
          <a:srcRect r="805"/>
          <a:stretch/>
        </p:blipFill>
        <p:spPr>
          <a:xfrm>
            <a:off x="4877118" y="2525978"/>
            <a:ext cx="3247032" cy="2049841"/>
          </a:xfrm>
          <a:prstGeom prst="rect">
            <a:avLst/>
          </a:prstGeom>
        </p:spPr>
      </p:pic>
      <p:pic>
        <p:nvPicPr>
          <p:cNvPr id="10" name="図 9"/>
          <p:cNvPicPr>
            <a:picLocks noChangeAspect="1"/>
          </p:cNvPicPr>
          <p:nvPr/>
        </p:nvPicPr>
        <p:blipFill rotWithShape="1">
          <a:blip r:embed="rId5"/>
          <a:srcRect l="10660" r="8826" b="54690"/>
          <a:stretch/>
        </p:blipFill>
        <p:spPr>
          <a:xfrm>
            <a:off x="7030912" y="1590851"/>
            <a:ext cx="1357411" cy="582634"/>
          </a:xfrm>
          <a:prstGeom prst="rect">
            <a:avLst/>
          </a:prstGeom>
        </p:spPr>
      </p:pic>
      <p:sp>
        <p:nvSpPr>
          <p:cNvPr id="11" name="右矢印 10"/>
          <p:cNvSpPr/>
          <p:nvPr/>
        </p:nvSpPr>
        <p:spPr>
          <a:xfrm rot="6837855">
            <a:off x="7687537" y="1373760"/>
            <a:ext cx="339411" cy="15339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ja-JP" altLang="en-US" sz="1350" dirty="0">
              <a:solidFill>
                <a:prstClr val="white"/>
              </a:solidFill>
              <a:effectLst/>
              <a:latin typeface="Calibri" panose="020F0502020204030204"/>
              <a:ea typeface="游ゴシック" panose="020B0400000000000000" pitchFamily="50" charset="-128"/>
            </a:endParaRPr>
          </a:p>
        </p:txBody>
      </p:sp>
      <p:sp>
        <p:nvSpPr>
          <p:cNvPr id="16" name="右矢印 15"/>
          <p:cNvSpPr/>
          <p:nvPr/>
        </p:nvSpPr>
        <p:spPr>
          <a:xfrm rot="6837855">
            <a:off x="7954445" y="2609640"/>
            <a:ext cx="339411" cy="15339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ja-JP" altLang="en-US" sz="1350" dirty="0">
              <a:solidFill>
                <a:prstClr val="white"/>
              </a:solidFill>
              <a:effectLst/>
              <a:latin typeface="Calibri" panose="020F0502020204030204"/>
              <a:ea typeface="游ゴシック" panose="020B0400000000000000" pitchFamily="50" charset="-128"/>
            </a:endParaRPr>
          </a:p>
        </p:txBody>
      </p:sp>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l="26184" t="6254" r="6848" b="6361"/>
          <a:stretch/>
        </p:blipFill>
        <p:spPr>
          <a:xfrm rot="5400000">
            <a:off x="4622037" y="1142722"/>
            <a:ext cx="1335362" cy="1306863"/>
          </a:xfrm>
          <a:prstGeom prst="rect">
            <a:avLst/>
          </a:prstGeom>
        </p:spPr>
      </p:pic>
      <p:sp>
        <p:nvSpPr>
          <p:cNvPr id="8" name="屈折矢印 7"/>
          <p:cNvSpPr/>
          <p:nvPr/>
        </p:nvSpPr>
        <p:spPr>
          <a:xfrm rot="16200000">
            <a:off x="5605214" y="1565029"/>
            <a:ext cx="1347582" cy="718005"/>
          </a:xfrm>
          <a:prstGeom prst="bentUpArrow">
            <a:avLst>
              <a:gd name="adj1" fmla="val 11664"/>
              <a:gd name="adj2" fmla="val 16486"/>
              <a:gd name="adj3" fmla="val 35754"/>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ja-JP" altLang="en-US" sz="1350" dirty="0">
              <a:solidFill>
                <a:prstClr val="white"/>
              </a:solidFill>
              <a:effectLst/>
              <a:latin typeface="Calibri" panose="020F0502020204030204"/>
              <a:ea typeface="游ゴシック" panose="020B0400000000000000" pitchFamily="50" charset="-128"/>
            </a:endParaRPr>
          </a:p>
        </p:txBody>
      </p:sp>
      <p:sp>
        <p:nvSpPr>
          <p:cNvPr id="12" name="屈折矢印 11"/>
          <p:cNvSpPr/>
          <p:nvPr/>
        </p:nvSpPr>
        <p:spPr>
          <a:xfrm rot="16200000">
            <a:off x="6397371" y="552870"/>
            <a:ext cx="627940" cy="1590785"/>
          </a:xfrm>
          <a:prstGeom prst="bentUpArrow">
            <a:avLst>
              <a:gd name="adj1" fmla="val 13665"/>
              <a:gd name="adj2" fmla="val 17346"/>
              <a:gd name="adj3" fmla="val 3739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ja-JP" altLang="en-US" sz="1350" dirty="0">
              <a:solidFill>
                <a:prstClr val="white"/>
              </a:solidFill>
              <a:effectLst/>
              <a:latin typeface="Calibri" panose="020F0502020204030204"/>
              <a:ea typeface="游ゴシック" panose="020B0400000000000000" pitchFamily="50" charset="-128"/>
            </a:endParaRPr>
          </a:p>
        </p:txBody>
      </p:sp>
      <p:sp>
        <p:nvSpPr>
          <p:cNvPr id="15" name="タイトル 1"/>
          <p:cNvSpPr txBox="1">
            <a:spLocks/>
          </p:cNvSpPr>
          <p:nvPr/>
        </p:nvSpPr>
        <p:spPr>
          <a:xfrm>
            <a:off x="232404" y="628252"/>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U-Bolt / Aluminum Plate should be prepared at customer side.</a:t>
            </a:r>
          </a:p>
        </p:txBody>
      </p:sp>
      <p:sp>
        <p:nvSpPr>
          <p:cNvPr id="18" name="テキスト ボックス 17"/>
          <p:cNvSpPr txBox="1"/>
          <p:nvPr/>
        </p:nvSpPr>
        <p:spPr>
          <a:xfrm>
            <a:off x="189386" y="3514512"/>
            <a:ext cx="4203319" cy="954107"/>
          </a:xfrm>
          <a:prstGeom prst="rect">
            <a:avLst/>
          </a:prstGeom>
          <a:noFill/>
        </p:spPr>
        <p:txBody>
          <a:bodyPr wrap="square" rtlCol="0">
            <a:spAutoFit/>
          </a:bodyPr>
          <a:lstStyle/>
          <a:p>
            <a:pPr algn="l" defTabSz="685800">
              <a:defRPr/>
            </a:pPr>
            <a:r>
              <a:rPr lang="en-US" altLang="ja-JP" sz="14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4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4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this drawing design of Aluminum plate is sample,</a:t>
            </a:r>
          </a:p>
          <a:p>
            <a:pPr algn="l" defTabSz="685800">
              <a:defRPr/>
            </a:pPr>
            <a:r>
              <a:rPr lang="en-US" altLang="ja-JP" sz="14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and we don’t warrant this bracket quality.</a:t>
            </a:r>
          </a:p>
          <a:p>
            <a:pPr algn="l" defTabSz="685800">
              <a:defRPr/>
            </a:pPr>
            <a:r>
              <a:rPr lang="en-US" altLang="ja-JP" sz="14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Please check and draw it based on pole size.</a:t>
            </a:r>
            <a:endParaRPr lang="en-US" altLang="ja-JP" sz="14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19" name="テキスト ボックス 18"/>
          <p:cNvSpPr txBox="1"/>
          <p:nvPr/>
        </p:nvSpPr>
        <p:spPr>
          <a:xfrm>
            <a:off x="7864730" y="1001047"/>
            <a:ext cx="989184" cy="369332"/>
          </a:xfrm>
          <a:prstGeom prst="rect">
            <a:avLst/>
          </a:prstGeom>
          <a:noFill/>
        </p:spPr>
        <p:txBody>
          <a:bodyPr wrap="square" rtlCol="0">
            <a:spAutoFit/>
          </a:bodyPr>
          <a:lstStyle/>
          <a:p>
            <a:pPr algn="l" defTabSz="685800">
              <a:defRPr/>
            </a:pPr>
            <a:r>
              <a:rPr lang="en-US" altLang="ja-JP" dirty="0" smtClean="0">
                <a:effectLst/>
                <a:latin typeface="Calibri" panose="020F0502020204030204" pitchFamily="34" charset="0"/>
                <a:ea typeface="Meiryo UI" panose="020B0604030504040204" pitchFamily="50" charset="-128"/>
                <a:cs typeface="Calibri" panose="020F0502020204030204" pitchFamily="34" charset="0"/>
              </a:rPr>
              <a:t>U-Bolt</a:t>
            </a:r>
            <a:endParaRPr lang="en-US" altLang="ja-JP"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0" name="テキスト ボックス 19"/>
          <p:cNvSpPr txBox="1"/>
          <p:nvPr/>
        </p:nvSpPr>
        <p:spPr>
          <a:xfrm>
            <a:off x="7460243" y="2235628"/>
            <a:ext cx="1683757" cy="338554"/>
          </a:xfrm>
          <a:prstGeom prst="rect">
            <a:avLst/>
          </a:prstGeom>
          <a:noFill/>
        </p:spPr>
        <p:txBody>
          <a:bodyPr wrap="square" rtlCol="0">
            <a:spAutoFit/>
          </a:bodyPr>
          <a:lstStyle/>
          <a:p>
            <a:pPr algn="l" defTabSz="685800">
              <a:defRPr/>
            </a:pPr>
            <a:r>
              <a:rPr lang="en-US" altLang="ja-JP" sz="1600" dirty="0" smtClean="0">
                <a:effectLst/>
                <a:latin typeface="Calibri" panose="020F0502020204030204" pitchFamily="34" charset="0"/>
                <a:ea typeface="Meiryo UI" panose="020B0604030504040204" pitchFamily="50" charset="-128"/>
                <a:cs typeface="Calibri" panose="020F0502020204030204" pitchFamily="34" charset="0"/>
              </a:rPr>
              <a:t>Aluminum Plate</a:t>
            </a:r>
            <a:endParaRPr lang="en-US" altLang="ja-JP" sz="16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a:solidFill>
                  <a:prstClr val="white"/>
                </a:solidFill>
                <a:ea typeface="Meiryo UI" pitchFamily="50" charset="-128"/>
              </a:rPr>
              <a:t>6</a:t>
            </a:r>
            <a:r>
              <a:rPr lang="en-US" altLang="ja-JP" sz="2800" dirty="0" smtClean="0">
                <a:solidFill>
                  <a:prstClr val="white"/>
                </a:solidFill>
                <a:ea typeface="Meiryo UI" pitchFamily="50" charset="-128"/>
              </a:rPr>
              <a:t>. Preparations for installation (1/2)</a:t>
            </a:r>
            <a:endParaRPr lang="ja-JP" altLang="en-US" sz="2800" dirty="0"/>
          </a:p>
        </p:txBody>
      </p:sp>
    </p:spTree>
    <p:extLst>
      <p:ext uri="{BB962C8B-B14F-4D97-AF65-F5344CB8AC3E}">
        <p14:creationId xmlns:p14="http://schemas.microsoft.com/office/powerpoint/2010/main" val="1322966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29944" y="1048697"/>
            <a:ext cx="5610325" cy="3472854"/>
            <a:chOff x="1317350" y="1029119"/>
            <a:chExt cx="8390530" cy="5368331"/>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1770"/>
            <a:stretch/>
          </p:blipFill>
          <p:spPr>
            <a:xfrm>
              <a:off x="1317350" y="1048210"/>
              <a:ext cx="8390530" cy="5349240"/>
            </a:xfrm>
            <a:prstGeom prst="rect">
              <a:avLst/>
            </a:prstGeom>
          </p:spPr>
        </p:pic>
        <p:sp>
          <p:nvSpPr>
            <p:cNvPr id="8" name="角丸四角形 7"/>
            <p:cNvSpPr/>
            <p:nvPr/>
          </p:nvSpPr>
          <p:spPr>
            <a:xfrm>
              <a:off x="5076407" y="1235309"/>
              <a:ext cx="4602285" cy="3733800"/>
            </a:xfrm>
            <a:prstGeom prst="roundRect">
              <a:avLst/>
            </a:prstGeom>
            <a:noFill/>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defTabSz="685022" fontAlgn="auto">
                <a:spcBef>
                  <a:spcPts val="0"/>
                </a:spcBef>
                <a:spcAft>
                  <a:spcPts val="0"/>
                </a:spcAft>
              </a:pPr>
              <a:endParaRPr lang="ja-JP" altLang="en-US" sz="1200" b="1" dirty="0">
                <a:solidFill>
                  <a:prstClr val="black"/>
                </a:solidFill>
                <a:effectLst/>
                <a:latin typeface="Meiryo UI" panose="020B0604030504040204" pitchFamily="50" charset="-128"/>
                <a:ea typeface="Meiryo UI" panose="020B0604030504040204" pitchFamily="50" charset="-128"/>
                <a:cs typeface="Calibri" panose="020F0502020204030204" pitchFamily="34" charset="0"/>
              </a:endParaRPr>
            </a:p>
          </p:txBody>
        </p:sp>
        <p:sp>
          <p:nvSpPr>
            <p:cNvPr id="9" name="テキスト ボックス 8"/>
            <p:cNvSpPr txBox="1"/>
            <p:nvPr/>
          </p:nvSpPr>
          <p:spPr>
            <a:xfrm>
              <a:off x="7028617" y="1029119"/>
              <a:ext cx="2405062" cy="570913"/>
            </a:xfrm>
            <a:prstGeom prst="rect">
              <a:avLst/>
            </a:prstGeom>
            <a:solidFill>
              <a:schemeClr val="accent1">
                <a:lumMod val="20000"/>
                <a:lumOff val="80000"/>
              </a:schemeClr>
            </a:solidFill>
            <a:ln w="28575">
              <a:solidFill>
                <a:srgbClr val="0000FF"/>
              </a:solidFill>
            </a:ln>
          </p:spPr>
          <p:txBody>
            <a:bodyPr wrap="square" rtlCol="0" anchor="ctr">
              <a:spAutoFit/>
            </a:bodyPr>
            <a:lstStyle/>
            <a:p>
              <a:pPr algn="ctr" defTabSz="685022" fontAlgn="auto">
                <a:spcBef>
                  <a:spcPts val="0"/>
                </a:spcBef>
                <a:spcAft>
                  <a:spcPts val="0"/>
                </a:spcAft>
              </a:pPr>
              <a:r>
                <a:rPr lang="en-US" altLang="ja-JP" b="1" dirty="0" smtClean="0">
                  <a:solidFill>
                    <a:prstClr val="black"/>
                  </a:solidFill>
                  <a:effectLst/>
                  <a:latin typeface="Calibri" panose="020F0502020204030204" pitchFamily="34" charset="0"/>
                  <a:ea typeface="Meiryo UI" panose="020B0604030504040204" pitchFamily="50" charset="-128"/>
                  <a:cs typeface="Calibri" panose="020F0502020204030204" pitchFamily="34" charset="0"/>
                </a:rPr>
                <a:t>Set of goods</a:t>
              </a:r>
              <a:endParaRPr lang="ja-JP" altLang="en-US" b="1" dirty="0">
                <a:solidFill>
                  <a:prstClr val="black"/>
                </a:solidFill>
                <a:effectLst/>
                <a:latin typeface="Calibri" panose="020F0502020204030204" pitchFamily="34" charset="0"/>
                <a:ea typeface="Meiryo UI" panose="020B0604030504040204" pitchFamily="50" charset="-128"/>
                <a:cs typeface="Calibri" panose="020F0502020204030204" pitchFamily="34" charset="0"/>
              </a:endParaRPr>
            </a:p>
          </p:txBody>
        </p:sp>
      </p:grpSp>
      <p:sp>
        <p:nvSpPr>
          <p:cNvPr id="2" name="テキスト ボックス 1"/>
          <p:cNvSpPr txBox="1"/>
          <p:nvPr/>
        </p:nvSpPr>
        <p:spPr>
          <a:xfrm>
            <a:off x="209356" y="2617960"/>
            <a:ext cx="974993" cy="338554"/>
          </a:xfrm>
          <a:prstGeom prst="rect">
            <a:avLst/>
          </a:prstGeom>
          <a:solidFill>
            <a:srgbClr val="E2F0D9"/>
          </a:solidFill>
        </p:spPr>
        <p:txBody>
          <a:bodyPr wrap="square" rtlCol="0">
            <a:spAutoFit/>
          </a:bodyPr>
          <a:lstStyle/>
          <a:p>
            <a:pPr algn="l"/>
            <a:r>
              <a:rPr kumimoji="1" lang="en-US" altLang="ja-JP" sz="800" dirty="0" smtClean="0">
                <a:solidFill>
                  <a:schemeClr val="tx2"/>
                </a:solidFill>
                <a:effectLst/>
                <a:latin typeface="+mj-lt"/>
                <a:ea typeface="Meiryo UI" panose="020B0604030504040204" pitchFamily="50" charset="-128"/>
                <a:cs typeface="Meiryo UI" panose="020B0604030504040204" pitchFamily="50" charset="-128"/>
              </a:rPr>
              <a:t>120V AC</a:t>
            </a:r>
          </a:p>
          <a:p>
            <a:pPr algn="l"/>
            <a:r>
              <a:rPr lang="en-US" altLang="ja-JP" sz="800" dirty="0" smtClean="0">
                <a:solidFill>
                  <a:schemeClr val="tx2"/>
                </a:solidFill>
                <a:effectLst/>
                <a:latin typeface="+mj-lt"/>
                <a:ea typeface="Meiryo UI" panose="020B0604030504040204" pitchFamily="50" charset="-128"/>
                <a:cs typeface="Meiryo UI" panose="020B0604030504040204" pitchFamily="50" charset="-128"/>
              </a:rPr>
              <a:t>Power code</a:t>
            </a:r>
            <a:r>
              <a:rPr kumimoji="1" lang="en-US" altLang="ja-JP" sz="800" dirty="0" smtClean="0">
                <a:solidFill>
                  <a:schemeClr val="tx2"/>
                </a:solidFill>
                <a:effectLst/>
                <a:latin typeface="+mj-lt"/>
                <a:ea typeface="Meiryo UI" panose="020B0604030504040204" pitchFamily="50" charset="-128"/>
                <a:cs typeface="Meiryo UI" panose="020B0604030504040204" pitchFamily="50" charset="-128"/>
              </a:rPr>
              <a:t>(8ft.)</a:t>
            </a:r>
            <a:endParaRPr kumimoji="1" lang="ja-JP" altLang="en-US" sz="800" dirty="0">
              <a:solidFill>
                <a:schemeClr val="tx2"/>
              </a:solidFill>
              <a:effectLst/>
              <a:latin typeface="+mj-lt"/>
              <a:ea typeface="Meiryo UI" panose="020B0604030504040204" pitchFamily="50" charset="-128"/>
              <a:cs typeface="Meiryo UI" panose="020B0604030504040204" pitchFamily="50" charset="-128"/>
            </a:endParaRPr>
          </a:p>
        </p:txBody>
      </p:sp>
      <p:sp>
        <p:nvSpPr>
          <p:cNvPr id="3" name="正方形/長方形 2"/>
          <p:cNvSpPr/>
          <p:nvPr/>
        </p:nvSpPr>
        <p:spPr>
          <a:xfrm>
            <a:off x="279019" y="1110267"/>
            <a:ext cx="2278909" cy="384721"/>
          </a:xfrm>
          <a:prstGeom prst="rect">
            <a:avLst/>
          </a:prstGeom>
          <a:solidFill>
            <a:srgbClr val="FFFF00"/>
          </a:solidFill>
          <a:ln>
            <a:solidFill>
              <a:srgbClr val="FF5050"/>
            </a:solidFill>
          </a:ln>
        </p:spPr>
        <p:txBody>
          <a:bodyPr wrap="square" lIns="0" tIns="0" rIns="0" bIns="0">
            <a:spAutoFit/>
          </a:bodyPr>
          <a:lstStyle/>
          <a:p>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Sample</a:t>
            </a:r>
          </a:p>
          <a:p>
            <a:r>
              <a:rPr lang="en-US" altLang="ja-JP" sz="900" dirty="0">
                <a:effectLst/>
                <a:latin typeface="Calibri" panose="020F0502020204030204" pitchFamily="34" charset="0"/>
                <a:ea typeface="Meiryo UI" panose="020B0604030504040204" pitchFamily="50" charset="-128"/>
                <a:cs typeface="Calibri" panose="020F0502020204030204" pitchFamily="34" charset="0"/>
              </a:rPr>
              <a:t>c</a:t>
            </a:r>
            <a:r>
              <a:rPr lang="en-US" altLang="ja-JP" sz="900" dirty="0" smtClean="0">
                <a:effectLst/>
                <a:latin typeface="Calibri" panose="020F0502020204030204" pitchFamily="34" charset="0"/>
                <a:ea typeface="Meiryo UI" panose="020B0604030504040204" pitchFamily="50" charset="-128"/>
                <a:cs typeface="Calibri" panose="020F0502020204030204" pitchFamily="34" charset="0"/>
              </a:rPr>
              <a:t>ommercial </a:t>
            </a:r>
            <a:r>
              <a:rPr lang="en-US" altLang="ja-JP" sz="900" dirty="0">
                <a:effectLst/>
                <a:latin typeface="Calibri" panose="020F0502020204030204" pitchFamily="34" charset="0"/>
                <a:ea typeface="Meiryo UI" panose="020B0604030504040204" pitchFamily="50" charset="-128"/>
                <a:cs typeface="Calibri" panose="020F0502020204030204" pitchFamily="34" charset="0"/>
              </a:rPr>
              <a:t>power source depends on region</a:t>
            </a:r>
          </a:p>
        </p:txBody>
      </p:sp>
      <p:sp>
        <p:nvSpPr>
          <p:cNvPr id="14" name="テキスト ボックス 13"/>
          <p:cNvSpPr txBox="1"/>
          <p:nvPr/>
        </p:nvSpPr>
        <p:spPr>
          <a:xfrm>
            <a:off x="5208734" y="3612382"/>
            <a:ext cx="631535" cy="138499"/>
          </a:xfrm>
          <a:prstGeom prst="rect">
            <a:avLst/>
          </a:prstGeom>
          <a:solidFill>
            <a:srgbClr val="FFF2CD"/>
          </a:solidFill>
        </p:spPr>
        <p:txBody>
          <a:bodyPr wrap="square" lIns="54000" tIns="0" rIns="0" bIns="0" rtlCol="0">
            <a:spAutoFit/>
          </a:bodyPr>
          <a:lstStyle/>
          <a:p>
            <a:pPr algn="l"/>
            <a:r>
              <a:rPr lang="en-US" altLang="ja-JP" sz="900" dirty="0" smtClean="0">
                <a:solidFill>
                  <a:schemeClr val="tx2"/>
                </a:solidFill>
                <a:effectLst/>
                <a:latin typeface="+mn-lt"/>
                <a:ea typeface="Meiryo UI" panose="020B0604030504040204" pitchFamily="50" charset="-128"/>
                <a:cs typeface="Meiryo UI" panose="020B0604030504040204" pitchFamily="50" charset="-128"/>
              </a:rPr>
              <a:t>contact</a:t>
            </a:r>
            <a:endParaRPr kumimoji="1" lang="ja-JP" altLang="en-US" sz="900" dirty="0">
              <a:solidFill>
                <a:schemeClr val="tx2"/>
              </a:solidFill>
              <a:effectLst/>
              <a:latin typeface="+mn-lt"/>
              <a:ea typeface="Meiryo UI" panose="020B0604030504040204" pitchFamily="50" charset="-128"/>
              <a:cs typeface="Meiryo UI" panose="020B0604030504040204" pitchFamily="50" charset="-128"/>
            </a:endParaRPr>
          </a:p>
        </p:txBody>
      </p:sp>
      <p:sp>
        <p:nvSpPr>
          <p:cNvPr id="16" name="タイトル 1"/>
          <p:cNvSpPr txBox="1">
            <a:spLocks/>
          </p:cNvSpPr>
          <p:nvPr/>
        </p:nvSpPr>
        <p:spPr>
          <a:xfrm>
            <a:off x="68580" y="634115"/>
            <a:ext cx="6277762" cy="340636"/>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1600" u="sng" kern="0" dirty="0" smtClean="0">
                <a:solidFill>
                  <a:srgbClr val="6464E6"/>
                </a:solidFill>
                <a:effectLst/>
                <a:latin typeface="Calibri" panose="020F0502020204030204" pitchFamily="34" charset="0"/>
                <a:cs typeface="Calibri" panose="020F0502020204030204" pitchFamily="34" charset="0"/>
              </a:rPr>
              <a:t>Power / cable / connector also should be prepared at customer side.</a:t>
            </a:r>
          </a:p>
        </p:txBody>
      </p:sp>
      <p:sp>
        <p:nvSpPr>
          <p:cNvPr id="18" name="テキスト ボックス 17"/>
          <p:cNvSpPr txBox="1"/>
          <p:nvPr/>
        </p:nvSpPr>
        <p:spPr>
          <a:xfrm>
            <a:off x="6025777" y="944375"/>
            <a:ext cx="2890349" cy="430887"/>
          </a:xfrm>
          <a:prstGeom prst="rect">
            <a:avLst/>
          </a:prstGeom>
          <a:noFill/>
        </p:spPr>
        <p:txBody>
          <a:bodyPr wrap="square" rtlCol="0">
            <a:spAutoFit/>
          </a:bodyPr>
          <a:lstStyle/>
          <a:p>
            <a:pPr algn="l" defTabSz="685800">
              <a:defRPr/>
            </a:pPr>
            <a:r>
              <a:rPr lang="en-US" altLang="ja-JP" sz="1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1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1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1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AC connector should be assembled by yourself.</a:t>
            </a:r>
            <a:endParaRPr lang="en-US" altLang="ja-JP" sz="11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10" name="楕円 9"/>
          <p:cNvSpPr/>
          <p:nvPr/>
        </p:nvSpPr>
        <p:spPr>
          <a:xfrm rot="19759123">
            <a:off x="264663" y="2828347"/>
            <a:ext cx="2304425" cy="1239044"/>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1228564" y="3163056"/>
            <a:ext cx="819549" cy="369332"/>
          </a:xfrm>
          <a:prstGeom prst="rect">
            <a:avLst/>
          </a:prstGeom>
          <a:noFill/>
        </p:spPr>
        <p:txBody>
          <a:bodyPr wrap="square" rtlCol="0">
            <a:spAutoFit/>
          </a:bodyPr>
          <a:lstStyle/>
          <a:p>
            <a:pPr algn="l" defTabSz="685800">
              <a:defRPr/>
            </a:pPr>
            <a:r>
              <a:rPr lang="en-US" altLang="ja-JP" sz="1800" dirty="0" smtClean="0">
                <a:solidFill>
                  <a:srgbClr val="FFFF00"/>
                </a:solidFill>
                <a:effectLst/>
                <a:latin typeface="Calibri" panose="020F0502020204030204" pitchFamily="34" charset="0"/>
                <a:ea typeface="Meiryo UI" panose="020B0604030504040204" pitchFamily="50" charset="-128"/>
                <a:cs typeface="Calibri" panose="020F0502020204030204" pitchFamily="34" charset="0"/>
              </a:rPr>
              <a:t>Power</a:t>
            </a:r>
            <a:endParaRPr lang="en-US" altLang="ja-JP" sz="1800" dirty="0">
              <a:solidFill>
                <a:srgbClr val="FFFF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20" name="楕円 19"/>
          <p:cNvSpPr/>
          <p:nvPr/>
        </p:nvSpPr>
        <p:spPr>
          <a:xfrm rot="19759123">
            <a:off x="1867098" y="3202318"/>
            <a:ext cx="1888000" cy="1136525"/>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2275687" y="3622076"/>
            <a:ext cx="819549" cy="369332"/>
          </a:xfrm>
          <a:prstGeom prst="rect">
            <a:avLst/>
          </a:prstGeom>
          <a:noFill/>
        </p:spPr>
        <p:txBody>
          <a:bodyPr wrap="square" rtlCol="0">
            <a:spAutoFit/>
          </a:bodyPr>
          <a:lstStyle/>
          <a:p>
            <a:pPr algn="l" defTabSz="685800">
              <a:defRPr/>
            </a:pPr>
            <a:r>
              <a:rPr lang="en-US" altLang="ja-JP" sz="1800" dirty="0" smtClean="0">
                <a:solidFill>
                  <a:srgbClr val="FFFF00"/>
                </a:solidFill>
                <a:effectLst/>
                <a:latin typeface="Calibri" panose="020F0502020204030204" pitchFamily="34" charset="0"/>
                <a:ea typeface="Meiryo UI" panose="020B0604030504040204" pitchFamily="50" charset="-128"/>
                <a:cs typeface="Calibri" panose="020F0502020204030204" pitchFamily="34" charset="0"/>
              </a:rPr>
              <a:t>Cable</a:t>
            </a:r>
            <a:endParaRPr lang="en-US" altLang="ja-JP" sz="1800" dirty="0">
              <a:solidFill>
                <a:srgbClr val="FFFF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22" name="楕円 21"/>
          <p:cNvSpPr/>
          <p:nvPr/>
        </p:nvSpPr>
        <p:spPr>
          <a:xfrm rot="19759123">
            <a:off x="3754729" y="3435043"/>
            <a:ext cx="322225" cy="240932"/>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3652962" y="3516000"/>
            <a:ext cx="819549" cy="261610"/>
          </a:xfrm>
          <a:prstGeom prst="rect">
            <a:avLst/>
          </a:prstGeom>
          <a:noFill/>
        </p:spPr>
        <p:txBody>
          <a:bodyPr wrap="square" rtlCol="0">
            <a:spAutoFit/>
          </a:bodyPr>
          <a:lstStyle/>
          <a:p>
            <a:pPr algn="l" defTabSz="685800">
              <a:defRPr/>
            </a:pPr>
            <a:r>
              <a:rPr lang="en-US" altLang="ja-JP" sz="1100" dirty="0" smtClean="0">
                <a:solidFill>
                  <a:srgbClr val="FFFF00"/>
                </a:solidFill>
                <a:effectLst/>
                <a:latin typeface="Calibri" panose="020F0502020204030204" pitchFamily="34" charset="0"/>
                <a:ea typeface="Meiryo UI" panose="020B0604030504040204" pitchFamily="50" charset="-128"/>
                <a:cs typeface="Calibri" panose="020F0502020204030204" pitchFamily="34" charset="0"/>
              </a:rPr>
              <a:t>Connector</a:t>
            </a:r>
            <a:endParaRPr lang="en-US" altLang="ja-JP" sz="1100" dirty="0">
              <a:solidFill>
                <a:srgbClr val="FFFF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24"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a:solidFill>
                  <a:prstClr val="white"/>
                </a:solidFill>
                <a:ea typeface="Meiryo UI" pitchFamily="50" charset="-128"/>
              </a:rPr>
              <a:t>6</a:t>
            </a:r>
            <a:r>
              <a:rPr lang="en-US" altLang="ja-JP" sz="2800" dirty="0" smtClean="0">
                <a:solidFill>
                  <a:prstClr val="white"/>
                </a:solidFill>
                <a:ea typeface="Meiryo UI" pitchFamily="50" charset="-128"/>
              </a:rPr>
              <a:t>. Preparations for installation (2/2)</a:t>
            </a:r>
            <a:endParaRPr lang="ja-JP" altLang="en-US" sz="2800" dirty="0"/>
          </a:p>
        </p:txBody>
      </p:sp>
      <p:sp>
        <p:nvSpPr>
          <p:cNvPr id="4" name="正方形/長方形 3"/>
          <p:cNvSpPr/>
          <p:nvPr/>
        </p:nvSpPr>
        <p:spPr>
          <a:xfrm>
            <a:off x="546265" y="1995055"/>
            <a:ext cx="1626919" cy="8312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p:cNvPicPr>
            <a:picLocks noChangeAspect="1"/>
          </p:cNvPicPr>
          <p:nvPr/>
        </p:nvPicPr>
        <p:blipFill rotWithShape="1">
          <a:blip r:embed="rId4">
            <a:extLst>
              <a:ext uri="{28A0092B-C50C-407E-A947-70E740481C1C}">
                <a14:useLocalDpi xmlns:a14="http://schemas.microsoft.com/office/drawing/2010/main" val="0"/>
              </a:ext>
            </a:extLst>
          </a:blip>
          <a:srcRect l="52443" t="66683"/>
          <a:stretch/>
        </p:blipFill>
        <p:spPr>
          <a:xfrm>
            <a:off x="7867019" y="1711215"/>
            <a:ext cx="1161351" cy="949095"/>
          </a:xfrm>
          <a:prstGeom prst="rect">
            <a:avLst/>
          </a:prstGeom>
          <a:ln w="6350">
            <a:solidFill>
              <a:schemeClr val="dk1"/>
            </a:solidFill>
          </a:ln>
        </p:spPr>
      </p:pic>
      <p:pic>
        <p:nvPicPr>
          <p:cNvPr id="26" name="図 25"/>
          <p:cNvPicPr>
            <a:picLocks noChangeAspect="1"/>
          </p:cNvPicPr>
          <p:nvPr/>
        </p:nvPicPr>
        <p:blipFill rotWithShape="1">
          <a:blip r:embed="rId4">
            <a:extLst>
              <a:ext uri="{28A0092B-C50C-407E-A947-70E740481C1C}">
                <a14:useLocalDpi xmlns:a14="http://schemas.microsoft.com/office/drawing/2010/main" val="0"/>
              </a:ext>
            </a:extLst>
          </a:blip>
          <a:srcRect l="50734" t="35331" b="37586"/>
          <a:stretch/>
        </p:blipFill>
        <p:spPr>
          <a:xfrm>
            <a:off x="6001947" y="1717965"/>
            <a:ext cx="1449770" cy="929684"/>
          </a:xfrm>
          <a:prstGeom prst="rect">
            <a:avLst/>
          </a:prstGeom>
          <a:ln w="6350">
            <a:solidFill>
              <a:schemeClr val="dk1"/>
            </a:solidFill>
          </a:ln>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2015" t="15862" r="31746" b="67243"/>
          <a:stretch/>
        </p:blipFill>
        <p:spPr>
          <a:xfrm>
            <a:off x="3865595" y="3837177"/>
            <a:ext cx="1955157" cy="581749"/>
          </a:xfrm>
          <a:prstGeom prst="rect">
            <a:avLst/>
          </a:prstGeom>
          <a:ln w="22225">
            <a:solidFill>
              <a:schemeClr val="dk1"/>
            </a:solidFill>
          </a:ln>
        </p:spPr>
      </p:pic>
      <p:cxnSp>
        <p:nvCxnSpPr>
          <p:cNvPr id="11" name="直線矢印コネクタ 10"/>
          <p:cNvCxnSpPr/>
          <p:nvPr/>
        </p:nvCxnSpPr>
        <p:spPr>
          <a:xfrm>
            <a:off x="3995670" y="3672418"/>
            <a:ext cx="183051" cy="215208"/>
          </a:xfrm>
          <a:prstGeom prst="straightConnector1">
            <a:avLst/>
          </a:prstGeom>
          <a:ln w="19050">
            <a:tailEnd type="stealth"/>
          </a:ln>
        </p:spPr>
        <p:style>
          <a:lnRef idx="1">
            <a:schemeClr val="accent6"/>
          </a:lnRef>
          <a:fillRef idx="0">
            <a:schemeClr val="accent6"/>
          </a:fillRef>
          <a:effectRef idx="0">
            <a:schemeClr val="accent6"/>
          </a:effectRef>
          <a:fontRef idx="minor">
            <a:schemeClr val="tx1"/>
          </a:fontRef>
        </p:style>
      </p:cxnSp>
      <p:sp>
        <p:nvSpPr>
          <p:cNvPr id="27" name="右矢印 26"/>
          <p:cNvSpPr/>
          <p:nvPr/>
        </p:nvSpPr>
        <p:spPr>
          <a:xfrm rot="10800000" flipH="1">
            <a:off x="7530262" y="1941175"/>
            <a:ext cx="267189"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テキスト ボックス 27"/>
          <p:cNvSpPr txBox="1"/>
          <p:nvPr/>
        </p:nvSpPr>
        <p:spPr>
          <a:xfrm>
            <a:off x="5802938" y="1264155"/>
            <a:ext cx="1909749" cy="461665"/>
          </a:xfrm>
          <a:prstGeom prst="rect">
            <a:avLst/>
          </a:prstGeom>
          <a:noFill/>
        </p:spPr>
        <p:txBody>
          <a:bodyPr wrap="square" rtlCol="0">
            <a:spAutoFit/>
          </a:bodyPr>
          <a:lstStyle/>
          <a:p>
            <a:pPr algn="l" defTabSz="685800">
              <a:defRPr/>
            </a:pP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Step1</a:t>
            </a:r>
          </a:p>
          <a:p>
            <a:pPr algn="l" defTabSz="685800">
              <a:defRPr/>
            </a:pP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 Assemble contact for camera cable, </a:t>
            </a:r>
          </a:p>
          <a:p>
            <a:pPr algn="l" defTabSz="685800">
              <a:defRPr/>
            </a:pPr>
            <a:r>
              <a:rPr lang="en-US" altLang="ja-JP" sz="800" b="1" dirty="0">
                <a:latin typeface="Calibri" panose="020F0502020204030204" pitchFamily="34" charset="0"/>
                <a:ea typeface="Meiryo UI" panose="020B0604030504040204" pitchFamily="50" charset="-128"/>
                <a:cs typeface="Calibri" panose="020F0502020204030204" pitchFamily="34" charset="0"/>
              </a:rPr>
              <a:t> </a:t>
            </a: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and connector for your power cable too.</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30" name="テキスト ボックス 29"/>
          <p:cNvSpPr txBox="1"/>
          <p:nvPr/>
        </p:nvSpPr>
        <p:spPr>
          <a:xfrm>
            <a:off x="7797451" y="1277477"/>
            <a:ext cx="1300485" cy="461665"/>
          </a:xfrm>
          <a:prstGeom prst="rect">
            <a:avLst/>
          </a:prstGeom>
          <a:noFill/>
        </p:spPr>
        <p:txBody>
          <a:bodyPr wrap="square" rtlCol="0">
            <a:spAutoFit/>
          </a:bodyPr>
          <a:lstStyle/>
          <a:p>
            <a:pPr algn="l" defTabSz="685800">
              <a:defRPr/>
            </a:pP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Step2</a:t>
            </a:r>
          </a:p>
          <a:p>
            <a:pPr algn="l" defTabSz="685800">
              <a:defRPr/>
            </a:pP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 spool waterproof tape to </a:t>
            </a:r>
            <a:endParaRPr lang="en-US" altLang="ja-JP" sz="800" b="1" dirty="0">
              <a:latin typeface="Calibri" panose="020F0502020204030204" pitchFamily="34" charset="0"/>
              <a:ea typeface="Meiryo UI" panose="020B0604030504040204" pitchFamily="50" charset="-128"/>
              <a:cs typeface="Calibri" panose="020F0502020204030204" pitchFamily="34" charset="0"/>
            </a:endParaRPr>
          </a:p>
          <a:p>
            <a:pPr algn="l" defTabSz="685800">
              <a:defRPr/>
            </a:pPr>
            <a:r>
              <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rPr>
              <a:t>  connector </a:t>
            </a: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with contact</a:t>
            </a:r>
            <a:endParaRPr lang="en-US" altLang="ja-JP" sz="800" b="1" dirty="0" smtClean="0">
              <a:effectLst/>
              <a:latin typeface="Calibri" panose="020F0502020204030204" pitchFamily="34" charset="0"/>
              <a:ea typeface="Meiryo UI" panose="020B0604030504040204" pitchFamily="50" charset="-128"/>
              <a:cs typeface="Calibri" panose="020F0502020204030204" pitchFamily="34" charset="0"/>
            </a:endParaRPr>
          </a:p>
        </p:txBody>
      </p:sp>
      <p:sp>
        <p:nvSpPr>
          <p:cNvPr id="15" name="正方形/長方形 14"/>
          <p:cNvSpPr/>
          <p:nvPr/>
        </p:nvSpPr>
        <p:spPr>
          <a:xfrm>
            <a:off x="5960381" y="2737262"/>
            <a:ext cx="3067989" cy="17842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960381" y="2754143"/>
            <a:ext cx="3067989" cy="430887"/>
          </a:xfrm>
          <a:prstGeom prst="rect">
            <a:avLst/>
          </a:prstGeom>
          <a:noFill/>
        </p:spPr>
        <p:txBody>
          <a:bodyPr wrap="square" rtlCol="0">
            <a:spAutoFit/>
          </a:bodyPr>
          <a:lstStyle/>
          <a:p>
            <a:pPr algn="l" defTabSz="685800">
              <a:defRPr/>
            </a:pPr>
            <a:r>
              <a:rPr lang="en-US" altLang="ja-JP" sz="1100" dirty="0" smtClean="0">
                <a:latin typeface="Calibri" panose="020F0502020204030204" pitchFamily="34" charset="0"/>
                <a:ea typeface="Meiryo UI" panose="020B0604030504040204" pitchFamily="50" charset="-128"/>
                <a:cs typeface="Calibri" panose="020F0502020204030204" pitchFamily="34" charset="0"/>
              </a:rPr>
              <a:t>Ref. Contact and connector specification</a:t>
            </a:r>
          </a:p>
          <a:p>
            <a:pPr algn="l" defTabSz="685800">
              <a:defRPr/>
            </a:pPr>
            <a:r>
              <a:rPr lang="en-US" altLang="ja-JP" sz="1100" dirty="0">
                <a:latin typeface="Calibri" panose="020F0502020204030204" pitchFamily="34" charset="0"/>
                <a:ea typeface="Meiryo UI" panose="020B0604030504040204" pitchFamily="50" charset="-128"/>
                <a:cs typeface="Calibri" panose="020F0502020204030204" pitchFamily="34" charset="0"/>
              </a:rPr>
              <a:t> </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       will be changed  (T.B.D / plan Jan.20) </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33" name="正方形/長方形 32"/>
          <p:cNvSpPr/>
          <p:nvPr/>
        </p:nvSpPr>
        <p:spPr>
          <a:xfrm>
            <a:off x="6126865" y="3243940"/>
            <a:ext cx="2735020" cy="643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100" dirty="0">
                <a:solidFill>
                  <a:prstClr val="black"/>
                </a:solidFill>
                <a:latin typeface="Calibri" charset="0"/>
                <a:ea typeface="ＭＳ Ｐゴシック" charset="0"/>
              </a:rPr>
              <a:t>１：</a:t>
            </a:r>
            <a:r>
              <a:rPr lang="en-US" altLang="ja-JP" sz="1100" dirty="0">
                <a:solidFill>
                  <a:prstClr val="black"/>
                </a:solidFill>
                <a:latin typeface="Calibri" charset="0"/>
                <a:ea typeface="ＭＳ Ｐゴシック" charset="0"/>
              </a:rPr>
              <a:t>24V AC LIVE (Brown)</a:t>
            </a:r>
          </a:p>
          <a:p>
            <a:pPr lvl="0"/>
            <a:r>
              <a:rPr lang="en-US" altLang="ja-JP" sz="1100" dirty="0">
                <a:solidFill>
                  <a:prstClr val="black"/>
                </a:solidFill>
                <a:latin typeface="Calibri" charset="0"/>
                <a:ea typeface="ＭＳ Ｐゴシック" charset="0"/>
              </a:rPr>
              <a:t>2</a:t>
            </a:r>
            <a:r>
              <a:rPr lang="ja-JP" altLang="en-US" sz="1100" dirty="0">
                <a:solidFill>
                  <a:prstClr val="black"/>
                </a:solidFill>
                <a:latin typeface="Calibri" charset="0"/>
                <a:ea typeface="ＭＳ Ｐゴシック" charset="0"/>
              </a:rPr>
              <a:t>：</a:t>
            </a:r>
            <a:r>
              <a:rPr lang="en-US" altLang="ja-JP" sz="1100" dirty="0">
                <a:solidFill>
                  <a:prstClr val="black"/>
                </a:solidFill>
                <a:latin typeface="Calibri" charset="0"/>
                <a:ea typeface="ＭＳ Ｐゴシック" charset="0"/>
              </a:rPr>
              <a:t>24V AC NEUTRAL (Blue)</a:t>
            </a:r>
          </a:p>
          <a:p>
            <a:pPr lvl="0"/>
            <a:r>
              <a:rPr lang="en-US" altLang="ja-JP" sz="1100" dirty="0">
                <a:solidFill>
                  <a:prstClr val="black"/>
                </a:solidFill>
                <a:latin typeface="Calibri" charset="0"/>
                <a:ea typeface="ＭＳ Ｐゴシック" charset="0"/>
              </a:rPr>
              <a:t>3</a:t>
            </a:r>
            <a:r>
              <a:rPr lang="ja-JP" altLang="en-US" sz="1100" dirty="0">
                <a:solidFill>
                  <a:prstClr val="black"/>
                </a:solidFill>
                <a:latin typeface="Calibri" charset="0"/>
                <a:ea typeface="ＭＳ Ｐゴシック" charset="0"/>
              </a:rPr>
              <a:t>：</a:t>
            </a:r>
            <a:r>
              <a:rPr lang="en-US" altLang="ja-JP" sz="1100" dirty="0">
                <a:solidFill>
                  <a:prstClr val="black"/>
                </a:solidFill>
                <a:latin typeface="Calibri" charset="0"/>
                <a:ea typeface="ＭＳ Ｐゴシック" charset="0"/>
              </a:rPr>
              <a:t>Grand (Black)</a:t>
            </a:r>
            <a:endParaRPr lang="ja-JP" altLang="en-US" sz="1100" dirty="0">
              <a:solidFill>
                <a:prstClr val="black"/>
              </a:solidFill>
              <a:latin typeface="Calibri" charset="0"/>
              <a:ea typeface="ＭＳ Ｐゴシック" charset="0"/>
            </a:endParaRPr>
          </a:p>
        </p:txBody>
      </p:sp>
      <p:grpSp>
        <p:nvGrpSpPr>
          <p:cNvPr id="34" name="グループ化 33"/>
          <p:cNvGrpSpPr/>
          <p:nvPr/>
        </p:nvGrpSpPr>
        <p:grpSpPr>
          <a:xfrm>
            <a:off x="7790259" y="3369696"/>
            <a:ext cx="460743" cy="429967"/>
            <a:chOff x="4788653" y="1471682"/>
            <a:chExt cx="918570" cy="786325"/>
          </a:xfrm>
        </p:grpSpPr>
        <p:pic>
          <p:nvPicPr>
            <p:cNvPr id="35" name="図 3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1684" t="9327" r="29145" b="34551"/>
            <a:stretch/>
          </p:blipFill>
          <p:spPr>
            <a:xfrm>
              <a:off x="4788653" y="1471682"/>
              <a:ext cx="918570" cy="786325"/>
            </a:xfrm>
            <a:prstGeom prst="rect">
              <a:avLst/>
            </a:prstGeom>
          </p:spPr>
        </p:pic>
        <p:sp>
          <p:nvSpPr>
            <p:cNvPr id="36" name="テキスト ボックス 35"/>
            <p:cNvSpPr txBox="1"/>
            <p:nvPr/>
          </p:nvSpPr>
          <p:spPr>
            <a:xfrm>
              <a:off x="4914407" y="1573103"/>
              <a:ext cx="211494" cy="276999"/>
            </a:xfrm>
            <a:prstGeom prst="rect">
              <a:avLst/>
            </a:prstGeom>
            <a:solidFill>
              <a:schemeClr val="bg1"/>
            </a:solidFill>
          </p:spPr>
          <p:txBody>
            <a:bodyPr wrap="square" rtlCol="0">
              <a:spAutoFit/>
            </a:bodyPr>
            <a:lstStyle/>
            <a:p>
              <a:pPr algn="ctr"/>
              <a:r>
                <a:rPr kumimoji="1" lang="en-US" altLang="ja-JP" sz="1200" dirty="0" smtClean="0"/>
                <a:t>1</a:t>
              </a:r>
              <a:endParaRPr kumimoji="1" lang="ja-JP" altLang="en-US" sz="1200" dirty="0"/>
            </a:p>
          </p:txBody>
        </p:sp>
        <p:sp>
          <p:nvSpPr>
            <p:cNvPr id="37" name="テキスト ボックス 36"/>
            <p:cNvSpPr txBox="1"/>
            <p:nvPr/>
          </p:nvSpPr>
          <p:spPr>
            <a:xfrm>
              <a:off x="5148696" y="1573102"/>
              <a:ext cx="211494" cy="276999"/>
            </a:xfrm>
            <a:prstGeom prst="rect">
              <a:avLst/>
            </a:prstGeom>
            <a:solidFill>
              <a:schemeClr val="bg1"/>
            </a:solidFill>
          </p:spPr>
          <p:txBody>
            <a:bodyPr wrap="square" rtlCol="0">
              <a:spAutoFit/>
            </a:bodyPr>
            <a:lstStyle/>
            <a:p>
              <a:pPr algn="ctr"/>
              <a:r>
                <a:rPr lang="en-US" altLang="ja-JP" sz="1200" dirty="0"/>
                <a:t>2</a:t>
              </a:r>
              <a:endParaRPr kumimoji="1" lang="ja-JP" altLang="en-US" sz="1200" dirty="0"/>
            </a:p>
          </p:txBody>
        </p:sp>
        <p:sp>
          <p:nvSpPr>
            <p:cNvPr id="38" name="テキスト ボックス 37"/>
            <p:cNvSpPr txBox="1"/>
            <p:nvPr/>
          </p:nvSpPr>
          <p:spPr>
            <a:xfrm>
              <a:off x="5382985" y="1573101"/>
              <a:ext cx="211494" cy="276999"/>
            </a:xfrm>
            <a:prstGeom prst="rect">
              <a:avLst/>
            </a:prstGeom>
            <a:solidFill>
              <a:schemeClr val="bg1"/>
            </a:solidFill>
          </p:spPr>
          <p:txBody>
            <a:bodyPr wrap="square" rtlCol="0">
              <a:spAutoFit/>
            </a:bodyPr>
            <a:lstStyle/>
            <a:p>
              <a:pPr algn="ctr"/>
              <a:r>
                <a:rPr lang="en-US" altLang="ja-JP" sz="1200" dirty="0" smtClean="0"/>
                <a:t>3</a:t>
              </a:r>
              <a:endParaRPr kumimoji="1" lang="ja-JP" altLang="en-US" sz="1200" dirty="0"/>
            </a:p>
          </p:txBody>
        </p:sp>
      </p:grpSp>
      <p:pic>
        <p:nvPicPr>
          <p:cNvPr id="39" name="図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8024" y="3358411"/>
            <a:ext cx="462173" cy="478248"/>
          </a:xfrm>
          <a:prstGeom prst="rect">
            <a:avLst/>
          </a:prstGeom>
        </p:spPr>
      </p:pic>
      <p:sp>
        <p:nvSpPr>
          <p:cNvPr id="40" name="テキスト ボックス 39"/>
          <p:cNvSpPr txBox="1"/>
          <p:nvPr/>
        </p:nvSpPr>
        <p:spPr>
          <a:xfrm>
            <a:off x="6168917" y="3925419"/>
            <a:ext cx="2817659" cy="600164"/>
          </a:xfrm>
          <a:prstGeom prst="rect">
            <a:avLst/>
          </a:prstGeom>
          <a:noFill/>
        </p:spPr>
        <p:txBody>
          <a:bodyPr wrap="square" rtlCol="0">
            <a:spAutoFit/>
          </a:bodyPr>
          <a:lstStyle/>
          <a:p>
            <a:pPr algn="l" defTabSz="685800">
              <a:defRPr/>
            </a:pPr>
            <a:r>
              <a:rPr lang="en-US" altLang="ja-JP" sz="1100" dirty="0" smtClean="0">
                <a:latin typeface="Calibri" panose="020F0502020204030204" pitchFamily="34" charset="0"/>
                <a:ea typeface="Meiryo UI" panose="020B0604030504040204" pitchFamily="50" charset="-128"/>
                <a:cs typeface="Calibri" panose="020F0502020204030204" pitchFamily="34" charset="0"/>
              </a:rPr>
              <a:t>Connector is water proof, therefore,</a:t>
            </a:r>
          </a:p>
          <a:p>
            <a:pPr algn="l" defTabSz="685800">
              <a:defRPr/>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You don’t need to spool water proof tape to connector     </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728453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タイトル 1"/>
          <p:cNvSpPr txBox="1">
            <a:spLocks/>
          </p:cNvSpPr>
          <p:nvPr/>
        </p:nvSpPr>
        <p:spPr>
          <a:xfrm>
            <a:off x="668414" y="621170"/>
            <a:ext cx="7954682" cy="910748"/>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Check installation condition, and install the camera</a:t>
            </a:r>
          </a:p>
          <a:p>
            <a:pPr algn="l" defTabSz="914400"/>
            <a:r>
              <a:rPr lang="en-US" altLang="ja-JP" sz="2000" kern="0" dirty="0">
                <a:effectLst/>
                <a:latin typeface="Calibri" panose="020F0502020204030204" pitchFamily="34" charset="0"/>
                <a:cs typeface="Calibri" panose="020F0502020204030204" pitchFamily="34" charset="0"/>
              </a:rPr>
              <a:t> </a:t>
            </a:r>
            <a:r>
              <a:rPr lang="en-US" altLang="ja-JP" sz="2000" kern="0" dirty="0" smtClean="0">
                <a:effectLst/>
                <a:latin typeface="Calibri" panose="020F0502020204030204" pitchFamily="34" charset="0"/>
                <a:cs typeface="Calibri" panose="020F0502020204030204" pitchFamily="34" charset="0"/>
              </a:rPr>
              <a:t>    </a:t>
            </a:r>
            <a:r>
              <a:rPr lang="en-US" altLang="ja-JP" sz="1400" b="0" kern="0" dirty="0" smtClean="0">
                <a:effectLst/>
                <a:latin typeface="Calibri" panose="020F0502020204030204" pitchFamily="34" charset="0"/>
                <a:cs typeface="Calibri" panose="020F0502020204030204" pitchFamily="34" charset="0"/>
              </a:rPr>
              <a:t>our recommendation :</a:t>
            </a:r>
            <a:r>
              <a:rPr lang="en-US" altLang="ja-JP" sz="1400" b="0" dirty="0" smtClean="0">
                <a:effectLst/>
                <a:latin typeface="Calibri" panose="020F0502020204030204" pitchFamily="34" charset="0"/>
                <a:ea typeface="ＭＳ Ｐゴシック" panose="020B0600070205080204" pitchFamily="50" charset="-128"/>
                <a:cs typeface="Calibri" panose="020F0502020204030204" pitchFamily="34" charset="0"/>
              </a:rPr>
              <a:t>install the camera at 4.5-5.8m height (14.76-19.03ft) with tilt angle 7-10 degree.</a:t>
            </a:r>
            <a:endParaRPr lang="en-US" altLang="ja-JP" sz="1400" b="0" dirty="0">
              <a:latin typeface="Calibri" panose="020F0502020204030204" pitchFamily="34" charset="0"/>
              <a:ea typeface="ＭＳ Ｐゴシック" panose="020B0600070205080204" pitchFamily="50" charset="-128"/>
              <a:cs typeface="Calibri" panose="020F0502020204030204" pitchFamily="34" charset="0"/>
            </a:endParaRPr>
          </a:p>
          <a:p>
            <a:pPr algn="l" defTabSz="914400"/>
            <a:r>
              <a:rPr lang="en-US" altLang="ja-JP" sz="1400" b="0" dirty="0" smtClean="0">
                <a:latin typeface="Calibri" panose="020F0502020204030204" pitchFamily="34" charset="0"/>
                <a:ea typeface="ＭＳ Ｐゴシック" panose="020B0600070205080204" pitchFamily="50" charset="-128"/>
                <a:cs typeface="Calibri" panose="020F0502020204030204" pitchFamily="34" charset="0"/>
              </a:rPr>
              <a:t>       </a:t>
            </a:r>
            <a:r>
              <a:rPr lang="en-US" altLang="ja-JP" sz="1200" b="0" dirty="0" smtClean="0">
                <a:latin typeface="Calibri" panose="020F0502020204030204" pitchFamily="34" charset="0"/>
                <a:ea typeface="ＭＳ Ｐゴシック" panose="020B0600070205080204" pitchFamily="50" charset="-128"/>
                <a:cs typeface="Calibri" panose="020F0502020204030204" pitchFamily="34" charset="0"/>
              </a:rPr>
              <a:t>* If the camera will be installed on slope, Tilt angle should be added based on slope angle.</a:t>
            </a:r>
            <a:endParaRPr lang="en-US" altLang="ja-JP" sz="1400" b="0" dirty="0">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306" name="図 305"/>
          <p:cNvPicPr>
            <a:picLocks noChangeAspect="1"/>
          </p:cNvPicPr>
          <p:nvPr/>
        </p:nvPicPr>
        <p:blipFill>
          <a:blip r:embed="rId3"/>
          <a:stretch>
            <a:fillRect/>
          </a:stretch>
        </p:blipFill>
        <p:spPr>
          <a:xfrm>
            <a:off x="1749357" y="1514104"/>
            <a:ext cx="5947249" cy="2282999"/>
          </a:xfrm>
          <a:prstGeom prst="rect">
            <a:avLst/>
          </a:prstGeom>
        </p:spPr>
      </p:pic>
      <p:sp>
        <p:nvSpPr>
          <p:cNvPr id="307" name="テキスト ボックス 306"/>
          <p:cNvSpPr txBox="1"/>
          <p:nvPr/>
        </p:nvSpPr>
        <p:spPr>
          <a:xfrm>
            <a:off x="1072055" y="3628733"/>
            <a:ext cx="7605286" cy="1015663"/>
          </a:xfrm>
          <a:prstGeom prst="rect">
            <a:avLst/>
          </a:prstGeom>
          <a:noFill/>
        </p:spPr>
        <p:txBody>
          <a:bodyPr wrap="square" rtlCol="0">
            <a:spAutoFit/>
          </a:bodyPr>
          <a:lstStyle/>
          <a:p>
            <a:pPr algn="l" defTabSz="685800">
              <a:defRPr/>
            </a:pP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ja-JP" altLang="en-US"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lane width for your reference -&gt; USA:3.66m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(144.1inch)</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Germany/France:3.75m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(147.6inch</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Japan:3.5m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(137.8inch</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defTabSz="685800">
              <a:defRPr/>
            </a:pP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ja-JP" altLang="en-US"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Minimum height of gantry required for 4.80m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(15.75feet)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Europe4.5m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(14.76feet</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US 4.9m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(16.08feet</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UK5.35m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(17.55feet</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Japan 4.6m)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(15.09feet</a:t>
            </a:r>
            <a:r>
              <a:rPr lang="en-US" altLang="ja-JP" sz="7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}based on survey </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 allowed Maximum height of vehicle{4.30m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(14.11feet)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vertical movement{0.2m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(0.66feet)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margin{0.3m</a:t>
            </a:r>
            <a:r>
              <a:rPr lang="en-US" altLang="ja-JP" sz="7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(0.98feet)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p>
        </p:txBody>
      </p:sp>
      <p:sp>
        <p:nvSpPr>
          <p:cNvPr id="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7. Installation condition</a:t>
            </a:r>
            <a:endParaRPr lang="ja-JP" altLang="en-US" sz="2800" dirty="0"/>
          </a:p>
        </p:txBody>
      </p:sp>
    </p:spTree>
    <p:extLst>
      <p:ext uri="{BB962C8B-B14F-4D97-AF65-F5344CB8AC3E}">
        <p14:creationId xmlns:p14="http://schemas.microsoft.com/office/powerpoint/2010/main" val="3784609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529839" y="1431509"/>
            <a:ext cx="632554" cy="849872"/>
          </a:xfrm>
          <a:prstGeom prst="rect">
            <a:avLst/>
          </a:prstGeom>
        </p:spPr>
      </p:pic>
      <p:pic>
        <p:nvPicPr>
          <p:cNvPr id="5"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06038" y="1813660"/>
            <a:ext cx="966089" cy="23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34"/>
          <p:cNvSpPr txBox="1">
            <a:spLocks noChangeAspect="1" noChangeArrowheads="1"/>
          </p:cNvSpPr>
          <p:nvPr/>
        </p:nvSpPr>
        <p:spPr bwMode="auto">
          <a:xfrm>
            <a:off x="5356595" y="2015851"/>
            <a:ext cx="2775496" cy="43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301" tIns="31650" rIns="63301" bIns="31650">
            <a:spAutoFit/>
          </a:bodyPr>
          <a:lstStyle>
            <a:lvl1pPr algn="l" eaLnBrk="0" hangingPunct="0">
              <a:spcBef>
                <a:spcPct val="20000"/>
              </a:spcBef>
              <a:buFont typeface="Arial" charset="0"/>
              <a:buChar char="•"/>
              <a:defRPr kumimoji="1" sz="40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35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30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200" dirty="0" smtClean="0">
                <a:effectLst/>
                <a:ea typeface="Meiryo UI" panose="020B0604030504040204" pitchFamily="50" charset="-128"/>
                <a:cs typeface="Calibri" panose="020F0502020204030204" pitchFamily="34" charset="0"/>
              </a:rPr>
              <a:t>Client for Maintenance</a:t>
            </a:r>
            <a:endParaRPr lang="en-US" altLang="ja-JP" sz="1200" b="1" dirty="0">
              <a:effectLst/>
              <a:ea typeface="Meiryo UI" panose="020B0604030504040204" pitchFamily="50" charset="-128"/>
              <a:cs typeface="Calibri" panose="020F0502020204030204" pitchFamily="34" charset="0"/>
            </a:endParaRPr>
          </a:p>
          <a:p>
            <a:pPr algn="ctr" eaLnBrk="1" hangingPunct="1">
              <a:spcBef>
                <a:spcPct val="0"/>
              </a:spcBef>
              <a:buFontTx/>
              <a:buNone/>
            </a:pPr>
            <a:r>
              <a:rPr lang="en-US" altLang="ja-JP" sz="1200" b="1" dirty="0" smtClean="0">
                <a:effectLst/>
                <a:ea typeface="Meiryo UI" panose="020B0604030504040204" pitchFamily="50" charset="-128"/>
                <a:cs typeface="Calibri" panose="020F0502020204030204" pitchFamily="34" charset="0"/>
              </a:rPr>
              <a:t>(VI /Genetec</a:t>
            </a:r>
            <a:r>
              <a:rPr lang="en-US" altLang="ja-JP" sz="1200" b="1" dirty="0">
                <a:effectLst/>
                <a:ea typeface="Meiryo UI" panose="020B0604030504040204" pitchFamily="50" charset="-128"/>
                <a:cs typeface="Calibri" panose="020F0502020204030204" pitchFamily="34" charset="0"/>
              </a:rPr>
              <a:t> </a:t>
            </a:r>
            <a:r>
              <a:rPr lang="en-US" altLang="ja-JP" sz="1200" b="1" dirty="0" smtClean="0">
                <a:effectLst/>
                <a:ea typeface="Meiryo UI" panose="020B0604030504040204" pitchFamily="50" charset="-128"/>
                <a:cs typeface="Calibri" panose="020F0502020204030204" pitchFamily="34" charset="0"/>
              </a:rPr>
              <a:t>/ Milestone / Web browser)</a:t>
            </a:r>
            <a:endParaRPr lang="en-US" altLang="ja-JP" sz="1200" dirty="0" smtClean="0">
              <a:effectLst/>
              <a:ea typeface="Meiryo UI" panose="020B0604030504040204" pitchFamily="50" charset="-128"/>
              <a:cs typeface="Calibri" panose="020F0502020204030204" pitchFamily="34" charset="0"/>
            </a:endParaRPr>
          </a:p>
        </p:txBody>
      </p:sp>
      <p:sp>
        <p:nvSpPr>
          <p:cNvPr id="9" name="Text Box 534"/>
          <p:cNvSpPr txBox="1">
            <a:spLocks noChangeAspect="1" noChangeArrowheads="1"/>
          </p:cNvSpPr>
          <p:nvPr/>
        </p:nvSpPr>
        <p:spPr bwMode="auto">
          <a:xfrm>
            <a:off x="2901557" y="3531749"/>
            <a:ext cx="2314466" cy="43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301" tIns="31650" rIns="63301" bIns="31650">
            <a:spAutoFit/>
          </a:bodyPr>
          <a:lstStyle>
            <a:lvl1pPr algn="l" eaLnBrk="0" hangingPunct="0">
              <a:spcBef>
                <a:spcPct val="20000"/>
              </a:spcBef>
              <a:buFont typeface="Arial" charset="0"/>
              <a:buChar char="•"/>
              <a:defRPr kumimoji="1" sz="40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35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30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200" b="1" dirty="0" smtClean="0">
                <a:effectLst/>
                <a:ea typeface="Meiryo UI" panose="020B0604030504040204" pitchFamily="50" charset="-128"/>
                <a:cs typeface="Calibri" panose="020F0502020204030204" pitchFamily="34" charset="0"/>
              </a:rPr>
              <a:t>Recording Server</a:t>
            </a:r>
          </a:p>
          <a:p>
            <a:pPr algn="ctr" eaLnBrk="1" hangingPunct="1">
              <a:spcBef>
                <a:spcPct val="0"/>
              </a:spcBef>
              <a:buFontTx/>
              <a:buNone/>
            </a:pPr>
            <a:r>
              <a:rPr lang="en-US" altLang="ja-JP" sz="1200" b="1" dirty="0" smtClean="0">
                <a:effectLst/>
                <a:ea typeface="Meiryo UI" panose="020B0604030504040204" pitchFamily="50" charset="-128"/>
                <a:cs typeface="Calibri" panose="020F0502020204030204" pitchFamily="34" charset="0"/>
              </a:rPr>
              <a:t>(VI / Genetec / Milestone)</a:t>
            </a:r>
          </a:p>
        </p:txBody>
      </p:sp>
      <p:cxnSp>
        <p:nvCxnSpPr>
          <p:cNvPr id="19" name="直線矢印コネクタ 18"/>
          <p:cNvCxnSpPr/>
          <p:nvPr/>
        </p:nvCxnSpPr>
        <p:spPr>
          <a:xfrm>
            <a:off x="2453645" y="1980708"/>
            <a:ext cx="1331413" cy="0"/>
          </a:xfrm>
          <a:prstGeom prst="straightConnector1">
            <a:avLst/>
          </a:prstGeom>
          <a:ln w="19050">
            <a:solidFill>
              <a:srgbClr val="0A54A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480798" y="2281381"/>
            <a:ext cx="3136538" cy="461665"/>
          </a:xfrm>
          <a:prstGeom prst="rect">
            <a:avLst/>
          </a:prstGeom>
        </p:spPr>
        <p:txBody>
          <a:bodyPr wrap="square">
            <a:spAutoFit/>
          </a:bodyPr>
          <a:lstStyle/>
          <a:p>
            <a:pPr algn="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Occupants</a:t>
            </a:r>
            <a:r>
              <a:rPr lang="ja-JP" altLang="en-US" sz="12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Rec. stream</a:t>
            </a:r>
            <a:r>
              <a:rPr lang="en-US" altLang="ja-JP" sz="1200"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C000"/>
                </a:solidFill>
                <a:effectLst/>
                <a:latin typeface="Calibri" panose="020F0502020204030204" pitchFamily="34" charset="0"/>
                <a:ea typeface="Meiryo UI" panose="020B0604030504040204" pitchFamily="50" charset="-128"/>
                <a:cs typeface="Calibri" panose="020F0502020204030204" pitchFamily="34" charset="0"/>
              </a:rPr>
              <a:t>Live stream</a:t>
            </a:r>
          </a:p>
          <a:p>
            <a:pPr algn="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License Number :  </a:t>
            </a:r>
            <a:r>
              <a:rPr lang="en-US" altLang="ja-JP" sz="1200" dirty="0" smtClean="0">
                <a:solidFill>
                  <a:schemeClr val="accent1">
                    <a:lumMod val="50000"/>
                  </a:schemeClr>
                </a:solidFill>
                <a:effectLst/>
                <a:latin typeface="Calibri" panose="020F0502020204030204" pitchFamily="34" charset="0"/>
                <a:ea typeface="Meiryo UI" panose="020B0604030504040204" pitchFamily="50" charset="-128"/>
                <a:cs typeface="Calibri" panose="020F0502020204030204" pitchFamily="34" charset="0"/>
              </a:rPr>
              <a:t>Rec. stream</a:t>
            </a:r>
            <a:r>
              <a:rPr lang="en-US" altLang="ja-JP" sz="1200" b="1" dirty="0" smtClean="0">
                <a:solidFill>
                  <a:schemeClr val="accent1">
                    <a:lumMod val="50000"/>
                  </a:schemeClr>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chemeClr val="accent1">
                    <a:lumMod val="60000"/>
                    <a:lumOff val="40000"/>
                  </a:schemeClr>
                </a:solidFill>
                <a:effectLst/>
                <a:latin typeface="Calibri" panose="020F0502020204030204" pitchFamily="34" charset="0"/>
                <a:ea typeface="Meiryo UI" panose="020B0604030504040204" pitchFamily="50" charset="-128"/>
                <a:cs typeface="Calibri" panose="020F0502020204030204" pitchFamily="34" charset="0"/>
              </a:rPr>
              <a:t>Live stream</a:t>
            </a:r>
            <a:endParaRPr lang="en-US" altLang="ja-JP" sz="1200" dirty="0">
              <a:solidFill>
                <a:schemeClr val="accent1">
                  <a:lumMod val="60000"/>
                  <a:lumOff val="40000"/>
                </a:schemeClr>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30" name="Text Box 534"/>
          <p:cNvSpPr txBox="1">
            <a:spLocks noChangeAspect="1" noChangeArrowheads="1"/>
          </p:cNvSpPr>
          <p:nvPr/>
        </p:nvSpPr>
        <p:spPr bwMode="auto">
          <a:xfrm>
            <a:off x="5988238" y="3533777"/>
            <a:ext cx="1815029" cy="43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301" tIns="31650" rIns="63301" bIns="31650">
            <a:spAutoFit/>
          </a:bodyPr>
          <a:lstStyle>
            <a:lvl1pPr algn="l" eaLnBrk="0" hangingPunct="0">
              <a:spcBef>
                <a:spcPct val="20000"/>
              </a:spcBef>
              <a:buFont typeface="Arial" charset="0"/>
              <a:buChar char="•"/>
              <a:defRPr kumimoji="1" sz="40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35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30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5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5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200" b="1" dirty="0" smtClean="0">
                <a:effectLst/>
                <a:ea typeface="Meiryo UI" panose="020B0604030504040204" pitchFamily="50" charset="-128"/>
                <a:cs typeface="Calibri" panose="020F0502020204030204" pitchFamily="34" charset="0"/>
              </a:rPr>
              <a:t>Image analysis server</a:t>
            </a:r>
          </a:p>
          <a:p>
            <a:pPr algn="ctr" eaLnBrk="1" hangingPunct="1">
              <a:spcBef>
                <a:spcPct val="0"/>
              </a:spcBef>
              <a:buFontTx/>
              <a:buNone/>
            </a:pPr>
            <a:r>
              <a:rPr lang="en-US" altLang="ja-JP" sz="1200" b="1" dirty="0" smtClean="0">
                <a:effectLst/>
                <a:ea typeface="Meiryo UI" panose="020B0604030504040204" pitchFamily="50" charset="-128"/>
                <a:cs typeface="Calibri" panose="020F0502020204030204" pitchFamily="34" charset="0"/>
              </a:rPr>
              <a:t>(Ex. VI LPR option)</a:t>
            </a:r>
          </a:p>
        </p:txBody>
      </p:sp>
      <p:cxnSp>
        <p:nvCxnSpPr>
          <p:cNvPr id="31" name="直線矢印コネクタ 30"/>
          <p:cNvCxnSpPr/>
          <p:nvPr/>
        </p:nvCxnSpPr>
        <p:spPr>
          <a:xfrm>
            <a:off x="2453645" y="1905282"/>
            <a:ext cx="1339981" cy="2730"/>
          </a:xfrm>
          <a:prstGeom prst="straightConnector1">
            <a:avLst/>
          </a:prstGeom>
          <a:ln w="19050">
            <a:solidFill>
              <a:srgbClr val="F90707"/>
            </a:solidFill>
            <a:tailEnd type="arrow"/>
          </a:ln>
        </p:spPr>
        <p:style>
          <a:lnRef idx="1">
            <a:schemeClr val="accent2"/>
          </a:lnRef>
          <a:fillRef idx="0">
            <a:schemeClr val="accent2"/>
          </a:fillRef>
          <a:effectRef idx="0">
            <a:schemeClr val="accent2"/>
          </a:effectRef>
          <a:fontRef idx="minor">
            <a:schemeClr val="tx1"/>
          </a:fontRef>
        </p:style>
      </p:cxnSp>
      <p:cxnSp>
        <p:nvCxnSpPr>
          <p:cNvPr id="33" name="直線矢印コネクタ 32"/>
          <p:cNvCxnSpPr/>
          <p:nvPr/>
        </p:nvCxnSpPr>
        <p:spPr>
          <a:xfrm>
            <a:off x="3939661" y="2064826"/>
            <a:ext cx="0" cy="974698"/>
          </a:xfrm>
          <a:prstGeom prst="straightConnector1">
            <a:avLst/>
          </a:prstGeom>
          <a:ln w="19050">
            <a:solidFill>
              <a:srgbClr val="F90707"/>
            </a:solidFill>
            <a:tailEnd type="arrow"/>
          </a:ln>
        </p:spPr>
        <p:style>
          <a:lnRef idx="1">
            <a:schemeClr val="accent2"/>
          </a:lnRef>
          <a:fillRef idx="0">
            <a:schemeClr val="accent2"/>
          </a:fillRef>
          <a:effectRef idx="0">
            <a:schemeClr val="accent2"/>
          </a:effectRef>
          <a:fontRef idx="minor">
            <a:schemeClr val="tx1"/>
          </a:fontRef>
        </p:style>
      </p:cxnSp>
      <p:cxnSp>
        <p:nvCxnSpPr>
          <p:cNvPr id="43" name="直線矢印コネクタ 42"/>
          <p:cNvCxnSpPr/>
          <p:nvPr/>
        </p:nvCxnSpPr>
        <p:spPr>
          <a:xfrm>
            <a:off x="4118724" y="2064826"/>
            <a:ext cx="0" cy="976519"/>
          </a:xfrm>
          <a:prstGeom prst="straightConnector1">
            <a:avLst/>
          </a:prstGeom>
          <a:ln w="19050">
            <a:solidFill>
              <a:srgbClr val="0A54A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a:off x="4873746" y="3242668"/>
            <a:ext cx="1319081" cy="0"/>
          </a:xfrm>
          <a:prstGeom prst="straightConnector1">
            <a:avLst/>
          </a:prstGeom>
          <a:ln w="19050">
            <a:solidFill>
              <a:srgbClr val="0A54A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a:off x="2453645" y="1743380"/>
            <a:ext cx="3573383" cy="0"/>
          </a:xfrm>
          <a:prstGeom prst="straightConnector1">
            <a:avLst/>
          </a:prstGeom>
          <a:ln w="19050">
            <a:solidFill>
              <a:schemeClr val="accent1">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2453645" y="1636834"/>
            <a:ext cx="3573383" cy="0"/>
          </a:xfrm>
          <a:prstGeom prst="straightConnector1">
            <a:avLst/>
          </a:prstGeom>
          <a:ln w="19050">
            <a:solidFill>
              <a:srgbClr val="FFFF00"/>
            </a:solidFill>
            <a:prstDash val="solid"/>
            <a:tailEnd type="arrow"/>
          </a:ln>
        </p:spPr>
        <p:style>
          <a:lnRef idx="2">
            <a:schemeClr val="accent1"/>
          </a:lnRef>
          <a:fillRef idx="0">
            <a:schemeClr val="accent1"/>
          </a:fillRef>
          <a:effectRef idx="1">
            <a:schemeClr val="accent1"/>
          </a:effectRef>
          <a:fontRef idx="minor">
            <a:schemeClr val="tx1"/>
          </a:fontRef>
        </p:style>
      </p:cxnSp>
      <p:pic>
        <p:nvPicPr>
          <p:cNvPr id="57" name="Picture 147" descr="MCj03984350000[1]"/>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5153" y="1497636"/>
            <a:ext cx="440021" cy="4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47" descr="MCj03984350000[1]"/>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2808" y="3014773"/>
            <a:ext cx="440021" cy="4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panasonic.biz/security/software/asm200/img/ase201/img_02_01.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39661" y="3026295"/>
            <a:ext cx="847609" cy="4470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ladizelectronic.com/sites/default/files/styles/large/public/products/Ghab_190.png?itok=icSGDg4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371558" y="1484117"/>
            <a:ext cx="745570" cy="49659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7" descr="MCj03984350000[1]"/>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1558" y="2990222"/>
            <a:ext cx="440021" cy="4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http://panasonic.biz/security/software/asm200/img/ase201/img_02_01.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4829" y="3014773"/>
            <a:ext cx="847609" cy="447028"/>
          </a:xfrm>
          <a:prstGeom prst="rect">
            <a:avLst/>
          </a:prstGeom>
          <a:noFill/>
          <a:extLst>
            <a:ext uri="{909E8E84-426E-40DD-AFC4-6F175D3DCCD1}">
              <a14:hiddenFill xmlns:a14="http://schemas.microsoft.com/office/drawing/2010/main">
                <a:solidFill>
                  <a:srgbClr val="FFFFFF"/>
                </a:solidFill>
              </a14:hiddenFill>
            </a:ext>
          </a:extLst>
        </p:spPr>
      </p:pic>
      <p:sp>
        <p:nvSpPr>
          <p:cNvPr id="24" name="タイトル 1"/>
          <p:cNvSpPr txBox="1">
            <a:spLocks/>
          </p:cNvSpPr>
          <p:nvPr/>
        </p:nvSpPr>
        <p:spPr>
          <a:xfrm>
            <a:off x="349580" y="654348"/>
            <a:ext cx="8410961" cy="66417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1800" u="sng" kern="0" dirty="0" smtClean="0">
                <a:solidFill>
                  <a:srgbClr val="6464E6"/>
                </a:solidFill>
                <a:effectLst/>
                <a:latin typeface="Calibri" panose="020F0502020204030204" pitchFamily="34" charset="0"/>
                <a:cs typeface="Calibri" panose="020F0502020204030204" pitchFamily="34" charset="0"/>
              </a:rPr>
              <a:t>Occupant and license image captured by camera can be available for analysis via Video Insight, Genetec</a:t>
            </a:r>
            <a:r>
              <a:rPr lang="en-US" altLang="ja-JP" sz="1800" u="sng" kern="0" dirty="0">
                <a:solidFill>
                  <a:srgbClr val="6464E6"/>
                </a:solidFill>
                <a:effectLst/>
                <a:latin typeface="Calibri" panose="020F0502020204030204" pitchFamily="34" charset="0"/>
                <a:cs typeface="Calibri" panose="020F0502020204030204" pitchFamily="34" charset="0"/>
              </a:rPr>
              <a:t> </a:t>
            </a:r>
            <a:r>
              <a:rPr lang="en-US" altLang="ja-JP" sz="1800" u="sng" kern="0" dirty="0" smtClean="0">
                <a:solidFill>
                  <a:srgbClr val="6464E6"/>
                </a:solidFill>
                <a:effectLst/>
                <a:latin typeface="Calibri" panose="020F0502020204030204" pitchFamily="34" charset="0"/>
                <a:cs typeface="Calibri" panose="020F0502020204030204" pitchFamily="34" charset="0"/>
              </a:rPr>
              <a:t>or Milestone VMS.</a:t>
            </a:r>
          </a:p>
        </p:txBody>
      </p:sp>
      <p:sp>
        <p:nvSpPr>
          <p:cNvPr id="32" name="テキスト ボックス 31"/>
          <p:cNvSpPr txBox="1"/>
          <p:nvPr/>
        </p:nvSpPr>
        <p:spPr>
          <a:xfrm>
            <a:off x="5826044" y="3967027"/>
            <a:ext cx="3179752" cy="646331"/>
          </a:xfrm>
          <a:prstGeom prst="rect">
            <a:avLst/>
          </a:prstGeom>
          <a:noFill/>
        </p:spPr>
        <p:txBody>
          <a:bodyPr wrap="square" rtlCol="0">
            <a:spAutoFit/>
          </a:bodyPr>
          <a:lstStyle/>
          <a:p>
            <a:pPr algn="l" defTabSz="685800">
              <a:defRPr/>
            </a:pP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ja-JP" altLang="en-US"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X5 series camera doesn’t support to connect </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with NX recorder, ASM software and ASF950.</a:t>
            </a:r>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2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a:solidFill>
                  <a:prstClr val="white"/>
                </a:solidFill>
                <a:ea typeface="Meiryo UI" pitchFamily="50" charset="-128"/>
              </a:rPr>
              <a:t>8</a:t>
            </a:r>
            <a:r>
              <a:rPr lang="en-US" altLang="ja-JP" sz="2800" dirty="0" smtClean="0">
                <a:solidFill>
                  <a:prstClr val="white"/>
                </a:solidFill>
                <a:ea typeface="Meiryo UI" pitchFamily="50" charset="-128"/>
              </a:rPr>
              <a:t>. System configuration example</a:t>
            </a:r>
            <a:endParaRPr lang="ja-JP" altLang="en-US" sz="2800" dirty="0"/>
          </a:p>
        </p:txBody>
      </p:sp>
    </p:spTree>
    <p:extLst>
      <p:ext uri="{BB962C8B-B14F-4D97-AF65-F5344CB8AC3E}">
        <p14:creationId xmlns:p14="http://schemas.microsoft.com/office/powerpoint/2010/main" val="180383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Group 3074"/>
          <p:cNvGraphicFramePr>
            <a:graphicFrameLocks noGrp="1"/>
          </p:cNvGraphicFramePr>
          <p:nvPr>
            <p:extLst>
              <p:ext uri="{D42A27DB-BD31-4B8C-83A1-F6EECF244321}">
                <p14:modId xmlns:p14="http://schemas.microsoft.com/office/powerpoint/2010/main" val="691806450"/>
              </p:ext>
            </p:extLst>
          </p:nvPr>
        </p:nvGraphicFramePr>
        <p:xfrm>
          <a:off x="4654221" y="980503"/>
          <a:ext cx="4384460" cy="3573262"/>
        </p:xfrm>
        <a:graphic>
          <a:graphicData uri="http://schemas.openxmlformats.org/drawingml/2006/table">
            <a:tbl>
              <a:tblPr/>
              <a:tblGrid>
                <a:gridCol w="2670028">
                  <a:extLst>
                    <a:ext uri="{9D8B030D-6E8A-4147-A177-3AD203B41FA5}">
                      <a16:colId xmlns:a16="http://schemas.microsoft.com/office/drawing/2014/main" val="771152664"/>
                    </a:ext>
                  </a:extLst>
                </a:gridCol>
                <a:gridCol w="1714432">
                  <a:extLst>
                    <a:ext uri="{9D8B030D-6E8A-4147-A177-3AD203B41FA5}">
                      <a16:colId xmlns:a16="http://schemas.microsoft.com/office/drawing/2014/main" val="1635145711"/>
                    </a:ext>
                  </a:extLst>
                </a:gridCol>
              </a:tblGrid>
              <a:tr h="222627">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Restriction</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4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Image example</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594863">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In heavy</a:t>
                      </a:r>
                      <a:r>
                        <a:rPr lang="en-US" altLang="ja-JP" sz="1200" baseline="0" dirty="0" smtClean="0">
                          <a:latin typeface="Calibri" panose="020F0502020204030204" pitchFamily="34" charset="0"/>
                          <a:cs typeface="Calibri" panose="020F0502020204030204" pitchFamily="34" charset="0"/>
                        </a:rPr>
                        <a:t> snow or rain.</a:t>
                      </a:r>
                      <a:r>
                        <a:rPr lang="en-US" altLang="ja-JP" sz="1200" dirty="0" smtClean="0">
                          <a:latin typeface="Calibri" panose="020F0502020204030204" pitchFamily="34" charset="0"/>
                          <a:cs typeface="Calibri" panose="020F0502020204030204" pitchFamily="34" charset="0"/>
                        </a:rPr>
                        <a:t/>
                      </a:r>
                      <a:br>
                        <a:rPr lang="en-US" altLang="ja-JP" sz="1200" dirty="0" smtClean="0">
                          <a:latin typeface="Calibri" panose="020F0502020204030204" pitchFamily="34" charset="0"/>
                          <a:cs typeface="Calibri" panose="020F0502020204030204" pitchFamily="34" charset="0"/>
                        </a:rPr>
                      </a:br>
                      <a:endParaRPr kumimoji="1" lang="ja-JP" altLang="en-US" sz="1200" dirty="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639154">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Over specification of</a:t>
                      </a:r>
                      <a:r>
                        <a:rPr lang="en-US" altLang="ja-JP" sz="1200" baseline="0" dirty="0" smtClean="0">
                          <a:latin typeface="Calibri" panose="020F0502020204030204" pitchFamily="34" charset="0"/>
                          <a:cs typeface="Calibri" panose="020F0502020204030204" pitchFamily="34" charset="0"/>
                        </a:rPr>
                        <a:t> capturing vehicle speed (</a:t>
                      </a:r>
                      <a:r>
                        <a:rPr lang="en-US" altLang="ja-JP" sz="1200" dirty="0" smtClean="0">
                          <a:latin typeface="Calibri" panose="020F0502020204030204" pitchFamily="34" charset="0"/>
                          <a:cs typeface="Calibri" panose="020F0502020204030204" pitchFamily="34" charset="0"/>
                        </a:rPr>
                        <a:t>120km/h/15fps mode</a:t>
                      </a:r>
                      <a:r>
                        <a:rPr lang="en-US" altLang="ja-JP" sz="1200" baseline="0" dirty="0" smtClean="0">
                          <a:latin typeface="Calibri" panose="020F0502020204030204" pitchFamily="34" charset="0"/>
                          <a:cs typeface="Calibri" panose="020F0502020204030204" pitchFamily="34" charset="0"/>
                        </a:rPr>
                        <a:t> or</a:t>
                      </a:r>
                      <a:endParaRPr lang="en-US" altLang="ja-JP" sz="1200" dirty="0" smtClean="0">
                        <a:latin typeface="Calibri" panose="020F0502020204030204" pitchFamily="34" charset="0"/>
                        <a:cs typeface="Calibri" panose="020F0502020204030204" pitchFamily="34" charset="0"/>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160km/h/30fps mode)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594863">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Water drops or stains on the glass surface of the camera.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96962143"/>
                  </a:ext>
                </a:extLst>
              </a:tr>
              <a:tr h="745680">
                <a:tc>
                  <a:txBody>
                    <a:bodyPr/>
                    <a:lstStyle/>
                    <a:p>
                      <a:r>
                        <a:rPr kumimoji="1" lang="en-US" altLang="ja-JP" sz="1200" baseline="0" dirty="0" smtClean="0">
                          <a:latin typeface="Calibri" panose="020F0502020204030204" pitchFamily="34" charset="0"/>
                          <a:cs typeface="Calibri" panose="020F0502020204030204" pitchFamily="34" charset="0"/>
                        </a:rPr>
                        <a:t>Difficult to see characters,</a:t>
                      </a:r>
                      <a:endParaRPr kumimoji="1" lang="en-US" altLang="ja-JP" sz="1200" dirty="0" smtClean="0">
                        <a:latin typeface="Calibri" panose="020F0502020204030204" pitchFamily="34" charset="0"/>
                        <a:cs typeface="Calibri" panose="020F0502020204030204" pitchFamily="34" charset="0"/>
                      </a:endParaRPr>
                    </a:p>
                    <a:p>
                      <a:r>
                        <a:rPr kumimoji="1" lang="en-US" altLang="ja-JP" sz="1200" dirty="0" smtClean="0">
                          <a:latin typeface="Calibri" panose="020F0502020204030204" pitchFamily="34" charset="0"/>
                          <a:cs typeface="Calibri" panose="020F0502020204030204" pitchFamily="34" charset="0"/>
                        </a:rPr>
                        <a:t>due to license condition.</a:t>
                      </a:r>
                    </a:p>
                    <a:p>
                      <a:r>
                        <a:rPr kumimoji="1" lang="en-US" altLang="ja-JP" sz="1000" dirty="0" smtClean="0">
                          <a:latin typeface="Calibri" panose="020F0502020204030204" pitchFamily="34" charset="0"/>
                          <a:cs typeface="Calibri" panose="020F0502020204030204" pitchFamily="34" charset="0"/>
                        </a:rPr>
                        <a:t>(</a:t>
                      </a:r>
                      <a:r>
                        <a:rPr kumimoji="1" lang="en-US" altLang="ja-JP" sz="900" dirty="0" smtClean="0">
                          <a:latin typeface="Calibri" panose="020F0502020204030204" pitchFamily="34" charset="0"/>
                          <a:cs typeface="Calibri" panose="020F0502020204030204" pitchFamily="34" charset="0"/>
                        </a:rPr>
                        <a:t>painted</a:t>
                      </a:r>
                      <a:r>
                        <a:rPr kumimoji="1" lang="en-US" altLang="ja-JP" sz="900" baseline="0" dirty="0" smtClean="0">
                          <a:latin typeface="Calibri" panose="020F0502020204030204" pitchFamily="34" charset="0"/>
                          <a:cs typeface="Calibri" panose="020F0502020204030204" pitchFamily="34" charset="0"/>
                        </a:rPr>
                        <a:t> too reflective material or dirty on or one of character is not printed by reflective material etc.) </a:t>
                      </a:r>
                      <a:endParaRPr kumimoji="1" lang="en-US" altLang="ja-JP" sz="900" dirty="0" smtClean="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760898">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Coexistence area of reflective and non-reflective plates</a:t>
                      </a:r>
                      <a:r>
                        <a:rPr kumimoji="1" lang="en-US" altLang="ja-JP" sz="1400" dirty="0" smtClean="0">
                          <a:latin typeface="Calibri" panose="020F0502020204030204" pitchFamily="34" charset="0"/>
                          <a:cs typeface="Calibri" panose="020F0502020204030204" pitchFamily="34" charset="0"/>
                        </a:rPr>
                        <a:t/>
                      </a:r>
                      <a:br>
                        <a:rPr kumimoji="1" lang="en-US" altLang="ja-JP" sz="1400" dirty="0" smtClean="0">
                          <a:latin typeface="Calibri" panose="020F0502020204030204" pitchFamily="34" charset="0"/>
                          <a:cs typeface="Calibri" panose="020F0502020204030204" pitchFamily="34" charset="0"/>
                        </a:rPr>
                      </a:br>
                      <a:r>
                        <a:rPr kumimoji="1" lang="en-US" altLang="ja-JP" sz="800" dirty="0" smtClean="0">
                          <a:latin typeface="Calibri" panose="020F0502020204030204" pitchFamily="34" charset="0"/>
                          <a:cs typeface="Calibri" panose="020F0502020204030204" pitchFamily="34" charset="0"/>
                        </a:rPr>
                        <a:t>(In some cases, you can shoot the reflective type with Source2 and the non-reflective type with Source1</a:t>
                      </a:r>
                      <a:r>
                        <a:rPr kumimoji="1" lang="en-US" altLang="ja-JP" sz="1200" dirty="0" smtClean="0">
                          <a:latin typeface="Calibri" panose="020F0502020204030204" pitchFamily="34" charset="0"/>
                          <a:cs typeface="Calibri" panose="020F0502020204030204" pitchFamily="34" charset="0"/>
                        </a:rPr>
                        <a:t>)</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graphicFrame>
        <p:nvGraphicFramePr>
          <p:cNvPr id="28" name="Group 3074"/>
          <p:cNvGraphicFramePr>
            <a:graphicFrameLocks noGrp="1"/>
          </p:cNvGraphicFramePr>
          <p:nvPr>
            <p:extLst>
              <p:ext uri="{D42A27DB-BD31-4B8C-83A1-F6EECF244321}">
                <p14:modId xmlns:p14="http://schemas.microsoft.com/office/powerpoint/2010/main" val="641436365"/>
              </p:ext>
            </p:extLst>
          </p:nvPr>
        </p:nvGraphicFramePr>
        <p:xfrm>
          <a:off x="137174" y="980504"/>
          <a:ext cx="4384460" cy="3566081"/>
        </p:xfrm>
        <a:graphic>
          <a:graphicData uri="http://schemas.openxmlformats.org/drawingml/2006/table">
            <a:tbl>
              <a:tblPr/>
              <a:tblGrid>
                <a:gridCol w="2556457">
                  <a:extLst>
                    <a:ext uri="{9D8B030D-6E8A-4147-A177-3AD203B41FA5}">
                      <a16:colId xmlns:a16="http://schemas.microsoft.com/office/drawing/2014/main" val="771152664"/>
                    </a:ext>
                  </a:extLst>
                </a:gridCol>
                <a:gridCol w="1828003">
                  <a:extLst>
                    <a:ext uri="{9D8B030D-6E8A-4147-A177-3AD203B41FA5}">
                      <a16:colId xmlns:a16="http://schemas.microsoft.com/office/drawing/2014/main" val="1635145711"/>
                    </a:ext>
                  </a:extLst>
                </a:gridCol>
              </a:tblGrid>
              <a:tr h="226699">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Restriction</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4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Image example</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01283">
                <a:tc>
                  <a:txBody>
                    <a:bodyPr/>
                    <a:lstStyle/>
                    <a:p>
                      <a:r>
                        <a:rPr lang="en-US" altLang="ja-JP" sz="1200" baseline="0" dirty="0" smtClean="0">
                          <a:latin typeface="Calibri" panose="020F0502020204030204" pitchFamily="34" charset="0"/>
                          <a:cs typeface="Calibri" panose="020F0502020204030204" pitchFamily="34" charset="0"/>
                        </a:rPr>
                        <a:t>In the case of entering</a:t>
                      </a:r>
                    </a:p>
                    <a:p>
                      <a:r>
                        <a:rPr lang="en-US" altLang="ja-JP" sz="1200" baseline="0" dirty="0" smtClean="0">
                          <a:latin typeface="Calibri" panose="020F0502020204030204" pitchFamily="34" charset="0"/>
                          <a:cs typeface="Calibri" panose="020F0502020204030204" pitchFamily="34" charset="0"/>
                        </a:rPr>
                        <a:t>sunlight or reflection from vehicles hoods to the camera directly</a:t>
                      </a:r>
                      <a:r>
                        <a:rPr kumimoji="1" lang="en-US" altLang="ja-JP" sz="1200" baseline="0" dirty="0">
                          <a:latin typeface="Calibri" panose="020F0502020204030204" pitchFamily="34" charset="0"/>
                          <a:cs typeface="Calibri" panose="020F0502020204030204" pitchFamily="34" charset="0"/>
                        </a:rPr>
                        <a:t>.</a:t>
                      </a:r>
                      <a:endParaRPr lang="en-US" altLang="ja-JP" sz="1200" dirty="0" smtClean="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813457">
                <a:tc>
                  <a:txBody>
                    <a:bodyPr/>
                    <a:lstStyle/>
                    <a:p>
                      <a:r>
                        <a:rPr lang="en-US" altLang="ja-JP" sz="1200" dirty="0" smtClean="0">
                          <a:latin typeface="Calibri" panose="020F0502020204030204" pitchFamily="34" charset="0"/>
                          <a:cs typeface="Calibri" panose="020F0502020204030204" pitchFamily="34" charset="0"/>
                        </a:rPr>
                        <a:t>In the case</a:t>
                      </a:r>
                      <a:r>
                        <a:rPr lang="en-US" altLang="ja-JP" sz="1200" baseline="0" dirty="0" smtClean="0">
                          <a:latin typeface="Calibri" panose="020F0502020204030204" pitchFamily="34" charset="0"/>
                          <a:cs typeface="Calibri" panose="020F0502020204030204" pitchFamily="34" charset="0"/>
                        </a:rPr>
                        <a:t> of </a:t>
                      </a:r>
                      <a:endParaRPr lang="en-US" altLang="ja-JP" sz="1200" dirty="0" smtClean="0">
                        <a:latin typeface="Calibri" panose="020F0502020204030204" pitchFamily="34" charset="0"/>
                        <a:cs typeface="Calibri" panose="020F0502020204030204" pitchFamily="34" charset="0"/>
                      </a:endParaRPr>
                    </a:p>
                    <a:p>
                      <a:r>
                        <a:rPr lang="en-US" altLang="ja-JP" sz="1200" dirty="0" smtClean="0">
                          <a:latin typeface="Calibri" panose="020F0502020204030204" pitchFamily="34" charset="0"/>
                          <a:cs typeface="Calibri" panose="020F0502020204030204" pitchFamily="34" charset="0"/>
                        </a:rPr>
                        <a:t>windshield</a:t>
                      </a:r>
                      <a:r>
                        <a:rPr lang="en-US" altLang="ja-JP" sz="1200" baseline="0" dirty="0" smtClean="0">
                          <a:latin typeface="Calibri" panose="020F0502020204030204" pitchFamily="34" charset="0"/>
                          <a:cs typeface="Calibri" panose="020F0502020204030204" pitchFamily="34" charset="0"/>
                        </a:rPr>
                        <a:t> angle is more than</a:t>
                      </a:r>
                    </a:p>
                    <a:p>
                      <a:r>
                        <a:rPr lang="en-US" altLang="ja-JP" sz="1200" dirty="0" smtClean="0">
                          <a:latin typeface="Calibri" panose="020F0502020204030204" pitchFamily="34" charset="0"/>
                          <a:cs typeface="Calibri" panose="020F0502020204030204" pitchFamily="34" charset="0"/>
                        </a:rPr>
                        <a:t>50 degrees.</a:t>
                      </a:r>
                      <a:r>
                        <a:rPr lang="ja-JP" altLang="en-US" sz="1200" dirty="0" smtClean="0">
                          <a:latin typeface="Calibri" panose="020F0502020204030204" pitchFamily="34" charset="0"/>
                          <a:cs typeface="Calibri" panose="020F0502020204030204" pitchFamily="34" charset="0"/>
                        </a:rPr>
                        <a:t>　</a:t>
                      </a:r>
                      <a:r>
                        <a:rPr lang="en-US" altLang="ja-JP" sz="1200" dirty="0" smtClean="0">
                          <a:latin typeface="Calibri" panose="020F0502020204030204" pitchFamily="34" charset="0"/>
                          <a:cs typeface="Calibri" panose="020F0502020204030204" pitchFamily="34" charset="0"/>
                        </a:rPr>
                        <a:t>(bus, truck, etc.)</a:t>
                      </a:r>
                      <a:br>
                        <a:rPr lang="en-US" altLang="ja-JP" sz="1200" dirty="0" smtClean="0">
                          <a:latin typeface="Calibri" panose="020F0502020204030204" pitchFamily="34" charset="0"/>
                          <a:cs typeface="Calibri" panose="020F0502020204030204" pitchFamily="34" charset="0"/>
                        </a:rPr>
                      </a:br>
                      <a:endParaRPr kumimoji="1" lang="ja-JP" altLang="en-US" sz="1200" dirty="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971567">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In the</a:t>
                      </a:r>
                      <a:r>
                        <a:rPr lang="en-US" altLang="ja-JP" sz="1200" baseline="0" dirty="0" smtClean="0">
                          <a:latin typeface="Calibri" panose="020F0502020204030204" pitchFamily="34" charset="0"/>
                          <a:cs typeface="Calibri" panose="020F0502020204030204" pitchFamily="34" charset="0"/>
                        </a:rPr>
                        <a:t> case of windshield</a:t>
                      </a:r>
                      <a:r>
                        <a:rPr lang="en-US" altLang="ja-JP" sz="1200" dirty="0" smtClean="0">
                          <a:latin typeface="Calibri" panose="020F0502020204030204" pitchFamily="34" charset="0"/>
                          <a:cs typeface="Calibri" panose="020F0502020204030204" pitchFamily="34" charset="0"/>
                        </a:rPr>
                        <a:t> with a </a:t>
                      </a:r>
                      <a:r>
                        <a:rPr lang="en-US" altLang="ja-JP" sz="1200" b="1" u="sng" dirty="0" smtClean="0">
                          <a:solidFill>
                            <a:srgbClr val="FF0000"/>
                          </a:solidFill>
                          <a:latin typeface="Calibri" panose="020F0502020204030204" pitchFamily="34" charset="0"/>
                          <a:cs typeface="Calibri" panose="020F0502020204030204" pitchFamily="34" charset="0"/>
                        </a:rPr>
                        <a:t>special film</a:t>
                      </a:r>
                      <a:r>
                        <a:rPr lang="en-US" altLang="ja-JP" sz="1200" dirty="0" smtClean="0">
                          <a:solidFill>
                            <a:srgbClr val="FF0000"/>
                          </a:solidFill>
                          <a:latin typeface="Calibri" panose="020F0502020204030204" pitchFamily="34" charset="0"/>
                          <a:cs typeface="Calibri" panose="020F0502020204030204" pitchFamily="34" charset="0"/>
                        </a:rPr>
                        <a:t>*</a:t>
                      </a:r>
                      <a:r>
                        <a:rPr lang="en-US" altLang="ja-JP" sz="1200" dirty="0" smtClean="0">
                          <a:solidFill>
                            <a:schemeClr val="tx1"/>
                          </a:solidFill>
                          <a:latin typeface="Calibri" panose="020F0502020204030204" pitchFamily="34" charset="0"/>
                          <a:cs typeface="Calibri" panose="020F0502020204030204" pitchFamily="34" charset="0"/>
                        </a:rPr>
                        <a:t>as below.</a:t>
                      </a:r>
                    </a:p>
                    <a:p>
                      <a:pPr marL="0" marR="0" lvl="0" indent="0" algn="l" defTabSz="4571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dirty="0" smtClean="0">
                          <a:latin typeface="Calibri" panose="020F0502020204030204" pitchFamily="34" charset="0"/>
                          <a:cs typeface="Calibri" panose="020F0502020204030204" pitchFamily="34" charset="0"/>
                        </a:rPr>
                        <a:t> - cut more than 85% of 855nm NIR or</a:t>
                      </a:r>
                    </a:p>
                    <a:p>
                      <a:pPr marL="0" marR="0" lvl="0" indent="0" algn="l" defTabSz="4571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dirty="0" smtClean="0">
                          <a:latin typeface="Calibri" panose="020F0502020204030204" pitchFamily="34" charset="0"/>
                          <a:cs typeface="Calibri" panose="020F0502020204030204" pitchFamily="34" charset="0"/>
                        </a:rPr>
                        <a:t> - reflect</a:t>
                      </a:r>
                      <a:r>
                        <a:rPr lang="en-US" altLang="ja-JP" sz="1200" baseline="0" dirty="0" smtClean="0">
                          <a:latin typeface="Calibri" panose="020F0502020204030204" pitchFamily="34" charset="0"/>
                          <a:cs typeface="Calibri" panose="020F0502020204030204" pitchFamily="34" charset="0"/>
                        </a:rPr>
                        <a:t> IR or</a:t>
                      </a:r>
                    </a:p>
                    <a:p>
                      <a:pPr marL="0" marR="0" lvl="0" indent="0" algn="l" defTabSz="4571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aseline="0" dirty="0" smtClean="0">
                          <a:latin typeface="Calibri" panose="020F0502020204030204" pitchFamily="34" charset="0"/>
                          <a:cs typeface="Calibri" panose="020F0502020204030204" pitchFamily="34" charset="0"/>
                        </a:rPr>
                        <a:t> - Polarized film</a:t>
                      </a:r>
                      <a:endParaRPr lang="en-US" altLang="ja-JP" sz="1200" dirty="0" smtClean="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801302">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Out of recommended installation</a:t>
                      </a:r>
                      <a:r>
                        <a:rPr kumimoji="1" lang="en-US" altLang="ja-JP" sz="1200" baseline="0" dirty="0" smtClean="0">
                          <a:latin typeface="Calibri" panose="020F0502020204030204" pitchFamily="34" charset="0"/>
                          <a:cs typeface="Calibri" panose="020F0502020204030204" pitchFamily="34" charset="0"/>
                        </a:rPr>
                        <a:t> condition.</a:t>
                      </a:r>
                      <a:r>
                        <a:rPr lang="en-US" altLang="ja-JP" sz="1200" dirty="0" smtClean="0">
                          <a:latin typeface="Calibri" panose="020F0502020204030204" pitchFamily="34" charset="0"/>
                          <a:cs typeface="Calibri" panose="020F0502020204030204" pitchFamily="34" charset="0"/>
                        </a:rPr>
                        <a:t> (horizontal distance, vertical distance, height)</a:t>
                      </a:r>
                      <a:endParaRPr kumimoji="1" lang="en-US" altLang="ja-JP" sz="1200" baseline="0" dirty="0" smtClean="0">
                        <a:latin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6AB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pic>
        <p:nvPicPr>
          <p:cNvPr id="17" name="図 16"/>
          <p:cNvPicPr>
            <a:picLocks noChangeAspect="1"/>
          </p:cNvPicPr>
          <p:nvPr/>
        </p:nvPicPr>
        <p:blipFill>
          <a:blip r:embed="rId3"/>
          <a:stretch>
            <a:fillRect/>
          </a:stretch>
        </p:blipFill>
        <p:spPr>
          <a:xfrm>
            <a:off x="8252904" y="3098718"/>
            <a:ext cx="394329" cy="207239"/>
          </a:xfrm>
          <a:prstGeom prst="rect">
            <a:avLst/>
          </a:prstGeom>
        </p:spPr>
      </p:pic>
      <p:pic>
        <p:nvPicPr>
          <p:cNvPr id="21" name="図 20"/>
          <p:cNvPicPr>
            <a:picLocks noChangeAspect="1"/>
          </p:cNvPicPr>
          <p:nvPr/>
        </p:nvPicPr>
        <p:blipFill>
          <a:blip r:embed="rId4"/>
          <a:stretch>
            <a:fillRect/>
          </a:stretch>
        </p:blipFill>
        <p:spPr>
          <a:xfrm>
            <a:off x="7686108" y="3064085"/>
            <a:ext cx="434209" cy="241874"/>
          </a:xfrm>
          <a:prstGeom prst="rect">
            <a:avLst/>
          </a:prstGeom>
        </p:spPr>
      </p:pic>
      <p:pic>
        <p:nvPicPr>
          <p:cNvPr id="22" name="図 21"/>
          <p:cNvPicPr>
            <a:picLocks noChangeAspect="1"/>
          </p:cNvPicPr>
          <p:nvPr/>
        </p:nvPicPr>
        <p:blipFill rotWithShape="1">
          <a:blip r:embed="rId5"/>
          <a:srcRect l="44248" t="6622" r="7577" b="8260"/>
          <a:stretch/>
        </p:blipFill>
        <p:spPr>
          <a:xfrm>
            <a:off x="7636548" y="3323596"/>
            <a:ext cx="515927" cy="235175"/>
          </a:xfrm>
          <a:prstGeom prst="rect">
            <a:avLst/>
          </a:prstGeom>
        </p:spPr>
      </p:pic>
      <p:pic>
        <p:nvPicPr>
          <p:cNvPr id="23" name="図 22"/>
          <p:cNvPicPr>
            <a:picLocks noChangeAspect="1"/>
          </p:cNvPicPr>
          <p:nvPr/>
        </p:nvPicPr>
        <p:blipFill>
          <a:blip r:embed="rId6"/>
          <a:stretch>
            <a:fillRect/>
          </a:stretch>
        </p:blipFill>
        <p:spPr>
          <a:xfrm>
            <a:off x="8237868" y="3325140"/>
            <a:ext cx="454562" cy="235699"/>
          </a:xfrm>
          <a:prstGeom prst="rect">
            <a:avLst/>
          </a:prstGeom>
        </p:spPr>
      </p:pic>
      <p:pic>
        <p:nvPicPr>
          <p:cNvPr id="24" name="図 23"/>
          <p:cNvPicPr>
            <a:picLocks noChangeAspect="1"/>
          </p:cNvPicPr>
          <p:nvPr/>
        </p:nvPicPr>
        <p:blipFill rotWithShape="1">
          <a:blip r:embed="rId7"/>
          <a:srcRect l="4566" t="13255" r="7656" b="25447"/>
          <a:stretch/>
        </p:blipFill>
        <p:spPr>
          <a:xfrm>
            <a:off x="7686108" y="3535570"/>
            <a:ext cx="444508" cy="191687"/>
          </a:xfrm>
          <a:prstGeom prst="rect">
            <a:avLst/>
          </a:prstGeom>
        </p:spPr>
      </p:pic>
      <p:pic>
        <p:nvPicPr>
          <p:cNvPr id="25" name="図 24"/>
          <p:cNvPicPr>
            <a:picLocks noChangeAspect="1"/>
          </p:cNvPicPr>
          <p:nvPr/>
        </p:nvPicPr>
        <p:blipFill rotWithShape="1">
          <a:blip r:embed="rId8"/>
          <a:srcRect l="2790" t="7519" r="3340" b="8475"/>
          <a:stretch/>
        </p:blipFill>
        <p:spPr>
          <a:xfrm>
            <a:off x="8268844" y="3542024"/>
            <a:ext cx="453136" cy="199641"/>
          </a:xfrm>
          <a:prstGeom prst="rect">
            <a:avLst/>
          </a:prstGeom>
        </p:spPr>
      </p:pic>
      <p:pic>
        <p:nvPicPr>
          <p:cNvPr id="26" name="図 25"/>
          <p:cNvPicPr>
            <a:picLocks noChangeAspect="1"/>
          </p:cNvPicPr>
          <p:nvPr/>
        </p:nvPicPr>
        <p:blipFill rotWithShape="1">
          <a:blip r:embed="rId9">
            <a:extLst/>
          </a:blip>
          <a:srcRect l="48885"/>
          <a:stretch/>
        </p:blipFill>
        <p:spPr>
          <a:xfrm>
            <a:off x="7494913" y="4003366"/>
            <a:ext cx="657562" cy="329530"/>
          </a:xfrm>
          <a:prstGeom prst="rect">
            <a:avLst/>
          </a:prstGeom>
        </p:spPr>
      </p:pic>
      <p:pic>
        <p:nvPicPr>
          <p:cNvPr id="27" name="図 26"/>
          <p:cNvPicPr>
            <a:picLocks noChangeAspect="1"/>
          </p:cNvPicPr>
          <p:nvPr/>
        </p:nvPicPr>
        <p:blipFill>
          <a:blip r:embed="rId10"/>
          <a:stretch>
            <a:fillRect/>
          </a:stretch>
        </p:blipFill>
        <p:spPr>
          <a:xfrm>
            <a:off x="8243933" y="4008564"/>
            <a:ext cx="653579" cy="324332"/>
          </a:xfrm>
          <a:prstGeom prst="rect">
            <a:avLst/>
          </a:prstGeom>
        </p:spPr>
      </p:pic>
      <p:sp>
        <p:nvSpPr>
          <p:cNvPr id="29" name="タイトル 1"/>
          <p:cNvSpPr txBox="1">
            <a:spLocks/>
          </p:cNvSpPr>
          <p:nvPr/>
        </p:nvSpPr>
        <p:spPr>
          <a:xfrm>
            <a:off x="57206" y="594016"/>
            <a:ext cx="6789245"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685800"/>
            <a:r>
              <a:rPr lang="en-US" altLang="ja-JP" sz="1800" u="sng" kern="0" dirty="0">
                <a:solidFill>
                  <a:srgbClr val="6464E6"/>
                </a:solidFill>
                <a:effectLst/>
                <a:latin typeface="Calibri" panose="020F0502020204030204" pitchFamily="34" charset="0"/>
                <a:cs typeface="Calibri" panose="020F0502020204030204" pitchFamily="34" charset="0"/>
              </a:rPr>
              <a:t>Following performance limitation </a:t>
            </a:r>
            <a:r>
              <a:rPr lang="en-US" altLang="ja-JP" sz="1800" u="sng" kern="0" dirty="0" smtClean="0">
                <a:solidFill>
                  <a:srgbClr val="6464E6"/>
                </a:solidFill>
                <a:effectLst/>
                <a:latin typeface="Calibri" panose="020F0502020204030204" pitchFamily="34" charset="0"/>
                <a:cs typeface="Calibri" panose="020F0502020204030204" pitchFamily="34" charset="0"/>
              </a:rPr>
              <a:t>affects image quality.</a:t>
            </a:r>
            <a:endParaRPr lang="en-US" altLang="ja-JP" sz="1800" u="sng" kern="0" dirty="0">
              <a:solidFill>
                <a:srgbClr val="6464E6"/>
              </a:solidFill>
              <a:effectLst/>
              <a:latin typeface="Calibri" panose="020F0502020204030204" pitchFamily="34" charset="0"/>
              <a:cs typeface="Calibri" panose="020F0502020204030204" pitchFamily="34" charset="0"/>
            </a:endParaRPr>
          </a:p>
        </p:txBody>
      </p:sp>
      <p:pic>
        <p:nvPicPr>
          <p:cNvPr id="35" name="Picture 2" descr="C:\プロジェクト\Hisilicon_VCC\★DR1\画質決裁\確認資料\模擬環境\昼\逆光環境.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776" r="10159"/>
          <a:stretch/>
        </p:blipFill>
        <p:spPr bwMode="auto">
          <a:xfrm>
            <a:off x="3278127" y="1228064"/>
            <a:ext cx="652608" cy="650372"/>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p:cNvPicPr>
            <a:picLocks noChangeAspect="1"/>
          </p:cNvPicPr>
          <p:nvPr/>
        </p:nvPicPr>
        <p:blipFill rotWithShape="1">
          <a:blip r:embed="rId12" cstate="print">
            <a:extLst>
              <a:ext uri="{28A0092B-C50C-407E-A947-70E740481C1C}">
                <a14:useLocalDpi xmlns:a14="http://schemas.microsoft.com/office/drawing/2010/main" val="0"/>
              </a:ext>
            </a:extLst>
          </a:blip>
          <a:srcRect l="23805" r="4863"/>
          <a:stretch/>
        </p:blipFill>
        <p:spPr>
          <a:xfrm>
            <a:off x="3282142" y="1977275"/>
            <a:ext cx="648593" cy="681936"/>
          </a:xfrm>
          <a:prstGeom prst="rect">
            <a:avLst/>
          </a:prstGeom>
        </p:spPr>
      </p:pic>
      <p:pic>
        <p:nvPicPr>
          <p:cNvPr id="39" name="図 38"/>
          <p:cNvPicPr>
            <a:picLocks noChangeAspect="1"/>
          </p:cNvPicPr>
          <p:nvPr/>
        </p:nvPicPr>
        <p:blipFill rotWithShape="1">
          <a:blip r:embed="rId13" cstate="print">
            <a:extLst>
              <a:ext uri="{28A0092B-C50C-407E-A947-70E740481C1C}">
                <a14:useLocalDpi xmlns:a14="http://schemas.microsoft.com/office/drawing/2010/main" val="0"/>
              </a:ext>
            </a:extLst>
          </a:blip>
          <a:srcRect l="9793" t="9597" r="2922"/>
          <a:stretch/>
        </p:blipFill>
        <p:spPr>
          <a:xfrm>
            <a:off x="3151578" y="3772842"/>
            <a:ext cx="911864" cy="708322"/>
          </a:xfrm>
          <a:prstGeom prst="rect">
            <a:avLst/>
          </a:prstGeom>
        </p:spPr>
      </p:pic>
      <p:pic>
        <p:nvPicPr>
          <p:cNvPr id="41" name="図 40"/>
          <p:cNvPicPr>
            <a:picLocks noChangeAspect="1"/>
          </p:cNvPicPr>
          <p:nvPr/>
        </p:nvPicPr>
        <p:blipFill rotWithShape="1">
          <a:blip r:embed="rId14" cstate="print">
            <a:extLst>
              <a:ext uri="{28A0092B-C50C-407E-A947-70E740481C1C}">
                <a14:useLocalDpi xmlns:a14="http://schemas.microsoft.com/office/drawing/2010/main" val="0"/>
              </a:ext>
            </a:extLst>
          </a:blip>
          <a:srcRect l="3136" t="2345" r="25454" b="6977"/>
          <a:stretch/>
        </p:blipFill>
        <p:spPr>
          <a:xfrm>
            <a:off x="7833595" y="1839607"/>
            <a:ext cx="594042" cy="565754"/>
          </a:xfrm>
          <a:prstGeom prst="rect">
            <a:avLst/>
          </a:prstGeom>
        </p:spPr>
      </p:pic>
      <p:pic>
        <p:nvPicPr>
          <p:cNvPr id="31" name="図 30"/>
          <p:cNvPicPr>
            <a:picLocks noChangeAspect="1"/>
          </p:cNvPicPr>
          <p:nvPr/>
        </p:nvPicPr>
        <p:blipFill rotWithShape="1">
          <a:blip r:embed="rId15" cstate="print">
            <a:extLst>
              <a:ext uri="{28A0092B-C50C-407E-A947-70E740481C1C}">
                <a14:useLocalDpi xmlns:a14="http://schemas.microsoft.com/office/drawing/2010/main" val="0"/>
              </a:ext>
            </a:extLst>
          </a:blip>
          <a:srcRect l="12369" t="22774" r="16986" b="25777"/>
          <a:stretch/>
        </p:blipFill>
        <p:spPr>
          <a:xfrm>
            <a:off x="7830268" y="2465567"/>
            <a:ext cx="556995" cy="540866"/>
          </a:xfrm>
          <a:prstGeom prst="rect">
            <a:avLst/>
          </a:prstGeom>
        </p:spPr>
      </p:pic>
      <p:pic>
        <p:nvPicPr>
          <p:cNvPr id="32" name="図 31"/>
          <p:cNvPicPr>
            <a:picLocks noChangeAspect="1"/>
          </p:cNvPicPr>
          <p:nvPr/>
        </p:nvPicPr>
        <p:blipFill rotWithShape="1">
          <a:blip r:embed="rId16" cstate="print">
            <a:extLst>
              <a:ext uri="{28A0092B-C50C-407E-A947-70E740481C1C}">
                <a14:useLocalDpi xmlns:a14="http://schemas.microsoft.com/office/drawing/2010/main" val="0"/>
              </a:ext>
            </a:extLst>
          </a:blip>
          <a:srcRect l="37213" t="20495" r="11763" b="42080"/>
          <a:stretch/>
        </p:blipFill>
        <p:spPr>
          <a:xfrm>
            <a:off x="7609561" y="1222126"/>
            <a:ext cx="998411" cy="549249"/>
          </a:xfrm>
          <a:prstGeom prst="rect">
            <a:avLst/>
          </a:prstGeom>
        </p:spPr>
      </p:pic>
      <p:pic>
        <p:nvPicPr>
          <p:cNvPr id="33" name="図 32"/>
          <p:cNvPicPr>
            <a:picLocks noChangeAspect="1"/>
          </p:cNvPicPr>
          <p:nvPr/>
        </p:nvPicPr>
        <p:blipFill rotWithShape="1">
          <a:blip r:embed="rId17" cstate="print">
            <a:extLst>
              <a:ext uri="{28A0092B-C50C-407E-A947-70E740481C1C}">
                <a14:useLocalDpi xmlns:a14="http://schemas.microsoft.com/office/drawing/2010/main" val="0"/>
              </a:ext>
            </a:extLst>
          </a:blip>
          <a:srcRect l="25737" t="10477" r="21748" b="56361"/>
          <a:stretch/>
        </p:blipFill>
        <p:spPr>
          <a:xfrm>
            <a:off x="2780952" y="2806640"/>
            <a:ext cx="1620496" cy="746320"/>
          </a:xfrm>
          <a:prstGeom prst="rect">
            <a:avLst/>
          </a:prstGeom>
        </p:spPr>
      </p:pic>
      <p:sp>
        <p:nvSpPr>
          <p:cNvPr id="36"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9. Performance limitation</a:t>
            </a:r>
            <a:endParaRPr lang="ja-JP" altLang="en-US" sz="2800" dirty="0"/>
          </a:p>
        </p:txBody>
      </p:sp>
    </p:spTree>
    <p:extLst>
      <p:ext uri="{BB962C8B-B14F-4D97-AF65-F5344CB8AC3E}">
        <p14:creationId xmlns:p14="http://schemas.microsoft.com/office/powerpoint/2010/main" val="3149843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a:solidFill>
                  <a:sysClr val="window" lastClr="FFFFFF"/>
                </a:solidFill>
                <a:latin typeface="Calibri"/>
              </a:rPr>
              <a:t>Welcome &amp; </a:t>
            </a:r>
            <a:r>
              <a:rPr lang="en-US" altLang="ja-JP" sz="2400" dirty="0" smtClean="0">
                <a:solidFill>
                  <a:sysClr val="window" lastClr="FFFFFF"/>
                </a:solidFill>
                <a:latin typeface="Calibri"/>
              </a:rPr>
              <a:t>Disclaimer</a:t>
            </a:r>
            <a:endParaRPr kumimoji="1" lang="ja-JP" altLang="en-US" sz="2400" b="1" i="0" u="none" strike="noStrike" kern="1200" cap="none" spc="0" normalizeH="0" baseline="0" noProof="0" dirty="0">
              <a:ln>
                <a:noFill/>
              </a:ln>
              <a:solidFill>
                <a:sysClr val="window" lastClr="FFFFFF"/>
              </a:solidFill>
              <a:effectLst/>
              <a:uLnTx/>
              <a:uFillTx/>
              <a:latin typeface="Calibri"/>
              <a:ea typeface="Meiryo UI" panose="020B0604030504040204" pitchFamily="50" charset="-128"/>
            </a:endParaRPr>
          </a:p>
        </p:txBody>
      </p:sp>
      <p:sp>
        <p:nvSpPr>
          <p:cNvPr id="5" name="コンテンツ プレースホルダー 3"/>
          <p:cNvSpPr txBox="1">
            <a:spLocks/>
          </p:cNvSpPr>
          <p:nvPr/>
        </p:nvSpPr>
        <p:spPr>
          <a:xfrm>
            <a:off x="457200" y="755369"/>
            <a:ext cx="8229600" cy="3857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55" fontAlgn="base">
              <a:lnSpc>
                <a:spcPct val="100000"/>
              </a:lnSpc>
              <a:spcBef>
                <a:spcPct val="0"/>
              </a:spcBef>
              <a:spcAft>
                <a:spcPct val="0"/>
              </a:spcAft>
              <a:buNone/>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This document, </a:t>
            </a:r>
            <a:r>
              <a:rPr lang="en-US" altLang="ja-JP" sz="1600" b="1" u="sng"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Ver. 1.00</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 is based on product under development</a:t>
            </a:r>
            <a:r>
              <a:rPr lang="en-US" altLang="ja-JP" sz="1600" b="1" dirty="0" smtClean="0">
                <a:latin typeface="Calibri" panose="020F0502020204030204" pitchFamily="34" charset="0"/>
                <a:cs typeface="Calibri" panose="020F0502020204030204" pitchFamily="34" charset="0"/>
              </a:rPr>
              <a:t>.</a:t>
            </a:r>
            <a:endParaRPr lang="en-US" altLang="ja-JP" sz="1600" b="1" dirty="0" smtClean="0">
              <a:latin typeface="Calibri" panose="020F0502020204030204" pitchFamily="34" charset="0"/>
              <a:ea typeface="Meiryo UI" panose="020B0604030504040204" pitchFamily="50" charset="-128"/>
              <a:cs typeface="Calibri" panose="020F0502020204030204" pitchFamily="34" charset="0"/>
            </a:endParaRPr>
          </a:p>
          <a:p>
            <a:pPr marL="0" indent="0" defTabSz="914355" fontAlgn="base">
              <a:lnSpc>
                <a:spcPct val="100000"/>
              </a:lnSpc>
              <a:spcBef>
                <a:spcPct val="0"/>
              </a:spcBef>
              <a:spcAft>
                <a:spcPct val="0"/>
              </a:spcAft>
              <a:buNone/>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Hence some of the specification &amp; function detail might be changed without announcement.</a:t>
            </a:r>
          </a:p>
          <a:p>
            <a:pPr marL="0" indent="0" defTabSz="914355" fontAlgn="base">
              <a:lnSpc>
                <a:spcPct val="100000"/>
              </a:lnSpc>
              <a:spcBef>
                <a:spcPct val="0"/>
              </a:spcBef>
              <a:spcAft>
                <a:spcPct val="0"/>
              </a:spcAft>
              <a:buNone/>
            </a:pPr>
            <a:endParaRPr lang="en-US" altLang="ja-JP" sz="1600" b="1" dirty="0" smtClean="0">
              <a:latin typeface="Calibri" panose="020F0502020204030204" pitchFamily="34" charset="0"/>
              <a:ea typeface="Meiryo UI" panose="020B0604030504040204" pitchFamily="50" charset="-128"/>
              <a:cs typeface="Calibri" panose="020F0502020204030204" pitchFamily="34" charset="0"/>
            </a:endParaRPr>
          </a:p>
          <a:p>
            <a:pPr marL="0" indent="0" defTabSz="914355" fontAlgn="base">
              <a:lnSpc>
                <a:spcPct val="100000"/>
              </a:lnSpc>
              <a:spcBef>
                <a:spcPct val="0"/>
              </a:spcBef>
              <a:spcAft>
                <a:spcPct val="0"/>
              </a:spcAft>
              <a:buNone/>
            </a:pPr>
            <a:r>
              <a:rPr lang="en-US" altLang="ja-JP" sz="1600" b="1"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This document is not cover all over about the product. </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Therefore, please utilize this document together with other materials such as “Installation Guide”, “Operating Instructions”, “Quick Reference Guide” “Specification Sheet” and “Product Presentation Material” so on as necessary. </a:t>
            </a:r>
          </a:p>
          <a:p>
            <a:pPr marL="0" indent="0" defTabSz="914355" fontAlgn="base">
              <a:lnSpc>
                <a:spcPct val="100000"/>
              </a:lnSpc>
              <a:spcBef>
                <a:spcPct val="0"/>
              </a:spcBef>
              <a:spcAft>
                <a:spcPct val="0"/>
              </a:spcAft>
              <a:buNone/>
            </a:pPr>
            <a:endParaRPr lang="en-US" altLang="ja-JP" sz="1600" b="1" dirty="0" smtClean="0">
              <a:latin typeface="Calibri" panose="020F0502020204030204" pitchFamily="34" charset="0"/>
              <a:ea typeface="Meiryo UI" panose="020B0604030504040204" pitchFamily="50" charset="-128"/>
              <a:cs typeface="Calibri" panose="020F0502020204030204" pitchFamily="34" charset="0"/>
            </a:endParaRPr>
          </a:p>
          <a:p>
            <a:pPr marL="0" indent="0" defTabSz="914355" fontAlgn="base">
              <a:lnSpc>
                <a:spcPct val="100000"/>
              </a:lnSpc>
              <a:spcBef>
                <a:spcPct val="0"/>
              </a:spcBef>
              <a:spcAft>
                <a:spcPct val="0"/>
              </a:spcAft>
              <a:buNone/>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These materials will be downloaded from the following website. </a:t>
            </a:r>
          </a:p>
          <a:p>
            <a:pPr marL="0" indent="0" defTabSz="914355" fontAlgn="base">
              <a:lnSpc>
                <a:spcPct val="100000"/>
              </a:lnSpc>
              <a:spcBef>
                <a:spcPct val="0"/>
              </a:spcBef>
              <a:spcAft>
                <a:spcPct val="0"/>
              </a:spcAft>
              <a:buNone/>
            </a:pPr>
            <a:r>
              <a:rPr lang="en-US" altLang="ja-JP" sz="1600" b="1"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https://bizpartner.panasonic.net/extranet/</a:t>
            </a:r>
          </a:p>
          <a:p>
            <a:pPr marL="0" indent="0" defTabSz="914355" fontAlgn="base">
              <a:lnSpc>
                <a:spcPct val="100000"/>
              </a:lnSpc>
              <a:spcBef>
                <a:spcPct val="0"/>
              </a:spcBef>
              <a:spcAft>
                <a:spcPct val="0"/>
              </a:spcAft>
              <a:buNone/>
            </a:pPr>
            <a:endParaRPr lang="en-US" altLang="ja-JP" sz="1600" b="1" dirty="0" smtClean="0">
              <a:solidFill>
                <a:srgbClr val="FFFF00"/>
              </a:solidFill>
              <a:latin typeface="Calibri" panose="020F0502020204030204" pitchFamily="34" charset="0"/>
              <a:ea typeface="Meiryo UI" panose="020B0604030504040204" pitchFamily="50" charset="-128"/>
              <a:cs typeface="Calibri" panose="020F0502020204030204" pitchFamily="34" charset="0"/>
            </a:endParaRPr>
          </a:p>
          <a:p>
            <a:pPr marL="0" indent="0" defTabSz="914355" fontAlgn="base">
              <a:lnSpc>
                <a:spcPct val="100000"/>
              </a:lnSpc>
              <a:spcBef>
                <a:spcPct val="0"/>
              </a:spcBef>
              <a:spcAft>
                <a:spcPct val="0"/>
              </a:spcAft>
              <a:buNone/>
            </a:pP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There are slides with </a:t>
            </a:r>
            <a:r>
              <a:rPr lang="en-US" altLang="ja-JP" sz="1600" b="1"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“Internal use only” </a:t>
            </a:r>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mark on the bottom right. It is describing competitors information. Therefore, please handle it with care. </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078465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31120" y="1876127"/>
            <a:ext cx="1893560" cy="1425565"/>
          </a:xfrm>
          <a:prstGeom prst="rect">
            <a:avLst/>
          </a:prstGeom>
        </p:spPr>
      </p:pic>
      <p:sp>
        <p:nvSpPr>
          <p:cNvPr id="13" name="テキスト ボックス 12"/>
          <p:cNvSpPr txBox="1"/>
          <p:nvPr/>
        </p:nvSpPr>
        <p:spPr>
          <a:xfrm>
            <a:off x="330977" y="907682"/>
            <a:ext cx="8689931" cy="3724096"/>
          </a:xfrm>
          <a:prstGeom prst="rect">
            <a:avLst/>
          </a:prstGeom>
          <a:noFill/>
        </p:spPr>
        <p:txBody>
          <a:bodyPr wrap="square" rtlCol="0">
            <a:spAutoFit/>
          </a:bodyPr>
          <a:lstStyle/>
          <a:p>
            <a:pPr marL="285750" indent="-285750" algn="l">
              <a:buFontTx/>
              <a:buChar cha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T</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he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image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quality will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be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bad, when the reflection happens due to an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obstruction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(like insect</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etc.) between the camera and subject. </a:t>
            </a:r>
            <a:endParaRPr lang="en-US" altLang="ja-JP" sz="1200"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endParaRPr lang="en-US" altLang="ja-JP" sz="800"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Since the IR lighting is blinking, it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affects the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images captured by other CCTV</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(blinking image)</a:t>
            </a:r>
          </a:p>
          <a:p>
            <a:pPr marL="285750" indent="-285750" algn="l">
              <a:buFontTx/>
              <a:buChar char="-"/>
            </a:pPr>
            <a:endParaRPr lang="en-US" altLang="ja-JP" sz="800"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There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are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black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vertical lines on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both sides of image because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of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differences between sensor capturing size and resolution size.</a:t>
            </a:r>
          </a:p>
          <a:p>
            <a:pPr algn="l"/>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Set the image quality of Source 2 in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accordance with the reflective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or non-reflective license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plate.</a:t>
            </a:r>
            <a:b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b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(Brightness</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max gain, max shutter</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its depending on your regions. (default setting is for reflective license plate)</a:t>
            </a: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endParaRPr lang="en-US" altLang="ja-JP" sz="800"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The Easy installation function cannot be used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in case of out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of recommended installation conditions.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r>
            <a:b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b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In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that case, manual adjustment is required.</a:t>
            </a:r>
          </a:p>
          <a:p>
            <a:pPr marL="285750" indent="-285750" algn="l">
              <a:buFontTx/>
              <a:buChar char="-"/>
            </a:pPr>
            <a:endParaRPr lang="en-US" altLang="ja-JP" sz="800"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Tx/>
              <a:buChar cha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After Easy installation, the angle of view (Zoom/Focus)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should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be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checked again for your operation.</a:t>
            </a:r>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4" name="タイトル 1"/>
          <p:cNvSpPr txBox="1">
            <a:spLocks/>
          </p:cNvSpPr>
          <p:nvPr/>
        </p:nvSpPr>
        <p:spPr>
          <a:xfrm>
            <a:off x="219862" y="610981"/>
            <a:ext cx="8465157"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685800"/>
            <a:r>
              <a:rPr lang="en-US" altLang="ja-JP" sz="1800" u="sng" kern="0" dirty="0">
                <a:solidFill>
                  <a:srgbClr val="6464E6"/>
                </a:solidFill>
                <a:effectLst/>
                <a:latin typeface="Calibri" panose="020F0502020204030204" pitchFamily="34" charset="0"/>
                <a:cs typeface="Calibri" panose="020F0502020204030204" pitchFamily="34" charset="0"/>
              </a:rPr>
              <a:t>It is important to understand following consideration, and should explain to customer.</a:t>
            </a:r>
          </a:p>
        </p:txBody>
      </p:sp>
      <p:graphicFrame>
        <p:nvGraphicFramePr>
          <p:cNvPr id="8" name="表 7"/>
          <p:cNvGraphicFramePr>
            <a:graphicFrameLocks noGrp="1"/>
          </p:cNvGraphicFramePr>
          <p:nvPr>
            <p:extLst>
              <p:ext uri="{D42A27DB-BD31-4B8C-83A1-F6EECF244321}">
                <p14:modId xmlns:p14="http://schemas.microsoft.com/office/powerpoint/2010/main" val="4247273390"/>
              </p:ext>
            </p:extLst>
          </p:nvPr>
        </p:nvGraphicFramePr>
        <p:xfrm>
          <a:off x="3563007" y="1881815"/>
          <a:ext cx="3946965" cy="1143000"/>
        </p:xfrm>
        <a:graphic>
          <a:graphicData uri="http://schemas.openxmlformats.org/drawingml/2006/table">
            <a:tbl>
              <a:tblPr firstRow="1" bandRow="1">
                <a:tableStyleId>{5C22544A-7EE6-4342-B048-85BDC9FD1C3A}</a:tableStyleId>
              </a:tblPr>
              <a:tblGrid>
                <a:gridCol w="1315655">
                  <a:extLst>
                    <a:ext uri="{9D8B030D-6E8A-4147-A177-3AD203B41FA5}">
                      <a16:colId xmlns:a16="http://schemas.microsoft.com/office/drawing/2014/main" val="1260847903"/>
                    </a:ext>
                  </a:extLst>
                </a:gridCol>
                <a:gridCol w="1315655">
                  <a:extLst>
                    <a:ext uri="{9D8B030D-6E8A-4147-A177-3AD203B41FA5}">
                      <a16:colId xmlns:a16="http://schemas.microsoft.com/office/drawing/2014/main" val="3389071895"/>
                    </a:ext>
                  </a:extLst>
                </a:gridCol>
                <a:gridCol w="1315655">
                  <a:extLst>
                    <a:ext uri="{9D8B030D-6E8A-4147-A177-3AD203B41FA5}">
                      <a16:colId xmlns:a16="http://schemas.microsoft.com/office/drawing/2014/main" val="4159236011"/>
                    </a:ext>
                  </a:extLst>
                </a:gridCol>
              </a:tblGrid>
              <a:tr h="145400">
                <a:tc>
                  <a:txBody>
                    <a:bodyPr/>
                    <a:lstStyle/>
                    <a:p>
                      <a:r>
                        <a:rPr kumimoji="1" lang="en-US" altLang="ja-JP" sz="900" dirty="0" smtClean="0">
                          <a:solidFill>
                            <a:schemeClr val="tx1"/>
                          </a:solidFill>
                          <a:latin typeface="Calibri" panose="020F0502020204030204" pitchFamily="34" charset="0"/>
                          <a:cs typeface="Calibri" panose="020F0502020204030204" pitchFamily="34" charset="0"/>
                        </a:rPr>
                        <a:t>Resolution size</a:t>
                      </a:r>
                      <a:endParaRPr kumimoji="1" lang="ja-JP" altLang="en-US" sz="9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cs typeface="Calibri" panose="020F0502020204030204" pitchFamily="34" charset="0"/>
                        </a:rPr>
                        <a:t>Black</a:t>
                      </a:r>
                      <a:r>
                        <a:rPr kumimoji="1" lang="en-US" altLang="ja-JP" sz="900" baseline="0" dirty="0" smtClean="0">
                          <a:solidFill>
                            <a:schemeClr val="tx1"/>
                          </a:solidFill>
                          <a:latin typeface="Calibri" panose="020F0502020204030204" pitchFamily="34" charset="0"/>
                          <a:cs typeface="Calibri" panose="020F0502020204030204" pitchFamily="34" charset="0"/>
                        </a:rPr>
                        <a:t> vertical line</a:t>
                      </a:r>
                      <a:endParaRPr kumimoji="1" lang="ja-JP" altLang="en-US" sz="9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cs typeface="Calibri" panose="020F0502020204030204" pitchFamily="34" charset="0"/>
                        </a:rPr>
                        <a:t>Effective</a:t>
                      </a:r>
                      <a:r>
                        <a:rPr kumimoji="1" lang="en-US" altLang="ja-JP" sz="900" baseline="0" dirty="0" smtClean="0">
                          <a:solidFill>
                            <a:schemeClr val="tx1"/>
                          </a:solidFill>
                          <a:latin typeface="Calibri" panose="020F0502020204030204" pitchFamily="34" charset="0"/>
                          <a:cs typeface="Calibri" panose="020F0502020204030204" pitchFamily="34" charset="0"/>
                        </a:rPr>
                        <a:t> </a:t>
                      </a:r>
                      <a:r>
                        <a:rPr kumimoji="1" lang="en-US" altLang="ja-JP" sz="900" dirty="0" smtClean="0">
                          <a:solidFill>
                            <a:schemeClr val="tx1"/>
                          </a:solidFill>
                          <a:latin typeface="Calibri" panose="020F0502020204030204" pitchFamily="34" charset="0"/>
                          <a:cs typeface="Calibri" panose="020F0502020204030204" pitchFamily="34" charset="0"/>
                        </a:rPr>
                        <a:t>Resolution</a:t>
                      </a:r>
                      <a:endParaRPr kumimoji="1" lang="ja-JP" altLang="en-US" sz="9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2971371650"/>
                  </a:ext>
                </a:extLst>
              </a:tr>
              <a:tr h="145400">
                <a:tc>
                  <a:txBody>
                    <a:bodyPr/>
                    <a:lstStyle/>
                    <a:p>
                      <a:r>
                        <a:rPr kumimoji="1" lang="en-US" altLang="ja-JP" sz="900" dirty="0" smtClean="0">
                          <a:latin typeface="Calibri" panose="020F0502020204030204" pitchFamily="34" charset="0"/>
                          <a:cs typeface="Calibri" panose="020F0502020204030204" pitchFamily="34" charset="0"/>
                        </a:rPr>
                        <a:t>2560x1920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64pixel x2</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2432x1920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1705581"/>
                  </a:ext>
                </a:extLst>
              </a:tr>
              <a:tr h="145400">
                <a:tc>
                  <a:txBody>
                    <a:bodyPr/>
                    <a:lstStyle/>
                    <a:p>
                      <a:r>
                        <a:rPr kumimoji="1" lang="en-US" altLang="ja-JP" sz="900" dirty="0" smtClean="0">
                          <a:latin typeface="Calibri" panose="020F0502020204030204" pitchFamily="34" charset="0"/>
                          <a:cs typeface="Calibri" panose="020F0502020204030204" pitchFamily="34" charset="0"/>
                        </a:rPr>
                        <a:t>1600x1200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40pixel x2</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1520x1200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092440"/>
                  </a:ext>
                </a:extLst>
              </a:tr>
              <a:tr h="145400">
                <a:tc>
                  <a:txBody>
                    <a:bodyPr/>
                    <a:lstStyle/>
                    <a:p>
                      <a:r>
                        <a:rPr kumimoji="1" lang="en-US" altLang="ja-JP" sz="900" dirty="0" smtClean="0">
                          <a:latin typeface="Calibri" panose="020F0502020204030204" pitchFamily="34" charset="0"/>
                          <a:cs typeface="Calibri" panose="020F0502020204030204" pitchFamily="34" charset="0"/>
                        </a:rPr>
                        <a:t>1280x960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32pixel x2</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1216x1200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5507763"/>
                  </a:ext>
                </a:extLst>
              </a:tr>
              <a:tr h="145400">
                <a:tc>
                  <a:txBody>
                    <a:bodyPr/>
                    <a:lstStyle/>
                    <a:p>
                      <a:r>
                        <a:rPr kumimoji="1" lang="en-US" altLang="ja-JP" sz="900" dirty="0" smtClean="0">
                          <a:latin typeface="Calibri" panose="020F0502020204030204" pitchFamily="34" charset="0"/>
                          <a:cs typeface="Calibri" panose="020F0502020204030204" pitchFamily="34" charset="0"/>
                        </a:rPr>
                        <a:t>640x480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16pixel x2</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900" dirty="0" smtClean="0">
                          <a:latin typeface="Calibri" panose="020F0502020204030204" pitchFamily="34" charset="0"/>
                          <a:cs typeface="Calibri" panose="020F0502020204030204" pitchFamily="34" charset="0"/>
                        </a:rPr>
                        <a:t>608x480</a:t>
                      </a:r>
                      <a:endParaRPr kumimoji="1" lang="ja-JP" altLang="en-US" sz="9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029991"/>
                  </a:ext>
                </a:extLst>
              </a:tr>
            </a:tbl>
          </a:graphicData>
        </a:graphic>
      </p:graphicFrame>
      <p:sp>
        <p:nvSpPr>
          <p:cNvPr id="11" name="正方形/長方形 10"/>
          <p:cNvSpPr/>
          <p:nvPr/>
        </p:nvSpPr>
        <p:spPr>
          <a:xfrm>
            <a:off x="1424588" y="1869596"/>
            <a:ext cx="72000" cy="1440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4" name="テキスト ボックス 13"/>
          <p:cNvSpPr txBox="1"/>
          <p:nvPr/>
        </p:nvSpPr>
        <p:spPr>
          <a:xfrm>
            <a:off x="3473205" y="2995834"/>
            <a:ext cx="2396714" cy="261610"/>
          </a:xfrm>
          <a:prstGeom prst="rect">
            <a:avLst/>
          </a:prstGeom>
          <a:noFill/>
        </p:spPr>
        <p:txBody>
          <a:bodyPr wrap="square" rtlCol="0">
            <a:spAutoFit/>
          </a:bodyPr>
          <a:lstStyle/>
          <a:p>
            <a:pPr algn="l" defTabSz="685800">
              <a:defRPr/>
            </a:pPr>
            <a:r>
              <a:rPr lang="en-US" altLang="ja-JP" sz="105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 aspect </a:t>
            </a:r>
            <a:r>
              <a:rPr lang="en-US" altLang="ja-JP" sz="105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ratio is supported 4:3 only.</a:t>
            </a:r>
          </a:p>
        </p:txBody>
      </p:sp>
      <p:sp>
        <p:nvSpPr>
          <p:cNvPr id="12" name="正方形/長方形 11"/>
          <p:cNvSpPr/>
          <p:nvPr/>
        </p:nvSpPr>
        <p:spPr>
          <a:xfrm>
            <a:off x="3259212" y="1869596"/>
            <a:ext cx="72000" cy="1440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5"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10. Consideration</a:t>
            </a:r>
            <a:endParaRPr lang="ja-JP" altLang="en-US" sz="2800" dirty="0"/>
          </a:p>
        </p:txBody>
      </p:sp>
    </p:spTree>
    <p:extLst>
      <p:ext uri="{BB962C8B-B14F-4D97-AF65-F5344CB8AC3E}">
        <p14:creationId xmlns:p14="http://schemas.microsoft.com/office/powerpoint/2010/main" val="16824294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53339" y="882509"/>
          <a:ext cx="8821720" cy="3379860"/>
        </p:xfrm>
        <a:graphic>
          <a:graphicData uri="http://schemas.openxmlformats.org/drawingml/2006/table">
            <a:tbl>
              <a:tblPr firstRow="1" firstCol="1" bandRow="1">
                <a:tableStyleId>{5C22544A-7EE6-4342-B048-85BDC9FD1C3A}</a:tableStyleId>
              </a:tblPr>
              <a:tblGrid>
                <a:gridCol w="1577842">
                  <a:extLst>
                    <a:ext uri="{9D8B030D-6E8A-4147-A177-3AD203B41FA5}">
                      <a16:colId xmlns:a16="http://schemas.microsoft.com/office/drawing/2014/main" val="20000"/>
                    </a:ext>
                  </a:extLst>
                </a:gridCol>
                <a:gridCol w="1577842">
                  <a:extLst>
                    <a:ext uri="{9D8B030D-6E8A-4147-A177-3AD203B41FA5}">
                      <a16:colId xmlns:a16="http://schemas.microsoft.com/office/drawing/2014/main" val="3579449169"/>
                    </a:ext>
                  </a:extLst>
                </a:gridCol>
                <a:gridCol w="5666036">
                  <a:extLst>
                    <a:ext uri="{9D8B030D-6E8A-4147-A177-3AD203B41FA5}">
                      <a16:colId xmlns:a16="http://schemas.microsoft.com/office/drawing/2014/main" val="20001"/>
                    </a:ext>
                  </a:extLst>
                </a:gridCol>
              </a:tblGrid>
              <a:tr h="199785">
                <a:tc gridSpan="2">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Image</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tc hMerge="1">
                  <a:txBody>
                    <a:bodyPr/>
                    <a:lstStyle/>
                    <a:p>
                      <a:endParaRPr kumimoji="1" lang="ja-JP" altLang="en-US"/>
                    </a:p>
                  </a:txBody>
                  <a:tcPr/>
                </a:tc>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WV-X5550LT</a:t>
                      </a:r>
                      <a:r>
                        <a:rPr lang="en-US" altLang="ja-JP" sz="900" b="1" kern="10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 WV-X5550LTPJ</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0"/>
                  </a:ext>
                </a:extLst>
              </a:tr>
              <a:tr h="0">
                <a:tc gridSpan="2">
                  <a:txBody>
                    <a:bodyPr/>
                    <a:lstStyle/>
                    <a:p>
                      <a:pPr algn="l" fontAlgn="ctr"/>
                      <a:r>
                        <a:rPr lang="en-US" altLang="ja-JP"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Image</a:t>
                      </a:r>
                      <a:r>
                        <a:rPr lang="en-US" altLang="ja-JP"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capture mode</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hMerge="1">
                  <a:txBody>
                    <a:bodyPr/>
                    <a:lstStyle/>
                    <a:p>
                      <a:endParaRPr kumimoji="1" lang="ja-JP" altLang="en-US"/>
                    </a:p>
                  </a:txBody>
                  <a:tcPr/>
                </a:tc>
                <a:tc>
                  <a:txBody>
                    <a:bodyPr/>
                    <a:lstStyle/>
                    <a:p>
                      <a:pPr algn="l">
                        <a:spcAft>
                          <a:spcPts val="0"/>
                        </a:spcAft>
                      </a:pPr>
                      <a:r>
                        <a:rPr lang="en-US" altLang="ja-JP" sz="750" b="1" u="sng" kern="10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Dual sources [4:3] (15fps</a:t>
                      </a:r>
                      <a:r>
                        <a:rPr lang="en-US" altLang="ja-JP" sz="750" b="1" u="sng"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 mode)</a:t>
                      </a:r>
                      <a:r>
                        <a:rPr lang="en-US" altLang="ja-JP" sz="750" b="1"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 Dual sources [4:3] (12.5fps mode)</a:t>
                      </a:r>
                    </a:p>
                    <a:p>
                      <a:pPr algn="l">
                        <a:spcAft>
                          <a:spcPts val="0"/>
                        </a:spcAft>
                      </a:pPr>
                      <a:r>
                        <a:rPr lang="en-US" altLang="ja-JP" sz="750" b="0"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Single source [4:3] (30fps mode) / Single source [4:3] (25fps mode)</a:t>
                      </a:r>
                    </a:p>
                  </a:txBody>
                  <a:tcPr marL="90000" marR="90000" marT="46800" marB="46800"/>
                </a:tc>
                <a:extLst>
                  <a:ext uri="{0D108BD9-81ED-4DB2-BD59-A6C34878D82A}">
                    <a16:rowId xmlns:a16="http://schemas.microsoft.com/office/drawing/2014/main" val="10001"/>
                  </a:ext>
                </a:extLst>
              </a:tr>
              <a:tr h="0">
                <a:tc gridSpan="2">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Number</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of stream</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hMerge="1">
                  <a:txBody>
                    <a:bodyPr/>
                    <a:lstStyle/>
                    <a:p>
                      <a:endParaRPr kumimoji="1" lang="ja-JP" altLang="en-US"/>
                    </a:p>
                  </a:txBody>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H.265</a:t>
                      </a:r>
                      <a:r>
                        <a:rPr lang="ja-JP" altLang="en-US"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or</a:t>
                      </a:r>
                      <a:r>
                        <a:rPr lang="ja-JP" altLang="en-US"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H.264</a:t>
                      </a:r>
                      <a:r>
                        <a:rPr lang="ja-JP" altLang="en-US"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(1)(2),  JPEG(1)(2)  x 2Source </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when image capture mode set Dual Sources mode)</a:t>
                      </a:r>
                      <a:endParaRPr lang="ja-JP"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2"/>
                  </a:ext>
                </a:extLst>
              </a:tr>
              <a:tr h="0">
                <a:tc rowSpan="4">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H.265/H.264</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Transmission</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priority</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solidFill>
                      <a:srgbClr val="0099CC"/>
                    </a:solidFill>
                  </a:tcPr>
                </a:tc>
                <a:tc>
                  <a:txBody>
                    <a:bodyPr/>
                    <a:lstStyle/>
                    <a:p>
                      <a:pPr algn="l">
                        <a:spcAft>
                          <a:spcPts val="0"/>
                        </a:spcAft>
                      </a:pPr>
                      <a:r>
                        <a:rPr lang="en-US" altLang="ja-JP" sz="750" b="1" u="sng"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VBR</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Frame</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rate </a:t>
                      </a:r>
                      <a:endParaRPr lang="ja-JP" sz="750" b="0" kern="100" dirty="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3"/>
                  </a:ext>
                </a:extLst>
              </a:tr>
              <a:tr h="0">
                <a:tc vMerge="1">
                  <a:txBody>
                    <a:bodyPr/>
                    <a:lstStyle/>
                    <a:p>
                      <a:pPr algn="l" fontAlgn="ct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Frame</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rate</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solidFill>
                      <a:srgbClr val="0099CC"/>
                    </a:solidFill>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Dual sources mode</a:t>
                      </a: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[15fps mode]  stream1</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a:t>
                      </a:r>
                      <a:r>
                        <a:rPr lang="en-US" altLang="ja-JP" sz="750" b="1" u="sng"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15fps fixed</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stream2 – 1 / 3 / 7.5/ 10/ </a:t>
                      </a:r>
                      <a:r>
                        <a:rPr lang="en-US" altLang="ja-JP" sz="750" b="1" u="sng"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15fps</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[12.5fps mode]  stream1</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12.5fps fixed</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stream2 – 1 / 3.1 / 6.25/ 8.3/ </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12.5fps</a:t>
                      </a:r>
                      <a:r>
                        <a:rPr lang="en-US" altLang="ja-JP" sz="750" b="1" u="sng"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Single</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source mode</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r>
                      <a:b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b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[30fps mode]  stream1</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30fps fixed</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stream2 – 1 / 3 / 7.5/ 10/ 15/ </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30fps</a:t>
                      </a:r>
                      <a:r>
                        <a:rPr lang="en-US" altLang="ja-JP" sz="750" b="1" u="sng"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[25fps mode]  stream1</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25fps fixed</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stream2 – 1 / 3.1 / 6.25/ 8.3/ 12.5</a:t>
                      </a:r>
                      <a:r>
                        <a:rPr lang="en-US" altLang="ja-JP" sz="750" b="0" u="none"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25fps</a:t>
                      </a:r>
                      <a:r>
                        <a:rPr lang="en-US" altLang="ja-JP" sz="750" b="0" u="none"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ja-JP" sz="750" b="0" u="none"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3755541750"/>
                  </a:ext>
                </a:extLst>
              </a:tr>
              <a:tr h="169060">
                <a:tc vMerge="1">
                  <a:txBody>
                    <a:bodyPr/>
                    <a:lstStyle/>
                    <a:p>
                      <a:pPr algn="l" fontAlgn="ct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Bitrate</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solidFill>
                      <a:srgbClr val="0099CC"/>
                    </a:solidFill>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64kbps / 128kbps/ 256kbps/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384</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512</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768</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1024</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1536</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2048</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3072</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4096</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6144</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8192</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10240</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1" u="sng"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12288</a:t>
                      </a:r>
                      <a:r>
                        <a:rPr lang="en-US" altLang="ja-JP" sz="750" b="1" u="sng"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14336</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16384</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20480</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24576</a:t>
                      </a: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kbps</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--FREE ENTRY--</a:t>
                      </a:r>
                      <a:endPar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4"/>
                  </a:ext>
                </a:extLst>
              </a:tr>
              <a:tr h="169060">
                <a:tc vMerge="1">
                  <a:txBody>
                    <a:bodyPr/>
                    <a:lstStyle/>
                    <a:p>
                      <a:pPr algn="l" fontAlgn="ct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Image quality</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solidFill>
                      <a:srgbClr val="0099CC"/>
                    </a:solidFill>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Frame rate:</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Motion priority / Normal / Quality priority</a:t>
                      </a:r>
                    </a:p>
                    <a:p>
                      <a:pPr algn="l">
                        <a:spcAft>
                          <a:spcPts val="0"/>
                        </a:spcAft>
                      </a:pP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VBR : 0 Super fine / 1 Fine / 2/ </a:t>
                      </a:r>
                      <a:r>
                        <a:rPr lang="en-US" altLang="ja-JP" sz="750" b="1" u="sng"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4/ 5 Normal/ 6/ 7/ 8/ 9 Low</a:t>
                      </a:r>
                      <a:endPar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2509287835"/>
                  </a:ext>
                </a:extLst>
              </a:tr>
              <a:tr h="169060">
                <a:tc rowSpan="2">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JPEG</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n-US" altLang="ja-JP"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Transmission type</a:t>
                      </a:r>
                    </a:p>
                  </a:txBody>
                  <a:tcPr marL="90000" marR="90000" marT="46800" marB="46800" anchor="ctr">
                    <a:solidFill>
                      <a:srgbClr val="0099CC"/>
                    </a:solidFill>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PULL(One</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shot JPEG )  / PUSH (Motion JPEG)</a:t>
                      </a:r>
                      <a:endPar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3676979203"/>
                  </a:ext>
                </a:extLst>
              </a:tr>
              <a:tr h="0">
                <a:tc vMerge="1">
                  <a:txBody>
                    <a:bodyPr/>
                    <a:lstStyle/>
                    <a:p>
                      <a:pPr algn="l" fontAlgn="ct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Refresh interval</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solidFill>
                      <a:srgbClr val="0099CC"/>
                    </a:solidFill>
                  </a:tcPr>
                </a:tc>
                <a:tc>
                  <a:txBody>
                    <a:bodyPr/>
                    <a:lstStyle/>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Dual sources mode</a:t>
                      </a: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[15 fps mode] 0.1fps/ 0.2fps/ 0.33fps/ 0.5fps/ 1fps/ 3fps/ 5fps/ 10fps/ 15fps</a:t>
                      </a: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[12.5 fps mode] 0.08fps / 0.17fps / 0.28fps / 0.42fps / 1fps / 3.1fps / 4.2fps / 8.3fps / 12.5fps</a:t>
                      </a:r>
                      <a:endParaRPr lang="ja-JP"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Single</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source mode</a:t>
                      </a:r>
                      <a:endPar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[30 fps mode] 0.1fps/ 0.2fps/ 0.33fps/ 0.5fps/ 1fps/ 3fps/ 5fps/ 10fps/ 15fps/ 30fps</a:t>
                      </a:r>
                    </a:p>
                    <a:p>
                      <a:pPr algn="l">
                        <a:spcAft>
                          <a:spcPts val="0"/>
                        </a:spcAft>
                      </a:pPr>
                      <a:r>
                        <a:rPr lang="en-US" altLang="ja-JP" sz="750" b="0"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[25 fps mode] 0.08fps/ 0.17fps/ 0.28fps/ 0.42fps/ 1fps/ 3.1fps/ 4.2fps/ 5fps/ 8.3fps / 12.5fps / 25fps</a:t>
                      </a:r>
                    </a:p>
                  </a:txBody>
                  <a:tcPr marL="90000" marR="90000" marT="46800" marB="46800"/>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7987675" y="627750"/>
            <a:ext cx="887384" cy="246221"/>
          </a:xfrm>
          <a:prstGeom prst="rect">
            <a:avLst/>
          </a:prstGeom>
          <a:noFill/>
        </p:spPr>
        <p:txBody>
          <a:bodyPr wrap="square" rtlCol="0">
            <a:spAutoFit/>
          </a:bodyPr>
          <a:lstStyle/>
          <a:p>
            <a:pPr algn="r" defTabSz="685800">
              <a:defRPr/>
            </a:pPr>
            <a:r>
              <a:rPr lang="en-US" altLang="ja-JP" sz="1000" b="1" u="sng" dirty="0" smtClean="0">
                <a:effectLst/>
                <a:latin typeface="Calibri" panose="020F0502020204030204" pitchFamily="34" charset="0"/>
                <a:ea typeface="Meiryo UI" panose="020B0604030504040204" pitchFamily="50" charset="-128"/>
                <a:cs typeface="Calibri" panose="020F0502020204030204" pitchFamily="34" charset="0"/>
              </a:rPr>
              <a:t>Default value</a:t>
            </a:r>
            <a:endParaRPr lang="en-US" altLang="ja-JP" sz="1000" b="1" u="sng"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11. Specification (1/3)</a:t>
            </a:r>
            <a:endParaRPr lang="ja-JP" altLang="en-US" sz="2800" dirty="0"/>
          </a:p>
        </p:txBody>
      </p:sp>
    </p:spTree>
    <p:extLst>
      <p:ext uri="{BB962C8B-B14F-4D97-AF65-F5344CB8AC3E}">
        <p14:creationId xmlns:p14="http://schemas.microsoft.com/office/powerpoint/2010/main" val="1620553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639363331"/>
              </p:ext>
            </p:extLst>
          </p:nvPr>
        </p:nvGraphicFramePr>
        <p:xfrm>
          <a:off x="53339" y="684505"/>
          <a:ext cx="8821720" cy="3909960"/>
        </p:xfrm>
        <a:graphic>
          <a:graphicData uri="http://schemas.openxmlformats.org/drawingml/2006/table">
            <a:tbl>
              <a:tblPr firstRow="1" firstCol="1" bandRow="1">
                <a:tableStyleId>{5C22544A-7EE6-4342-B048-85BDC9FD1C3A}</a:tableStyleId>
              </a:tblPr>
              <a:tblGrid>
                <a:gridCol w="3155684">
                  <a:extLst>
                    <a:ext uri="{9D8B030D-6E8A-4147-A177-3AD203B41FA5}">
                      <a16:colId xmlns:a16="http://schemas.microsoft.com/office/drawing/2014/main" val="20000"/>
                    </a:ext>
                  </a:extLst>
                </a:gridCol>
                <a:gridCol w="5666036">
                  <a:extLst>
                    <a:ext uri="{9D8B030D-6E8A-4147-A177-3AD203B41FA5}">
                      <a16:colId xmlns:a16="http://schemas.microsoft.com/office/drawing/2014/main" val="20001"/>
                    </a:ext>
                  </a:extLst>
                </a:gridCol>
              </a:tblGrid>
              <a:tr h="199785">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camera</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WV-X5550LT</a:t>
                      </a:r>
                      <a:r>
                        <a:rPr lang="en-US" altLang="ja-JP" sz="900" b="1" kern="10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 WV-X5550LTPJ</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0"/>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Scanning</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system</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Progressive Global shutter</a:t>
                      </a:r>
                    </a:p>
                  </a:txBody>
                  <a:tcPr marL="90000" marR="90000" marT="46800" marB="46800"/>
                </a:tc>
                <a:extLst>
                  <a:ext uri="{0D108BD9-81ED-4DB2-BD59-A6C34878D82A}">
                    <a16:rowId xmlns:a16="http://schemas.microsoft.com/office/drawing/2014/main" val="10001"/>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Intelligent auto</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On</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 Off</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2"/>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Multi</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0 sampling dynamic range</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120db </a:t>
                      </a:r>
                    </a:p>
                    <a:p>
                      <a:pPr algn="l">
                        <a:spcAft>
                          <a:spcPts val="0"/>
                        </a:spcAft>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 2 types of images, the driver's face image (source 1) and the license plate image (source 2), are output simultaneously from this unit. This spec is the maximum exposure ratio of Source 1 and Source 2.</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9"/>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Maximum gain</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The level can be set in the range of 0 to 11.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default source1:9, source2:3</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11"/>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Auto contrast adjust</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On/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Off</a:t>
                      </a:r>
                      <a:endParaRPr lang="ja-JP"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3756303993"/>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Adaptive black stretch</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The level can be set in the range of 0 to 255.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default:128</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454710446"/>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Back light compensation (BLC)</a:t>
                      </a:r>
                    </a:p>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/High light compensation(HLC)</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BLC/ HLC/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Off</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The level can be set in the range of 0 to 31.</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(only when Intelligent auto: Off)</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990558451"/>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Light control mode setting</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Outdoor scene</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Fix shutter</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3571822903"/>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Shutter speed</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 fps/30 fps mode]</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1/30 Fix, 1/60 Fix, 1/120 Fix,1/250 Fix, 1/500 Fix, 1/1000 Fix, 1/1500 Fix, 1/2000 Fix, 1/3000 Fix, 1/4000 Fix,1/10000 Fix</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 fps/25 fps mode]</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 Fix, , 1/50 Fix, 1/100 Fix, ,1/250 Fix, 1/500 Fix, 1/1000 Fix, 1/1500 Fix, 1/2000 Fix, 1/3000 Fix, 1/4000 Fix,1/10000 Fix</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3412693059"/>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Maximum shutter</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lnB w="12700" cap="flat" cmpd="sng" algn="ctr">
                      <a:solidFill>
                        <a:srgbClr val="FFFFEB"/>
                      </a:solidFill>
                      <a:prstDash val="solid"/>
                      <a:round/>
                      <a:headEnd type="none" w="med" len="med"/>
                      <a:tailEnd type="none" w="med" len="med"/>
                    </a:lnB>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 fps/30 fps mode]</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Max.1/10000s, Max.1/4000s, Max.1/3000s, Max.1/2000s, Max.1/1500s,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Max.1/1000s</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Max.1/500s,Max.1/250s, Max.1/120s, Max.1/60s, Max.1/30s</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 fps/25 fps mode]</a:t>
                      </a: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Max.1/10000s, Max.1/4000s, Max.1/3000s, Max.1/2000s, Max.1/1500s, </a:t>
                      </a:r>
                      <a:r>
                        <a:rPr lang="en-US" altLang="ja-JP" sz="750" b="1"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Max.1/1000s</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Max.1/500s,Max.1/250s, Max.1/100s, Max.1/50s, Max.1/25s</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lnB w="12700" cap="flat" cmpd="sng" algn="ctr">
                      <a:solidFill>
                        <a:srgbClr val="FFFFEB"/>
                      </a:solidFill>
                      <a:prstDash val="solid"/>
                      <a:round/>
                      <a:headEnd type="none" w="med" len="med"/>
                      <a:tailEnd type="none" w="med" len="med"/>
                    </a:lnB>
                  </a:tcPr>
                </a:tc>
                <a:extLst>
                  <a:ext uri="{0D108BD9-81ED-4DB2-BD59-A6C34878D82A}">
                    <a16:rowId xmlns:a16="http://schemas.microsoft.com/office/drawing/2014/main" val="346407429"/>
                  </a:ext>
                </a:extLst>
              </a:tr>
            </a:tbl>
          </a:graphicData>
        </a:graphic>
      </p:graphicFrame>
      <p:sp>
        <p:nvSpPr>
          <p:cNvPr id="6"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11. Specification (2/3)</a:t>
            </a:r>
            <a:endParaRPr lang="ja-JP" altLang="en-US" sz="2800" dirty="0"/>
          </a:p>
        </p:txBody>
      </p:sp>
    </p:spTree>
    <p:extLst>
      <p:ext uri="{BB962C8B-B14F-4D97-AF65-F5344CB8AC3E}">
        <p14:creationId xmlns:p14="http://schemas.microsoft.com/office/powerpoint/2010/main" val="4157724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53339" y="882509"/>
          <a:ext cx="8821720" cy="1103760"/>
        </p:xfrm>
        <a:graphic>
          <a:graphicData uri="http://schemas.openxmlformats.org/drawingml/2006/table">
            <a:tbl>
              <a:tblPr firstRow="1" firstCol="1" bandRow="1">
                <a:tableStyleId>{5C22544A-7EE6-4342-B048-85BDC9FD1C3A}</a:tableStyleId>
              </a:tblPr>
              <a:tblGrid>
                <a:gridCol w="3155684">
                  <a:extLst>
                    <a:ext uri="{9D8B030D-6E8A-4147-A177-3AD203B41FA5}">
                      <a16:colId xmlns:a16="http://schemas.microsoft.com/office/drawing/2014/main" val="20000"/>
                    </a:ext>
                  </a:extLst>
                </a:gridCol>
                <a:gridCol w="5666036">
                  <a:extLst>
                    <a:ext uri="{9D8B030D-6E8A-4147-A177-3AD203B41FA5}">
                      <a16:colId xmlns:a16="http://schemas.microsoft.com/office/drawing/2014/main" val="20001"/>
                    </a:ext>
                  </a:extLst>
                </a:gridCol>
              </a:tblGrid>
              <a:tr h="199785">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camera</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WV-X5550LT</a:t>
                      </a:r>
                      <a:r>
                        <a:rPr lang="en-US" altLang="ja-JP" sz="900" b="1" kern="10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 WV-X5550LTPJ</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0"/>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Day &amp;</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Night</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1" u="sng"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Auto</a:t>
                      </a:r>
                      <a:r>
                        <a:rPr lang="en-US" altLang="ja-JP" sz="750" b="0"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 Day/ Night</a:t>
                      </a:r>
                    </a:p>
                    <a:p>
                      <a:pPr algn="l">
                        <a:spcAft>
                          <a:spcPts val="0"/>
                        </a:spcAft>
                      </a:pPr>
                      <a:r>
                        <a:rPr lang="en-US" altLang="ja-JP" sz="750" b="0"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*The level can be set in the range of 0 to 9.</a:t>
                      </a:r>
                    </a:p>
                    <a:p>
                      <a:pPr algn="l">
                        <a:spcAft>
                          <a:spcPts val="0"/>
                        </a:spcAft>
                      </a:pPr>
                      <a:r>
                        <a:rPr lang="en-US" altLang="ja-JP" sz="750" b="0" kern="100" baseline="0" dirty="0" smtClean="0">
                          <a:solidFill>
                            <a:srgbClr val="1F497D"/>
                          </a:solidFill>
                          <a:effectLst/>
                          <a:latin typeface="Meiryo UI" panose="020B0604030504040204" pitchFamily="50" charset="-128"/>
                          <a:ea typeface="Meiryo UI" panose="020B0604030504040204" pitchFamily="50" charset="-128"/>
                          <a:cs typeface="Meiryo UI" panose="020B0604030504040204" pitchFamily="50" charset="-128"/>
                        </a:rPr>
                        <a:t>*4 The output from the camera is a black and white signal. Use a polarizing filter when using day mode and use an band pass filter when using night mode.</a:t>
                      </a:r>
                    </a:p>
                  </a:txBody>
                  <a:tcPr marL="90000" marR="90000" marT="46800" marB="46800"/>
                </a:tc>
                <a:extLst>
                  <a:ext uri="{0D108BD9-81ED-4DB2-BD59-A6C34878D82A}">
                    <a16:rowId xmlns:a16="http://schemas.microsoft.com/office/drawing/2014/main" val="10001"/>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IR LED Light</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1" u="sng" kern="10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On</a:t>
                      </a: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 / Off</a:t>
                      </a:r>
                    </a:p>
                    <a:p>
                      <a:pPr algn="l">
                        <a:spcAft>
                          <a:spcPts val="0"/>
                        </a:spcAft>
                      </a:pPr>
                      <a:r>
                        <a:rPr lang="en-US" altLang="ja-JP" sz="750" b="0" kern="100" baseline="0" dirty="0" smtClean="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rPr>
                        <a:t>The level can be set in the range of 0 to 255.</a:t>
                      </a:r>
                    </a:p>
                  </a:txBody>
                  <a:tcPr marL="90000" marR="90000" marT="46800" marB="46800"/>
                </a:tc>
                <a:extLst>
                  <a:ext uri="{0D108BD9-81ED-4DB2-BD59-A6C34878D82A}">
                    <a16:rowId xmlns:a16="http://schemas.microsoft.com/office/drawing/2014/main" val="10002"/>
                  </a:ext>
                </a:extLst>
              </a:tr>
            </a:tbl>
          </a:graphicData>
        </a:graphic>
      </p:graphicFrame>
      <p:graphicFrame>
        <p:nvGraphicFramePr>
          <p:cNvPr id="6" name="表 5"/>
          <p:cNvGraphicFramePr>
            <a:graphicFrameLocks noGrp="1"/>
          </p:cNvGraphicFramePr>
          <p:nvPr>
            <p:extLst/>
          </p:nvPr>
        </p:nvGraphicFramePr>
        <p:xfrm>
          <a:off x="68873" y="2313448"/>
          <a:ext cx="8821720" cy="1613160"/>
        </p:xfrm>
        <a:graphic>
          <a:graphicData uri="http://schemas.openxmlformats.org/drawingml/2006/table">
            <a:tbl>
              <a:tblPr firstRow="1" firstCol="1" bandRow="1">
                <a:tableStyleId>{5C22544A-7EE6-4342-B048-85BDC9FD1C3A}</a:tableStyleId>
              </a:tblPr>
              <a:tblGrid>
                <a:gridCol w="3155684">
                  <a:extLst>
                    <a:ext uri="{9D8B030D-6E8A-4147-A177-3AD203B41FA5}">
                      <a16:colId xmlns:a16="http://schemas.microsoft.com/office/drawing/2014/main" val="20000"/>
                    </a:ext>
                  </a:extLst>
                </a:gridCol>
                <a:gridCol w="5666036">
                  <a:extLst>
                    <a:ext uri="{9D8B030D-6E8A-4147-A177-3AD203B41FA5}">
                      <a16:colId xmlns:a16="http://schemas.microsoft.com/office/drawing/2014/main" val="20001"/>
                    </a:ext>
                  </a:extLst>
                </a:gridCol>
              </a:tblGrid>
              <a:tr h="199785">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Network</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tc>
                  <a:txBody>
                    <a:bodyPr/>
                    <a:lstStyle/>
                    <a:p>
                      <a:pPr algn="just">
                        <a:spcAft>
                          <a:spcPts val="0"/>
                        </a:spcAft>
                      </a:pPr>
                      <a:r>
                        <a:rPr lang="en-US" altLang="ja-JP" sz="9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WV-X5550LT</a:t>
                      </a:r>
                      <a:r>
                        <a:rPr lang="en-US" altLang="ja-JP" sz="900" b="1" kern="10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 WV-X5550LTPJ</a:t>
                      </a:r>
                      <a:endParaRPr lang="ja-JP" sz="9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0"/>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Network</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10Base-T, 100Base-TX , RJ45 connector</a:t>
                      </a:r>
                    </a:p>
                  </a:txBody>
                  <a:tcPr marL="90000" marR="90000" marT="46800" marB="46800"/>
                </a:tc>
                <a:extLst>
                  <a:ext uri="{0D108BD9-81ED-4DB2-BD59-A6C34878D82A}">
                    <a16:rowId xmlns:a16="http://schemas.microsoft.com/office/drawing/2014/main" val="10001"/>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Band</a:t>
                      </a:r>
                      <a:r>
                        <a:rPr lang="en-US" sz="750" b="1" i="0" u="none" strike="noStrike"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width control</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Unlimited/ 64 kbps/ 128 kbps/ 256 kbps/ 384 kbps/ 512 kbps/768 kbps/ 1024 kbps/ 2048 kbps/ 4096 kbps/ 6144 kbps/8192 kbps/ 10240 kbps/ 12288kbps/ 15360 kbps/ 20480 kbps/ 25600 kbps/30720 kbps/ 35840 kbps/ 40960 kbps/ 51200 kbps</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 61440kbps</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2"/>
                  </a:ext>
                </a:extLst>
              </a:tr>
              <a:tr h="0">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Protocol</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algn="l">
                        <a:spcAft>
                          <a:spcPts val="0"/>
                        </a:spcAft>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IPv6</a:t>
                      </a:r>
                      <a:r>
                        <a:rPr lang="ja-JP" altLang="en-US"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TCP</a:t>
                      </a:r>
                      <a:r>
                        <a:rPr lang="ja-JP" altLang="en-US"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UDP</a:t>
                      </a:r>
                      <a:r>
                        <a:rPr lang="ja-JP" altLang="en-US"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HTTP,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HTTPS,</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DNS,</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NTP,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DHCPv6,</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RTP,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MLD,</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ICMP,</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ARP</a:t>
                      </a:r>
                    </a:p>
                    <a:p>
                      <a:pPr algn="l">
                        <a:spcAft>
                          <a:spcPts val="0"/>
                        </a:spcAft>
                      </a:pP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IPv4</a:t>
                      </a:r>
                      <a:r>
                        <a:rPr lang="ja-JP" altLang="en-US"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TCP</a:t>
                      </a:r>
                      <a:r>
                        <a:rPr lang="ja-JP" altLang="en-US"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 UDP</a:t>
                      </a:r>
                      <a:r>
                        <a:rPr lang="ja-JP" altLang="en-US"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IP, HTTP, HTTPS, RTSP, RTP, RTP</a:t>
                      </a:r>
                      <a:r>
                        <a:rPr lang="ja-JP" altLang="en-US"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5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RTCP, DHCP, DNS, NTP, IGMP, ICMP, ARP</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09"/>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Band width control</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User authentication / Host authentication / HTTPS</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10011"/>
                  </a:ext>
                </a:extLst>
              </a:tr>
              <a:tr h="197229">
                <a:tc>
                  <a:txBody>
                    <a:bodyPr/>
                    <a:lstStyle/>
                    <a:p>
                      <a:pPr algn="l" fontAlgn="ctr"/>
                      <a:r>
                        <a:rPr lang="en-US" sz="75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ONVIF</a:t>
                      </a:r>
                      <a:endParaRPr lang="en-US" sz="75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Profile S</a:t>
                      </a:r>
                      <a:endParaRPr lang="ja-JP" altLang="ja-JP" sz="7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00" marR="90000" marT="46800" marB="46800"/>
                </a:tc>
                <a:extLst>
                  <a:ext uri="{0D108BD9-81ED-4DB2-BD59-A6C34878D82A}">
                    <a16:rowId xmlns:a16="http://schemas.microsoft.com/office/drawing/2014/main" val="454710446"/>
                  </a:ext>
                </a:extLst>
              </a:tr>
            </a:tbl>
          </a:graphicData>
        </a:graphic>
      </p:graphicFrame>
      <p:sp>
        <p:nvSpPr>
          <p:cNvPr id="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11. Specification (3/3)</a:t>
            </a:r>
            <a:endParaRPr lang="ja-JP" altLang="en-US" sz="2800" dirty="0"/>
          </a:p>
        </p:txBody>
      </p:sp>
    </p:spTree>
    <p:extLst>
      <p:ext uri="{BB962C8B-B14F-4D97-AF65-F5344CB8AC3E}">
        <p14:creationId xmlns:p14="http://schemas.microsoft.com/office/powerpoint/2010/main" val="12475478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73139" y="672061"/>
            <a:ext cx="1237192" cy="251310"/>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Live page</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14" name="図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8425" y="1204584"/>
            <a:ext cx="3563008" cy="1643149"/>
          </a:xfrm>
          <a:prstGeom prst="rect">
            <a:avLst/>
          </a:prstGeom>
        </p:spPr>
      </p:pic>
      <p:sp>
        <p:nvSpPr>
          <p:cNvPr id="18" name="テキスト ボックス 17"/>
          <p:cNvSpPr txBox="1"/>
          <p:nvPr/>
        </p:nvSpPr>
        <p:spPr>
          <a:xfrm>
            <a:off x="1571761" y="681119"/>
            <a:ext cx="6897606" cy="461665"/>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It is possible to select the following three display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 2screen display</a:t>
            </a: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1: Source1 screen display</a:t>
            </a: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2: </a:t>
            </a: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Source2 screen display </a:t>
            </a: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19" name="図 18"/>
          <p:cNvPicPr>
            <a:picLocks noChangeAspect="1"/>
          </p:cNvPicPr>
          <p:nvPr/>
        </p:nvPicPr>
        <p:blipFill>
          <a:blip r:embed="rId3"/>
          <a:stretch>
            <a:fillRect/>
          </a:stretch>
        </p:blipFill>
        <p:spPr>
          <a:xfrm>
            <a:off x="1434056" y="2863029"/>
            <a:ext cx="2384470" cy="1729688"/>
          </a:xfrm>
          <a:prstGeom prst="rect">
            <a:avLst/>
          </a:prstGeom>
        </p:spPr>
      </p:pic>
      <p:pic>
        <p:nvPicPr>
          <p:cNvPr id="22" name="図 21"/>
          <p:cNvPicPr>
            <a:picLocks noChangeAspect="1"/>
          </p:cNvPicPr>
          <p:nvPr/>
        </p:nvPicPr>
        <p:blipFill>
          <a:blip r:embed="rId3"/>
          <a:stretch>
            <a:fillRect/>
          </a:stretch>
        </p:blipFill>
        <p:spPr>
          <a:xfrm>
            <a:off x="5577955" y="2863029"/>
            <a:ext cx="2384470" cy="1729688"/>
          </a:xfrm>
          <a:prstGeom prst="rect">
            <a:avLst/>
          </a:prstGeom>
        </p:spPr>
      </p:pic>
      <p:sp>
        <p:nvSpPr>
          <p:cNvPr id="25" name="テキスト ボックス 24"/>
          <p:cNvSpPr txBox="1"/>
          <p:nvPr/>
        </p:nvSpPr>
        <p:spPr>
          <a:xfrm>
            <a:off x="1158597" y="1158080"/>
            <a:ext cx="1609828"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1600" noProof="0" dirty="0" smtClean="0">
                <a:effectLst/>
                <a:latin typeface="Calibri" panose="020F0502020204030204" pitchFamily="34" charset="0"/>
                <a:ea typeface="Meiryo UI" panose="020B0604030504040204" pitchFamily="50" charset="-128"/>
                <a:cs typeface="Calibri" panose="020F0502020204030204" pitchFamily="34" charset="0"/>
              </a:rPr>
              <a:t>Display on dual</a:t>
            </a:r>
            <a:endParaRPr kumimoji="1" lang="ja-JP" altLang="en-US" sz="160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3" name="テキスト ボックス 32"/>
          <p:cNvSpPr txBox="1"/>
          <p:nvPr/>
        </p:nvSpPr>
        <p:spPr>
          <a:xfrm>
            <a:off x="126124" y="2831908"/>
            <a:ext cx="1299399"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1600" noProof="0" dirty="0" smtClean="0">
                <a:effectLst/>
                <a:latin typeface="Calibri" panose="020F0502020204030204" pitchFamily="34" charset="0"/>
                <a:ea typeface="Meiryo UI" panose="020B0604030504040204" pitchFamily="50" charset="-128"/>
                <a:cs typeface="Calibri" panose="020F0502020204030204" pitchFamily="34" charset="0"/>
              </a:rPr>
              <a:t>Display on 1</a:t>
            </a:r>
            <a:endParaRPr kumimoji="1" lang="ja-JP" altLang="en-US" sz="160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4" name="テキスト ボックス 33"/>
          <p:cNvSpPr txBox="1"/>
          <p:nvPr/>
        </p:nvSpPr>
        <p:spPr>
          <a:xfrm>
            <a:off x="4315819" y="2902499"/>
            <a:ext cx="1409489"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1600" noProof="0" dirty="0" smtClean="0">
                <a:effectLst/>
                <a:latin typeface="Calibri" panose="020F0502020204030204" pitchFamily="34" charset="0"/>
                <a:ea typeface="Meiryo UI" panose="020B0604030504040204" pitchFamily="50" charset="-128"/>
                <a:cs typeface="Calibri" panose="020F0502020204030204" pitchFamily="34" charset="0"/>
              </a:rPr>
              <a:t>Display on 2</a:t>
            </a:r>
            <a:endParaRPr kumimoji="1" lang="ja-JP" altLang="en-US" sz="160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26" name="図 25"/>
          <p:cNvPicPr>
            <a:picLocks noChangeAspect="1"/>
          </p:cNvPicPr>
          <p:nvPr/>
        </p:nvPicPr>
        <p:blipFill rotWithShape="1">
          <a:blip r:embed="rId4"/>
          <a:srcRect t="1" b="-943"/>
          <a:stretch/>
        </p:blipFill>
        <p:spPr>
          <a:xfrm>
            <a:off x="3371361" y="1644715"/>
            <a:ext cx="1318543" cy="1130987"/>
          </a:xfrm>
          <a:prstGeom prst="rect">
            <a:avLst/>
          </a:prstGeom>
          <a:ln w="19050">
            <a:noFill/>
          </a:ln>
        </p:spPr>
      </p:pic>
      <p:pic>
        <p:nvPicPr>
          <p:cNvPr id="27" name="図 26"/>
          <p:cNvPicPr>
            <a:picLocks noChangeAspect="1"/>
          </p:cNvPicPr>
          <p:nvPr/>
        </p:nvPicPr>
        <p:blipFill rotWithShape="1">
          <a:blip r:embed="rId5"/>
          <a:srcRect t="698" b="-1"/>
          <a:stretch/>
        </p:blipFill>
        <p:spPr>
          <a:xfrm>
            <a:off x="4830556" y="1644715"/>
            <a:ext cx="1338665" cy="1143504"/>
          </a:xfrm>
          <a:prstGeom prst="rect">
            <a:avLst/>
          </a:prstGeom>
          <a:ln w="19050">
            <a:noFill/>
          </a:ln>
        </p:spPr>
      </p:pic>
      <p:pic>
        <p:nvPicPr>
          <p:cNvPr id="32" name="図 31"/>
          <p:cNvPicPr>
            <a:picLocks noChangeAspect="1"/>
          </p:cNvPicPr>
          <p:nvPr/>
        </p:nvPicPr>
        <p:blipFill rotWithShape="1">
          <a:blip r:embed="rId4"/>
          <a:srcRect t="1" b="-943"/>
          <a:stretch/>
        </p:blipFill>
        <p:spPr>
          <a:xfrm>
            <a:off x="1904110" y="3123161"/>
            <a:ext cx="1825335" cy="1454365"/>
          </a:xfrm>
          <a:prstGeom prst="rect">
            <a:avLst/>
          </a:prstGeom>
          <a:ln w="19050">
            <a:noFill/>
          </a:ln>
        </p:spPr>
      </p:pic>
      <p:pic>
        <p:nvPicPr>
          <p:cNvPr id="35" name="図 34"/>
          <p:cNvPicPr>
            <a:picLocks noChangeAspect="1"/>
          </p:cNvPicPr>
          <p:nvPr/>
        </p:nvPicPr>
        <p:blipFill rotWithShape="1">
          <a:blip r:embed="rId5"/>
          <a:srcRect t="698" b="-1"/>
          <a:stretch/>
        </p:blipFill>
        <p:spPr>
          <a:xfrm>
            <a:off x="6031626" y="3103567"/>
            <a:ext cx="1872000" cy="1479165"/>
          </a:xfrm>
          <a:prstGeom prst="rect">
            <a:avLst/>
          </a:prstGeom>
          <a:ln w="19050">
            <a:noFill/>
          </a:ln>
        </p:spPr>
      </p:pic>
      <p:sp>
        <p:nvSpPr>
          <p:cNvPr id="28"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(1/2)</a:t>
            </a:r>
            <a:endParaRPr lang="ja-JP" altLang="en-US" sz="2800" dirty="0"/>
          </a:p>
        </p:txBody>
      </p:sp>
      <p:sp>
        <p:nvSpPr>
          <p:cNvPr id="29" name="正方形/長方形 28"/>
          <p:cNvSpPr/>
          <p:nvPr/>
        </p:nvSpPr>
        <p:spPr>
          <a:xfrm>
            <a:off x="1872402" y="3121618"/>
            <a:ext cx="1933512" cy="1461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6000870" y="3123161"/>
            <a:ext cx="1933512" cy="1461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1577325" y="2997316"/>
            <a:ext cx="123760" cy="125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5823127" y="2997316"/>
            <a:ext cx="123760" cy="125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p:cNvSpPr/>
          <p:nvPr/>
        </p:nvSpPr>
        <p:spPr>
          <a:xfrm>
            <a:off x="3371360" y="1663296"/>
            <a:ext cx="1318544" cy="1112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4695346" y="1663296"/>
            <a:ext cx="1522573" cy="1112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p:cNvSpPr/>
          <p:nvPr/>
        </p:nvSpPr>
        <p:spPr>
          <a:xfrm>
            <a:off x="2773004" y="1469955"/>
            <a:ext cx="241363" cy="1027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22110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954" y="712600"/>
            <a:ext cx="903128" cy="3802643"/>
          </a:xfrm>
          <a:prstGeom prst="rect">
            <a:avLst/>
          </a:prstGeom>
        </p:spPr>
      </p:pic>
      <p:graphicFrame>
        <p:nvGraphicFramePr>
          <p:cNvPr id="12" name="Group 3074"/>
          <p:cNvGraphicFramePr>
            <a:graphicFrameLocks noGrp="1"/>
          </p:cNvGraphicFramePr>
          <p:nvPr>
            <p:extLst>
              <p:ext uri="{D42A27DB-BD31-4B8C-83A1-F6EECF244321}">
                <p14:modId xmlns:p14="http://schemas.microsoft.com/office/powerpoint/2010/main" val="245057242"/>
              </p:ext>
            </p:extLst>
          </p:nvPr>
        </p:nvGraphicFramePr>
        <p:xfrm>
          <a:off x="1737219" y="901624"/>
          <a:ext cx="6987928" cy="3323844"/>
        </p:xfrm>
        <a:graphic>
          <a:graphicData uri="http://schemas.openxmlformats.org/drawingml/2006/table">
            <a:tbl>
              <a:tblPr/>
              <a:tblGrid>
                <a:gridCol w="538779">
                  <a:extLst>
                    <a:ext uri="{9D8B030D-6E8A-4147-A177-3AD203B41FA5}">
                      <a16:colId xmlns:a16="http://schemas.microsoft.com/office/drawing/2014/main" val="4293646566"/>
                    </a:ext>
                  </a:extLst>
                </a:gridCol>
                <a:gridCol w="1076742">
                  <a:extLst>
                    <a:ext uri="{9D8B030D-6E8A-4147-A177-3AD203B41FA5}">
                      <a16:colId xmlns:a16="http://schemas.microsoft.com/office/drawing/2014/main" val="771152664"/>
                    </a:ext>
                  </a:extLst>
                </a:gridCol>
                <a:gridCol w="1290052">
                  <a:extLst>
                    <a:ext uri="{9D8B030D-6E8A-4147-A177-3AD203B41FA5}">
                      <a16:colId xmlns:a16="http://schemas.microsoft.com/office/drawing/2014/main" val="1635145711"/>
                    </a:ext>
                  </a:extLst>
                </a:gridCol>
                <a:gridCol w="4082355">
                  <a:extLst>
                    <a:ext uri="{9D8B030D-6E8A-4147-A177-3AD203B41FA5}">
                      <a16:colId xmlns:a16="http://schemas.microsoft.com/office/drawing/2014/main" val="1772995046"/>
                    </a:ext>
                  </a:extLst>
                </a:gridCol>
              </a:tblGrid>
              <a:tr h="150447">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menu</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outline</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232369">
                <a:tc>
                  <a:txBody>
                    <a:bodyPr/>
                    <a:lstStyle/>
                    <a:p>
                      <a:pPr algn="ctr"/>
                      <a:r>
                        <a:rPr lang="en-US" altLang="ja-JP" sz="1100" dirty="0" smtClean="0">
                          <a:solidFill>
                            <a:schemeClr val="tx1"/>
                          </a:solidFill>
                          <a:latin typeface="Calibri" panose="020F0502020204030204" pitchFamily="34" charset="0"/>
                          <a:cs typeface="Calibri" panose="020F0502020204030204" pitchFamily="34" charset="0"/>
                        </a:rPr>
                        <a:t>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1100" dirty="0" smtClean="0">
                          <a:solidFill>
                            <a:schemeClr val="tx1"/>
                          </a:solidFill>
                          <a:latin typeface="Calibri" panose="020F0502020204030204" pitchFamily="34" charset="0"/>
                          <a:cs typeface="Calibri" panose="020F0502020204030204" pitchFamily="34" charset="0"/>
                        </a:rPr>
                        <a:t>Easy Set 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Easy installation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Easy Setting function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222480">
                <a:tc>
                  <a:txBody>
                    <a:bodyPr/>
                    <a:lstStyle/>
                    <a:p>
                      <a:pPr algn="ctr"/>
                      <a:r>
                        <a:rPr kumimoji="1" lang="en-US" altLang="ja-JP" sz="1100" dirty="0" smtClean="0">
                          <a:solidFill>
                            <a:schemeClr val="tx1"/>
                          </a:solidFill>
                          <a:latin typeface="Calibri" panose="020F0502020204030204" pitchFamily="34" charset="0"/>
                          <a:cs typeface="Calibri" panose="020F0502020204030204" pitchFamily="34" charset="0"/>
                        </a:rPr>
                        <a:t>2</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1100" dirty="0" smtClean="0">
                          <a:solidFill>
                            <a:schemeClr val="tx1"/>
                          </a:solidFill>
                          <a:latin typeface="Calibri" panose="020F0502020204030204" pitchFamily="34" charset="0"/>
                          <a:cs typeface="Calibri" panose="020F0502020204030204" pitchFamily="34" charset="0"/>
                        </a:rPr>
                        <a:t>Basic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Basic</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Day Setting / Plug-In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143957">
                <a:tc row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3</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Image</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Resolution Setting / Bitrate / Framerate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 Quality</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Brightness Setting / Sean file Setting  / Image Setting / Zoom &amp; Focus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86593263"/>
                  </a:ext>
                </a:extLst>
              </a:tr>
              <a:tr h="22248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Alarm</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Notification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Alarm Setting.</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43957">
                <a:tc row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5</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User mng</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User auth.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User Registration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820670"/>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Host auth.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Host authorization Setting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69299372"/>
                  </a:ext>
                </a:extLst>
              </a:tr>
              <a:tr h="143957">
                <a:tc row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Net</a:t>
                      </a:r>
                      <a:r>
                        <a:rPr kumimoji="1" lang="en-US" altLang="ja-JP" sz="1100" baseline="0" dirty="0" smtClean="0">
                          <a:solidFill>
                            <a:schemeClr val="tx1"/>
                          </a:solidFill>
                          <a:latin typeface="Calibri" panose="020F0502020204030204" pitchFamily="34" charset="0"/>
                          <a:cs typeface="Calibri" panose="020F0502020204030204" pitchFamily="34" charset="0"/>
                        </a:rPr>
                        <a:t>work</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Network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IP address Setting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40825354"/>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Advanced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HTTPS / NTP etc.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01483596"/>
                  </a:ext>
                </a:extLst>
              </a:tr>
              <a:tr h="22248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Schedule</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Schedule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Schedule Setting of Sean file.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75754435"/>
                  </a:ext>
                </a:extLst>
              </a:tr>
              <a:tr h="143957">
                <a:tc rowSpan="5">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Maintenance</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System log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Camera Log.</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14498420"/>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Upgrade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Camera Firmware Update.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02881151"/>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Status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USB and Camera Status.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9991081"/>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Default reset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Initialize Settings.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5378935"/>
                  </a:ext>
                </a:extLst>
              </a:tr>
              <a:tr h="143957">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100" baseline="0" dirty="0" smtClean="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Data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Upload and download Setting file.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38371780"/>
                  </a:ext>
                </a:extLst>
              </a:tr>
              <a:tr h="22248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100" baseline="0" dirty="0" smtClean="0">
                          <a:solidFill>
                            <a:schemeClr val="tx1"/>
                          </a:solidFill>
                          <a:latin typeface="Calibri" panose="020F0502020204030204" pitchFamily="34" charset="0"/>
                          <a:cs typeface="Calibri" panose="020F0502020204030204" pitchFamily="34" charset="0"/>
                        </a:rPr>
                        <a:t>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Calibri" panose="020F0502020204030204" pitchFamily="34" charset="0"/>
                          <a:cs typeface="Calibri" panose="020F0502020204030204" pitchFamily="34" charset="0"/>
                        </a:rPr>
                        <a:t>Support</a:t>
                      </a: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OSS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OSS software in camera.</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70646951"/>
                  </a:ext>
                </a:extLst>
              </a:tr>
            </a:tbl>
          </a:graphicData>
        </a:graphic>
      </p:graphicFrame>
      <p:sp>
        <p:nvSpPr>
          <p:cNvPr id="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(1/2)</a:t>
            </a:r>
            <a:endParaRPr lang="ja-JP" altLang="en-US" sz="2800" dirty="0"/>
          </a:p>
        </p:txBody>
      </p:sp>
    </p:spTree>
    <p:extLst>
      <p:ext uri="{BB962C8B-B14F-4D97-AF65-F5344CB8AC3E}">
        <p14:creationId xmlns:p14="http://schemas.microsoft.com/office/powerpoint/2010/main" val="2617537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26" descr="「MAP　Road」の画像検索結果"/>
          <p:cNvSpPr>
            <a:spLocks noChangeAspect="1" noChangeArrowheads="1"/>
          </p:cNvSpPr>
          <p:nvPr/>
        </p:nvSpPr>
        <p:spPr bwMode="auto">
          <a:xfrm>
            <a:off x="97393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pitchFamily="34" charset="0"/>
              <a:ea typeface="HGPｺﾞｼｯｸE" pitchFamily="50" charset="-128"/>
              <a:cs typeface="+mn-cs"/>
            </a:endParaRPr>
          </a:p>
        </p:txBody>
      </p:sp>
      <p:sp>
        <p:nvSpPr>
          <p:cNvPr id="35" name="AutoShape 28" descr="「MAP　Road」の画像検索結果"/>
          <p:cNvSpPr>
            <a:spLocks noChangeAspect="1" noChangeArrowheads="1"/>
          </p:cNvSpPr>
          <p:nvPr/>
        </p:nvSpPr>
        <p:spPr bwMode="auto">
          <a:xfrm>
            <a:off x="1088232" y="596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pitchFamily="34" charset="0"/>
              <a:ea typeface="HGPｺﾞｼｯｸE" pitchFamily="50" charset="-128"/>
              <a:cs typeface="+mn-cs"/>
            </a:endParaRPr>
          </a:p>
        </p:txBody>
      </p:sp>
      <p:sp>
        <p:nvSpPr>
          <p:cNvPr id="5" name="AutoShape 2" descr="「ND400 画像　パナソニック」の画像検索結果"/>
          <p:cNvSpPr>
            <a:spLocks noChangeAspect="1" noChangeArrowheads="1"/>
          </p:cNvSpPr>
          <p:nvPr/>
        </p:nvSpPr>
        <p:spPr bwMode="auto">
          <a:xfrm>
            <a:off x="1202531" y="12026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pitchFamily="34" charset="0"/>
              <a:ea typeface="HGPｺﾞｼｯｸE" pitchFamily="50" charset="-128"/>
              <a:cs typeface="+mn-cs"/>
            </a:endParaRPr>
          </a:p>
        </p:txBody>
      </p:sp>
      <p:pic>
        <p:nvPicPr>
          <p:cNvPr id="9" name="図 8"/>
          <p:cNvPicPr>
            <a:picLocks noChangeAspect="1"/>
          </p:cNvPicPr>
          <p:nvPr/>
        </p:nvPicPr>
        <p:blipFill rotWithShape="1">
          <a:blip r:embed="rId3" cstate="screen">
            <a:extLst>
              <a:ext uri="{28A0092B-C50C-407E-A947-70E740481C1C}">
                <a14:useLocalDpi xmlns:a14="http://schemas.microsoft.com/office/drawing/2010/main"/>
              </a:ext>
            </a:extLst>
          </a:blip>
          <a:srcRect b="9379"/>
          <a:stretch/>
        </p:blipFill>
        <p:spPr>
          <a:xfrm>
            <a:off x="3938494" y="2532202"/>
            <a:ext cx="1227514" cy="1974484"/>
          </a:xfrm>
          <a:prstGeom prst="rect">
            <a:avLst/>
          </a:prstGeom>
        </p:spPr>
      </p:pic>
      <p:pic>
        <p:nvPicPr>
          <p:cNvPr id="14" name="図 13"/>
          <p:cNvPicPr>
            <a:picLocks noChangeAspect="1"/>
          </p:cNvPicPr>
          <p:nvPr/>
        </p:nvPicPr>
        <p:blipFill rotWithShape="1">
          <a:blip r:embed="rId4" cstate="screen">
            <a:extLst>
              <a:ext uri="{28A0092B-C50C-407E-A947-70E740481C1C}">
                <a14:useLocalDpi xmlns:a14="http://schemas.microsoft.com/office/drawing/2010/main"/>
              </a:ext>
            </a:extLst>
          </a:blip>
          <a:srcRect t="-1" b="15140"/>
          <a:stretch/>
        </p:blipFill>
        <p:spPr>
          <a:xfrm>
            <a:off x="7658699" y="2483408"/>
            <a:ext cx="1227514" cy="1848956"/>
          </a:xfrm>
          <a:prstGeom prst="rect">
            <a:avLst/>
          </a:prstGeom>
        </p:spPr>
      </p:pic>
      <p:sp>
        <p:nvSpPr>
          <p:cNvPr id="28" name="タイトル 1"/>
          <p:cNvSpPr txBox="1">
            <a:spLocks/>
          </p:cNvSpPr>
          <p:nvPr/>
        </p:nvSpPr>
        <p:spPr>
          <a:xfrm>
            <a:off x="254662" y="646503"/>
            <a:ext cx="8576236"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eaLnBrk="1" fontAlgn="auto" hangingPunct="1">
              <a:spcBef>
                <a:spcPts val="0"/>
              </a:spcBef>
              <a:spcAft>
                <a:spcPts val="0"/>
              </a:spcAft>
            </a:pPr>
            <a:r>
              <a:rPr lang="en-US" altLang="ja-JP" sz="1800" u="sng" dirty="0" smtClean="0">
                <a:solidFill>
                  <a:srgbClr val="6464E6"/>
                </a:solidFill>
                <a:effectLst/>
                <a:latin typeface="Calibri" panose="020F0502020204030204" pitchFamily="34" charset="0"/>
                <a:cs typeface="Calibri" panose="020F0502020204030204" pitchFamily="34" charset="0"/>
              </a:rPr>
              <a:t>Adjust </a:t>
            </a:r>
            <a:r>
              <a:rPr lang="en-US" altLang="ja-JP" sz="1800" u="sng" dirty="0">
                <a:solidFill>
                  <a:srgbClr val="6464E6"/>
                </a:solidFill>
                <a:effectLst/>
                <a:latin typeface="Calibri" panose="020F0502020204030204" pitchFamily="34" charset="0"/>
                <a:cs typeface="Calibri" panose="020F0502020204030204" pitchFamily="34" charset="0"/>
              </a:rPr>
              <a:t>the angle of view automatically by inputting installation condition with </a:t>
            </a:r>
            <a:r>
              <a:rPr lang="en-US" altLang="ja-JP" sz="1800" u="sng" dirty="0" smtClean="0">
                <a:solidFill>
                  <a:srgbClr val="6464E6"/>
                </a:solidFill>
                <a:effectLst/>
                <a:latin typeface="Calibri" panose="020F0502020204030204" pitchFamily="34" charset="0"/>
                <a:cs typeface="Calibri" panose="020F0502020204030204" pitchFamily="34" charset="0"/>
              </a:rPr>
              <a:t>mobile.</a:t>
            </a:r>
            <a:endParaRPr lang="en-US" altLang="ja-JP" sz="2400" u="sng" kern="0" dirty="0">
              <a:solidFill>
                <a:srgbClr val="6464E6"/>
              </a:solidFill>
              <a:effectLst/>
              <a:latin typeface="Calibri" panose="020F0502020204030204" pitchFamily="34" charset="0"/>
              <a:cs typeface="Calibri" panose="020F0502020204030204" pitchFamily="34" charset="0"/>
            </a:endParaRPr>
          </a:p>
        </p:txBody>
      </p:sp>
      <p:sp>
        <p:nvSpPr>
          <p:cNvPr id="30" name="テキスト ボックス 29"/>
          <p:cNvSpPr txBox="1"/>
          <p:nvPr/>
        </p:nvSpPr>
        <p:spPr>
          <a:xfrm>
            <a:off x="973931" y="1041198"/>
            <a:ext cx="6804407" cy="938719"/>
          </a:xfrm>
          <a:prstGeom prst="rect">
            <a:avLst/>
          </a:prstGeom>
          <a:solidFill>
            <a:srgbClr val="FFCCFF">
              <a:alpha val="50196"/>
            </a:srgbClr>
          </a:solidFill>
          <a:ln w="28575">
            <a:solidFill>
              <a:srgbClr val="FF66FF"/>
            </a:solidFill>
          </a:ln>
        </p:spPr>
        <p:txBody>
          <a:bodyPr wrap="square" rtlCol="0">
            <a:spAutoFit/>
          </a:bodyPr>
          <a:lstStyle/>
          <a:p>
            <a:pPr lvl="0" algn="l">
              <a:defRPr/>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&lt;Preparation&gt;: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Please register as an administrator or user.</a:t>
            </a:r>
          </a:p>
          <a:p>
            <a:pPr lvl="0" algn="l">
              <a:defRPr/>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1</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a:t>
            </a:r>
            <a:r>
              <a:rPr lang="ja-JP" altLang="en-US" sz="11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Attach the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USB-Wi-Fi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adapter to the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camera, and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connect it to the Wi-Fi USB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adapter</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a:t>
            </a:r>
          </a:p>
          <a:p>
            <a:pPr lvl="0" algn="l">
              <a:defRPr/>
            </a:pPr>
            <a:r>
              <a:rPr lang="ja-JP" altLang="en-US" sz="1100" dirty="0">
                <a:effectLst/>
                <a:latin typeface="Calibri" panose="020F0502020204030204" pitchFamily="34" charset="0"/>
                <a:ea typeface="Meiryo UI" panose="020B0604030504040204" pitchFamily="50" charset="-128"/>
                <a:cs typeface="Calibri" panose="020F0502020204030204" pitchFamily="34" charset="0"/>
              </a:rPr>
              <a:t>   　</a:t>
            </a:r>
            <a:r>
              <a:rPr lang="ja-JP" altLang="en-US" sz="11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SSID: “product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number serial number” </a:t>
            </a:r>
            <a:r>
              <a:rPr lang="ja-JP" altLang="en-US" sz="1100" dirty="0">
                <a:effectLst/>
                <a:latin typeface="Calibri" panose="020F0502020204030204" pitchFamily="34" charset="0"/>
                <a:ea typeface="Meiryo UI" panose="020B0604030504040204" pitchFamily="50" charset="-128"/>
                <a:cs typeface="Calibri" panose="020F0502020204030204" pitchFamily="34" charset="0"/>
              </a:rPr>
              <a:t>　</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a:p>
            <a:pPr lvl="0" algn="l">
              <a:defRPr/>
            </a:pPr>
            <a:r>
              <a:rPr lang="ja-JP" altLang="en-US" sz="1100" dirty="0">
                <a:effectLst/>
                <a:latin typeface="Calibri" panose="020F0502020204030204" pitchFamily="34" charset="0"/>
                <a:ea typeface="Meiryo UI" panose="020B0604030504040204" pitchFamily="50" charset="-128"/>
                <a:cs typeface="Calibri" panose="020F0502020204030204" pitchFamily="34" charset="0"/>
              </a:rPr>
              <a:t>　　 </a:t>
            </a:r>
            <a:r>
              <a:rPr lang="ja-JP" altLang="en-US" sz="11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password: “cam _serial number“</a:t>
            </a:r>
          </a:p>
          <a:p>
            <a:pPr lvl="0" algn="l">
              <a:defRPr/>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2</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Access following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URL and connect to the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camera with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Google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Chrome.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hlinkClick r:id="rId5"/>
              </a:rPr>
              <a:t>http</a:t>
            </a:r>
            <a:r>
              <a:rPr lang="en-US" altLang="ja-JP" sz="1100" dirty="0">
                <a:effectLst/>
                <a:latin typeface="Calibri" panose="020F0502020204030204" pitchFamily="34" charset="0"/>
                <a:ea typeface="Meiryo UI" panose="020B0604030504040204" pitchFamily="50" charset="-128"/>
                <a:cs typeface="Calibri" panose="020F0502020204030204" pitchFamily="34" charset="0"/>
                <a:hlinkClick r:id="rId5"/>
              </a:rPr>
              <a:t>://</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hlinkClick r:id="rId5"/>
              </a:rPr>
              <a:t>192.168.12.10</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31" name="正方形/長方形 30"/>
          <p:cNvSpPr/>
          <p:nvPr/>
        </p:nvSpPr>
        <p:spPr>
          <a:xfrm>
            <a:off x="274671" y="2145137"/>
            <a:ext cx="784805" cy="201963"/>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rPr>
              <a:t>STEP1 </a:t>
            </a:r>
            <a:endParaRPr kumimoji="1" lang="ja-JP" alt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2" name="正方形/長方形 31"/>
          <p:cNvSpPr/>
          <p:nvPr/>
        </p:nvSpPr>
        <p:spPr>
          <a:xfrm>
            <a:off x="4150378" y="2151810"/>
            <a:ext cx="784805" cy="201963"/>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rPr>
              <a:t>STEP2 </a:t>
            </a:r>
            <a:endParaRPr kumimoji="1" lang="ja-JP" alt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3" name="正方形/長方形 32"/>
          <p:cNvSpPr/>
          <p:nvPr/>
        </p:nvSpPr>
        <p:spPr>
          <a:xfrm>
            <a:off x="7880053" y="2146884"/>
            <a:ext cx="784805" cy="201963"/>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rPr>
              <a:t>STEP3 </a:t>
            </a:r>
            <a:endParaRPr kumimoji="1" lang="ja-JP" alt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6" name="右矢印 35"/>
          <p:cNvSpPr/>
          <p:nvPr/>
        </p:nvSpPr>
        <p:spPr>
          <a:xfrm rot="10800000" flipH="1">
            <a:off x="1590458" y="2060620"/>
            <a:ext cx="2245389"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右矢印 40"/>
          <p:cNvSpPr/>
          <p:nvPr/>
        </p:nvSpPr>
        <p:spPr>
          <a:xfrm rot="10800000" flipH="1">
            <a:off x="5283895" y="2097777"/>
            <a:ext cx="2258411"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正方形/長方形 43"/>
          <p:cNvSpPr/>
          <p:nvPr/>
        </p:nvSpPr>
        <p:spPr>
          <a:xfrm>
            <a:off x="1358078" y="2461149"/>
            <a:ext cx="468000" cy="144000"/>
          </a:xfrm>
          <a:prstGeom prst="rect">
            <a:avLst/>
          </a:prstGeom>
          <a:solidFill>
            <a:srgbClr val="660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dirty="0">
                <a:latin typeface="Calibri" panose="020F0502020204030204" pitchFamily="34" charset="0"/>
                <a:cs typeface="Calibri" panose="020F0502020204030204" pitchFamily="34" charset="0"/>
              </a:rPr>
              <a:t>Height</a:t>
            </a:r>
            <a:endParaRPr lang="ja-JP" altLang="en-US" sz="800" dirty="0">
              <a:latin typeface="Calibri" panose="020F0502020204030204" pitchFamily="34" charset="0"/>
              <a:cs typeface="Calibri" panose="020F0502020204030204" pitchFamily="34" charset="0"/>
            </a:endParaRPr>
          </a:p>
        </p:txBody>
      </p:sp>
      <p:sp>
        <p:nvSpPr>
          <p:cNvPr id="45" name="正方形/長方形 44"/>
          <p:cNvSpPr/>
          <p:nvPr/>
        </p:nvSpPr>
        <p:spPr>
          <a:xfrm>
            <a:off x="1358078" y="2680097"/>
            <a:ext cx="468000" cy="1440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600" dirty="0">
                <a:latin typeface="Calibri" panose="020F0502020204030204" pitchFamily="34" charset="0"/>
                <a:cs typeface="Calibri" panose="020F0502020204030204" pitchFamily="34" charset="0"/>
              </a:rPr>
              <a:t>Distance</a:t>
            </a:r>
            <a:endParaRPr lang="ja-JP" altLang="en-US" sz="600" dirty="0">
              <a:latin typeface="Calibri" panose="020F0502020204030204" pitchFamily="34" charset="0"/>
              <a:cs typeface="Calibri" panose="020F0502020204030204" pitchFamily="34" charset="0"/>
            </a:endParaRPr>
          </a:p>
        </p:txBody>
      </p:sp>
      <p:sp>
        <p:nvSpPr>
          <p:cNvPr id="48" name="正方形/長方形 47"/>
          <p:cNvSpPr/>
          <p:nvPr/>
        </p:nvSpPr>
        <p:spPr>
          <a:xfrm>
            <a:off x="1357732" y="3035211"/>
            <a:ext cx="504000" cy="252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600" dirty="0">
                <a:latin typeface="Calibri" panose="020F0502020204030204" pitchFamily="34" charset="0"/>
                <a:cs typeface="Calibri" panose="020F0502020204030204" pitchFamily="34" charset="0"/>
              </a:rPr>
              <a:t>Deflection</a:t>
            </a:r>
          </a:p>
          <a:p>
            <a:pPr algn="ctr"/>
            <a:r>
              <a:rPr lang="en-US" altLang="ja-JP" sz="600" dirty="0">
                <a:latin typeface="Calibri" panose="020F0502020204030204" pitchFamily="34" charset="0"/>
                <a:cs typeface="Calibri" panose="020F0502020204030204" pitchFamily="34" charset="0"/>
              </a:rPr>
              <a:t>Distance</a:t>
            </a:r>
            <a:endParaRPr lang="ja-JP" altLang="en-US" sz="600" dirty="0">
              <a:latin typeface="Calibri" panose="020F0502020204030204" pitchFamily="34" charset="0"/>
              <a:cs typeface="Calibri" panose="020F0502020204030204" pitchFamily="34" charset="0"/>
            </a:endParaRPr>
          </a:p>
        </p:txBody>
      </p:sp>
      <p:sp>
        <p:nvSpPr>
          <p:cNvPr id="49" name="テキスト ボックス 48"/>
          <p:cNvSpPr txBox="1"/>
          <p:nvPr/>
        </p:nvSpPr>
        <p:spPr>
          <a:xfrm>
            <a:off x="1736298" y="2403331"/>
            <a:ext cx="2202196" cy="253916"/>
          </a:xfrm>
          <a:prstGeom prst="rect">
            <a:avLst/>
          </a:prstGeom>
          <a:noFill/>
        </p:spPr>
        <p:txBody>
          <a:bodyPr wrap="square" rtlCol="0">
            <a:spAutoFit/>
          </a:bodyPr>
          <a:lstStyle/>
          <a:p>
            <a:pPr algn="l" defTabSz="685800">
              <a:defRPr/>
            </a:pPr>
            <a:r>
              <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installation height</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of the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camera.</a:t>
            </a:r>
            <a:endPar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50" name="テキスト ボックス 49"/>
          <p:cNvSpPr txBox="1"/>
          <p:nvPr/>
        </p:nvSpPr>
        <p:spPr>
          <a:xfrm>
            <a:off x="1736297" y="2651298"/>
            <a:ext cx="2141219" cy="415498"/>
          </a:xfrm>
          <a:prstGeom prst="rect">
            <a:avLst/>
          </a:prstGeom>
          <a:noFill/>
        </p:spPr>
        <p:txBody>
          <a:bodyPr wrap="square" rtlCol="0">
            <a:spAutoFit/>
          </a:bodyPr>
          <a:lstStyle/>
          <a:p>
            <a:pPr algn="l" defTabSz="685800">
              <a:defRPr/>
            </a:pPr>
            <a:r>
              <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distance</a:t>
            </a:r>
            <a:r>
              <a:rPr lang="en-US" altLang="ja-JP" sz="1050"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from the camera </a:t>
            </a:r>
            <a:endParaRPr lang="en-US" altLang="ja-JP" sz="1050" b="1" u="sng"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a:p>
            <a:pPr algn="l" defTabSz="685800">
              <a:defRPr/>
            </a:pPr>
            <a:r>
              <a:rPr lang="en-US" altLang="ja-JP" sz="1050" b="1"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050" b="1"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050" b="1" u="sng"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installation </a:t>
            </a: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position </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to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vehicle.</a:t>
            </a:r>
            <a:endPar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51" name="テキスト ボックス 50"/>
          <p:cNvSpPr txBox="1"/>
          <p:nvPr/>
        </p:nvSpPr>
        <p:spPr>
          <a:xfrm>
            <a:off x="1765926" y="3027373"/>
            <a:ext cx="2219852" cy="415498"/>
          </a:xfrm>
          <a:prstGeom prst="rect">
            <a:avLst/>
          </a:prstGeom>
          <a:noFill/>
        </p:spPr>
        <p:txBody>
          <a:bodyPr wrap="square" rtlCol="0">
            <a:spAutoFit/>
          </a:bodyPr>
          <a:lstStyle/>
          <a:p>
            <a:pPr algn="l" defTabSz="685800">
              <a:defRPr/>
            </a:pPr>
            <a:r>
              <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installation position to the center</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endPar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   of </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the road lane. </a:t>
            </a:r>
          </a:p>
        </p:txBody>
      </p:sp>
      <p:sp>
        <p:nvSpPr>
          <p:cNvPr id="52" name="テキスト ボックス 51"/>
          <p:cNvSpPr txBox="1"/>
          <p:nvPr/>
        </p:nvSpPr>
        <p:spPr>
          <a:xfrm>
            <a:off x="1342374" y="3396062"/>
            <a:ext cx="2628046" cy="1258037"/>
          </a:xfrm>
          <a:prstGeom prst="rect">
            <a:avLst/>
          </a:prstGeom>
          <a:noFill/>
        </p:spPr>
        <p:txBody>
          <a:bodyPr wrap="square" rtlCol="0">
            <a:spAutoFit/>
          </a:bodyPr>
          <a:lstStyle/>
          <a:p>
            <a:pPr algn="l" defTabSz="685800">
              <a:defRPr/>
            </a:pPr>
            <a:r>
              <a:rPr lang="en-US" altLang="ja-JP" sz="1050" b="1" u="sng"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Click NEXT</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and calculation about </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the Zoom, Focus and polarization</a:t>
            </a:r>
          </a:p>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filter rotation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angle </a:t>
            </a: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will start </a:t>
            </a:r>
            <a:r>
              <a:rPr lang="en-US" altLang="ja-JP" sz="105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automatically.</a:t>
            </a:r>
            <a:endPar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a:p>
            <a:pPr algn="l" defTabSz="685800">
              <a:defRPr/>
            </a:pPr>
            <a:endParaRPr lang="en-US" altLang="ja-JP" sz="375"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a:p>
            <a:pPr algn="l" defTabSz="685800">
              <a:defRPr/>
            </a:pPr>
            <a:r>
              <a:rPr lang="en-US" altLang="ja-JP" sz="105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05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0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Please </a:t>
            </a:r>
            <a:r>
              <a:rPr lang="en-US" altLang="ja-JP" sz="10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input </a:t>
            </a:r>
            <a:r>
              <a:rPr lang="en-US" altLang="ja-JP" sz="10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parameters especially deflection </a:t>
            </a:r>
            <a:r>
              <a:rPr lang="en-US" altLang="ja-JP" sz="10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distance “L” and “R</a:t>
            </a:r>
            <a:r>
              <a:rPr lang="en-US" altLang="ja-JP" sz="10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p>
          <a:p>
            <a:pPr algn="l" defTabSz="685800">
              <a:defRPr/>
            </a:pPr>
            <a:r>
              <a:rPr lang="en-US" altLang="ja-JP" sz="10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Otherwise, the image quality will be bad. </a:t>
            </a:r>
            <a:endParaRPr lang="en-US" altLang="ja-JP" sz="10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65" name="テキスト ボックス 64"/>
          <p:cNvSpPr txBox="1"/>
          <p:nvPr/>
        </p:nvSpPr>
        <p:spPr>
          <a:xfrm>
            <a:off x="5289909" y="2441561"/>
            <a:ext cx="2078295" cy="461665"/>
          </a:xfrm>
          <a:prstGeom prst="rect">
            <a:avLst/>
          </a:prstGeom>
          <a:noFill/>
        </p:spPr>
        <p:txBody>
          <a:bodyPr wrap="square" rtlCol="0">
            <a:spAutoFit/>
          </a:bodyPr>
          <a:lstStyle/>
          <a:p>
            <a:pPr algn="l" defTabSz="685800">
              <a:defRPr/>
            </a:pPr>
            <a:r>
              <a:rPr lang="en-US" altLang="ja-JP" sz="12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Manually adjust the zoom and focus for detail, if needed.</a:t>
            </a:r>
            <a:r>
              <a:rPr lang="ja-JP" altLang="en-US" sz="12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　</a:t>
            </a:r>
            <a:endParaRPr lang="en-US" altLang="ja-JP" sz="12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pic>
        <p:nvPicPr>
          <p:cNvPr id="66" name="図 65"/>
          <p:cNvPicPr>
            <a:picLocks noChangeAspect="1"/>
          </p:cNvPicPr>
          <p:nvPr/>
        </p:nvPicPr>
        <p:blipFill>
          <a:blip r:embed="rId6"/>
          <a:stretch>
            <a:fillRect/>
          </a:stretch>
        </p:blipFill>
        <p:spPr>
          <a:xfrm>
            <a:off x="5413245" y="3020900"/>
            <a:ext cx="176186" cy="163601"/>
          </a:xfrm>
          <a:prstGeom prst="rect">
            <a:avLst/>
          </a:prstGeom>
        </p:spPr>
      </p:pic>
      <p:pic>
        <p:nvPicPr>
          <p:cNvPr id="67" name="図 66"/>
          <p:cNvPicPr>
            <a:picLocks noChangeAspect="1"/>
          </p:cNvPicPr>
          <p:nvPr/>
        </p:nvPicPr>
        <p:blipFill>
          <a:blip r:embed="rId7"/>
          <a:stretch>
            <a:fillRect/>
          </a:stretch>
        </p:blipFill>
        <p:spPr>
          <a:xfrm>
            <a:off x="5404378" y="3248314"/>
            <a:ext cx="171450" cy="157163"/>
          </a:xfrm>
          <a:prstGeom prst="rect">
            <a:avLst/>
          </a:prstGeom>
        </p:spPr>
      </p:pic>
      <p:pic>
        <p:nvPicPr>
          <p:cNvPr id="68" name="図 67"/>
          <p:cNvPicPr>
            <a:picLocks noChangeAspect="1"/>
          </p:cNvPicPr>
          <p:nvPr/>
        </p:nvPicPr>
        <p:blipFill>
          <a:blip r:embed="rId8"/>
          <a:stretch>
            <a:fillRect/>
          </a:stretch>
        </p:blipFill>
        <p:spPr>
          <a:xfrm>
            <a:off x="5413245" y="3508933"/>
            <a:ext cx="164298" cy="174898"/>
          </a:xfrm>
          <a:prstGeom prst="rect">
            <a:avLst/>
          </a:prstGeom>
        </p:spPr>
      </p:pic>
      <p:pic>
        <p:nvPicPr>
          <p:cNvPr id="69" name="図 68"/>
          <p:cNvPicPr>
            <a:picLocks noChangeAspect="1"/>
          </p:cNvPicPr>
          <p:nvPr/>
        </p:nvPicPr>
        <p:blipFill>
          <a:blip r:embed="rId9"/>
          <a:stretch>
            <a:fillRect/>
          </a:stretch>
        </p:blipFill>
        <p:spPr>
          <a:xfrm>
            <a:off x="5404379" y="3794720"/>
            <a:ext cx="173165" cy="167754"/>
          </a:xfrm>
          <a:prstGeom prst="rect">
            <a:avLst/>
          </a:prstGeom>
        </p:spPr>
      </p:pic>
      <p:pic>
        <p:nvPicPr>
          <p:cNvPr id="70" name="図 69"/>
          <p:cNvPicPr>
            <a:picLocks noChangeAspect="1"/>
          </p:cNvPicPr>
          <p:nvPr/>
        </p:nvPicPr>
        <p:blipFill>
          <a:blip r:embed="rId10"/>
          <a:stretch>
            <a:fillRect/>
          </a:stretch>
        </p:blipFill>
        <p:spPr>
          <a:xfrm>
            <a:off x="5286125" y="4015696"/>
            <a:ext cx="407957" cy="212361"/>
          </a:xfrm>
          <a:prstGeom prst="rect">
            <a:avLst/>
          </a:prstGeom>
        </p:spPr>
      </p:pic>
      <p:sp>
        <p:nvSpPr>
          <p:cNvPr id="71" name="テキスト ボックス 70"/>
          <p:cNvSpPr txBox="1"/>
          <p:nvPr/>
        </p:nvSpPr>
        <p:spPr>
          <a:xfrm>
            <a:off x="5885940" y="3011981"/>
            <a:ext cx="648663" cy="253916"/>
          </a:xfrm>
          <a:prstGeom prst="rect">
            <a:avLst/>
          </a:prstGeom>
          <a:noFill/>
        </p:spPr>
        <p:txBody>
          <a:bodyPr wrap="square" rtlCol="0">
            <a:spAutoFit/>
          </a:bodyPr>
          <a:lstStyle/>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Zoom in</a:t>
            </a:r>
            <a:endPar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72" name="テキスト ボックス 71"/>
          <p:cNvSpPr txBox="1"/>
          <p:nvPr/>
        </p:nvSpPr>
        <p:spPr>
          <a:xfrm>
            <a:off x="5885940" y="3249928"/>
            <a:ext cx="744093" cy="253916"/>
          </a:xfrm>
          <a:prstGeom prst="rect">
            <a:avLst/>
          </a:prstGeom>
          <a:noFill/>
        </p:spPr>
        <p:txBody>
          <a:bodyPr wrap="square" rtlCol="0">
            <a:spAutoFit/>
          </a:bodyPr>
          <a:lstStyle/>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Zoom out</a:t>
            </a:r>
            <a:endPar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73" name="テキスト ボックス 72"/>
          <p:cNvSpPr txBox="1"/>
          <p:nvPr/>
        </p:nvSpPr>
        <p:spPr>
          <a:xfrm>
            <a:off x="5885939" y="3510546"/>
            <a:ext cx="815438" cy="253916"/>
          </a:xfrm>
          <a:prstGeom prst="rect">
            <a:avLst/>
          </a:prstGeom>
          <a:noFill/>
        </p:spPr>
        <p:txBody>
          <a:bodyPr wrap="square" rtlCol="0">
            <a:spAutoFit/>
          </a:bodyPr>
          <a:lstStyle/>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Focus near</a:t>
            </a:r>
            <a:endPar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74" name="テキスト ボックス 73"/>
          <p:cNvSpPr txBox="1"/>
          <p:nvPr/>
        </p:nvSpPr>
        <p:spPr>
          <a:xfrm>
            <a:off x="5885938" y="3771165"/>
            <a:ext cx="703609" cy="253916"/>
          </a:xfrm>
          <a:prstGeom prst="rect">
            <a:avLst/>
          </a:prstGeom>
          <a:noFill/>
        </p:spPr>
        <p:txBody>
          <a:bodyPr wrap="square" rtlCol="0">
            <a:spAutoFit/>
          </a:bodyPr>
          <a:lstStyle/>
          <a:p>
            <a:pPr algn="l" defTabSz="685800">
              <a:defRPr/>
            </a:pPr>
            <a:r>
              <a:rPr lang="en-US" altLang="ja-JP"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Focus far</a:t>
            </a:r>
            <a:endParaRPr lang="ja-JP" altLang="en-US" sz="105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75" name="テキスト ボックス 74"/>
          <p:cNvSpPr txBox="1"/>
          <p:nvPr/>
        </p:nvSpPr>
        <p:spPr>
          <a:xfrm>
            <a:off x="5279854" y="4198515"/>
            <a:ext cx="2258411" cy="400110"/>
          </a:xfrm>
          <a:prstGeom prst="rect">
            <a:avLst/>
          </a:prstGeom>
          <a:noFill/>
        </p:spPr>
        <p:txBody>
          <a:bodyPr wrap="square" rtlCol="0">
            <a:spAutoFit/>
          </a:bodyPr>
          <a:lstStyle/>
          <a:p>
            <a:pPr algn="l" defTabSz="685800">
              <a:defRPr/>
            </a:pPr>
            <a:r>
              <a:rPr lang="en-US" altLang="ja-JP" sz="10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rPr>
              <a:t>RESET to step1 setting ( if you don’t set step1, default value –zoomx1.0,  to set )</a:t>
            </a:r>
            <a:endParaRPr lang="ja-JP" altLang="en-US" sz="10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76" name="テキスト ボックス 75"/>
          <p:cNvSpPr txBox="1"/>
          <p:nvPr/>
        </p:nvSpPr>
        <p:spPr>
          <a:xfrm>
            <a:off x="7553138" y="4330112"/>
            <a:ext cx="1565767" cy="230832"/>
          </a:xfrm>
          <a:prstGeom prst="rect">
            <a:avLst/>
          </a:prstGeom>
          <a:noFill/>
        </p:spPr>
        <p:txBody>
          <a:bodyPr wrap="square" rtlCol="0">
            <a:spAutoFit/>
          </a:bodyPr>
          <a:lstStyle/>
          <a:p>
            <a:pPr defTabSz="685800">
              <a:defRPr/>
            </a:pPr>
            <a:r>
              <a:rPr lang="en-US" altLang="ja-JP" sz="900" dirty="0" smtClean="0">
                <a:solidFill>
                  <a:srgbClr val="0A54A0"/>
                </a:solidFill>
                <a:effectLst/>
                <a:latin typeface="Calibri" panose="020F0502020204030204" pitchFamily="34" charset="0"/>
                <a:ea typeface="Meiryo UI" panose="020B0604030504040204" pitchFamily="50" charset="-128"/>
                <a:cs typeface="Calibri" panose="020F0502020204030204" pitchFamily="34" charset="0"/>
              </a:rPr>
              <a:t>Unplug USB adapter and lock.</a:t>
            </a:r>
            <a:endParaRPr lang="en-US" altLang="ja-JP" sz="900" dirty="0">
              <a:solidFill>
                <a:srgbClr val="0A54A0"/>
              </a:solidFill>
              <a:effectLst/>
              <a:latin typeface="Calibri" panose="020F0502020204030204" pitchFamily="34" charset="0"/>
              <a:ea typeface="Meiryo UI" panose="020B0604030504040204" pitchFamily="50" charset="-128"/>
              <a:cs typeface="Calibri" panose="020F0502020204030204" pitchFamily="34" charset="0"/>
            </a:endParaRPr>
          </a:p>
        </p:txBody>
      </p:sp>
      <p:pic>
        <p:nvPicPr>
          <p:cNvPr id="53" name="図 52"/>
          <p:cNvPicPr>
            <a:picLocks noChangeAspect="1"/>
          </p:cNvPicPr>
          <p:nvPr/>
        </p:nvPicPr>
        <p:blipFill rotWithShape="1">
          <a:blip r:embed="rId11"/>
          <a:srcRect t="2" b="4697"/>
          <a:stretch/>
        </p:blipFill>
        <p:spPr>
          <a:xfrm>
            <a:off x="3979928" y="2787082"/>
            <a:ext cx="1139464" cy="922770"/>
          </a:xfrm>
          <a:prstGeom prst="rect">
            <a:avLst/>
          </a:prstGeom>
          <a:ln w="19050">
            <a:noFill/>
          </a:ln>
        </p:spPr>
      </p:pic>
      <p:sp>
        <p:nvSpPr>
          <p:cNvPr id="64" name="テキスト ボックス 63"/>
          <p:cNvSpPr txBox="1"/>
          <p:nvPr/>
        </p:nvSpPr>
        <p:spPr>
          <a:xfrm>
            <a:off x="4179865" y="3161211"/>
            <a:ext cx="748923" cy="230832"/>
          </a:xfrm>
          <a:prstGeom prst="rect">
            <a:avLst/>
          </a:prstGeom>
          <a:noFill/>
        </p:spPr>
        <p:txBody>
          <a:bodyPr wrap="none" rtlCol="0">
            <a:spAutoFit/>
          </a:bodyPr>
          <a:lstStyle/>
          <a:p>
            <a:pPr algn="l"/>
            <a:r>
              <a:rPr kumimoji="1" lang="en-US" altLang="ja-JP" sz="900"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About 3.5m</a:t>
            </a:r>
            <a:endParaRPr kumimoji="1" lang="ja-JP" altLang="en-US" sz="900"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63" name="Line 157"/>
          <p:cNvSpPr>
            <a:spLocks noChangeShapeType="1"/>
          </p:cNvSpPr>
          <p:nvPr/>
        </p:nvSpPr>
        <p:spPr bwMode="auto">
          <a:xfrm flipV="1">
            <a:off x="3964756" y="3186566"/>
            <a:ext cx="11880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12"/>
          <a:stretch>
            <a:fillRect/>
          </a:stretch>
        </p:blipFill>
        <p:spPr>
          <a:xfrm>
            <a:off x="81594" y="2752820"/>
            <a:ext cx="1207085" cy="1532614"/>
          </a:xfrm>
          <a:prstGeom prst="rect">
            <a:avLst/>
          </a:prstGeom>
        </p:spPr>
      </p:pic>
      <p:sp>
        <p:nvSpPr>
          <p:cNvPr id="38"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“Easy Setting”</a:t>
            </a:r>
            <a:endParaRPr lang="ja-JP" altLang="en-US" sz="2800" dirty="0"/>
          </a:p>
        </p:txBody>
      </p:sp>
    </p:spTree>
    <p:extLst>
      <p:ext uri="{BB962C8B-B14F-4D97-AF65-F5344CB8AC3E}">
        <p14:creationId xmlns:p14="http://schemas.microsoft.com/office/powerpoint/2010/main" val="4185684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067" y="659923"/>
            <a:ext cx="3859681" cy="3893795"/>
          </a:xfrm>
          <a:prstGeom prst="rect">
            <a:avLst/>
          </a:prstGeom>
        </p:spPr>
      </p:pic>
      <p:sp>
        <p:nvSpPr>
          <p:cNvPr id="9" name="テキスト ボックス 8"/>
          <p:cNvSpPr txBox="1"/>
          <p:nvPr/>
        </p:nvSpPr>
        <p:spPr>
          <a:xfrm>
            <a:off x="4265854" y="1230746"/>
            <a:ext cx="4538529" cy="276999"/>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Time &amp; date setting and viewer software setting.</a:t>
            </a:r>
          </a:p>
        </p:txBody>
      </p:sp>
      <p:sp>
        <p:nvSpPr>
          <p:cNvPr id="7"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“Basic”</a:t>
            </a:r>
            <a:endParaRPr lang="ja-JP" altLang="en-US" sz="2800" dirty="0"/>
          </a:p>
        </p:txBody>
      </p:sp>
    </p:spTree>
    <p:extLst>
      <p:ext uri="{BB962C8B-B14F-4D97-AF65-F5344CB8AC3E}">
        <p14:creationId xmlns:p14="http://schemas.microsoft.com/office/powerpoint/2010/main" val="2719007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1973400908"/>
              </p:ext>
            </p:extLst>
          </p:nvPr>
        </p:nvGraphicFramePr>
        <p:xfrm>
          <a:off x="271167" y="2243770"/>
          <a:ext cx="8625593" cy="23469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647853">
                  <a:extLst>
                    <a:ext uri="{9D8B030D-6E8A-4147-A177-3AD203B41FA5}">
                      <a16:colId xmlns:a16="http://schemas.microsoft.com/office/drawing/2014/main" val="20001"/>
                    </a:ext>
                  </a:extLst>
                </a:gridCol>
                <a:gridCol w="878420">
                  <a:extLst>
                    <a:ext uri="{9D8B030D-6E8A-4147-A177-3AD203B41FA5}">
                      <a16:colId xmlns:a16="http://schemas.microsoft.com/office/drawing/2014/main" val="20002"/>
                    </a:ext>
                  </a:extLst>
                </a:gridCol>
                <a:gridCol w="878420">
                  <a:extLst>
                    <a:ext uri="{9D8B030D-6E8A-4147-A177-3AD203B41FA5}">
                      <a16:colId xmlns:a16="http://schemas.microsoft.com/office/drawing/2014/main" val="20005"/>
                    </a:ext>
                  </a:extLst>
                </a:gridCol>
                <a:gridCol w="878420">
                  <a:extLst>
                    <a:ext uri="{9D8B030D-6E8A-4147-A177-3AD203B41FA5}">
                      <a16:colId xmlns:a16="http://schemas.microsoft.com/office/drawing/2014/main" val="20006"/>
                    </a:ext>
                  </a:extLst>
                </a:gridCol>
                <a:gridCol w="878420">
                  <a:extLst>
                    <a:ext uri="{9D8B030D-6E8A-4147-A177-3AD203B41FA5}">
                      <a16:colId xmlns:a16="http://schemas.microsoft.com/office/drawing/2014/main" val="1993413775"/>
                    </a:ext>
                  </a:extLst>
                </a:gridCol>
                <a:gridCol w="878420">
                  <a:extLst>
                    <a:ext uri="{9D8B030D-6E8A-4147-A177-3AD203B41FA5}">
                      <a16:colId xmlns:a16="http://schemas.microsoft.com/office/drawing/2014/main" val="635075932"/>
                    </a:ext>
                  </a:extLst>
                </a:gridCol>
                <a:gridCol w="878420">
                  <a:extLst>
                    <a:ext uri="{9D8B030D-6E8A-4147-A177-3AD203B41FA5}">
                      <a16:colId xmlns:a16="http://schemas.microsoft.com/office/drawing/2014/main" val="1274489347"/>
                    </a:ext>
                  </a:extLst>
                </a:gridCol>
                <a:gridCol w="878420">
                  <a:extLst>
                    <a:ext uri="{9D8B030D-6E8A-4147-A177-3AD203B41FA5}">
                      <a16:colId xmlns:a16="http://schemas.microsoft.com/office/drawing/2014/main" val="3854712872"/>
                    </a:ext>
                  </a:extLst>
                </a:gridCol>
              </a:tblGrid>
              <a:tr h="185007">
                <a:tc>
                  <a:txBody>
                    <a:bodyPr/>
                    <a:lstStyle/>
                    <a:p>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gridSpan="4">
                  <a:txBody>
                    <a:bodyPr/>
                    <a:lstStyle/>
                    <a:p>
                      <a:r>
                        <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Source1 (for occupant)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kumimoji="1" lang="en-US" altLang="ja-JP" sz="11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1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gridSpan="4">
                  <a:txBody>
                    <a:bodyPr/>
                    <a:lstStyle/>
                    <a:p>
                      <a:r>
                        <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Source2 (for license plate)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kumimoji="1" lang="en-US" altLang="ja-JP" sz="11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1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en-US" altLang="ja-JP" sz="11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130055747"/>
                  </a:ext>
                </a:extLst>
              </a:tr>
              <a:tr h="185007">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Image</a:t>
                      </a:r>
                      <a:r>
                        <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capture mode</a:t>
                      </a:r>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Stream(1)</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Stream(2)</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JPEG(1)</a:t>
                      </a:r>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JPEG(2)</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Stream(1)</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Stream(2)</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JPEG(1)</a:t>
                      </a:r>
                      <a:endParaRPr kumimoji="1" lang="ja-JP" altLang="en-US" sz="9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kumimoji="1" lang="en-US" altLang="ja-JP" sz="9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JPEG(2)</a:t>
                      </a:r>
                      <a:endParaRPr kumimoji="1" lang="en-US" altLang="ja-JP" sz="900"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382348">
                <a:tc>
                  <a:txBody>
                    <a:bodyPr/>
                    <a:lstStyle/>
                    <a:p>
                      <a:r>
                        <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rPr>
                        <a:t>Dual Sources [4:3]</a:t>
                      </a:r>
                      <a:r>
                        <a:rPr kumimoji="1" lang="en-US" altLang="ja-JP" sz="900" b="1" baseline="0" dirty="0" smtClean="0">
                          <a:latin typeface="Calibri" panose="020F0502020204030204" pitchFamily="34" charset="0"/>
                          <a:ea typeface="Meiryo UI" panose="020B0604030504040204" pitchFamily="50" charset="-128"/>
                          <a:cs typeface="Calibri" panose="020F0502020204030204" pitchFamily="34" charset="0"/>
                        </a:rPr>
                        <a:t> (15fps mode)</a:t>
                      </a:r>
                      <a:endPar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15fps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VGA</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15fps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endPar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15fps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VGA</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15fps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endPar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2348">
                <a:tc>
                  <a:txBody>
                    <a:bodyPr/>
                    <a:lstStyle/>
                    <a:p>
                      <a:r>
                        <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rPr>
                        <a:t>Dual Sources [4:3]</a:t>
                      </a:r>
                      <a:r>
                        <a:rPr kumimoji="1" lang="en-US" altLang="ja-JP" sz="900" b="1" baseline="0" dirty="0" smtClean="0">
                          <a:latin typeface="Calibri" panose="020F0502020204030204" pitchFamily="34" charset="0"/>
                          <a:ea typeface="Meiryo UI" panose="020B0604030504040204" pitchFamily="50" charset="-128"/>
                          <a:cs typeface="Calibri" panose="020F0502020204030204" pitchFamily="34" charset="0"/>
                        </a:rPr>
                        <a:t> (12.5fps mode)</a:t>
                      </a:r>
                      <a:endPar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15fps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 </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12.5fps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endPar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12.5fps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 </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12.5fps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endPar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2348">
                <a:tc>
                  <a:txBody>
                    <a:bodyPr/>
                    <a:lstStyle/>
                    <a:p>
                      <a:r>
                        <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rPr>
                        <a:t>Single Source [4:3]</a:t>
                      </a:r>
                      <a:r>
                        <a:rPr kumimoji="1" lang="en-US" altLang="ja-JP" sz="900" b="1" baseline="0" dirty="0" smtClean="0">
                          <a:latin typeface="Calibri" panose="020F0502020204030204" pitchFamily="34" charset="0"/>
                          <a:ea typeface="Meiryo UI" panose="020B0604030504040204" pitchFamily="50" charset="-128"/>
                          <a:cs typeface="Calibri" panose="020F0502020204030204" pitchFamily="34" charset="0"/>
                        </a:rPr>
                        <a:t> (30fps mode)</a:t>
                      </a:r>
                      <a:endPar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30fps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30fps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5fps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023764"/>
                  </a:ext>
                </a:extLst>
              </a:tr>
              <a:tr h="382348">
                <a:tc>
                  <a:txBody>
                    <a:bodyPr/>
                    <a:lstStyle/>
                    <a:p>
                      <a:r>
                        <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rPr>
                        <a:t>Single Source [4:3]</a:t>
                      </a:r>
                      <a:r>
                        <a:rPr kumimoji="1" lang="en-US" altLang="ja-JP" sz="900" b="1" baseline="0" dirty="0" smtClean="0">
                          <a:latin typeface="Calibri" panose="020F0502020204030204" pitchFamily="34" charset="0"/>
                          <a:ea typeface="Meiryo UI" panose="020B0604030504040204" pitchFamily="50" charset="-128"/>
                          <a:cs typeface="Calibri" panose="020F0502020204030204" pitchFamily="34" charset="0"/>
                        </a:rPr>
                        <a:t> (25fps mode)</a:t>
                      </a:r>
                      <a:endParaRPr kumimoji="1" lang="en-US" altLang="ja-JP" sz="900" b="1" dirty="0" smtClean="0">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2560x1920/</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1600x1200/</a:t>
                      </a: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25fps fixed</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25fps</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600" b="1" i="1"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1280x960/</a:t>
                      </a:r>
                      <a:r>
                        <a:rPr kumimoji="1" lang="en-US" altLang="ja-JP" sz="600" b="1" i="0" u="sng"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r>
                        <a:rPr kumimoji="1" lang="en-US" altLang="ja-JP" sz="600" b="0" i="0" u="none"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b="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VGA</a:t>
                      </a:r>
                      <a:endParaRPr kumimoji="1" lang="en-US" altLang="ja-JP" sz="3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6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 kern="12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r>
                        <a:rPr kumimoji="1" lang="en-US" altLang="ja-JP" sz="600" kern="12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Max 4.2fps</a:t>
                      </a:r>
                      <a:endParaRPr kumimoji="1" lang="ja-JP" altLang="en-US" sz="6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200" dirty="0" smtClean="0">
                          <a:solidFill>
                            <a:schemeClr val="tx1"/>
                          </a:solidFill>
                          <a:latin typeface="Calibri" panose="020F0502020204030204" pitchFamily="34" charset="0"/>
                          <a:cs typeface="Calibri" panose="020F0502020204030204" pitchFamily="34" charset="0"/>
                        </a:rPr>
                        <a:t>-</a:t>
                      </a:r>
                      <a:endParaRPr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2415826"/>
                  </a:ext>
                </a:extLst>
              </a:tr>
            </a:tbl>
          </a:graphicData>
        </a:graphic>
      </p:graphicFrame>
      <p:sp>
        <p:nvSpPr>
          <p:cNvPr id="5" name="テキスト ボックス 4"/>
          <p:cNvSpPr txBox="1"/>
          <p:nvPr/>
        </p:nvSpPr>
        <p:spPr>
          <a:xfrm>
            <a:off x="525929" y="848541"/>
            <a:ext cx="7990542"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1" i="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sources [4:3](15fps</a:t>
            </a:r>
            <a:r>
              <a:rPr kumimoji="1" lang="ja-JP" altLang="en-US" sz="1050" b="1" i="0" u="sng"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1" i="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mode ) /  Dual sources [4:3](12.5fps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Source 1 :  image for </a:t>
            </a:r>
            <a:r>
              <a:rPr lang="en-US" altLang="ja-JP" sz="1050" dirty="0" smtClean="0">
                <a:effectLst/>
                <a:latin typeface="Calibri" panose="020F0502020204030204" pitchFamily="34" charset="0"/>
                <a:ea typeface="Meiryo UI" panose="020B0604030504040204" pitchFamily="50" charset="-128"/>
                <a:cs typeface="Calibri" panose="020F0502020204030204" pitchFamily="34" charset="0"/>
              </a:rPr>
              <a:t>occupant</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15fps or 12.5fps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Source 2 : </a:t>
            </a: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image for license plate @ 15fps or 12.5fps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※support Max. 120km/h </a:t>
            </a:r>
            <a:r>
              <a:rPr lang="en-US" altLang="ja-JP" sz="1050" dirty="0" smtClean="0">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 </a:t>
            </a: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this mode, you can capture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both occupant </a:t>
            </a: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and the license plate image at the same time.</a:t>
            </a:r>
            <a:endPar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050" b="1" i="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Single source [4:3](30fps mode) / Single source [4:3](25fps mode)</a:t>
            </a:r>
            <a:endParaRPr kumimoji="1" lang="en-US" altLang="ja-JP" sz="1050" b="1" i="0" u="sng"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Source 1 :  image for inside a car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30fps or 25fps</a:t>
            </a:r>
            <a:endPar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Source 2 :  </a:t>
            </a:r>
            <a:r>
              <a:rPr lang="en-US" altLang="ja-JP" sz="1050" dirty="0" smtClean="0">
                <a:latin typeface="Calibri" panose="020F0502020204030204" pitchFamily="34" charset="0"/>
                <a:ea typeface="Meiryo UI" panose="020B0604030504040204" pitchFamily="50" charset="-128"/>
                <a:cs typeface="Calibri" panose="020F0502020204030204" pitchFamily="34" charset="0"/>
              </a:rPr>
              <a:t>none</a:t>
            </a:r>
            <a:endPar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※support Max. 160km/h</a:t>
            </a:r>
            <a:r>
              <a:rPr lang="en-US" altLang="ja-JP" sz="105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 </a:t>
            </a: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this mode, </a:t>
            </a:r>
            <a:r>
              <a:rPr lang="en-US" altLang="ja-JP" sz="1050" dirty="0" smtClean="0">
                <a:effectLst/>
                <a:latin typeface="Calibri" panose="020F0502020204030204" pitchFamily="34" charset="0"/>
                <a:ea typeface="Meiryo UI" panose="020B0604030504040204" pitchFamily="50" charset="-128"/>
                <a:cs typeface="Calibri" panose="020F0502020204030204" pitchFamily="34" charset="0"/>
              </a:rPr>
              <a:t>occupant image</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can be captured at 30 fps. </a:t>
            </a:r>
            <a:r>
              <a:rPr lang="en-US" altLang="ja-JP" sz="1050" dirty="0" smtClean="0">
                <a:effectLst/>
                <a:latin typeface="Calibri" panose="020F0502020204030204" pitchFamily="34" charset="0"/>
                <a:ea typeface="Meiryo UI" panose="020B0604030504040204" pitchFamily="50" charset="-128"/>
                <a:cs typeface="Calibri" panose="020F0502020204030204" pitchFamily="34" charset="0"/>
              </a:rPr>
              <a:t>Image for </a:t>
            </a:r>
            <a:r>
              <a:rPr kumimoji="1" lang="en-US" altLang="ja-JP" sz="105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license plate isn’t available.</a:t>
            </a:r>
            <a:endParaRPr kumimoji="1" lang="en-US" altLang="ja-JP" sz="105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7" name="テキスト ボックス 6"/>
          <p:cNvSpPr txBox="1"/>
          <p:nvPr/>
        </p:nvSpPr>
        <p:spPr>
          <a:xfrm>
            <a:off x="68873" y="592249"/>
            <a:ext cx="584395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6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Capture Mode</a:t>
            </a:r>
            <a:endParaRPr kumimoji="1" lang="en-US" altLang="ja-JP" sz="160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(1/7)</a:t>
            </a:r>
            <a:endParaRPr lang="ja-JP" altLang="en-US" sz="2800" dirty="0"/>
          </a:p>
        </p:txBody>
      </p:sp>
    </p:spTree>
    <p:extLst>
      <p:ext uri="{BB962C8B-B14F-4D97-AF65-F5344CB8AC3E}">
        <p14:creationId xmlns:p14="http://schemas.microsoft.com/office/powerpoint/2010/main" val="2348633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1067" y="645031"/>
            <a:ext cx="322604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setting  (1/3)</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05" y="1036550"/>
            <a:ext cx="4305929" cy="2452675"/>
          </a:xfrm>
          <a:prstGeom prst="rect">
            <a:avLst/>
          </a:prstGeom>
        </p:spPr>
      </p:pic>
      <p:sp>
        <p:nvSpPr>
          <p:cNvPr id="9" name="テキスト ボックス 8"/>
          <p:cNvSpPr txBox="1"/>
          <p:nvPr/>
        </p:nvSpPr>
        <p:spPr>
          <a:xfrm>
            <a:off x="4518007" y="1029605"/>
            <a:ext cx="4538529" cy="3247043"/>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Image capture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1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sources [4:3](15fps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Dual sources [4:3](12.5fps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Single source [4:3](30fps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Single source [4:3](25fps mode)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9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[Note]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To change the setting from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sources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mode to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Single source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mode or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from Single source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mode to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sources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mode, restart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of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camera</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happen.</a:t>
            </a:r>
            <a:endPar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In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Single source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mode, the Source2 item in the video settings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will </a:t>
            </a:r>
            <a:r>
              <a:rPr kumimoji="1" lang="en-US" altLang="ja-JP" sz="11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not be displayed</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9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Initial display stream: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10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Stream(2) /</a:t>
            </a: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Dual JPEG(2) / Source1 stream(1) / Source1 stream(2) / Source1 JPEG(1) / Source2 stream(1) / Source2 stream(2) / Source2 JPEG(1)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7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All stream setting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stream encoding format , Internet mode and Multicast TTL is common setting.</a:t>
            </a:r>
          </a:p>
        </p:txBody>
      </p:sp>
      <p:sp>
        <p:nvSpPr>
          <p:cNvPr id="13"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(2/7)</a:t>
            </a:r>
            <a:endParaRPr lang="ja-JP" altLang="en-US" sz="2800" dirty="0"/>
          </a:p>
        </p:txBody>
      </p:sp>
      <p:sp>
        <p:nvSpPr>
          <p:cNvPr id="7" name="テキスト ボックス 6"/>
          <p:cNvSpPr txBox="1"/>
          <p:nvPr/>
        </p:nvSpPr>
        <p:spPr>
          <a:xfrm>
            <a:off x="8169152" y="669916"/>
            <a:ext cx="887384" cy="246221"/>
          </a:xfrm>
          <a:prstGeom prst="rect">
            <a:avLst/>
          </a:prstGeom>
          <a:noFill/>
        </p:spPr>
        <p:txBody>
          <a:bodyPr wrap="square" rtlCol="0">
            <a:spAutoFit/>
          </a:bodyPr>
          <a:lstStyle/>
          <a:p>
            <a:pPr algn="r" defTabSz="685800">
              <a:defRPr/>
            </a:pPr>
            <a:r>
              <a:rPr lang="en-US" altLang="ja-JP" sz="1000" b="1" u="sng" dirty="0" smtClean="0">
                <a:effectLst/>
                <a:latin typeface="Calibri" panose="020F0502020204030204" pitchFamily="34" charset="0"/>
                <a:ea typeface="Meiryo UI" panose="020B0604030504040204" pitchFamily="50" charset="-128"/>
                <a:cs typeface="Calibri" panose="020F0502020204030204" pitchFamily="34" charset="0"/>
              </a:rPr>
              <a:t>Default value</a:t>
            </a:r>
            <a:endParaRPr lang="en-US" altLang="ja-JP" sz="1000" b="1" u="sng" dirty="0">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696655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a:solidFill>
                  <a:sysClr val="window" lastClr="FFFFFF"/>
                </a:solidFill>
                <a:latin typeface="Calibri"/>
              </a:rPr>
              <a:t>Revision </a:t>
            </a:r>
            <a:r>
              <a:rPr lang="en-US" altLang="ja-JP" sz="2400" dirty="0" smtClean="0">
                <a:solidFill>
                  <a:sysClr val="window" lastClr="FFFFFF"/>
                </a:solidFill>
                <a:latin typeface="Calibri"/>
              </a:rPr>
              <a:t>History</a:t>
            </a:r>
            <a:endParaRPr kumimoji="1" lang="ja-JP" altLang="en-US" sz="2400" b="1" i="0" u="none" strike="noStrike" kern="1200" cap="none" spc="0" normalizeH="0" baseline="0" noProof="0" dirty="0">
              <a:ln>
                <a:noFill/>
              </a:ln>
              <a:solidFill>
                <a:sysClr val="window" lastClr="FFFFFF"/>
              </a:solidFill>
              <a:effectLst/>
              <a:uLnTx/>
              <a:uFillTx/>
              <a:latin typeface="Calibri"/>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99474579"/>
              </p:ext>
            </p:extLst>
          </p:nvPr>
        </p:nvGraphicFramePr>
        <p:xfrm>
          <a:off x="145155" y="728603"/>
          <a:ext cx="8791399" cy="3611880"/>
        </p:xfrm>
        <a:graphic>
          <a:graphicData uri="http://schemas.openxmlformats.org/drawingml/2006/table">
            <a:tbl>
              <a:tblPr firstRow="1" bandRow="1">
                <a:tableStyleId>{5C22544A-7EE6-4342-B048-85BDC9FD1C3A}</a:tableStyleId>
              </a:tblPr>
              <a:tblGrid>
                <a:gridCol w="518868">
                  <a:extLst>
                    <a:ext uri="{9D8B030D-6E8A-4147-A177-3AD203B41FA5}">
                      <a16:colId xmlns:a16="http://schemas.microsoft.com/office/drawing/2014/main" val="2402980703"/>
                    </a:ext>
                  </a:extLst>
                </a:gridCol>
                <a:gridCol w="4402247">
                  <a:extLst>
                    <a:ext uri="{9D8B030D-6E8A-4147-A177-3AD203B41FA5}">
                      <a16:colId xmlns:a16="http://schemas.microsoft.com/office/drawing/2014/main" val="185863072"/>
                    </a:ext>
                  </a:extLst>
                </a:gridCol>
                <a:gridCol w="1587844">
                  <a:extLst>
                    <a:ext uri="{9D8B030D-6E8A-4147-A177-3AD203B41FA5}">
                      <a16:colId xmlns:a16="http://schemas.microsoft.com/office/drawing/2014/main" val="468733002"/>
                    </a:ext>
                  </a:extLst>
                </a:gridCol>
                <a:gridCol w="661086">
                  <a:extLst>
                    <a:ext uri="{9D8B030D-6E8A-4147-A177-3AD203B41FA5}">
                      <a16:colId xmlns:a16="http://schemas.microsoft.com/office/drawing/2014/main" val="1508325435"/>
                    </a:ext>
                  </a:extLst>
                </a:gridCol>
                <a:gridCol w="809368">
                  <a:extLst>
                    <a:ext uri="{9D8B030D-6E8A-4147-A177-3AD203B41FA5}">
                      <a16:colId xmlns:a16="http://schemas.microsoft.com/office/drawing/2014/main" val="2036708713"/>
                    </a:ext>
                  </a:extLst>
                </a:gridCol>
                <a:gridCol w="811986">
                  <a:extLst>
                    <a:ext uri="{9D8B030D-6E8A-4147-A177-3AD203B41FA5}">
                      <a16:colId xmlns:a16="http://schemas.microsoft.com/office/drawing/2014/main" val="1640287871"/>
                    </a:ext>
                  </a:extLst>
                </a:gridCol>
              </a:tblGrid>
              <a:tr h="370840">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100" dirty="0" smtClean="0">
                          <a:latin typeface="Calibri" panose="020F0502020204030204" pitchFamily="34" charset="0"/>
                          <a:cs typeface="Calibri" panose="020F0502020204030204" pitchFamily="34" charset="0"/>
                        </a:rPr>
                        <a:t>No</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cs typeface="Calibri" panose="020F0502020204030204" pitchFamily="34" charset="0"/>
                        </a:rPr>
                        <a:t>Update contents</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cs typeface="Calibri" panose="020F0502020204030204" pitchFamily="34" charset="0"/>
                        </a:rPr>
                        <a:t>Page No.</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cs typeface="Calibri" panose="020F0502020204030204" pitchFamily="34" charset="0"/>
                        </a:rPr>
                        <a:t>Version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cs typeface="Calibri" panose="020F0502020204030204" pitchFamily="34" charset="0"/>
                        </a:rPr>
                        <a:t>Editor</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b="1" kern="1200">
                          <a:solidFill>
                            <a:schemeClr val="lt1"/>
                          </a:solidFill>
                          <a:latin typeface="Calibri"/>
                          <a:ea typeface="Meiryo UI"/>
                        </a:defRPr>
                      </a:lvl1pPr>
                      <a:lvl2pPr marL="457200" algn="l" defTabSz="457200" rtl="0" eaLnBrk="1" latinLnBrk="0" hangingPunct="1">
                        <a:defRPr kumimoji="1" sz="1800" b="1" kern="1200">
                          <a:solidFill>
                            <a:schemeClr val="lt1"/>
                          </a:solidFill>
                          <a:latin typeface="Calibri"/>
                          <a:ea typeface="Meiryo UI"/>
                        </a:defRPr>
                      </a:lvl2pPr>
                      <a:lvl3pPr marL="914400" algn="l" defTabSz="457200" rtl="0" eaLnBrk="1" latinLnBrk="0" hangingPunct="1">
                        <a:defRPr kumimoji="1" sz="1800" b="1" kern="1200">
                          <a:solidFill>
                            <a:schemeClr val="lt1"/>
                          </a:solidFill>
                          <a:latin typeface="Calibri"/>
                          <a:ea typeface="Meiryo UI"/>
                        </a:defRPr>
                      </a:lvl3pPr>
                      <a:lvl4pPr marL="1371600" algn="l" defTabSz="457200" rtl="0" eaLnBrk="1" latinLnBrk="0" hangingPunct="1">
                        <a:defRPr kumimoji="1" sz="1800" b="1" kern="1200">
                          <a:solidFill>
                            <a:schemeClr val="lt1"/>
                          </a:solidFill>
                          <a:latin typeface="Calibri"/>
                          <a:ea typeface="Meiryo UI"/>
                        </a:defRPr>
                      </a:lvl4pPr>
                      <a:lvl5pPr marL="1828800" algn="l" defTabSz="457200" rtl="0" eaLnBrk="1" latinLnBrk="0" hangingPunct="1">
                        <a:defRPr kumimoji="1" sz="1800" b="1" kern="1200">
                          <a:solidFill>
                            <a:schemeClr val="lt1"/>
                          </a:solidFill>
                          <a:latin typeface="Calibri"/>
                          <a:ea typeface="Meiryo UI"/>
                        </a:defRPr>
                      </a:lvl5pPr>
                      <a:lvl6pPr marL="2286000" algn="l" defTabSz="457200" rtl="0" eaLnBrk="1" latinLnBrk="0" hangingPunct="1">
                        <a:defRPr kumimoji="1" sz="1800" b="1" kern="1200">
                          <a:solidFill>
                            <a:schemeClr val="lt1"/>
                          </a:solidFill>
                          <a:latin typeface="Calibri"/>
                          <a:ea typeface="Meiryo UI"/>
                        </a:defRPr>
                      </a:lvl6pPr>
                      <a:lvl7pPr marL="2743200" algn="l" defTabSz="457200" rtl="0" eaLnBrk="1" latinLnBrk="0" hangingPunct="1">
                        <a:defRPr kumimoji="1" sz="1800" b="1" kern="1200">
                          <a:solidFill>
                            <a:schemeClr val="lt1"/>
                          </a:solidFill>
                          <a:latin typeface="Calibri"/>
                          <a:ea typeface="Meiryo UI"/>
                        </a:defRPr>
                      </a:lvl7pPr>
                      <a:lvl8pPr marL="3200400" algn="l" defTabSz="457200" rtl="0" eaLnBrk="1" latinLnBrk="0" hangingPunct="1">
                        <a:defRPr kumimoji="1" sz="1800" b="1" kern="1200">
                          <a:solidFill>
                            <a:schemeClr val="lt1"/>
                          </a:solidFill>
                          <a:latin typeface="Calibri"/>
                          <a:ea typeface="Meiryo UI"/>
                        </a:defRPr>
                      </a:lvl8pPr>
                      <a:lvl9pPr marL="3657600" algn="l" defTabSz="457200" rtl="0" eaLnBrk="1" latinLnBrk="0" hangingPunct="1">
                        <a:defRPr kumimoji="1" sz="1800" b="1" kern="1200">
                          <a:solidFill>
                            <a:schemeClr val="lt1"/>
                          </a:solidFill>
                          <a:latin typeface="Calibri"/>
                          <a:ea typeface="Meiryo UI"/>
                        </a:defRPr>
                      </a:lvl9pPr>
                    </a:lstStyle>
                    <a:p>
                      <a:pPr algn="ctr"/>
                      <a:r>
                        <a:rPr kumimoji="1" lang="en-US" altLang="ja-JP" sz="1200" dirty="0" smtClean="0">
                          <a:latin typeface="Calibri" panose="020F0502020204030204" pitchFamily="34" charset="0"/>
                          <a:cs typeface="Calibri" panose="020F0502020204030204" pitchFamily="34" charset="0"/>
                        </a:rPr>
                        <a:t>Update</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51801471"/>
                  </a:ext>
                </a:extLst>
              </a:tr>
              <a:tr h="370840">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r>
                        <a:rPr kumimoji="1" lang="en-US" altLang="ja-JP" sz="1000" dirty="0" smtClean="0">
                          <a:latin typeface="Calibri" panose="020F0502020204030204" pitchFamily="34" charset="0"/>
                          <a:cs typeface="Calibri" panose="020F0502020204030204" pitchFamily="34" charset="0"/>
                        </a:rPr>
                        <a:t>1</a:t>
                      </a:r>
                      <a:r>
                        <a:rPr kumimoji="1" lang="en-US" altLang="ja-JP" sz="1000" baseline="30000" dirty="0" smtClean="0">
                          <a:latin typeface="Calibri" panose="020F0502020204030204" pitchFamily="34" charset="0"/>
                          <a:cs typeface="Calibri" panose="020F0502020204030204" pitchFamily="34" charset="0"/>
                        </a:rPr>
                        <a:t>st</a:t>
                      </a:r>
                      <a:r>
                        <a:rPr kumimoji="1" lang="en-US" altLang="ja-JP" sz="1000" dirty="0" smtClean="0">
                          <a:latin typeface="Calibri" panose="020F0502020204030204" pitchFamily="34" charset="0"/>
                          <a:cs typeface="Calibri" panose="020F0502020204030204" pitchFamily="34" charset="0"/>
                        </a:rPr>
                        <a:t> Version</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 </a:t>
                      </a:r>
                      <a:endParaRPr kumimoji="1" lang="ja-JP" altLang="en-US" sz="1000" dirty="0" smtClean="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Ver.1.00</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S. Sugawara</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baseline="0" dirty="0" smtClean="0">
                          <a:latin typeface="Calibri" panose="020F0502020204030204" pitchFamily="34" charset="0"/>
                          <a:cs typeface="Calibri" panose="020F0502020204030204" pitchFamily="34" charset="0"/>
                        </a:rPr>
                        <a:t>July.2020</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049969457"/>
                  </a:ext>
                </a:extLst>
              </a:tr>
              <a:tr h="185420">
                <a:tc>
                  <a:txBody>
                    <a:bodyPr/>
                    <a:lstStyle/>
                    <a:p>
                      <a:pPr algn="ctr"/>
                      <a:r>
                        <a:rPr kumimoji="1" lang="en-US" altLang="ja-JP" sz="1000" dirty="0" smtClean="0">
                          <a:latin typeface="Calibri" panose="020F0502020204030204" pitchFamily="34" charset="0"/>
                          <a:cs typeface="Calibri" panose="020F0502020204030204" pitchFamily="34" charset="0"/>
                        </a:rPr>
                        <a:t>1</a:t>
                      </a:r>
                      <a:endParaRPr kumimoji="1" lang="ja-JP" altLang="en-US" sz="1000" dirty="0">
                        <a:latin typeface="Calibri" panose="020F0502020204030204" pitchFamily="34" charset="0"/>
                        <a:cs typeface="Calibri" panose="020F0502020204030204" pitchFamily="34" charset="0"/>
                      </a:endParaRP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Add planning</a:t>
                      </a:r>
                      <a:r>
                        <a:rPr kumimoji="1" lang="en-US" altLang="ja-JP" sz="1000" baseline="0" dirty="0" smtClean="0">
                          <a:latin typeface="Calibri" panose="020F0502020204030204" pitchFamily="34" charset="0"/>
                          <a:cs typeface="Calibri" panose="020F0502020204030204" pitchFamily="34" charset="0"/>
                        </a:rPr>
                        <a:t> information about changing power connector specification.</a:t>
                      </a:r>
                    </a:p>
                    <a:p>
                      <a:pPr algn="l"/>
                      <a:r>
                        <a:rPr kumimoji="1" lang="en-US" altLang="ja-JP" sz="1000" baseline="0" dirty="0" smtClean="0">
                          <a:latin typeface="Calibri" panose="020F0502020204030204" pitchFamily="34" charset="0"/>
                          <a:cs typeface="Calibri" panose="020F0502020204030204" pitchFamily="34" charset="0"/>
                        </a:rPr>
                        <a:t>Add Q&amp;A</a:t>
                      </a:r>
                      <a:endParaRPr kumimoji="1" lang="ja-JP" altLang="en-US" sz="1000" dirty="0">
                        <a:latin typeface="Calibri" panose="020F0502020204030204" pitchFamily="34" charset="0"/>
                        <a:cs typeface="Calibri" panose="020F0502020204030204" pitchFamily="34" charset="0"/>
                      </a:endParaRP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P.15</a:t>
                      </a:r>
                    </a:p>
                    <a:p>
                      <a:pPr algn="l"/>
                      <a:r>
                        <a:rPr kumimoji="1" lang="en-US" altLang="ja-JP" sz="1000" dirty="0" smtClean="0">
                          <a:latin typeface="Calibri" panose="020F0502020204030204" pitchFamily="34" charset="0"/>
                          <a:cs typeface="Calibri" panose="020F0502020204030204" pitchFamily="34" charset="0"/>
                        </a:rPr>
                        <a:t>P.43. 44</a:t>
                      </a:r>
                      <a:endParaRPr kumimoji="1" lang="ja-JP" altLang="en-US" sz="10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Ver.1.01</a:t>
                      </a: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S. Sugawara</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baseline="0" dirty="0" smtClean="0">
                          <a:latin typeface="Calibri" panose="020F0502020204030204" pitchFamily="34" charset="0"/>
                          <a:cs typeface="Calibri" panose="020F0502020204030204" pitchFamily="34" charset="0"/>
                        </a:rPr>
                        <a:t>Aug.2020</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4353493"/>
                  </a:ext>
                </a:extLst>
              </a:tr>
              <a:tr h="182880">
                <a:tc>
                  <a:txBody>
                    <a:bodyPr/>
                    <a:lstStyle/>
                    <a:p>
                      <a:pPr algn="ctr"/>
                      <a:r>
                        <a:rPr kumimoji="1" lang="en-US" altLang="ja-JP" sz="1000" dirty="0" smtClean="0">
                          <a:latin typeface="Calibri" panose="020F0502020204030204" pitchFamily="34" charset="0"/>
                          <a:cs typeface="Calibri" panose="020F0502020204030204" pitchFamily="34" charset="0"/>
                        </a:rPr>
                        <a:t>2</a:t>
                      </a:r>
                      <a:endParaRPr kumimoji="1" lang="ja-JP" altLang="en-US" sz="1000" dirty="0">
                        <a:latin typeface="Calibri" panose="020F0502020204030204" pitchFamily="34" charset="0"/>
                        <a:cs typeface="Calibri" panose="020F0502020204030204" pitchFamily="34" charset="0"/>
                      </a:endParaRP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Modify planning</a:t>
                      </a:r>
                      <a:r>
                        <a:rPr kumimoji="1" lang="en-US" altLang="ja-JP" sz="1000" baseline="0" dirty="0" smtClean="0">
                          <a:latin typeface="Calibri" panose="020F0502020204030204" pitchFamily="34" charset="0"/>
                          <a:cs typeface="Calibri" panose="020F0502020204030204" pitchFamily="34" charset="0"/>
                        </a:rPr>
                        <a:t> information about changing power connector specification.</a:t>
                      </a:r>
                    </a:p>
                    <a:p>
                      <a:pPr algn="l"/>
                      <a:r>
                        <a:rPr kumimoji="1" lang="en-US" altLang="ja-JP" sz="1000" baseline="0" dirty="0" smtClean="0">
                          <a:latin typeface="Calibri" panose="020F0502020204030204" pitchFamily="34" charset="0"/>
                          <a:cs typeface="Calibri" panose="020F0502020204030204" pitchFamily="34" charset="0"/>
                        </a:rPr>
                        <a:t>Add Q&amp;A</a:t>
                      </a:r>
                      <a:endParaRPr kumimoji="1" lang="ja-JP" altLang="en-US" sz="1000" dirty="0">
                        <a:latin typeface="Calibri" panose="020F0502020204030204" pitchFamily="34" charset="0"/>
                        <a:cs typeface="Calibri" panose="020F0502020204030204" pitchFamily="34" charset="0"/>
                      </a:endParaRP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P.15</a:t>
                      </a:r>
                    </a:p>
                    <a:p>
                      <a:pPr algn="l"/>
                      <a:r>
                        <a:rPr kumimoji="1" lang="en-US" altLang="ja-JP" sz="1000" dirty="0" smtClean="0">
                          <a:latin typeface="Calibri" panose="020F0502020204030204" pitchFamily="34" charset="0"/>
                          <a:cs typeface="Calibri" panose="020F0502020204030204" pitchFamily="34" charset="0"/>
                        </a:rPr>
                        <a:t>P.43. 44</a:t>
                      </a:r>
                      <a:endParaRPr kumimoji="1" lang="ja-JP" altLang="en-US" sz="10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Ver.1.02</a:t>
                      </a: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S. Sugawara</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baseline="0" dirty="0" smtClean="0">
                          <a:latin typeface="Calibri" panose="020F0502020204030204" pitchFamily="34" charset="0"/>
                          <a:cs typeface="Calibri" panose="020F0502020204030204" pitchFamily="34" charset="0"/>
                        </a:rPr>
                        <a:t>Aug.2020</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3764226"/>
                  </a:ext>
                </a:extLst>
              </a:tr>
              <a:tr h="182880">
                <a:tc>
                  <a:txBody>
                    <a:bodyPr/>
                    <a:lstStyle/>
                    <a:p>
                      <a:pPr algn="ctr"/>
                      <a:r>
                        <a:rPr kumimoji="1" lang="en-US" altLang="ja-JP" sz="1000" dirty="0" smtClean="0">
                          <a:latin typeface="Calibri" panose="020F0502020204030204" pitchFamily="34" charset="0"/>
                          <a:cs typeface="Calibri" panose="020F0502020204030204" pitchFamily="34" charset="0"/>
                        </a:rPr>
                        <a:t>3</a:t>
                      </a:r>
                      <a:endParaRPr kumimoji="1" lang="ja-JP" altLang="en-US" sz="1000" dirty="0">
                        <a:latin typeface="Calibri" panose="020F0502020204030204" pitchFamily="34" charset="0"/>
                        <a:cs typeface="Calibri" panose="020F0502020204030204" pitchFamily="34" charset="0"/>
                      </a:endParaRP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Add Ref</a:t>
                      </a:r>
                      <a:r>
                        <a:rPr kumimoji="1" lang="en-US" altLang="ja-JP" sz="1000" baseline="0" dirty="0" smtClean="0">
                          <a:latin typeface="Calibri" panose="020F0502020204030204" pitchFamily="34" charset="0"/>
                          <a:cs typeface="Calibri" panose="020F0502020204030204" pitchFamily="34" charset="0"/>
                        </a:rPr>
                        <a:t> slide</a:t>
                      </a:r>
                    </a:p>
                  </a:txBody>
                  <a:tcPr/>
                </a:tc>
                <a:tc>
                  <a:txBody>
                    <a:bodyPr/>
                    <a:lstStyle/>
                    <a:p>
                      <a:pPr algn="l"/>
                      <a:r>
                        <a:rPr kumimoji="1" lang="en-US" altLang="ja-JP" sz="1000" dirty="0" smtClean="0">
                          <a:latin typeface="Calibri" panose="020F0502020204030204" pitchFamily="34" charset="0"/>
                          <a:cs typeface="Calibri" panose="020F0502020204030204" pitchFamily="34" charset="0"/>
                        </a:rPr>
                        <a:t>P.50-51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cs typeface="Calibri" panose="020F0502020204030204" pitchFamily="34" charset="0"/>
                        </a:rPr>
                        <a:t>Ver.1.03</a:t>
                      </a:r>
                      <a:endParaRPr kumimoji="1" lang="en-US" altLang="ja-JP" sz="1000" dirty="0" smtClean="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dirty="0" smtClean="0">
                          <a:latin typeface="Calibri" panose="020F0502020204030204" pitchFamily="34" charset="0"/>
                          <a:cs typeface="Calibri" panose="020F0502020204030204" pitchFamily="34" charset="0"/>
                        </a:rPr>
                        <a:t>S. Sugawara</a:t>
                      </a:r>
                      <a:endParaRPr kumimoji="1" lang="ja-JP" altLang="en-US" sz="1000" dirty="0">
                        <a:latin typeface="Calibri" panose="020F0502020204030204" pitchFamily="34" charset="0"/>
                        <a:cs typeface="Calibri" panose="020F0502020204030204" pitchFamily="34" charset="0"/>
                      </a:endParaRPr>
                    </a:p>
                  </a:txBody>
                  <a:tcPr anchor="ctr"/>
                </a:tc>
                <a:tc>
                  <a:txBody>
                    <a:bodyPr/>
                    <a:lstStyle>
                      <a:lvl1pPr marL="0" algn="l" defTabSz="457200" rtl="0" eaLnBrk="1" latinLnBrk="0" hangingPunct="1">
                        <a:defRPr kumimoji="1" sz="1800" kern="1200">
                          <a:solidFill>
                            <a:schemeClr val="dk1"/>
                          </a:solidFill>
                          <a:latin typeface="Calibri"/>
                          <a:ea typeface="Meiryo UI"/>
                        </a:defRPr>
                      </a:lvl1pPr>
                      <a:lvl2pPr marL="457200" algn="l" defTabSz="457200" rtl="0" eaLnBrk="1" latinLnBrk="0" hangingPunct="1">
                        <a:defRPr kumimoji="1" sz="1800" kern="1200">
                          <a:solidFill>
                            <a:schemeClr val="dk1"/>
                          </a:solidFill>
                          <a:latin typeface="Calibri"/>
                          <a:ea typeface="Meiryo UI"/>
                        </a:defRPr>
                      </a:lvl2pPr>
                      <a:lvl3pPr marL="914400" algn="l" defTabSz="457200" rtl="0" eaLnBrk="1" latinLnBrk="0" hangingPunct="1">
                        <a:defRPr kumimoji="1" sz="1800" kern="1200">
                          <a:solidFill>
                            <a:schemeClr val="dk1"/>
                          </a:solidFill>
                          <a:latin typeface="Calibri"/>
                          <a:ea typeface="Meiryo UI"/>
                        </a:defRPr>
                      </a:lvl3pPr>
                      <a:lvl4pPr marL="1371600" algn="l" defTabSz="457200" rtl="0" eaLnBrk="1" latinLnBrk="0" hangingPunct="1">
                        <a:defRPr kumimoji="1" sz="1800" kern="1200">
                          <a:solidFill>
                            <a:schemeClr val="dk1"/>
                          </a:solidFill>
                          <a:latin typeface="Calibri"/>
                          <a:ea typeface="Meiryo UI"/>
                        </a:defRPr>
                      </a:lvl4pPr>
                      <a:lvl5pPr marL="1828800" algn="l" defTabSz="457200" rtl="0" eaLnBrk="1" latinLnBrk="0" hangingPunct="1">
                        <a:defRPr kumimoji="1" sz="1800" kern="1200">
                          <a:solidFill>
                            <a:schemeClr val="dk1"/>
                          </a:solidFill>
                          <a:latin typeface="Calibri"/>
                          <a:ea typeface="Meiryo UI"/>
                        </a:defRPr>
                      </a:lvl5pPr>
                      <a:lvl6pPr marL="2286000" algn="l" defTabSz="457200" rtl="0" eaLnBrk="1" latinLnBrk="0" hangingPunct="1">
                        <a:defRPr kumimoji="1" sz="1800" kern="1200">
                          <a:solidFill>
                            <a:schemeClr val="dk1"/>
                          </a:solidFill>
                          <a:latin typeface="Calibri"/>
                          <a:ea typeface="Meiryo UI"/>
                        </a:defRPr>
                      </a:lvl6pPr>
                      <a:lvl7pPr marL="2743200" algn="l" defTabSz="457200" rtl="0" eaLnBrk="1" latinLnBrk="0" hangingPunct="1">
                        <a:defRPr kumimoji="1" sz="1800" kern="1200">
                          <a:solidFill>
                            <a:schemeClr val="dk1"/>
                          </a:solidFill>
                          <a:latin typeface="Calibri"/>
                          <a:ea typeface="Meiryo UI"/>
                        </a:defRPr>
                      </a:lvl7pPr>
                      <a:lvl8pPr marL="3200400" algn="l" defTabSz="457200" rtl="0" eaLnBrk="1" latinLnBrk="0" hangingPunct="1">
                        <a:defRPr kumimoji="1" sz="1800" kern="1200">
                          <a:solidFill>
                            <a:schemeClr val="dk1"/>
                          </a:solidFill>
                          <a:latin typeface="Calibri"/>
                          <a:ea typeface="Meiryo UI"/>
                        </a:defRPr>
                      </a:lvl8pPr>
                      <a:lvl9pPr marL="3657600" algn="l" defTabSz="457200" rtl="0" eaLnBrk="1" latinLnBrk="0" hangingPunct="1">
                        <a:defRPr kumimoji="1" sz="1800" kern="1200">
                          <a:solidFill>
                            <a:schemeClr val="dk1"/>
                          </a:solidFill>
                          <a:latin typeface="Calibri"/>
                          <a:ea typeface="Meiryo UI"/>
                        </a:defRPr>
                      </a:lvl9pPr>
                    </a:lstStyle>
                    <a:p>
                      <a:pPr algn="ctr"/>
                      <a:r>
                        <a:rPr kumimoji="1" lang="en-US" altLang="ja-JP" sz="1000" baseline="0" dirty="0" smtClean="0">
                          <a:latin typeface="Calibri" panose="020F0502020204030204" pitchFamily="34" charset="0"/>
                          <a:cs typeface="Calibri" panose="020F0502020204030204" pitchFamily="34" charset="0"/>
                        </a:rPr>
                        <a:t>Sep.2020</a:t>
                      </a:r>
                      <a:endParaRPr kumimoji="1" lang="ja-JP" altLang="en-US" sz="1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8539580"/>
                  </a:ext>
                </a:extLst>
              </a:tr>
              <a:tr h="18288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200211990"/>
                  </a:ext>
                </a:extLst>
              </a:tr>
              <a:tr h="18288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580578053"/>
                  </a:ext>
                </a:extLst>
              </a:tr>
              <a:tr h="18288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689013254"/>
                  </a:ext>
                </a:extLst>
              </a:tr>
              <a:tr h="18288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4267029265"/>
                  </a:ext>
                </a:extLst>
              </a:tr>
              <a:tr h="37084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791098227"/>
                  </a:ext>
                </a:extLst>
              </a:tr>
            </a:tbl>
          </a:graphicData>
        </a:graphic>
      </p:graphicFrame>
    </p:spTree>
    <p:extLst>
      <p:ext uri="{BB962C8B-B14F-4D97-AF65-F5344CB8AC3E}">
        <p14:creationId xmlns:p14="http://schemas.microsoft.com/office/powerpoint/2010/main" val="515259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927" y="1002678"/>
            <a:ext cx="2988327" cy="3523437"/>
          </a:xfrm>
          <a:prstGeom prst="rect">
            <a:avLst/>
          </a:prstGeom>
        </p:spPr>
      </p:pic>
      <p:sp>
        <p:nvSpPr>
          <p:cNvPr id="15" name="テキスト ボックス 14"/>
          <p:cNvSpPr txBox="1"/>
          <p:nvPr/>
        </p:nvSpPr>
        <p:spPr>
          <a:xfrm>
            <a:off x="4086422" y="1025694"/>
            <a:ext cx="4461231" cy="1754326"/>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Transmission priority: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VBR</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Frame 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Frame 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stream(1) frame rate is 15 fps fixed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※when Dual sources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※If image capture mode is “Single source mode”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frame rate is 30fps fixed)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stream(2) frame rate is selectable follow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15fps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10fps / 7.5fps / 3fps / 1fps</a:t>
            </a:r>
          </a:p>
        </p:txBody>
      </p:sp>
      <p:sp>
        <p:nvSpPr>
          <p:cNvPr id="11"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(3/7)</a:t>
            </a:r>
            <a:endParaRPr lang="ja-JP" altLang="en-US" sz="2800" dirty="0"/>
          </a:p>
        </p:txBody>
      </p:sp>
      <p:sp>
        <p:nvSpPr>
          <p:cNvPr id="12" name="正方形/長方形 11"/>
          <p:cNvSpPr/>
          <p:nvPr/>
        </p:nvSpPr>
        <p:spPr>
          <a:xfrm>
            <a:off x="269926" y="1400011"/>
            <a:ext cx="1558873" cy="2206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151067" y="617715"/>
            <a:ext cx="322604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setting  (2/3)</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7" name="正方形/長方形 16"/>
          <p:cNvSpPr/>
          <p:nvPr/>
        </p:nvSpPr>
        <p:spPr>
          <a:xfrm>
            <a:off x="329604" y="3192025"/>
            <a:ext cx="1558873" cy="2206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4028775" y="2890299"/>
            <a:ext cx="4518878" cy="830997"/>
          </a:xfrm>
          <a:prstGeom prst="rect">
            <a:avLst/>
          </a:prstGeom>
          <a:noFill/>
        </p:spPr>
        <p:txBody>
          <a:bodyPr wrap="square" rtlCol="0">
            <a:spAutoFit/>
          </a:bodyPr>
          <a:lstStyle/>
          <a:p>
            <a:pPr algn="l" defTabSz="685800">
              <a:defRPr/>
            </a:pP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algn="l" defTabSz="685800">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ja-JP" altLang="en-US"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Recommendation setting about Transmission priority, Bitrate and image quality is default. And Image sample in the document is captured by default setting. </a:t>
            </a:r>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8169152" y="669916"/>
            <a:ext cx="887384" cy="246221"/>
          </a:xfrm>
          <a:prstGeom prst="rect">
            <a:avLst/>
          </a:prstGeom>
          <a:noFill/>
        </p:spPr>
        <p:txBody>
          <a:bodyPr wrap="square" rtlCol="0">
            <a:spAutoFit/>
          </a:bodyPr>
          <a:lstStyle/>
          <a:p>
            <a:pPr algn="r" defTabSz="685800">
              <a:defRPr/>
            </a:pPr>
            <a:r>
              <a:rPr lang="en-US" altLang="ja-JP" sz="1000" b="1" u="sng" dirty="0" smtClean="0">
                <a:effectLst/>
                <a:latin typeface="Calibri" panose="020F0502020204030204" pitchFamily="34" charset="0"/>
                <a:ea typeface="Meiryo UI" panose="020B0604030504040204" pitchFamily="50" charset="-128"/>
                <a:cs typeface="Calibri" panose="020F0502020204030204" pitchFamily="34" charset="0"/>
              </a:rPr>
              <a:t>Default value</a:t>
            </a:r>
            <a:endParaRPr lang="en-US" altLang="ja-JP" sz="1000" b="1" u="sng" dirty="0">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1101482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480" y="1002436"/>
            <a:ext cx="1447531" cy="3549680"/>
          </a:xfrm>
          <a:prstGeom prst="rect">
            <a:avLst/>
          </a:prstGeom>
        </p:spPr>
      </p:pic>
      <p:sp>
        <p:nvSpPr>
          <p:cNvPr id="8" name="右中かっこ 7"/>
          <p:cNvSpPr/>
          <p:nvPr/>
        </p:nvSpPr>
        <p:spPr>
          <a:xfrm>
            <a:off x="1931367" y="1002437"/>
            <a:ext cx="127221" cy="832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テキスト ボックス 11"/>
          <p:cNvSpPr txBox="1"/>
          <p:nvPr/>
        </p:nvSpPr>
        <p:spPr>
          <a:xfrm>
            <a:off x="2146304" y="1281650"/>
            <a:ext cx="181068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Source1 – stream1 setting</a:t>
            </a:r>
            <a:endParaRPr kumimoji="1" lang="ja-JP" altLang="en-US"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2146304" y="3041892"/>
            <a:ext cx="181068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Source1 – stream2 setting</a:t>
            </a:r>
            <a:endParaRPr kumimoji="1" lang="ja-JP" altLang="en-US"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2146304" y="2075358"/>
            <a:ext cx="267195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Source2 – stream1 setting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※Not displayed in Single source mode.</a:t>
            </a:r>
            <a:endParaRPr kumimoji="1" lang="ja-JP" altLang="en-US"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2146304" y="3905785"/>
            <a:ext cx="267195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Source2 – stream2 setting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※Not displayed in Single source mode</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8"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(4/7)</a:t>
            </a:r>
            <a:endParaRPr lang="ja-JP" altLang="en-US" sz="2800" dirty="0"/>
          </a:p>
        </p:txBody>
      </p:sp>
      <p:sp>
        <p:nvSpPr>
          <p:cNvPr id="19" name="テキスト ボックス 18"/>
          <p:cNvSpPr txBox="1"/>
          <p:nvPr/>
        </p:nvSpPr>
        <p:spPr>
          <a:xfrm>
            <a:off x="151067" y="617715"/>
            <a:ext cx="322604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setting  (3/3)</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1" name="右中かっこ 20"/>
          <p:cNvSpPr/>
          <p:nvPr/>
        </p:nvSpPr>
        <p:spPr>
          <a:xfrm>
            <a:off x="1923406" y="1889856"/>
            <a:ext cx="127221" cy="832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2" name="右中かっこ 21"/>
          <p:cNvSpPr/>
          <p:nvPr/>
        </p:nvSpPr>
        <p:spPr>
          <a:xfrm>
            <a:off x="1923406" y="2777276"/>
            <a:ext cx="127221" cy="832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3" name="右中かっこ 22"/>
          <p:cNvSpPr/>
          <p:nvPr/>
        </p:nvSpPr>
        <p:spPr>
          <a:xfrm>
            <a:off x="1923406" y="3664696"/>
            <a:ext cx="127221" cy="832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A54A0"/>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2841427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61509" y="1025309"/>
            <a:ext cx="3196096" cy="3242225"/>
          </a:xfrm>
          <a:prstGeom prst="rect">
            <a:avLst/>
          </a:prstGeom>
        </p:spPr>
      </p:pic>
      <p:sp>
        <p:nvSpPr>
          <p:cNvPr id="5" name="テキスト ボックス 4"/>
          <p:cNvSpPr txBox="1"/>
          <p:nvPr/>
        </p:nvSpPr>
        <p:spPr>
          <a:xfrm>
            <a:off x="151067" y="599436"/>
            <a:ext cx="3733414"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quality setting – Image adjust (1/2)</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3709337" y="1059504"/>
            <a:ext cx="5202434" cy="3046988"/>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Source1 / Source2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Switches the image quality setting of Source1 and Source2.</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Light control mode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Outdoor scene</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Fixed shutter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(Fixed shutter - 1/30fixes, 1/60fixed, 1/120fixed, 1/250fixed,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1/500fixed, 1/500fixed, 1/1000fixed, 1/1500fixed,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1/2000fixed, 1/3000fixed, 1/4000fixed, 1/10000fixed)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※1/1500, 1/3000</a:t>
            </a: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are added parameters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Maximum shutter</a:t>
            </a:r>
            <a:endParaRPr kumimoji="1" lang="en-US" altLang="ja-JP" sz="12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Max 1/10000s, Max 1/4000s, Max 1/3000s, Max 1/2000,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Max 1/1500s, </a:t>
            </a:r>
            <a:r>
              <a:rPr kumimoji="1" lang="en-US" altLang="ja-JP" sz="12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Max 1/1000</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Max 1/500, Max 1/250,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Max 1/120s, Max 1/60s, Max 1/30s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slow shutter is deleted to capture the moving vehicle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1"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(5/7)</a:t>
            </a:r>
            <a:endParaRPr lang="ja-JP" altLang="en-US" sz="2800" dirty="0"/>
          </a:p>
        </p:txBody>
      </p:sp>
      <p:sp>
        <p:nvSpPr>
          <p:cNvPr id="13" name="正方形/長方形 12"/>
          <p:cNvSpPr/>
          <p:nvPr/>
        </p:nvSpPr>
        <p:spPr>
          <a:xfrm>
            <a:off x="261509" y="1510352"/>
            <a:ext cx="3196096" cy="1295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387375" y="1025309"/>
            <a:ext cx="609006" cy="261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8169152" y="669916"/>
            <a:ext cx="887384" cy="246221"/>
          </a:xfrm>
          <a:prstGeom prst="rect">
            <a:avLst/>
          </a:prstGeom>
          <a:noFill/>
        </p:spPr>
        <p:txBody>
          <a:bodyPr wrap="square" rtlCol="0">
            <a:spAutoFit/>
          </a:bodyPr>
          <a:lstStyle/>
          <a:p>
            <a:pPr algn="r" defTabSz="685800">
              <a:defRPr/>
            </a:pPr>
            <a:r>
              <a:rPr lang="en-US" altLang="ja-JP" sz="1000" b="1" u="sng" dirty="0" smtClean="0">
                <a:effectLst/>
                <a:latin typeface="Calibri" panose="020F0502020204030204" pitchFamily="34" charset="0"/>
                <a:ea typeface="Meiryo UI" panose="020B0604030504040204" pitchFamily="50" charset="-128"/>
                <a:cs typeface="Calibri" panose="020F0502020204030204" pitchFamily="34" charset="0"/>
              </a:rPr>
              <a:t>Default value</a:t>
            </a:r>
            <a:endParaRPr lang="en-US" altLang="ja-JP" sz="1000" b="1" u="sng" dirty="0">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786267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1067" y="609543"/>
            <a:ext cx="3733414"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Image quality setting – Image adjust (2/2)</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3" name="図 2"/>
          <p:cNvPicPr>
            <a:picLocks noChangeAspect="1"/>
          </p:cNvPicPr>
          <p:nvPr/>
        </p:nvPicPr>
        <p:blipFill>
          <a:blip r:embed="rId2"/>
          <a:stretch>
            <a:fillRect/>
          </a:stretch>
        </p:blipFill>
        <p:spPr>
          <a:xfrm>
            <a:off x="326214" y="1011559"/>
            <a:ext cx="3108038" cy="3585232"/>
          </a:xfrm>
          <a:prstGeom prst="rect">
            <a:avLst/>
          </a:prstGeom>
        </p:spPr>
      </p:pic>
      <p:sp>
        <p:nvSpPr>
          <p:cNvPr id="12" name="テキスト ボックス 11"/>
          <p:cNvSpPr txBox="1"/>
          <p:nvPr/>
        </p:nvSpPr>
        <p:spPr>
          <a:xfrm>
            <a:off x="3688442" y="1002876"/>
            <a:ext cx="5249797" cy="3416320"/>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Day &amp; Night (Common setting)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Auto</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Day / Night</a:t>
            </a:r>
            <a:r>
              <a:rPr kumimoji="1" lang="en-US" altLang="ja-JP" sz="1200" b="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Common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setting items for Source1 and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source2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level : 0 - </a:t>
            </a:r>
            <a:r>
              <a:rPr kumimoji="1" lang="en-US" altLang="ja-JP" sz="120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5</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- 9</a:t>
            </a:r>
            <a:endPar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lvl="0" defTabSz="914400">
              <a:defRPr/>
            </a:pP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0: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0.1lux, 5: 300lux,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9:10,000lux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You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can set the illumination level that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automatically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switches when Auto is set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Dwell time : 1min / 2min / 3min / </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5min</a:t>
            </a:r>
            <a:r>
              <a:rPr lang="en-US" altLang="ja-JP" sz="1200" dirty="0">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*switching time</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IR Light </a:t>
            </a:r>
            <a:endParaRPr lang="en-US" altLang="ja-JP" sz="1200" b="1" dirty="0">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strike="noStrike" kern="1200" cap="none" spc="0" normalizeH="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1"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On</a:t>
            </a:r>
            <a:r>
              <a:rPr kumimoji="1" lang="en-US" altLang="ja-JP" sz="120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Off</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[Note] When turned off, the image becomes dark</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Intensity control : On/ </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Off</a:t>
            </a:r>
            <a:r>
              <a:rPr kumimoji="1" lang="en-US" altLang="ja-JP" sz="1200" b="0" strike="noStrike" kern="1200" cap="none" spc="0" normalizeH="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Sets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whiteout suppression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function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Scene File</a:t>
            </a:r>
            <a:endParaRPr kumimoji="1" lang="en-US" altLang="ja-JP" sz="12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This camera holds 3 scene files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default setting.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1: sunny –A scene file with settings suitable for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daytime.</a:t>
            </a:r>
            <a:endPar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2: cloudy – A scene file with settings suitable for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daytime.</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3: night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 scene file with settings suitable for night time.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(6/7)</a:t>
            </a:r>
            <a:endParaRPr lang="ja-JP" altLang="en-US" sz="2800" dirty="0"/>
          </a:p>
        </p:txBody>
      </p:sp>
      <p:sp>
        <p:nvSpPr>
          <p:cNvPr id="13" name="正方形/長方形 12"/>
          <p:cNvSpPr/>
          <p:nvPr/>
        </p:nvSpPr>
        <p:spPr>
          <a:xfrm>
            <a:off x="324052" y="1459115"/>
            <a:ext cx="3110200" cy="1378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319076" y="3471583"/>
            <a:ext cx="3115176" cy="621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8169152" y="669916"/>
            <a:ext cx="887384" cy="246221"/>
          </a:xfrm>
          <a:prstGeom prst="rect">
            <a:avLst/>
          </a:prstGeom>
          <a:noFill/>
        </p:spPr>
        <p:txBody>
          <a:bodyPr wrap="square" rtlCol="0">
            <a:spAutoFit/>
          </a:bodyPr>
          <a:lstStyle/>
          <a:p>
            <a:pPr algn="r" defTabSz="685800">
              <a:defRPr/>
            </a:pPr>
            <a:r>
              <a:rPr lang="en-US" altLang="ja-JP" sz="1000" b="1" u="sng" dirty="0" smtClean="0">
                <a:effectLst/>
                <a:latin typeface="Calibri" panose="020F0502020204030204" pitchFamily="34" charset="0"/>
                <a:ea typeface="Meiryo UI" panose="020B0604030504040204" pitchFamily="50" charset="-128"/>
                <a:cs typeface="Calibri" panose="020F0502020204030204" pitchFamily="34" charset="0"/>
              </a:rPr>
              <a:t>Default value</a:t>
            </a:r>
            <a:endParaRPr lang="en-US" altLang="ja-JP" sz="1000" b="1" u="sng" dirty="0">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27140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1067" y="586681"/>
            <a:ext cx="374028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rPr>
              <a:t>Image quality setting – Zoom/Focus adjustment</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723087" y="1126070"/>
            <a:ext cx="4412055" cy="677108"/>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Shared screen design with easy installation screen</a:t>
            </a:r>
            <a:endPar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Auto Focus can be set on this screen.</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334" y="921974"/>
            <a:ext cx="3208865" cy="3650026"/>
          </a:xfrm>
          <a:prstGeom prst="rect">
            <a:avLst/>
          </a:prstGeom>
        </p:spPr>
      </p:pic>
      <p:pic>
        <p:nvPicPr>
          <p:cNvPr id="6" name="図 5"/>
          <p:cNvPicPr>
            <a:picLocks noChangeAspect="1"/>
          </p:cNvPicPr>
          <p:nvPr/>
        </p:nvPicPr>
        <p:blipFill rotWithShape="1">
          <a:blip r:embed="rId3"/>
          <a:srcRect t="1" b="-943"/>
          <a:stretch/>
        </p:blipFill>
        <p:spPr>
          <a:xfrm>
            <a:off x="366883" y="1136265"/>
            <a:ext cx="2993826" cy="2385379"/>
          </a:xfrm>
          <a:prstGeom prst="rect">
            <a:avLst/>
          </a:prstGeom>
          <a:ln w="19050">
            <a:noFill/>
          </a:ln>
        </p:spPr>
      </p:pic>
      <p:cxnSp>
        <p:nvCxnSpPr>
          <p:cNvPr id="3" name="直線矢印コネクタ 2"/>
          <p:cNvCxnSpPr/>
          <p:nvPr/>
        </p:nvCxnSpPr>
        <p:spPr>
          <a:xfrm>
            <a:off x="366883" y="1697181"/>
            <a:ext cx="3024000" cy="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a:off x="369331" y="2292927"/>
            <a:ext cx="3024000" cy="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a:off x="366883" y="2881745"/>
            <a:ext cx="3024000" cy="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a:off x="1120880" y="1109246"/>
            <a:ext cx="0" cy="237600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a:off x="1868253" y="1119441"/>
            <a:ext cx="0" cy="237600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2623326" y="1109246"/>
            <a:ext cx="0" cy="2376000"/>
          </a:xfrm>
          <a:prstGeom prst="straightConnector1">
            <a:avLst/>
          </a:prstGeom>
          <a:ln>
            <a:solidFill>
              <a:schemeClr val="bg1">
                <a:lumMod val="50000"/>
              </a:schemeClr>
            </a:solidFill>
            <a:tailEnd type="none"/>
          </a:ln>
        </p:spPr>
        <p:style>
          <a:lnRef idx="1">
            <a:schemeClr val="dk1"/>
          </a:lnRef>
          <a:fillRef idx="0">
            <a:schemeClr val="dk1"/>
          </a:fillRef>
          <a:effectRef idx="0">
            <a:schemeClr val="dk1"/>
          </a:effectRef>
          <a:fontRef idx="minor">
            <a:schemeClr val="tx1"/>
          </a:fontRef>
        </p:style>
      </p:cxnSp>
      <p:sp>
        <p:nvSpPr>
          <p:cNvPr id="16"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“Image” (7/7)</a:t>
            </a:r>
            <a:endParaRPr lang="ja-JP" altLang="en-US" sz="2800" dirty="0"/>
          </a:p>
        </p:txBody>
      </p:sp>
    </p:spTree>
    <p:extLst>
      <p:ext uri="{BB962C8B-B14F-4D97-AF65-F5344CB8AC3E}">
        <p14:creationId xmlns:p14="http://schemas.microsoft.com/office/powerpoint/2010/main" val="3694433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58" y="880502"/>
            <a:ext cx="3902450" cy="3698887"/>
          </a:xfrm>
          <a:prstGeom prst="rect">
            <a:avLst/>
          </a:prstGeom>
        </p:spPr>
      </p:pic>
      <p:sp>
        <p:nvSpPr>
          <p:cNvPr id="7" name="テキスト ボックス 6"/>
          <p:cNvSpPr txBox="1"/>
          <p:nvPr/>
        </p:nvSpPr>
        <p:spPr>
          <a:xfrm>
            <a:off x="151067" y="566532"/>
            <a:ext cx="374028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Alarm - notification</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4224975" y="1189372"/>
            <a:ext cx="4709849" cy="1938992"/>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Original alarm notification HTTP alarm notification can be set</a:t>
            </a:r>
            <a:endParaRPr kumimoji="1" lang="en-US" altLang="ja-JP" sz="1200" b="0" u="sng"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Alarm type</a:t>
            </a:r>
            <a:endParaRPr kumimoji="1" lang="en-US" altLang="ja-JP" sz="1200" b="0" u="sng"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HW</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ERROR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Notifies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when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built-in fan or IR Light fails.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USB Wi-Fi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Notify when USB Wi-Fi is inserted</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*This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function is added to enhance security.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ja-JP" altLang="en-US" sz="120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Detects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unintended USB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Wi-Fi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insertion by the user</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en-US" altLang="ja-JP" sz="1200" b="0" u="sng"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“Alarm”</a:t>
            </a:r>
            <a:endParaRPr lang="ja-JP" altLang="en-US" sz="2800" dirty="0"/>
          </a:p>
        </p:txBody>
      </p:sp>
    </p:spTree>
    <p:extLst>
      <p:ext uri="{BB962C8B-B14F-4D97-AF65-F5344CB8AC3E}">
        <p14:creationId xmlns:p14="http://schemas.microsoft.com/office/powerpoint/2010/main" val="2264391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1067" y="603951"/>
            <a:ext cx="374028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rPr>
              <a:t>User mng. – User auth.</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706443" y="1011559"/>
            <a:ext cx="4809022" cy="2123658"/>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User auth.</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User auth. : </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On</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Off   (not change)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Guest User : </a:t>
            </a:r>
            <a:r>
              <a:rPr kumimoji="1" lang="en-US" altLang="ja-JP" sz="120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Use</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 Not use</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Change</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1200" dirty="0">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From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viewpoint of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security</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we set values</a:t>
            </a:r>
            <a:r>
              <a:rPr kumimoji="1" lang="en-US" altLang="ja-JP" sz="1200" b="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changed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initial</a:t>
            </a:r>
            <a:r>
              <a:rPr kumimoji="1" lang="en-US" altLang="ja-JP" sz="1200" b="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values.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If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User Authentication is set to Off, you will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Guest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user.  Please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set the Guest user authority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Access level. (Since there was no Guest User in the </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existing</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it is possible to implement all except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setting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value change</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248" y="1011559"/>
            <a:ext cx="2873368" cy="3526573"/>
          </a:xfrm>
          <a:prstGeom prst="rect">
            <a:avLst/>
          </a:prstGeom>
        </p:spPr>
      </p:pic>
      <p:sp>
        <p:nvSpPr>
          <p:cNvPr id="11"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“User mng.”</a:t>
            </a:r>
            <a:endParaRPr lang="ja-JP" altLang="en-US" sz="2800" dirty="0"/>
          </a:p>
        </p:txBody>
      </p:sp>
      <p:sp>
        <p:nvSpPr>
          <p:cNvPr id="12" name="正方形/長方形 11"/>
          <p:cNvSpPr/>
          <p:nvPr/>
        </p:nvSpPr>
        <p:spPr>
          <a:xfrm>
            <a:off x="324052" y="1381638"/>
            <a:ext cx="2074764" cy="161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2502055" y="3724094"/>
            <a:ext cx="600599" cy="5515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76844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248" y="1011559"/>
            <a:ext cx="2860069" cy="3575087"/>
          </a:xfrm>
          <a:prstGeom prst="rect">
            <a:avLst/>
          </a:prstGeom>
        </p:spPr>
      </p:pic>
      <p:sp>
        <p:nvSpPr>
          <p:cNvPr id="7" name="テキスト ボックス 6"/>
          <p:cNvSpPr txBox="1"/>
          <p:nvPr/>
        </p:nvSpPr>
        <p:spPr>
          <a:xfrm>
            <a:off x="151067" y="626838"/>
            <a:ext cx="374028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Network - Network</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3544285" y="1010925"/>
            <a:ext cx="5359036" cy="2677656"/>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Bandwidth control(bit rate)</a:t>
            </a:r>
            <a:endPar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Unlimited / 64kbps / 128kbps / 256kbps / 384kbps / 512kbps/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768kbps / 1024kbps / 12288kbps / 15360kbps / 20480kbps/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2560kbps / 30720kbps / 35840kbps / 40960kbps / 51200kbps/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61440kbps</a:t>
            </a:r>
            <a:endParaRPr kumimoji="1" lang="en-US" altLang="ja-JP" sz="1200" b="0"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Add 61440kbps parameter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Total bandwidth</a:t>
            </a: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60Mbps</a:t>
            </a: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lvl="0" algn="l">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[Note]</a:t>
            </a:r>
          </a:p>
          <a:p>
            <a:pPr lvl="0" algn="l">
              <a:defRPr/>
            </a:pPr>
            <a:r>
              <a:rPr lang="ja-JP" altLang="en-US"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Total </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bandwidth can be shared with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user </a:t>
            </a: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number</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a:t>
            </a:r>
          </a:p>
          <a:p>
            <a:pPr lvl="0" algn="l">
              <a:defRPr/>
            </a:pPr>
            <a:r>
              <a:rPr lang="en-US" altLang="ja-JP" sz="12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*Maximum user number is 14.</a:t>
            </a:r>
          </a:p>
          <a:p>
            <a:pPr lvl="0" algn="l">
              <a:defRPr/>
            </a:pPr>
            <a:r>
              <a:rPr lang="ja-JP" altLang="en-US"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Recommended co-current user is 3 or 4.</a:t>
            </a:r>
            <a:endParaRPr lang="en-US" altLang="ja-JP" sz="12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“Network” (1/2)</a:t>
            </a:r>
            <a:endParaRPr lang="ja-JP" altLang="en-US" sz="2800" dirty="0"/>
          </a:p>
        </p:txBody>
      </p:sp>
      <p:sp>
        <p:nvSpPr>
          <p:cNvPr id="12" name="正方形/長方形 11"/>
          <p:cNvSpPr/>
          <p:nvPr/>
        </p:nvSpPr>
        <p:spPr>
          <a:xfrm>
            <a:off x="362981" y="4025741"/>
            <a:ext cx="2778602" cy="161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79301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1067" y="639915"/>
            <a:ext cx="3740289" cy="384721"/>
          </a:xfrm>
          <a:prstGeom prst="rect">
            <a:avLst/>
          </a:prstGeom>
          <a:noFill/>
        </p:spPr>
        <p:txBody>
          <a:bodyPr wrap="square" lIns="0" tIns="0" rIns="0" bIns="72000" rtlCol="0" anchor="ctr" anchorCtr="0">
            <a:no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1" i="0" u="none" strike="noStrike" kern="120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rPr>
              <a:t>Network – Advanced (HTTPS)</a:t>
            </a:r>
            <a:endParaRPr kumimoji="1" lang="en-US" altLang="ja-JP" sz="1050" b="1" i="0" u="none" strike="noStrike" kern="120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4867633" y="1066388"/>
            <a:ext cx="4111362" cy="1384995"/>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HTTPS</a:t>
            </a:r>
            <a:r>
              <a:rPr lang="ja-JP" altLang="en-US" sz="120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effectLst/>
                <a:latin typeface="Calibri" panose="020F0502020204030204" pitchFamily="34" charset="0"/>
                <a:ea typeface="Meiryo UI" panose="020B0604030504040204" pitchFamily="50" charset="-128"/>
                <a:cs typeface="Calibri" panose="020F0502020204030204" pitchFamily="34" charset="0"/>
              </a:rPr>
              <a:t>configuration</a:t>
            </a:r>
            <a:endParaRPr kumimoji="1" lang="en-US" altLang="ja-JP" sz="12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When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set to HTTPS,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16Mbps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transmission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limitation</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was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removed</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(Total bandwidth </a:t>
            </a: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60Mbps)</a:t>
            </a:r>
            <a:endPar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TLS 1.2 support</a:t>
            </a: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(TLS 1.0/1.1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not support) </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067" y="1051566"/>
            <a:ext cx="4523376" cy="2799634"/>
          </a:xfrm>
          <a:prstGeom prst="rect">
            <a:avLst/>
          </a:prstGeom>
        </p:spPr>
      </p:pic>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“Network” (2/2)</a:t>
            </a:r>
            <a:endParaRPr lang="ja-JP" altLang="en-US" sz="2800" dirty="0"/>
          </a:p>
        </p:txBody>
      </p:sp>
    </p:spTree>
    <p:extLst>
      <p:ext uri="{BB962C8B-B14F-4D97-AF65-F5344CB8AC3E}">
        <p14:creationId xmlns:p14="http://schemas.microsoft.com/office/powerpoint/2010/main" val="825977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srcRect l="2" t="14890" r="21934" b="43204"/>
          <a:stretch/>
        </p:blipFill>
        <p:spPr>
          <a:xfrm>
            <a:off x="151067" y="950026"/>
            <a:ext cx="4338875" cy="2090408"/>
          </a:xfrm>
          <a:prstGeom prst="rect">
            <a:avLst/>
          </a:prstGeom>
        </p:spPr>
      </p:pic>
      <p:sp>
        <p:nvSpPr>
          <p:cNvPr id="8" name="テキスト ボックス 7"/>
          <p:cNvSpPr txBox="1"/>
          <p:nvPr/>
        </p:nvSpPr>
        <p:spPr>
          <a:xfrm>
            <a:off x="4703826" y="788943"/>
            <a:ext cx="4111362" cy="3108543"/>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Schedule mode</a:t>
            </a:r>
            <a:endParaRPr kumimoji="1" lang="en-US" altLang="ja-JP" sz="1400" b="1"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4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You </a:t>
            </a:r>
            <a:r>
              <a:rPr kumimoji="1" lang="en-US" altLang="ja-JP" sz="14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can register the schedule of the scene file.</a:t>
            </a:r>
            <a:r>
              <a:rPr kumimoji="1" lang="ja-JP" altLang="en-US"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Only Schedule 5 can be set to restart</a:t>
            </a:r>
            <a:r>
              <a:rPr kumimoji="1" lang="en-US" altLang="ja-JP"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1400" noProof="0" dirty="0" smtClean="0">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u="none" strike="noStrike" kern="1200" cap="none" spc="0" normalizeH="0" baseline="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Ex.</a:t>
            </a:r>
            <a:r>
              <a:rPr kumimoji="1" lang="en-US" altLang="ja-JP" sz="1400" b="0" u="none" strike="noStrike" kern="1200" cap="none" spc="0" normalizeH="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With scene file</a:t>
            </a:r>
            <a:endParaRPr kumimoji="1" lang="en-US" altLang="ja-JP" sz="14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1. Register Schedule 1</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  Select Schedule mode and set scene file (ex. Sunny)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  Check all days and time(starting time is sunrise time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 after 30min, finishing time is sunset before 30min)</a:t>
            </a:r>
            <a:endParaRPr lang="en-US" altLang="ja-JP" sz="1400" dirty="0">
              <a:effectLst/>
              <a:latin typeface="Calibri" panose="020F0502020204030204" pitchFamily="34" charset="0"/>
              <a:ea typeface="Meiryo UI" panose="020B0604030504040204" pitchFamily="50" charset="-128"/>
              <a:cs typeface="Calibri" panose="020F0502020204030204" pitchFamily="34" charset="0"/>
            </a:endParaRPr>
          </a:p>
          <a:p>
            <a:pPr algn="l"/>
            <a:endParaRPr lang="en-US" altLang="ja-JP" sz="1400" dirty="0" smtClean="0">
              <a:latin typeface="Calibri" panose="020F0502020204030204" pitchFamily="34" charset="0"/>
              <a:ea typeface="Meiryo UI" panose="020B0604030504040204" pitchFamily="50" charset="-128"/>
              <a:cs typeface="Calibri" panose="020F0502020204030204" pitchFamily="34" charset="0"/>
            </a:endParaRPr>
          </a:p>
          <a:p>
            <a:pPr lvl="0" algn="l">
              <a:defRPr/>
            </a:pP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2.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Register Schedule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2</a:t>
            </a:r>
            <a:endParaRPr lang="en-US" altLang="ja-JP" sz="1400" dirty="0">
              <a:effectLst/>
              <a:latin typeface="Calibri" panose="020F0502020204030204" pitchFamily="34" charset="0"/>
              <a:ea typeface="Meiryo UI" panose="020B0604030504040204" pitchFamily="50" charset="-128"/>
              <a:cs typeface="Calibri" panose="020F0502020204030204" pitchFamily="34" charset="0"/>
            </a:endParaRPr>
          </a:p>
          <a:p>
            <a:pPr lvl="0" algn="l">
              <a:defRPr/>
            </a:pP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  Select Schedule mode and set scene file (ex.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Night)</a:t>
            </a:r>
            <a:endParaRPr lang="en-US" altLang="ja-JP" sz="1400" dirty="0">
              <a:effectLst/>
              <a:latin typeface="Calibri" panose="020F0502020204030204" pitchFamily="34" charset="0"/>
              <a:ea typeface="Meiryo UI" panose="020B0604030504040204" pitchFamily="50" charset="-128"/>
              <a:cs typeface="Calibri" panose="020F0502020204030204" pitchFamily="34" charset="0"/>
            </a:endParaRPr>
          </a:p>
          <a:p>
            <a:pPr lvl="0" algn="l">
              <a:defRPr/>
            </a:pP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Check all days and time(starting time is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sunset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time </a:t>
            </a:r>
          </a:p>
          <a:p>
            <a:pPr lvl="0" algn="l">
              <a:defRPr/>
            </a:pP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before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30min, finishing time is </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sunrise after </a:t>
            </a:r>
            <a:r>
              <a:rPr lang="en-US" altLang="ja-JP" sz="1400" dirty="0">
                <a:effectLst/>
                <a:latin typeface="Calibri" panose="020F0502020204030204" pitchFamily="34" charset="0"/>
                <a:ea typeface="Meiryo UI" panose="020B0604030504040204" pitchFamily="50" charset="-128"/>
                <a:cs typeface="Calibri" panose="020F0502020204030204" pitchFamily="34" charset="0"/>
              </a:rPr>
              <a:t>30min</a:t>
            </a:r>
            <a:r>
              <a:rPr lang="en-US" altLang="ja-JP" sz="1400" dirty="0" smtClean="0">
                <a:effectLst/>
                <a:latin typeface="Calibri" panose="020F0502020204030204" pitchFamily="34" charset="0"/>
                <a:ea typeface="Meiryo UI" panose="020B0604030504040204" pitchFamily="50" charset="-128"/>
                <a:cs typeface="Calibri" panose="020F0502020204030204" pitchFamily="34" charset="0"/>
              </a:rPr>
              <a:t>)</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11"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“Schedule”</a:t>
            </a:r>
            <a:endParaRPr lang="ja-JP" altLang="en-US" sz="2800" dirty="0"/>
          </a:p>
        </p:txBody>
      </p:sp>
    </p:spTree>
    <p:extLst>
      <p:ext uri="{BB962C8B-B14F-4D97-AF65-F5344CB8AC3E}">
        <p14:creationId xmlns:p14="http://schemas.microsoft.com/office/powerpoint/2010/main" val="1715286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smtClean="0">
                <a:ln>
                  <a:noFill/>
                </a:ln>
                <a:solidFill>
                  <a:sysClr val="window" lastClr="FFFFFF"/>
                </a:solidFill>
                <a:effectLst/>
                <a:uLnTx/>
                <a:uFillTx/>
                <a:latin typeface="Calibri"/>
                <a:ea typeface="Meiryo UI" panose="020B0604030504040204" pitchFamily="50" charset="-128"/>
              </a:rPr>
              <a:t>Contents</a:t>
            </a:r>
            <a:endParaRPr kumimoji="1" lang="ja-JP" altLang="en-US" sz="2400" b="1" i="0" u="none" strike="noStrike" kern="1200" cap="none" spc="0" normalizeH="0" baseline="0" noProof="0" dirty="0">
              <a:ln>
                <a:noFill/>
              </a:ln>
              <a:solidFill>
                <a:sysClr val="window" lastClr="FFFFFF"/>
              </a:solidFill>
              <a:effectLst/>
              <a:uLnTx/>
              <a:uFillTx/>
              <a:latin typeface="Calibri"/>
              <a:ea typeface="Meiryo UI" panose="020B0604030504040204" pitchFamily="50" charset="-128"/>
            </a:endParaRPr>
          </a:p>
        </p:txBody>
      </p:sp>
      <p:sp>
        <p:nvSpPr>
          <p:cNvPr id="4" name="正方形/長方形 3"/>
          <p:cNvSpPr/>
          <p:nvPr/>
        </p:nvSpPr>
        <p:spPr>
          <a:xfrm>
            <a:off x="4444113" y="666930"/>
            <a:ext cx="4156363" cy="1938992"/>
          </a:xfrm>
          <a:prstGeom prst="rect">
            <a:avLst/>
          </a:prstGeom>
        </p:spPr>
        <p:txBody>
          <a:bodyPr wrap="square" anchor="b">
            <a:spAutoFit/>
          </a:bodyPr>
          <a:lstStyle/>
          <a:p>
            <a:pPr marL="457200" indent="-457200" defTabSz="914355">
              <a:buAutoNum type="arabicPeriod" startAt="13"/>
            </a:pPr>
            <a:r>
              <a:rPr lang="en-US" altLang="ja-JP" sz="2000" b="1" dirty="0" smtClean="0">
                <a:ea typeface="Meiryo UI" panose="020B0604030504040204" pitchFamily="50" charset="-128"/>
                <a:cs typeface="Meiryo UI" panose="020B0604030504040204" pitchFamily="50" charset="-128"/>
              </a:rPr>
              <a:t>System Updates</a:t>
            </a:r>
          </a:p>
          <a:p>
            <a:pPr marL="457200" indent="-457200" defTabSz="914355">
              <a:buAutoNum type="arabicPeriod" startAt="13"/>
            </a:pPr>
            <a:r>
              <a:rPr lang="en-US" altLang="ja-JP" sz="2000" b="1" dirty="0" smtClean="0">
                <a:ea typeface="Meiryo UI" panose="020B0604030504040204" pitchFamily="50" charset="-128"/>
                <a:cs typeface="Meiryo UI" panose="020B0604030504040204" pitchFamily="50" charset="-128"/>
              </a:rPr>
              <a:t>Model Number</a:t>
            </a:r>
          </a:p>
          <a:p>
            <a:pPr marL="457200" indent="-457200" defTabSz="914355">
              <a:buAutoNum type="arabicPeriod" startAt="13"/>
            </a:pPr>
            <a:r>
              <a:rPr lang="en-US" altLang="ja-JP" sz="2000" b="1" dirty="0" smtClean="0">
                <a:ea typeface="Meiryo UI" panose="020B0604030504040204" pitchFamily="50" charset="-128"/>
                <a:cs typeface="Meiryo UI" panose="020B0604030504040204" pitchFamily="50" charset="-128"/>
              </a:rPr>
              <a:t>Q&amp;A</a:t>
            </a:r>
          </a:p>
          <a:p>
            <a:pPr marL="342900" indent="-342900" defTabSz="914355">
              <a:buAutoNum type="arabicPeriod" startAt="16"/>
            </a:pPr>
            <a:r>
              <a:rPr lang="en-US" altLang="ja-JP" sz="2000" b="1" dirty="0" smtClean="0">
                <a:ea typeface="Meiryo UI" panose="020B0604030504040204" pitchFamily="50" charset="-128"/>
                <a:cs typeface="Meiryo UI" panose="020B0604030504040204" pitchFamily="50" charset="-128"/>
              </a:rPr>
              <a:t>  Differences </a:t>
            </a:r>
            <a:r>
              <a:rPr lang="en-US" altLang="ja-JP" sz="2000" b="1" dirty="0">
                <a:ea typeface="Meiryo UI" panose="020B0604030504040204" pitchFamily="50" charset="-128"/>
                <a:cs typeface="Meiryo UI" panose="020B0604030504040204" pitchFamily="50" charset="-128"/>
              </a:rPr>
              <a:t>from </a:t>
            </a:r>
            <a:r>
              <a:rPr lang="en-US" altLang="ja-JP" sz="1600" b="1" dirty="0">
                <a:ea typeface="Meiryo UI" panose="020B0604030504040204" pitchFamily="50" charset="-128"/>
                <a:cs typeface="Meiryo UI" panose="020B0604030504040204" pitchFamily="50" charset="-128"/>
              </a:rPr>
              <a:t>i-PRO series </a:t>
            </a:r>
            <a:r>
              <a:rPr lang="en-US" altLang="ja-JP" sz="1600" b="1" dirty="0" smtClean="0">
                <a:ea typeface="Meiryo UI" panose="020B0604030504040204" pitchFamily="50" charset="-128"/>
                <a:cs typeface="Meiryo UI" panose="020B0604030504040204" pitchFamily="50" charset="-128"/>
              </a:rPr>
              <a:t>camera</a:t>
            </a:r>
            <a:r>
              <a:rPr lang="en-US" altLang="ja-JP" sz="2000" b="1" dirty="0" smtClean="0">
                <a:ea typeface="Meiryo UI" panose="020B0604030504040204" pitchFamily="50" charset="-128"/>
                <a:cs typeface="Meiryo UI" panose="020B0604030504040204" pitchFamily="50" charset="-128"/>
              </a:rPr>
              <a:t> </a:t>
            </a:r>
          </a:p>
          <a:p>
            <a:pPr marL="342900" indent="-342900" defTabSz="914355">
              <a:buAutoNum type="arabicPeriod" startAt="16"/>
            </a:pPr>
            <a:r>
              <a:rPr lang="en-US" altLang="ja-JP" sz="2000" b="1" dirty="0" smtClean="0">
                <a:ea typeface="Meiryo UI" panose="020B0604030504040204" pitchFamily="50" charset="-128"/>
                <a:cs typeface="Meiryo UI" panose="020B0604030504040204" pitchFamily="50" charset="-128"/>
              </a:rPr>
              <a:t>  </a:t>
            </a:r>
            <a:r>
              <a:rPr lang="en-US" altLang="ja-JP" sz="2000" b="1" dirty="0" smtClean="0">
                <a:solidFill>
                  <a:prstClr val="black"/>
                </a:solidFill>
                <a:ea typeface="Meiryo UI" panose="020B0604030504040204" pitchFamily="50" charset="-128"/>
                <a:cs typeface="Meiryo UI" panose="020B0604030504040204" pitchFamily="50" charset="-128"/>
              </a:rPr>
              <a:t>Tool </a:t>
            </a:r>
          </a:p>
          <a:p>
            <a:pPr marL="342900" indent="-342900" defTabSz="914355">
              <a:buAutoNum type="arabicPeriod" startAt="16"/>
            </a:pPr>
            <a:r>
              <a:rPr lang="en-US" altLang="ja-JP" sz="2000" b="1" dirty="0" smtClean="0">
                <a:ea typeface="Meiryo UI" panose="020B0604030504040204" pitchFamily="50" charset="-128"/>
                <a:cs typeface="Meiryo UI" panose="020B0604030504040204" pitchFamily="50" charset="-128"/>
              </a:rPr>
              <a:t>  Reference</a:t>
            </a:r>
            <a:endParaRPr lang="en-US" altLang="ja-JP" sz="1600" b="1" dirty="0">
              <a:ea typeface="Meiryo UI" panose="020B0604030504040204" pitchFamily="50" charset="-128"/>
              <a:cs typeface="Meiryo UI" panose="020B0604030504040204" pitchFamily="50" charset="-128"/>
            </a:endParaRPr>
          </a:p>
        </p:txBody>
      </p:sp>
      <p:sp>
        <p:nvSpPr>
          <p:cNvPr id="6" name="正方形/長方形 5"/>
          <p:cNvSpPr/>
          <p:nvPr/>
        </p:nvSpPr>
        <p:spPr>
          <a:xfrm>
            <a:off x="408268" y="666930"/>
            <a:ext cx="4246860" cy="3785652"/>
          </a:xfrm>
          <a:prstGeom prst="rect">
            <a:avLst/>
          </a:prstGeom>
        </p:spPr>
        <p:txBody>
          <a:bodyPr wrap="square" anchor="b">
            <a:spAutoFit/>
          </a:bodyPr>
          <a:lstStyle/>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Introduction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Main Feature</a:t>
            </a:r>
            <a:endParaRPr lang="en-US" altLang="ja-JP" sz="1600" b="1" dirty="0">
              <a:ea typeface="Meiryo UI" panose="020B0604030504040204" pitchFamily="50" charset="-128"/>
              <a:cs typeface="Meiryo UI" panose="020B0604030504040204" pitchFamily="50" charset="-128"/>
            </a:endParaRP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SPEC comparison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Appearance</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Accessories</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Preparations for installation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Installation conditions</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System configuration example</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Performance limitation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Consideration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Specification</a:t>
            </a:r>
          </a:p>
          <a:p>
            <a:pPr marL="457178" indent="-457178" defTabSz="914355">
              <a:buFont typeface="+mj-lt"/>
              <a:buAutoNum type="arabicPeriod"/>
            </a:pPr>
            <a:r>
              <a:rPr lang="en-US" altLang="ja-JP" sz="2000" b="1" dirty="0">
                <a:ea typeface="Meiryo UI" panose="020B0604030504040204" pitchFamily="50" charset="-128"/>
                <a:cs typeface="Meiryo UI" panose="020B0604030504040204" pitchFamily="50" charset="-128"/>
              </a:rPr>
              <a:t>Setup </a:t>
            </a:r>
            <a:r>
              <a:rPr lang="en-US" altLang="ja-JP" sz="2000" b="1" dirty="0" smtClean="0">
                <a:ea typeface="Meiryo UI" panose="020B0604030504040204" pitchFamily="50" charset="-128"/>
                <a:cs typeface="Meiryo UI" panose="020B0604030504040204" pitchFamily="50" charset="-128"/>
              </a:rPr>
              <a:t>menu</a:t>
            </a:r>
            <a:endParaRPr lang="en-US" altLang="ja-JP" sz="2000" b="1" dirty="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0710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248" y="927588"/>
            <a:ext cx="4472130" cy="817185"/>
          </a:xfrm>
          <a:prstGeom prst="rect">
            <a:avLst/>
          </a:prstGeom>
        </p:spPr>
      </p:pic>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248" y="2248281"/>
            <a:ext cx="4412387" cy="1770540"/>
          </a:xfrm>
          <a:prstGeom prst="rect">
            <a:avLst/>
          </a:prstGeom>
        </p:spPr>
      </p:pic>
      <p:sp>
        <p:nvSpPr>
          <p:cNvPr id="10" name="テキスト ボックス 9"/>
          <p:cNvSpPr txBox="1"/>
          <p:nvPr/>
        </p:nvSpPr>
        <p:spPr>
          <a:xfrm>
            <a:off x="4910813" y="942227"/>
            <a:ext cx="3993551" cy="461665"/>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System log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200 logs can be saved</a:t>
            </a:r>
          </a:p>
        </p:txBody>
      </p:sp>
      <p:sp>
        <p:nvSpPr>
          <p:cNvPr id="11" name="テキスト ボックス 10"/>
          <p:cNvSpPr txBox="1"/>
          <p:nvPr/>
        </p:nvSpPr>
        <p:spPr>
          <a:xfrm>
            <a:off x="4910813" y="2248833"/>
            <a:ext cx="3993551" cy="1384995"/>
          </a:xfrm>
          <a:prstGeom prst="rect">
            <a:avLst/>
          </a:prstGeom>
          <a:solidFill>
            <a:srgbClr val="FFCCFF">
              <a:alpha val="50196"/>
            </a:srgbClr>
          </a:solidFill>
          <a:ln w="28575">
            <a:solidFill>
              <a:srgbClr val="FF66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Status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Displays the USB interface status</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It is possible to disable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the USB interface</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Factory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initialization is required to activate after </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setting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to disable</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 *same </a:t>
            </a:r>
            <a:r>
              <a:rPr kumimoji="1" lang="en-US" altLang="ja-JP" sz="1200" b="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to multi-sensor camera </a:t>
            </a:r>
            <a:r>
              <a:rPr kumimoji="1" lang="en-US" altLang="ja-JP" sz="1200" b="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specification</a:t>
            </a:r>
          </a:p>
        </p:txBody>
      </p:sp>
      <p:sp>
        <p:nvSpPr>
          <p:cNvPr id="12"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“Maintenance”</a:t>
            </a:r>
            <a:endParaRPr lang="ja-JP" altLang="en-US" sz="2800" dirty="0"/>
          </a:p>
        </p:txBody>
      </p:sp>
    </p:spTree>
    <p:extLst>
      <p:ext uri="{BB962C8B-B14F-4D97-AF65-F5344CB8AC3E}">
        <p14:creationId xmlns:p14="http://schemas.microsoft.com/office/powerpoint/2010/main" val="1039317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r="32445"/>
          <a:stretch/>
        </p:blipFill>
        <p:spPr>
          <a:xfrm>
            <a:off x="982873" y="1104824"/>
            <a:ext cx="3917585" cy="2560052"/>
          </a:xfrm>
          <a:prstGeom prst="rect">
            <a:avLst/>
          </a:prstGeom>
        </p:spPr>
      </p:pic>
      <p:pic>
        <p:nvPicPr>
          <p:cNvPr id="2" name="図 1"/>
          <p:cNvPicPr>
            <a:picLocks noChangeAspect="1"/>
          </p:cNvPicPr>
          <p:nvPr/>
        </p:nvPicPr>
        <p:blipFill>
          <a:blip r:embed="rId3"/>
          <a:stretch>
            <a:fillRect/>
          </a:stretch>
        </p:blipFill>
        <p:spPr>
          <a:xfrm>
            <a:off x="4488492" y="1058002"/>
            <a:ext cx="3152523" cy="3544257"/>
          </a:xfrm>
          <a:prstGeom prst="rect">
            <a:avLst/>
          </a:prstGeom>
        </p:spPr>
      </p:pic>
      <p:sp>
        <p:nvSpPr>
          <p:cNvPr id="7" name="テキスト ボックス 6"/>
          <p:cNvSpPr txBox="1"/>
          <p:nvPr/>
        </p:nvSpPr>
        <p:spPr>
          <a:xfrm>
            <a:off x="982873" y="710037"/>
            <a:ext cx="6699118" cy="276999"/>
          </a:xfrm>
          <a:prstGeom prst="rect">
            <a:avLst/>
          </a:prstGeom>
          <a:solidFill>
            <a:srgbClr val="FFCCFF">
              <a:alpha val="50196"/>
            </a:srgbClr>
          </a:solidFill>
          <a:ln w="28575">
            <a:solidFill>
              <a:srgbClr val="FF66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This is Open Source Software license information which is used for X5 series camera</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t>
            </a: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8"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12. Set up menu “Support - OSS”</a:t>
            </a:r>
            <a:endParaRPr lang="ja-JP" altLang="en-US" sz="2800" dirty="0"/>
          </a:p>
        </p:txBody>
      </p:sp>
    </p:spTree>
    <p:extLst>
      <p:ext uri="{BB962C8B-B14F-4D97-AF65-F5344CB8AC3E}">
        <p14:creationId xmlns:p14="http://schemas.microsoft.com/office/powerpoint/2010/main" val="2908777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534"/>
          <p:cNvGraphicFramePr>
            <a:graphicFrameLocks noGrp="1"/>
          </p:cNvGraphicFramePr>
          <p:nvPr>
            <p:extLst>
              <p:ext uri="{D42A27DB-BD31-4B8C-83A1-F6EECF244321}">
                <p14:modId xmlns:p14="http://schemas.microsoft.com/office/powerpoint/2010/main" val="736269117"/>
              </p:ext>
            </p:extLst>
          </p:nvPr>
        </p:nvGraphicFramePr>
        <p:xfrm>
          <a:off x="1052592" y="672043"/>
          <a:ext cx="7053375" cy="3775101"/>
        </p:xfrm>
        <a:graphic>
          <a:graphicData uri="http://schemas.openxmlformats.org/drawingml/2006/table">
            <a:tbl>
              <a:tblPr/>
              <a:tblGrid>
                <a:gridCol w="1774167">
                  <a:extLst>
                    <a:ext uri="{9D8B030D-6E8A-4147-A177-3AD203B41FA5}">
                      <a16:colId xmlns:a16="http://schemas.microsoft.com/office/drawing/2014/main" val="20002"/>
                    </a:ext>
                  </a:extLst>
                </a:gridCol>
                <a:gridCol w="3013940">
                  <a:extLst>
                    <a:ext uri="{9D8B030D-6E8A-4147-A177-3AD203B41FA5}">
                      <a16:colId xmlns:a16="http://schemas.microsoft.com/office/drawing/2014/main" val="20003"/>
                    </a:ext>
                  </a:extLst>
                </a:gridCol>
                <a:gridCol w="2265268">
                  <a:extLst>
                    <a:ext uri="{9D8B030D-6E8A-4147-A177-3AD203B41FA5}">
                      <a16:colId xmlns:a16="http://schemas.microsoft.com/office/drawing/2014/main" val="20005"/>
                    </a:ext>
                  </a:extLst>
                </a:gridCol>
              </a:tblGrid>
              <a:tr h="474185">
                <a:tc>
                  <a:txBody>
                    <a:bodyPr/>
                    <a:lstStyle>
                      <a:lvl1pPr marL="0" algn="l" defTabSz="1280160" rtl="0" eaLnBrk="1" latinLnBrk="0" hangingPunct="1">
                        <a:defRPr kumimoji="1" sz="2500" kern="1200">
                          <a:solidFill>
                            <a:schemeClr val="tx1"/>
                          </a:solidFill>
                          <a:latin typeface="Arial"/>
                          <a:ea typeface="ＭＳ Ｐゴシック"/>
                        </a:defRPr>
                      </a:lvl1pPr>
                      <a:lvl2pPr marL="640080" algn="l" defTabSz="1280160" rtl="0" eaLnBrk="1" latinLnBrk="0" hangingPunct="1">
                        <a:defRPr kumimoji="1" sz="2500" kern="1200">
                          <a:solidFill>
                            <a:schemeClr val="tx1"/>
                          </a:solidFill>
                          <a:latin typeface="Arial"/>
                          <a:ea typeface="ＭＳ Ｐゴシック"/>
                        </a:defRPr>
                      </a:lvl2pPr>
                      <a:lvl3pPr marL="1280160" algn="l" defTabSz="1280160" rtl="0" eaLnBrk="1" latinLnBrk="0" hangingPunct="1">
                        <a:defRPr kumimoji="1" sz="2500" kern="1200">
                          <a:solidFill>
                            <a:schemeClr val="tx1"/>
                          </a:solidFill>
                          <a:latin typeface="Arial"/>
                          <a:ea typeface="ＭＳ Ｐゴシック"/>
                        </a:defRPr>
                      </a:lvl3pPr>
                      <a:lvl4pPr marL="1920240" algn="l" defTabSz="1280160" rtl="0" eaLnBrk="1" latinLnBrk="0" hangingPunct="1">
                        <a:defRPr kumimoji="1" sz="2500" kern="1200">
                          <a:solidFill>
                            <a:schemeClr val="tx1"/>
                          </a:solidFill>
                          <a:latin typeface="Arial"/>
                          <a:ea typeface="ＭＳ Ｐゴシック"/>
                        </a:defRPr>
                      </a:lvl4pPr>
                      <a:lvl5pPr marL="2560320" algn="l" defTabSz="1280160" rtl="0" eaLnBrk="1" latinLnBrk="0" hangingPunct="1">
                        <a:defRPr kumimoji="1" sz="2500" kern="1200">
                          <a:solidFill>
                            <a:schemeClr val="tx1"/>
                          </a:solidFill>
                          <a:latin typeface="Arial"/>
                          <a:ea typeface="ＭＳ Ｐゴシック"/>
                        </a:defRPr>
                      </a:lvl5pPr>
                      <a:lvl6pPr marL="3200400" algn="l" defTabSz="1280160" rtl="0" eaLnBrk="1" latinLnBrk="0" hangingPunct="1">
                        <a:defRPr kumimoji="1" sz="2500" kern="1200">
                          <a:solidFill>
                            <a:schemeClr val="tx1"/>
                          </a:solidFill>
                          <a:latin typeface="Arial"/>
                          <a:ea typeface="ＭＳ Ｐゴシック"/>
                        </a:defRPr>
                      </a:lvl6pPr>
                      <a:lvl7pPr marL="3840480" algn="l" defTabSz="1280160" rtl="0" eaLnBrk="1" latinLnBrk="0" hangingPunct="1">
                        <a:defRPr kumimoji="1" sz="2500" kern="1200">
                          <a:solidFill>
                            <a:schemeClr val="tx1"/>
                          </a:solidFill>
                          <a:latin typeface="Arial"/>
                          <a:ea typeface="ＭＳ Ｐゴシック"/>
                        </a:defRPr>
                      </a:lvl7pPr>
                      <a:lvl8pPr marL="4480560" algn="l" defTabSz="1280160" rtl="0" eaLnBrk="1" latinLnBrk="0" hangingPunct="1">
                        <a:defRPr kumimoji="1" sz="2500" kern="1200">
                          <a:solidFill>
                            <a:schemeClr val="tx1"/>
                          </a:solidFill>
                          <a:latin typeface="Arial"/>
                          <a:ea typeface="ＭＳ Ｐゴシック"/>
                        </a:defRPr>
                      </a:lvl8pPr>
                      <a:lvl9pPr marL="5120640" algn="l" defTabSz="1280160" rtl="0" eaLnBrk="1" latinLnBrk="0" hangingPunct="1">
                        <a:defRPr kumimoji="1" sz="25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system</a:t>
                      </a:r>
                      <a:endParaRPr kumimoji="1" lang="ja-JP"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3211" marR="13211"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Additional development</a:t>
                      </a:r>
                    </a:p>
                  </a:txBody>
                  <a:tcPr marL="13211" marR="13211"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Scheduled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release time</a:t>
                      </a:r>
                    </a:p>
                  </a:txBody>
                  <a:tcPr marL="13211" marR="13211"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606873">
                <a:tc>
                  <a:txBody>
                    <a:bodyPr/>
                    <a:lstStyle>
                      <a:lvl1pPr marL="0" algn="l" defTabSz="1280160" rtl="0" eaLnBrk="1" latinLnBrk="0" hangingPunct="1">
                        <a:defRPr kumimoji="1" sz="2500" kern="1200">
                          <a:solidFill>
                            <a:schemeClr val="tx1"/>
                          </a:solidFill>
                          <a:latin typeface="Arial"/>
                          <a:ea typeface="ＭＳ Ｐゴシック"/>
                        </a:defRPr>
                      </a:lvl1pPr>
                      <a:lvl2pPr marL="640080" algn="l" defTabSz="1280160" rtl="0" eaLnBrk="1" latinLnBrk="0" hangingPunct="1">
                        <a:defRPr kumimoji="1" sz="2500" kern="1200">
                          <a:solidFill>
                            <a:schemeClr val="tx1"/>
                          </a:solidFill>
                          <a:latin typeface="Arial"/>
                          <a:ea typeface="ＭＳ Ｐゴシック"/>
                        </a:defRPr>
                      </a:lvl2pPr>
                      <a:lvl3pPr marL="1280160" algn="l" defTabSz="1280160" rtl="0" eaLnBrk="1" latinLnBrk="0" hangingPunct="1">
                        <a:defRPr kumimoji="1" sz="2500" kern="1200">
                          <a:solidFill>
                            <a:schemeClr val="tx1"/>
                          </a:solidFill>
                          <a:latin typeface="Arial"/>
                          <a:ea typeface="ＭＳ Ｐゴシック"/>
                        </a:defRPr>
                      </a:lvl3pPr>
                      <a:lvl4pPr marL="1920240" algn="l" defTabSz="1280160" rtl="0" eaLnBrk="1" latinLnBrk="0" hangingPunct="1">
                        <a:defRPr kumimoji="1" sz="2500" kern="1200">
                          <a:solidFill>
                            <a:schemeClr val="tx1"/>
                          </a:solidFill>
                          <a:latin typeface="Arial"/>
                          <a:ea typeface="ＭＳ Ｐゴシック"/>
                        </a:defRPr>
                      </a:lvl4pPr>
                      <a:lvl5pPr marL="2560320" algn="l" defTabSz="1280160" rtl="0" eaLnBrk="1" latinLnBrk="0" hangingPunct="1">
                        <a:defRPr kumimoji="1" sz="2500" kern="1200">
                          <a:solidFill>
                            <a:schemeClr val="tx1"/>
                          </a:solidFill>
                          <a:latin typeface="Arial"/>
                          <a:ea typeface="ＭＳ Ｐゴシック"/>
                        </a:defRPr>
                      </a:lvl5pPr>
                      <a:lvl6pPr marL="3200400" algn="l" defTabSz="1280160" rtl="0" eaLnBrk="1" latinLnBrk="0" hangingPunct="1">
                        <a:defRPr kumimoji="1" sz="2500" kern="1200">
                          <a:solidFill>
                            <a:schemeClr val="tx1"/>
                          </a:solidFill>
                          <a:latin typeface="Arial"/>
                          <a:ea typeface="ＭＳ Ｐゴシック"/>
                        </a:defRPr>
                      </a:lvl6pPr>
                      <a:lvl7pPr marL="3840480" algn="l" defTabSz="1280160" rtl="0" eaLnBrk="1" latinLnBrk="0" hangingPunct="1">
                        <a:defRPr kumimoji="1" sz="2500" kern="1200">
                          <a:solidFill>
                            <a:schemeClr val="tx1"/>
                          </a:solidFill>
                          <a:latin typeface="Arial"/>
                          <a:ea typeface="ＭＳ Ｐゴシック"/>
                        </a:defRPr>
                      </a:lvl7pPr>
                      <a:lvl8pPr marL="4480560" algn="l" defTabSz="1280160" rtl="0" eaLnBrk="1" latinLnBrk="0" hangingPunct="1">
                        <a:defRPr kumimoji="1" sz="2500" kern="1200">
                          <a:solidFill>
                            <a:schemeClr val="tx1"/>
                          </a:solidFill>
                          <a:latin typeface="Arial"/>
                          <a:ea typeface="ＭＳ Ｐゴシック"/>
                        </a:defRPr>
                      </a:lvl8pPr>
                      <a:lvl9pPr marL="5120640" algn="l" defTabSz="1280160" rtl="0" eaLnBrk="1" latinLnBrk="0" hangingPunct="1">
                        <a:defRPr kumimoji="1" sz="25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Software Update</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Additional application function</a:t>
                      </a:r>
                    </a:p>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Face detection / Face extraction</a:t>
                      </a:r>
                    </a:p>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Send the best shot image</a:t>
                      </a:r>
                    </a:p>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Face meta information output</a:t>
                      </a: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T.B.D</a:t>
                      </a:r>
                      <a:endParaRPr kumimoji="1" lang="ja-JP"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3777">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Vehicle search server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Tuning for</a:t>
                      </a:r>
                      <a:r>
                        <a:rPr kumimoji="0" lang="en-US" altLang="ja-JP" sz="1000" b="0" kern="0" baseline="0" dirty="0" smtClean="0">
                          <a:latin typeface="Calibri" panose="020F0502020204030204" pitchFamily="34" charset="0"/>
                          <a:ea typeface="Meiryo UI" panose="020B0604030504040204" pitchFamily="50" charset="-128"/>
                          <a:cs typeface="Calibri" panose="020F0502020204030204" pitchFamily="34" charset="0"/>
                        </a:rPr>
                        <a:t> </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image</a:t>
                      </a:r>
                    </a:p>
                    <a:p>
                      <a:pPr algn="l" defTabSz="1739900" fontAlgn="base">
                        <a:spcBef>
                          <a:spcPct val="0"/>
                        </a:spcBef>
                        <a:spcAft>
                          <a:spcPct val="0"/>
                        </a:spcAft>
                        <a:buClr>
                          <a:srgbClr val="1F497D"/>
                        </a:buClr>
                        <a:defRPr/>
                      </a:pP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  (front capture image etc.)</a:t>
                      </a:r>
                    </a:p>
                    <a:p>
                      <a:pPr algn="l" defTabSz="1739900" fontAlgn="base">
                        <a:spcBef>
                          <a:spcPct val="0"/>
                        </a:spcBef>
                        <a:spcAft>
                          <a:spcPct val="0"/>
                        </a:spcAft>
                        <a:buClr>
                          <a:srgbClr val="1F497D"/>
                        </a:buClr>
                        <a:defRPr/>
                      </a:pPr>
                      <a:r>
                        <a:rPr kumimoji="0" lang="ja-JP" altLang="en-US" sz="1000" b="0" kern="0" dirty="0" smtClean="0">
                          <a:latin typeface="Calibri" panose="020F0502020204030204" pitchFamily="34" charset="0"/>
                          <a:ea typeface="Meiryo UI" panose="020B0604030504040204" pitchFamily="50" charset="-128"/>
                          <a:cs typeface="Calibri" panose="020F0502020204030204" pitchFamily="34" charset="0"/>
                        </a:rPr>
                        <a:t>・</a:t>
                      </a:r>
                      <a:r>
                        <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rPr>
                        <a:t>Resolution support, etc.</a:t>
                      </a: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T.B.D</a:t>
                      </a:r>
                      <a:endParaRPr kumimoji="1" lang="ja-JP"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69277">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LPR</a:t>
                      </a:r>
                      <a:r>
                        <a:rPr kumimoji="1" lang="ja-JP" altLang="en-US"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server (VI)</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Simultaneous playback of 2 sources</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Scheduled to be supported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after Nov. 2020</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(VI server Update)</a:t>
                      </a:r>
                      <a:endParaRPr kumimoji="1" lang="ja-JP" altLang="ja-JP" sz="800" b="0" i="0" u="none"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3879">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Face</a:t>
                      </a:r>
                      <a:r>
                        <a:rPr kumimoji="1" lang="ja-JP" altLang="en-US"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server</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algn="l" defTabSz="1739900" fontAlgn="base">
                        <a:spcBef>
                          <a:spcPct val="0"/>
                        </a:spcBef>
                        <a:spcAft>
                          <a:spcPct val="0"/>
                        </a:spcAft>
                        <a:buClr>
                          <a:srgbClr val="1F497D"/>
                        </a:buClr>
                        <a:defRPr/>
                      </a:pPr>
                      <a:r>
                        <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Improved accuracy for IR images</a:t>
                      </a:r>
                    </a:p>
                    <a:p>
                      <a:pPr algn="l" defTabSz="1739900" fontAlgn="base">
                        <a:spcBef>
                          <a:spcPct val="0"/>
                        </a:spcBef>
                        <a:spcAft>
                          <a:spcPct val="0"/>
                        </a:spcAft>
                        <a:buClr>
                          <a:srgbClr val="1F497D"/>
                        </a:buClr>
                        <a:defRPr/>
                      </a:pPr>
                      <a:r>
                        <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Supports partial concealment</a:t>
                      </a:r>
                    </a:p>
                    <a:p>
                      <a:pPr algn="l" defTabSz="1739900" fontAlgn="base">
                        <a:spcBef>
                          <a:spcPct val="0"/>
                        </a:spcBef>
                        <a:spcAft>
                          <a:spcPct val="0"/>
                        </a:spcAft>
                        <a:buClr>
                          <a:srgbClr val="1F497D"/>
                        </a:buClr>
                        <a:defRPr/>
                      </a:pPr>
                      <a:r>
                        <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AI high image quality, etc.</a:t>
                      </a:r>
                      <a:endParaRPr kumimoji="0" lang="en-US" altLang="ja-JP" sz="1000" b="0" kern="0" dirty="0" smtClean="0">
                        <a:latin typeface="Calibri" panose="020F0502020204030204" pitchFamily="34" charset="0"/>
                        <a:ea typeface="Meiryo UI" panose="020B0604030504040204" pitchFamily="50" charset="-128"/>
                        <a:cs typeface="Calibri" panose="020F0502020204030204" pitchFamily="34" charset="0"/>
                      </a:endParaRPr>
                    </a:p>
                  </a:txBody>
                  <a:tcPr marL="14625"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3984" rtl="0" eaLnBrk="1" latinLnBrk="0" hangingPunct="1">
                        <a:defRPr kumimoji="1" sz="1800" kern="1200">
                          <a:solidFill>
                            <a:schemeClr val="tx1"/>
                          </a:solidFill>
                          <a:latin typeface="Times New Roman"/>
                          <a:ea typeface="ＭＳ Ｐゴシック"/>
                        </a:defRPr>
                      </a:lvl1pPr>
                      <a:lvl2pPr marL="456993" algn="l" defTabSz="913984" rtl="0" eaLnBrk="1" latinLnBrk="0" hangingPunct="1">
                        <a:defRPr kumimoji="1" sz="1800" kern="1200">
                          <a:solidFill>
                            <a:schemeClr val="tx1"/>
                          </a:solidFill>
                          <a:latin typeface="Times New Roman"/>
                          <a:ea typeface="ＭＳ Ｐゴシック"/>
                        </a:defRPr>
                      </a:lvl2pPr>
                      <a:lvl3pPr marL="913984" algn="l" defTabSz="913984" rtl="0" eaLnBrk="1" latinLnBrk="0" hangingPunct="1">
                        <a:defRPr kumimoji="1" sz="1800" kern="1200">
                          <a:solidFill>
                            <a:schemeClr val="tx1"/>
                          </a:solidFill>
                          <a:latin typeface="Times New Roman"/>
                          <a:ea typeface="ＭＳ Ｐゴシック"/>
                        </a:defRPr>
                      </a:lvl3pPr>
                      <a:lvl4pPr marL="1370976" algn="l" defTabSz="913984" rtl="0" eaLnBrk="1" latinLnBrk="0" hangingPunct="1">
                        <a:defRPr kumimoji="1" sz="1800" kern="1200">
                          <a:solidFill>
                            <a:schemeClr val="tx1"/>
                          </a:solidFill>
                          <a:latin typeface="Times New Roman"/>
                          <a:ea typeface="ＭＳ Ｐゴシック"/>
                        </a:defRPr>
                      </a:lvl4pPr>
                      <a:lvl5pPr marL="1827969" algn="l" defTabSz="913984" rtl="0" eaLnBrk="1" latinLnBrk="0" hangingPunct="1">
                        <a:defRPr kumimoji="1" sz="1800" kern="1200">
                          <a:solidFill>
                            <a:schemeClr val="tx1"/>
                          </a:solidFill>
                          <a:latin typeface="Times New Roman"/>
                          <a:ea typeface="ＭＳ Ｐゴシック"/>
                        </a:defRPr>
                      </a:lvl5pPr>
                      <a:lvl6pPr marL="2284960" algn="l" defTabSz="913984" rtl="0" eaLnBrk="1" latinLnBrk="0" hangingPunct="1">
                        <a:defRPr kumimoji="1" sz="1800" kern="1200">
                          <a:solidFill>
                            <a:schemeClr val="tx1"/>
                          </a:solidFill>
                          <a:latin typeface="Times New Roman"/>
                          <a:ea typeface="ＭＳ Ｐゴシック"/>
                        </a:defRPr>
                      </a:lvl6pPr>
                      <a:lvl7pPr marL="2741952" algn="l" defTabSz="913984" rtl="0" eaLnBrk="1" latinLnBrk="0" hangingPunct="1">
                        <a:defRPr kumimoji="1" sz="1800" kern="1200">
                          <a:solidFill>
                            <a:schemeClr val="tx1"/>
                          </a:solidFill>
                          <a:latin typeface="Times New Roman"/>
                          <a:ea typeface="ＭＳ Ｐゴシック"/>
                        </a:defRPr>
                      </a:lvl7pPr>
                      <a:lvl8pPr marL="3198944" algn="l" defTabSz="913984" rtl="0" eaLnBrk="1" latinLnBrk="0" hangingPunct="1">
                        <a:defRPr kumimoji="1" sz="1800" kern="1200">
                          <a:solidFill>
                            <a:schemeClr val="tx1"/>
                          </a:solidFill>
                          <a:latin typeface="Times New Roman"/>
                          <a:ea typeface="ＭＳ Ｐゴシック"/>
                        </a:defRPr>
                      </a:lvl8pPr>
                      <a:lvl9pPr marL="3655936" algn="l" defTabSz="913984" rtl="0" eaLnBrk="1" latinLnBrk="0" hangingPunct="1">
                        <a:defRPr kumimoji="1" sz="1800" kern="1200">
                          <a:solidFill>
                            <a:schemeClr val="tx1"/>
                          </a:solidFill>
                          <a:latin typeface="Times New Roman"/>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rPr>
                        <a:t>T.B.D</a:t>
                      </a:r>
                      <a:endParaRPr kumimoji="1" lang="ja-JP" altLang="ja-JP" sz="1000" b="1" i="0" u="sng" strike="noStrike" cap="none" normalizeH="0" baseline="0" dirty="0" smtClean="0">
                        <a:ln>
                          <a:noFill/>
                        </a:ln>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14625"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29" name="グループ化 28"/>
          <p:cNvGrpSpPr/>
          <p:nvPr/>
        </p:nvGrpSpPr>
        <p:grpSpPr>
          <a:xfrm>
            <a:off x="1684405" y="2002111"/>
            <a:ext cx="507411" cy="274140"/>
            <a:chOff x="7202381" y="-508723"/>
            <a:chExt cx="1156359" cy="580967"/>
          </a:xfrm>
        </p:grpSpPr>
        <p:pic>
          <p:nvPicPr>
            <p:cNvPr id="30" name="Picture 7" descr="C:\Users\3980380\AppData\Local\Microsoft\Windows\Temporary Internet Files\Content.IE5\TH2C5P7T\database-server[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2381" y="-508723"/>
              <a:ext cx="472522" cy="580967"/>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903" y="-446729"/>
              <a:ext cx="683837" cy="501876"/>
            </a:xfrm>
            <a:prstGeom prst="rect">
              <a:avLst/>
            </a:prstGeom>
          </p:spPr>
        </p:pic>
      </p:grpSp>
      <p:grpSp>
        <p:nvGrpSpPr>
          <p:cNvPr id="32" name="グループ化 31"/>
          <p:cNvGrpSpPr/>
          <p:nvPr/>
        </p:nvGrpSpPr>
        <p:grpSpPr>
          <a:xfrm>
            <a:off x="1699132" y="4093807"/>
            <a:ext cx="455294" cy="325070"/>
            <a:chOff x="11797156" y="-543144"/>
            <a:chExt cx="861915" cy="615388"/>
          </a:xfrm>
        </p:grpSpPr>
        <p:pic>
          <p:nvPicPr>
            <p:cNvPr id="33" name="Picture 7" descr="C:\Users\3980380\AppData\Local\Microsoft\Windows\Temporary Internet Files\Content.IE5\TH2C5P7T\database-server[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97156" y="-508723"/>
              <a:ext cx="472522" cy="58096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グループ化 33"/>
            <p:cNvGrpSpPr/>
            <p:nvPr/>
          </p:nvGrpSpPr>
          <p:grpSpPr>
            <a:xfrm>
              <a:off x="12375460" y="-543144"/>
              <a:ext cx="283611" cy="604557"/>
              <a:chOff x="10283649" y="2625833"/>
              <a:chExt cx="813252" cy="1733561"/>
            </a:xfrm>
          </p:grpSpPr>
          <p:pic>
            <p:nvPicPr>
              <p:cNvPr id="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3649" y="2625833"/>
                <a:ext cx="813252" cy="1733561"/>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pic>
          <p:pic>
            <p:nvPicPr>
              <p:cNvPr id="36" name="Picture 3" descr="F:\11_POC\05_ベトナム(viglant)\現場\03\02_yamada\夜間_山田_アレックス\5M\03_thumbnail\out\image00188.jpg_0_304_494_167_167_29_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1125" y="2966660"/>
                <a:ext cx="293270" cy="258681"/>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19050" cap="flat" cmpd="sng" algn="ctr">
                <a:solidFill>
                  <a:srgbClr val="FF0000"/>
                </a:solidFill>
                <a:prstDash val="solid"/>
              </a:ln>
              <a:effectLst>
                <a:outerShdw blurRad="40000" dist="20000" dir="5400000" rotWithShape="0">
                  <a:srgbClr val="000000">
                    <a:alpha val="38000"/>
                  </a:srgbClr>
                </a:outerShdw>
              </a:effectLst>
              <a:extLst/>
            </p:spPr>
          </p:pic>
        </p:grpSp>
      </p:grpSp>
      <p:grpSp>
        <p:nvGrpSpPr>
          <p:cNvPr id="37" name="グループ化 36"/>
          <p:cNvGrpSpPr/>
          <p:nvPr/>
        </p:nvGrpSpPr>
        <p:grpSpPr>
          <a:xfrm>
            <a:off x="1574769" y="3052817"/>
            <a:ext cx="651246" cy="343120"/>
            <a:chOff x="9782408" y="1217162"/>
            <a:chExt cx="1237216" cy="580967"/>
          </a:xfrm>
        </p:grpSpPr>
        <p:pic>
          <p:nvPicPr>
            <p:cNvPr id="38" name="Picture 7" descr="C:\Users\3980380\AppData\Local\Microsoft\Windows\Temporary Internet Files\Content.IE5\TH2C5P7T\database-server[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82408" y="1217162"/>
              <a:ext cx="472522" cy="580967"/>
            </a:xfrm>
            <a:prstGeom prst="rect">
              <a:avLst/>
            </a:prstGeom>
            <a:noFill/>
            <a:extLst>
              <a:ext uri="{909E8E84-426E-40DD-AFC4-6F175D3DCCD1}">
                <a14:hiddenFill xmlns:a14="http://schemas.microsoft.com/office/drawing/2010/main">
                  <a:solidFill>
                    <a:srgbClr val="FFFFFF"/>
                  </a:solidFill>
                </a14:hiddenFill>
              </a:ext>
            </a:extLst>
          </p:spPr>
        </p:pic>
        <p:pic>
          <p:nvPicPr>
            <p:cNvPr id="39" name="図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5327" y="1315536"/>
              <a:ext cx="714297" cy="460570"/>
            </a:xfrm>
            <a:prstGeom prst="rect">
              <a:avLst/>
            </a:prstGeom>
          </p:spPr>
        </p:pic>
      </p:grpSp>
      <p:grpSp>
        <p:nvGrpSpPr>
          <p:cNvPr id="17" name="グループ化 16"/>
          <p:cNvGrpSpPr/>
          <p:nvPr/>
        </p:nvGrpSpPr>
        <p:grpSpPr>
          <a:xfrm>
            <a:off x="2928625" y="2480867"/>
            <a:ext cx="2746331" cy="1310074"/>
            <a:chOff x="431001" y="628724"/>
            <a:chExt cx="8952282" cy="5774564"/>
          </a:xfrm>
        </p:grpSpPr>
        <p:pic>
          <p:nvPicPr>
            <p:cNvPr id="23" name="図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001" y="628724"/>
              <a:ext cx="8952282" cy="5774564"/>
            </a:xfrm>
            <a:prstGeom prst="rect">
              <a:avLst/>
            </a:prstGeom>
          </p:spPr>
        </p:pic>
        <p:pic>
          <p:nvPicPr>
            <p:cNvPr id="24" name="図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226" y="2870671"/>
              <a:ext cx="2066613" cy="1094090"/>
            </a:xfrm>
            <a:prstGeom prst="rect">
              <a:avLst/>
            </a:prstGeom>
          </p:spPr>
        </p:pic>
        <p:pic>
          <p:nvPicPr>
            <p:cNvPr id="25" name="図 24"/>
            <p:cNvPicPr>
              <a:picLocks noChangeAspect="1"/>
            </p:cNvPicPr>
            <p:nvPr/>
          </p:nvPicPr>
          <p:blipFill rotWithShape="1">
            <a:blip r:embed="rId10" cstate="print">
              <a:extLst>
                <a:ext uri="{28A0092B-C50C-407E-A947-70E740481C1C}">
                  <a14:useLocalDpi xmlns:a14="http://schemas.microsoft.com/office/drawing/2010/main" val="0"/>
                </a:ext>
              </a:extLst>
            </a:blip>
            <a:srcRect l="73332" t="17337" r="853" b="24383"/>
            <a:stretch/>
          </p:blipFill>
          <p:spPr>
            <a:xfrm>
              <a:off x="6831103" y="1341543"/>
              <a:ext cx="2469776" cy="3348319"/>
            </a:xfrm>
            <a:prstGeom prst="rect">
              <a:avLst/>
            </a:prstGeom>
          </p:spPr>
        </p:pic>
        <p:pic>
          <p:nvPicPr>
            <p:cNvPr id="26" name="図 25"/>
            <p:cNvPicPr>
              <a:picLocks noChangeAspect="1"/>
            </p:cNvPicPr>
            <p:nvPr/>
          </p:nvPicPr>
          <p:blipFill rotWithShape="1">
            <a:blip r:embed="rId10" cstate="print">
              <a:extLst>
                <a:ext uri="{28A0092B-C50C-407E-A947-70E740481C1C}">
                  <a14:useLocalDpi xmlns:a14="http://schemas.microsoft.com/office/drawing/2010/main" val="0"/>
                </a:ext>
              </a:extLst>
            </a:blip>
            <a:srcRect l="73332" t="63602" r="853" b="32107"/>
            <a:stretch/>
          </p:blipFill>
          <p:spPr>
            <a:xfrm>
              <a:off x="6831103" y="3392741"/>
              <a:ext cx="2469776" cy="246530"/>
            </a:xfrm>
            <a:prstGeom prst="rect">
              <a:avLst/>
            </a:prstGeom>
          </p:spPr>
        </p:pic>
        <p:pic>
          <p:nvPicPr>
            <p:cNvPr id="27" name="図 26"/>
            <p:cNvPicPr>
              <a:picLocks noChangeAspect="1"/>
            </p:cNvPicPr>
            <p:nvPr/>
          </p:nvPicPr>
          <p:blipFill rotWithShape="1">
            <a:blip r:embed="rId8" cstate="print">
              <a:extLst>
                <a:ext uri="{28A0092B-C50C-407E-A947-70E740481C1C}">
                  <a14:useLocalDpi xmlns:a14="http://schemas.microsoft.com/office/drawing/2010/main" val="0"/>
                </a:ext>
              </a:extLst>
            </a:blip>
            <a:srcRect l="70089" t="12288" b="63697"/>
            <a:stretch/>
          </p:blipFill>
          <p:spPr>
            <a:xfrm>
              <a:off x="6705601" y="2129267"/>
              <a:ext cx="2677682" cy="1386739"/>
            </a:xfrm>
            <a:prstGeom prst="rect">
              <a:avLst/>
            </a:prstGeom>
          </p:spPr>
        </p:pic>
        <p:pic>
          <p:nvPicPr>
            <p:cNvPr id="41" name="図 40"/>
            <p:cNvPicPr>
              <a:picLocks noChangeAspect="1"/>
            </p:cNvPicPr>
            <p:nvPr/>
          </p:nvPicPr>
          <p:blipFill rotWithShape="1">
            <a:blip r:embed="rId11" cstate="print">
              <a:extLst>
                <a:ext uri="{28A0092B-C50C-407E-A947-70E740481C1C}">
                  <a14:useLocalDpi xmlns:a14="http://schemas.microsoft.com/office/drawing/2010/main" val="0"/>
                </a:ext>
              </a:extLst>
            </a:blip>
            <a:srcRect l="73332" t="63602" r="853" b="32107"/>
            <a:stretch/>
          </p:blipFill>
          <p:spPr>
            <a:xfrm>
              <a:off x="6831103" y="6010435"/>
              <a:ext cx="2469776" cy="327612"/>
            </a:xfrm>
            <a:prstGeom prst="rect">
              <a:avLst/>
            </a:prstGeom>
          </p:spPr>
        </p:pic>
        <p:pic>
          <p:nvPicPr>
            <p:cNvPr id="42" name="図 41"/>
            <p:cNvPicPr>
              <a:picLocks noChangeAspect="1"/>
            </p:cNvPicPr>
            <p:nvPr/>
          </p:nvPicPr>
          <p:blipFill rotWithShape="1">
            <a:blip r:embed="rId8" cstate="print">
              <a:extLst>
                <a:ext uri="{28A0092B-C50C-407E-A947-70E740481C1C}">
                  <a14:useLocalDpi xmlns:a14="http://schemas.microsoft.com/office/drawing/2010/main" val="0"/>
                </a:ext>
              </a:extLst>
            </a:blip>
            <a:srcRect l="70089" t="41336" b="34544"/>
            <a:stretch/>
          </p:blipFill>
          <p:spPr>
            <a:xfrm>
              <a:off x="6704740" y="4680898"/>
              <a:ext cx="2677682" cy="1392796"/>
            </a:xfrm>
            <a:prstGeom prst="rect">
              <a:avLst/>
            </a:prstGeom>
          </p:spPr>
        </p:pic>
      </p:grpSp>
      <p:pic>
        <p:nvPicPr>
          <p:cNvPr id="43"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5000"/>
                    </a14:imgEffect>
                  </a14:imgLayer>
                </a14:imgProps>
              </a:ext>
              <a:ext uri="{28A0092B-C50C-407E-A947-70E740481C1C}">
                <a14:useLocalDpi xmlns:a14="http://schemas.microsoft.com/office/drawing/2010/main" val="0"/>
              </a:ext>
            </a:extLst>
          </a:blip>
          <a:srcRect/>
          <a:stretch>
            <a:fillRect/>
          </a:stretch>
        </p:blipFill>
        <p:spPr bwMode="auto">
          <a:xfrm>
            <a:off x="4853248" y="2840549"/>
            <a:ext cx="812572" cy="45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グループ化 43"/>
          <p:cNvGrpSpPr/>
          <p:nvPr/>
        </p:nvGrpSpPr>
        <p:grpSpPr>
          <a:xfrm>
            <a:off x="3363072" y="3263367"/>
            <a:ext cx="845886" cy="534985"/>
            <a:chOff x="4392407" y="2975462"/>
            <a:chExt cx="2252450" cy="1767231"/>
          </a:xfrm>
        </p:grpSpPr>
        <p:pic>
          <p:nvPicPr>
            <p:cNvPr id="45" name="図 44"/>
            <p:cNvPicPr>
              <a:picLocks noChangeAspect="1"/>
            </p:cNvPicPr>
            <p:nvPr/>
          </p:nvPicPr>
          <p:blipFill rotWithShape="1">
            <a:blip r:embed="rId14" cstate="print">
              <a:extLst>
                <a:ext uri="{28A0092B-C50C-407E-A947-70E740481C1C}">
                  <a14:useLocalDpi xmlns:a14="http://schemas.microsoft.com/office/drawing/2010/main" val="0"/>
                </a:ext>
              </a:extLst>
            </a:blip>
            <a:srcRect t="46421" r="61440"/>
            <a:stretch/>
          </p:blipFill>
          <p:spPr>
            <a:xfrm>
              <a:off x="4392407" y="3244960"/>
              <a:ext cx="1383440" cy="1497732"/>
            </a:xfrm>
            <a:prstGeom prst="rect">
              <a:avLst/>
            </a:prstGeom>
          </p:spPr>
        </p:pic>
        <p:pic>
          <p:nvPicPr>
            <p:cNvPr id="46" name="図 45"/>
            <p:cNvPicPr>
              <a:picLocks noChangeAspect="1"/>
            </p:cNvPicPr>
            <p:nvPr/>
          </p:nvPicPr>
          <p:blipFill rotWithShape="1">
            <a:blip r:embed="rId15" cstate="print">
              <a:extLst>
                <a:ext uri="{28A0092B-C50C-407E-A947-70E740481C1C}">
                  <a14:useLocalDpi xmlns:a14="http://schemas.microsoft.com/office/drawing/2010/main" val="0"/>
                </a:ext>
              </a:extLst>
            </a:blip>
            <a:srcRect l="68652" t="46348" b="-1"/>
            <a:stretch/>
          </p:blipFill>
          <p:spPr>
            <a:xfrm>
              <a:off x="5520194" y="3242929"/>
              <a:ext cx="1124663" cy="1499764"/>
            </a:xfrm>
            <a:prstGeom prst="rect">
              <a:avLst/>
            </a:prstGeom>
          </p:spPr>
        </p:pic>
        <p:pic>
          <p:nvPicPr>
            <p:cNvPr id="47" name="図 46"/>
            <p:cNvPicPr>
              <a:picLocks noChangeAspect="1"/>
            </p:cNvPicPr>
            <p:nvPr/>
          </p:nvPicPr>
          <p:blipFill rotWithShape="1">
            <a:blip r:embed="rId16">
              <a:extLst>
                <a:ext uri="{28A0092B-C50C-407E-A947-70E740481C1C}">
                  <a14:useLocalDpi xmlns:a14="http://schemas.microsoft.com/office/drawing/2010/main" val="0"/>
                </a:ext>
              </a:extLst>
            </a:blip>
            <a:srcRect l="68652" t="85949" r="7354" b="7026"/>
            <a:stretch/>
          </p:blipFill>
          <p:spPr>
            <a:xfrm>
              <a:off x="4392407" y="3363722"/>
              <a:ext cx="2143736" cy="1081494"/>
            </a:xfrm>
            <a:prstGeom prst="rect">
              <a:avLst/>
            </a:prstGeom>
          </p:spPr>
        </p:pic>
        <p:pic>
          <p:nvPicPr>
            <p:cNvPr id="48" name="図 47"/>
            <p:cNvPicPr>
              <a:picLocks noChangeAspect="1"/>
            </p:cNvPicPr>
            <p:nvPr/>
          </p:nvPicPr>
          <p:blipFill rotWithShape="1">
            <a:blip r:embed="rId17" cstate="print">
              <a:extLst>
                <a:ext uri="{28A0092B-C50C-407E-A947-70E740481C1C}">
                  <a14:useLocalDpi xmlns:a14="http://schemas.microsoft.com/office/drawing/2010/main" val="0"/>
                </a:ext>
              </a:extLst>
            </a:blip>
            <a:srcRect l="39467" t="88416" r="30946" b="5480"/>
            <a:stretch/>
          </p:blipFill>
          <p:spPr>
            <a:xfrm>
              <a:off x="5093555" y="4418871"/>
              <a:ext cx="1061505" cy="170629"/>
            </a:xfrm>
            <a:prstGeom prst="rect">
              <a:avLst/>
            </a:prstGeom>
          </p:spPr>
        </p:pic>
        <p:pic>
          <p:nvPicPr>
            <p:cNvPr id="49" name="図 48"/>
            <p:cNvPicPr>
              <a:picLocks noChangeAspect="1"/>
            </p:cNvPicPr>
            <p:nvPr/>
          </p:nvPicPr>
          <p:blipFill rotWithShape="1">
            <a:blip r:embed="rId18" cstate="print">
              <a:extLst>
                <a:ext uri="{28A0092B-C50C-407E-A947-70E740481C1C}">
                  <a14:useLocalDpi xmlns:a14="http://schemas.microsoft.com/office/drawing/2010/main" val="0"/>
                </a:ext>
              </a:extLst>
            </a:blip>
            <a:srcRect l="47578" t="94520" r="37174"/>
            <a:stretch/>
          </p:blipFill>
          <p:spPr>
            <a:xfrm>
              <a:off x="5363433" y="4589501"/>
              <a:ext cx="547074" cy="153192"/>
            </a:xfrm>
            <a:prstGeom prst="rect">
              <a:avLst/>
            </a:prstGeom>
          </p:spPr>
        </p:pic>
        <p:grpSp>
          <p:nvGrpSpPr>
            <p:cNvPr id="50" name="グループ化 49"/>
            <p:cNvGrpSpPr/>
            <p:nvPr/>
          </p:nvGrpSpPr>
          <p:grpSpPr>
            <a:xfrm>
              <a:off x="4392407" y="2975462"/>
              <a:ext cx="2252450" cy="388260"/>
              <a:chOff x="4392407" y="-2170563"/>
              <a:chExt cx="2252450" cy="388260"/>
            </a:xfrm>
          </p:grpSpPr>
          <p:pic>
            <p:nvPicPr>
              <p:cNvPr id="51" name="図 50"/>
              <p:cNvPicPr>
                <a:picLocks noChangeAspect="1"/>
              </p:cNvPicPr>
              <p:nvPr/>
            </p:nvPicPr>
            <p:blipFill rotWithShape="1">
              <a:blip r:embed="rId19" cstate="print">
                <a:extLst>
                  <a:ext uri="{28A0092B-C50C-407E-A947-70E740481C1C}">
                    <a14:useLocalDpi xmlns:a14="http://schemas.microsoft.com/office/drawing/2010/main" val="0"/>
                  </a:ext>
                </a:extLst>
              </a:blip>
              <a:srcRect r="61440" b="86110"/>
              <a:stretch/>
            </p:blipFill>
            <p:spPr>
              <a:xfrm>
                <a:off x="4392407" y="-2170563"/>
                <a:ext cx="1383440" cy="388260"/>
              </a:xfrm>
              <a:prstGeom prst="rect">
                <a:avLst/>
              </a:prstGeom>
            </p:spPr>
          </p:pic>
          <p:pic>
            <p:nvPicPr>
              <p:cNvPr id="52" name="図 51"/>
              <p:cNvPicPr>
                <a:picLocks noChangeAspect="1"/>
              </p:cNvPicPr>
              <p:nvPr/>
            </p:nvPicPr>
            <p:blipFill rotWithShape="1">
              <a:blip r:embed="rId19" cstate="print">
                <a:extLst>
                  <a:ext uri="{28A0092B-C50C-407E-A947-70E740481C1C}">
                    <a14:useLocalDpi xmlns:a14="http://schemas.microsoft.com/office/drawing/2010/main" val="0"/>
                  </a:ext>
                </a:extLst>
              </a:blip>
              <a:srcRect l="68652" b="86111"/>
              <a:stretch/>
            </p:blipFill>
            <p:spPr>
              <a:xfrm>
                <a:off x="5520194" y="-2170562"/>
                <a:ext cx="1124663" cy="388258"/>
              </a:xfrm>
              <a:prstGeom prst="rect">
                <a:avLst/>
              </a:prstGeom>
            </p:spPr>
          </p:pic>
        </p:grpSp>
      </p:grpSp>
      <p:grpSp>
        <p:nvGrpSpPr>
          <p:cNvPr id="53" name="グループ化 52"/>
          <p:cNvGrpSpPr/>
          <p:nvPr/>
        </p:nvGrpSpPr>
        <p:grpSpPr>
          <a:xfrm>
            <a:off x="4208958" y="3280351"/>
            <a:ext cx="852369" cy="479654"/>
            <a:chOff x="4392407" y="2975462"/>
            <a:chExt cx="2252450" cy="1767231"/>
          </a:xfrm>
        </p:grpSpPr>
        <p:pic>
          <p:nvPicPr>
            <p:cNvPr id="54" name="図 53"/>
            <p:cNvPicPr>
              <a:picLocks noChangeAspect="1"/>
            </p:cNvPicPr>
            <p:nvPr/>
          </p:nvPicPr>
          <p:blipFill rotWithShape="1">
            <a:blip r:embed="rId20" cstate="print">
              <a:extLst>
                <a:ext uri="{28A0092B-C50C-407E-A947-70E740481C1C}">
                  <a14:useLocalDpi xmlns:a14="http://schemas.microsoft.com/office/drawing/2010/main" val="0"/>
                </a:ext>
              </a:extLst>
            </a:blip>
            <a:srcRect t="46421" r="61440"/>
            <a:stretch/>
          </p:blipFill>
          <p:spPr>
            <a:xfrm>
              <a:off x="4392407" y="3244960"/>
              <a:ext cx="1383440" cy="1497732"/>
            </a:xfrm>
            <a:prstGeom prst="rect">
              <a:avLst/>
            </a:prstGeom>
          </p:spPr>
        </p:pic>
        <p:pic>
          <p:nvPicPr>
            <p:cNvPr id="55" name="図 54"/>
            <p:cNvPicPr>
              <a:picLocks noChangeAspect="1"/>
            </p:cNvPicPr>
            <p:nvPr/>
          </p:nvPicPr>
          <p:blipFill rotWithShape="1">
            <a:blip r:embed="rId21" cstate="print">
              <a:extLst>
                <a:ext uri="{28A0092B-C50C-407E-A947-70E740481C1C}">
                  <a14:useLocalDpi xmlns:a14="http://schemas.microsoft.com/office/drawing/2010/main" val="0"/>
                </a:ext>
              </a:extLst>
            </a:blip>
            <a:srcRect l="68652" t="46348" b="-1"/>
            <a:stretch/>
          </p:blipFill>
          <p:spPr>
            <a:xfrm>
              <a:off x="5520194" y="3242929"/>
              <a:ext cx="1124663" cy="1499764"/>
            </a:xfrm>
            <a:prstGeom prst="rect">
              <a:avLst/>
            </a:prstGeom>
          </p:spPr>
        </p:pic>
        <p:pic>
          <p:nvPicPr>
            <p:cNvPr id="56" name="図 55"/>
            <p:cNvPicPr>
              <a:picLocks noChangeAspect="1"/>
            </p:cNvPicPr>
            <p:nvPr/>
          </p:nvPicPr>
          <p:blipFill rotWithShape="1">
            <a:blip r:embed="rId16">
              <a:extLst>
                <a:ext uri="{28A0092B-C50C-407E-A947-70E740481C1C}">
                  <a14:useLocalDpi xmlns:a14="http://schemas.microsoft.com/office/drawing/2010/main" val="0"/>
                </a:ext>
              </a:extLst>
            </a:blip>
            <a:srcRect l="68652" t="85949" r="7354" b="7026"/>
            <a:stretch/>
          </p:blipFill>
          <p:spPr>
            <a:xfrm>
              <a:off x="4392407" y="3363722"/>
              <a:ext cx="2143736" cy="1081494"/>
            </a:xfrm>
            <a:prstGeom prst="rect">
              <a:avLst/>
            </a:prstGeom>
          </p:spPr>
        </p:pic>
        <p:pic>
          <p:nvPicPr>
            <p:cNvPr id="57" name="図 56"/>
            <p:cNvPicPr>
              <a:picLocks noChangeAspect="1"/>
            </p:cNvPicPr>
            <p:nvPr/>
          </p:nvPicPr>
          <p:blipFill rotWithShape="1">
            <a:blip r:embed="rId22" cstate="print">
              <a:extLst>
                <a:ext uri="{28A0092B-C50C-407E-A947-70E740481C1C}">
                  <a14:useLocalDpi xmlns:a14="http://schemas.microsoft.com/office/drawing/2010/main" val="0"/>
                </a:ext>
              </a:extLst>
            </a:blip>
            <a:srcRect l="39467" t="88416" r="30946" b="5480"/>
            <a:stretch/>
          </p:blipFill>
          <p:spPr>
            <a:xfrm>
              <a:off x="5093555" y="4418871"/>
              <a:ext cx="1061505" cy="170629"/>
            </a:xfrm>
            <a:prstGeom prst="rect">
              <a:avLst/>
            </a:prstGeom>
          </p:spPr>
        </p:pic>
        <p:pic>
          <p:nvPicPr>
            <p:cNvPr id="58" name="図 57"/>
            <p:cNvPicPr>
              <a:picLocks noChangeAspect="1"/>
            </p:cNvPicPr>
            <p:nvPr/>
          </p:nvPicPr>
          <p:blipFill rotWithShape="1">
            <a:blip r:embed="rId23" cstate="print">
              <a:extLst>
                <a:ext uri="{28A0092B-C50C-407E-A947-70E740481C1C}">
                  <a14:useLocalDpi xmlns:a14="http://schemas.microsoft.com/office/drawing/2010/main" val="0"/>
                </a:ext>
              </a:extLst>
            </a:blip>
            <a:srcRect l="47578" t="94520" r="37174"/>
            <a:stretch/>
          </p:blipFill>
          <p:spPr>
            <a:xfrm>
              <a:off x="5363433" y="4589501"/>
              <a:ext cx="547074" cy="153192"/>
            </a:xfrm>
            <a:prstGeom prst="rect">
              <a:avLst/>
            </a:prstGeom>
          </p:spPr>
        </p:pic>
        <p:grpSp>
          <p:nvGrpSpPr>
            <p:cNvPr id="59" name="グループ化 58"/>
            <p:cNvGrpSpPr/>
            <p:nvPr/>
          </p:nvGrpSpPr>
          <p:grpSpPr>
            <a:xfrm>
              <a:off x="4392407" y="2975462"/>
              <a:ext cx="2252450" cy="388260"/>
              <a:chOff x="4392407" y="-2170563"/>
              <a:chExt cx="2252450" cy="388260"/>
            </a:xfrm>
          </p:grpSpPr>
          <p:pic>
            <p:nvPicPr>
              <p:cNvPr id="60" name="図 59"/>
              <p:cNvPicPr>
                <a:picLocks noChangeAspect="1"/>
              </p:cNvPicPr>
              <p:nvPr/>
            </p:nvPicPr>
            <p:blipFill rotWithShape="1">
              <a:blip r:embed="rId24" cstate="print">
                <a:extLst>
                  <a:ext uri="{28A0092B-C50C-407E-A947-70E740481C1C}">
                    <a14:useLocalDpi xmlns:a14="http://schemas.microsoft.com/office/drawing/2010/main" val="0"/>
                  </a:ext>
                </a:extLst>
              </a:blip>
              <a:srcRect r="61440" b="86110"/>
              <a:stretch/>
            </p:blipFill>
            <p:spPr>
              <a:xfrm>
                <a:off x="4392407" y="-2170563"/>
                <a:ext cx="1383440" cy="388260"/>
              </a:xfrm>
              <a:prstGeom prst="rect">
                <a:avLst/>
              </a:prstGeom>
            </p:spPr>
          </p:pic>
          <p:pic>
            <p:nvPicPr>
              <p:cNvPr id="61" name="図 60"/>
              <p:cNvPicPr>
                <a:picLocks noChangeAspect="1"/>
              </p:cNvPicPr>
              <p:nvPr/>
            </p:nvPicPr>
            <p:blipFill rotWithShape="1">
              <a:blip r:embed="rId21" cstate="print">
                <a:extLst>
                  <a:ext uri="{28A0092B-C50C-407E-A947-70E740481C1C}">
                    <a14:useLocalDpi xmlns:a14="http://schemas.microsoft.com/office/drawing/2010/main" val="0"/>
                  </a:ext>
                </a:extLst>
              </a:blip>
              <a:srcRect l="68652" b="86111"/>
              <a:stretch/>
            </p:blipFill>
            <p:spPr>
              <a:xfrm>
                <a:off x="5520194" y="-2170562"/>
                <a:ext cx="1124663" cy="388258"/>
              </a:xfrm>
              <a:prstGeom prst="rect">
                <a:avLst/>
              </a:prstGeom>
            </p:spPr>
          </p:pic>
        </p:grpSp>
      </p:grpSp>
      <p:sp>
        <p:nvSpPr>
          <p:cNvPr id="62" name="正方形/長方形 61"/>
          <p:cNvSpPr/>
          <p:nvPr/>
        </p:nvSpPr>
        <p:spPr>
          <a:xfrm>
            <a:off x="4148315" y="3279786"/>
            <a:ext cx="871874" cy="497117"/>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5000"/>
                    </a14:imgEffect>
                  </a14:imgLayer>
                </a14:imgProps>
              </a:ext>
              <a:ext uri="{28A0092B-C50C-407E-A947-70E740481C1C}">
                <a14:useLocalDpi xmlns:a14="http://schemas.microsoft.com/office/drawing/2010/main" val="0"/>
              </a:ext>
            </a:extLst>
          </a:blip>
          <a:srcRect/>
          <a:stretch>
            <a:fillRect/>
          </a:stretch>
        </p:blipFill>
        <p:spPr bwMode="auto">
          <a:xfrm>
            <a:off x="4168131" y="3297621"/>
            <a:ext cx="852057" cy="47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3373644" y="3297621"/>
            <a:ext cx="794175" cy="44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正方形/長方形 64"/>
          <p:cNvSpPr/>
          <p:nvPr/>
        </p:nvSpPr>
        <p:spPr>
          <a:xfrm>
            <a:off x="3366832" y="3275978"/>
            <a:ext cx="791167" cy="490517"/>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3375102" y="3232376"/>
            <a:ext cx="921903" cy="261610"/>
          </a:xfrm>
          <a:prstGeom prst="rect">
            <a:avLst/>
          </a:prstGeom>
          <a:noFill/>
        </p:spPr>
        <p:txBody>
          <a:bodyPr wrap="square" rtlCol="0">
            <a:spAutoFit/>
          </a:bodyPr>
          <a:lstStyle/>
          <a:p>
            <a:pPr algn="l"/>
            <a:r>
              <a:rPr lang="en-US" altLang="ja-JP" sz="1100" b="1" dirty="0" smtClean="0">
                <a:effectLst/>
                <a:latin typeface="Meiryo UI" panose="020B0604030504040204" pitchFamily="50" charset="-128"/>
                <a:ea typeface="Meiryo UI" panose="020B0604030504040204" pitchFamily="50" charset="-128"/>
                <a:cs typeface="Calibri" panose="020F0502020204030204" pitchFamily="34" charset="0"/>
              </a:rPr>
              <a:t>Source1</a:t>
            </a:r>
            <a:endParaRPr lang="en-US" altLang="ja-JP" sz="1100" b="1" dirty="0">
              <a:effectLst/>
              <a:latin typeface="Meiryo UI" panose="020B0604030504040204" pitchFamily="50" charset="-128"/>
              <a:ea typeface="Meiryo UI" panose="020B0604030504040204" pitchFamily="50" charset="-128"/>
              <a:cs typeface="Calibri" panose="020F0502020204030204" pitchFamily="34" charset="0"/>
            </a:endParaRPr>
          </a:p>
        </p:txBody>
      </p:sp>
      <p:sp>
        <p:nvSpPr>
          <p:cNvPr id="69" name="テキスト ボックス 68"/>
          <p:cNvSpPr txBox="1"/>
          <p:nvPr/>
        </p:nvSpPr>
        <p:spPr>
          <a:xfrm>
            <a:off x="4175604" y="3251313"/>
            <a:ext cx="921903" cy="261610"/>
          </a:xfrm>
          <a:prstGeom prst="rect">
            <a:avLst/>
          </a:prstGeom>
          <a:noFill/>
        </p:spPr>
        <p:txBody>
          <a:bodyPr wrap="square" rtlCol="0">
            <a:spAutoFit/>
          </a:bodyPr>
          <a:lstStyle/>
          <a:p>
            <a:pPr algn="l"/>
            <a:r>
              <a:rPr lang="en-US" altLang="ja-JP" sz="1100" b="1" dirty="0" smtClean="0">
                <a:solidFill>
                  <a:schemeClr val="bg1"/>
                </a:solidFill>
                <a:effectLst/>
                <a:latin typeface="Meiryo UI" panose="020B0604030504040204" pitchFamily="50" charset="-128"/>
                <a:ea typeface="Meiryo UI" panose="020B0604030504040204" pitchFamily="50" charset="-128"/>
                <a:cs typeface="Calibri" panose="020F0502020204030204" pitchFamily="34" charset="0"/>
              </a:rPr>
              <a:t>Source2</a:t>
            </a:r>
            <a:endParaRPr lang="en-US" altLang="ja-JP" sz="1100" b="1" dirty="0">
              <a:solidFill>
                <a:schemeClr val="bg1"/>
              </a:solidFill>
              <a:effectLst/>
              <a:latin typeface="Meiryo UI" panose="020B0604030504040204" pitchFamily="50" charset="-128"/>
              <a:ea typeface="Meiryo UI" panose="020B0604030504040204" pitchFamily="50" charset="-128"/>
              <a:cs typeface="Calibri" panose="020F0502020204030204" pitchFamily="34" charset="0"/>
            </a:endParaRPr>
          </a:p>
        </p:txBody>
      </p:sp>
      <p:pic>
        <p:nvPicPr>
          <p:cNvPr id="67" name="図 66"/>
          <p:cNvPicPr>
            <a:picLocks noChangeAspect="1"/>
          </p:cNvPicPr>
          <p:nvPr/>
        </p:nvPicPr>
        <p:blipFill>
          <a:blip r:embed="rId27"/>
          <a:stretch>
            <a:fillRect/>
          </a:stretch>
        </p:blipFill>
        <p:spPr>
          <a:xfrm>
            <a:off x="1757699" y="1337971"/>
            <a:ext cx="360824" cy="484788"/>
          </a:xfrm>
          <a:prstGeom prst="rect">
            <a:avLst/>
          </a:prstGeom>
        </p:spPr>
      </p:pic>
      <p:sp>
        <p:nvSpPr>
          <p:cNvPr id="66"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13. System updates</a:t>
            </a:r>
            <a:endParaRPr lang="ja-JP" altLang="en-US" sz="2800" dirty="0"/>
          </a:p>
        </p:txBody>
      </p:sp>
    </p:spTree>
    <p:extLst>
      <p:ext uri="{BB962C8B-B14F-4D97-AF65-F5344CB8AC3E}">
        <p14:creationId xmlns:p14="http://schemas.microsoft.com/office/powerpoint/2010/main" val="2040172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表 26"/>
          <p:cNvGraphicFramePr>
            <a:graphicFrameLocks noGrp="1"/>
          </p:cNvGraphicFramePr>
          <p:nvPr>
            <p:extLst/>
          </p:nvPr>
        </p:nvGraphicFramePr>
        <p:xfrm>
          <a:off x="236472" y="1300634"/>
          <a:ext cx="8676863" cy="3181962"/>
        </p:xfrm>
        <a:graphic>
          <a:graphicData uri="http://schemas.openxmlformats.org/drawingml/2006/table">
            <a:tbl>
              <a:tblPr/>
              <a:tblGrid>
                <a:gridCol w="445798">
                  <a:extLst>
                    <a:ext uri="{9D8B030D-6E8A-4147-A177-3AD203B41FA5}">
                      <a16:colId xmlns:a16="http://schemas.microsoft.com/office/drawing/2014/main" val="20000"/>
                    </a:ext>
                  </a:extLst>
                </a:gridCol>
                <a:gridCol w="395175">
                  <a:extLst>
                    <a:ext uri="{9D8B030D-6E8A-4147-A177-3AD203B41FA5}">
                      <a16:colId xmlns:a16="http://schemas.microsoft.com/office/drawing/2014/main" val="20001"/>
                    </a:ext>
                  </a:extLst>
                </a:gridCol>
                <a:gridCol w="393542">
                  <a:extLst>
                    <a:ext uri="{9D8B030D-6E8A-4147-A177-3AD203B41FA5}">
                      <a16:colId xmlns:a16="http://schemas.microsoft.com/office/drawing/2014/main" val="20002"/>
                    </a:ext>
                  </a:extLst>
                </a:gridCol>
                <a:gridCol w="781711">
                  <a:extLst>
                    <a:ext uri="{9D8B030D-6E8A-4147-A177-3AD203B41FA5}">
                      <a16:colId xmlns:a16="http://schemas.microsoft.com/office/drawing/2014/main" val="20003"/>
                    </a:ext>
                  </a:extLst>
                </a:gridCol>
                <a:gridCol w="984663">
                  <a:extLst>
                    <a:ext uri="{9D8B030D-6E8A-4147-A177-3AD203B41FA5}">
                      <a16:colId xmlns:a16="http://schemas.microsoft.com/office/drawing/2014/main" val="20004"/>
                    </a:ext>
                  </a:extLst>
                </a:gridCol>
                <a:gridCol w="1031561">
                  <a:extLst>
                    <a:ext uri="{9D8B030D-6E8A-4147-A177-3AD203B41FA5}">
                      <a16:colId xmlns:a16="http://schemas.microsoft.com/office/drawing/2014/main" val="20005"/>
                    </a:ext>
                  </a:extLst>
                </a:gridCol>
                <a:gridCol w="864096">
                  <a:extLst>
                    <a:ext uri="{9D8B030D-6E8A-4147-A177-3AD203B41FA5}">
                      <a16:colId xmlns:a16="http://schemas.microsoft.com/office/drawing/2014/main" val="20006"/>
                    </a:ext>
                  </a:extLst>
                </a:gridCol>
                <a:gridCol w="753904">
                  <a:extLst>
                    <a:ext uri="{9D8B030D-6E8A-4147-A177-3AD203B41FA5}">
                      <a16:colId xmlns:a16="http://schemas.microsoft.com/office/drawing/2014/main" val="20007"/>
                    </a:ext>
                  </a:extLst>
                </a:gridCol>
                <a:gridCol w="883187">
                  <a:extLst>
                    <a:ext uri="{9D8B030D-6E8A-4147-A177-3AD203B41FA5}">
                      <a16:colId xmlns:a16="http://schemas.microsoft.com/office/drawing/2014/main" val="20008"/>
                    </a:ext>
                  </a:extLst>
                </a:gridCol>
                <a:gridCol w="595154">
                  <a:extLst>
                    <a:ext uri="{9D8B030D-6E8A-4147-A177-3AD203B41FA5}">
                      <a16:colId xmlns:a16="http://schemas.microsoft.com/office/drawing/2014/main" val="20009"/>
                    </a:ext>
                  </a:extLst>
                </a:gridCol>
                <a:gridCol w="648072">
                  <a:extLst>
                    <a:ext uri="{9D8B030D-6E8A-4147-A177-3AD203B41FA5}">
                      <a16:colId xmlns:a16="http://schemas.microsoft.com/office/drawing/2014/main" val="20010"/>
                    </a:ext>
                  </a:extLst>
                </a:gridCol>
                <a:gridCol w="900000">
                  <a:extLst>
                    <a:ext uri="{9D8B030D-6E8A-4147-A177-3AD203B41FA5}">
                      <a16:colId xmlns:a16="http://schemas.microsoft.com/office/drawing/2014/main" val="20011"/>
                    </a:ext>
                  </a:extLst>
                </a:gridCol>
              </a:tblGrid>
              <a:tr h="375285">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X</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0</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L</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T</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285">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W</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V</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X</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5</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0</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L</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T</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P</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J</a:t>
                      </a:r>
                    </a:p>
                  </a:txBody>
                  <a:tcPr marL="8792" marR="8792"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755">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Series</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Form</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Environment</a:t>
                      </a:r>
                      <a:endParaRPr kumimoji="1" lang="ja-JP" altLang="en-US" sz="11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Resolution</a:t>
                      </a:r>
                      <a:endParaRPr kumimoji="1" lang="ja-JP" altLang="en-US"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Serial number</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Other </a:t>
                      </a:r>
                    </a:p>
                    <a:p>
                      <a:pPr marL="0" marR="0" lvl="0" indent="0" algn="ctr" defTabSz="912813"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features</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Minor</a:t>
                      </a:r>
                    </a:p>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Change</a:t>
                      </a: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Region</a:t>
                      </a:r>
                    </a:p>
                    <a:p>
                      <a:pPr marL="0" marR="0" lvl="0" indent="0" algn="ctr" defTabSz="914400" rtl="0" eaLnBrk="1" fontAlgn="t"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anose="020F0502020204030204" pitchFamily="34" charset="0"/>
                          <a:ea typeface="Meiryo UI" pitchFamily="50" charset="-128"/>
                          <a:cs typeface="Meiryo UI" pitchFamily="50" charset="-128"/>
                        </a:rPr>
                        <a:t>(J/H)</a:t>
                      </a:r>
                      <a:endParaRPr kumimoji="1" lang="ja-JP" altLang="en-US" sz="1800" b="0" i="0" u="none" strike="noStrike" cap="none" normalizeH="0" baseline="0" dirty="0" smtClean="0">
                        <a:ln>
                          <a:noFill/>
                        </a:ln>
                        <a:solidFill>
                          <a:schemeClr val="tx1"/>
                        </a:solidFill>
                        <a:effectLst/>
                        <a:latin typeface="Calibri" panose="020F0502020204030204" pitchFamily="34" charset="0"/>
                        <a:ea typeface="ＭＳ Ｐゴシック" pitchFamily="50" charset="-128"/>
                      </a:endParaRPr>
                    </a:p>
                  </a:txBody>
                  <a:tcPr marL="8792" marR="8792" marT="9525" marB="0" horzOverflow="overflow">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1920621">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anchor="ctr"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algn="l" fontAlgn="ctr"/>
                      <a:r>
                        <a:rPr lang="en-US" altLang="ja-JP" sz="900" b="1" i="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X:X series</a:t>
                      </a:r>
                    </a:p>
                    <a:p>
                      <a:pPr algn="l" fontAlgn="ctr"/>
                      <a:r>
                        <a:rPr lang="en-US" altLang="ja-JP" sz="700" b="1" i="0" u="none" strike="noStrike"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High - end</a:t>
                      </a:r>
                    </a:p>
                    <a:p>
                      <a:pPr algn="l" fontAlgn="ctr"/>
                      <a:r>
                        <a:rPr lang="en-US" altLang="ja-JP" sz="9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S:S series</a:t>
                      </a:r>
                      <a:endParaRPr lang="en-US" altLang="ja-JP" sz="6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High </a:t>
                      </a:r>
                    </a:p>
                    <a:p>
                      <a:pPr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specificatio</a:t>
                      </a:r>
                      <a:r>
                        <a:rPr lang="en-US" altLang="ja-JP" sz="700" b="1"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 </a:t>
                      </a:r>
                    </a:p>
                    <a:p>
                      <a:pPr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&amp; High cost </a:t>
                      </a:r>
                    </a:p>
                    <a:p>
                      <a:pPr algn="l" fontAlgn="ctr"/>
                      <a:r>
                        <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performance </a:t>
                      </a:r>
                    </a:p>
                    <a:p>
                      <a:pPr algn="l" fontAlgn="ctr"/>
                      <a:r>
                        <a:rPr lang="en-US" altLang="ja-JP" sz="900" b="0" i="0" u="none" strike="noStrike"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V:V</a:t>
                      </a:r>
                      <a:r>
                        <a:rPr lang="en-US" altLang="ja-JP" sz="900" b="0" i="0" u="none" strike="noStrike" baseline="0"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 series</a:t>
                      </a:r>
                      <a:endParaRPr lang="en-US" altLang="ja-JP" sz="900" b="0" i="0" u="none" strike="noStrike"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ctr"/>
                      <a:r>
                        <a:rPr lang="en-US" altLang="ja-JP" sz="700" b="0" i="0" u="none" strike="noStrike"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Price </a:t>
                      </a:r>
                    </a:p>
                    <a:p>
                      <a:pPr algn="l" fontAlgn="ctr"/>
                      <a:r>
                        <a:rPr lang="en-US" altLang="ja-JP" sz="700" b="0" i="0" u="none" strike="noStrike"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competiveness </a:t>
                      </a:r>
                    </a:p>
                    <a:p>
                      <a:pPr algn="l" fontAlgn="ctr"/>
                      <a:r>
                        <a:rPr lang="en-US" altLang="ja-JP" sz="900" b="0" i="0" u="none" strike="noStrike"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U:</a:t>
                      </a:r>
                      <a:r>
                        <a:rPr lang="en-US" altLang="ja-JP" sz="900" b="0" i="0" u="none" strike="noStrike" baseline="0"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U series</a:t>
                      </a:r>
                    </a:p>
                    <a:p>
                      <a:pPr algn="l" fontAlgn="ctr"/>
                      <a:r>
                        <a:rPr lang="en-US" altLang="ja-JP" sz="700" b="0" i="0" u="none" strike="noStrike" baseline="0" dirty="0" smtClean="0">
                          <a:solidFill>
                            <a:schemeClr val="tx2">
                              <a:lumMod val="85000"/>
                              <a:lumOff val="15000"/>
                            </a:schemeClr>
                          </a:solidFill>
                          <a:effectLst/>
                          <a:latin typeface="Calibri" panose="020F0502020204030204" pitchFamily="34" charset="0"/>
                          <a:ea typeface="Meiryo UI" panose="020B0604030504040204" pitchFamily="50" charset="-128"/>
                          <a:cs typeface="Meiryo UI" panose="020B0604030504040204" pitchFamily="50" charset="-128"/>
                        </a:rPr>
                        <a:t>Basic</a:t>
                      </a:r>
                    </a:p>
                    <a:p>
                      <a:pPr algn="l" fontAlgn="ctr"/>
                      <a:endParaRPr lang="en-US" altLang="ja-JP" sz="700" b="1" i="0" u="none" strike="noStrike" baseline="0"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ctr"/>
                      <a:endPar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ctr"/>
                      <a:endParaRPr lang="en-US" altLang="ja-JP" sz="700" b="0" i="0" u="none" strike="noStrike"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Multi sensor</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PTZ(Aero)</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PTZ(Dome)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5</a:t>
                      </a:r>
                      <a:r>
                        <a:rPr kumimoji="1" lang="ja-JP" altLang="en-US"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a:t>
                      </a: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VCC</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4</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360 deg.</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Compact 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2</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Dome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1</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Box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0 : -</a:t>
                      </a:r>
                      <a:endPar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Outdoor salt damage resistance</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5</a:t>
                      </a:r>
                      <a:r>
                        <a:rPr kumimoji="1" lang="ja-JP" altLang="en-US"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a:t>
                      </a: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Outdoor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Outdoor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3</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sym typeface="Wingdings" pitchFamily="2" charset="2"/>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2</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Indoor Vandal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1</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Indoor normal</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0</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sym typeface="Wingdings" pitchFamily="2" charset="2"/>
                        </a:rPr>
                        <a:t>-</a:t>
                      </a:r>
                      <a:endPar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 :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sym typeface="Wingdings" pitchFamily="2" charset="2"/>
                        </a:rPr>
                        <a:t>-</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 : 4K</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(12MP)</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5 : 5~6MP</a:t>
                      </a:r>
                      <a:r>
                        <a:rPr kumimoji="1" lang="ja-JP" altLang="en-US"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
                      </a:r>
                      <a:br>
                        <a:rPr kumimoji="1" lang="ja-JP" altLang="en-US"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4 : </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sym typeface="Wingdings" pitchFamily="2" charset="2"/>
                        </a:rPr>
                        <a:t>4MP</a:t>
                      </a: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3 : FHD</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
                      </a:r>
                      <a:b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2 :</a:t>
                      </a:r>
                      <a:r>
                        <a:rPr kumimoji="1" lang="ja-JP" altLang="en-US"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r>
                      <a:b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 : HD</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0 : -</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a:txBody>
                    <a:bodyPr/>
                    <a:lstStyle>
                      <a:lvl1pPr marL="0" algn="l" defTabSz="457200"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457200"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457200"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457200"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457200"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9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8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7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4400"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6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5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4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3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lumMod val="85000"/>
                              <a:lumOff val="15000"/>
                            </a:schemeClr>
                          </a:solidFill>
                          <a:effectLst/>
                          <a:latin typeface="Calibri" panose="020F0502020204030204" pitchFamily="34" charset="0"/>
                          <a:ea typeface="Meiryo UI" pitchFamily="50" charset="-128"/>
                          <a:cs typeface="Meiryo UI" pitchFamily="50" charset="-128"/>
                        </a:rPr>
                        <a:t>2 :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b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b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1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b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b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0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tc gridSpan="2">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L : LED</a:t>
                      </a:r>
                      <a:endParaRPr kumimoji="1" lang="ja-JP" altLang="en-US" sz="900" b="1"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Calibri" panose="020F0502020204030204" pitchFamily="34" charset="0"/>
                          <a:ea typeface="Meiryo UI" pitchFamily="50" charset="-128"/>
                          <a:cs typeface="Meiryo UI" pitchFamily="50" charset="-128"/>
                        </a:rPr>
                        <a:t>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N : Rain wash coating</a:t>
                      </a:r>
                    </a:p>
                    <a:p>
                      <a:pPr marL="0" marR="0" lvl="0" indent="0" algn="l" defTabSz="912813"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(Non Raindrop)</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M : M12</a:t>
                      </a: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Wireless</a:t>
                      </a:r>
                      <a:endPar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p>
                      <a:pPr marL="0" marR="0" lvl="0" indent="0" algn="l" defTabSz="91281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Optical I/F</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V : With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T :</a:t>
                      </a:r>
                      <a:r>
                        <a:rPr kumimoji="1" lang="ja-JP" altLang="en-US"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 </a:t>
                      </a:r>
                      <a:r>
                        <a:rPr kumimoji="1" lang="en-US" altLang="ja-JP" sz="900" b="1" i="0" u="none" strike="noStrike" cap="none" normalizeH="0" baseline="0" dirty="0" smtClean="0">
                          <a:ln>
                            <a:noFill/>
                          </a:ln>
                          <a:solidFill>
                            <a:srgbClr val="0A54A0"/>
                          </a:solidFill>
                          <a:effectLst/>
                          <a:latin typeface="Calibri" panose="020F0502020204030204" pitchFamily="34" charset="0"/>
                          <a:ea typeface="Meiryo UI" pitchFamily="50" charset="-128"/>
                          <a:cs typeface="Meiryo UI" pitchFamily="50" charset="-128"/>
                        </a:rPr>
                        <a:t>Long focal lens</a:t>
                      </a:r>
                    </a:p>
                    <a:p>
                      <a:pPr marL="0" marR="0" lvl="0" indent="0" algn="l" defTabSz="912813" rtl="0" eaLnBrk="1" fontAlgn="t"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K :</a:t>
                      </a:r>
                      <a:r>
                        <a:rPr kumimoji="1" lang="ja-JP" altLang="en-US"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 </a:t>
                      </a: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Fix lens</a:t>
                      </a:r>
                    </a:p>
                  </a:txBody>
                  <a:tcPr marL="8792" marR="8792" marT="9525" marB="0" horzOverflow="overflow">
                    <a:lnL>
                      <a:noFill/>
                    </a:lnL>
                    <a:lnR>
                      <a:noFill/>
                    </a:lnR>
                    <a:lnT>
                      <a:noFill/>
                    </a:lnT>
                    <a:lnB>
                      <a:noFill/>
                    </a:lnB>
                    <a:lnTlToBr>
                      <a:noFill/>
                    </a:lnTlToBr>
                    <a:lnBlToTr>
                      <a:noFill/>
                    </a:lnBlToTr>
                    <a:noFill/>
                  </a:tcPr>
                </a:tc>
                <a:tc hMerge="1">
                  <a:txBody>
                    <a:bodyPr/>
                    <a:lstStyle/>
                    <a:p>
                      <a:endParaRPr kumimoji="1" lang="ja-JP" altLang="en-US"/>
                    </a:p>
                  </a:txBody>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D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C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B :</a:t>
                      </a:r>
                    </a:p>
                    <a:p>
                      <a:pPr marL="0" marR="0" lvl="0" indent="0" algn="l" defTabSz="912813" rtl="0" eaLnBrk="1" fontAlgn="t"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rPr>
                        <a:t>A : </a:t>
                      </a:r>
                    </a:p>
                  </a:txBody>
                  <a:tcPr marL="8792" marR="8792" marT="9525" marB="0" horzOverflow="overflow">
                    <a:lnL>
                      <a:noFill/>
                    </a:lnL>
                    <a:lnR>
                      <a:noFill/>
                    </a:lnR>
                    <a:lnT>
                      <a:noFill/>
                    </a:lnT>
                    <a:lnB>
                      <a:noFill/>
                    </a:lnB>
                    <a:lnTlToBr>
                      <a:noFill/>
                    </a:lnTlToBr>
                    <a:lnBlToTr>
                      <a:noFill/>
                    </a:lnBlToTr>
                    <a:noFill/>
                  </a:tcPr>
                </a:tc>
                <a:tc>
                  <a:txBody>
                    <a:bodyPr/>
                    <a:lstStyle>
                      <a:lvl1pPr marL="0" algn="l" defTabSz="912813" rtl="0" eaLnBrk="0" latinLnBrk="0" hangingPunct="0">
                        <a:spcBef>
                          <a:spcPct val="20000"/>
                        </a:spcBef>
                        <a:defRPr kumimoji="1" sz="2800" kern="1200">
                          <a:solidFill>
                            <a:schemeClr val="tx1"/>
                          </a:solidFill>
                          <a:latin typeface="Times New Roman" pitchFamily="18" charset="0"/>
                          <a:ea typeface="ＭＳ Ｐゴシック" pitchFamily="50" charset="-128"/>
                        </a:defRPr>
                      </a:lvl1pPr>
                      <a:lvl2pPr marL="742950" indent="-285750" algn="l" defTabSz="912813" rtl="0" eaLnBrk="0" latinLnBrk="0" hangingPunct="0">
                        <a:spcBef>
                          <a:spcPct val="20000"/>
                        </a:spcBef>
                        <a:defRPr kumimoji="1" sz="2400" kern="1200">
                          <a:solidFill>
                            <a:schemeClr val="tx1"/>
                          </a:solidFill>
                          <a:latin typeface="Times New Roman" pitchFamily="18" charset="0"/>
                          <a:ea typeface="ＭＳ Ｐゴシック" pitchFamily="50" charset="-128"/>
                        </a:defRPr>
                      </a:lvl2pPr>
                      <a:lvl3pPr marL="1143000" indent="-228600" algn="l" defTabSz="912813" rtl="0" eaLnBrk="0" latinLnBrk="0" hangingPunct="0">
                        <a:spcBef>
                          <a:spcPct val="20000"/>
                        </a:spcBef>
                        <a:defRPr kumimoji="1" sz="2100" kern="1200">
                          <a:solidFill>
                            <a:schemeClr val="tx1"/>
                          </a:solidFill>
                          <a:latin typeface="Times New Roman" pitchFamily="18" charset="0"/>
                          <a:ea typeface="ＭＳ Ｐゴシック" pitchFamily="50" charset="-128"/>
                        </a:defRPr>
                      </a:lvl3pPr>
                      <a:lvl4pPr marL="16002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4pPr>
                      <a:lvl5pPr marL="2057400" indent="-228600" algn="l" defTabSz="912813" rtl="0" eaLnBrk="0" latinLnBrk="0" hangingPunct="0">
                        <a:spcBef>
                          <a:spcPct val="20000"/>
                        </a:spcBef>
                        <a:defRPr kumimoji="1" sz="1800" kern="1200">
                          <a:solidFill>
                            <a:schemeClr val="tx1"/>
                          </a:solidFill>
                          <a:latin typeface="Times New Roman" pitchFamily="18" charset="0"/>
                          <a:ea typeface="ＭＳ Ｐゴシック" pitchFamily="50" charset="-128"/>
                        </a:defRPr>
                      </a:lvl5pPr>
                      <a:lvl6pPr marL="25146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9718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4290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886200" indent="-228600" algn="l" defTabSz="912813" rtl="0" eaLnBrk="0" fontAlgn="base" latinLnBrk="0" hangingPunct="0">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2813" rtl="0" eaLnBrk="1" fontAlgn="t"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2"/>
                        </a:solidFill>
                        <a:effectLst/>
                        <a:latin typeface="Calibri" panose="020F0502020204030204" pitchFamily="34" charset="0"/>
                        <a:ea typeface="Meiryo UI" pitchFamily="50" charset="-128"/>
                        <a:cs typeface="Meiryo UI" pitchFamily="50" charset="-128"/>
                      </a:endParaRPr>
                    </a:p>
                  </a:txBody>
                  <a:tcPr marL="8792" marR="8792" marT="9525"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 name="正方形/長方形 27"/>
          <p:cNvSpPr/>
          <p:nvPr/>
        </p:nvSpPr>
        <p:spPr bwMode="auto">
          <a:xfrm>
            <a:off x="5336517" y="2623505"/>
            <a:ext cx="514422" cy="358438"/>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3</a:t>
            </a:r>
            <a:r>
              <a:rPr kumimoji="1" lang="en-US" altLang="ja-JP" sz="900" b="1" i="0" u="none" strike="noStrike" kern="1200" cap="none" spc="0" normalizeH="0" baseline="3000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rd</a:t>
            </a:r>
            <a:r>
              <a:rPr kumimoji="1" lang="en-US" altLang="ja-JP"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gen.</a:t>
            </a:r>
            <a:endParaRPr kumimoji="1" lang="ja-JP" altLang="en-US"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p:nvPr/>
        </p:nvSpPr>
        <p:spPr bwMode="auto">
          <a:xfrm>
            <a:off x="5334932" y="3027855"/>
            <a:ext cx="514422" cy="346261"/>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2</a:t>
            </a:r>
            <a:r>
              <a:rPr kumimoji="1" lang="en-US" altLang="ja-JP" sz="900" b="1" i="0" u="none" strike="noStrike" kern="1200" cap="none" spc="0" normalizeH="0" baseline="3000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nd</a:t>
            </a:r>
            <a:r>
              <a:rPr kumimoji="1" lang="en-US" altLang="ja-JP"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 gen.</a:t>
            </a:r>
          </a:p>
        </p:txBody>
      </p:sp>
      <p:sp>
        <p:nvSpPr>
          <p:cNvPr id="30" name="正方形/長方形 29"/>
          <p:cNvSpPr/>
          <p:nvPr/>
        </p:nvSpPr>
        <p:spPr bwMode="auto">
          <a:xfrm>
            <a:off x="5333649" y="3417897"/>
            <a:ext cx="514422" cy="394564"/>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1</a:t>
            </a:r>
            <a:r>
              <a:rPr kumimoji="1" lang="en-US" altLang="ja-JP" sz="900" b="1" i="0" u="none" strike="noStrike" kern="1200" cap="none" spc="0" normalizeH="0" baseline="3000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st</a:t>
            </a:r>
            <a:r>
              <a:rPr kumimoji="1" lang="en-US" altLang="ja-JP" sz="90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rPr>
              <a:t>	 gen.</a:t>
            </a:r>
            <a:endParaRPr kumimoji="1" lang="ja-JP" altLang="en-US" sz="90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1" name="正方形/長方形 30"/>
          <p:cNvSpPr/>
          <p:nvPr/>
        </p:nvSpPr>
        <p:spPr bwMode="auto">
          <a:xfrm>
            <a:off x="5332062" y="2422045"/>
            <a:ext cx="514422" cy="166771"/>
          </a:xfrm>
          <a:prstGeom prst="rect">
            <a:avLst/>
          </a:prstGeom>
          <a:noFill/>
          <a:ln w="12700" cap="flat" cmpd="sng" algn="ctr">
            <a:solidFill>
              <a:schemeClr val="bg2"/>
            </a:solidFill>
            <a:prstDash val="solid"/>
            <a:round/>
            <a:headEnd type="triangle" w="med" len="med"/>
            <a:tailEnd type="triangle" w="med" len="med"/>
          </a:ln>
          <a:effectLst/>
          <a:extLst/>
        </p:spPr>
        <p:txBody>
          <a:bodyPr wrap="none"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Reserve</a:t>
            </a:r>
            <a:endParaRPr kumimoji="1" lang="ja-JP" altLang="en-US" sz="900" b="1" i="0" u="none" strike="noStrike" kern="120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9"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14. Model number</a:t>
            </a:r>
            <a:endParaRPr lang="ja-JP" altLang="en-US" sz="2800" dirty="0"/>
          </a:p>
        </p:txBody>
      </p:sp>
    </p:spTree>
    <p:extLst>
      <p:ext uri="{BB962C8B-B14F-4D97-AF65-F5344CB8AC3E}">
        <p14:creationId xmlns:p14="http://schemas.microsoft.com/office/powerpoint/2010/main" val="3024262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074"/>
          <p:cNvGraphicFramePr>
            <a:graphicFrameLocks noGrp="1"/>
          </p:cNvGraphicFramePr>
          <p:nvPr>
            <p:extLst>
              <p:ext uri="{D42A27DB-BD31-4B8C-83A1-F6EECF244321}">
                <p14:modId xmlns:p14="http://schemas.microsoft.com/office/powerpoint/2010/main" val="1923973520"/>
              </p:ext>
            </p:extLst>
          </p:nvPr>
        </p:nvGraphicFramePr>
        <p:xfrm>
          <a:off x="45717" y="657099"/>
          <a:ext cx="9049726" cy="3897630"/>
        </p:xfrm>
        <a:graphic>
          <a:graphicData uri="http://schemas.openxmlformats.org/drawingml/2006/table">
            <a:tbl>
              <a:tblPr/>
              <a:tblGrid>
                <a:gridCol w="323560">
                  <a:extLst>
                    <a:ext uri="{9D8B030D-6E8A-4147-A177-3AD203B41FA5}">
                      <a16:colId xmlns:a16="http://schemas.microsoft.com/office/drawing/2014/main" val="4293646566"/>
                    </a:ext>
                  </a:extLst>
                </a:gridCol>
                <a:gridCol w="627764">
                  <a:extLst>
                    <a:ext uri="{9D8B030D-6E8A-4147-A177-3AD203B41FA5}">
                      <a16:colId xmlns:a16="http://schemas.microsoft.com/office/drawing/2014/main" val="2712075436"/>
                    </a:ext>
                  </a:extLst>
                </a:gridCol>
                <a:gridCol w="3405146">
                  <a:extLst>
                    <a:ext uri="{9D8B030D-6E8A-4147-A177-3AD203B41FA5}">
                      <a16:colId xmlns:a16="http://schemas.microsoft.com/office/drawing/2014/main" val="771152664"/>
                    </a:ext>
                  </a:extLst>
                </a:gridCol>
                <a:gridCol w="4693256">
                  <a:extLst>
                    <a:ext uri="{9D8B030D-6E8A-4147-A177-3AD203B41FA5}">
                      <a16:colId xmlns:a16="http://schemas.microsoft.com/office/drawing/2014/main" val="1635145711"/>
                    </a:ext>
                  </a:extLst>
                </a:gridCol>
              </a:tblGrid>
              <a:tr h="108040">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Category</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Question</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Answer</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07702">
                <a:tc>
                  <a:txBody>
                    <a:bodyPr/>
                    <a:lstStyle/>
                    <a:p>
                      <a:pPr algn="ctr"/>
                      <a:r>
                        <a:rPr lang="en-US" altLang="ja-JP" sz="700" dirty="0" smtClean="0">
                          <a:solidFill>
                            <a:schemeClr val="tx1"/>
                          </a:solidFill>
                          <a:latin typeface="Calibri" panose="020F0502020204030204" pitchFamily="34" charset="0"/>
                          <a:cs typeface="Calibri" panose="020F0502020204030204" pitchFamily="34" charset="0"/>
                        </a:rPr>
                        <a:t>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altLang="ja-JP" sz="600" dirty="0" smtClean="0">
                          <a:solidFill>
                            <a:schemeClr val="tx1"/>
                          </a:solidFill>
                          <a:latin typeface="Calibri" panose="020F0502020204030204" pitchFamily="34" charset="0"/>
                          <a:cs typeface="Calibri" panose="020F0502020204030204" pitchFamily="34" charset="0"/>
                        </a:rPr>
                        <a:t>Principal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900" dirty="0" smtClean="0">
                          <a:solidFill>
                            <a:schemeClr val="tx1"/>
                          </a:solidFill>
                          <a:latin typeface="Calibri" panose="020F0502020204030204" pitchFamily="34" charset="0"/>
                          <a:cs typeface="Calibri" panose="020F0502020204030204" pitchFamily="34" charset="0"/>
                        </a:rPr>
                        <a:t>What makes</a:t>
                      </a:r>
                      <a:r>
                        <a:rPr lang="en-US" altLang="ja-JP" sz="900" baseline="0" dirty="0" smtClean="0">
                          <a:solidFill>
                            <a:schemeClr val="tx1"/>
                          </a:solidFill>
                          <a:latin typeface="Calibri" panose="020F0502020204030204" pitchFamily="34" charset="0"/>
                          <a:cs typeface="Calibri" panose="020F0502020204030204" pitchFamily="34" charset="0"/>
                        </a:rPr>
                        <a:t> the camera to be able to capture occupant?</a:t>
                      </a:r>
                      <a:endParaRPr lang="en-US" altLang="ja-JP" sz="9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Day: Visualizing with strong IR, removing harmful sunlight with Polarization filter,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and improving visibility with image processing technology.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Night: Visualizing with strong IR, removing headlight from car with both Band-Pass filter,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and improving visibility with  image processing technology.</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194988">
                <a:tc>
                  <a:txBody>
                    <a:bodyPr/>
                    <a:lstStyle/>
                    <a:p>
                      <a:pPr algn="ctr"/>
                      <a:r>
                        <a:rPr kumimoji="1" lang="en-US" altLang="ja-JP" sz="700" dirty="0" smtClean="0">
                          <a:solidFill>
                            <a:schemeClr val="tx1"/>
                          </a:solidFill>
                          <a:latin typeface="Calibri" panose="020F0502020204030204" pitchFamily="34" charset="0"/>
                          <a:cs typeface="Calibri" panose="020F0502020204030204" pitchFamily="34" charset="0"/>
                        </a:rPr>
                        <a:t>2</a:t>
                      </a:r>
                      <a:endParaRPr kumimoji="1" lang="ja-JP" altLang="en-US" sz="7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12">
                  <a:txBody>
                    <a:bodyPr/>
                    <a:lstStyle/>
                    <a:p>
                      <a:pPr algn="ctr"/>
                      <a:r>
                        <a:rPr lang="en-US" altLang="ja-JP" sz="500" dirty="0" smtClean="0">
                          <a:solidFill>
                            <a:schemeClr val="tx1"/>
                          </a:solidFill>
                          <a:latin typeface="Calibri" panose="020F0502020204030204" pitchFamily="34" charset="0"/>
                          <a:cs typeface="Calibri" panose="020F0502020204030204" pitchFamily="34" charset="0"/>
                        </a:rPr>
                        <a:t>Specification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900" dirty="0" smtClean="0">
                          <a:solidFill>
                            <a:schemeClr val="tx1"/>
                          </a:solidFill>
                          <a:latin typeface="Calibri" panose="020F0502020204030204" pitchFamily="34" charset="0"/>
                          <a:cs typeface="Calibri" panose="020F0502020204030204" pitchFamily="34" charset="0"/>
                        </a:rPr>
                        <a:t>Wha</a:t>
                      </a:r>
                      <a:r>
                        <a:rPr lang="en-US" altLang="ja-JP" sz="900" baseline="0" dirty="0" smtClean="0">
                          <a:solidFill>
                            <a:schemeClr val="tx1"/>
                          </a:solidFill>
                          <a:latin typeface="Calibri" panose="020F0502020204030204" pitchFamily="34" charset="0"/>
                          <a:cs typeface="Calibri" panose="020F0502020204030204" pitchFamily="34" charset="0"/>
                        </a:rPr>
                        <a:t>t is upper limitation of running car speed to capture?</a:t>
                      </a:r>
                      <a:endParaRPr lang="en-US" altLang="ja-JP" sz="9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Dual Sources mode: 120km(75miles)/h at 15fps as maximum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Single Source mode:160km(100miles)/h at 30fps as maximum</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cs typeface="Calibri" panose="020F0502020204030204" pitchFamily="34" charset="0"/>
                        </a:rPr>
                        <a:t>3</a:t>
                      </a:r>
                      <a:endParaRPr kumimoji="1" lang="ja-JP" altLang="en-US" sz="7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Is it possible to capture completely?</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 Please check P.17 “Performance limitation”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Which shutter type Global or Rolling</a:t>
                      </a:r>
                      <a:r>
                        <a:rPr kumimoji="1" lang="en-US" altLang="ja-JP" sz="900" dirty="0" smtClean="0">
                          <a:solidFill>
                            <a:schemeClr val="tx1"/>
                          </a:solidFill>
                          <a:latin typeface="Calibri" panose="020F0502020204030204" pitchFamily="34" charset="0"/>
                          <a:cs typeface="Calibri" panose="020F0502020204030204" pitchFamily="34" charset="0"/>
                        </a:rPr>
                        <a:t>?</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Global Shutter.</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5</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How</a:t>
                      </a:r>
                      <a:r>
                        <a:rPr kumimoji="1" lang="en-US" altLang="ja-JP" sz="900" baseline="0" dirty="0" smtClean="0">
                          <a:solidFill>
                            <a:schemeClr val="tx1"/>
                          </a:solidFill>
                          <a:latin typeface="Calibri" panose="020F0502020204030204" pitchFamily="34" charset="0"/>
                          <a:cs typeface="Calibri" panose="020F0502020204030204" pitchFamily="34" charset="0"/>
                        </a:rPr>
                        <a:t> many lanes can the camera capture?</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1 lane.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820670"/>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Is</a:t>
                      </a:r>
                      <a:r>
                        <a:rPr kumimoji="1" lang="en-US" altLang="ja-JP" sz="900" baseline="0" dirty="0" smtClean="0">
                          <a:solidFill>
                            <a:schemeClr val="tx1"/>
                          </a:solidFill>
                          <a:latin typeface="Calibri" panose="020F0502020204030204" pitchFamily="34" charset="0"/>
                          <a:cs typeface="Calibri" panose="020F0502020204030204" pitchFamily="34" charset="0"/>
                        </a:rPr>
                        <a:t> there any effect when camera installed at site</a:t>
                      </a:r>
                      <a:r>
                        <a:rPr kumimoji="1" lang="en-US" altLang="ja-JP" sz="900" dirty="0" smtClean="0">
                          <a:solidFill>
                            <a:schemeClr val="tx1"/>
                          </a:solidFill>
                          <a:latin typeface="Calibri" panose="020F0502020204030204" pitchFamily="34" charset="0"/>
                          <a:cs typeface="Calibri" panose="020F0502020204030204" pitchFamily="34" charset="0"/>
                        </a:rPr>
                        <a:t>?</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Please check P.18 “Consideration”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40825354"/>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Is</a:t>
                      </a:r>
                      <a:r>
                        <a:rPr kumimoji="1" lang="en-US" altLang="ja-JP" sz="900" baseline="0" dirty="0" smtClean="0">
                          <a:solidFill>
                            <a:schemeClr val="tx1"/>
                          </a:solidFill>
                          <a:latin typeface="Calibri" panose="020F0502020204030204" pitchFamily="34" charset="0"/>
                          <a:cs typeface="Calibri" panose="020F0502020204030204" pitchFamily="34" charset="0"/>
                        </a:rPr>
                        <a:t> there any effect for those who see camera directly?</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 effect, and camera complies eye-safe standards (IEC62471). *detail is Ref. “IEC62471”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75754435"/>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Does the any brightness surround camera affect it’s performance</a:t>
                      </a:r>
                      <a:r>
                        <a:rPr kumimoji="1" lang="en-US" altLang="ja-JP" sz="900" dirty="0" smtClean="0">
                          <a:solidFill>
                            <a:schemeClr val="tx1"/>
                          </a:solidFill>
                          <a:latin typeface="Calibri" panose="020F0502020204030204" pitchFamily="34" charset="0"/>
                          <a:cs typeface="Calibri" panose="020F0502020204030204" pitchFamily="34" charset="0"/>
                        </a:rPr>
                        <a:t>?</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Special Mechanism (Q&amp;A No.1) minimizes noise from brightness.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14498420"/>
                  </a:ext>
                </a:extLst>
              </a:tr>
              <a:tr h="236349">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Does the image blur happen when the camera is shacked by wind or vehicle passing</a:t>
                      </a:r>
                      <a:r>
                        <a:rPr kumimoji="1" lang="en-US" altLang="ja-JP" sz="900" dirty="0" smtClean="0">
                          <a:solidFill>
                            <a:schemeClr val="tx1"/>
                          </a:solidFill>
                          <a:latin typeface="Calibri" panose="020F0502020204030204" pitchFamily="34" charset="0"/>
                          <a:cs typeface="Calibri" panose="020F0502020204030204" pitchFamily="34" charset="0"/>
                        </a:rPr>
                        <a:t>?</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Even if the camera doesn’t have stabilization function, of course, video image is affected.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But, picture image isn’t affected due to high shutter speed.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70646951"/>
                  </a:ext>
                </a:extLst>
              </a:tr>
              <a:tr h="236349">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10</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Does</a:t>
                      </a:r>
                      <a:r>
                        <a:rPr kumimoji="1" lang="en-US" altLang="ja-JP" sz="900" baseline="0" dirty="0" smtClean="0">
                          <a:solidFill>
                            <a:schemeClr val="tx1"/>
                          </a:solidFill>
                          <a:latin typeface="Calibri" panose="020F0502020204030204" pitchFamily="34" charset="0"/>
                          <a:cs typeface="Calibri" panose="020F0502020204030204" pitchFamily="34" charset="0"/>
                        </a:rPr>
                        <a:t> the brightness or shadow pointing on the road affect to the camera image?</a:t>
                      </a:r>
                      <a:endParaRPr kumimoji="1" lang="ja-JP" altLang="en-US" sz="9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It rarely affects image quality.</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67900542"/>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11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How does time information setting is used?</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Time information setting is implemented in stream and used for log and alarm.</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39064529"/>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12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Is clear sight coating available for the camera?</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 Performance decrease, and it protect from attaching water and stain with sun shade of glass.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53050933"/>
                  </a:ext>
                </a:extLst>
              </a:tr>
              <a:tr h="14771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Calibri" panose="020F0502020204030204" pitchFamily="34" charset="0"/>
                          <a:cs typeface="Calibri" panose="020F0502020204030204" pitchFamily="34" charset="0"/>
                        </a:rPr>
                        <a:t>13</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Does the camera capture occupants in back seat?</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Camera doesn’t support.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06201281"/>
                  </a:ext>
                </a:extLst>
              </a:tr>
            </a:tbl>
          </a:graphicData>
        </a:graphic>
      </p:graphicFrame>
      <p:sp>
        <p:nvSpPr>
          <p:cNvPr id="5"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15. Q&amp;A (1/3)</a:t>
            </a:r>
            <a:endParaRPr lang="ja-JP" altLang="en-US" sz="2800" dirty="0"/>
          </a:p>
        </p:txBody>
      </p:sp>
    </p:spTree>
    <p:extLst>
      <p:ext uri="{BB962C8B-B14F-4D97-AF65-F5344CB8AC3E}">
        <p14:creationId xmlns:p14="http://schemas.microsoft.com/office/powerpoint/2010/main" val="3263213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074"/>
          <p:cNvGraphicFramePr>
            <a:graphicFrameLocks noGrp="1"/>
          </p:cNvGraphicFramePr>
          <p:nvPr>
            <p:extLst>
              <p:ext uri="{D42A27DB-BD31-4B8C-83A1-F6EECF244321}">
                <p14:modId xmlns:p14="http://schemas.microsoft.com/office/powerpoint/2010/main" val="1515037913"/>
              </p:ext>
            </p:extLst>
          </p:nvPr>
        </p:nvGraphicFramePr>
        <p:xfrm>
          <a:off x="59635" y="667327"/>
          <a:ext cx="9049727" cy="3909698"/>
        </p:xfrm>
        <a:graphic>
          <a:graphicData uri="http://schemas.openxmlformats.org/drawingml/2006/table">
            <a:tbl>
              <a:tblPr/>
              <a:tblGrid>
                <a:gridCol w="357505">
                  <a:extLst>
                    <a:ext uri="{9D8B030D-6E8A-4147-A177-3AD203B41FA5}">
                      <a16:colId xmlns:a16="http://schemas.microsoft.com/office/drawing/2014/main" val="4293646566"/>
                    </a:ext>
                  </a:extLst>
                </a:gridCol>
                <a:gridCol w="802541">
                  <a:extLst>
                    <a:ext uri="{9D8B030D-6E8A-4147-A177-3AD203B41FA5}">
                      <a16:colId xmlns:a16="http://schemas.microsoft.com/office/drawing/2014/main" val="2712075436"/>
                    </a:ext>
                  </a:extLst>
                </a:gridCol>
                <a:gridCol w="2677602">
                  <a:extLst>
                    <a:ext uri="{9D8B030D-6E8A-4147-A177-3AD203B41FA5}">
                      <a16:colId xmlns:a16="http://schemas.microsoft.com/office/drawing/2014/main" val="771152664"/>
                    </a:ext>
                  </a:extLst>
                </a:gridCol>
                <a:gridCol w="5212079">
                  <a:extLst>
                    <a:ext uri="{9D8B030D-6E8A-4147-A177-3AD203B41FA5}">
                      <a16:colId xmlns:a16="http://schemas.microsoft.com/office/drawing/2014/main" val="1635145711"/>
                    </a:ext>
                  </a:extLst>
                </a:gridCol>
              </a:tblGrid>
              <a:tr h="163827">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Category</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Question</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Answer</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537584">
                <a:tc>
                  <a:txBody>
                    <a:bodyPr/>
                    <a:lstStyle/>
                    <a:p>
                      <a:pPr algn="ctr"/>
                      <a:r>
                        <a:rPr lang="en-US" altLang="ja-JP" sz="1000" dirty="0" smtClean="0">
                          <a:solidFill>
                            <a:schemeClr val="tx1"/>
                          </a:solidFill>
                          <a:latin typeface="Calibri" panose="020F0502020204030204" pitchFamily="34" charset="0"/>
                          <a:cs typeface="Calibri" panose="020F0502020204030204" pitchFamily="34" charset="0"/>
                        </a:rPr>
                        <a:t>14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6">
                  <a:txBody>
                    <a:bodyPr/>
                    <a:lstStyle/>
                    <a:p>
                      <a:pPr algn="ctr"/>
                      <a:r>
                        <a:rPr lang="en-US" altLang="ja-JP" sz="700" dirty="0" smtClean="0">
                          <a:solidFill>
                            <a:schemeClr val="tx1"/>
                          </a:solidFill>
                          <a:latin typeface="Calibri" panose="020F0502020204030204" pitchFamily="34" charset="0"/>
                          <a:cs typeface="Calibri" panose="020F0502020204030204" pitchFamily="34" charset="0"/>
                        </a:rPr>
                        <a:t>Specification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1000" dirty="0" smtClean="0">
                          <a:solidFill>
                            <a:schemeClr val="tx1"/>
                          </a:solidFill>
                          <a:latin typeface="Calibri" panose="020F0502020204030204" pitchFamily="34" charset="0"/>
                          <a:cs typeface="Calibri" panose="020F0502020204030204" pitchFamily="34" charset="0"/>
                        </a:rPr>
                        <a:t>Wha</a:t>
                      </a:r>
                      <a:r>
                        <a:rPr lang="en-US" altLang="ja-JP" sz="1000" baseline="0" dirty="0" smtClean="0">
                          <a:solidFill>
                            <a:schemeClr val="tx1"/>
                          </a:solidFill>
                          <a:latin typeface="Calibri" panose="020F0502020204030204" pitchFamily="34" charset="0"/>
                          <a:cs typeface="Calibri" panose="020F0502020204030204" pitchFamily="34" charset="0"/>
                        </a:rPr>
                        <a:t>t is the threshold-value of illuminance for shifting between Polarization filter on daytime and Band-pass filter on nighttime?</a:t>
                      </a:r>
                      <a:endParaRPr lang="en-US" altLang="ja-JP" sz="100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Default value is around 300lux (Level5), and you can adjust this threshold-value at 10 levels.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(range: 0.1lux at level 0 ~ 10,000lux at level 9)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1045935">
                <a:tc>
                  <a:txBody>
                    <a:bodyPr/>
                    <a:lstStyle/>
                    <a:p>
                      <a:pPr algn="ctr"/>
                      <a:r>
                        <a:rPr kumimoji="1" lang="en-US" altLang="ja-JP" sz="1000" dirty="0" smtClean="0">
                          <a:solidFill>
                            <a:schemeClr val="tx1"/>
                          </a:solidFill>
                          <a:latin typeface="Calibri" panose="020F0502020204030204" pitchFamily="34" charset="0"/>
                          <a:cs typeface="Calibri" panose="020F0502020204030204" pitchFamily="34" charset="0"/>
                        </a:rPr>
                        <a:t>15</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Which</a:t>
                      </a:r>
                      <a:r>
                        <a:rPr kumimoji="1" lang="en-US" altLang="ja-JP" sz="1000" baseline="0" dirty="0" smtClean="0">
                          <a:solidFill>
                            <a:schemeClr val="tx1"/>
                          </a:solidFill>
                          <a:latin typeface="Calibri" panose="020F0502020204030204" pitchFamily="34" charset="0"/>
                          <a:cs typeface="Calibri" panose="020F0502020204030204" pitchFamily="34" charset="0"/>
                        </a:rPr>
                        <a:t> area does the illuminance sensor detect for? near sensor or near focusing target area?</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Detection area is wide range as below figure, and camera sensor calculates average illuminance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in the detection area.</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96941">
                <a:tc rowSpan="3">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16</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70236503"/>
                  </a:ext>
                </a:extLst>
              </a:tr>
              <a:tr h="388255">
                <a:tc vMerge="1">
                  <a:txBody>
                    <a:bodyPr/>
                    <a:lstStyle/>
                    <a:p>
                      <a:endParaRPr kumimoji="1" lang="ja-JP" altLang="en-US"/>
                    </a:p>
                  </a:txBody>
                  <a:tcPr/>
                </a:tc>
                <a:tc vMerge="1">
                  <a:txBody>
                    <a:bodyPr/>
                    <a:lstStyle/>
                    <a:p>
                      <a:endParaRPr kumimoji="1" lang="ja-JP" altLang="en-US"/>
                    </a:p>
                  </a:txBody>
                  <a:tcPr/>
                </a:tc>
                <a:tc>
                  <a:txBody>
                    <a:bodyPr/>
                    <a:lstStyle/>
                    <a:p>
                      <a:pPr algn="l"/>
                      <a:r>
                        <a:rPr lang="en-US" altLang="ja-JP" sz="1000" b="0" i="0" dirty="0" smtClean="0">
                          <a:effectLst/>
                          <a:latin typeface="Calibri" panose="020F0502020204030204" pitchFamily="34" charset="0"/>
                          <a:cs typeface="Calibri" panose="020F0502020204030204" pitchFamily="34" charset="0"/>
                        </a:rPr>
                        <a:t>Is the VCC</a:t>
                      </a:r>
                      <a:r>
                        <a:rPr lang="en-US" altLang="ja-JP" sz="1000" b="0" i="0" baseline="0" dirty="0" smtClean="0">
                          <a:effectLst/>
                          <a:latin typeface="Calibri" panose="020F0502020204030204" pitchFamily="34" charset="0"/>
                          <a:cs typeface="Calibri" panose="020F0502020204030204" pitchFamily="34" charset="0"/>
                        </a:rPr>
                        <a:t> </a:t>
                      </a:r>
                      <a:r>
                        <a:rPr lang="en-US" altLang="ja-JP" sz="1000" b="0" i="0" dirty="0" smtClean="0">
                          <a:effectLst/>
                          <a:latin typeface="Calibri" panose="020F0502020204030204" pitchFamily="34" charset="0"/>
                          <a:cs typeface="Calibri" panose="020F0502020204030204" pitchFamily="34" charset="0"/>
                        </a:rPr>
                        <a:t>equipped with Grounding terminal or surge protection in any lightning strikes?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Camera had durability against 4KV of induced lightning, not direct lightning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by connecting GND cable to ground earth.</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49230603"/>
                  </a:ext>
                </a:extLst>
              </a:tr>
              <a:tr h="38825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What</a:t>
                      </a:r>
                      <a:r>
                        <a:rPr kumimoji="1" lang="en-US" altLang="ja-JP" sz="1000" baseline="0" dirty="0" smtClean="0">
                          <a:solidFill>
                            <a:schemeClr val="tx1"/>
                          </a:solidFill>
                          <a:latin typeface="Calibri" panose="020F0502020204030204" pitchFamily="34" charset="0"/>
                          <a:cs typeface="Calibri" panose="020F0502020204030204" pitchFamily="34" charset="0"/>
                        </a:rPr>
                        <a:t> is the upper limitation to capture occupants with special film of windshields?</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Please check P.17 “Performance limitation”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04646740"/>
                  </a:ext>
                </a:extLst>
              </a:tr>
              <a:tr h="298658">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chemeClr val="tx1"/>
                          </a:solidFill>
                          <a:latin typeface="Calibri" panose="020F0502020204030204" pitchFamily="34" charset="0"/>
                          <a:cs typeface="Calibri" panose="020F0502020204030204" pitchFamily="34" charset="0"/>
                        </a:rPr>
                        <a:t>17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Which</a:t>
                      </a:r>
                      <a:r>
                        <a:rPr kumimoji="1" lang="en-US" altLang="ja-JP" sz="1000" baseline="0" dirty="0" smtClean="0">
                          <a:solidFill>
                            <a:schemeClr val="tx1"/>
                          </a:solidFill>
                          <a:latin typeface="Calibri" panose="020F0502020204030204" pitchFamily="34" charset="0"/>
                          <a:cs typeface="Calibri" panose="020F0502020204030204" pitchFamily="34" charset="0"/>
                        </a:rPr>
                        <a:t> area the IR direct to?</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It depends on the installation condition. For example, 3.6m (141.7inch) diameter circle for when distance between camera and vehicle is 25m (984.3inch).</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820670"/>
                  </a:ext>
                </a:extLst>
              </a:tr>
              <a:tr h="53758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chemeClr val="tx1"/>
                          </a:solidFill>
                          <a:latin typeface="Calibri" panose="020F0502020204030204" pitchFamily="34" charset="0"/>
                          <a:cs typeface="Calibri" panose="020F0502020204030204" pitchFamily="34" charset="0"/>
                        </a:rPr>
                        <a:t>18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2">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Installation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What it will happen, in the</a:t>
                      </a:r>
                      <a:r>
                        <a:rPr kumimoji="1" lang="en-US" altLang="ja-JP" sz="1000" baseline="0" dirty="0" smtClean="0">
                          <a:solidFill>
                            <a:schemeClr val="tx1"/>
                          </a:solidFill>
                          <a:latin typeface="Calibri" panose="020F0502020204030204" pitchFamily="34" charset="0"/>
                          <a:cs typeface="Calibri" panose="020F0502020204030204" pitchFamily="34" charset="0"/>
                        </a:rPr>
                        <a:t> case that cameras will be installed both side of the road and focus on same area.</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Target image quality may become overexposure,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if these camera’s IR are synchronized together.</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75754435"/>
                  </a:ext>
                </a:extLst>
              </a:tr>
              <a:tr h="388255">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00" baseline="0" dirty="0" smtClean="0">
                          <a:solidFill>
                            <a:schemeClr val="tx1"/>
                          </a:solidFill>
                          <a:latin typeface="Calibri" panose="020F0502020204030204" pitchFamily="34" charset="0"/>
                          <a:cs typeface="Calibri" panose="020F0502020204030204" pitchFamily="34" charset="0"/>
                        </a:rPr>
                        <a:t>19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400" baseline="0" dirty="0" smtClean="0">
                        <a:solidFill>
                          <a:schemeClr val="tx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cs typeface="Calibri" panose="020F0502020204030204" pitchFamily="34" charset="0"/>
                        </a:rPr>
                        <a:t>Is</a:t>
                      </a:r>
                      <a:r>
                        <a:rPr kumimoji="1" lang="en-US" altLang="ja-JP" sz="1000" baseline="0" dirty="0" smtClean="0">
                          <a:solidFill>
                            <a:schemeClr val="tx1"/>
                          </a:solidFill>
                          <a:latin typeface="Calibri" panose="020F0502020204030204" pitchFamily="34" charset="0"/>
                          <a:cs typeface="Calibri" panose="020F0502020204030204" pitchFamily="34" charset="0"/>
                        </a:rPr>
                        <a:t> portable type available? Or can it be installed in any transportable equipment.</a:t>
                      </a:r>
                      <a:endParaRPr kumimoji="1" lang="ja-JP" altLang="en-US" sz="1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It is not available for portable type. And Please ask PIPS, if customer wants to install it in transportable equipment.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06201281"/>
                  </a:ext>
                </a:extLst>
              </a:tr>
            </a:tbl>
          </a:graphicData>
        </a:graphic>
      </p:graphicFrame>
      <p:pic>
        <p:nvPicPr>
          <p:cNvPr id="3" name="図 2"/>
          <p:cNvPicPr>
            <a:picLocks noChangeAspect="1"/>
          </p:cNvPicPr>
          <p:nvPr/>
        </p:nvPicPr>
        <p:blipFill rotWithShape="1">
          <a:blip r:embed="rId2"/>
          <a:srcRect t="9126"/>
          <a:stretch/>
        </p:blipFill>
        <p:spPr>
          <a:xfrm>
            <a:off x="4640418" y="1697494"/>
            <a:ext cx="3328115" cy="825245"/>
          </a:xfrm>
          <a:prstGeom prst="rect">
            <a:avLst/>
          </a:prstGeom>
        </p:spPr>
      </p:pic>
      <p:cxnSp>
        <p:nvCxnSpPr>
          <p:cNvPr id="5" name="直線コネクタ 4"/>
          <p:cNvCxnSpPr/>
          <p:nvPr/>
        </p:nvCxnSpPr>
        <p:spPr>
          <a:xfrm flipV="1">
            <a:off x="4923419" y="1669872"/>
            <a:ext cx="2928068" cy="551804"/>
          </a:xfrm>
          <a:prstGeom prst="line">
            <a:avLst/>
          </a:prstGeom>
        </p:spPr>
        <p:style>
          <a:lnRef idx="2">
            <a:schemeClr val="dk1"/>
          </a:lnRef>
          <a:fillRef idx="0">
            <a:schemeClr val="dk1"/>
          </a:fillRef>
          <a:effectRef idx="1">
            <a:schemeClr val="dk1"/>
          </a:effectRef>
          <a:fontRef idx="minor">
            <a:schemeClr val="tx1"/>
          </a:fontRef>
        </p:style>
      </p:cxnSp>
      <p:cxnSp>
        <p:nvCxnSpPr>
          <p:cNvPr id="8" name="直線コネクタ 7"/>
          <p:cNvCxnSpPr/>
          <p:nvPr/>
        </p:nvCxnSpPr>
        <p:spPr>
          <a:xfrm flipV="1">
            <a:off x="6553108" y="1681888"/>
            <a:ext cx="1323893" cy="840851"/>
          </a:xfrm>
          <a:prstGeom prst="line">
            <a:avLst/>
          </a:prstGeom>
        </p:spPr>
        <p:style>
          <a:lnRef idx="2">
            <a:schemeClr val="dk1"/>
          </a:lnRef>
          <a:fillRef idx="0">
            <a:schemeClr val="dk1"/>
          </a:fillRef>
          <a:effectRef idx="1">
            <a:schemeClr val="dk1"/>
          </a:effectRef>
          <a:fontRef idx="minor">
            <a:schemeClr val="tx1"/>
          </a:fontRef>
        </p:style>
      </p:cxnSp>
      <p:sp>
        <p:nvSpPr>
          <p:cNvPr id="17" name="テキスト ボックス 16"/>
          <p:cNvSpPr txBox="1"/>
          <p:nvPr/>
        </p:nvSpPr>
        <p:spPr>
          <a:xfrm>
            <a:off x="6042737" y="1986897"/>
            <a:ext cx="1097280" cy="230832"/>
          </a:xfrm>
          <a:prstGeom prst="rect">
            <a:avLst/>
          </a:prstGeom>
          <a:noFill/>
        </p:spPr>
        <p:txBody>
          <a:bodyPr wrap="square" rtlCol="0">
            <a:spAutoFit/>
          </a:bodyPr>
          <a:lstStyle/>
          <a:p>
            <a:pPr algn="l"/>
            <a:r>
              <a:rPr lang="en-US" altLang="ja-JP" sz="900" b="1" u="sng" dirty="0">
                <a:latin typeface="Meiryo UI" panose="020B0604030504040204" pitchFamily="50" charset="-128"/>
                <a:ea typeface="Meiryo UI" panose="020B0604030504040204" pitchFamily="50" charset="-128"/>
                <a:cs typeface="Meiryo UI" panose="020B0604030504040204" pitchFamily="50" charset="-128"/>
              </a:rPr>
              <a:t>detection</a:t>
            </a:r>
            <a:r>
              <a:rPr lang="en-US" altLang="ja-JP" sz="900" b="1" u="sng" dirty="0">
                <a:effectLst/>
                <a:latin typeface="Meiryo UI" panose="020B0604030504040204" pitchFamily="50" charset="-128"/>
                <a:ea typeface="Meiryo UI" panose="020B0604030504040204" pitchFamily="50" charset="-128"/>
                <a:cs typeface="Meiryo UI" panose="020B0604030504040204" pitchFamily="50" charset="-128"/>
              </a:rPr>
              <a:t> area</a:t>
            </a:r>
            <a:endParaRPr lang="ja-JP" altLang="en-US" sz="900" b="1" u="sng"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7791016" y="1669872"/>
            <a:ext cx="1192711" cy="285019"/>
          </a:xfrm>
          <a:prstGeom prst="roundRect">
            <a:avLst>
              <a:gd name="adj" fmla="val 50000"/>
            </a:avLst>
          </a:prstGeom>
          <a:noFill/>
          <a:ln w="31750">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WV-X5550LTPJ</a:t>
            </a:r>
            <a:endParaRPr kumimoji="1" lang="en-US" altLang="ja-JP" sz="1100" b="1" i="0" u="none" strike="noStrike" kern="1200" normalizeH="0" baseline="0" noProof="0" dirty="0">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0"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15. Q&amp;A (2/3)</a:t>
            </a:r>
            <a:endParaRPr lang="ja-JP" altLang="en-US" sz="2800" dirty="0"/>
          </a:p>
        </p:txBody>
      </p:sp>
    </p:spTree>
    <p:extLst>
      <p:ext uri="{BB962C8B-B14F-4D97-AF65-F5344CB8AC3E}">
        <p14:creationId xmlns:p14="http://schemas.microsoft.com/office/powerpoint/2010/main" val="291431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074"/>
          <p:cNvGraphicFramePr>
            <a:graphicFrameLocks noGrp="1"/>
          </p:cNvGraphicFramePr>
          <p:nvPr>
            <p:extLst>
              <p:ext uri="{D42A27DB-BD31-4B8C-83A1-F6EECF244321}">
                <p14:modId xmlns:p14="http://schemas.microsoft.com/office/powerpoint/2010/main" val="1217910601"/>
              </p:ext>
            </p:extLst>
          </p:nvPr>
        </p:nvGraphicFramePr>
        <p:xfrm>
          <a:off x="59635" y="678833"/>
          <a:ext cx="9049727" cy="3822192"/>
        </p:xfrm>
        <a:graphic>
          <a:graphicData uri="http://schemas.openxmlformats.org/drawingml/2006/table">
            <a:tbl>
              <a:tblPr/>
              <a:tblGrid>
                <a:gridCol w="357505">
                  <a:extLst>
                    <a:ext uri="{9D8B030D-6E8A-4147-A177-3AD203B41FA5}">
                      <a16:colId xmlns:a16="http://schemas.microsoft.com/office/drawing/2014/main" val="4293646566"/>
                    </a:ext>
                  </a:extLst>
                </a:gridCol>
                <a:gridCol w="802541">
                  <a:extLst>
                    <a:ext uri="{9D8B030D-6E8A-4147-A177-3AD203B41FA5}">
                      <a16:colId xmlns:a16="http://schemas.microsoft.com/office/drawing/2014/main" val="2712075436"/>
                    </a:ext>
                  </a:extLst>
                </a:gridCol>
                <a:gridCol w="2677602">
                  <a:extLst>
                    <a:ext uri="{9D8B030D-6E8A-4147-A177-3AD203B41FA5}">
                      <a16:colId xmlns:a16="http://schemas.microsoft.com/office/drawing/2014/main" val="771152664"/>
                    </a:ext>
                  </a:extLst>
                </a:gridCol>
                <a:gridCol w="5212079">
                  <a:extLst>
                    <a:ext uri="{9D8B030D-6E8A-4147-A177-3AD203B41FA5}">
                      <a16:colId xmlns:a16="http://schemas.microsoft.com/office/drawing/2014/main" val="1635145711"/>
                    </a:ext>
                  </a:extLst>
                </a:gridCol>
              </a:tblGrid>
              <a:tr h="201168">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Category</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Question</a:t>
                      </a: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Answer</a:t>
                      </a:r>
                    </a:p>
                  </a:txBody>
                  <a:tcPr marL="0" marR="0" marT="0" marB="0" anchor="ctr"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11480">
                <a:tc>
                  <a:txBody>
                    <a:bodyPr/>
                    <a:lstStyle/>
                    <a:p>
                      <a:pPr algn="ctr"/>
                      <a:r>
                        <a:rPr lang="en-US" altLang="ja-JP" sz="1050" dirty="0" smtClean="0">
                          <a:solidFill>
                            <a:schemeClr val="tx1"/>
                          </a:solidFill>
                          <a:latin typeface="Calibri" panose="020F0502020204030204" pitchFamily="34" charset="0"/>
                          <a:cs typeface="Calibri" panose="020F0502020204030204" pitchFamily="34" charset="0"/>
                        </a:rPr>
                        <a:t>20</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bg1"/>
                    </a:solidFill>
                  </a:tcPr>
                </a:tc>
                <a:tc rowSpan="2">
                  <a:txBody>
                    <a:bodyPr/>
                    <a:lstStyle/>
                    <a:p>
                      <a:pPr algn="ctr"/>
                      <a:r>
                        <a:rPr lang="en-US" altLang="ja-JP" sz="800" dirty="0" smtClean="0">
                          <a:solidFill>
                            <a:schemeClr val="tx1"/>
                          </a:solidFill>
                          <a:latin typeface="Calibri" panose="020F0502020204030204" pitchFamily="34" charset="0"/>
                          <a:cs typeface="Calibri" panose="020F0502020204030204" pitchFamily="34" charset="0"/>
                        </a:rPr>
                        <a:t>Installation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1050" dirty="0" smtClean="0">
                          <a:solidFill>
                            <a:schemeClr val="tx1"/>
                          </a:solidFill>
                          <a:latin typeface="Calibri" panose="020F0502020204030204" pitchFamily="34" charset="0"/>
                          <a:cs typeface="Calibri" panose="020F0502020204030204" pitchFamily="34" charset="0"/>
                        </a:rPr>
                        <a:t>Is</a:t>
                      </a:r>
                      <a:r>
                        <a:rPr lang="en-US" altLang="ja-JP" sz="1050" baseline="0" dirty="0" smtClean="0">
                          <a:solidFill>
                            <a:schemeClr val="tx1"/>
                          </a:solidFill>
                          <a:latin typeface="Calibri" panose="020F0502020204030204" pitchFamily="34" charset="0"/>
                          <a:cs typeface="Calibri" panose="020F0502020204030204" pitchFamily="34" charset="0"/>
                        </a:rPr>
                        <a:t> the camera able to use to capture at the gate such as parking lot, car pool or entrance?</a:t>
                      </a:r>
                      <a:endParaRPr lang="en-US" altLang="ja-JP" sz="1050" dirty="0" smtClean="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Depending on installation condition.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411480">
                <a:tc>
                  <a:txBody>
                    <a:bodyPr/>
                    <a:lstStyle/>
                    <a:p>
                      <a:pPr algn="ctr"/>
                      <a:r>
                        <a:rPr lang="en-US" altLang="ja-JP" sz="1050" dirty="0" smtClean="0">
                          <a:solidFill>
                            <a:schemeClr val="tx1"/>
                          </a:solidFill>
                          <a:latin typeface="Calibri" panose="020F0502020204030204" pitchFamily="34" charset="0"/>
                          <a:cs typeface="Calibri" panose="020F0502020204030204" pitchFamily="34" charset="0"/>
                        </a:rPr>
                        <a:t>21</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algn="ctr"/>
                      <a:endParaRPr lang="en-US" altLang="ja-JP" sz="1200" dirty="0" smtClean="0">
                        <a:solidFill>
                          <a:schemeClr val="tx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Does</a:t>
                      </a:r>
                      <a:r>
                        <a:rPr kumimoji="1" lang="en-US" altLang="ja-JP" sz="1050" baseline="0" dirty="0" smtClean="0">
                          <a:solidFill>
                            <a:schemeClr val="tx1"/>
                          </a:solidFill>
                          <a:latin typeface="Calibri" panose="020F0502020204030204" pitchFamily="34" charset="0"/>
                          <a:cs typeface="Calibri" panose="020F0502020204030204" pitchFamily="34" charset="0"/>
                        </a:rPr>
                        <a:t> the customer have to prepare USB dongle for easy installation by themselves?</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Yes. Please check P.45 “Reference”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50853045"/>
                  </a:ext>
                </a:extLst>
              </a:tr>
              <a:tr h="411480">
                <a:tc>
                  <a:txBody>
                    <a:bodyPr/>
                    <a:lstStyle/>
                    <a:p>
                      <a:pPr algn="ctr"/>
                      <a:r>
                        <a:rPr kumimoji="1" lang="en-US" altLang="ja-JP" sz="1050" dirty="0" smtClean="0">
                          <a:solidFill>
                            <a:schemeClr val="tx1"/>
                          </a:solidFill>
                          <a:latin typeface="Calibri" panose="020F0502020204030204" pitchFamily="34" charset="0"/>
                          <a:cs typeface="Calibri" panose="020F0502020204030204" pitchFamily="34" charset="0"/>
                        </a:rPr>
                        <a:t>22</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4">
                  <a:txBody>
                    <a:bodyPr/>
                    <a:lstStyle/>
                    <a:p>
                      <a:pPr algn="ctr"/>
                      <a:r>
                        <a:rPr lang="en-US" altLang="ja-JP" sz="800" dirty="0" smtClean="0">
                          <a:solidFill>
                            <a:schemeClr val="tx1"/>
                          </a:solidFill>
                          <a:latin typeface="Calibri" panose="020F0502020204030204" pitchFamily="34" charset="0"/>
                          <a:cs typeface="Calibri" panose="020F0502020204030204" pitchFamily="34" charset="0"/>
                        </a:rPr>
                        <a:t>System</a:t>
                      </a:r>
                    </a:p>
                    <a:p>
                      <a:pPr algn="ctr"/>
                      <a:r>
                        <a:rPr lang="en-US" altLang="ja-JP" sz="800" dirty="0" smtClean="0">
                          <a:solidFill>
                            <a:schemeClr val="tx1"/>
                          </a:solidFill>
                          <a:latin typeface="Calibri" panose="020F0502020204030204" pitchFamily="34" charset="0"/>
                          <a:cs typeface="Calibri" panose="020F0502020204030204" pitchFamily="34" charset="0"/>
                        </a:rPr>
                        <a:t>Integration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Does</a:t>
                      </a:r>
                      <a:r>
                        <a:rPr kumimoji="1" lang="en-US" altLang="ja-JP" sz="1050" baseline="0" dirty="0" smtClean="0">
                          <a:solidFill>
                            <a:schemeClr val="tx1"/>
                          </a:solidFill>
                          <a:latin typeface="Calibri" panose="020F0502020204030204" pitchFamily="34" charset="0"/>
                          <a:cs typeface="Calibri" panose="020F0502020204030204" pitchFamily="34" charset="0"/>
                        </a:rPr>
                        <a:t> the camera have Best shot function or OCR function?</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No, it’s just a camera which send 2 streams both occupant and license plate image.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25146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23</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Does</a:t>
                      </a:r>
                      <a:r>
                        <a:rPr kumimoji="1" lang="en-US" altLang="ja-JP" sz="1050" baseline="0" dirty="0" smtClean="0">
                          <a:solidFill>
                            <a:schemeClr val="tx1"/>
                          </a:solidFill>
                          <a:latin typeface="Calibri" panose="020F0502020204030204" pitchFamily="34" charset="0"/>
                          <a:cs typeface="Calibri" panose="020F0502020204030204" pitchFamily="34" charset="0"/>
                        </a:rPr>
                        <a:t> the camera integrate with VMS?</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Yes, it integrates with Video Insight, Milestone and Genetec.</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25146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24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Does</a:t>
                      </a:r>
                      <a:r>
                        <a:rPr kumimoji="1" lang="en-US" altLang="ja-JP" sz="1050" baseline="0" dirty="0" smtClean="0">
                          <a:solidFill>
                            <a:schemeClr val="tx1"/>
                          </a:solidFill>
                          <a:latin typeface="Calibri" panose="020F0502020204030204" pitchFamily="34" charset="0"/>
                          <a:cs typeface="Calibri" panose="020F0502020204030204" pitchFamily="34" charset="0"/>
                        </a:rPr>
                        <a:t> the camera integrate with ASF950?</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No, and currently no plan to integrate with ASF950.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5146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25</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Does</a:t>
                      </a:r>
                      <a:r>
                        <a:rPr kumimoji="1" lang="en-US" altLang="ja-JP" sz="1050" baseline="0" dirty="0" smtClean="0">
                          <a:solidFill>
                            <a:schemeClr val="tx1"/>
                          </a:solidFill>
                          <a:latin typeface="Calibri" panose="020F0502020204030204" pitchFamily="34" charset="0"/>
                          <a:cs typeface="Calibri" panose="020F0502020204030204" pitchFamily="34" charset="0"/>
                        </a:rPr>
                        <a:t> the camera integrate with NVR?</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 it doesn’t.</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02289627"/>
                  </a:ext>
                </a:extLst>
              </a:tr>
              <a:tr h="928116">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26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Legal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Does this camera violate one’s privacy?</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ja-JP" altLang="en-US"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the conscious of compliance is increasing. On the other hands, the demands of analytics is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also increasing. PIPS wants to respond to this expectation. In addition, PIPS has to take care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for secure in aspect of technology and operation. As for technology, It complies Data encryption and secure communication to protect date leak. As for operation, we supports customer to be able to manage user authorization.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40825354"/>
                  </a:ext>
                </a:extLst>
              </a:tr>
              <a:tr h="35204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27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rowSpan="2">
                  <a:txBody>
                    <a:bodyPr/>
                    <a:lstStyle/>
                    <a:p>
                      <a:pPr marL="0" marR="0" lvl="0" indent="0" algn="ctr" defTabSz="495261"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n-ea"/>
                          <a:cs typeface="Calibri" panose="020F0502020204030204" pitchFamily="34" charset="0"/>
                        </a:rPr>
                        <a:t>Competitor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What is competitor’s situation?</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Giant CCTV manufacture such as Axis and Hanwha don’t offer similar products.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Please check P.10 “Spec comparison”.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75754435"/>
                  </a:ext>
                </a:extLst>
              </a:tr>
              <a:tr h="35204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050" baseline="0" dirty="0" smtClean="0">
                          <a:solidFill>
                            <a:schemeClr val="tx1"/>
                          </a:solidFill>
                          <a:latin typeface="Calibri" panose="020F0502020204030204" pitchFamily="34" charset="0"/>
                          <a:cs typeface="Calibri" panose="020F0502020204030204" pitchFamily="34" charset="0"/>
                        </a:rPr>
                        <a:t>28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en-US" altLang="ja-JP" sz="1400" baseline="0" dirty="0" smtClean="0">
                        <a:solidFill>
                          <a:schemeClr val="tx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Calibri" panose="020F0502020204030204" pitchFamily="34" charset="0"/>
                          <a:cs typeface="Calibri" panose="020F0502020204030204" pitchFamily="34" charset="0"/>
                        </a:rPr>
                        <a:t>What is strong points of the camera?</a:t>
                      </a:r>
                      <a:endParaRPr kumimoji="1" lang="ja-JP" altLang="en-US" sz="105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05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Please check P.3-P.9 “Introduction”.</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06201281"/>
                  </a:ext>
                </a:extLst>
              </a:tr>
            </a:tbl>
          </a:graphicData>
        </a:graphic>
      </p:graphicFrame>
      <p:sp>
        <p:nvSpPr>
          <p:cNvPr id="5"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15. Q&amp;A (3/3)</a:t>
            </a:r>
            <a:endParaRPr lang="ja-JP" altLang="en-US" sz="2800" dirty="0"/>
          </a:p>
        </p:txBody>
      </p:sp>
    </p:spTree>
    <p:extLst>
      <p:ext uri="{BB962C8B-B14F-4D97-AF65-F5344CB8AC3E}">
        <p14:creationId xmlns:p14="http://schemas.microsoft.com/office/powerpoint/2010/main" val="3852595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77784" y="612778"/>
            <a:ext cx="6412103" cy="338554"/>
          </a:xfrm>
          <a:prstGeom prst="rect">
            <a:avLst/>
          </a:prstGeom>
          <a:noFill/>
        </p:spPr>
        <p:txBody>
          <a:bodyPr wrap="square" rtlCol="0">
            <a:spAutoFit/>
          </a:bodyPr>
          <a:lstStyle/>
          <a:p>
            <a:pPr algn="l"/>
            <a:r>
              <a:rPr lang="en-US" altLang="ja-JP" sz="1600" b="1" u="sng" dirty="0" smtClean="0">
                <a:solidFill>
                  <a:srgbClr val="6464E6"/>
                </a:solidFill>
                <a:effectLst/>
                <a:latin typeface="Calibri" panose="020F0502020204030204" pitchFamily="34" charset="0"/>
                <a:ea typeface="Meiryo UI" panose="020B0604030504040204" pitchFamily="50" charset="-128"/>
                <a:cs typeface="Calibri" panose="020F0502020204030204" pitchFamily="34" charset="0"/>
              </a:rPr>
              <a:t>New functions or setting for only X5 </a:t>
            </a:r>
            <a:r>
              <a:rPr lang="en-US" altLang="ja-JP" sz="1600" b="1" u="sng" dirty="0">
                <a:solidFill>
                  <a:srgbClr val="6464E6"/>
                </a:solidFill>
                <a:effectLst/>
                <a:latin typeface="Calibri" panose="020F0502020204030204" pitchFamily="34" charset="0"/>
                <a:ea typeface="Meiryo UI" panose="020B0604030504040204" pitchFamily="50" charset="-128"/>
                <a:cs typeface="Calibri" panose="020F0502020204030204" pitchFamily="34" charset="0"/>
              </a:rPr>
              <a:t>series </a:t>
            </a:r>
            <a:r>
              <a:rPr lang="en-US" altLang="ja-JP" sz="1600" b="1" u="sng" dirty="0" smtClean="0">
                <a:solidFill>
                  <a:srgbClr val="6464E6"/>
                </a:solidFill>
                <a:effectLst/>
                <a:latin typeface="Calibri" panose="020F0502020204030204" pitchFamily="34" charset="0"/>
                <a:ea typeface="Meiryo UI" panose="020B0604030504040204" pitchFamily="50" charset="-128"/>
                <a:cs typeface="Calibri" panose="020F0502020204030204" pitchFamily="34" charset="0"/>
              </a:rPr>
              <a:t>camera.</a:t>
            </a:r>
            <a:endParaRPr lang="en-US" altLang="ja-JP" sz="1400" b="1" u="sng" dirty="0">
              <a:solidFill>
                <a:srgbClr val="6464E6"/>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4"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16. Differences from i-PRO series camera</a:t>
            </a:r>
            <a:endParaRPr lang="ja-JP" altLang="en-US" sz="2800" dirty="0"/>
          </a:p>
        </p:txBody>
      </p:sp>
      <p:graphicFrame>
        <p:nvGraphicFramePr>
          <p:cNvPr id="5" name="Group 3074"/>
          <p:cNvGraphicFramePr>
            <a:graphicFrameLocks noGrp="1"/>
          </p:cNvGraphicFramePr>
          <p:nvPr>
            <p:extLst>
              <p:ext uri="{D42A27DB-BD31-4B8C-83A1-F6EECF244321}">
                <p14:modId xmlns:p14="http://schemas.microsoft.com/office/powerpoint/2010/main" val="2199812238"/>
              </p:ext>
            </p:extLst>
          </p:nvPr>
        </p:nvGraphicFramePr>
        <p:xfrm>
          <a:off x="434170" y="2223075"/>
          <a:ext cx="8425094" cy="2350008"/>
        </p:xfrm>
        <a:graphic>
          <a:graphicData uri="http://schemas.openxmlformats.org/drawingml/2006/table">
            <a:tbl>
              <a:tblPr/>
              <a:tblGrid>
                <a:gridCol w="301524">
                  <a:extLst>
                    <a:ext uri="{9D8B030D-6E8A-4147-A177-3AD203B41FA5}">
                      <a16:colId xmlns:a16="http://schemas.microsoft.com/office/drawing/2014/main" val="4293646566"/>
                    </a:ext>
                  </a:extLst>
                </a:gridCol>
                <a:gridCol w="999760">
                  <a:extLst>
                    <a:ext uri="{9D8B030D-6E8A-4147-A177-3AD203B41FA5}">
                      <a16:colId xmlns:a16="http://schemas.microsoft.com/office/drawing/2014/main" val="771152664"/>
                    </a:ext>
                  </a:extLst>
                </a:gridCol>
                <a:gridCol w="1170261">
                  <a:extLst>
                    <a:ext uri="{9D8B030D-6E8A-4147-A177-3AD203B41FA5}">
                      <a16:colId xmlns:a16="http://schemas.microsoft.com/office/drawing/2014/main" val="1635145711"/>
                    </a:ext>
                  </a:extLst>
                </a:gridCol>
                <a:gridCol w="5953549">
                  <a:extLst>
                    <a:ext uri="{9D8B030D-6E8A-4147-A177-3AD203B41FA5}">
                      <a16:colId xmlns:a16="http://schemas.microsoft.com/office/drawing/2014/main" val="1772995046"/>
                    </a:ext>
                  </a:extLst>
                </a:gridCol>
              </a:tblGrid>
              <a:tr h="128553">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menu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outline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146083">
                <a:tc>
                  <a:txBody>
                    <a:bodyPr/>
                    <a:lstStyle/>
                    <a:p>
                      <a:pPr algn="ctr"/>
                      <a:r>
                        <a:rPr kumimoji="1" lang="en-US" altLang="ja-JP" sz="900" dirty="0" smtClean="0">
                          <a:solidFill>
                            <a:schemeClr val="tx1"/>
                          </a:solidFill>
                          <a:latin typeface="Calibri" panose="020F0502020204030204" pitchFamily="34" charset="0"/>
                          <a:cs typeface="Calibri" panose="020F0502020204030204" pitchFamily="34" charset="0"/>
                        </a:rPr>
                        <a:t>4</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900" dirty="0" smtClean="0">
                          <a:solidFill>
                            <a:schemeClr val="tx1"/>
                          </a:solidFill>
                          <a:latin typeface="Calibri" panose="020F0502020204030204" pitchFamily="34" charset="0"/>
                          <a:cs typeface="Calibri" panose="020F0502020204030204" pitchFamily="34" charset="0"/>
                        </a:rPr>
                        <a:t>Basic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Basic</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Time display Setting / multi screen / digital zoon in live view / Select language in live view</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5005998"/>
                  </a:ext>
                </a:extLst>
              </a:tr>
              <a:tr h="461623">
                <a:tc rowSpan="2">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5</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Image</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Image rotation setting</a:t>
                      </a: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Image stabilization setting</a:t>
                      </a: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 quality and resolution  setting for JPEG.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Stream Setting for “QVGA”(delete), transmission type “CBR”, “Best effort” (delete)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and framerate of stream1 “except MAX” (delete), framerate of stream2”except 1,3,5,7,15,30”(delete) /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Smart Coding function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393029">
                <a:tc vMerge="1">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v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 Quality</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Image quality for Super dynamic “Slow Shutter”(delete),” flicker less mode”(delete),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“Smog compensation” (delete), “White balance” (delete), “Color phase”(delete)</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Zoom and focus setting for “scale configuration” (delete),”EX zoom” (delete),”focus frame setting” (delete),”shifting color and white”(delete)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86593263"/>
                  </a:ext>
                </a:extLst>
              </a:tr>
              <a:tr h="146083">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Alarm</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Notification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VMD function</a:t>
                      </a: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alarm input function</a:t>
                      </a: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privacy zone setting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46083">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Net</a:t>
                      </a:r>
                      <a:r>
                        <a:rPr kumimoji="1" lang="en-US" altLang="ja-JP" sz="900" baseline="0" dirty="0" smtClean="0">
                          <a:solidFill>
                            <a:schemeClr val="tx1"/>
                          </a:solidFill>
                          <a:latin typeface="Calibri" panose="020F0502020204030204" pitchFamily="34" charset="0"/>
                          <a:cs typeface="Calibri" panose="020F0502020204030204" pitchFamily="34" charset="0"/>
                        </a:rPr>
                        <a:t>work</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Advanced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FTP / mail / UPnP / DDNS / SNMP/ protocol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01483596"/>
                  </a:ext>
                </a:extLst>
              </a:tr>
              <a:tr h="146083">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Other</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pre-install certification</a:t>
                      </a:r>
                      <a:r>
                        <a:rPr lang="en-US" altLang="ja-JP" sz="900"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90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 802.1x and data encrypt function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70646951"/>
                  </a:ext>
                </a:extLst>
              </a:tr>
            </a:tbl>
          </a:graphicData>
        </a:graphic>
      </p:graphicFrame>
      <p:graphicFrame>
        <p:nvGraphicFramePr>
          <p:cNvPr id="7" name="Group 3074"/>
          <p:cNvGraphicFramePr>
            <a:graphicFrameLocks noGrp="1"/>
          </p:cNvGraphicFramePr>
          <p:nvPr>
            <p:extLst>
              <p:ext uri="{D42A27DB-BD31-4B8C-83A1-F6EECF244321}">
                <p14:modId xmlns:p14="http://schemas.microsoft.com/office/powerpoint/2010/main" val="2801764123"/>
              </p:ext>
            </p:extLst>
          </p:nvPr>
        </p:nvGraphicFramePr>
        <p:xfrm>
          <a:off x="1171041" y="966381"/>
          <a:ext cx="6951353" cy="909828"/>
        </p:xfrm>
        <a:graphic>
          <a:graphicData uri="http://schemas.openxmlformats.org/drawingml/2006/table">
            <a:tbl>
              <a:tblPr/>
              <a:tblGrid>
                <a:gridCol w="242387">
                  <a:extLst>
                    <a:ext uri="{9D8B030D-6E8A-4147-A177-3AD203B41FA5}">
                      <a16:colId xmlns:a16="http://schemas.microsoft.com/office/drawing/2014/main" val="4293646566"/>
                    </a:ext>
                  </a:extLst>
                </a:gridCol>
                <a:gridCol w="831273">
                  <a:extLst>
                    <a:ext uri="{9D8B030D-6E8A-4147-A177-3AD203B41FA5}">
                      <a16:colId xmlns:a16="http://schemas.microsoft.com/office/drawing/2014/main" val="771152664"/>
                    </a:ext>
                  </a:extLst>
                </a:gridCol>
                <a:gridCol w="946372">
                  <a:extLst>
                    <a:ext uri="{9D8B030D-6E8A-4147-A177-3AD203B41FA5}">
                      <a16:colId xmlns:a16="http://schemas.microsoft.com/office/drawing/2014/main" val="1635145711"/>
                    </a:ext>
                  </a:extLst>
                </a:gridCol>
                <a:gridCol w="4931321">
                  <a:extLst>
                    <a:ext uri="{9D8B030D-6E8A-4147-A177-3AD203B41FA5}">
                      <a16:colId xmlns:a16="http://schemas.microsoft.com/office/drawing/2014/main" val="1772995046"/>
                    </a:ext>
                  </a:extLst>
                </a:gridCol>
              </a:tblGrid>
              <a:tr h="100215">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menu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endParaRPr kumimoji="1" lang="en-US" altLang="ja-JP" sz="110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en-US" altLang="ja-JP" sz="1050" b="1"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outline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0">
                <a:tc>
                  <a:txBody>
                    <a:bodyPr/>
                    <a:lstStyle/>
                    <a:p>
                      <a:pPr algn="ctr"/>
                      <a:r>
                        <a:rPr lang="en-US" altLang="ja-JP" sz="900" dirty="0" smtClean="0">
                          <a:solidFill>
                            <a:schemeClr val="tx1"/>
                          </a:solidFill>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ja-JP" sz="900" dirty="0" smtClean="0">
                          <a:solidFill>
                            <a:schemeClr val="tx1"/>
                          </a:solidFill>
                          <a:latin typeface="Calibri" panose="020F0502020204030204" pitchFamily="34" charset="0"/>
                          <a:cs typeface="Calibri" panose="020F0502020204030204" pitchFamily="34" charset="0"/>
                        </a:rPr>
                        <a:t>Easy Set 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Easy installation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Easy Setting function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03641557"/>
                  </a:ext>
                </a:extLst>
              </a:tr>
              <a:tr h="0">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2</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Image</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Image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Capturing mode function(Dual Source mode)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43258219"/>
                  </a:ext>
                </a:extLst>
              </a:tr>
              <a:tr h="127547">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900" baseline="0" dirty="0" smtClean="0">
                          <a:solidFill>
                            <a:schemeClr val="tx1"/>
                          </a:solidFill>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Calibri" panose="020F0502020204030204" pitchFamily="34" charset="0"/>
                          <a:cs typeface="Calibri" panose="020F0502020204030204" pitchFamily="34" charset="0"/>
                        </a:rPr>
                        <a:t>Net</a:t>
                      </a:r>
                      <a:r>
                        <a:rPr kumimoji="1" lang="en-US" altLang="ja-JP" sz="900" baseline="0" dirty="0" smtClean="0">
                          <a:solidFill>
                            <a:schemeClr val="tx1"/>
                          </a:solidFill>
                          <a:latin typeface="Calibri" panose="020F0502020204030204" pitchFamily="34" charset="0"/>
                          <a:cs typeface="Calibri" panose="020F0502020204030204" pitchFamily="34" charset="0"/>
                        </a:rPr>
                        <a:t>work</a:t>
                      </a:r>
                      <a:endParaRPr kumimoji="1" lang="ja-JP" altLang="en-US" sz="9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Network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Bandwidth control -&gt; max value 60Mbps (current i-PRO series is 50Mbps)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-&gt; Https transmission max value 60Mpbs (current i-PRO series is 16Mbps)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40825354"/>
                  </a:ext>
                </a:extLst>
              </a:tr>
            </a:tbl>
          </a:graphicData>
        </a:graphic>
      </p:graphicFrame>
      <p:sp>
        <p:nvSpPr>
          <p:cNvPr id="2" name="正方形/長方形 1"/>
          <p:cNvSpPr/>
          <p:nvPr/>
        </p:nvSpPr>
        <p:spPr>
          <a:xfrm>
            <a:off x="379592" y="1884521"/>
            <a:ext cx="7831089" cy="338554"/>
          </a:xfrm>
          <a:prstGeom prst="rect">
            <a:avLst/>
          </a:prstGeom>
        </p:spPr>
        <p:txBody>
          <a:bodyPr wrap="square">
            <a:spAutoFit/>
          </a:bodyPr>
          <a:lstStyle/>
          <a:p>
            <a:r>
              <a:rPr lang="en-US" altLang="ja-JP" sz="1600" b="1" u="sng" dirty="0">
                <a:solidFill>
                  <a:srgbClr val="6464E6"/>
                </a:solidFill>
                <a:latin typeface="Calibri" panose="020F0502020204030204" pitchFamily="34" charset="0"/>
                <a:ea typeface="Meiryo UI" panose="020B0604030504040204" pitchFamily="50" charset="-128"/>
                <a:cs typeface="Calibri" panose="020F0502020204030204" pitchFamily="34" charset="0"/>
              </a:rPr>
              <a:t>X5 series camera doesn’t support following functions or </a:t>
            </a:r>
            <a:r>
              <a:rPr lang="en-US" altLang="ja-JP" sz="1600" b="1" u="sng" dirty="0" smtClean="0">
                <a:solidFill>
                  <a:srgbClr val="6464E6"/>
                </a:solidFill>
                <a:latin typeface="Calibri" panose="020F0502020204030204" pitchFamily="34" charset="0"/>
                <a:ea typeface="Meiryo UI" panose="020B0604030504040204" pitchFamily="50" charset="-128"/>
                <a:cs typeface="Calibri" panose="020F0502020204030204" pitchFamily="34" charset="0"/>
              </a:rPr>
              <a:t>setting of i-PRO series camera.</a:t>
            </a:r>
            <a:endParaRPr lang="en-US" altLang="ja-JP" sz="1100" b="1" u="sng" dirty="0">
              <a:solidFill>
                <a:srgbClr val="6464E6"/>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8147232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17. Tool</a:t>
            </a:r>
            <a:endParaRPr lang="ja-JP" altLang="en-US" sz="2800" dirty="0"/>
          </a:p>
        </p:txBody>
      </p:sp>
      <p:graphicFrame>
        <p:nvGraphicFramePr>
          <p:cNvPr id="5" name="表 4"/>
          <p:cNvGraphicFramePr>
            <a:graphicFrameLocks noGrp="1"/>
          </p:cNvGraphicFramePr>
          <p:nvPr>
            <p:extLst>
              <p:ext uri="{D42A27DB-BD31-4B8C-83A1-F6EECF244321}">
                <p14:modId xmlns:p14="http://schemas.microsoft.com/office/powerpoint/2010/main" val="559745"/>
              </p:ext>
            </p:extLst>
          </p:nvPr>
        </p:nvGraphicFramePr>
        <p:xfrm>
          <a:off x="1810987" y="1323505"/>
          <a:ext cx="5254831" cy="2071728"/>
        </p:xfrm>
        <a:graphic>
          <a:graphicData uri="http://schemas.openxmlformats.org/drawingml/2006/table">
            <a:tbl>
              <a:tblPr firstRow="1" bandRow="1">
                <a:tableStyleId>{5C22544A-7EE6-4342-B048-85BDC9FD1C3A}</a:tableStyleId>
              </a:tblPr>
              <a:tblGrid>
                <a:gridCol w="3225110">
                  <a:extLst>
                    <a:ext uri="{9D8B030D-6E8A-4147-A177-3AD203B41FA5}">
                      <a16:colId xmlns:a16="http://schemas.microsoft.com/office/drawing/2014/main" val="1260847903"/>
                    </a:ext>
                  </a:extLst>
                </a:gridCol>
                <a:gridCol w="2029721">
                  <a:extLst>
                    <a:ext uri="{9D8B030D-6E8A-4147-A177-3AD203B41FA5}">
                      <a16:colId xmlns:a16="http://schemas.microsoft.com/office/drawing/2014/main" val="3389071895"/>
                    </a:ext>
                  </a:extLst>
                </a:gridCol>
              </a:tblGrid>
              <a:tr h="352757">
                <a:tc>
                  <a:txBody>
                    <a:bodyPr/>
                    <a:lstStyle/>
                    <a:p>
                      <a:r>
                        <a:rPr kumimoji="1" lang="en-US" altLang="ja-JP" sz="1200" baseline="0" dirty="0" smtClean="0">
                          <a:solidFill>
                            <a:schemeClr val="tx1"/>
                          </a:solidFill>
                          <a:latin typeface="Calibri" panose="020F0502020204030204" pitchFamily="34" charset="0"/>
                          <a:cs typeface="Calibri" panose="020F0502020204030204" pitchFamily="34" charset="0"/>
                        </a:rPr>
                        <a:t>Tools</a:t>
                      </a:r>
                      <a:endParaRPr kumimoji="1"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1200" dirty="0" smtClean="0">
                          <a:solidFill>
                            <a:schemeClr val="tx1"/>
                          </a:solidFill>
                          <a:latin typeface="Calibri" panose="020F0502020204030204" pitchFamily="34" charset="0"/>
                          <a:cs typeface="Calibri" panose="020F0502020204030204" pitchFamily="34" charset="0"/>
                        </a:rPr>
                        <a:t>Connect</a:t>
                      </a:r>
                      <a:r>
                        <a:rPr kumimoji="1" lang="en-US" altLang="ja-JP" sz="1200" baseline="0" dirty="0" smtClean="0">
                          <a:solidFill>
                            <a:schemeClr val="tx1"/>
                          </a:solidFill>
                          <a:latin typeface="Calibri" panose="020F0502020204030204" pitchFamily="34" charset="0"/>
                          <a:cs typeface="Calibri" panose="020F0502020204030204" pitchFamily="34" charset="0"/>
                        </a:rPr>
                        <a:t> or not</a:t>
                      </a:r>
                      <a:endParaRPr kumimoji="1"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2971371650"/>
                  </a:ext>
                </a:extLst>
              </a:tr>
              <a:tr h="307875">
                <a:tc>
                  <a:txBody>
                    <a:bodyPr/>
                    <a:lstStyle/>
                    <a:p>
                      <a:r>
                        <a:rPr kumimoji="1" lang="en-US" altLang="ja-JP" sz="1200" dirty="0" smtClean="0">
                          <a:latin typeface="Calibri" panose="020F0502020204030204" pitchFamily="34" charset="0"/>
                          <a:cs typeface="Calibri" panose="020F0502020204030204" pitchFamily="34" charset="0"/>
                        </a:rPr>
                        <a:t>IP Setting</a:t>
                      </a:r>
                      <a:r>
                        <a:rPr kumimoji="1" lang="en-US" altLang="ja-JP" sz="1200" baseline="0" dirty="0" smtClean="0">
                          <a:latin typeface="Calibri" panose="020F0502020204030204" pitchFamily="34" charset="0"/>
                          <a:cs typeface="Calibri" panose="020F0502020204030204" pitchFamily="34" charset="0"/>
                        </a:rPr>
                        <a:t> software</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smtClean="0">
                          <a:solidFill>
                            <a:srgbClr val="6464E6"/>
                          </a:solidFill>
                          <a:latin typeface="Calibri" panose="020F0502020204030204" pitchFamily="34" charset="0"/>
                          <a:cs typeface="Calibri" panose="020F0502020204030204" pitchFamily="34" charset="0"/>
                        </a:rPr>
                        <a:t>Yes</a:t>
                      </a:r>
                      <a:endParaRPr kumimoji="1" lang="ja-JP" altLang="en-US" sz="1600" b="1" dirty="0">
                        <a:solidFill>
                          <a:srgbClr val="6464E6"/>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1705581"/>
                  </a:ext>
                </a:extLst>
              </a:tr>
              <a:tr h="377851">
                <a:tc>
                  <a:txBody>
                    <a:bodyPr/>
                    <a:lstStyle/>
                    <a:p>
                      <a:r>
                        <a:rPr kumimoji="1" lang="en-US" altLang="ja-JP" sz="1200" dirty="0" err="1" smtClean="0">
                          <a:latin typeface="Calibri" panose="020F0502020204030204" pitchFamily="34" charset="0"/>
                          <a:cs typeface="Calibri" panose="020F0502020204030204" pitchFamily="34" charset="0"/>
                        </a:rPr>
                        <a:t>i</a:t>
                      </a:r>
                      <a:r>
                        <a:rPr kumimoji="1" lang="en-US" altLang="ja-JP" sz="1200" dirty="0" smtClean="0">
                          <a:latin typeface="Calibri" panose="020F0502020204030204" pitchFamily="34" charset="0"/>
                          <a:cs typeface="Calibri" panose="020F0502020204030204" pitchFamily="34" charset="0"/>
                        </a:rPr>
                        <a:t>-PRO Configuration Tool</a:t>
                      </a:r>
                      <a:r>
                        <a:rPr kumimoji="1" lang="en-US" altLang="ja-JP" sz="1200" baseline="0" dirty="0" smtClean="0">
                          <a:latin typeface="Calibri" panose="020F0502020204030204" pitchFamily="34" charset="0"/>
                          <a:cs typeface="Calibri" panose="020F0502020204030204" pitchFamily="34" charset="0"/>
                        </a:rPr>
                        <a:t> (</a:t>
                      </a:r>
                      <a:r>
                        <a:rPr kumimoji="1" lang="en-US" altLang="ja-JP" sz="1200" baseline="0" dirty="0" err="1" smtClean="0">
                          <a:latin typeface="Calibri" panose="020F0502020204030204" pitchFamily="34" charset="0"/>
                          <a:cs typeface="Calibri" panose="020F0502020204030204" pitchFamily="34" charset="0"/>
                        </a:rPr>
                        <a:t>iCT</a:t>
                      </a:r>
                      <a:r>
                        <a:rPr kumimoji="1" lang="en-US" altLang="ja-JP" sz="1200" baseline="0" dirty="0" smtClean="0">
                          <a:latin typeface="Calibri" panose="020F0502020204030204" pitchFamily="34" charset="0"/>
                          <a:cs typeface="Calibri" panose="020F0502020204030204" pitchFamily="34" charset="0"/>
                        </a:rPr>
                        <a:t>)</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latin typeface="Calibri" panose="020F0502020204030204" pitchFamily="34" charset="0"/>
                          <a:cs typeface="Calibri" panose="020F0502020204030204" pitchFamily="34" charset="0"/>
                        </a:rPr>
                        <a:t>No</a:t>
                      </a:r>
                      <a:endParaRPr kumimoji="1" lang="ja-JP"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092440"/>
                  </a:ext>
                </a:extLst>
              </a:tr>
              <a:tr h="298880">
                <a:tc>
                  <a:txBody>
                    <a:bodyPr/>
                    <a:lstStyle/>
                    <a:p>
                      <a:r>
                        <a:rPr kumimoji="1" lang="en-US" altLang="ja-JP" sz="1200" dirty="0" smtClean="0">
                          <a:latin typeface="Calibri" panose="020F0502020204030204" pitchFamily="34" charset="0"/>
                          <a:cs typeface="Calibri" panose="020F0502020204030204" pitchFamily="34" charset="0"/>
                        </a:rPr>
                        <a:t>System</a:t>
                      </a:r>
                      <a:r>
                        <a:rPr kumimoji="1" lang="en-US" altLang="ja-JP" sz="1200" baseline="0" dirty="0" smtClean="0">
                          <a:latin typeface="Calibri" panose="020F0502020204030204" pitchFamily="34" charset="0"/>
                          <a:cs typeface="Calibri" panose="020F0502020204030204" pitchFamily="34" charset="0"/>
                        </a:rPr>
                        <a:t> Design Tool</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latin typeface="Calibri" panose="020F0502020204030204" pitchFamily="34" charset="0"/>
                          <a:cs typeface="Calibri" panose="020F0502020204030204" pitchFamily="34" charset="0"/>
                        </a:rPr>
                        <a:t>No</a:t>
                      </a:r>
                      <a:endParaRPr kumimoji="1" lang="ja-JP"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5507763"/>
                  </a:ext>
                </a:extLst>
              </a:tr>
              <a:tr h="317395">
                <a:tc>
                  <a:txBody>
                    <a:bodyPr/>
                    <a:lstStyle/>
                    <a:p>
                      <a:r>
                        <a:rPr kumimoji="1" lang="en-US" altLang="ja-JP" sz="1200" dirty="0" smtClean="0">
                          <a:latin typeface="Calibri" panose="020F0502020204030204" pitchFamily="34" charset="0"/>
                          <a:cs typeface="Calibri" panose="020F0502020204030204" pitchFamily="34" charset="0"/>
                        </a:rPr>
                        <a:t>Panasonic</a:t>
                      </a:r>
                      <a:r>
                        <a:rPr kumimoji="1" lang="en-US" altLang="ja-JP" sz="1200" baseline="0" dirty="0" smtClean="0">
                          <a:latin typeface="Calibri" panose="020F0502020204030204" pitchFamily="34" charset="0"/>
                          <a:cs typeface="Calibri" panose="020F0502020204030204" pitchFamily="34" charset="0"/>
                        </a:rPr>
                        <a:t> Security Viewer </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latin typeface="Calibri" panose="020F0502020204030204" pitchFamily="34" charset="0"/>
                          <a:cs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029991"/>
                  </a:ext>
                </a:extLst>
              </a:tr>
              <a:tr h="317395">
                <a:tc>
                  <a:txBody>
                    <a:bodyPr/>
                    <a:lstStyle/>
                    <a:p>
                      <a:r>
                        <a:rPr kumimoji="1" lang="en-US" altLang="ja-JP" sz="1200" dirty="0" smtClean="0">
                          <a:latin typeface="Calibri" panose="020F0502020204030204" pitchFamily="34" charset="0"/>
                          <a:cs typeface="Calibri" panose="020F0502020204030204" pitchFamily="34" charset="0"/>
                        </a:rPr>
                        <a:t>PS-API</a:t>
                      </a:r>
                      <a:r>
                        <a:rPr kumimoji="1" lang="en-US" altLang="ja-JP" sz="1200" baseline="0" dirty="0" smtClean="0">
                          <a:latin typeface="Calibri" panose="020F0502020204030204" pitchFamily="34" charset="0"/>
                          <a:cs typeface="Calibri" panose="020F0502020204030204" pitchFamily="34" charset="0"/>
                        </a:rPr>
                        <a:t>  (SDK)</a:t>
                      </a:r>
                      <a:endParaRPr kumimoji="1" lang="ja-JP" alt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latin typeface="Calibri" panose="020F0502020204030204" pitchFamily="34" charset="0"/>
                          <a:cs typeface="Calibri" panose="020F0502020204030204" pitchFamily="34" charset="0"/>
                        </a:rPr>
                        <a:t>No</a:t>
                      </a:r>
                      <a:endParaRPr kumimoji="1" lang="ja-JP" alt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6113231"/>
                  </a:ext>
                </a:extLst>
              </a:tr>
            </a:tbl>
          </a:graphicData>
        </a:graphic>
      </p:graphicFrame>
      <p:sp>
        <p:nvSpPr>
          <p:cNvPr id="7" name="タイトル 1"/>
          <p:cNvSpPr txBox="1">
            <a:spLocks/>
          </p:cNvSpPr>
          <p:nvPr/>
        </p:nvSpPr>
        <p:spPr>
          <a:xfrm>
            <a:off x="322248" y="706103"/>
            <a:ext cx="7482869"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eaLnBrk="1" fontAlgn="auto" hangingPunct="1">
              <a:spcBef>
                <a:spcPts val="0"/>
              </a:spcBef>
              <a:spcAft>
                <a:spcPts val="0"/>
              </a:spcAft>
            </a:pPr>
            <a:r>
              <a:rPr lang="en-US" altLang="ja-JP" sz="1800" u="sng" dirty="0">
                <a:solidFill>
                  <a:srgbClr val="6464E6"/>
                </a:solidFill>
                <a:latin typeface="Calibri" panose="020F0502020204030204" pitchFamily="34" charset="0"/>
                <a:cs typeface="Calibri" panose="020F0502020204030204" pitchFamily="34" charset="0"/>
              </a:rPr>
              <a:t>C</a:t>
            </a:r>
            <a:r>
              <a:rPr lang="en-US" altLang="ja-JP" sz="1800" u="sng" dirty="0" smtClean="0">
                <a:solidFill>
                  <a:srgbClr val="6464E6"/>
                </a:solidFill>
                <a:effectLst/>
                <a:latin typeface="Calibri" panose="020F0502020204030204" pitchFamily="34" charset="0"/>
                <a:cs typeface="Calibri" panose="020F0502020204030204" pitchFamily="34" charset="0"/>
              </a:rPr>
              <a:t>heck if X5 series camera can connect some supporting tools.</a:t>
            </a:r>
            <a:endParaRPr lang="en-US" altLang="ja-JP" sz="2400" dirty="0">
              <a:solidFill>
                <a:srgbClr val="6464E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5681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51009228"/>
              </p:ext>
            </p:extLst>
          </p:nvPr>
        </p:nvGraphicFramePr>
        <p:xfrm>
          <a:off x="415053" y="1103525"/>
          <a:ext cx="8136904" cy="1224137"/>
        </p:xfrm>
        <a:graphic>
          <a:graphicData uri="http://schemas.openxmlformats.org/drawingml/2006/table">
            <a:tbl>
              <a:tblPr firstRow="1" bandRow="1">
                <a:tableStyleId>{5C22544A-7EE6-4342-B048-85BDC9FD1C3A}</a:tableStyleId>
              </a:tblPr>
              <a:tblGrid>
                <a:gridCol w="2758273">
                  <a:extLst>
                    <a:ext uri="{9D8B030D-6E8A-4147-A177-3AD203B41FA5}">
                      <a16:colId xmlns:a16="http://schemas.microsoft.com/office/drawing/2014/main" val="20000"/>
                    </a:ext>
                  </a:extLst>
                </a:gridCol>
                <a:gridCol w="1517050">
                  <a:extLst>
                    <a:ext uri="{9D8B030D-6E8A-4147-A177-3AD203B41FA5}">
                      <a16:colId xmlns:a16="http://schemas.microsoft.com/office/drawing/2014/main" val="20001"/>
                    </a:ext>
                  </a:extLst>
                </a:gridCol>
                <a:gridCol w="3861581">
                  <a:extLst>
                    <a:ext uri="{9D8B030D-6E8A-4147-A177-3AD203B41FA5}">
                      <a16:colId xmlns:a16="http://schemas.microsoft.com/office/drawing/2014/main" val="20002"/>
                    </a:ext>
                  </a:extLst>
                </a:gridCol>
              </a:tblGrid>
              <a:tr h="353209">
                <a:tc>
                  <a:txBody>
                    <a:bodyPr/>
                    <a:lstStyle/>
                    <a:p>
                      <a:r>
                        <a:rPr lang="en-US" altLang="ja-JP" sz="1400" dirty="0" smtClean="0">
                          <a:solidFill>
                            <a:schemeClr val="tx1"/>
                          </a:solidFill>
                          <a:latin typeface="Calibri" panose="020F0502020204030204" pitchFamily="34" charset="0"/>
                          <a:cs typeface="Calibri" panose="020F0502020204030204" pitchFamily="34" charset="0"/>
                        </a:rPr>
                        <a:t>Manufacture name</a:t>
                      </a:r>
                      <a:endParaRPr kumimoji="1" lang="ja-JP" altLang="en-US" sz="14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lang="en-US" altLang="ja-JP" sz="1400" dirty="0" smtClean="0">
                          <a:solidFill>
                            <a:schemeClr val="tx1"/>
                          </a:solidFill>
                          <a:latin typeface="Calibri" panose="020F0502020204030204" pitchFamily="34" charset="0"/>
                          <a:cs typeface="Calibri" panose="020F0502020204030204" pitchFamily="34" charset="0"/>
                        </a:rPr>
                        <a:t>Model number</a:t>
                      </a:r>
                      <a:endParaRPr kumimoji="1" lang="ja-JP" altLang="en-US" sz="14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r>
                        <a:rPr lang="en-US" altLang="ja-JP" sz="1400" dirty="0" smtClean="0">
                          <a:solidFill>
                            <a:schemeClr val="tx1"/>
                          </a:solidFill>
                          <a:latin typeface="Calibri" panose="020F0502020204030204" pitchFamily="34" charset="0"/>
                          <a:cs typeface="Calibri" panose="020F0502020204030204" pitchFamily="34" charset="0"/>
                        </a:rPr>
                        <a:t>Remarks</a:t>
                      </a:r>
                      <a:endParaRPr kumimoji="1" lang="ja-JP" altLang="en-US" sz="14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435464">
                <a:tc>
                  <a:txBody>
                    <a:bodyPr/>
                    <a:lstStyle/>
                    <a:p>
                      <a:r>
                        <a:rPr lang="pt-BR" altLang="ja-JP" sz="1400" b="0" dirty="0" smtClean="0">
                          <a:latin typeface="Calibri" panose="020F0502020204030204" pitchFamily="34" charset="0"/>
                          <a:ea typeface="Meiryo UI" panose="020B0604030504040204" pitchFamily="50" charset="-128"/>
                          <a:cs typeface="Calibri" panose="020F0502020204030204" pitchFamily="34" charset="0"/>
                        </a:rPr>
                        <a:t>TP-Link Technologies Co., Ltd.</a:t>
                      </a:r>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altLang="ja-JP" sz="1400" b="0" dirty="0" smtClean="0">
                          <a:latin typeface="Calibri" panose="020F0502020204030204" pitchFamily="34" charset="0"/>
                          <a:ea typeface="Meiryo UI" panose="020B0604030504040204" pitchFamily="50" charset="-128"/>
                          <a:cs typeface="Calibri" panose="020F0502020204030204" pitchFamily="34" charset="0"/>
                        </a:rPr>
                        <a:t>TL-WN823N V2</a:t>
                      </a:r>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altLang="ja-JP" sz="1400" dirty="0" smtClean="0">
                          <a:latin typeface="Calibri" panose="020F0502020204030204" pitchFamily="34" charset="0"/>
                          <a:cs typeface="Calibri" panose="020F0502020204030204" pitchFamily="34" charset="0"/>
                        </a:rPr>
                        <a:t>Adaptors are available in the following areas;</a:t>
                      </a:r>
                    </a:p>
                    <a:p>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USA, Canada, Europe, Russia, </a:t>
                      </a:r>
                      <a:r>
                        <a:rPr lang="en-US" altLang="ja-JP" sz="1400" dirty="0" smtClean="0">
                          <a:latin typeface="Calibri" panose="020F0502020204030204" pitchFamily="34" charset="0"/>
                          <a:cs typeface="Calibri" panose="020F0502020204030204" pitchFamily="34" charset="0"/>
                        </a:rPr>
                        <a:t>Ukraine</a:t>
                      </a: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a:t>
                      </a:r>
                      <a:r>
                        <a:rPr lang="en-US" altLang="ja-JP" sz="1400" dirty="0" smtClean="0">
                          <a:latin typeface="Calibri" panose="020F0502020204030204" pitchFamily="34" charset="0"/>
                          <a:cs typeface="Calibri" panose="020F0502020204030204" pitchFamily="34" charset="0"/>
                        </a:rPr>
                        <a:t> Australia and other countries</a:t>
                      </a:r>
                      <a:r>
                        <a:rPr lang="en-US" altLang="ja-JP" sz="1400" dirty="0" smtClean="0">
                          <a:solidFill>
                            <a:srgbClr val="FF0000"/>
                          </a:solidFill>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5464">
                <a:tc>
                  <a:txBody>
                    <a:bodyPr/>
                    <a:lstStyle/>
                    <a:p>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Net gear</a:t>
                      </a:r>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AC600</a:t>
                      </a:r>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ltLang="ja-JP" sz="1800" dirty="0" smtClean="0">
                        <a:solidFill>
                          <a:srgbClr val="FF0000"/>
                        </a:solidFill>
                        <a:latin typeface="+mn-lt"/>
                      </a:endParaRPr>
                    </a:p>
                  </a:txBody>
                  <a:tcPr/>
                </a:tc>
                <a:extLst>
                  <a:ext uri="{0D108BD9-81ED-4DB2-BD59-A6C34878D82A}">
                    <a16:rowId xmlns:a16="http://schemas.microsoft.com/office/drawing/2014/main" val="10002"/>
                  </a:ext>
                </a:extLst>
              </a:tr>
            </a:tbl>
          </a:graphicData>
        </a:graphic>
      </p:graphicFrame>
      <p:sp>
        <p:nvSpPr>
          <p:cNvPr id="3" name="テキスト ボックス 2"/>
          <p:cNvSpPr txBox="1"/>
          <p:nvPr/>
        </p:nvSpPr>
        <p:spPr>
          <a:xfrm>
            <a:off x="786855" y="2508740"/>
            <a:ext cx="7664092"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 Note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 Please refer</a:t>
            </a:r>
            <a:r>
              <a:rPr kumimoji="1" lang="en-US" altLang="ja-JP" sz="1400" b="0" i="0" u="none" strike="noStrike" kern="1200" cap="none" spc="0" normalizeH="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 to the web page as below</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TP-Link	</a:t>
            </a:r>
            <a:r>
              <a:rPr lang="en-US" altLang="ja-JP" sz="1400" u="sng"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https://www.tp-link.com/us/choose-your-location.html</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noProof="0" dirty="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1400" b="0" i="0" u="none" strike="noStrike" kern="1200" cap="none" spc="0" normalizeH="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   Netgear	</a:t>
            </a:r>
            <a:r>
              <a:rPr kumimoji="1" lang="en-US" altLang="ja-JP" sz="1400" b="0" i="0" u="sng" strike="noStrike" kern="1200" cap="none" spc="0" normalizeH="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https://www.netgear.com/home/products/networking/wifi-adapters/A6100.aspx</a:t>
            </a:r>
            <a:endParaRPr lang="en-US" altLang="ja-JP" sz="1400" u="sng"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Information </a:t>
            </a:r>
            <a:r>
              <a:rPr kumimoji="1" lang="en-US" altLang="ja-JP" sz="1400" b="0" i="0" u="none" strike="noStrike" kern="1200" cap="none" spc="0" normalizeH="0" baseline="0" noProof="0" dirty="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about </a:t>
            </a:r>
            <a:r>
              <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USB-Wi-Fi </a:t>
            </a:r>
            <a:r>
              <a:rPr kumimoji="1" lang="en-US" altLang="ja-JP" sz="1400" b="0" i="0" u="none" strike="noStrike" kern="1200" cap="none" spc="0" normalizeH="0" baseline="0" noProof="0" dirty="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will be posted on the CS support page.</a:t>
            </a:r>
            <a:endParaRPr kumimoji="1" lang="ja-JP" altLang="en-US" sz="1400" b="0" i="0" u="none" strike="noStrike" kern="1200" cap="none" spc="0" normalizeH="0" baseline="0" noProof="0" dirty="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9" name="タイトル 1"/>
          <p:cNvSpPr txBox="1">
            <a:spLocks/>
          </p:cNvSpPr>
          <p:nvPr/>
        </p:nvSpPr>
        <p:spPr>
          <a:xfrm>
            <a:off x="213331" y="634294"/>
            <a:ext cx="8811140"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eaLnBrk="1" fontAlgn="auto" hangingPunct="1">
              <a:spcBef>
                <a:spcPts val="0"/>
              </a:spcBef>
              <a:spcAft>
                <a:spcPts val="0"/>
              </a:spcAft>
            </a:pPr>
            <a:r>
              <a:rPr lang="en-US" altLang="ja-JP" sz="1800" b="0" u="sng" dirty="0" smtClean="0">
                <a:solidFill>
                  <a:srgbClr val="6464E6"/>
                </a:solidFill>
                <a:effectLst/>
                <a:latin typeface="Calibri" panose="020F0502020204030204" pitchFamily="34" charset="0"/>
                <a:cs typeface="Calibri" panose="020F0502020204030204" pitchFamily="34" charset="0"/>
              </a:rPr>
              <a:t>Verified Wi-Fi USB adapter for Easy Setting.</a:t>
            </a:r>
            <a:endParaRPr lang="en-US" altLang="ja-JP" sz="2400" b="0" u="sng" kern="0" dirty="0">
              <a:solidFill>
                <a:srgbClr val="6464E6"/>
              </a:solidFill>
              <a:effectLst/>
              <a:latin typeface="Calibri" panose="020F0502020204030204" pitchFamily="34" charset="0"/>
              <a:cs typeface="Calibri" panose="020F0502020204030204" pitchFamily="34" charset="0"/>
            </a:endParaRPr>
          </a:p>
        </p:txBody>
      </p:sp>
      <p:sp>
        <p:nvSpPr>
          <p:cNvPr id="6"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18. Ref. USB adapter</a:t>
            </a:r>
            <a:endParaRPr lang="ja-JP" altLang="en-US" sz="2800" dirty="0"/>
          </a:p>
        </p:txBody>
      </p:sp>
    </p:spTree>
    <p:extLst>
      <p:ext uri="{BB962C8B-B14F-4D97-AF65-F5344CB8AC3E}">
        <p14:creationId xmlns:p14="http://schemas.microsoft.com/office/powerpoint/2010/main" val="2001136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7663" y="87839"/>
            <a:ext cx="7045088" cy="483945"/>
          </a:xfrm>
        </p:spPr>
        <p:txBody>
          <a:bodyPr anchor="ctr"/>
          <a:lstStyle/>
          <a:p>
            <a:r>
              <a:rPr kumimoji="1" lang="en-US" altLang="ja-JP" sz="2800" dirty="0" smtClean="0">
                <a:solidFill>
                  <a:schemeClr val="bg1"/>
                </a:solidFill>
              </a:rPr>
              <a:t>1. Introduction</a:t>
            </a:r>
            <a:endParaRPr kumimoji="1" lang="ja-JP" altLang="en-US" sz="2800" dirty="0">
              <a:solidFill>
                <a:schemeClr val="bg1"/>
              </a:solidFill>
            </a:endParaRPr>
          </a:p>
        </p:txBody>
      </p:sp>
      <p:pic>
        <p:nvPicPr>
          <p:cNvPr id="5" name="図 4"/>
          <p:cNvPicPr>
            <a:picLocks noChangeAspect="1"/>
          </p:cNvPicPr>
          <p:nvPr/>
        </p:nvPicPr>
        <p:blipFill>
          <a:blip r:embed="rId2"/>
          <a:stretch>
            <a:fillRect/>
          </a:stretch>
        </p:blipFill>
        <p:spPr>
          <a:xfrm>
            <a:off x="0" y="613863"/>
            <a:ext cx="9144000" cy="4002898"/>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8515" y="613863"/>
            <a:ext cx="3045485" cy="400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6099293" y="601066"/>
            <a:ext cx="2726772" cy="40011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w="12700">
                  <a:noFill/>
                  <a:prstDash val="solid"/>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Vehicle Capture Camera</a:t>
            </a:r>
            <a:endParaRPr kumimoji="1" lang="en-US" altLang="ja-JP" sz="2000" b="1" i="0" u="none" strike="noStrike" kern="1200" cap="none" spc="0" normalizeH="0" baseline="0" noProof="0" dirty="0">
              <a:ln w="12700">
                <a:noFill/>
                <a:prstDash val="solid"/>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8" name="正方形/長方形 7"/>
          <p:cNvSpPr/>
          <p:nvPr/>
        </p:nvSpPr>
        <p:spPr>
          <a:xfrm>
            <a:off x="6254709" y="918882"/>
            <a:ext cx="2812550"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w="12700">
                  <a:noFill/>
                  <a:prstDash val="solid"/>
                </a:ln>
                <a:solidFill>
                  <a:srgbClr val="3BCCFF"/>
                </a:solidFill>
                <a:effectLst/>
                <a:uLnTx/>
                <a:uFillTx/>
                <a:latin typeface="Calibri" panose="020F0502020204030204" pitchFamily="34" charset="0"/>
                <a:ea typeface="游ゴシック" panose="020B0400000000000000" pitchFamily="50" charset="-128"/>
              </a:rPr>
              <a:t>WV-X5550LT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b="1" dirty="0">
                <a:ln w="12700">
                  <a:noFill/>
                  <a:prstDash val="solid"/>
                </a:ln>
                <a:solidFill>
                  <a:srgbClr val="3BCCFF"/>
                </a:solidFill>
                <a:effectLst/>
                <a:latin typeface="Calibri" panose="020F0502020204030204" pitchFamily="34" charset="0"/>
                <a:ea typeface="游ゴシック" panose="020B0400000000000000" pitchFamily="50" charset="-128"/>
              </a:rPr>
              <a:t> </a:t>
            </a:r>
            <a:r>
              <a:rPr lang="en-US" altLang="ja-JP" sz="1200" b="1" dirty="0" smtClean="0">
                <a:ln w="12700">
                  <a:noFill/>
                  <a:prstDash val="solid"/>
                </a:ln>
                <a:solidFill>
                  <a:srgbClr val="3BCCFF"/>
                </a:solidFill>
                <a:effectLst/>
                <a:latin typeface="Calibri" panose="020F0502020204030204" pitchFamily="34" charset="0"/>
                <a:ea typeface="游ゴシック" panose="020B0400000000000000" pitchFamily="50" charset="-128"/>
              </a:rPr>
              <a:t> (Made in China)</a:t>
            </a:r>
            <a:endParaRPr kumimoji="1" lang="en-US" altLang="ja-JP" sz="1200" b="1" i="0" u="none" strike="noStrike" kern="1200" cap="none" spc="0" normalizeH="0" baseline="0" noProof="0" dirty="0" smtClean="0">
              <a:ln w="12700">
                <a:noFill/>
                <a:prstDash val="solid"/>
              </a:ln>
              <a:solidFill>
                <a:srgbClr val="3BCCFF"/>
              </a:solidFill>
              <a:effectLst/>
              <a:uLnTx/>
              <a:uFillTx/>
              <a:latin typeface="Calibri" panose="020F0502020204030204" pitchFamily="34" charset="0"/>
              <a:ea typeface="游ゴシック" panose="020B04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400" b="1" dirty="0" smtClean="0">
                <a:ln w="12700">
                  <a:noFill/>
                  <a:prstDash val="solid"/>
                </a:ln>
                <a:solidFill>
                  <a:srgbClr val="3BCCFF"/>
                </a:solidFill>
                <a:effectLst/>
                <a:latin typeface="Calibri" panose="020F0502020204030204" pitchFamily="34" charset="0"/>
                <a:ea typeface="游ゴシック" panose="020B0400000000000000" pitchFamily="50" charset="-128"/>
              </a:rPr>
              <a:t>WV-X5550LTPJ</a:t>
            </a:r>
          </a:p>
          <a:p>
            <a:pPr lvl="0" algn="l" defTabSz="685800" fontAlgn="auto">
              <a:spcBef>
                <a:spcPts val="0"/>
              </a:spcBef>
              <a:spcAft>
                <a:spcPts val="0"/>
              </a:spcAft>
              <a:defRPr/>
            </a:pPr>
            <a:r>
              <a:rPr lang="en-US" altLang="ja-JP" sz="1200" b="1" dirty="0" smtClean="0">
                <a:ln w="12700">
                  <a:noFill/>
                  <a:prstDash val="solid"/>
                </a:ln>
                <a:solidFill>
                  <a:srgbClr val="3BCCFF"/>
                </a:solidFill>
                <a:effectLst/>
                <a:latin typeface="Calibri" panose="020F0502020204030204" pitchFamily="34" charset="0"/>
                <a:ea typeface="游ゴシック" panose="020B0400000000000000" pitchFamily="50" charset="-128"/>
              </a:rPr>
              <a:t>  </a:t>
            </a:r>
            <a:r>
              <a:rPr lang="en-US" altLang="ja-JP" sz="1200" b="1" dirty="0">
                <a:ln w="12700">
                  <a:noFill/>
                  <a:prstDash val="solid"/>
                </a:ln>
                <a:solidFill>
                  <a:srgbClr val="3BCCFF"/>
                </a:solidFill>
                <a:effectLst/>
                <a:latin typeface="Calibri" panose="020F0502020204030204" pitchFamily="34" charset="0"/>
                <a:ea typeface="游ゴシック" panose="020B0400000000000000" pitchFamily="50" charset="-128"/>
              </a:rPr>
              <a:t>(Made in </a:t>
            </a:r>
            <a:r>
              <a:rPr lang="en-US" altLang="ja-JP" sz="1200" b="1" dirty="0" smtClean="0">
                <a:ln w="12700">
                  <a:noFill/>
                  <a:prstDash val="solid"/>
                </a:ln>
                <a:solidFill>
                  <a:srgbClr val="3BCCFF"/>
                </a:solidFill>
                <a:effectLst/>
                <a:latin typeface="Calibri" panose="020F0502020204030204" pitchFamily="34" charset="0"/>
                <a:ea typeface="游ゴシック" panose="020B0400000000000000" pitchFamily="50" charset="-128"/>
              </a:rPr>
              <a:t>Japan)</a:t>
            </a:r>
            <a:endParaRPr kumimoji="1" lang="en-US" altLang="ja-JP" sz="2400" b="1" i="0" u="none" strike="noStrike" kern="1200" cap="none" spc="0" normalizeH="0" baseline="0" noProof="0" dirty="0">
              <a:ln w="12700">
                <a:noFill/>
                <a:prstDash val="solid"/>
              </a:ln>
              <a:solidFill>
                <a:srgbClr val="3BCCFF"/>
              </a:solidFill>
              <a:effectLst/>
              <a:uLnTx/>
              <a:uFillTx/>
              <a:latin typeface="Calibri" panose="020F0502020204030204" pitchFamily="34" charset="0"/>
              <a:ea typeface="游ゴシック" panose="020B0400000000000000" pitchFamily="50" charset="-128"/>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3821" y="2449554"/>
            <a:ext cx="1310476" cy="1762974"/>
          </a:xfrm>
          <a:prstGeom prst="rect">
            <a:avLst/>
          </a:prstGeom>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2023" y="4263340"/>
            <a:ext cx="1074071" cy="24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146613" y="1203059"/>
            <a:ext cx="5387825" cy="2492990"/>
          </a:xfrm>
          <a:prstGeom prst="rect">
            <a:avLst/>
          </a:prstGeom>
          <a:noFill/>
        </p:spPr>
        <p:txBody>
          <a:bodyPr wrap="square" lIns="0" tIns="0" rIns="0" bIns="0" rtlCol="0">
            <a:spAutoFit/>
          </a:bodyPr>
          <a:lstStyle/>
          <a:p>
            <a:pPr marL="0" marR="0" lvl="0" indent="0" algn="l" defTabSz="913131" rtl="0" eaLnBrk="1" fontAlgn="auto" latinLnBrk="0" hangingPunct="1">
              <a:lnSpc>
                <a:spcPct val="150000"/>
              </a:lnSpc>
              <a:spcBef>
                <a:spcPts val="0"/>
              </a:spcBef>
              <a:spcAft>
                <a:spcPts val="0"/>
              </a:spcAft>
              <a:buClrTx/>
              <a:buSzTx/>
              <a:buFontTx/>
              <a:buNone/>
              <a:tabLst/>
              <a:defRPr/>
            </a:pPr>
            <a:r>
              <a:rPr kumimoji="1" lang="en-US" altLang="ja-JP" sz="2700" b="1" i="0" u="none" strike="noStrike" kern="1200" cap="none" spc="0" normalizeH="0" baseline="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Enable</a:t>
            </a:r>
            <a:r>
              <a:rPr kumimoji="1" lang="en-US" altLang="ja-JP" sz="2700" b="1" i="0" u="none" strike="noStrike" kern="1200" cap="none" spc="0" normalizeH="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2700" b="1" i="0" u="none" strike="noStrike" kern="1200" cap="none" spc="0" normalizeH="0" baseline="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to </a:t>
            </a:r>
            <a:r>
              <a:rPr kumimoji="1" lang="en-US" altLang="ja-JP" sz="2700" b="1" i="0" u="none" strike="noStrike" kern="1200" cap="none" spc="0" normalizeH="0" baseline="0" noProof="0" dirty="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shorten investigation time, by quickly searching </a:t>
            </a:r>
            <a:r>
              <a:rPr lang="en-US" altLang="ja-JP" sz="2700" b="1" dirty="0">
                <a:ln w="1905"/>
                <a:solidFill>
                  <a:prstClr val="white"/>
                </a:solidFill>
                <a:effectLst>
                  <a:glow rad="101600">
                    <a:prstClr val="black">
                      <a:alpha val="40000"/>
                    </a:prstClr>
                  </a:glow>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2700" b="1" i="0" u="none" strike="noStrike" kern="1200" cap="none" spc="0" normalizeH="0" baseline="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target vehicle </a:t>
            </a:r>
            <a:r>
              <a:rPr kumimoji="1" lang="en-US" altLang="ja-JP" sz="2700" b="1" i="0" u="none" strike="noStrike" kern="1200" cap="none" spc="0" normalizeH="0" baseline="0" noProof="0" dirty="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with the capturing occupant </a:t>
            </a:r>
            <a:r>
              <a:rPr kumimoji="1" lang="en-US" altLang="ja-JP" sz="2700" b="1" i="0" u="none" strike="noStrike" kern="1200" cap="none" spc="0" normalizeH="0" baseline="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and  license</a:t>
            </a:r>
            <a:r>
              <a:rPr kumimoji="1" lang="en-US" altLang="ja-JP" sz="2700" b="1" i="0" u="none" strike="noStrike" kern="1200" cap="none" spc="0" normalizeH="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 image </a:t>
            </a:r>
            <a:r>
              <a:rPr kumimoji="1" lang="en-US" altLang="ja-JP" sz="2700" b="1" i="0" u="none" strike="noStrike" kern="1200" cap="none" spc="0" normalizeH="0" baseline="0" noProof="0" dirty="0" smtClean="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rPr>
              <a:t>simultaneously.</a:t>
            </a:r>
            <a:endParaRPr kumimoji="1" lang="en-US" altLang="ja-JP" sz="2700" b="1" i="0" u="none" strike="noStrike" kern="1200" cap="none" spc="0" normalizeH="0" baseline="0" noProof="0" dirty="0">
              <a:ln w="1905"/>
              <a:solidFill>
                <a:prstClr val="white"/>
              </a:solidFill>
              <a:effectLst>
                <a:glow rad="101600">
                  <a:prstClr val="black">
                    <a:alpha val="40000"/>
                  </a:prstClr>
                </a:glow>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6"/>
          <a:stretch>
            <a:fillRect/>
          </a:stretch>
        </p:blipFill>
        <p:spPr>
          <a:xfrm>
            <a:off x="6263006" y="2164987"/>
            <a:ext cx="1199673" cy="1019427"/>
          </a:xfrm>
          <a:prstGeom prst="rect">
            <a:avLst/>
          </a:prstGeom>
          <a:ln w="19050">
            <a:solidFill>
              <a:schemeClr val="bg1"/>
            </a:solidFill>
          </a:ln>
        </p:spPr>
      </p:pic>
      <p:pic>
        <p:nvPicPr>
          <p:cNvPr id="4" name="図 3"/>
          <p:cNvPicPr>
            <a:picLocks noChangeAspect="1"/>
          </p:cNvPicPr>
          <p:nvPr/>
        </p:nvPicPr>
        <p:blipFill>
          <a:blip r:embed="rId7"/>
          <a:stretch>
            <a:fillRect/>
          </a:stretch>
        </p:blipFill>
        <p:spPr>
          <a:xfrm>
            <a:off x="6254709" y="3274331"/>
            <a:ext cx="1207970" cy="1039102"/>
          </a:xfrm>
          <a:prstGeom prst="rect">
            <a:avLst/>
          </a:prstGeom>
          <a:ln w="19050">
            <a:solidFill>
              <a:schemeClr val="bg1"/>
            </a:solidFill>
          </a:ln>
        </p:spPr>
      </p:pic>
      <p:sp>
        <p:nvSpPr>
          <p:cNvPr id="11" name="正方形/長方形 10"/>
          <p:cNvSpPr/>
          <p:nvPr/>
        </p:nvSpPr>
        <p:spPr>
          <a:xfrm>
            <a:off x="6442075" y="2206849"/>
            <a:ext cx="834759" cy="38364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p:cNvSpPr/>
          <p:nvPr/>
        </p:nvSpPr>
        <p:spPr>
          <a:xfrm>
            <a:off x="6704988" y="4020399"/>
            <a:ext cx="269048" cy="1555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32889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18. Ref. Scene File</a:t>
            </a:r>
            <a:endParaRPr lang="ja-JP" altLang="en-US" sz="2800" dirty="0"/>
          </a:p>
        </p:txBody>
      </p:sp>
      <p:sp>
        <p:nvSpPr>
          <p:cNvPr id="19" name="タイトル 1"/>
          <p:cNvSpPr txBox="1">
            <a:spLocks/>
          </p:cNvSpPr>
          <p:nvPr/>
        </p:nvSpPr>
        <p:spPr>
          <a:xfrm>
            <a:off x="322248" y="607632"/>
            <a:ext cx="7482869" cy="387426"/>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eaLnBrk="1" fontAlgn="auto" hangingPunct="1">
              <a:spcBef>
                <a:spcPts val="0"/>
              </a:spcBef>
              <a:spcAft>
                <a:spcPts val="0"/>
              </a:spcAft>
            </a:pPr>
            <a:r>
              <a:rPr lang="en-US" altLang="ja-JP" sz="1800" u="sng" dirty="0" smtClean="0">
                <a:solidFill>
                  <a:srgbClr val="6464E6"/>
                </a:solidFill>
                <a:effectLst/>
                <a:latin typeface="Calibri" panose="020F0502020204030204" pitchFamily="34" charset="0"/>
                <a:cs typeface="Calibri" panose="020F0502020204030204" pitchFamily="34" charset="0"/>
              </a:rPr>
              <a:t>Differences between “Default setting” , ”Sunny” , “Cloudy “ ,and ”Night”.</a:t>
            </a:r>
            <a:endParaRPr lang="en-US" altLang="ja-JP" sz="2400" dirty="0">
              <a:solidFill>
                <a:srgbClr val="6464E6"/>
              </a:solidFill>
              <a:effectLst/>
              <a:latin typeface="Calibri" panose="020F0502020204030204" pitchFamily="34" charset="0"/>
              <a:cs typeface="Calibri" panose="020F0502020204030204" pitchFamily="34" charset="0"/>
            </a:endParaRPr>
          </a:p>
        </p:txBody>
      </p:sp>
      <p:sp>
        <p:nvSpPr>
          <p:cNvPr id="20" name="タイトル 1"/>
          <p:cNvSpPr txBox="1">
            <a:spLocks/>
          </p:cNvSpPr>
          <p:nvPr/>
        </p:nvSpPr>
        <p:spPr>
          <a:xfrm>
            <a:off x="845337" y="881678"/>
            <a:ext cx="8062443" cy="1399221"/>
          </a:xfrm>
          <a:prstGeom prst="rect">
            <a:avLst/>
          </a:prstGeom>
        </p:spPr>
        <p:txBody>
          <a:bodyPr lIns="68493" tIns="34246" rIns="68493" bIns="34246"/>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a:r>
              <a:rPr lang="ja-JP" altLang="en-US" sz="1200" b="0" dirty="0" smtClean="0">
                <a:effectLst/>
                <a:latin typeface="Calibri" panose="020F0502020204030204" pitchFamily="34" charset="0"/>
                <a:cs typeface="Calibri" panose="020F0502020204030204" pitchFamily="34" charset="0"/>
              </a:rPr>
              <a:t>　</a:t>
            </a:r>
            <a:r>
              <a:rPr lang="en-US" altLang="ja-JP" sz="1100" b="0" dirty="0" smtClean="0">
                <a:effectLst/>
                <a:latin typeface="Calibri" panose="020F0502020204030204" pitchFamily="34" charset="0"/>
                <a:cs typeface="Calibri" panose="020F0502020204030204" pitchFamily="34" charset="0"/>
              </a:rPr>
              <a:t>-</a:t>
            </a:r>
            <a:r>
              <a:rPr lang="ja-JP" altLang="en-US" sz="1100" b="0" dirty="0">
                <a:effectLst/>
                <a:latin typeface="Calibri" panose="020F0502020204030204" pitchFamily="34" charset="0"/>
                <a:cs typeface="Calibri" panose="020F0502020204030204" pitchFamily="34" charset="0"/>
              </a:rPr>
              <a:t> </a:t>
            </a:r>
            <a:r>
              <a:rPr lang="en-US" altLang="ja-JP" sz="1100" b="0" dirty="0" smtClean="0">
                <a:latin typeface="Calibri" panose="020F0502020204030204" pitchFamily="34" charset="0"/>
                <a:cs typeface="Calibri" panose="020F0502020204030204" pitchFamily="34" charset="0"/>
              </a:rPr>
              <a:t>Recommendation </a:t>
            </a:r>
            <a:r>
              <a:rPr lang="en-US" altLang="ja-JP" sz="1100" b="0" dirty="0" smtClean="0">
                <a:effectLst/>
                <a:latin typeface="Calibri" panose="020F0502020204030204" pitchFamily="34" charset="0"/>
                <a:cs typeface="Calibri" panose="020F0502020204030204" pitchFamily="34" charset="0"/>
              </a:rPr>
              <a:t>is </a:t>
            </a:r>
            <a:r>
              <a:rPr lang="en-US" altLang="ja-JP" sz="1100" b="0" dirty="0">
                <a:effectLst/>
                <a:latin typeface="Calibri" panose="020F0502020204030204" pitchFamily="34" charset="0"/>
                <a:cs typeface="Calibri" panose="020F0502020204030204" pitchFamily="34" charset="0"/>
              </a:rPr>
              <a:t>the default </a:t>
            </a:r>
            <a:r>
              <a:rPr lang="en-US" altLang="ja-JP" sz="1100" b="0" dirty="0" smtClean="0">
                <a:effectLst/>
                <a:latin typeface="Calibri" panose="020F0502020204030204" pitchFamily="34" charset="0"/>
                <a:cs typeface="Calibri" panose="020F0502020204030204" pitchFamily="34" charset="0"/>
              </a:rPr>
              <a:t>setting.</a:t>
            </a:r>
            <a:r>
              <a:rPr lang="ja-JP" altLang="en-US" sz="1100" b="0" dirty="0" smtClean="0">
                <a:effectLst/>
                <a:latin typeface="Calibri" panose="020F0502020204030204" pitchFamily="34" charset="0"/>
                <a:cs typeface="Calibri" panose="020F0502020204030204" pitchFamily="34" charset="0"/>
              </a:rPr>
              <a:t>　</a:t>
            </a:r>
            <a:endParaRPr lang="en-US" altLang="ja-JP" sz="1100" b="0" dirty="0" smtClean="0">
              <a:effectLst/>
              <a:latin typeface="Calibri" panose="020F0502020204030204" pitchFamily="34" charset="0"/>
              <a:cs typeface="Calibri" panose="020F0502020204030204" pitchFamily="34" charset="0"/>
            </a:endParaRPr>
          </a:p>
          <a:p>
            <a:pPr algn="l"/>
            <a:r>
              <a:rPr lang="ja-JP" altLang="en-US" sz="1100" b="0" dirty="0" smtClean="0">
                <a:effectLst/>
                <a:latin typeface="Calibri" panose="020F0502020204030204" pitchFamily="34" charset="0"/>
                <a:cs typeface="Calibri" panose="020F0502020204030204" pitchFamily="34" charset="0"/>
              </a:rPr>
              <a:t>　</a:t>
            </a:r>
            <a:r>
              <a:rPr lang="en-US" altLang="ja-JP" sz="1100" b="0" dirty="0">
                <a:effectLst/>
                <a:latin typeface="Calibri" panose="020F0502020204030204" pitchFamily="34" charset="0"/>
                <a:cs typeface="Calibri" panose="020F0502020204030204" pitchFamily="34" charset="0"/>
              </a:rPr>
              <a:t>- There are 3 scene files, only source1 is different(See the figure </a:t>
            </a:r>
            <a:r>
              <a:rPr lang="en-US" altLang="ja-JP" sz="1100" b="0" dirty="0" smtClean="0">
                <a:effectLst/>
                <a:latin typeface="Calibri" panose="020F0502020204030204" pitchFamily="34" charset="0"/>
                <a:cs typeface="Calibri" panose="020F0502020204030204" pitchFamily="34" charset="0"/>
              </a:rPr>
              <a:t>below)</a:t>
            </a:r>
            <a:endParaRPr lang="en-US" altLang="ja-JP" sz="1100" b="0" dirty="0">
              <a:effectLst/>
              <a:latin typeface="Calibri" panose="020F0502020204030204" pitchFamily="34" charset="0"/>
              <a:cs typeface="Calibri" panose="020F0502020204030204" pitchFamily="34" charset="0"/>
            </a:endParaRPr>
          </a:p>
          <a:p>
            <a:pPr algn="l"/>
            <a:r>
              <a:rPr lang="ja-JP" altLang="en-US" sz="1100" b="0" dirty="0" smtClean="0">
                <a:effectLst/>
                <a:latin typeface="Calibri" panose="020F0502020204030204" pitchFamily="34" charset="0"/>
                <a:cs typeface="Calibri" panose="020F0502020204030204" pitchFamily="34" charset="0"/>
              </a:rPr>
              <a:t>　　　</a:t>
            </a:r>
            <a:r>
              <a:rPr lang="en-US" altLang="ja-JP" sz="1100" b="0" dirty="0" smtClean="0">
                <a:effectLst/>
                <a:latin typeface="Calibri" panose="020F0502020204030204" pitchFamily="34" charset="0"/>
                <a:cs typeface="Calibri" panose="020F0502020204030204" pitchFamily="34" charset="0"/>
              </a:rPr>
              <a:t>Sunny	</a:t>
            </a:r>
            <a:r>
              <a:rPr lang="ja-JP" altLang="en-US" sz="1100" b="0" dirty="0" smtClean="0">
                <a:effectLst/>
                <a:latin typeface="Calibri" panose="020F0502020204030204" pitchFamily="34" charset="0"/>
                <a:cs typeface="Calibri" panose="020F0502020204030204" pitchFamily="34" charset="0"/>
              </a:rPr>
              <a:t>：</a:t>
            </a:r>
            <a:r>
              <a:rPr lang="en-US" altLang="ja-JP" sz="1100" b="0" dirty="0" smtClean="0">
                <a:latin typeface="Calibri" panose="020F0502020204030204" pitchFamily="34" charset="0"/>
                <a:cs typeface="Calibri" panose="020F0502020204030204" pitchFamily="34" charset="0"/>
              </a:rPr>
              <a:t>this </a:t>
            </a:r>
            <a:r>
              <a:rPr lang="en-US" altLang="ja-JP" sz="1100" b="0" dirty="0" smtClean="0">
                <a:effectLst/>
                <a:latin typeface="Calibri" panose="020F0502020204030204" pitchFamily="34" charset="0"/>
                <a:cs typeface="Calibri" panose="020F0502020204030204" pitchFamily="34" charset="0"/>
              </a:rPr>
              <a:t>scene file is </a:t>
            </a:r>
            <a:r>
              <a:rPr lang="en-US" altLang="ja-JP" sz="1100" b="0" dirty="0">
                <a:effectLst/>
                <a:latin typeface="Calibri" panose="020F0502020204030204" pitchFamily="34" charset="0"/>
                <a:cs typeface="Calibri" panose="020F0502020204030204" pitchFamily="34" charset="0"/>
              </a:rPr>
              <a:t>suitable to sunny daytimes with not many clouds</a:t>
            </a:r>
            <a:r>
              <a:rPr lang="en-US" altLang="ja-JP" sz="1100" b="0" dirty="0" smtClean="0">
                <a:effectLst/>
                <a:latin typeface="Calibri" panose="020F0502020204030204" pitchFamily="34" charset="0"/>
                <a:cs typeface="Calibri" panose="020F0502020204030204" pitchFamily="34" charset="0"/>
              </a:rPr>
              <a:t>. </a:t>
            </a:r>
          </a:p>
          <a:p>
            <a:pPr algn="l"/>
            <a:r>
              <a:rPr lang="en-US" altLang="ja-JP" sz="1100" b="0" dirty="0">
                <a:latin typeface="Calibri" panose="020F0502020204030204" pitchFamily="34" charset="0"/>
                <a:cs typeface="Calibri" panose="020F0502020204030204" pitchFamily="34" charset="0"/>
              </a:rPr>
              <a:t> </a:t>
            </a:r>
            <a:r>
              <a:rPr lang="en-US" altLang="ja-JP" sz="1100" b="0" dirty="0" smtClean="0">
                <a:latin typeface="Calibri" panose="020F0502020204030204" pitchFamily="34" charset="0"/>
                <a:cs typeface="Calibri" panose="020F0502020204030204" pitchFamily="34" charset="0"/>
              </a:rPr>
              <a:t>                                </a:t>
            </a:r>
            <a:r>
              <a:rPr lang="en-US" altLang="ja-JP" sz="1100" b="0" dirty="0" smtClean="0">
                <a:effectLst/>
                <a:latin typeface="Calibri" panose="020F0502020204030204" pitchFamily="34" charset="0"/>
                <a:cs typeface="Calibri" panose="020F0502020204030204" pitchFamily="34" charset="0"/>
              </a:rPr>
              <a:t>Guideline) illuminance is more than 1000000lux case. </a:t>
            </a:r>
          </a:p>
          <a:p>
            <a:pPr algn="l"/>
            <a:r>
              <a:rPr lang="ja-JP" altLang="en-US" sz="1100" b="0" dirty="0" smtClean="0">
                <a:effectLst/>
                <a:latin typeface="Calibri" panose="020F0502020204030204" pitchFamily="34" charset="0"/>
                <a:cs typeface="Calibri" panose="020F0502020204030204" pitchFamily="34" charset="0"/>
              </a:rPr>
              <a:t>　　　</a:t>
            </a:r>
            <a:r>
              <a:rPr lang="en-US" altLang="ja-JP" sz="1100" b="0" dirty="0" smtClean="0">
                <a:effectLst/>
                <a:latin typeface="Calibri" panose="020F0502020204030204" pitchFamily="34" charset="0"/>
                <a:cs typeface="Calibri" panose="020F0502020204030204" pitchFamily="34" charset="0"/>
              </a:rPr>
              <a:t>Cloudy	</a:t>
            </a:r>
            <a:r>
              <a:rPr lang="ja-JP" altLang="en-US" sz="1100" b="0" dirty="0" smtClean="0">
                <a:effectLst/>
                <a:latin typeface="Calibri" panose="020F0502020204030204" pitchFamily="34" charset="0"/>
                <a:cs typeface="Calibri" panose="020F0502020204030204" pitchFamily="34" charset="0"/>
              </a:rPr>
              <a:t>：</a:t>
            </a:r>
            <a:r>
              <a:rPr lang="en-US" altLang="ja-JP" sz="1100" b="0" dirty="0" smtClean="0">
                <a:effectLst/>
                <a:latin typeface="Calibri" panose="020F0502020204030204" pitchFamily="34" charset="0"/>
                <a:cs typeface="Calibri" panose="020F0502020204030204" pitchFamily="34" charset="0"/>
              </a:rPr>
              <a:t>this scene file is </a:t>
            </a:r>
            <a:r>
              <a:rPr lang="en-US" altLang="ja-JP" sz="1100" b="0" dirty="0">
                <a:effectLst/>
                <a:latin typeface="Calibri" panose="020F0502020204030204" pitchFamily="34" charset="0"/>
                <a:cs typeface="Calibri" panose="020F0502020204030204" pitchFamily="34" charset="0"/>
              </a:rPr>
              <a:t>suitable to cloudy daytimes</a:t>
            </a:r>
            <a:r>
              <a:rPr lang="en-US" altLang="ja-JP" sz="1100" b="0" dirty="0" smtClean="0">
                <a:effectLst/>
                <a:latin typeface="Calibri" panose="020F0502020204030204" pitchFamily="34" charset="0"/>
                <a:cs typeface="Calibri" panose="020F0502020204030204" pitchFamily="34" charset="0"/>
              </a:rPr>
              <a:t>.</a:t>
            </a:r>
          </a:p>
          <a:p>
            <a:pPr algn="l"/>
            <a:r>
              <a:rPr lang="en-US" altLang="ja-JP" sz="1100" b="0" dirty="0" smtClean="0">
                <a:latin typeface="Calibri" panose="020F0502020204030204" pitchFamily="34" charset="0"/>
                <a:cs typeface="Calibri" panose="020F0502020204030204" pitchFamily="34" charset="0"/>
              </a:rPr>
              <a:t>                                 Guideline</a:t>
            </a:r>
            <a:r>
              <a:rPr lang="en-US" altLang="ja-JP" sz="1100" b="0" dirty="0">
                <a:latin typeface="Calibri" panose="020F0502020204030204" pitchFamily="34" charset="0"/>
                <a:cs typeface="Calibri" panose="020F0502020204030204" pitchFamily="34" charset="0"/>
              </a:rPr>
              <a:t>) </a:t>
            </a:r>
            <a:r>
              <a:rPr lang="en-US" altLang="ja-JP" sz="1100" b="0" dirty="0" smtClean="0">
                <a:latin typeface="Calibri" panose="020F0502020204030204" pitchFamily="34" charset="0"/>
                <a:cs typeface="Calibri" panose="020F0502020204030204" pitchFamily="34" charset="0"/>
              </a:rPr>
              <a:t>in the case cloud is occupied more than 90%.</a:t>
            </a:r>
          </a:p>
          <a:p>
            <a:pPr algn="l"/>
            <a:r>
              <a:rPr lang="en-US" altLang="ja-JP" sz="1100" b="0" dirty="0" smtClean="0">
                <a:latin typeface="Calibri" panose="020F0502020204030204" pitchFamily="34" charset="0"/>
                <a:cs typeface="Calibri" panose="020F0502020204030204" pitchFamily="34" charset="0"/>
              </a:rPr>
              <a:t>      </a:t>
            </a:r>
            <a:r>
              <a:rPr lang="ja-JP" altLang="en-US" sz="1100" b="0" dirty="0" smtClean="0">
                <a:effectLst/>
                <a:latin typeface="Calibri" panose="020F0502020204030204" pitchFamily="34" charset="0"/>
                <a:cs typeface="Calibri" panose="020F0502020204030204" pitchFamily="34" charset="0"/>
              </a:rPr>
              <a:t>　</a:t>
            </a:r>
            <a:r>
              <a:rPr lang="en-US" altLang="ja-JP" sz="1100" b="0" dirty="0" smtClean="0">
                <a:effectLst/>
                <a:latin typeface="Calibri" panose="020F0502020204030204" pitchFamily="34" charset="0"/>
                <a:cs typeface="Calibri" panose="020F0502020204030204" pitchFamily="34" charset="0"/>
              </a:rPr>
              <a:t>Night	</a:t>
            </a:r>
            <a:r>
              <a:rPr lang="ja-JP" altLang="en-US" sz="1100" b="0" dirty="0" smtClean="0">
                <a:effectLst/>
                <a:latin typeface="Calibri" panose="020F0502020204030204" pitchFamily="34" charset="0"/>
                <a:cs typeface="Calibri" panose="020F0502020204030204" pitchFamily="34" charset="0"/>
              </a:rPr>
              <a:t>：</a:t>
            </a:r>
            <a:r>
              <a:rPr lang="en-US" altLang="ja-JP" sz="1100" b="0" dirty="0" smtClean="0">
                <a:effectLst/>
                <a:latin typeface="Calibri" panose="020F0502020204030204" pitchFamily="34" charset="0"/>
                <a:cs typeface="Calibri" panose="020F0502020204030204" pitchFamily="34" charset="0"/>
              </a:rPr>
              <a:t>this file is </a:t>
            </a:r>
            <a:r>
              <a:rPr lang="en-US" altLang="ja-JP" sz="1100" b="0" dirty="0">
                <a:effectLst/>
                <a:latin typeface="Calibri" panose="020F0502020204030204" pitchFamily="34" charset="0"/>
                <a:cs typeface="Calibri" panose="020F0502020204030204" pitchFamily="34" charset="0"/>
              </a:rPr>
              <a:t>suitable to night-times</a:t>
            </a:r>
            <a:r>
              <a:rPr lang="en-US" altLang="ja-JP" sz="1100" b="0" dirty="0">
                <a:latin typeface="Calibri" panose="020F0502020204030204" pitchFamily="34" charset="0"/>
                <a:cs typeface="Calibri" panose="020F0502020204030204" pitchFamily="34" charset="0"/>
              </a:rPr>
              <a:t>. Guideline) illuminance is </a:t>
            </a:r>
            <a:r>
              <a:rPr lang="en-US" altLang="ja-JP" sz="1100" b="0" dirty="0" smtClean="0">
                <a:latin typeface="Calibri" panose="020F0502020204030204" pitchFamily="34" charset="0"/>
                <a:cs typeface="Calibri" panose="020F0502020204030204" pitchFamily="34" charset="0"/>
              </a:rPr>
              <a:t>below 300lux.</a:t>
            </a:r>
            <a:endParaRPr lang="en-US" altLang="ja-JP" sz="1100" b="0" dirty="0" smtClean="0">
              <a:effectLst/>
              <a:latin typeface="Calibri" panose="020F0502020204030204" pitchFamily="34" charset="0"/>
              <a:cs typeface="Calibri" panose="020F0502020204030204" pitchFamily="34" charset="0"/>
            </a:endParaRPr>
          </a:p>
        </p:txBody>
      </p:sp>
      <p:pic>
        <p:nvPicPr>
          <p:cNvPr id="21" name="図 20"/>
          <p:cNvPicPr>
            <a:picLocks noChangeAspect="1"/>
          </p:cNvPicPr>
          <p:nvPr/>
        </p:nvPicPr>
        <p:blipFill rotWithShape="1">
          <a:blip r:embed="rId2"/>
          <a:srcRect b="9346"/>
          <a:stretch/>
        </p:blipFill>
        <p:spPr>
          <a:xfrm>
            <a:off x="2839392" y="2153125"/>
            <a:ext cx="1456958" cy="2418876"/>
          </a:xfrm>
          <a:prstGeom prst="rect">
            <a:avLst/>
          </a:prstGeom>
        </p:spPr>
      </p:pic>
      <p:pic>
        <p:nvPicPr>
          <p:cNvPr id="22" name="図 21"/>
          <p:cNvPicPr>
            <a:picLocks noChangeAspect="1"/>
          </p:cNvPicPr>
          <p:nvPr/>
        </p:nvPicPr>
        <p:blipFill rotWithShape="1">
          <a:blip r:embed="rId3"/>
          <a:srcRect b="9061"/>
          <a:stretch/>
        </p:blipFill>
        <p:spPr>
          <a:xfrm>
            <a:off x="1141667" y="2153126"/>
            <a:ext cx="1456957" cy="2426496"/>
          </a:xfrm>
          <a:prstGeom prst="rect">
            <a:avLst/>
          </a:prstGeom>
        </p:spPr>
      </p:pic>
      <p:pic>
        <p:nvPicPr>
          <p:cNvPr id="23" name="図 22"/>
          <p:cNvPicPr>
            <a:picLocks noChangeAspect="1"/>
          </p:cNvPicPr>
          <p:nvPr/>
        </p:nvPicPr>
        <p:blipFill rotWithShape="1">
          <a:blip r:embed="rId4"/>
          <a:srcRect b="9100"/>
          <a:stretch/>
        </p:blipFill>
        <p:spPr>
          <a:xfrm>
            <a:off x="4543381" y="2164596"/>
            <a:ext cx="1450694" cy="2415025"/>
          </a:xfrm>
          <a:prstGeom prst="rect">
            <a:avLst/>
          </a:prstGeom>
        </p:spPr>
      </p:pic>
      <p:sp>
        <p:nvSpPr>
          <p:cNvPr id="24" name="正方形/長方形 23"/>
          <p:cNvSpPr/>
          <p:nvPr/>
        </p:nvSpPr>
        <p:spPr>
          <a:xfrm>
            <a:off x="2839389" y="3495676"/>
            <a:ext cx="1423879" cy="133631"/>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5" name="正方形/長方形 24"/>
          <p:cNvSpPr/>
          <p:nvPr/>
        </p:nvSpPr>
        <p:spPr>
          <a:xfrm>
            <a:off x="4543382" y="3487257"/>
            <a:ext cx="1450693" cy="155185"/>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6" name="テキスト ボックス 25"/>
          <p:cNvSpPr txBox="1"/>
          <p:nvPr/>
        </p:nvSpPr>
        <p:spPr>
          <a:xfrm>
            <a:off x="1141667" y="2146610"/>
            <a:ext cx="1456957" cy="127774"/>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000" kern="0" dirty="0" smtClean="0">
                <a:solidFill>
                  <a:prstClr val="white"/>
                </a:solidFill>
                <a:effectLst/>
                <a:latin typeface="Calibri" panose="020F0502020204030204" pitchFamily="34" charset="0"/>
                <a:ea typeface="ＭＳ Ｐゴシック"/>
                <a:cs typeface="Calibri" panose="020F0502020204030204" pitchFamily="34" charset="0"/>
              </a:rPr>
              <a:t>Default setting</a:t>
            </a:r>
            <a:endParaRPr kumimoji="0" lang="en-US" altLang="ja-JP" sz="10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27" name="テキスト ボックス 26"/>
          <p:cNvSpPr txBox="1"/>
          <p:nvPr/>
        </p:nvSpPr>
        <p:spPr>
          <a:xfrm>
            <a:off x="2839392" y="2146610"/>
            <a:ext cx="1456959" cy="127774"/>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000" kern="0" noProof="0" dirty="0" smtClean="0">
                <a:solidFill>
                  <a:prstClr val="white"/>
                </a:solidFill>
                <a:effectLst/>
                <a:latin typeface="Calibri" panose="020F0502020204030204" pitchFamily="34" charset="0"/>
                <a:ea typeface="ＭＳ Ｐゴシック"/>
                <a:cs typeface="Calibri" panose="020F0502020204030204" pitchFamily="34" charset="0"/>
              </a:rPr>
              <a:t>Sunny</a:t>
            </a:r>
            <a:endParaRPr kumimoji="0" lang="en-US" altLang="ja-JP" sz="10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28" name="テキスト ボックス 27"/>
          <p:cNvSpPr txBox="1"/>
          <p:nvPr/>
        </p:nvSpPr>
        <p:spPr>
          <a:xfrm>
            <a:off x="4543382" y="2153125"/>
            <a:ext cx="1450694" cy="127774"/>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000" kern="0" dirty="0" smtClean="0">
                <a:solidFill>
                  <a:prstClr val="white"/>
                </a:solidFill>
                <a:effectLst/>
                <a:latin typeface="Calibri" panose="020F0502020204030204" pitchFamily="34" charset="0"/>
                <a:ea typeface="ＭＳ Ｐゴシック"/>
                <a:cs typeface="Calibri" panose="020F0502020204030204" pitchFamily="34" charset="0"/>
              </a:rPr>
              <a:t>Cloudy</a:t>
            </a:r>
            <a:endParaRPr kumimoji="0" lang="en-US" altLang="ja-JP" sz="10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29" name="正方形/長方形 28"/>
          <p:cNvSpPr/>
          <p:nvPr/>
        </p:nvSpPr>
        <p:spPr>
          <a:xfrm>
            <a:off x="7841189" y="3432451"/>
            <a:ext cx="204079" cy="160751"/>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30" name="テキスト ボックス 29"/>
          <p:cNvSpPr txBox="1"/>
          <p:nvPr/>
        </p:nvSpPr>
        <p:spPr>
          <a:xfrm>
            <a:off x="7949491" y="3396221"/>
            <a:ext cx="1045148"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dirty="0" smtClean="0">
                <a:effectLst/>
                <a:latin typeface="Calibri" panose="020F0502020204030204" pitchFamily="34" charset="0"/>
                <a:ea typeface="Meiryo UI" panose="020B0604030504040204" pitchFamily="50" charset="-128"/>
                <a:cs typeface="Calibri" panose="020F0502020204030204" pitchFamily="34" charset="0"/>
              </a:rPr>
              <a:t>：</a:t>
            </a:r>
            <a:r>
              <a:rPr kumimoji="1" lang="en-US" altLang="ja-JP" sz="100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differences</a:t>
            </a:r>
            <a:endParaRPr kumimoji="1" lang="ja-JP" altLang="en-US" sz="100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31" name="図 30"/>
          <p:cNvPicPr>
            <a:picLocks noChangeAspect="1"/>
          </p:cNvPicPr>
          <p:nvPr/>
        </p:nvPicPr>
        <p:blipFill rotWithShape="1">
          <a:blip r:embed="rId5"/>
          <a:srcRect b="9136"/>
          <a:stretch/>
        </p:blipFill>
        <p:spPr>
          <a:xfrm>
            <a:off x="6247367" y="2161026"/>
            <a:ext cx="1448833" cy="2410975"/>
          </a:xfrm>
          <a:prstGeom prst="rect">
            <a:avLst/>
          </a:prstGeom>
        </p:spPr>
      </p:pic>
      <p:sp>
        <p:nvSpPr>
          <p:cNvPr id="32" name="テキスト ボックス 31"/>
          <p:cNvSpPr txBox="1"/>
          <p:nvPr/>
        </p:nvSpPr>
        <p:spPr>
          <a:xfrm>
            <a:off x="6247367" y="2161026"/>
            <a:ext cx="1448833" cy="113358"/>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000" kern="0" noProof="0" dirty="0" smtClean="0">
                <a:solidFill>
                  <a:prstClr val="white"/>
                </a:solidFill>
                <a:effectLst/>
                <a:latin typeface="Calibri" panose="020F0502020204030204" pitchFamily="34" charset="0"/>
                <a:ea typeface="ＭＳ Ｐゴシック"/>
                <a:cs typeface="Calibri" panose="020F0502020204030204" pitchFamily="34" charset="0"/>
              </a:rPr>
              <a:t>Night</a:t>
            </a:r>
            <a:endParaRPr kumimoji="0" lang="en-US" altLang="ja-JP" sz="10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33" name="正方形/長方形 32"/>
          <p:cNvSpPr/>
          <p:nvPr/>
        </p:nvSpPr>
        <p:spPr>
          <a:xfrm>
            <a:off x="6247367" y="2564388"/>
            <a:ext cx="1448833" cy="110648"/>
          </a:xfrm>
          <a:prstGeom prst="rect">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dirty="0" smtClean="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914943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613728" y="2396468"/>
            <a:ext cx="1945670" cy="1525762"/>
          </a:xfrm>
          <a:prstGeom prst="rect">
            <a:avLst/>
          </a:prstGeom>
        </p:spPr>
      </p:pic>
      <p:grpSp>
        <p:nvGrpSpPr>
          <p:cNvPr id="4" name="グループ化 3"/>
          <p:cNvGrpSpPr/>
          <p:nvPr/>
        </p:nvGrpSpPr>
        <p:grpSpPr>
          <a:xfrm>
            <a:off x="3563280" y="2396468"/>
            <a:ext cx="1926147" cy="1529556"/>
            <a:chOff x="2392878" y="56082"/>
            <a:chExt cx="2826327" cy="2301170"/>
          </a:xfrm>
        </p:grpSpPr>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34206" t="3116" r="34626" b="52144"/>
            <a:stretch/>
          </p:blipFill>
          <p:spPr>
            <a:xfrm>
              <a:off x="2392878" y="56082"/>
              <a:ext cx="2826327" cy="2301170"/>
            </a:xfrm>
            <a:prstGeom prst="rect">
              <a:avLst/>
            </a:prstGeom>
          </p:spPr>
        </p:pic>
        <p:pic>
          <p:nvPicPr>
            <p:cNvPr id="70" name="図 69"/>
            <p:cNvPicPr>
              <a:picLocks noChangeAspect="1"/>
            </p:cNvPicPr>
            <p:nvPr/>
          </p:nvPicPr>
          <p:blipFill rotWithShape="1">
            <a:blip r:embed="rId4">
              <a:extLst>
                <a:ext uri="{28A0092B-C50C-407E-A947-70E740481C1C}">
                  <a14:useLocalDpi xmlns:a14="http://schemas.microsoft.com/office/drawing/2010/main" val="0"/>
                </a:ext>
              </a:extLst>
            </a:blip>
            <a:srcRect l="46600" t="80087" r="49341" b="16219"/>
            <a:stretch/>
          </p:blipFill>
          <p:spPr>
            <a:xfrm>
              <a:off x="3515666" y="1549826"/>
              <a:ext cx="368135" cy="190006"/>
            </a:xfrm>
            <a:prstGeom prst="rect">
              <a:avLst/>
            </a:prstGeom>
          </p:spPr>
        </p:pic>
      </p:gr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34284" t="51024" r="33761" b="4416"/>
          <a:stretch/>
        </p:blipFill>
        <p:spPr>
          <a:xfrm>
            <a:off x="510556" y="2396468"/>
            <a:ext cx="1928424" cy="1525351"/>
          </a:xfrm>
          <a:prstGeom prst="rect">
            <a:avLst/>
          </a:prstGeom>
        </p:spPr>
      </p:pic>
      <p:sp>
        <p:nvSpPr>
          <p:cNvPr id="16" name="タイトル 1"/>
          <p:cNvSpPr txBox="1">
            <a:spLocks/>
          </p:cNvSpPr>
          <p:nvPr/>
        </p:nvSpPr>
        <p:spPr>
          <a:xfrm>
            <a:off x="68579" y="634115"/>
            <a:ext cx="7581901" cy="340636"/>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1600" u="sng" kern="0" dirty="0" smtClean="0">
                <a:solidFill>
                  <a:srgbClr val="6464E6"/>
                </a:solidFill>
                <a:effectLst/>
                <a:latin typeface="Calibri" panose="020F0502020204030204" pitchFamily="34" charset="0"/>
                <a:cs typeface="Calibri" panose="020F0502020204030204" pitchFamily="34" charset="0"/>
              </a:rPr>
              <a:t>Effective frame is the frame image which includes both occu</a:t>
            </a:r>
            <a:r>
              <a:rPr lang="en-US" altLang="ja-JP" sz="1600" u="sng" kern="0" dirty="0" smtClean="0">
                <a:solidFill>
                  <a:srgbClr val="6464E6"/>
                </a:solidFill>
                <a:latin typeface="Calibri" panose="020F0502020204030204" pitchFamily="34" charset="0"/>
                <a:cs typeface="Calibri" panose="020F0502020204030204" pitchFamily="34" charset="0"/>
              </a:rPr>
              <a:t>pants and license images</a:t>
            </a:r>
            <a:endParaRPr lang="en-US" altLang="ja-JP" sz="1600" u="sng" kern="0" dirty="0" smtClean="0">
              <a:solidFill>
                <a:srgbClr val="6464E6"/>
              </a:solidFill>
              <a:effectLst/>
              <a:latin typeface="Calibri" panose="020F0502020204030204" pitchFamily="34" charset="0"/>
              <a:cs typeface="Calibri" panose="020F0502020204030204" pitchFamily="34" charset="0"/>
            </a:endParaRPr>
          </a:p>
        </p:txBody>
      </p:sp>
      <p:sp>
        <p:nvSpPr>
          <p:cNvPr id="24"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18. Ref. “What is Effective frame”?</a:t>
            </a:r>
            <a:endParaRPr lang="ja-JP" altLang="en-US" sz="2800" dirty="0"/>
          </a:p>
        </p:txBody>
      </p:sp>
      <p:sp>
        <p:nvSpPr>
          <p:cNvPr id="42" name="正方形/長方形 41"/>
          <p:cNvSpPr/>
          <p:nvPr/>
        </p:nvSpPr>
        <p:spPr>
          <a:xfrm>
            <a:off x="3001374" y="1007472"/>
            <a:ext cx="1557670" cy="98893"/>
          </a:xfrm>
          <a:prstGeom prst="rect">
            <a:avLst/>
          </a:prstGeom>
          <a:gradFill flip="none" rotWithShape="1">
            <a:gsLst>
              <a:gs pos="0">
                <a:schemeClr val="bg1">
                  <a:tint val="66000"/>
                  <a:satMod val="160000"/>
                  <a:lumMod val="30000"/>
                </a:schemeClr>
              </a:gs>
              <a:gs pos="50000">
                <a:schemeClr val="bg1">
                  <a:tint val="44500"/>
                  <a:satMod val="160000"/>
                  <a:lumMod val="45000"/>
                </a:schemeClr>
              </a:gs>
              <a:gs pos="100000">
                <a:schemeClr val="bg1">
                  <a:lumMod val="50000"/>
                  <a:tint val="23500"/>
                  <a:satMod val="160000"/>
                </a:schemeClr>
              </a:gs>
            </a:gsLst>
            <a:lin ang="16200000" scaled="1"/>
            <a:tileRect/>
          </a:gradFill>
          <a:ln>
            <a:noFill/>
          </a:ln>
          <a:effectLst/>
          <a:extLst/>
        </p:spPr>
        <p:txBody>
          <a:bodyPr wrap="none" lIns="72000" rIns="72000" rtlCol="0" anchor="ctr"/>
          <a:lstStyle/>
          <a:p>
            <a:pPr algn="ctr" defTabSz="361950" fontAlgn="base">
              <a:spcBef>
                <a:spcPct val="0"/>
              </a:spcBef>
              <a:spcAft>
                <a:spcPct val="0"/>
              </a:spcAft>
            </a:pPr>
            <a:endPar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flipV="1">
            <a:off x="217291" y="2068960"/>
            <a:ext cx="4342111" cy="69095"/>
          </a:xfrm>
          <a:prstGeom prst="rect">
            <a:avLst/>
          </a:prstGeom>
          <a:solidFill>
            <a:schemeClr val="bg1">
              <a:lumMod val="75000"/>
            </a:schemeClr>
          </a:solidFill>
          <a:ln>
            <a:noFill/>
          </a:ln>
          <a:effectLst/>
          <a:extLst/>
        </p:spPr>
        <p:txBody>
          <a:bodyPr wrap="none" lIns="72000" rIns="72000" rtlCol="0" anchor="ctr"/>
          <a:lstStyle/>
          <a:p>
            <a:pPr algn="ctr" defTabSz="361950" fontAlgn="base">
              <a:spcBef>
                <a:spcPct val="0"/>
              </a:spcBef>
              <a:spcAft>
                <a:spcPct val="0"/>
              </a:spcAft>
            </a:pPr>
            <a:endPar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図 45"/>
          <p:cNvPicPr>
            <a:picLocks noChangeAspect="1"/>
          </p:cNvPicPr>
          <p:nvPr/>
        </p:nvPicPr>
        <p:blipFill>
          <a:blip r:embed="rId6"/>
          <a:stretch>
            <a:fillRect/>
          </a:stretch>
        </p:blipFill>
        <p:spPr>
          <a:xfrm>
            <a:off x="4217072" y="975606"/>
            <a:ext cx="321932" cy="377836"/>
          </a:xfrm>
          <a:prstGeom prst="rect">
            <a:avLst/>
          </a:prstGeom>
        </p:spPr>
      </p:pic>
      <p:sp>
        <p:nvSpPr>
          <p:cNvPr id="47" name="二等辺三角形 46"/>
          <p:cNvSpPr/>
          <p:nvPr/>
        </p:nvSpPr>
        <p:spPr>
          <a:xfrm rot="4404815" flipH="1">
            <a:off x="2836062" y="185464"/>
            <a:ext cx="481796" cy="2615417"/>
          </a:xfrm>
          <a:prstGeom prst="triangle">
            <a:avLst/>
          </a:prstGeom>
          <a:solidFill>
            <a:srgbClr val="FDEDF6"/>
          </a:solidFill>
          <a:ln>
            <a:noFill/>
          </a:ln>
          <a:effectLst/>
          <a:extLst/>
        </p:spPr>
        <p:txBody>
          <a:bodyPr wrap="none" lIns="72000" rIns="72000" rtlCol="0" anchor="ctr"/>
          <a:lstStyle/>
          <a:p>
            <a:pPr algn="ctr" defTabSz="361950" fontAlgn="base">
              <a:spcBef>
                <a:spcPct val="0"/>
              </a:spcBef>
              <a:spcAft>
                <a:spcPct val="0"/>
              </a:spcAft>
            </a:pPr>
            <a:endParaRPr kumimoji="1"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1" name="Group 289"/>
          <p:cNvGraphicFramePr>
            <a:graphicFrameLocks noGrp="1"/>
          </p:cNvGraphicFramePr>
          <p:nvPr>
            <p:extLst/>
          </p:nvPr>
        </p:nvGraphicFramePr>
        <p:xfrm>
          <a:off x="746134" y="3960877"/>
          <a:ext cx="7667483" cy="585216"/>
        </p:xfrm>
        <a:graphic>
          <a:graphicData uri="http://schemas.openxmlformats.org/drawingml/2006/table">
            <a:tbl>
              <a:tblPr/>
              <a:tblGrid>
                <a:gridCol w="1816245">
                  <a:extLst>
                    <a:ext uri="{9D8B030D-6E8A-4147-A177-3AD203B41FA5}">
                      <a16:colId xmlns:a16="http://schemas.microsoft.com/office/drawing/2014/main" val="20001"/>
                    </a:ext>
                  </a:extLst>
                </a:gridCol>
                <a:gridCol w="2925619">
                  <a:extLst>
                    <a:ext uri="{9D8B030D-6E8A-4147-A177-3AD203B41FA5}">
                      <a16:colId xmlns:a16="http://schemas.microsoft.com/office/drawing/2014/main" val="20002"/>
                    </a:ext>
                  </a:extLst>
                </a:gridCol>
                <a:gridCol w="2925619">
                  <a:extLst>
                    <a:ext uri="{9D8B030D-6E8A-4147-A177-3AD203B41FA5}">
                      <a16:colId xmlns:a16="http://schemas.microsoft.com/office/drawing/2014/main" val="547339936"/>
                    </a:ext>
                  </a:extLst>
                </a:gridCol>
              </a:tblGrid>
              <a:tr h="28668">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Capturing</a:t>
                      </a:r>
                      <a:r>
                        <a:rPr kumimoji="1" lang="en-US" altLang="ja-JP" sz="1100" b="1"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mode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200" b="1" i="1" u="none" baseline="0" dirty="0" smtClean="0">
                          <a:latin typeface="Calibri" panose="020F0502020204030204" pitchFamily="34" charset="0"/>
                          <a:ea typeface="Meiryo UI" panose="020B0604030504040204" pitchFamily="50" charset="-128"/>
                          <a:cs typeface="Calibri" panose="020F0502020204030204" pitchFamily="34" charset="0"/>
                        </a:rPr>
                        <a:t>Dual </a:t>
                      </a:r>
                      <a:r>
                        <a:rPr lang="en-US" altLang="ja-JP" sz="1200" b="1" i="1" u="none" dirty="0" smtClean="0">
                          <a:latin typeface="Calibri" panose="020F0502020204030204" pitchFamily="34" charset="0"/>
                          <a:ea typeface="Meiryo UI" panose="020B0604030504040204" pitchFamily="50" charset="-128"/>
                          <a:cs typeface="Calibri" panose="020F0502020204030204" pitchFamily="34" charset="0"/>
                        </a:rPr>
                        <a:t> (15fps)</a:t>
                      </a:r>
                      <a:endParaRPr lang="en-US" altLang="ja-JP" sz="1200" b="1" i="1" u="none" dirty="0" smtClean="0">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200" b="1" i="1" u="none" baseline="0" smtClean="0">
                          <a:latin typeface="Calibri" panose="020F0502020204030204" pitchFamily="34" charset="0"/>
                          <a:ea typeface="Meiryo UI" panose="020B0604030504040204" pitchFamily="50" charset="-128"/>
                          <a:cs typeface="Calibri" panose="020F0502020204030204" pitchFamily="34" charset="0"/>
                        </a:rPr>
                        <a:t>Single </a:t>
                      </a:r>
                      <a:r>
                        <a:rPr lang="en-US" altLang="ja-JP" sz="1200" b="1" i="1" u="none"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i="1" u="none" dirty="0" smtClean="0">
                          <a:latin typeface="Calibri" panose="020F0502020204030204" pitchFamily="34" charset="0"/>
                          <a:ea typeface="Meiryo UI" panose="020B0604030504040204" pitchFamily="50" charset="-128"/>
                          <a:cs typeface="Calibri" panose="020F0502020204030204" pitchFamily="34" charset="0"/>
                        </a:rPr>
                        <a:t>(30fps)</a:t>
                      </a:r>
                      <a:endParaRPr lang="en-US" altLang="ja-JP" sz="1200" b="1" i="1" u="none" dirty="0" smtClean="0">
                        <a:effectLst/>
                        <a:latin typeface="Calibri" panose="020F0502020204030204" pitchFamily="34" charset="0"/>
                        <a:ea typeface="Meiryo UI" panose="020B0604030504040204" pitchFamily="50" charset="-128"/>
                        <a:cs typeface="Calibri" panose="020F050202020403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6463078"/>
                  </a:ext>
                </a:extLst>
              </a:tr>
              <a:tr h="302237">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Effective</a:t>
                      </a:r>
                      <a:r>
                        <a:rPr kumimoji="1" lang="en-US" altLang="ja-JP" sz="1100" b="1" baseline="0" dirty="0" smtClean="0">
                          <a:latin typeface="Calibri" panose="020F0502020204030204" pitchFamily="34" charset="0"/>
                          <a:ea typeface="Meiryo UI" panose="020B0604030504040204" pitchFamily="50" charset="-128"/>
                          <a:cs typeface="Calibri" panose="020F0502020204030204" pitchFamily="34" charset="0"/>
                        </a:rPr>
                        <a:t> f</a:t>
                      </a:r>
                      <a:r>
                        <a:rPr kumimoji="1" lang="en-US" altLang="ja-JP" sz="1100" b="1" dirty="0" smtClean="0">
                          <a:latin typeface="Calibri" panose="020F0502020204030204" pitchFamily="34" charset="0"/>
                          <a:ea typeface="Meiryo UI" panose="020B0604030504040204" pitchFamily="50" charset="-128"/>
                          <a:cs typeface="Calibri" panose="020F0502020204030204" pitchFamily="34" charset="0"/>
                        </a:rPr>
                        <a:t>rame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2</a:t>
                      </a:r>
                      <a:r>
                        <a:rPr kumimoji="0" lang="en-US" altLang="ja-JP" sz="8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 4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for</a:t>
                      </a:r>
                      <a:r>
                        <a:rPr kumimoji="0" lang="en-US" altLang="ja-JP" sz="1200" b="1"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120km/h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(0</a:t>
                      </a:r>
                      <a:r>
                        <a:rPr kumimoji="0" lang="en-US" altLang="ja-JP" sz="8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3</a:t>
                      </a:r>
                      <a:r>
                        <a:rPr kumimoji="0" lang="ja-JP" altLang="en-US" sz="1200" b="1"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for</a:t>
                      </a:r>
                      <a:r>
                        <a:rPr kumimoji="0" lang="en-US" altLang="ja-JP" sz="1200" b="1"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160km/h)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6</a:t>
                      </a:r>
                      <a:r>
                        <a:rPr kumimoji="0" lang="en-US" altLang="ja-JP" sz="800" b="0" i="0" u="none" strike="noStrike" kern="120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 8</a:t>
                      </a:r>
                      <a:r>
                        <a:rPr kumimoji="0" lang="ja-JP" altLang="en-US" sz="1200" b="1" baseline="0"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for</a:t>
                      </a:r>
                      <a:r>
                        <a:rPr kumimoji="0" lang="en-US" altLang="ja-JP" sz="1200" b="1"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120km/h</a:t>
                      </a:r>
                      <a:endPar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4</a:t>
                      </a:r>
                      <a:r>
                        <a:rPr kumimoji="0" lang="en-US" altLang="ja-JP" sz="800" b="0" i="0" u="none" strike="noStrike" kern="120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rgbClr val="2D2DB9"/>
                          </a:solidFill>
                          <a:latin typeface="Calibri" panose="020F0502020204030204" pitchFamily="34" charset="0"/>
                          <a:ea typeface="Meiryo UI" panose="020B0604030504040204" pitchFamily="50" charset="-128"/>
                          <a:cs typeface="Calibri" panose="020F0502020204030204" pitchFamily="34" charset="0"/>
                        </a:rPr>
                        <a:t>~ 6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for</a:t>
                      </a:r>
                      <a:r>
                        <a:rPr kumimoji="0" lang="en-US" altLang="ja-JP" sz="1200" b="1" baseline="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160km/h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9" name="正方形/長方形 98"/>
          <p:cNvSpPr/>
          <p:nvPr/>
        </p:nvSpPr>
        <p:spPr>
          <a:xfrm>
            <a:off x="1205296" y="1347206"/>
            <a:ext cx="2319463" cy="697739"/>
          </a:xfrm>
          <a:prstGeom prst="rect">
            <a:avLst/>
          </a:prstGeom>
          <a:solidFill>
            <a:srgbClr val="FDEDF6"/>
          </a:solidFill>
          <a:ln w="28575">
            <a:solidFill>
              <a:srgbClr val="6464E6"/>
            </a:solidFill>
            <a:prstDash val="sysDash"/>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1102336" y="1131322"/>
            <a:ext cx="1820804" cy="230832"/>
          </a:xfrm>
          <a:prstGeom prst="rect">
            <a:avLst/>
          </a:prstGeom>
          <a:noFill/>
        </p:spPr>
        <p:txBody>
          <a:bodyPr wrap="square" rtlCol="0">
            <a:spAutoFit/>
          </a:bodyPr>
          <a:lstStyle/>
          <a:p>
            <a:pPr algn="l" defTabSz="685800">
              <a:defRPr/>
            </a:pPr>
            <a:r>
              <a:rPr lang="en-US" altLang="ja-JP" sz="900" b="1" dirty="0" smtClean="0">
                <a:effectLst/>
                <a:latin typeface="Calibri" panose="020F0502020204030204" pitchFamily="34" charset="0"/>
                <a:ea typeface="Meiryo UI" panose="020B0604030504040204" pitchFamily="50" charset="-128"/>
                <a:cs typeface="Calibri" panose="020F0502020204030204" pitchFamily="34" charset="0"/>
              </a:rPr>
              <a:t>Image capturing area of X5 series</a:t>
            </a:r>
            <a:endParaRPr lang="en-US" altLang="ja-JP" sz="9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05" name="テキスト ボックス 104"/>
          <p:cNvSpPr txBox="1"/>
          <p:nvPr/>
        </p:nvSpPr>
        <p:spPr>
          <a:xfrm>
            <a:off x="361976" y="1371146"/>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“A”</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06" name="テキスト ボックス 105"/>
          <p:cNvSpPr txBox="1"/>
          <p:nvPr/>
        </p:nvSpPr>
        <p:spPr>
          <a:xfrm>
            <a:off x="1745138" y="1339915"/>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“B”</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07" name="テキスト ボックス 106"/>
          <p:cNvSpPr txBox="1"/>
          <p:nvPr/>
        </p:nvSpPr>
        <p:spPr>
          <a:xfrm>
            <a:off x="3074805" y="1339976"/>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“C”</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08" name="右矢印 107"/>
          <p:cNvSpPr/>
          <p:nvPr/>
        </p:nvSpPr>
        <p:spPr>
          <a:xfrm rot="10800000" flipH="1">
            <a:off x="1327687" y="1597990"/>
            <a:ext cx="267189"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9" name="右矢印 108"/>
          <p:cNvSpPr/>
          <p:nvPr/>
        </p:nvSpPr>
        <p:spPr>
          <a:xfrm rot="10800000" flipH="1">
            <a:off x="2647240" y="1597991"/>
            <a:ext cx="267189"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0" name="右矢印 109"/>
          <p:cNvSpPr/>
          <p:nvPr/>
        </p:nvSpPr>
        <p:spPr>
          <a:xfrm rot="10800000" flipH="1">
            <a:off x="3979224" y="1635563"/>
            <a:ext cx="267189" cy="377771"/>
          </a:xfrm>
          <a:prstGeom prst="rightArrow">
            <a:avLst>
              <a:gd name="adj1" fmla="val 50000"/>
              <a:gd name="adj2" fmla="val 51538"/>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1" name="Picture 4" descr="2018 Subaru Crosstrek, 2019 Subaru Forester, NYIA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27"/>
          <a:stretch/>
        </p:blipFill>
        <p:spPr bwMode="auto">
          <a:xfrm flipH="1">
            <a:off x="2828114" y="1461320"/>
            <a:ext cx="1281176" cy="688529"/>
          </a:xfrm>
          <a:prstGeom prst="roundRect">
            <a:avLst>
              <a:gd name="adj" fmla="val 41074"/>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9" name="Picture 4" descr="2018 Subaru Crosstrek, 2019 Subaru Forester, NYIA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27"/>
          <a:stretch/>
        </p:blipFill>
        <p:spPr bwMode="auto">
          <a:xfrm flipH="1">
            <a:off x="175303" y="1461320"/>
            <a:ext cx="1281176" cy="688529"/>
          </a:xfrm>
          <a:prstGeom prst="roundRect">
            <a:avLst>
              <a:gd name="adj" fmla="val 41074"/>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0" name="Picture 4" descr="2018 Subaru Crosstrek, 2019 Subaru Forester, NYIA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27"/>
          <a:stretch/>
        </p:blipFill>
        <p:spPr bwMode="auto">
          <a:xfrm flipH="1">
            <a:off x="1474768" y="1461320"/>
            <a:ext cx="1281176" cy="688529"/>
          </a:xfrm>
          <a:prstGeom prst="roundRect">
            <a:avLst>
              <a:gd name="adj" fmla="val 41074"/>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13" name="正方形/長方形 112"/>
          <p:cNvSpPr/>
          <p:nvPr/>
        </p:nvSpPr>
        <p:spPr>
          <a:xfrm>
            <a:off x="4980091" y="1106364"/>
            <a:ext cx="4010518" cy="10846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5400000">
            <a:off x="4350433" y="1446841"/>
            <a:ext cx="884372" cy="263437"/>
          </a:xfrm>
          <a:prstGeom prst="triangl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5261157" y="1284829"/>
            <a:ext cx="720000" cy="360000"/>
          </a:xfrm>
          <a:prstGeom prst="rect">
            <a:avLst/>
          </a:prstGeom>
          <a:solidFill>
            <a:srgbClr val="FDEDF6"/>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テキスト ボックス 113"/>
          <p:cNvSpPr txBox="1"/>
          <p:nvPr/>
        </p:nvSpPr>
        <p:spPr>
          <a:xfrm>
            <a:off x="4903740" y="899158"/>
            <a:ext cx="3018895" cy="261610"/>
          </a:xfrm>
          <a:prstGeom prst="rect">
            <a:avLst/>
          </a:prstGeom>
          <a:noFill/>
        </p:spPr>
        <p:txBody>
          <a:bodyPr wrap="square" rtlCol="0">
            <a:spAutoFit/>
          </a:bodyPr>
          <a:lstStyle/>
          <a:p>
            <a:pPr algn="l" defTabSz="685800">
              <a:defRPr/>
            </a:pPr>
            <a:r>
              <a:rPr lang="en-US" altLang="ja-JP" sz="1100" dirty="0" smtClean="0">
                <a:latin typeface="Calibri" panose="020F0502020204030204" pitchFamily="34" charset="0"/>
                <a:ea typeface="Meiryo UI" panose="020B0604030504040204" pitchFamily="50" charset="-128"/>
                <a:cs typeface="Calibri" panose="020F0502020204030204" pitchFamily="34" charset="0"/>
              </a:rPr>
              <a:t>Image Pattern capturing occupants or license</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18" name="テキスト ボックス 117"/>
          <p:cNvSpPr txBox="1"/>
          <p:nvPr/>
        </p:nvSpPr>
        <p:spPr>
          <a:xfrm>
            <a:off x="6047247" y="1344018"/>
            <a:ext cx="552812" cy="261610"/>
          </a:xfrm>
          <a:prstGeom prst="rect">
            <a:avLst/>
          </a:prstGeom>
          <a:noFill/>
        </p:spPr>
        <p:txBody>
          <a:bodyPr wrap="square" rtlCol="0">
            <a:spAutoFit/>
          </a:bodyPr>
          <a:lstStyle/>
          <a:p>
            <a:pPr algn="l" defTabSz="685800">
              <a:defRPr/>
            </a:pPr>
            <a:r>
              <a:rPr lang="ja-JP" altLang="en-US" sz="1100" dirty="0" smtClean="0">
                <a:latin typeface="Calibri" panose="020F0502020204030204" pitchFamily="34" charset="0"/>
                <a:ea typeface="Meiryo UI" panose="020B0604030504040204" pitchFamily="50" charset="-128"/>
                <a:cs typeface="Calibri" panose="020F0502020204030204" pitchFamily="34" charset="0"/>
              </a:rPr>
              <a:t>・・・・</a:t>
            </a:r>
            <a:r>
              <a:rPr lang="ja-JP" altLang="en-US" sz="1100" dirty="0">
                <a:latin typeface="Calibri" panose="020F0502020204030204" pitchFamily="34" charset="0"/>
                <a:ea typeface="Meiryo UI" panose="020B0604030504040204" pitchFamily="50" charset="-128"/>
                <a:cs typeface="Calibri" panose="020F0502020204030204" pitchFamily="34" charset="0"/>
              </a:rPr>
              <a:t>・</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19" name="テキスト ボックス 118"/>
          <p:cNvSpPr txBox="1"/>
          <p:nvPr/>
        </p:nvSpPr>
        <p:spPr>
          <a:xfrm>
            <a:off x="7475865" y="1344018"/>
            <a:ext cx="552812" cy="261610"/>
          </a:xfrm>
          <a:prstGeom prst="rect">
            <a:avLst/>
          </a:prstGeom>
          <a:noFill/>
        </p:spPr>
        <p:txBody>
          <a:bodyPr wrap="square" rtlCol="0">
            <a:spAutoFit/>
          </a:bodyPr>
          <a:lstStyle/>
          <a:p>
            <a:pPr algn="l" defTabSz="685800">
              <a:defRPr/>
            </a:pPr>
            <a:r>
              <a:rPr lang="ja-JP" altLang="en-US" sz="1100" dirty="0" smtClean="0">
                <a:latin typeface="Calibri" panose="020F0502020204030204" pitchFamily="34" charset="0"/>
                <a:ea typeface="Meiryo UI" panose="020B0604030504040204" pitchFamily="50" charset="-128"/>
                <a:cs typeface="Calibri" panose="020F0502020204030204" pitchFamily="34" charset="0"/>
              </a:rPr>
              <a:t>・・・・</a:t>
            </a:r>
            <a:r>
              <a:rPr lang="ja-JP" altLang="en-US" sz="1100" dirty="0">
                <a:latin typeface="Calibri" panose="020F0502020204030204" pitchFamily="34" charset="0"/>
                <a:ea typeface="Meiryo UI" panose="020B0604030504040204" pitchFamily="50" charset="-128"/>
                <a:cs typeface="Calibri" panose="020F0502020204030204" pitchFamily="34" charset="0"/>
              </a:rPr>
              <a:t>・</a:t>
            </a:r>
            <a:endParaRPr lang="en-US" altLang="ja-JP" sz="1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7" name="左中かっこ 16"/>
          <p:cNvSpPr/>
          <p:nvPr/>
        </p:nvSpPr>
        <p:spPr>
          <a:xfrm rot="16200000">
            <a:off x="6986057" y="13171"/>
            <a:ext cx="52042" cy="3722293"/>
          </a:xfrm>
          <a:prstGeom prst="leftBrace">
            <a:avLst>
              <a:gd name="adj1" fmla="val 5723"/>
              <a:gd name="adj2" fmla="val 498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0" name="テキスト ボックス 119"/>
          <p:cNvSpPr txBox="1"/>
          <p:nvPr/>
        </p:nvSpPr>
        <p:spPr>
          <a:xfrm>
            <a:off x="7016968" y="1868214"/>
            <a:ext cx="479618" cy="184666"/>
          </a:xfrm>
          <a:prstGeom prst="rect">
            <a:avLst/>
          </a:prstGeom>
          <a:noFill/>
        </p:spPr>
        <p:txBody>
          <a:bodyPr wrap="none" rtlCol="0">
            <a:spAutoFit/>
          </a:bodyPr>
          <a:lstStyle/>
          <a:p>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n frame</a:t>
            </a:r>
            <a:endPar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テキスト ボックス 121"/>
          <p:cNvSpPr txBox="1"/>
          <p:nvPr/>
        </p:nvSpPr>
        <p:spPr>
          <a:xfrm>
            <a:off x="5256924" y="1692052"/>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“A”</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23" name="テキスト ボックス 122"/>
          <p:cNvSpPr txBox="1"/>
          <p:nvPr/>
        </p:nvSpPr>
        <p:spPr>
          <a:xfrm>
            <a:off x="6665063" y="1692052"/>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“B”</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24" name="テキスト ボックス 123"/>
          <p:cNvSpPr txBox="1"/>
          <p:nvPr/>
        </p:nvSpPr>
        <p:spPr>
          <a:xfrm>
            <a:off x="8093093" y="1698643"/>
            <a:ext cx="740435" cy="215444"/>
          </a:xfrm>
          <a:prstGeom prst="rect">
            <a:avLst/>
          </a:prstGeom>
          <a:noFill/>
        </p:spPr>
        <p:txBody>
          <a:bodyPr wrap="square" rtlCol="0">
            <a:spAutoFit/>
          </a:bodyPr>
          <a:lstStyle/>
          <a:p>
            <a:pPr algn="ctr" defTabSz="685800">
              <a:defRPr/>
            </a:pPr>
            <a:r>
              <a:rPr lang="en-US" altLang="ja-JP" sz="800" b="1" dirty="0" smtClean="0">
                <a:latin typeface="Calibri" panose="020F0502020204030204" pitchFamily="34" charset="0"/>
                <a:ea typeface="Meiryo UI" panose="020B0604030504040204" pitchFamily="50" charset="-128"/>
                <a:cs typeface="Calibri" panose="020F0502020204030204" pitchFamily="34" charset="0"/>
              </a:rPr>
              <a:t>Pattern “C”</a:t>
            </a:r>
            <a:endParaRPr lang="en-US" altLang="ja-JP" sz="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25" name="正方形/長方形 124"/>
          <p:cNvSpPr/>
          <p:nvPr/>
        </p:nvSpPr>
        <p:spPr>
          <a:xfrm>
            <a:off x="6677962" y="1284829"/>
            <a:ext cx="720000" cy="360000"/>
          </a:xfrm>
          <a:prstGeom prst="rect">
            <a:avLst/>
          </a:prstGeom>
          <a:solidFill>
            <a:srgbClr val="FDEDF6"/>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8066972" y="1284829"/>
            <a:ext cx="720000" cy="360000"/>
          </a:xfrm>
          <a:prstGeom prst="rect">
            <a:avLst/>
          </a:prstGeom>
          <a:solidFill>
            <a:srgbClr val="FDEDF6"/>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8" name="グループ化 127"/>
          <p:cNvGrpSpPr/>
          <p:nvPr/>
        </p:nvGrpSpPr>
        <p:grpSpPr>
          <a:xfrm>
            <a:off x="5433856" y="1167919"/>
            <a:ext cx="350693" cy="363023"/>
            <a:chOff x="9175887" y="268065"/>
            <a:chExt cx="350693" cy="363023"/>
          </a:xfrm>
        </p:grpSpPr>
        <p:sp>
          <p:nvSpPr>
            <p:cNvPr id="129" name="正方形/長方形 128"/>
            <p:cNvSpPr/>
            <p:nvPr/>
          </p:nvSpPr>
          <p:spPr>
            <a:xfrm>
              <a:off x="9175887" y="280200"/>
              <a:ext cx="350693" cy="277799"/>
            </a:xfrm>
            <a:prstGeom prst="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0" name="グループ化 129"/>
            <p:cNvGrpSpPr/>
            <p:nvPr/>
          </p:nvGrpSpPr>
          <p:grpSpPr>
            <a:xfrm>
              <a:off x="9287087" y="268065"/>
              <a:ext cx="128292" cy="148681"/>
              <a:chOff x="1193381" y="6171703"/>
              <a:chExt cx="300698" cy="290059"/>
            </a:xfrm>
          </p:grpSpPr>
          <p:sp>
            <p:nvSpPr>
              <p:cNvPr id="132" name="楕円 131"/>
              <p:cNvSpPr/>
              <p:nvPr/>
            </p:nvSpPr>
            <p:spPr>
              <a:xfrm>
                <a:off x="1193381" y="6171703"/>
                <a:ext cx="300698" cy="290059"/>
              </a:xfrm>
              <a:prstGeom prst="ellipse">
                <a:avLst/>
              </a:prstGeom>
              <a:solidFill>
                <a:srgbClr val="2D2DB9"/>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3" name="直線コネクタ 132"/>
              <p:cNvCxnSpPr/>
              <p:nvPr/>
            </p:nvCxnSpPr>
            <p:spPr>
              <a:xfrm>
                <a:off x="1278729" y="6393656"/>
                <a:ext cx="128587"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1359691" y="6288881"/>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1240624" y="6276973"/>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131" name="正方形/長方形 130"/>
            <p:cNvSpPr/>
            <p:nvPr/>
          </p:nvSpPr>
          <p:spPr>
            <a:xfrm>
              <a:off x="9229924" y="488455"/>
              <a:ext cx="252000" cy="14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smtClean="0">
                  <a:solidFill>
                    <a:schemeClr val="bg1"/>
                  </a:solidFill>
                  <a:latin typeface="Calibri" panose="020F0502020204030204" pitchFamily="34" charset="0"/>
                  <a:cs typeface="Calibri" panose="020F0502020204030204" pitchFamily="34" charset="0"/>
                </a:rPr>
                <a:t>11</a:t>
              </a:r>
              <a:endParaRPr kumimoji="1" lang="ja-JP" altLang="en-US" sz="500" dirty="0">
                <a:solidFill>
                  <a:schemeClr val="bg1"/>
                </a:solidFill>
                <a:latin typeface="Calibri" panose="020F0502020204030204" pitchFamily="34" charset="0"/>
                <a:cs typeface="Calibri" panose="020F0502020204030204" pitchFamily="34" charset="0"/>
              </a:endParaRPr>
            </a:p>
          </p:txBody>
        </p:sp>
      </p:grpSp>
      <p:grpSp>
        <p:nvGrpSpPr>
          <p:cNvPr id="136" name="グループ化 135"/>
          <p:cNvGrpSpPr/>
          <p:nvPr/>
        </p:nvGrpSpPr>
        <p:grpSpPr>
          <a:xfrm>
            <a:off x="6859016" y="1294624"/>
            <a:ext cx="350693" cy="363023"/>
            <a:chOff x="9175887" y="268065"/>
            <a:chExt cx="350693" cy="363023"/>
          </a:xfrm>
        </p:grpSpPr>
        <p:sp>
          <p:nvSpPr>
            <p:cNvPr id="137" name="正方形/長方形 136"/>
            <p:cNvSpPr/>
            <p:nvPr/>
          </p:nvSpPr>
          <p:spPr>
            <a:xfrm>
              <a:off x="9175887" y="280200"/>
              <a:ext cx="350693" cy="277799"/>
            </a:xfrm>
            <a:prstGeom prst="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8" name="グループ化 137"/>
            <p:cNvGrpSpPr/>
            <p:nvPr/>
          </p:nvGrpSpPr>
          <p:grpSpPr>
            <a:xfrm>
              <a:off x="9287087" y="268065"/>
              <a:ext cx="128292" cy="148681"/>
              <a:chOff x="1193381" y="6171703"/>
              <a:chExt cx="300698" cy="290059"/>
            </a:xfrm>
          </p:grpSpPr>
          <p:sp>
            <p:nvSpPr>
              <p:cNvPr id="140" name="楕円 139"/>
              <p:cNvSpPr/>
              <p:nvPr/>
            </p:nvSpPr>
            <p:spPr>
              <a:xfrm>
                <a:off x="1193381" y="6171703"/>
                <a:ext cx="300698" cy="290059"/>
              </a:xfrm>
              <a:prstGeom prst="ellipse">
                <a:avLst/>
              </a:prstGeom>
              <a:solidFill>
                <a:srgbClr val="2D2DB9"/>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1" name="直線コネクタ 140"/>
              <p:cNvCxnSpPr/>
              <p:nvPr/>
            </p:nvCxnSpPr>
            <p:spPr>
              <a:xfrm>
                <a:off x="1278729" y="6393656"/>
                <a:ext cx="128587"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1359691" y="6288881"/>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1240624" y="6276973"/>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139" name="正方形/長方形 138"/>
            <p:cNvSpPr/>
            <p:nvPr/>
          </p:nvSpPr>
          <p:spPr>
            <a:xfrm>
              <a:off x="9229924" y="488455"/>
              <a:ext cx="252000" cy="14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smtClean="0">
                  <a:solidFill>
                    <a:schemeClr val="bg1"/>
                  </a:solidFill>
                  <a:latin typeface="Calibri" panose="020F0502020204030204" pitchFamily="34" charset="0"/>
                  <a:cs typeface="Calibri" panose="020F0502020204030204" pitchFamily="34" charset="0"/>
                </a:rPr>
                <a:t>11</a:t>
              </a:r>
              <a:endParaRPr kumimoji="1" lang="ja-JP" altLang="en-US" sz="500" dirty="0">
                <a:solidFill>
                  <a:schemeClr val="bg1"/>
                </a:solidFill>
                <a:latin typeface="Calibri" panose="020F0502020204030204" pitchFamily="34" charset="0"/>
                <a:cs typeface="Calibri" panose="020F0502020204030204" pitchFamily="34" charset="0"/>
              </a:endParaRPr>
            </a:p>
          </p:txBody>
        </p:sp>
      </p:grpSp>
      <p:grpSp>
        <p:nvGrpSpPr>
          <p:cNvPr id="144" name="グループ化 143"/>
          <p:cNvGrpSpPr/>
          <p:nvPr/>
        </p:nvGrpSpPr>
        <p:grpSpPr>
          <a:xfrm>
            <a:off x="8287963" y="1389854"/>
            <a:ext cx="350693" cy="363023"/>
            <a:chOff x="9175887" y="268065"/>
            <a:chExt cx="350693" cy="363023"/>
          </a:xfrm>
        </p:grpSpPr>
        <p:sp>
          <p:nvSpPr>
            <p:cNvPr id="145" name="正方形/長方形 144"/>
            <p:cNvSpPr/>
            <p:nvPr/>
          </p:nvSpPr>
          <p:spPr>
            <a:xfrm>
              <a:off x="9175887" y="280200"/>
              <a:ext cx="350693" cy="277799"/>
            </a:xfrm>
            <a:prstGeom prst="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6" name="グループ化 145"/>
            <p:cNvGrpSpPr/>
            <p:nvPr/>
          </p:nvGrpSpPr>
          <p:grpSpPr>
            <a:xfrm>
              <a:off x="9287087" y="268065"/>
              <a:ext cx="128292" cy="148681"/>
              <a:chOff x="1193381" y="6171703"/>
              <a:chExt cx="300698" cy="290059"/>
            </a:xfrm>
          </p:grpSpPr>
          <p:sp>
            <p:nvSpPr>
              <p:cNvPr id="148" name="楕円 147"/>
              <p:cNvSpPr/>
              <p:nvPr/>
            </p:nvSpPr>
            <p:spPr>
              <a:xfrm>
                <a:off x="1193381" y="6171703"/>
                <a:ext cx="300698" cy="290059"/>
              </a:xfrm>
              <a:prstGeom prst="ellipse">
                <a:avLst/>
              </a:prstGeom>
              <a:solidFill>
                <a:srgbClr val="2D2DB9"/>
              </a:solidFill>
              <a:ln>
                <a:solidFill>
                  <a:schemeClr val="tx1"/>
                </a:solidFill>
              </a:ln>
              <a:effectLst/>
              <a:extLst/>
            </p:spPr>
            <p:txBody>
              <a:bodyPr wrap="none" lIns="72000" rIns="72000" rtlCol="0" anchor="ctr"/>
              <a:lstStyle/>
              <a:p>
                <a:pPr algn="ctr" defTabSz="361950" fontAlgn="base">
                  <a:spcBef>
                    <a:spcPct val="0"/>
                  </a:spcBef>
                  <a:spcAft>
                    <a:spcPct val="0"/>
                  </a:spcAft>
                </a:pPr>
                <a:endParaRPr kumimoji="1"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9" name="直線コネクタ 148"/>
              <p:cNvCxnSpPr/>
              <p:nvPr/>
            </p:nvCxnSpPr>
            <p:spPr>
              <a:xfrm>
                <a:off x="1278729" y="6393656"/>
                <a:ext cx="128587"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1359691" y="6288881"/>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1240624" y="6276973"/>
                <a:ext cx="76201" cy="0"/>
              </a:xfrm>
              <a:prstGeom prst="line">
                <a:avLst/>
              </a:prstGeom>
              <a:ln w="19050">
                <a:solidFill>
                  <a:schemeClr val="bg1"/>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147" name="正方形/長方形 146"/>
            <p:cNvSpPr/>
            <p:nvPr/>
          </p:nvSpPr>
          <p:spPr>
            <a:xfrm>
              <a:off x="9229924" y="488455"/>
              <a:ext cx="252000" cy="14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smtClean="0">
                  <a:solidFill>
                    <a:schemeClr val="bg1"/>
                  </a:solidFill>
                  <a:latin typeface="Calibri" panose="020F0502020204030204" pitchFamily="34" charset="0"/>
                  <a:cs typeface="Calibri" panose="020F0502020204030204" pitchFamily="34" charset="0"/>
                </a:rPr>
                <a:t>11</a:t>
              </a:r>
              <a:endParaRPr kumimoji="1" lang="ja-JP" altLang="en-US" sz="500" dirty="0">
                <a:solidFill>
                  <a:schemeClr val="bg1"/>
                </a:solidFill>
                <a:latin typeface="Calibri" panose="020F0502020204030204" pitchFamily="34" charset="0"/>
                <a:cs typeface="Calibri" panose="020F0502020204030204" pitchFamily="34" charset="0"/>
              </a:endParaRPr>
            </a:p>
          </p:txBody>
        </p:sp>
      </p:grpSp>
      <p:sp>
        <p:nvSpPr>
          <p:cNvPr id="152" name="テキスト ボックス 151"/>
          <p:cNvSpPr txBox="1"/>
          <p:nvPr/>
        </p:nvSpPr>
        <p:spPr>
          <a:xfrm>
            <a:off x="4996341" y="1952327"/>
            <a:ext cx="4172185" cy="261610"/>
          </a:xfrm>
          <a:prstGeom prst="rect">
            <a:avLst/>
          </a:prstGeom>
          <a:noFill/>
        </p:spPr>
        <p:txBody>
          <a:bodyPr wrap="square" rtlCol="0">
            <a:spAutoFit/>
          </a:bodyPr>
          <a:lstStyle/>
          <a:p>
            <a:pPr algn="l" defTabSz="685800">
              <a:defRPr/>
            </a:pPr>
            <a:r>
              <a:rPr lang="en-US" altLang="ja-JP" sz="1100" dirty="0" smtClean="0">
                <a:latin typeface="Calibri" panose="020F0502020204030204" pitchFamily="34" charset="0"/>
                <a:ea typeface="Meiryo UI" panose="020B0604030504040204" pitchFamily="50" charset="-128"/>
                <a:cs typeface="Calibri" panose="020F0502020204030204" pitchFamily="34" charset="0"/>
              </a:rPr>
              <a:t>Only image which include both occupants and license is </a:t>
            </a:r>
            <a:r>
              <a:rPr lang="en-US" altLang="ja-JP" sz="1100" b="1" dirty="0" smtClean="0">
                <a:latin typeface="Calibri" panose="020F0502020204030204" pitchFamily="34" charset="0"/>
                <a:ea typeface="Meiryo UI" panose="020B0604030504040204" pitchFamily="50" charset="-128"/>
                <a:cs typeface="Calibri" panose="020F0502020204030204" pitchFamily="34" charset="0"/>
              </a:rPr>
              <a:t>pattern ”B”</a:t>
            </a:r>
            <a:endParaRPr lang="en-US" altLang="ja-JP" sz="11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57" name="テキスト ボックス 156"/>
          <p:cNvSpPr txBox="1"/>
          <p:nvPr/>
        </p:nvSpPr>
        <p:spPr>
          <a:xfrm>
            <a:off x="347369" y="2369920"/>
            <a:ext cx="1127399" cy="276999"/>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Pattern “A”</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
        <p:nvSpPr>
          <p:cNvPr id="158" name="テキスト ボックス 157"/>
          <p:cNvSpPr txBox="1"/>
          <p:nvPr/>
        </p:nvSpPr>
        <p:spPr>
          <a:xfrm>
            <a:off x="3420548" y="2369920"/>
            <a:ext cx="1127399" cy="276999"/>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Pattern “B”</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
        <p:nvSpPr>
          <p:cNvPr id="159" name="テキスト ボックス 158"/>
          <p:cNvSpPr txBox="1"/>
          <p:nvPr/>
        </p:nvSpPr>
        <p:spPr>
          <a:xfrm>
            <a:off x="6493727" y="2369920"/>
            <a:ext cx="1127399" cy="276999"/>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Pattern “C”</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
        <p:nvSpPr>
          <p:cNvPr id="160" name="タイトル 1"/>
          <p:cNvSpPr txBox="1">
            <a:spLocks/>
          </p:cNvSpPr>
          <p:nvPr/>
        </p:nvSpPr>
        <p:spPr>
          <a:xfrm>
            <a:off x="3563280" y="2155242"/>
            <a:ext cx="1926147" cy="274870"/>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defTabSz="914400"/>
            <a:r>
              <a:rPr lang="en-US" altLang="ja-JP" sz="1200" u="sng" kern="0" dirty="0" smtClean="0">
                <a:solidFill>
                  <a:srgbClr val="6464E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Effective frame</a:t>
            </a:r>
          </a:p>
        </p:txBody>
      </p:sp>
      <p:sp>
        <p:nvSpPr>
          <p:cNvPr id="73" name="テキスト ボックス 72"/>
          <p:cNvSpPr txBox="1"/>
          <p:nvPr/>
        </p:nvSpPr>
        <p:spPr>
          <a:xfrm>
            <a:off x="785837" y="3491343"/>
            <a:ext cx="1341284" cy="461665"/>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Occupants : N/A</a:t>
            </a:r>
          </a:p>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License : OK</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
        <p:nvSpPr>
          <p:cNvPr id="76" name="テキスト ボックス 75"/>
          <p:cNvSpPr txBox="1"/>
          <p:nvPr/>
        </p:nvSpPr>
        <p:spPr>
          <a:xfrm>
            <a:off x="3906574" y="3491343"/>
            <a:ext cx="1341284" cy="461665"/>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Occupants : OK</a:t>
            </a:r>
          </a:p>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License : OK</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
        <p:nvSpPr>
          <p:cNvPr id="77" name="テキスト ボックス 76"/>
          <p:cNvSpPr txBox="1"/>
          <p:nvPr/>
        </p:nvSpPr>
        <p:spPr>
          <a:xfrm>
            <a:off x="6976154" y="3491343"/>
            <a:ext cx="1341284" cy="461665"/>
          </a:xfrm>
          <a:prstGeom prst="rect">
            <a:avLst/>
          </a:prstGeom>
          <a:noFill/>
        </p:spPr>
        <p:txBody>
          <a:bodyPr wrap="square" rtlCol="0">
            <a:spAutoFit/>
          </a:bodyPr>
          <a:lstStyle/>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Occupants : OK</a:t>
            </a:r>
          </a:p>
          <a:p>
            <a:pPr algn="ctr" defTabSz="685800">
              <a:defRPr/>
            </a:pPr>
            <a:r>
              <a:rPr lang="en-US" altLang="ja-JP" sz="1200" b="1" dirty="0" smtClean="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rPr>
              <a:t>License : N/A</a:t>
            </a:r>
            <a:endParaRPr lang="en-US" altLang="ja-JP" sz="1200" b="1" dirty="0">
              <a:solidFill>
                <a:srgbClr val="FFFF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814787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txBox="1">
            <a:spLocks/>
          </p:cNvSpPr>
          <p:nvPr/>
        </p:nvSpPr>
        <p:spPr>
          <a:xfrm>
            <a:off x="243444" y="679401"/>
            <a:ext cx="8235538" cy="566957"/>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1600" u="sng" kern="0" dirty="0" smtClean="0">
                <a:solidFill>
                  <a:srgbClr val="6464E6"/>
                </a:solidFill>
                <a:effectLst/>
                <a:latin typeface="Calibri" panose="020F0502020204030204" pitchFamily="34" charset="0"/>
                <a:cs typeface="Calibri" panose="020F0502020204030204" pitchFamily="34" charset="0"/>
              </a:rPr>
              <a:t>IEC62471 is eye-safety standard for LED radiation which classifies with following figure </a:t>
            </a:r>
          </a:p>
          <a:p>
            <a:pPr algn="l" defTabSz="914400"/>
            <a:r>
              <a:rPr lang="en-US" altLang="ja-JP" sz="1600" u="sng" kern="0" dirty="0" smtClean="0">
                <a:solidFill>
                  <a:srgbClr val="6464E6"/>
                </a:solidFill>
                <a:effectLst/>
                <a:latin typeface="Calibri" panose="020F0502020204030204" pitchFamily="34" charset="0"/>
                <a:cs typeface="Calibri" panose="020F0502020204030204" pitchFamily="34" charset="0"/>
              </a:rPr>
              <a:t>And, X5 series camera is classified as Risk Group2. </a:t>
            </a:r>
          </a:p>
        </p:txBody>
      </p:sp>
      <p:sp>
        <p:nvSpPr>
          <p:cNvPr id="24" name="1 Título"/>
          <p:cNvSpPr txBox="1">
            <a:spLocks/>
          </p:cNvSpPr>
          <p:nvPr/>
        </p:nvSpPr>
        <p:spPr>
          <a:xfrm>
            <a:off x="322248" y="66940"/>
            <a:ext cx="7646285" cy="525309"/>
          </a:xfr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prstClr val="white"/>
                </a:solidFill>
                <a:ea typeface="Meiryo UI" pitchFamily="50" charset="-128"/>
              </a:rPr>
              <a:t>18. Ref. IEC62471</a:t>
            </a:r>
            <a:endParaRPr lang="ja-JP" altLang="en-US" sz="2800" dirty="0"/>
          </a:p>
        </p:txBody>
      </p:sp>
      <p:graphicFrame>
        <p:nvGraphicFramePr>
          <p:cNvPr id="71" name="表 70"/>
          <p:cNvGraphicFramePr>
            <a:graphicFrameLocks noGrp="1"/>
          </p:cNvGraphicFramePr>
          <p:nvPr>
            <p:extLst>
              <p:ext uri="{D42A27DB-BD31-4B8C-83A1-F6EECF244321}">
                <p14:modId xmlns:p14="http://schemas.microsoft.com/office/powerpoint/2010/main" val="1567398963"/>
              </p:ext>
            </p:extLst>
          </p:nvPr>
        </p:nvGraphicFramePr>
        <p:xfrm>
          <a:off x="1246909" y="1460063"/>
          <a:ext cx="6887687" cy="1920240"/>
        </p:xfrm>
        <a:graphic>
          <a:graphicData uri="http://schemas.openxmlformats.org/drawingml/2006/table">
            <a:tbl>
              <a:tblPr firstRow="1" bandRow="1">
                <a:tableStyleId>{5C22544A-7EE6-4342-B048-85BDC9FD1C3A}</a:tableStyleId>
              </a:tblPr>
              <a:tblGrid>
                <a:gridCol w="2208811">
                  <a:extLst>
                    <a:ext uri="{9D8B030D-6E8A-4147-A177-3AD203B41FA5}">
                      <a16:colId xmlns:a16="http://schemas.microsoft.com/office/drawing/2014/main" val="1260847903"/>
                    </a:ext>
                  </a:extLst>
                </a:gridCol>
                <a:gridCol w="4678876">
                  <a:extLst>
                    <a:ext uri="{9D8B030D-6E8A-4147-A177-3AD203B41FA5}">
                      <a16:colId xmlns:a16="http://schemas.microsoft.com/office/drawing/2014/main" val="3389071895"/>
                    </a:ext>
                  </a:extLst>
                </a:gridCol>
              </a:tblGrid>
              <a:tr h="0">
                <a:tc>
                  <a:txBody>
                    <a:bodyPr/>
                    <a:lstStyle/>
                    <a:p>
                      <a:r>
                        <a:rPr kumimoji="1" lang="en-US" altLang="ja-JP" sz="1200" baseline="0" dirty="0" smtClean="0">
                          <a:solidFill>
                            <a:schemeClr val="tx1"/>
                          </a:solidFill>
                          <a:latin typeface="Calibri" panose="020F0502020204030204" pitchFamily="34" charset="0"/>
                          <a:cs typeface="Calibri" panose="020F0502020204030204" pitchFamily="34" charset="0"/>
                        </a:rPr>
                        <a:t>Risk Group</a:t>
                      </a:r>
                      <a:endParaRPr kumimoji="1"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1200" dirty="0" smtClean="0">
                          <a:solidFill>
                            <a:schemeClr val="tx1"/>
                          </a:solidFill>
                          <a:latin typeface="Calibri" panose="020F0502020204030204" pitchFamily="34" charset="0"/>
                          <a:cs typeface="Calibri" panose="020F0502020204030204" pitchFamily="34" charset="0"/>
                        </a:rPr>
                        <a:t>Note</a:t>
                      </a:r>
                      <a:endParaRPr kumimoji="1" lang="ja-JP" altLang="en-US" sz="12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2971371650"/>
                  </a:ext>
                </a:extLst>
              </a:tr>
              <a:tr h="174035">
                <a:tc>
                  <a:txBody>
                    <a:bodyPr/>
                    <a:lstStyle/>
                    <a:p>
                      <a:r>
                        <a:rPr kumimoji="1" lang="en-US" altLang="ja-JP" sz="1400" dirty="0" smtClean="0">
                          <a:latin typeface="Calibri" panose="020F0502020204030204" pitchFamily="34" charset="0"/>
                          <a:cs typeface="Calibri" panose="020F0502020204030204" pitchFamily="34" charset="0"/>
                        </a:rPr>
                        <a:t>Risk</a:t>
                      </a:r>
                      <a:r>
                        <a:rPr kumimoji="1" lang="en-US" altLang="ja-JP" sz="1400" baseline="0" dirty="0" smtClean="0">
                          <a:latin typeface="Calibri" panose="020F0502020204030204" pitchFamily="34" charset="0"/>
                          <a:cs typeface="Calibri" panose="020F0502020204030204" pitchFamily="34" charset="0"/>
                        </a:rPr>
                        <a:t> Group0 </a:t>
                      </a:r>
                      <a:r>
                        <a:rPr kumimoji="1" lang="en-US" altLang="ja-JP" sz="1400" dirty="0" smtClean="0">
                          <a:latin typeface="Calibri" panose="020F0502020204030204" pitchFamily="34" charset="0"/>
                          <a:cs typeface="Calibri" panose="020F0502020204030204" pitchFamily="34" charset="0"/>
                        </a:rPr>
                        <a:t>(Exempt)</a:t>
                      </a:r>
                      <a:endParaRPr kumimoji="1" lang="ja-JP"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400" b="0" dirty="0" smtClean="0">
                          <a:solidFill>
                            <a:schemeClr val="tx1"/>
                          </a:solidFill>
                          <a:latin typeface="Calibri" panose="020F0502020204030204" pitchFamily="34" charset="0"/>
                          <a:cs typeface="Calibri" panose="020F0502020204030204" pitchFamily="34" charset="0"/>
                        </a:rPr>
                        <a:t>Lamp and</a:t>
                      </a:r>
                      <a:r>
                        <a:rPr kumimoji="1" lang="en-US" altLang="ja-JP" sz="1400" b="0" baseline="0" dirty="0" smtClean="0">
                          <a:solidFill>
                            <a:schemeClr val="tx1"/>
                          </a:solidFill>
                          <a:latin typeface="Calibri" panose="020F0502020204030204" pitchFamily="34" charset="0"/>
                          <a:cs typeface="Calibri" panose="020F0502020204030204" pitchFamily="34" charset="0"/>
                        </a:rPr>
                        <a:t> LED never affect biological danger.</a:t>
                      </a:r>
                      <a:endParaRPr kumimoji="1" lang="ja-JP" altLang="en-US" sz="14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1705581"/>
                  </a:ext>
                </a:extLst>
              </a:tr>
              <a:tr h="213591">
                <a:tc>
                  <a:txBody>
                    <a:bodyPr/>
                    <a:lstStyle/>
                    <a:p>
                      <a:r>
                        <a:rPr kumimoji="1" lang="en-US" altLang="ja-JP" sz="1400" dirty="0" smtClean="0">
                          <a:latin typeface="Calibri" panose="020F0502020204030204" pitchFamily="34" charset="0"/>
                          <a:cs typeface="Calibri" panose="020F0502020204030204" pitchFamily="34" charset="0"/>
                        </a:rPr>
                        <a:t>Risk</a:t>
                      </a:r>
                      <a:r>
                        <a:rPr kumimoji="1" lang="en-US" altLang="ja-JP" sz="1400" baseline="0" dirty="0" smtClean="0">
                          <a:latin typeface="Calibri" panose="020F0502020204030204" pitchFamily="34" charset="0"/>
                          <a:cs typeface="Calibri" panose="020F0502020204030204" pitchFamily="34" charset="0"/>
                        </a:rPr>
                        <a:t> Group1</a:t>
                      </a:r>
                      <a:endParaRPr kumimoji="1" lang="ja-JP"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smtClean="0">
                          <a:solidFill>
                            <a:schemeClr val="tx1"/>
                          </a:solidFill>
                          <a:latin typeface="Calibri" panose="020F0502020204030204" pitchFamily="34" charset="0"/>
                          <a:cs typeface="Calibri" panose="020F0502020204030204" pitchFamily="34" charset="0"/>
                        </a:rPr>
                        <a:t>Action restriction will happen,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Calibri" panose="020F0502020204030204" pitchFamily="34" charset="0"/>
                          <a:cs typeface="Calibri" panose="020F0502020204030204" pitchFamily="34" charset="0"/>
                        </a:rPr>
                        <a:t>but lamp and</a:t>
                      </a:r>
                      <a:r>
                        <a:rPr kumimoji="1" lang="en-US" altLang="ja-JP" sz="1400" b="0" baseline="0" dirty="0" smtClean="0">
                          <a:solidFill>
                            <a:schemeClr val="tx1"/>
                          </a:solidFill>
                          <a:latin typeface="Calibri" panose="020F0502020204030204" pitchFamily="34" charset="0"/>
                          <a:cs typeface="Calibri" panose="020F0502020204030204" pitchFamily="34" charset="0"/>
                        </a:rPr>
                        <a:t> LED never affect biological danger.</a:t>
                      </a:r>
                      <a:endParaRPr kumimoji="1" lang="ja-JP" altLang="en-US" sz="1400" b="0" dirty="0" smtClean="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092440"/>
                  </a:ext>
                </a:extLst>
              </a:tr>
              <a:tr h="172297">
                <a:tc>
                  <a:txBody>
                    <a:bodyPr/>
                    <a:lstStyle/>
                    <a:p>
                      <a:r>
                        <a:rPr kumimoji="1" lang="en-US" altLang="ja-JP" sz="1400" dirty="0" smtClean="0">
                          <a:latin typeface="Calibri" panose="020F0502020204030204" pitchFamily="34" charset="0"/>
                          <a:cs typeface="Calibri" panose="020F0502020204030204" pitchFamily="34" charset="0"/>
                        </a:rPr>
                        <a:t>Risk</a:t>
                      </a:r>
                      <a:r>
                        <a:rPr kumimoji="1" lang="en-US" altLang="ja-JP" sz="1400" baseline="0" dirty="0" smtClean="0">
                          <a:latin typeface="Calibri" panose="020F0502020204030204" pitchFamily="34" charset="0"/>
                          <a:cs typeface="Calibri" panose="020F0502020204030204" pitchFamily="34" charset="0"/>
                        </a:rPr>
                        <a:t> Group2</a:t>
                      </a:r>
                      <a:endParaRPr kumimoji="1" lang="ja-JP"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Calibri" panose="020F0502020204030204" pitchFamily="34" charset="0"/>
                          <a:cs typeface="Calibri" panose="020F0502020204030204" pitchFamily="34" charset="0"/>
                        </a:rPr>
                        <a:t>It may feel uncomfortable</a:t>
                      </a:r>
                      <a:r>
                        <a:rPr kumimoji="1" lang="en-US" altLang="ja-JP" sz="1400" b="0" baseline="0" dirty="0" smtClean="0">
                          <a:solidFill>
                            <a:schemeClr val="tx1"/>
                          </a:solidFill>
                          <a:latin typeface="Calibri" panose="020F0502020204030204" pitchFamily="34" charset="0"/>
                          <a:cs typeface="Calibri" panose="020F0502020204030204" pitchFamily="34" charset="0"/>
                        </a:rPr>
                        <a:t> due to high-light</a:t>
                      </a:r>
                      <a:endParaRPr kumimoji="1" lang="en-US" altLang="ja-JP" sz="14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Calibri" panose="020F0502020204030204" pitchFamily="34" charset="0"/>
                          <a:cs typeface="Calibri" panose="020F0502020204030204" pitchFamily="34" charset="0"/>
                        </a:rPr>
                        <a:t>but lamp and</a:t>
                      </a:r>
                      <a:r>
                        <a:rPr kumimoji="1" lang="en-US" altLang="ja-JP" sz="1400" b="0" baseline="0" dirty="0" smtClean="0">
                          <a:solidFill>
                            <a:schemeClr val="tx1"/>
                          </a:solidFill>
                          <a:latin typeface="Calibri" panose="020F0502020204030204" pitchFamily="34" charset="0"/>
                          <a:cs typeface="Calibri" panose="020F0502020204030204" pitchFamily="34" charset="0"/>
                        </a:rPr>
                        <a:t> LED never affect biological danger.</a:t>
                      </a:r>
                      <a:endParaRPr kumimoji="1" lang="ja-JP" altLang="en-US" sz="1400" b="0" dirty="0" smtClean="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75507763"/>
                  </a:ext>
                </a:extLst>
              </a:tr>
              <a:tr h="179416">
                <a:tc>
                  <a:txBody>
                    <a:bodyPr/>
                    <a:lstStyle/>
                    <a:p>
                      <a:r>
                        <a:rPr kumimoji="1" lang="en-US" altLang="ja-JP" sz="1400" dirty="0" smtClean="0">
                          <a:latin typeface="Calibri" panose="020F0502020204030204" pitchFamily="34" charset="0"/>
                          <a:cs typeface="Calibri" panose="020F0502020204030204" pitchFamily="34" charset="0"/>
                        </a:rPr>
                        <a:t>Risk</a:t>
                      </a:r>
                      <a:r>
                        <a:rPr kumimoji="1" lang="en-US" altLang="ja-JP" sz="1400" baseline="0" dirty="0" smtClean="0">
                          <a:latin typeface="Calibri" panose="020F0502020204030204" pitchFamily="34" charset="0"/>
                          <a:cs typeface="Calibri" panose="020F0502020204030204" pitchFamily="34" charset="0"/>
                        </a:rPr>
                        <a:t> Group3</a:t>
                      </a:r>
                      <a:endParaRPr kumimoji="1" lang="ja-JP"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solidFill>
                            <a:schemeClr val="tx1"/>
                          </a:solidFill>
                          <a:latin typeface="Calibri" panose="020F0502020204030204" pitchFamily="34" charset="0"/>
                          <a:cs typeface="Calibri" panose="020F0502020204030204" pitchFamily="34" charset="0"/>
                        </a:rPr>
                        <a:t>Lamp and</a:t>
                      </a:r>
                      <a:r>
                        <a:rPr kumimoji="1" lang="en-US" altLang="ja-JP" sz="1400" b="0" baseline="0" dirty="0" smtClean="0">
                          <a:solidFill>
                            <a:schemeClr val="tx1"/>
                          </a:solidFill>
                          <a:latin typeface="Calibri" panose="020F0502020204030204" pitchFamily="34" charset="0"/>
                          <a:cs typeface="Calibri" panose="020F0502020204030204" pitchFamily="34" charset="0"/>
                        </a:rPr>
                        <a:t> LED may affect biological danger.</a:t>
                      </a:r>
                      <a:endParaRPr kumimoji="1" lang="ja-JP" altLang="en-US" sz="1400" b="0" dirty="0" smtClean="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029991"/>
                  </a:ext>
                </a:extLst>
              </a:tr>
            </a:tbl>
          </a:graphicData>
        </a:graphic>
      </p:graphicFrame>
      <p:sp>
        <p:nvSpPr>
          <p:cNvPr id="6" name="正方形/長方形 5"/>
          <p:cNvSpPr/>
          <p:nvPr/>
        </p:nvSpPr>
        <p:spPr>
          <a:xfrm>
            <a:off x="492826" y="3499006"/>
            <a:ext cx="8277102" cy="769441"/>
          </a:xfrm>
          <a:prstGeom prst="rect">
            <a:avLst/>
          </a:prstGeom>
        </p:spPr>
        <p:txBody>
          <a:bodyPr wrap="square">
            <a:spAutoFit/>
          </a:bodyPr>
          <a:lstStyle/>
          <a:p>
            <a:r>
              <a:rPr lang="en-US" altLang="ja-JP" sz="1100" b="1" dirty="0" smtClean="0"/>
              <a:t>Ref. How to classify Risk Group</a:t>
            </a:r>
          </a:p>
          <a:p>
            <a:r>
              <a:rPr lang="en-US" altLang="ja-JP" sz="1100" b="1" dirty="0"/>
              <a:t> </a:t>
            </a:r>
            <a:r>
              <a:rPr lang="en-US" altLang="ja-JP" sz="1100" b="1" dirty="0" smtClean="0"/>
              <a:t>- Risk Group is classified by measuring spectral irradiance and spectral radiance.</a:t>
            </a:r>
          </a:p>
          <a:p>
            <a:r>
              <a:rPr lang="en-US" altLang="ja-JP" sz="1100" b="1" dirty="0"/>
              <a:t> </a:t>
            </a:r>
            <a:r>
              <a:rPr lang="en-US" altLang="ja-JP" sz="1100" b="1" dirty="0" smtClean="0"/>
              <a:t>  Measured Value is used for comparing to limitation value for lithographic exposure, for example UV, blue light and red light</a:t>
            </a:r>
          </a:p>
          <a:p>
            <a:r>
              <a:rPr lang="en-US" altLang="ja-JP" sz="1100" b="1" dirty="0"/>
              <a:t> </a:t>
            </a:r>
            <a:r>
              <a:rPr lang="en-US" altLang="ja-JP" sz="1100" b="1" dirty="0" smtClean="0"/>
              <a:t>  which is more danger than other kinds of light.</a:t>
            </a:r>
            <a:endParaRPr lang="ja-JP" altLang="en-US" sz="1100" b="1" dirty="0"/>
          </a:p>
        </p:txBody>
      </p:sp>
    </p:spTree>
    <p:extLst>
      <p:ext uri="{BB962C8B-B14F-4D97-AF65-F5344CB8AC3E}">
        <p14:creationId xmlns:p14="http://schemas.microsoft.com/office/powerpoint/2010/main" val="3081240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211" y="1864119"/>
            <a:ext cx="2841579" cy="1415263"/>
          </a:xfrm>
          <a:prstGeom prst="rect">
            <a:avLst/>
          </a:prstGeom>
        </p:spPr>
      </p:pic>
    </p:spTree>
    <p:extLst>
      <p:ext uri="{BB962C8B-B14F-4D97-AF65-F5344CB8AC3E}">
        <p14:creationId xmlns:p14="http://schemas.microsoft.com/office/powerpoint/2010/main" val="2726000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descr="C:\Users\6744176\Desktop\警察官監視モニターシーン合成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68"/>
          <a:stretch/>
        </p:blipFill>
        <p:spPr bwMode="auto">
          <a:xfrm>
            <a:off x="164666" y="1716289"/>
            <a:ext cx="1931377" cy="15912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正方形/長方形 114"/>
          <p:cNvSpPr>
            <a:spLocks noChangeArrowheads="1"/>
          </p:cNvSpPr>
          <p:nvPr/>
        </p:nvSpPr>
        <p:spPr bwMode="auto">
          <a:xfrm>
            <a:off x="2839116" y="3435391"/>
            <a:ext cx="4006422" cy="1107996"/>
          </a:xfrm>
          <a:prstGeom prst="rect">
            <a:avLst/>
          </a:prstGeom>
          <a:solidFill>
            <a:schemeClr val="accent1">
              <a:lumMod val="20000"/>
              <a:lumOff val="80000"/>
            </a:schemeClr>
          </a:solidFill>
          <a:ln>
            <a:noFill/>
          </a:ln>
          <a:extLst/>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sz="16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Dual Source Function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sz="16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Capturing Clear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I</a:t>
            </a:r>
            <a:r>
              <a:rPr kumimoji="1" lang="en-US" altLang="ja-JP" sz="16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mage Function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High Reliability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sz="1600" b="1"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rPr>
              <a:t>Usability		</a:t>
            </a:r>
            <a:r>
              <a:rPr kumimoji="1" lang="en-US" altLang="ja-JP" sz="1800" b="1"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	</a:t>
            </a:r>
            <a:endParaRPr kumimoji="1" lang="en-US" altLang="ja-JP" sz="180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1" name="テキスト ボックス 30"/>
          <p:cNvSpPr txBox="1"/>
          <p:nvPr/>
        </p:nvSpPr>
        <p:spPr>
          <a:xfrm>
            <a:off x="1064704" y="682507"/>
            <a:ext cx="2025880" cy="334905"/>
          </a:xfrm>
          <a:prstGeom prst="roundRect">
            <a:avLst/>
          </a:prstGeom>
          <a:solidFill>
            <a:sysClr val="windowText" lastClr="000000">
              <a:lumMod val="50000"/>
              <a:lumOff val="50000"/>
            </a:sysClr>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Current</a:t>
            </a:r>
            <a:endParaRPr kumimoji="0" lang="en-US" altLang="ja-JP" sz="16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32" name="テキスト ボックス 31"/>
          <p:cNvSpPr txBox="1"/>
          <p:nvPr/>
        </p:nvSpPr>
        <p:spPr>
          <a:xfrm>
            <a:off x="5596579" y="688714"/>
            <a:ext cx="2025880" cy="334905"/>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New</a:t>
            </a:r>
            <a:endParaRPr kumimoji="0" lang="en-US" altLang="ja-JP" sz="16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38" name="Picture 2" descr="C:\Users\6744176\Desktop\警察官監視モニターシーン合成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39" r="15642"/>
          <a:stretch/>
        </p:blipFill>
        <p:spPr bwMode="auto">
          <a:xfrm>
            <a:off x="4825144" y="1663997"/>
            <a:ext cx="1981200" cy="16606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302337" y="1026724"/>
            <a:ext cx="3797169" cy="561690"/>
          </a:xfrm>
          <a:prstGeom prst="rect">
            <a:avLst/>
          </a:prstGeom>
          <a:effectLst/>
        </p:spPr>
        <p:txBody>
          <a:bodyPr wrap="square" lIns="68577" tIns="34289" rIns="68577" bIns="34289">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Searching a target </a:t>
            </a:r>
            <a:r>
              <a:rPr lang="en-US" altLang="ja-JP" sz="1600" b="1" kern="0" dirty="0" smtClean="0">
                <a:effectLst/>
                <a:latin typeface="Calibri" panose="020F0502020204030204" pitchFamily="34" charset="0"/>
                <a:ea typeface="Meiryo UI" panose="020B0604030504040204" pitchFamily="50" charset="-128"/>
                <a:cs typeface="Meiryo UI" panose="020B0604030504040204" pitchFamily="50" charset="-128"/>
              </a:rPr>
              <a:t>with only </a:t>
            </a:r>
            <a:r>
              <a:rPr kumimoji="1" lang="en-US" altLang="ja-JP" sz="16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capturing </a:t>
            </a:r>
            <a:r>
              <a:rPr kumimoji="1" lang="en-US" altLang="ja-JP" sz="1600" b="1" i="0" u="none" strike="noStrike" kern="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license </a:t>
            </a:r>
            <a:r>
              <a:rPr kumimoji="1" lang="en-US" altLang="ja-JP" sz="16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plate</a:t>
            </a:r>
            <a:r>
              <a:rPr kumimoji="1" lang="en-US" altLang="ja-JP" sz="1600" b="1" i="0" u="none" strike="noStrike" kern="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t>
            </a:r>
            <a:r>
              <a:rPr lang="en-US" altLang="ja-JP" sz="1600" b="1" kern="0" dirty="0" smtClean="0">
                <a:effectLst/>
                <a:latin typeface="Calibri" panose="020F0502020204030204" pitchFamily="34" charset="0"/>
                <a:ea typeface="Meiryo UI" panose="020B0604030504040204" pitchFamily="50" charset="-128"/>
                <a:cs typeface="Meiryo UI" panose="020B0604030504040204" pitchFamily="50" charset="-128"/>
              </a:rPr>
              <a:t>spends</a:t>
            </a:r>
            <a:r>
              <a:rPr lang="en-US" altLang="ja-JP" sz="1600" b="1" kern="0" noProof="0" dirty="0" smtClean="0">
                <a:effectLst/>
                <a:latin typeface="Calibri" panose="020F0502020204030204" pitchFamily="34" charset="0"/>
                <a:ea typeface="Meiryo UI" panose="020B0604030504040204" pitchFamily="50" charset="-128"/>
                <a:cs typeface="Meiryo UI" panose="020B0604030504040204" pitchFamily="50" charset="-128"/>
              </a:rPr>
              <a:t> a lot of time.</a:t>
            </a:r>
          </a:p>
        </p:txBody>
      </p:sp>
      <p:sp>
        <p:nvSpPr>
          <p:cNvPr id="40" name="雲形吹き出し 39"/>
          <p:cNvSpPr/>
          <p:nvPr/>
        </p:nvSpPr>
        <p:spPr>
          <a:xfrm>
            <a:off x="2648175" y="1547671"/>
            <a:ext cx="1355591" cy="725167"/>
          </a:xfrm>
          <a:prstGeom prst="cloudCallout">
            <a:avLst>
              <a:gd name="adj1" fmla="val -26774"/>
              <a:gd name="adj2" fmla="val 101344"/>
            </a:avLst>
          </a:prstGeom>
          <a:solidFill>
            <a:sysClr val="window" lastClr="FFFFFF">
              <a:lumMod val="9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68577" tIns="34289" rIns="68577" bIns="34289" rtlCol="0" anchor="ct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mn-cs"/>
            </a:endParaRPr>
          </a:p>
        </p:txBody>
      </p:sp>
      <p:sp>
        <p:nvSpPr>
          <p:cNvPr id="42" name="テキスト ボックス 41"/>
          <p:cNvSpPr txBox="1"/>
          <p:nvPr/>
        </p:nvSpPr>
        <p:spPr>
          <a:xfrm>
            <a:off x="883308" y="2045400"/>
            <a:ext cx="401231" cy="623246"/>
          </a:xfrm>
          <a:prstGeom prst="rect">
            <a:avLst/>
          </a:prstGeom>
          <a:noFill/>
        </p:spPr>
        <p:txBody>
          <a:bodyPr wrap="square" lIns="68577" tIns="34289" rIns="68577" bIns="34289"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Calibri" panose="020F0502020204030204" pitchFamily="34" charset="0"/>
                <a:ea typeface="Meiryo UI" panose="020B0604030504040204" pitchFamily="50" charset="-128"/>
                <a:cs typeface="Calibri" panose="020F0502020204030204" pitchFamily="34" charset="0"/>
              </a:rPr>
              <a:t>？</a:t>
            </a:r>
          </a:p>
        </p:txBody>
      </p:sp>
      <p:sp>
        <p:nvSpPr>
          <p:cNvPr id="51" name="正方形/長方形 50"/>
          <p:cNvSpPr/>
          <p:nvPr/>
        </p:nvSpPr>
        <p:spPr>
          <a:xfrm>
            <a:off x="4909051" y="1052530"/>
            <a:ext cx="4090392" cy="561690"/>
          </a:xfrm>
          <a:prstGeom prst="rect">
            <a:avLst/>
          </a:prstGeom>
          <a:effectLst/>
        </p:spPr>
        <p:txBody>
          <a:bodyPr wrap="square" lIns="68577" tIns="34289" rIns="68577" bIns="34289">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Capturing license plate</a:t>
            </a:r>
            <a:r>
              <a:rPr lang="en-US" altLang="ja-JP" sz="1600" b="1" kern="0"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600" b="1" kern="0" dirty="0" smtClean="0">
                <a:effectLst/>
                <a:latin typeface="Calibri" panose="020F0502020204030204" pitchFamily="34" charset="0"/>
                <a:ea typeface="Meiryo UI" panose="020B0604030504040204" pitchFamily="50" charset="-128"/>
                <a:cs typeface="Meiryo UI" panose="020B0604030504040204" pitchFamily="50" charset="-128"/>
              </a:rPr>
              <a:t>with occupant </a:t>
            </a:r>
          </a:p>
          <a:p>
            <a:pPr marL="0" marR="0" lvl="0" indent="0" algn="l" defTabSz="685766" rtl="0" eaLnBrk="1" fontAlgn="auto" latinLnBrk="0" hangingPunct="1">
              <a:lnSpc>
                <a:spcPct val="100000"/>
              </a:lnSpc>
              <a:spcBef>
                <a:spcPts val="0"/>
              </a:spcBef>
              <a:spcAft>
                <a:spcPts val="0"/>
              </a:spcAft>
              <a:buClrTx/>
              <a:buSzTx/>
              <a:buFontTx/>
              <a:buNone/>
              <a:tabLst/>
              <a:defRPr/>
            </a:pPr>
            <a:r>
              <a:rPr lang="en-US" altLang="ja-JP" sz="1600" b="1" kern="0" dirty="0" smtClean="0">
                <a:effectLst/>
                <a:latin typeface="Calibri" panose="020F0502020204030204" pitchFamily="34" charset="0"/>
                <a:ea typeface="Meiryo UI" panose="020B0604030504040204" pitchFamily="50" charset="-128"/>
                <a:cs typeface="Meiryo UI" panose="020B0604030504040204" pitchFamily="50" charset="-128"/>
              </a:rPr>
              <a:t>helps to reduce time for searching target. </a:t>
            </a:r>
            <a:endParaRPr kumimoji="1" lang="en-US" altLang="ja-JP" sz="16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53" name="二等辺三角形 52"/>
          <p:cNvSpPr/>
          <p:nvPr/>
        </p:nvSpPr>
        <p:spPr>
          <a:xfrm rot="5400000">
            <a:off x="3733212" y="2197644"/>
            <a:ext cx="1479921" cy="426806"/>
          </a:xfrm>
          <a:prstGeom prst="triangle">
            <a:avLst/>
          </a:prstGeom>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正方形/長方形 53"/>
          <p:cNvSpPr/>
          <p:nvPr/>
        </p:nvSpPr>
        <p:spPr>
          <a:xfrm>
            <a:off x="1284539" y="3355077"/>
            <a:ext cx="1496902" cy="346247"/>
          </a:xfrm>
          <a:prstGeom prst="rect">
            <a:avLst/>
          </a:prstGeom>
          <a:effectLst/>
        </p:spPr>
        <p:txBody>
          <a:bodyPr wrap="square" lIns="68577" tIns="34289" rIns="68577" bIns="34289">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1" lang="en-US" altLang="ja-JP" sz="1800" b="1" i="0" u="sng" strike="noStrike" kern="0" cap="none" spc="0" normalizeH="0" baseline="0" noProof="0" dirty="0" smtClean="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rPr>
              <a:t>Main Feature</a:t>
            </a:r>
            <a:endParaRPr kumimoji="1" lang="en-US" altLang="ja-JP" sz="1800" b="1" i="0" u="sng" strike="noStrike" kern="0" cap="none" spc="0" normalizeH="0" baseline="0" noProof="0" dirty="0">
              <a:ln>
                <a:noFill/>
              </a:ln>
              <a:solidFill>
                <a:srgbClr val="6464E6"/>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5" name="雲形吹き出し 24"/>
          <p:cNvSpPr/>
          <p:nvPr/>
        </p:nvSpPr>
        <p:spPr>
          <a:xfrm>
            <a:off x="7578739" y="1620998"/>
            <a:ext cx="1258611" cy="633600"/>
          </a:xfrm>
          <a:prstGeom prst="cloudCallout">
            <a:avLst>
              <a:gd name="adj1" fmla="val -26774"/>
              <a:gd name="adj2" fmla="val 101344"/>
            </a:avLst>
          </a:prstGeom>
          <a:solidFill>
            <a:sysClr val="window" lastClr="FFFFFF">
              <a:lumMod val="9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68577" tIns="34289" rIns="68577" bIns="34289" rtlCol="0" anchor="ct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mn-cs"/>
            </a:endParaRPr>
          </a:p>
        </p:txBody>
      </p:sp>
      <p:pic>
        <p:nvPicPr>
          <p:cNvPr id="24" name="図 23"/>
          <p:cNvPicPr>
            <a:picLocks noChangeAspect="1"/>
          </p:cNvPicPr>
          <p:nvPr/>
        </p:nvPicPr>
        <p:blipFill>
          <a:blip r:embed="rId4"/>
          <a:stretch>
            <a:fillRect/>
          </a:stretch>
        </p:blipFill>
        <p:spPr>
          <a:xfrm>
            <a:off x="6751266" y="2254598"/>
            <a:ext cx="1080968" cy="918557"/>
          </a:xfrm>
          <a:prstGeom prst="rect">
            <a:avLst/>
          </a:prstGeom>
          <a:ln w="19050">
            <a:solidFill>
              <a:schemeClr val="bg1"/>
            </a:solidFill>
          </a:ln>
        </p:spPr>
      </p:pic>
      <p:pic>
        <p:nvPicPr>
          <p:cNvPr id="27" name="図 26"/>
          <p:cNvPicPr>
            <a:picLocks noChangeAspect="1"/>
          </p:cNvPicPr>
          <p:nvPr/>
        </p:nvPicPr>
        <p:blipFill>
          <a:blip r:embed="rId5"/>
          <a:stretch>
            <a:fillRect/>
          </a:stretch>
        </p:blipFill>
        <p:spPr>
          <a:xfrm>
            <a:off x="7880120" y="2254598"/>
            <a:ext cx="1082353" cy="931046"/>
          </a:xfrm>
          <a:prstGeom prst="rect">
            <a:avLst/>
          </a:prstGeom>
          <a:ln w="19050">
            <a:solidFill>
              <a:schemeClr val="bg1"/>
            </a:solidFill>
          </a:ln>
        </p:spPr>
      </p:pic>
      <p:sp>
        <p:nvSpPr>
          <p:cNvPr id="28" name="正方形/長方形 27"/>
          <p:cNvSpPr/>
          <p:nvPr/>
        </p:nvSpPr>
        <p:spPr>
          <a:xfrm>
            <a:off x="6954247" y="2291405"/>
            <a:ext cx="634576" cy="3229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正方形/長方形 28"/>
          <p:cNvSpPr/>
          <p:nvPr/>
        </p:nvSpPr>
        <p:spPr>
          <a:xfrm>
            <a:off x="8243198" y="2903171"/>
            <a:ext cx="317288" cy="16833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p:cNvPicPr>
            <a:picLocks noChangeAspect="1"/>
          </p:cNvPicPr>
          <p:nvPr/>
        </p:nvPicPr>
        <p:blipFill>
          <a:blip r:embed="rId6"/>
          <a:stretch>
            <a:fillRect/>
          </a:stretch>
        </p:blipFill>
        <p:spPr>
          <a:xfrm>
            <a:off x="2945238" y="1631622"/>
            <a:ext cx="685139" cy="568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図 33"/>
          <p:cNvPicPr>
            <a:picLocks noChangeAspect="1"/>
          </p:cNvPicPr>
          <p:nvPr/>
        </p:nvPicPr>
        <p:blipFill>
          <a:blip r:embed="rId6"/>
          <a:stretch>
            <a:fillRect/>
          </a:stretch>
        </p:blipFill>
        <p:spPr>
          <a:xfrm>
            <a:off x="7898488" y="1663997"/>
            <a:ext cx="685139" cy="568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図 5"/>
          <p:cNvPicPr>
            <a:picLocks noChangeAspect="1"/>
          </p:cNvPicPr>
          <p:nvPr/>
        </p:nvPicPr>
        <p:blipFill rotWithShape="1">
          <a:blip r:embed="rId7"/>
          <a:srcRect t="12311"/>
          <a:stretch/>
        </p:blipFill>
        <p:spPr>
          <a:xfrm>
            <a:off x="2280087" y="2261093"/>
            <a:ext cx="1065886" cy="920298"/>
          </a:xfrm>
          <a:prstGeom prst="rect">
            <a:avLst/>
          </a:prstGeom>
        </p:spPr>
      </p:pic>
      <p:sp>
        <p:nvSpPr>
          <p:cNvPr id="33" name="正方形/長方形 32"/>
          <p:cNvSpPr/>
          <p:nvPr/>
        </p:nvSpPr>
        <p:spPr>
          <a:xfrm>
            <a:off x="2741101" y="2920944"/>
            <a:ext cx="204137" cy="16833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タイトル 1"/>
          <p:cNvSpPr>
            <a:spLocks noGrp="1"/>
          </p:cNvSpPr>
          <p:nvPr>
            <p:ph type="title"/>
          </p:nvPr>
        </p:nvSpPr>
        <p:spPr>
          <a:xfrm>
            <a:off x="327663" y="87839"/>
            <a:ext cx="7045088" cy="483945"/>
          </a:xfrm>
        </p:spPr>
        <p:txBody>
          <a:bodyPr anchor="ctr"/>
          <a:lstStyle/>
          <a:p>
            <a:r>
              <a:rPr kumimoji="1" lang="en-US" altLang="ja-JP" sz="2800" dirty="0" smtClean="0">
                <a:solidFill>
                  <a:schemeClr val="bg1"/>
                </a:solidFill>
              </a:rPr>
              <a:t>1. Introduction</a:t>
            </a:r>
            <a:endParaRPr kumimoji="1" lang="ja-JP" altLang="en-US" sz="2800" dirty="0">
              <a:solidFill>
                <a:schemeClr val="bg1"/>
              </a:solidFill>
            </a:endParaRPr>
          </a:p>
        </p:txBody>
      </p:sp>
    </p:spTree>
    <p:extLst>
      <p:ext uri="{BB962C8B-B14F-4D97-AF65-F5344CB8AC3E}">
        <p14:creationId xmlns:p14="http://schemas.microsoft.com/office/powerpoint/2010/main" val="1341799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12313" y="2263586"/>
            <a:ext cx="2684497" cy="1107643"/>
          </a:xfrm>
          <a:prstGeom prst="roundRect">
            <a:avLst>
              <a:gd name="adj" fmla="val 11111"/>
            </a:avLst>
          </a:prstGeom>
          <a:ln w="1905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7" name="図 26"/>
          <p:cNvPicPr>
            <a:picLocks noChangeAspect="1"/>
          </p:cNvPicPr>
          <p:nvPr/>
        </p:nvPicPr>
        <p:blipFill>
          <a:blip r:embed="rId3"/>
          <a:stretch>
            <a:fillRect/>
          </a:stretch>
        </p:blipFill>
        <p:spPr>
          <a:xfrm>
            <a:off x="3275819" y="2059449"/>
            <a:ext cx="1023395" cy="1380771"/>
          </a:xfrm>
          <a:prstGeom prst="rect">
            <a:avLst/>
          </a:prstGeom>
        </p:spPr>
      </p:pic>
      <p:sp>
        <p:nvSpPr>
          <p:cNvPr id="28" name="正方形/長方形 27"/>
          <p:cNvSpPr/>
          <p:nvPr/>
        </p:nvSpPr>
        <p:spPr>
          <a:xfrm>
            <a:off x="1768425" y="2096330"/>
            <a:ext cx="2104702" cy="838200"/>
          </a:xfrm>
          <a:prstGeom prst="rect">
            <a:avLst/>
          </a:prstGeom>
          <a:solidFill>
            <a:schemeClr val="accent4">
              <a:lumMod val="20000"/>
              <a:lumOff val="80000"/>
            </a:schemeClr>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テキスト ボックス 54"/>
          <p:cNvSpPr txBox="1"/>
          <p:nvPr/>
        </p:nvSpPr>
        <p:spPr>
          <a:xfrm>
            <a:off x="404520" y="3606829"/>
            <a:ext cx="4102588" cy="738664"/>
          </a:xfrm>
          <a:prstGeom prst="rect">
            <a:avLst/>
          </a:prstGeom>
          <a:noFill/>
        </p:spPr>
        <p:txBody>
          <a:bodyPr wrap="square" lIns="0" tIns="0" rIns="0" bIns="0" rtlCol="0">
            <a:spAutoFit/>
          </a:bodyPr>
          <a:lstStyle/>
          <a:p>
            <a:pPr marL="0" marR="0" lvl="0" indent="0" algn="l" defTabSz="684866" rtl="0" eaLnBrk="1" fontAlgn="base" latinLnBrk="0" hangingPunct="1">
              <a:lnSpc>
                <a:spcPct val="100000"/>
              </a:lnSpc>
              <a:spcBef>
                <a:spcPct val="0"/>
              </a:spcBef>
              <a:spcAft>
                <a:spcPct val="0"/>
              </a:spcAft>
              <a:buClrTx/>
              <a:buSzTx/>
              <a:buFontTx/>
              <a:buNone/>
              <a:tabLst/>
              <a:defRPr/>
            </a:pPr>
            <a:r>
              <a:rPr lang="en-US" altLang="ja-JP" sz="1600" b="1" dirty="0" smtClean="0">
                <a:ln w="1905"/>
                <a:effectLst/>
                <a:latin typeface="Calibri" panose="020F0502020204030204" pitchFamily="34" charset="0"/>
                <a:ea typeface="Meiryo UI" panose="020B0604030504040204" pitchFamily="50" charset="-128"/>
                <a:cs typeface="Meiryo UI" panose="020B0604030504040204" pitchFamily="50" charset="-128"/>
              </a:rPr>
              <a:t>Optimize IR to suppress</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reflection </a:t>
            </a:r>
          </a:p>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to</a:t>
            </a:r>
            <a:r>
              <a:rPr kumimoji="1" lang="ja-JP" altLang="en-US"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identify license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plate</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lang="en-US" altLang="ja-JP" sz="1600" b="1" dirty="0" smtClean="0">
                <a:ln w="1905"/>
                <a:effectLst/>
                <a:latin typeface="Calibri" panose="020F0502020204030204" pitchFamily="34" charset="0"/>
                <a:ea typeface="Meiryo UI" panose="020B0604030504040204" pitchFamily="50" charset="-128"/>
                <a:cs typeface="Meiryo UI" panose="020B0604030504040204" pitchFamily="50" charset="-128"/>
              </a:rPr>
              <a:t>as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source2</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p>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at max. 15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fps </a:t>
            </a:r>
            <a:r>
              <a:rPr lang="en-US" altLang="ja-JP" sz="1600" b="1" dirty="0" smtClean="0">
                <a:ln w="1905"/>
                <a:effectLst/>
                <a:latin typeface="Calibri" panose="020F0502020204030204" pitchFamily="34" charset="0"/>
                <a:ea typeface="Meiryo UI" panose="020B0604030504040204" pitchFamily="50" charset="-128"/>
                <a:cs typeface="Meiryo UI" panose="020B0604030504040204" pitchFamily="50" charset="-128"/>
              </a:rPr>
              <a:t>with</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1/4000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shutter speed.</a:t>
            </a:r>
          </a:p>
        </p:txBody>
      </p:sp>
      <p:sp>
        <p:nvSpPr>
          <p:cNvPr id="56" name="テキスト ボックス 55"/>
          <p:cNvSpPr txBox="1"/>
          <p:nvPr/>
        </p:nvSpPr>
        <p:spPr>
          <a:xfrm>
            <a:off x="404520" y="1400397"/>
            <a:ext cx="4008454" cy="492443"/>
          </a:xfrm>
          <a:prstGeom prst="rect">
            <a:avLst/>
          </a:prstGeom>
          <a:noFill/>
        </p:spPr>
        <p:txBody>
          <a:bodyPr wrap="square" lIns="0" tIns="0" rIns="0" bIns="0" rtlCol="0">
            <a:spAutoFit/>
          </a:bodyPr>
          <a:lstStyle/>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Illuminates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IR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to identify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occupant</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lang="en-US" altLang="ja-JP" sz="1600" b="1" dirty="0" smtClean="0">
                <a:ln w="1905"/>
                <a:effectLst/>
                <a:latin typeface="Calibri" panose="020F0502020204030204" pitchFamily="34" charset="0"/>
                <a:ea typeface="Meiryo UI" panose="020B0604030504040204" pitchFamily="50" charset="-128"/>
                <a:cs typeface="Meiryo UI" panose="020B0604030504040204" pitchFamily="50" charset="-128"/>
              </a:rPr>
              <a:t>as</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source1 </a:t>
            </a:r>
          </a:p>
          <a:p>
            <a:pPr marL="0" marR="0" lvl="0" indent="0" algn="l" defTabSz="684866"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at</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max.</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15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fps </a:t>
            </a:r>
            <a:r>
              <a:rPr lang="en-US" altLang="ja-JP" sz="1600" b="1" dirty="0" smtClean="0">
                <a:ln w="1905"/>
                <a:effectLst/>
                <a:latin typeface="Calibri" panose="020F0502020204030204" pitchFamily="34" charset="0"/>
                <a:ea typeface="Meiryo UI" panose="020B0604030504040204" pitchFamily="50" charset="-128"/>
                <a:cs typeface="Meiryo UI" panose="020B0604030504040204" pitchFamily="50" charset="-128"/>
              </a:rPr>
              <a:t>with</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1/1000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shutter</a:t>
            </a:r>
            <a:r>
              <a:rPr kumimoji="1" lang="en-US" altLang="ja-JP" sz="1600" b="1" i="0" u="none" strike="noStrike" kern="1200" cap="none" spc="0" normalizeH="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smtClean="0">
                <a:ln w="1905"/>
                <a:effectLst/>
                <a:uLnTx/>
                <a:uFillTx/>
                <a:latin typeface="Calibri" panose="020F0502020204030204" pitchFamily="34" charset="0"/>
                <a:ea typeface="Meiryo UI" panose="020B0604030504040204" pitchFamily="50" charset="-128"/>
                <a:cs typeface="Meiryo UI" panose="020B0604030504040204" pitchFamily="50" charset="-128"/>
              </a:rPr>
              <a:t>speed</a:t>
            </a:r>
            <a:r>
              <a:rPr kumimoji="1" lang="en-US" altLang="ja-JP" sz="1600" b="1" i="0" u="none" strike="noStrike" kern="1200" cap="none" spc="0" normalizeH="0" baseline="0" noProof="0" dirty="0">
                <a:ln w="1905"/>
                <a:effectLst/>
                <a:uLnTx/>
                <a:uFillTx/>
                <a:latin typeface="Calibri" panose="020F0502020204030204" pitchFamily="34" charset="0"/>
                <a:ea typeface="Meiryo UI" panose="020B0604030504040204" pitchFamily="50" charset="-128"/>
                <a:cs typeface="Meiryo UI" panose="020B0604030504040204" pitchFamily="50" charset="-128"/>
              </a:rPr>
              <a:t>.</a:t>
            </a:r>
          </a:p>
        </p:txBody>
      </p:sp>
      <p:sp>
        <p:nvSpPr>
          <p:cNvPr id="59" name="テキスト ボックス 58"/>
          <p:cNvSpPr txBox="1"/>
          <p:nvPr/>
        </p:nvSpPr>
        <p:spPr>
          <a:xfrm>
            <a:off x="4338337" y="2463520"/>
            <a:ext cx="599605" cy="161583"/>
          </a:xfrm>
          <a:prstGeom prst="rect">
            <a:avLst/>
          </a:prstGeom>
          <a:noFill/>
        </p:spPr>
        <p:txBody>
          <a:bodyPr wrap="square" lIns="0" tIns="0" rIns="0" bIns="0" rtlCol="0">
            <a:spAutoFit/>
          </a:bodyPr>
          <a:lstStyle/>
          <a:p>
            <a:pPr marL="0" marR="0" lvl="0" indent="0" algn="ctr" defTabSz="684866" rtl="0" eaLnBrk="1" fontAlgn="base" latinLnBrk="0" hangingPunct="1">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smtClean="0">
                <a:ln w="1905"/>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source1</a:t>
            </a:r>
            <a:endParaRPr kumimoji="1" lang="en-US" altLang="ja-JP" sz="1050" b="1" i="0" u="none" strike="noStrike" kern="1200" cap="none" spc="0" normalizeH="0" baseline="0" noProof="0" dirty="0">
              <a:ln w="1905"/>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304757" y="3429666"/>
            <a:ext cx="666764" cy="161583"/>
          </a:xfrm>
          <a:prstGeom prst="rect">
            <a:avLst/>
          </a:prstGeom>
          <a:noFill/>
        </p:spPr>
        <p:txBody>
          <a:bodyPr wrap="square" lIns="0" tIns="0" rIns="0" bIns="0" rtlCol="0">
            <a:spAutoFit/>
          </a:bodyPr>
          <a:lstStyle/>
          <a:p>
            <a:pPr marL="0" marR="0" lvl="0" indent="0" algn="ctr" defTabSz="684866" rtl="0" eaLnBrk="1" fontAlgn="base" latinLnBrk="0" hangingPunct="1">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smtClean="0">
                <a:ln w="1905"/>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source2</a:t>
            </a:r>
            <a:endParaRPr kumimoji="1" lang="en-US" altLang="ja-JP" sz="1050" b="1" i="0" u="none" strike="noStrike" kern="1200" cap="none" spc="0" normalizeH="0" baseline="0" noProof="0" dirty="0">
              <a:ln w="1905"/>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69" name="タイトル 1"/>
          <p:cNvSpPr txBox="1">
            <a:spLocks/>
          </p:cNvSpPr>
          <p:nvPr/>
        </p:nvSpPr>
        <p:spPr>
          <a:xfrm>
            <a:off x="327663" y="715389"/>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400" u="sng" kern="0" dirty="0" smtClean="0">
                <a:solidFill>
                  <a:srgbClr val="6464E6"/>
                </a:solidFill>
                <a:effectLst/>
                <a:latin typeface="Calibri" panose="020F0502020204030204" pitchFamily="34" charset="0"/>
                <a:cs typeface="Calibri" panose="020F0502020204030204" pitchFamily="34" charset="0"/>
              </a:rPr>
              <a:t>It can capture occupant and license plate image simultaneously.</a:t>
            </a:r>
            <a:endParaRPr lang="en-US" altLang="ja-JP" sz="2400" u="sng" kern="0" dirty="0">
              <a:solidFill>
                <a:srgbClr val="6464E6"/>
              </a:solidFill>
              <a:effectLst/>
              <a:latin typeface="Calibri" panose="020F0502020204030204" pitchFamily="34" charset="0"/>
              <a:cs typeface="Calibri" panose="020F0502020204030204" pitchFamily="34" charset="0"/>
            </a:endParaRPr>
          </a:p>
        </p:txBody>
      </p:sp>
      <p:sp>
        <p:nvSpPr>
          <p:cNvPr id="70" name="テキスト ボックス 69"/>
          <p:cNvSpPr txBox="1"/>
          <p:nvPr/>
        </p:nvSpPr>
        <p:spPr>
          <a:xfrm>
            <a:off x="4937942" y="1645964"/>
            <a:ext cx="1964073" cy="244450"/>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Day</a:t>
            </a:r>
            <a:endParaRPr kumimoji="0" lang="en-US" altLang="ja-JP" sz="16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71" name="テキスト ボックス 70"/>
          <p:cNvSpPr txBox="1"/>
          <p:nvPr/>
        </p:nvSpPr>
        <p:spPr>
          <a:xfrm>
            <a:off x="6997318" y="1642654"/>
            <a:ext cx="1909877" cy="251069"/>
          </a:xfrm>
          <a:prstGeom prst="roundRect">
            <a:avLst/>
          </a:prstGeom>
          <a:solidFill>
            <a:sysClr val="windowText" lastClr="000000">
              <a:lumMod val="50000"/>
              <a:lumOff val="50000"/>
            </a:sysClr>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Night</a:t>
            </a:r>
            <a:endParaRPr kumimoji="0" lang="en-US" altLang="ja-JP" sz="16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34" name="正方形/長方形 33"/>
          <p:cNvSpPr/>
          <p:nvPr/>
        </p:nvSpPr>
        <p:spPr>
          <a:xfrm>
            <a:off x="2161708" y="2390887"/>
            <a:ext cx="1535072" cy="419100"/>
          </a:xfrm>
          <a:prstGeom prst="rect">
            <a:avLst/>
          </a:prstGeom>
          <a:solidFill>
            <a:schemeClr val="accent4">
              <a:lumMod val="20000"/>
              <a:lumOff val="80000"/>
            </a:schemeClr>
          </a:solidFill>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2" name="図 21"/>
          <p:cNvPicPr>
            <a:picLocks noChangeAspect="1"/>
          </p:cNvPicPr>
          <p:nvPr/>
        </p:nvPicPr>
        <p:blipFill rotWithShape="1">
          <a:blip r:embed="rId4"/>
          <a:srcRect b="38535"/>
          <a:stretch/>
        </p:blipFill>
        <p:spPr>
          <a:xfrm>
            <a:off x="4937942" y="1951354"/>
            <a:ext cx="1964073" cy="1025837"/>
          </a:xfrm>
          <a:prstGeom prst="rect">
            <a:avLst/>
          </a:prstGeom>
          <a:ln w="19050">
            <a:solidFill>
              <a:schemeClr val="bg1"/>
            </a:solidFill>
          </a:ln>
        </p:spPr>
      </p:pic>
      <p:pic>
        <p:nvPicPr>
          <p:cNvPr id="23" name="図 22"/>
          <p:cNvPicPr>
            <a:picLocks noChangeAspect="1"/>
          </p:cNvPicPr>
          <p:nvPr/>
        </p:nvPicPr>
        <p:blipFill rotWithShape="1">
          <a:blip r:embed="rId5"/>
          <a:srcRect t="47829"/>
          <a:stretch/>
        </p:blipFill>
        <p:spPr>
          <a:xfrm>
            <a:off x="4937942" y="3069210"/>
            <a:ext cx="1968640" cy="883480"/>
          </a:xfrm>
          <a:prstGeom prst="rect">
            <a:avLst/>
          </a:prstGeom>
          <a:ln w="19050">
            <a:solidFill>
              <a:schemeClr val="bg1"/>
            </a:solidFill>
          </a:ln>
        </p:spPr>
      </p:pic>
      <p:pic>
        <p:nvPicPr>
          <p:cNvPr id="4" name="図 3"/>
          <p:cNvPicPr>
            <a:picLocks noChangeAspect="1"/>
          </p:cNvPicPr>
          <p:nvPr/>
        </p:nvPicPr>
        <p:blipFill rotWithShape="1">
          <a:blip r:embed="rId6"/>
          <a:srcRect l="-1310" t="11628" r="1310" b="31265"/>
          <a:stretch/>
        </p:blipFill>
        <p:spPr>
          <a:xfrm>
            <a:off x="6979205" y="1951353"/>
            <a:ext cx="1927991" cy="1033905"/>
          </a:xfrm>
          <a:prstGeom prst="rect">
            <a:avLst/>
          </a:prstGeom>
        </p:spPr>
      </p:pic>
      <p:pic>
        <p:nvPicPr>
          <p:cNvPr id="5" name="図 4"/>
          <p:cNvPicPr>
            <a:picLocks noChangeAspect="1"/>
          </p:cNvPicPr>
          <p:nvPr/>
        </p:nvPicPr>
        <p:blipFill rotWithShape="1">
          <a:blip r:embed="rId7"/>
          <a:srcRect t="45678"/>
          <a:stretch/>
        </p:blipFill>
        <p:spPr>
          <a:xfrm>
            <a:off x="6997319" y="3068228"/>
            <a:ext cx="1909877" cy="884461"/>
          </a:xfrm>
          <a:prstGeom prst="rect">
            <a:avLst/>
          </a:prstGeom>
        </p:spPr>
      </p:pic>
      <p:sp>
        <p:nvSpPr>
          <p:cNvPr id="19"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schemeClr val="bg1"/>
                </a:solidFill>
              </a:rPr>
              <a:t>2. Main Feature “Dual Source Function”</a:t>
            </a:r>
            <a:endParaRPr lang="ja-JP" altLang="en-US" sz="2800" dirty="0">
              <a:solidFill>
                <a:schemeClr val="bg1"/>
              </a:solidFill>
            </a:endParaRPr>
          </a:p>
        </p:txBody>
      </p:sp>
    </p:spTree>
    <p:extLst>
      <p:ext uri="{BB962C8B-B14F-4D97-AF65-F5344CB8AC3E}">
        <p14:creationId xmlns:p14="http://schemas.microsoft.com/office/powerpoint/2010/main" val="2053695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タイトル 1"/>
          <p:cNvSpPr txBox="1">
            <a:spLocks/>
          </p:cNvSpPr>
          <p:nvPr/>
        </p:nvSpPr>
        <p:spPr>
          <a:xfrm>
            <a:off x="206740" y="638839"/>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Special </a:t>
            </a:r>
            <a:r>
              <a:rPr lang="en-US" altLang="ja-JP" sz="2000" u="sng" kern="0" dirty="0">
                <a:solidFill>
                  <a:srgbClr val="6464E6"/>
                </a:solidFill>
                <a:effectLst/>
                <a:latin typeface="Calibri" panose="020F0502020204030204" pitchFamily="34" charset="0"/>
                <a:cs typeface="Calibri" panose="020F0502020204030204" pitchFamily="34" charset="0"/>
              </a:rPr>
              <a:t>m</a:t>
            </a:r>
            <a:r>
              <a:rPr lang="en-US" altLang="ja-JP" sz="2000" u="sng" kern="0" dirty="0" smtClean="0">
                <a:solidFill>
                  <a:srgbClr val="6464E6"/>
                </a:solidFill>
                <a:effectLst/>
                <a:latin typeface="Calibri" panose="020F0502020204030204" pitchFamily="34" charset="0"/>
                <a:cs typeface="Calibri" panose="020F0502020204030204" pitchFamily="34" charset="0"/>
              </a:rPr>
              <a:t>echanism including 4 factors realizes capturing clear image function.</a:t>
            </a:r>
            <a:endParaRPr lang="en-US" altLang="ja-JP" sz="2000" u="sng" kern="0" dirty="0">
              <a:solidFill>
                <a:srgbClr val="6464E6"/>
              </a:solidFill>
              <a:effectLst/>
              <a:latin typeface="Calibri" panose="020F0502020204030204" pitchFamily="34" charset="0"/>
              <a:cs typeface="Calibri" panose="020F0502020204030204" pitchFamily="34" charset="0"/>
            </a:endParaRPr>
          </a:p>
        </p:txBody>
      </p:sp>
      <p:grpSp>
        <p:nvGrpSpPr>
          <p:cNvPr id="319" name="グループ化 318"/>
          <p:cNvGrpSpPr/>
          <p:nvPr/>
        </p:nvGrpSpPr>
        <p:grpSpPr>
          <a:xfrm>
            <a:off x="216887" y="3556653"/>
            <a:ext cx="3240000" cy="1005803"/>
            <a:chOff x="354026" y="922867"/>
            <a:chExt cx="3606973" cy="1341071"/>
          </a:xfrm>
        </p:grpSpPr>
        <p:sp>
          <p:nvSpPr>
            <p:cNvPr id="320" name="角丸四角形 319"/>
            <p:cNvSpPr/>
            <p:nvPr/>
          </p:nvSpPr>
          <p:spPr bwMode="auto">
            <a:xfrm>
              <a:off x="354026" y="922867"/>
              <a:ext cx="3606973" cy="480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Polarized </a:t>
              </a:r>
              <a:r>
                <a:rPr kumimoji="1" lang="en-US" altLang="ja-JP" sz="18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Filter (PLF</a:t>
              </a:r>
              <a:r>
                <a:rPr kumimoji="1" lang="en-US" altLang="ja-JP" sz="18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2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on day time</a:t>
              </a:r>
              <a:endParaRPr kumimoji="1" lang="en-US" altLang="ja-JP" sz="12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21" name="正方形/長方形 320"/>
            <p:cNvSpPr/>
            <p:nvPr/>
          </p:nvSpPr>
          <p:spPr>
            <a:xfrm>
              <a:off x="632409" y="1484267"/>
              <a:ext cx="3296102" cy="779671"/>
            </a:xfrm>
            <a:prstGeom prst="rect">
              <a:avLst/>
            </a:prstGeom>
          </p:spPr>
          <p:txBody>
            <a:bodyPr wrap="square" lIns="91418" tIns="45709" rIns="91418" bIns="4570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It</a:t>
              </a: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cut </a:t>
              </a: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sunlight reflection</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from</a:t>
              </a: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curved windshield.</a:t>
              </a:r>
              <a:endPar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sp>
        <p:nvSpPr>
          <p:cNvPr id="322" name="角丸四角形 321"/>
          <p:cNvSpPr/>
          <p:nvPr/>
        </p:nvSpPr>
        <p:spPr bwMode="auto">
          <a:xfrm>
            <a:off x="3906142" y="3275751"/>
            <a:ext cx="1332000" cy="360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Switch</a:t>
            </a:r>
            <a:r>
              <a:rPr kumimoji="1" lang="en-US" altLang="ja-JP" sz="1600" b="1" i="0" u="none" strike="noStrike" kern="1200" cap="none" spc="0" normalizeH="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lang="en-US" altLang="ja-JP" sz="1600"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filter</a:t>
            </a:r>
            <a:endParaRPr kumimoji="1" lang="ja-JP" altLang="en-US" sz="16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nvGrpSpPr>
          <p:cNvPr id="323" name="グループ化 322"/>
          <p:cNvGrpSpPr/>
          <p:nvPr/>
        </p:nvGrpSpPr>
        <p:grpSpPr>
          <a:xfrm>
            <a:off x="5668826" y="3550621"/>
            <a:ext cx="3284336" cy="963093"/>
            <a:chOff x="8134810" y="922867"/>
            <a:chExt cx="3705520" cy="1359893"/>
          </a:xfrm>
        </p:grpSpPr>
        <p:sp>
          <p:nvSpPr>
            <p:cNvPr id="324" name="角丸四角形 323"/>
            <p:cNvSpPr/>
            <p:nvPr/>
          </p:nvSpPr>
          <p:spPr bwMode="auto">
            <a:xfrm>
              <a:off x="8158976" y="922867"/>
              <a:ext cx="3655499" cy="508322"/>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Band-Pass </a:t>
              </a:r>
              <a:r>
                <a:rPr kumimoji="1" lang="en-US" altLang="ja-JP" sz="18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Filter (BPF</a:t>
              </a:r>
              <a:r>
                <a:rPr kumimoji="1" lang="en-US" altLang="ja-JP" sz="18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2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on night time</a:t>
              </a:r>
              <a:endParaRPr kumimoji="1" lang="en-US" altLang="ja-JP" sz="12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25" name="正方形/長方形 324"/>
            <p:cNvSpPr/>
            <p:nvPr/>
          </p:nvSpPr>
          <p:spPr>
            <a:xfrm>
              <a:off x="8134810" y="1457086"/>
              <a:ext cx="3705520" cy="825674"/>
            </a:xfrm>
            <a:prstGeom prst="rect">
              <a:avLst/>
            </a:prstGeom>
          </p:spPr>
          <p:txBody>
            <a:bodyPr wrap="square" lIns="91418" tIns="45709" rIns="91418" bIns="4570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Even in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strong</a:t>
              </a: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rPr>
                <a:t>headlights, </a:t>
              </a:r>
              <a:endPar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It suppresses</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 the flare from headlight.</a:t>
              </a:r>
              <a:endPar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26" name="Group 7"/>
          <p:cNvGrpSpPr>
            <a:grpSpLocks/>
          </p:cNvGrpSpPr>
          <p:nvPr/>
        </p:nvGrpSpPr>
        <p:grpSpPr bwMode="auto">
          <a:xfrm flipH="1">
            <a:off x="1757412" y="2719041"/>
            <a:ext cx="1906267" cy="664282"/>
            <a:chOff x="1366" y="1689"/>
            <a:chExt cx="948" cy="289"/>
          </a:xfrm>
        </p:grpSpPr>
        <p:sp>
          <p:nvSpPr>
            <p:cNvPr id="327" name="Rectangle 8"/>
            <p:cNvSpPr>
              <a:spLocks noChangeArrowheads="1"/>
            </p:cNvSpPr>
            <p:nvPr/>
          </p:nvSpPr>
          <p:spPr bwMode="auto">
            <a:xfrm>
              <a:off x="1366" y="1689"/>
              <a:ext cx="947"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8" name="Rectangle 9"/>
            <p:cNvSpPr>
              <a:spLocks noChangeArrowheads="1"/>
            </p:cNvSpPr>
            <p:nvPr/>
          </p:nvSpPr>
          <p:spPr bwMode="auto">
            <a:xfrm>
              <a:off x="1367" y="1690"/>
              <a:ext cx="947"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9" name="Group 10"/>
            <p:cNvGrpSpPr>
              <a:grpSpLocks/>
            </p:cNvGrpSpPr>
            <p:nvPr/>
          </p:nvGrpSpPr>
          <p:grpSpPr bwMode="auto">
            <a:xfrm>
              <a:off x="1372" y="1695"/>
              <a:ext cx="929" cy="276"/>
              <a:chOff x="1372" y="1695"/>
              <a:chExt cx="929" cy="276"/>
            </a:xfrm>
          </p:grpSpPr>
          <p:sp>
            <p:nvSpPr>
              <p:cNvPr id="330" name="Freeform 11"/>
              <p:cNvSpPr>
                <a:spLocks noEditPoints="1"/>
              </p:cNvSpPr>
              <p:nvPr/>
            </p:nvSpPr>
            <p:spPr bwMode="auto">
              <a:xfrm>
                <a:off x="1372" y="1695"/>
                <a:ext cx="929" cy="243"/>
              </a:xfrm>
              <a:custGeom>
                <a:avLst/>
                <a:gdLst>
                  <a:gd name="T0" fmla="*/ 42 w 929"/>
                  <a:gd name="T1" fmla="*/ 85 h 243"/>
                  <a:gd name="T2" fmla="*/ 38 w 929"/>
                  <a:gd name="T3" fmla="*/ 115 h 243"/>
                  <a:gd name="T4" fmla="*/ 77 w 929"/>
                  <a:gd name="T5" fmla="*/ 103 h 243"/>
                  <a:gd name="T6" fmla="*/ 216 w 929"/>
                  <a:gd name="T7" fmla="*/ 60 h 243"/>
                  <a:gd name="T8" fmla="*/ 170 w 929"/>
                  <a:gd name="T9" fmla="*/ 69 h 243"/>
                  <a:gd name="T10" fmla="*/ 108 w 929"/>
                  <a:gd name="T11" fmla="*/ 61 h 243"/>
                  <a:gd name="T12" fmla="*/ 173 w 929"/>
                  <a:gd name="T13" fmla="*/ 33 h 243"/>
                  <a:gd name="T14" fmla="*/ 370 w 929"/>
                  <a:gd name="T15" fmla="*/ 80 h 243"/>
                  <a:gd name="T16" fmla="*/ 315 w 929"/>
                  <a:gd name="T17" fmla="*/ 78 h 243"/>
                  <a:gd name="T18" fmla="*/ 297 w 929"/>
                  <a:gd name="T19" fmla="*/ 72 h 243"/>
                  <a:gd name="T20" fmla="*/ 270 w 929"/>
                  <a:gd name="T21" fmla="*/ 38 h 243"/>
                  <a:gd name="T22" fmla="*/ 296 w 929"/>
                  <a:gd name="T23" fmla="*/ 23 h 243"/>
                  <a:gd name="T24" fmla="*/ 366 w 929"/>
                  <a:gd name="T25" fmla="*/ 24 h 243"/>
                  <a:gd name="T26" fmla="*/ 379 w 929"/>
                  <a:gd name="T27" fmla="*/ 80 h 243"/>
                  <a:gd name="T28" fmla="*/ 487 w 929"/>
                  <a:gd name="T29" fmla="*/ 32 h 243"/>
                  <a:gd name="T30" fmla="*/ 431 w 929"/>
                  <a:gd name="T31" fmla="*/ 20 h 243"/>
                  <a:gd name="T32" fmla="*/ 387 w 929"/>
                  <a:gd name="T33" fmla="*/ 37 h 243"/>
                  <a:gd name="T34" fmla="*/ 485 w 929"/>
                  <a:gd name="T35" fmla="*/ 86 h 243"/>
                  <a:gd name="T36" fmla="*/ 530 w 929"/>
                  <a:gd name="T37" fmla="*/ 86 h 243"/>
                  <a:gd name="T38" fmla="*/ 521 w 929"/>
                  <a:gd name="T39" fmla="*/ 66 h 243"/>
                  <a:gd name="T40" fmla="*/ 640 w 929"/>
                  <a:gd name="T41" fmla="*/ 86 h 243"/>
                  <a:gd name="T42" fmla="*/ 537 w 929"/>
                  <a:gd name="T43" fmla="*/ 31 h 243"/>
                  <a:gd name="T44" fmla="*/ 499 w 929"/>
                  <a:gd name="T45" fmla="*/ 24 h 243"/>
                  <a:gd name="T46" fmla="*/ 571 w 929"/>
                  <a:gd name="T47" fmla="*/ 62 h 243"/>
                  <a:gd name="T48" fmla="*/ 615 w 929"/>
                  <a:gd name="T49" fmla="*/ 92 h 243"/>
                  <a:gd name="T50" fmla="*/ 643 w 929"/>
                  <a:gd name="T51" fmla="*/ 94 h 243"/>
                  <a:gd name="T52" fmla="*/ 120 w 929"/>
                  <a:gd name="T53" fmla="*/ 171 h 243"/>
                  <a:gd name="T54" fmla="*/ 185 w 929"/>
                  <a:gd name="T55" fmla="*/ 131 h 243"/>
                  <a:gd name="T56" fmla="*/ 255 w 929"/>
                  <a:gd name="T57" fmla="*/ 159 h 243"/>
                  <a:gd name="T58" fmla="*/ 278 w 929"/>
                  <a:gd name="T59" fmla="*/ 212 h 243"/>
                  <a:gd name="T60" fmla="*/ 695 w 929"/>
                  <a:gd name="T61" fmla="*/ 165 h 243"/>
                  <a:gd name="T62" fmla="*/ 768 w 929"/>
                  <a:gd name="T63" fmla="*/ 136 h 243"/>
                  <a:gd name="T64" fmla="*/ 832 w 929"/>
                  <a:gd name="T65" fmla="*/ 178 h 243"/>
                  <a:gd name="T66" fmla="*/ 915 w 929"/>
                  <a:gd name="T67" fmla="*/ 242 h 243"/>
                  <a:gd name="T68" fmla="*/ 911 w 929"/>
                  <a:gd name="T69" fmla="*/ 233 h 243"/>
                  <a:gd name="T70" fmla="*/ 925 w 929"/>
                  <a:gd name="T71" fmla="*/ 220 h 243"/>
                  <a:gd name="T72" fmla="*/ 923 w 929"/>
                  <a:gd name="T73" fmla="*/ 190 h 243"/>
                  <a:gd name="T74" fmla="*/ 927 w 929"/>
                  <a:gd name="T75" fmla="*/ 166 h 243"/>
                  <a:gd name="T76" fmla="*/ 891 w 929"/>
                  <a:gd name="T77" fmla="*/ 136 h 243"/>
                  <a:gd name="T78" fmla="*/ 738 w 929"/>
                  <a:gd name="T79" fmla="*/ 95 h 243"/>
                  <a:gd name="T80" fmla="*/ 668 w 929"/>
                  <a:gd name="T81" fmla="*/ 92 h 243"/>
                  <a:gd name="T82" fmla="*/ 649 w 929"/>
                  <a:gd name="T83" fmla="*/ 91 h 243"/>
                  <a:gd name="T84" fmla="*/ 615 w 929"/>
                  <a:gd name="T85" fmla="*/ 71 h 243"/>
                  <a:gd name="T86" fmla="*/ 510 w 929"/>
                  <a:gd name="T87" fmla="*/ 19 h 243"/>
                  <a:gd name="T88" fmla="*/ 424 w 929"/>
                  <a:gd name="T89" fmla="*/ 2 h 243"/>
                  <a:gd name="T90" fmla="*/ 298 w 929"/>
                  <a:gd name="T91" fmla="*/ 3 h 243"/>
                  <a:gd name="T92" fmla="*/ 202 w 929"/>
                  <a:gd name="T93" fmla="*/ 22 h 243"/>
                  <a:gd name="T94" fmla="*/ 147 w 929"/>
                  <a:gd name="T95" fmla="*/ 44 h 243"/>
                  <a:gd name="T96" fmla="*/ 86 w 929"/>
                  <a:gd name="T97" fmla="*/ 64 h 243"/>
                  <a:gd name="T98" fmla="*/ 34 w 929"/>
                  <a:gd name="T99" fmla="*/ 67 h 243"/>
                  <a:gd name="T100" fmla="*/ 27 w 929"/>
                  <a:gd name="T101" fmla="*/ 85 h 243"/>
                  <a:gd name="T102" fmla="*/ 22 w 929"/>
                  <a:gd name="T103" fmla="*/ 118 h 243"/>
                  <a:gd name="T104" fmla="*/ 1 w 929"/>
                  <a:gd name="T105" fmla="*/ 130 h 243"/>
                  <a:gd name="T106" fmla="*/ 5 w 929"/>
                  <a:gd name="T107" fmla="*/ 141 h 243"/>
                  <a:gd name="T108" fmla="*/ 1 w 929"/>
                  <a:gd name="T109" fmla="*/ 179 h 243"/>
                  <a:gd name="T110" fmla="*/ 17 w 929"/>
                  <a:gd name="T111" fmla="*/ 202 h 243"/>
                  <a:gd name="T112" fmla="*/ 22 w 929"/>
                  <a:gd name="T113" fmla="*/ 221 h 243"/>
                  <a:gd name="T114" fmla="*/ 93 w 929"/>
                  <a:gd name="T115" fmla="*/ 224 h 243"/>
                  <a:gd name="T116" fmla="*/ 877 w 929"/>
                  <a:gd name="T117" fmla="*/ 142 h 243"/>
                  <a:gd name="T118" fmla="*/ 834 w 929"/>
                  <a:gd name="T119" fmla="*/ 128 h 243"/>
                  <a:gd name="T120" fmla="*/ 844 w 929"/>
                  <a:gd name="T121" fmla="*/ 142 h 243"/>
                  <a:gd name="T122" fmla="*/ 904 w 929"/>
                  <a:gd name="T123" fmla="*/ 159 h 2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29" h="243">
                    <a:moveTo>
                      <a:pt x="88" y="92"/>
                    </a:moveTo>
                    <a:lnTo>
                      <a:pt x="87" y="91"/>
                    </a:lnTo>
                    <a:lnTo>
                      <a:pt x="85" y="91"/>
                    </a:lnTo>
                    <a:lnTo>
                      <a:pt x="84" y="90"/>
                    </a:lnTo>
                    <a:lnTo>
                      <a:pt x="82" y="90"/>
                    </a:lnTo>
                    <a:lnTo>
                      <a:pt x="81" y="89"/>
                    </a:lnTo>
                    <a:lnTo>
                      <a:pt x="79" y="88"/>
                    </a:lnTo>
                    <a:lnTo>
                      <a:pt x="75" y="87"/>
                    </a:lnTo>
                    <a:lnTo>
                      <a:pt x="72" y="86"/>
                    </a:lnTo>
                    <a:lnTo>
                      <a:pt x="68" y="85"/>
                    </a:lnTo>
                    <a:lnTo>
                      <a:pt x="64" y="84"/>
                    </a:lnTo>
                    <a:lnTo>
                      <a:pt x="61" y="83"/>
                    </a:lnTo>
                    <a:lnTo>
                      <a:pt x="58" y="83"/>
                    </a:lnTo>
                    <a:lnTo>
                      <a:pt x="55" y="83"/>
                    </a:lnTo>
                    <a:lnTo>
                      <a:pt x="52" y="82"/>
                    </a:lnTo>
                    <a:lnTo>
                      <a:pt x="50" y="83"/>
                    </a:lnTo>
                    <a:lnTo>
                      <a:pt x="47" y="83"/>
                    </a:lnTo>
                    <a:lnTo>
                      <a:pt x="45" y="83"/>
                    </a:lnTo>
                    <a:lnTo>
                      <a:pt x="44" y="84"/>
                    </a:lnTo>
                    <a:lnTo>
                      <a:pt x="42" y="85"/>
                    </a:lnTo>
                    <a:lnTo>
                      <a:pt x="41" y="86"/>
                    </a:lnTo>
                    <a:lnTo>
                      <a:pt x="40" y="86"/>
                    </a:lnTo>
                    <a:lnTo>
                      <a:pt x="39" y="87"/>
                    </a:lnTo>
                    <a:lnTo>
                      <a:pt x="38" y="88"/>
                    </a:lnTo>
                    <a:lnTo>
                      <a:pt x="37" y="90"/>
                    </a:lnTo>
                    <a:lnTo>
                      <a:pt x="36" y="91"/>
                    </a:lnTo>
                    <a:lnTo>
                      <a:pt x="35" y="92"/>
                    </a:lnTo>
                    <a:lnTo>
                      <a:pt x="35" y="94"/>
                    </a:lnTo>
                    <a:lnTo>
                      <a:pt x="34" y="95"/>
                    </a:lnTo>
                    <a:lnTo>
                      <a:pt x="34" y="97"/>
                    </a:lnTo>
                    <a:lnTo>
                      <a:pt x="33" y="99"/>
                    </a:lnTo>
                    <a:lnTo>
                      <a:pt x="32" y="101"/>
                    </a:lnTo>
                    <a:lnTo>
                      <a:pt x="32" y="104"/>
                    </a:lnTo>
                    <a:lnTo>
                      <a:pt x="31" y="107"/>
                    </a:lnTo>
                    <a:lnTo>
                      <a:pt x="31" y="110"/>
                    </a:lnTo>
                    <a:lnTo>
                      <a:pt x="31" y="112"/>
                    </a:lnTo>
                    <a:lnTo>
                      <a:pt x="30" y="115"/>
                    </a:lnTo>
                    <a:lnTo>
                      <a:pt x="33" y="115"/>
                    </a:lnTo>
                    <a:lnTo>
                      <a:pt x="35" y="115"/>
                    </a:lnTo>
                    <a:lnTo>
                      <a:pt x="38" y="115"/>
                    </a:lnTo>
                    <a:lnTo>
                      <a:pt x="40" y="115"/>
                    </a:lnTo>
                    <a:lnTo>
                      <a:pt x="42" y="115"/>
                    </a:lnTo>
                    <a:lnTo>
                      <a:pt x="44" y="115"/>
                    </a:lnTo>
                    <a:lnTo>
                      <a:pt x="46" y="115"/>
                    </a:lnTo>
                    <a:lnTo>
                      <a:pt x="48" y="115"/>
                    </a:lnTo>
                    <a:lnTo>
                      <a:pt x="50" y="114"/>
                    </a:lnTo>
                    <a:lnTo>
                      <a:pt x="52" y="114"/>
                    </a:lnTo>
                    <a:lnTo>
                      <a:pt x="55" y="113"/>
                    </a:lnTo>
                    <a:lnTo>
                      <a:pt x="58" y="113"/>
                    </a:lnTo>
                    <a:lnTo>
                      <a:pt x="61" y="112"/>
                    </a:lnTo>
                    <a:lnTo>
                      <a:pt x="63" y="111"/>
                    </a:lnTo>
                    <a:lnTo>
                      <a:pt x="64" y="111"/>
                    </a:lnTo>
                    <a:lnTo>
                      <a:pt x="66" y="110"/>
                    </a:lnTo>
                    <a:lnTo>
                      <a:pt x="67" y="109"/>
                    </a:lnTo>
                    <a:lnTo>
                      <a:pt x="68" y="108"/>
                    </a:lnTo>
                    <a:lnTo>
                      <a:pt x="70" y="107"/>
                    </a:lnTo>
                    <a:lnTo>
                      <a:pt x="72" y="106"/>
                    </a:lnTo>
                    <a:lnTo>
                      <a:pt x="73" y="105"/>
                    </a:lnTo>
                    <a:lnTo>
                      <a:pt x="75" y="104"/>
                    </a:lnTo>
                    <a:lnTo>
                      <a:pt x="77" y="103"/>
                    </a:lnTo>
                    <a:lnTo>
                      <a:pt x="78" y="101"/>
                    </a:lnTo>
                    <a:lnTo>
                      <a:pt x="80" y="100"/>
                    </a:lnTo>
                    <a:lnTo>
                      <a:pt x="82" y="98"/>
                    </a:lnTo>
                    <a:lnTo>
                      <a:pt x="84" y="96"/>
                    </a:lnTo>
                    <a:lnTo>
                      <a:pt x="86" y="94"/>
                    </a:lnTo>
                    <a:lnTo>
                      <a:pt x="88" y="92"/>
                    </a:lnTo>
                    <a:close/>
                    <a:moveTo>
                      <a:pt x="221" y="16"/>
                    </a:moveTo>
                    <a:lnTo>
                      <a:pt x="221" y="19"/>
                    </a:lnTo>
                    <a:lnTo>
                      <a:pt x="220" y="22"/>
                    </a:lnTo>
                    <a:lnTo>
                      <a:pt x="220" y="29"/>
                    </a:lnTo>
                    <a:lnTo>
                      <a:pt x="219" y="35"/>
                    </a:lnTo>
                    <a:lnTo>
                      <a:pt x="219" y="38"/>
                    </a:lnTo>
                    <a:lnTo>
                      <a:pt x="219" y="41"/>
                    </a:lnTo>
                    <a:lnTo>
                      <a:pt x="218" y="45"/>
                    </a:lnTo>
                    <a:lnTo>
                      <a:pt x="218" y="49"/>
                    </a:lnTo>
                    <a:lnTo>
                      <a:pt x="217" y="52"/>
                    </a:lnTo>
                    <a:lnTo>
                      <a:pt x="217" y="55"/>
                    </a:lnTo>
                    <a:lnTo>
                      <a:pt x="216" y="59"/>
                    </a:lnTo>
                    <a:lnTo>
                      <a:pt x="216" y="60"/>
                    </a:lnTo>
                    <a:lnTo>
                      <a:pt x="215" y="62"/>
                    </a:lnTo>
                    <a:lnTo>
                      <a:pt x="215" y="64"/>
                    </a:lnTo>
                    <a:lnTo>
                      <a:pt x="214" y="65"/>
                    </a:lnTo>
                    <a:lnTo>
                      <a:pt x="213" y="66"/>
                    </a:lnTo>
                    <a:lnTo>
                      <a:pt x="212" y="67"/>
                    </a:lnTo>
                    <a:lnTo>
                      <a:pt x="211" y="69"/>
                    </a:lnTo>
                    <a:lnTo>
                      <a:pt x="210" y="70"/>
                    </a:lnTo>
                    <a:lnTo>
                      <a:pt x="208" y="71"/>
                    </a:lnTo>
                    <a:lnTo>
                      <a:pt x="206" y="71"/>
                    </a:lnTo>
                    <a:lnTo>
                      <a:pt x="205" y="71"/>
                    </a:lnTo>
                    <a:lnTo>
                      <a:pt x="203" y="72"/>
                    </a:lnTo>
                    <a:lnTo>
                      <a:pt x="201" y="72"/>
                    </a:lnTo>
                    <a:lnTo>
                      <a:pt x="198" y="72"/>
                    </a:lnTo>
                    <a:lnTo>
                      <a:pt x="196" y="72"/>
                    </a:lnTo>
                    <a:lnTo>
                      <a:pt x="194" y="72"/>
                    </a:lnTo>
                    <a:lnTo>
                      <a:pt x="189" y="71"/>
                    </a:lnTo>
                    <a:lnTo>
                      <a:pt x="184" y="71"/>
                    </a:lnTo>
                    <a:lnTo>
                      <a:pt x="180" y="70"/>
                    </a:lnTo>
                    <a:lnTo>
                      <a:pt x="175" y="70"/>
                    </a:lnTo>
                    <a:lnTo>
                      <a:pt x="170" y="69"/>
                    </a:lnTo>
                    <a:lnTo>
                      <a:pt x="167" y="69"/>
                    </a:lnTo>
                    <a:lnTo>
                      <a:pt x="165" y="69"/>
                    </a:lnTo>
                    <a:lnTo>
                      <a:pt x="162" y="69"/>
                    </a:lnTo>
                    <a:lnTo>
                      <a:pt x="159" y="69"/>
                    </a:lnTo>
                    <a:lnTo>
                      <a:pt x="156" y="68"/>
                    </a:lnTo>
                    <a:lnTo>
                      <a:pt x="153" y="68"/>
                    </a:lnTo>
                    <a:lnTo>
                      <a:pt x="150" y="68"/>
                    </a:lnTo>
                    <a:lnTo>
                      <a:pt x="147" y="68"/>
                    </a:lnTo>
                    <a:lnTo>
                      <a:pt x="143" y="67"/>
                    </a:lnTo>
                    <a:lnTo>
                      <a:pt x="140" y="67"/>
                    </a:lnTo>
                    <a:lnTo>
                      <a:pt x="132" y="66"/>
                    </a:lnTo>
                    <a:lnTo>
                      <a:pt x="125" y="65"/>
                    </a:lnTo>
                    <a:lnTo>
                      <a:pt x="118" y="64"/>
                    </a:lnTo>
                    <a:lnTo>
                      <a:pt x="111" y="64"/>
                    </a:lnTo>
                    <a:lnTo>
                      <a:pt x="107" y="63"/>
                    </a:lnTo>
                    <a:lnTo>
                      <a:pt x="104" y="62"/>
                    </a:lnTo>
                    <a:lnTo>
                      <a:pt x="105" y="62"/>
                    </a:lnTo>
                    <a:lnTo>
                      <a:pt x="106" y="62"/>
                    </a:lnTo>
                    <a:lnTo>
                      <a:pt x="106" y="61"/>
                    </a:lnTo>
                    <a:lnTo>
                      <a:pt x="108" y="61"/>
                    </a:lnTo>
                    <a:lnTo>
                      <a:pt x="109" y="61"/>
                    </a:lnTo>
                    <a:lnTo>
                      <a:pt x="110" y="60"/>
                    </a:lnTo>
                    <a:lnTo>
                      <a:pt x="112" y="59"/>
                    </a:lnTo>
                    <a:lnTo>
                      <a:pt x="113" y="59"/>
                    </a:lnTo>
                    <a:lnTo>
                      <a:pt x="115" y="58"/>
                    </a:lnTo>
                    <a:lnTo>
                      <a:pt x="116" y="58"/>
                    </a:lnTo>
                    <a:lnTo>
                      <a:pt x="118" y="57"/>
                    </a:lnTo>
                    <a:lnTo>
                      <a:pt x="120" y="56"/>
                    </a:lnTo>
                    <a:lnTo>
                      <a:pt x="122" y="55"/>
                    </a:lnTo>
                    <a:lnTo>
                      <a:pt x="124" y="55"/>
                    </a:lnTo>
                    <a:lnTo>
                      <a:pt x="128" y="53"/>
                    </a:lnTo>
                    <a:lnTo>
                      <a:pt x="133" y="51"/>
                    </a:lnTo>
                    <a:lnTo>
                      <a:pt x="137" y="49"/>
                    </a:lnTo>
                    <a:lnTo>
                      <a:pt x="142" y="47"/>
                    </a:lnTo>
                    <a:lnTo>
                      <a:pt x="147" y="45"/>
                    </a:lnTo>
                    <a:lnTo>
                      <a:pt x="156" y="41"/>
                    </a:lnTo>
                    <a:lnTo>
                      <a:pt x="161" y="38"/>
                    </a:lnTo>
                    <a:lnTo>
                      <a:pt x="166" y="36"/>
                    </a:lnTo>
                    <a:lnTo>
                      <a:pt x="170" y="35"/>
                    </a:lnTo>
                    <a:lnTo>
                      <a:pt x="173" y="33"/>
                    </a:lnTo>
                    <a:lnTo>
                      <a:pt x="177" y="31"/>
                    </a:lnTo>
                    <a:lnTo>
                      <a:pt x="181" y="29"/>
                    </a:lnTo>
                    <a:lnTo>
                      <a:pt x="185" y="28"/>
                    </a:lnTo>
                    <a:lnTo>
                      <a:pt x="189" y="26"/>
                    </a:lnTo>
                    <a:lnTo>
                      <a:pt x="192" y="25"/>
                    </a:lnTo>
                    <a:lnTo>
                      <a:pt x="194" y="25"/>
                    </a:lnTo>
                    <a:lnTo>
                      <a:pt x="196" y="24"/>
                    </a:lnTo>
                    <a:lnTo>
                      <a:pt x="199" y="23"/>
                    </a:lnTo>
                    <a:lnTo>
                      <a:pt x="201" y="22"/>
                    </a:lnTo>
                    <a:lnTo>
                      <a:pt x="204" y="21"/>
                    </a:lnTo>
                    <a:lnTo>
                      <a:pt x="206" y="21"/>
                    </a:lnTo>
                    <a:lnTo>
                      <a:pt x="209" y="20"/>
                    </a:lnTo>
                    <a:lnTo>
                      <a:pt x="212" y="19"/>
                    </a:lnTo>
                    <a:lnTo>
                      <a:pt x="215" y="18"/>
                    </a:lnTo>
                    <a:lnTo>
                      <a:pt x="218" y="17"/>
                    </a:lnTo>
                    <a:lnTo>
                      <a:pt x="221" y="16"/>
                    </a:lnTo>
                    <a:close/>
                    <a:moveTo>
                      <a:pt x="379" y="80"/>
                    </a:moveTo>
                    <a:lnTo>
                      <a:pt x="374" y="80"/>
                    </a:lnTo>
                    <a:lnTo>
                      <a:pt x="370" y="80"/>
                    </a:lnTo>
                    <a:lnTo>
                      <a:pt x="365" y="80"/>
                    </a:lnTo>
                    <a:lnTo>
                      <a:pt x="361" y="79"/>
                    </a:lnTo>
                    <a:lnTo>
                      <a:pt x="357" y="79"/>
                    </a:lnTo>
                    <a:lnTo>
                      <a:pt x="353" y="79"/>
                    </a:lnTo>
                    <a:lnTo>
                      <a:pt x="350" y="79"/>
                    </a:lnTo>
                    <a:lnTo>
                      <a:pt x="346" y="79"/>
                    </a:lnTo>
                    <a:lnTo>
                      <a:pt x="343" y="79"/>
                    </a:lnTo>
                    <a:lnTo>
                      <a:pt x="340" y="79"/>
                    </a:lnTo>
                    <a:lnTo>
                      <a:pt x="337" y="79"/>
                    </a:lnTo>
                    <a:lnTo>
                      <a:pt x="335" y="79"/>
                    </a:lnTo>
                    <a:lnTo>
                      <a:pt x="332" y="79"/>
                    </a:lnTo>
                    <a:lnTo>
                      <a:pt x="329" y="78"/>
                    </a:lnTo>
                    <a:lnTo>
                      <a:pt x="327" y="78"/>
                    </a:lnTo>
                    <a:lnTo>
                      <a:pt x="325" y="78"/>
                    </a:lnTo>
                    <a:lnTo>
                      <a:pt x="323" y="78"/>
                    </a:lnTo>
                    <a:lnTo>
                      <a:pt x="321" y="78"/>
                    </a:lnTo>
                    <a:lnTo>
                      <a:pt x="319" y="78"/>
                    </a:lnTo>
                    <a:lnTo>
                      <a:pt x="318" y="78"/>
                    </a:lnTo>
                    <a:lnTo>
                      <a:pt x="316" y="78"/>
                    </a:lnTo>
                    <a:lnTo>
                      <a:pt x="315" y="78"/>
                    </a:lnTo>
                    <a:lnTo>
                      <a:pt x="313" y="78"/>
                    </a:lnTo>
                    <a:lnTo>
                      <a:pt x="312" y="78"/>
                    </a:lnTo>
                    <a:lnTo>
                      <a:pt x="311" y="77"/>
                    </a:lnTo>
                    <a:lnTo>
                      <a:pt x="310" y="77"/>
                    </a:lnTo>
                    <a:lnTo>
                      <a:pt x="309" y="77"/>
                    </a:lnTo>
                    <a:lnTo>
                      <a:pt x="308" y="77"/>
                    </a:lnTo>
                    <a:lnTo>
                      <a:pt x="307" y="77"/>
                    </a:lnTo>
                    <a:lnTo>
                      <a:pt x="306" y="77"/>
                    </a:lnTo>
                    <a:lnTo>
                      <a:pt x="305" y="77"/>
                    </a:lnTo>
                    <a:lnTo>
                      <a:pt x="304" y="76"/>
                    </a:lnTo>
                    <a:lnTo>
                      <a:pt x="303" y="76"/>
                    </a:lnTo>
                    <a:lnTo>
                      <a:pt x="302" y="76"/>
                    </a:lnTo>
                    <a:lnTo>
                      <a:pt x="302" y="75"/>
                    </a:lnTo>
                    <a:lnTo>
                      <a:pt x="301" y="75"/>
                    </a:lnTo>
                    <a:lnTo>
                      <a:pt x="300" y="74"/>
                    </a:lnTo>
                    <a:lnTo>
                      <a:pt x="299" y="74"/>
                    </a:lnTo>
                    <a:lnTo>
                      <a:pt x="299" y="73"/>
                    </a:lnTo>
                    <a:lnTo>
                      <a:pt x="298" y="73"/>
                    </a:lnTo>
                    <a:lnTo>
                      <a:pt x="297" y="72"/>
                    </a:lnTo>
                    <a:lnTo>
                      <a:pt x="296" y="71"/>
                    </a:lnTo>
                    <a:lnTo>
                      <a:pt x="295" y="70"/>
                    </a:lnTo>
                    <a:lnTo>
                      <a:pt x="294" y="69"/>
                    </a:lnTo>
                    <a:lnTo>
                      <a:pt x="292" y="68"/>
                    </a:lnTo>
                    <a:lnTo>
                      <a:pt x="290" y="66"/>
                    </a:lnTo>
                    <a:lnTo>
                      <a:pt x="289" y="65"/>
                    </a:lnTo>
                    <a:lnTo>
                      <a:pt x="287" y="63"/>
                    </a:lnTo>
                    <a:lnTo>
                      <a:pt x="286" y="62"/>
                    </a:lnTo>
                    <a:lnTo>
                      <a:pt x="285" y="60"/>
                    </a:lnTo>
                    <a:lnTo>
                      <a:pt x="283" y="58"/>
                    </a:lnTo>
                    <a:lnTo>
                      <a:pt x="281" y="56"/>
                    </a:lnTo>
                    <a:lnTo>
                      <a:pt x="280" y="54"/>
                    </a:lnTo>
                    <a:lnTo>
                      <a:pt x="278" y="52"/>
                    </a:lnTo>
                    <a:lnTo>
                      <a:pt x="277" y="49"/>
                    </a:lnTo>
                    <a:lnTo>
                      <a:pt x="275" y="46"/>
                    </a:lnTo>
                    <a:lnTo>
                      <a:pt x="274" y="44"/>
                    </a:lnTo>
                    <a:lnTo>
                      <a:pt x="272" y="41"/>
                    </a:lnTo>
                    <a:lnTo>
                      <a:pt x="272" y="40"/>
                    </a:lnTo>
                    <a:lnTo>
                      <a:pt x="271" y="39"/>
                    </a:lnTo>
                    <a:lnTo>
                      <a:pt x="270" y="38"/>
                    </a:lnTo>
                    <a:lnTo>
                      <a:pt x="270" y="37"/>
                    </a:lnTo>
                    <a:lnTo>
                      <a:pt x="270" y="35"/>
                    </a:lnTo>
                    <a:lnTo>
                      <a:pt x="269" y="35"/>
                    </a:lnTo>
                    <a:lnTo>
                      <a:pt x="269" y="34"/>
                    </a:lnTo>
                    <a:lnTo>
                      <a:pt x="269" y="33"/>
                    </a:lnTo>
                    <a:lnTo>
                      <a:pt x="270" y="32"/>
                    </a:lnTo>
                    <a:lnTo>
                      <a:pt x="270" y="31"/>
                    </a:lnTo>
                    <a:lnTo>
                      <a:pt x="271" y="31"/>
                    </a:lnTo>
                    <a:lnTo>
                      <a:pt x="272" y="30"/>
                    </a:lnTo>
                    <a:lnTo>
                      <a:pt x="273" y="29"/>
                    </a:lnTo>
                    <a:lnTo>
                      <a:pt x="275" y="29"/>
                    </a:lnTo>
                    <a:lnTo>
                      <a:pt x="277" y="28"/>
                    </a:lnTo>
                    <a:lnTo>
                      <a:pt x="278" y="28"/>
                    </a:lnTo>
                    <a:lnTo>
                      <a:pt x="281" y="27"/>
                    </a:lnTo>
                    <a:lnTo>
                      <a:pt x="284" y="26"/>
                    </a:lnTo>
                    <a:lnTo>
                      <a:pt x="287" y="25"/>
                    </a:lnTo>
                    <a:lnTo>
                      <a:pt x="290" y="24"/>
                    </a:lnTo>
                    <a:lnTo>
                      <a:pt x="296" y="23"/>
                    </a:lnTo>
                    <a:lnTo>
                      <a:pt x="299" y="22"/>
                    </a:lnTo>
                    <a:lnTo>
                      <a:pt x="302" y="22"/>
                    </a:lnTo>
                    <a:lnTo>
                      <a:pt x="306" y="21"/>
                    </a:lnTo>
                    <a:lnTo>
                      <a:pt x="310" y="21"/>
                    </a:lnTo>
                    <a:lnTo>
                      <a:pt x="313" y="21"/>
                    </a:lnTo>
                    <a:lnTo>
                      <a:pt x="317" y="20"/>
                    </a:lnTo>
                    <a:lnTo>
                      <a:pt x="325" y="19"/>
                    </a:lnTo>
                    <a:lnTo>
                      <a:pt x="333" y="19"/>
                    </a:lnTo>
                    <a:lnTo>
                      <a:pt x="341" y="18"/>
                    </a:lnTo>
                    <a:lnTo>
                      <a:pt x="349" y="18"/>
                    </a:lnTo>
                    <a:lnTo>
                      <a:pt x="357" y="18"/>
                    </a:lnTo>
                    <a:lnTo>
                      <a:pt x="361" y="17"/>
                    </a:lnTo>
                    <a:lnTo>
                      <a:pt x="364" y="17"/>
                    </a:lnTo>
                    <a:lnTo>
                      <a:pt x="365" y="18"/>
                    </a:lnTo>
                    <a:lnTo>
                      <a:pt x="365" y="19"/>
                    </a:lnTo>
                    <a:lnTo>
                      <a:pt x="365" y="20"/>
                    </a:lnTo>
                    <a:lnTo>
                      <a:pt x="366" y="21"/>
                    </a:lnTo>
                    <a:lnTo>
                      <a:pt x="366" y="22"/>
                    </a:lnTo>
                    <a:lnTo>
                      <a:pt x="366" y="24"/>
                    </a:lnTo>
                    <a:lnTo>
                      <a:pt x="367" y="25"/>
                    </a:lnTo>
                    <a:lnTo>
                      <a:pt x="367" y="27"/>
                    </a:lnTo>
                    <a:lnTo>
                      <a:pt x="367" y="29"/>
                    </a:lnTo>
                    <a:lnTo>
                      <a:pt x="368" y="31"/>
                    </a:lnTo>
                    <a:lnTo>
                      <a:pt x="368" y="33"/>
                    </a:lnTo>
                    <a:lnTo>
                      <a:pt x="369" y="35"/>
                    </a:lnTo>
                    <a:lnTo>
                      <a:pt x="369" y="37"/>
                    </a:lnTo>
                    <a:lnTo>
                      <a:pt x="370" y="39"/>
                    </a:lnTo>
                    <a:lnTo>
                      <a:pt x="371" y="42"/>
                    </a:lnTo>
                    <a:lnTo>
                      <a:pt x="372" y="47"/>
                    </a:lnTo>
                    <a:lnTo>
                      <a:pt x="373" y="52"/>
                    </a:lnTo>
                    <a:lnTo>
                      <a:pt x="374" y="57"/>
                    </a:lnTo>
                    <a:lnTo>
                      <a:pt x="375" y="62"/>
                    </a:lnTo>
                    <a:lnTo>
                      <a:pt x="376" y="67"/>
                    </a:lnTo>
                    <a:lnTo>
                      <a:pt x="377" y="71"/>
                    </a:lnTo>
                    <a:lnTo>
                      <a:pt x="378" y="74"/>
                    </a:lnTo>
                    <a:lnTo>
                      <a:pt x="378" y="76"/>
                    </a:lnTo>
                    <a:lnTo>
                      <a:pt x="379" y="78"/>
                    </a:lnTo>
                    <a:lnTo>
                      <a:pt x="379" y="80"/>
                    </a:lnTo>
                    <a:close/>
                    <a:moveTo>
                      <a:pt x="540" y="59"/>
                    </a:moveTo>
                    <a:lnTo>
                      <a:pt x="539" y="59"/>
                    </a:lnTo>
                    <a:lnTo>
                      <a:pt x="537" y="58"/>
                    </a:lnTo>
                    <a:lnTo>
                      <a:pt x="536" y="58"/>
                    </a:lnTo>
                    <a:lnTo>
                      <a:pt x="535" y="57"/>
                    </a:lnTo>
                    <a:lnTo>
                      <a:pt x="533" y="56"/>
                    </a:lnTo>
                    <a:lnTo>
                      <a:pt x="532" y="55"/>
                    </a:lnTo>
                    <a:lnTo>
                      <a:pt x="529" y="54"/>
                    </a:lnTo>
                    <a:lnTo>
                      <a:pt x="525" y="52"/>
                    </a:lnTo>
                    <a:lnTo>
                      <a:pt x="522" y="50"/>
                    </a:lnTo>
                    <a:lnTo>
                      <a:pt x="518" y="48"/>
                    </a:lnTo>
                    <a:lnTo>
                      <a:pt x="514" y="46"/>
                    </a:lnTo>
                    <a:lnTo>
                      <a:pt x="507" y="42"/>
                    </a:lnTo>
                    <a:lnTo>
                      <a:pt x="503" y="40"/>
                    </a:lnTo>
                    <a:lnTo>
                      <a:pt x="499" y="38"/>
                    </a:lnTo>
                    <a:lnTo>
                      <a:pt x="496" y="37"/>
                    </a:lnTo>
                    <a:lnTo>
                      <a:pt x="492" y="35"/>
                    </a:lnTo>
                    <a:lnTo>
                      <a:pt x="489" y="34"/>
                    </a:lnTo>
                    <a:lnTo>
                      <a:pt x="488" y="33"/>
                    </a:lnTo>
                    <a:lnTo>
                      <a:pt x="487" y="32"/>
                    </a:lnTo>
                    <a:lnTo>
                      <a:pt x="485" y="32"/>
                    </a:lnTo>
                    <a:lnTo>
                      <a:pt x="484" y="31"/>
                    </a:lnTo>
                    <a:lnTo>
                      <a:pt x="483" y="31"/>
                    </a:lnTo>
                    <a:lnTo>
                      <a:pt x="481" y="30"/>
                    </a:lnTo>
                    <a:lnTo>
                      <a:pt x="479" y="29"/>
                    </a:lnTo>
                    <a:lnTo>
                      <a:pt x="477" y="29"/>
                    </a:lnTo>
                    <a:lnTo>
                      <a:pt x="475" y="28"/>
                    </a:lnTo>
                    <a:lnTo>
                      <a:pt x="473" y="28"/>
                    </a:lnTo>
                    <a:lnTo>
                      <a:pt x="471" y="27"/>
                    </a:lnTo>
                    <a:lnTo>
                      <a:pt x="469" y="27"/>
                    </a:lnTo>
                    <a:lnTo>
                      <a:pt x="467" y="26"/>
                    </a:lnTo>
                    <a:lnTo>
                      <a:pt x="464" y="26"/>
                    </a:lnTo>
                    <a:lnTo>
                      <a:pt x="462" y="25"/>
                    </a:lnTo>
                    <a:lnTo>
                      <a:pt x="460" y="25"/>
                    </a:lnTo>
                    <a:lnTo>
                      <a:pt x="457" y="24"/>
                    </a:lnTo>
                    <a:lnTo>
                      <a:pt x="454" y="24"/>
                    </a:lnTo>
                    <a:lnTo>
                      <a:pt x="449" y="23"/>
                    </a:lnTo>
                    <a:lnTo>
                      <a:pt x="443" y="22"/>
                    </a:lnTo>
                    <a:lnTo>
                      <a:pt x="437" y="21"/>
                    </a:lnTo>
                    <a:lnTo>
                      <a:pt x="431" y="20"/>
                    </a:lnTo>
                    <a:lnTo>
                      <a:pt x="426" y="19"/>
                    </a:lnTo>
                    <a:lnTo>
                      <a:pt x="422" y="19"/>
                    </a:lnTo>
                    <a:lnTo>
                      <a:pt x="417" y="18"/>
                    </a:lnTo>
                    <a:lnTo>
                      <a:pt x="415" y="18"/>
                    </a:lnTo>
                    <a:lnTo>
                      <a:pt x="413" y="18"/>
                    </a:lnTo>
                    <a:lnTo>
                      <a:pt x="410" y="18"/>
                    </a:lnTo>
                    <a:lnTo>
                      <a:pt x="408" y="18"/>
                    </a:lnTo>
                    <a:lnTo>
                      <a:pt x="405" y="18"/>
                    </a:lnTo>
                    <a:lnTo>
                      <a:pt x="403" y="18"/>
                    </a:lnTo>
                    <a:lnTo>
                      <a:pt x="400" y="17"/>
                    </a:lnTo>
                    <a:lnTo>
                      <a:pt x="397" y="17"/>
                    </a:lnTo>
                    <a:lnTo>
                      <a:pt x="394" y="17"/>
                    </a:lnTo>
                    <a:lnTo>
                      <a:pt x="390" y="17"/>
                    </a:lnTo>
                    <a:lnTo>
                      <a:pt x="387" y="17"/>
                    </a:lnTo>
                    <a:lnTo>
                      <a:pt x="382" y="17"/>
                    </a:lnTo>
                    <a:lnTo>
                      <a:pt x="383" y="21"/>
                    </a:lnTo>
                    <a:lnTo>
                      <a:pt x="384" y="25"/>
                    </a:lnTo>
                    <a:lnTo>
                      <a:pt x="385" y="29"/>
                    </a:lnTo>
                    <a:lnTo>
                      <a:pt x="386" y="33"/>
                    </a:lnTo>
                    <a:lnTo>
                      <a:pt x="387" y="37"/>
                    </a:lnTo>
                    <a:lnTo>
                      <a:pt x="389" y="41"/>
                    </a:lnTo>
                    <a:lnTo>
                      <a:pt x="391" y="50"/>
                    </a:lnTo>
                    <a:lnTo>
                      <a:pt x="392" y="54"/>
                    </a:lnTo>
                    <a:lnTo>
                      <a:pt x="393" y="58"/>
                    </a:lnTo>
                    <a:lnTo>
                      <a:pt x="395" y="62"/>
                    </a:lnTo>
                    <a:lnTo>
                      <a:pt x="396" y="67"/>
                    </a:lnTo>
                    <a:lnTo>
                      <a:pt x="397" y="70"/>
                    </a:lnTo>
                    <a:lnTo>
                      <a:pt x="398" y="74"/>
                    </a:lnTo>
                    <a:lnTo>
                      <a:pt x="399" y="77"/>
                    </a:lnTo>
                    <a:lnTo>
                      <a:pt x="400" y="81"/>
                    </a:lnTo>
                    <a:lnTo>
                      <a:pt x="409" y="82"/>
                    </a:lnTo>
                    <a:lnTo>
                      <a:pt x="418" y="82"/>
                    </a:lnTo>
                    <a:lnTo>
                      <a:pt x="428" y="83"/>
                    </a:lnTo>
                    <a:lnTo>
                      <a:pt x="438" y="83"/>
                    </a:lnTo>
                    <a:lnTo>
                      <a:pt x="448" y="84"/>
                    </a:lnTo>
                    <a:lnTo>
                      <a:pt x="457" y="85"/>
                    </a:lnTo>
                    <a:lnTo>
                      <a:pt x="467" y="85"/>
                    </a:lnTo>
                    <a:lnTo>
                      <a:pt x="476" y="86"/>
                    </a:lnTo>
                    <a:lnTo>
                      <a:pt x="481" y="86"/>
                    </a:lnTo>
                    <a:lnTo>
                      <a:pt x="485" y="86"/>
                    </a:lnTo>
                    <a:lnTo>
                      <a:pt x="490" y="86"/>
                    </a:lnTo>
                    <a:lnTo>
                      <a:pt x="494" y="87"/>
                    </a:lnTo>
                    <a:lnTo>
                      <a:pt x="499" y="87"/>
                    </a:lnTo>
                    <a:lnTo>
                      <a:pt x="503" y="87"/>
                    </a:lnTo>
                    <a:lnTo>
                      <a:pt x="507" y="88"/>
                    </a:lnTo>
                    <a:lnTo>
                      <a:pt x="511" y="88"/>
                    </a:lnTo>
                    <a:lnTo>
                      <a:pt x="514" y="88"/>
                    </a:lnTo>
                    <a:lnTo>
                      <a:pt x="518" y="88"/>
                    </a:lnTo>
                    <a:lnTo>
                      <a:pt x="522" y="88"/>
                    </a:lnTo>
                    <a:lnTo>
                      <a:pt x="525" y="89"/>
                    </a:lnTo>
                    <a:lnTo>
                      <a:pt x="529" y="89"/>
                    </a:lnTo>
                    <a:lnTo>
                      <a:pt x="532" y="89"/>
                    </a:lnTo>
                    <a:lnTo>
                      <a:pt x="534" y="89"/>
                    </a:lnTo>
                    <a:lnTo>
                      <a:pt x="537" y="89"/>
                    </a:lnTo>
                    <a:lnTo>
                      <a:pt x="537" y="87"/>
                    </a:lnTo>
                    <a:lnTo>
                      <a:pt x="535" y="86"/>
                    </a:lnTo>
                    <a:lnTo>
                      <a:pt x="534" y="86"/>
                    </a:lnTo>
                    <a:lnTo>
                      <a:pt x="532" y="86"/>
                    </a:lnTo>
                    <a:lnTo>
                      <a:pt x="531" y="86"/>
                    </a:lnTo>
                    <a:lnTo>
                      <a:pt x="530" y="86"/>
                    </a:lnTo>
                    <a:lnTo>
                      <a:pt x="529" y="85"/>
                    </a:lnTo>
                    <a:lnTo>
                      <a:pt x="528" y="85"/>
                    </a:lnTo>
                    <a:lnTo>
                      <a:pt x="527" y="85"/>
                    </a:lnTo>
                    <a:lnTo>
                      <a:pt x="526" y="85"/>
                    </a:lnTo>
                    <a:lnTo>
                      <a:pt x="526" y="84"/>
                    </a:lnTo>
                    <a:lnTo>
                      <a:pt x="525" y="84"/>
                    </a:lnTo>
                    <a:lnTo>
                      <a:pt x="524" y="83"/>
                    </a:lnTo>
                    <a:lnTo>
                      <a:pt x="524" y="82"/>
                    </a:lnTo>
                    <a:lnTo>
                      <a:pt x="523" y="81"/>
                    </a:lnTo>
                    <a:lnTo>
                      <a:pt x="523" y="80"/>
                    </a:lnTo>
                    <a:lnTo>
                      <a:pt x="522" y="79"/>
                    </a:lnTo>
                    <a:lnTo>
                      <a:pt x="522" y="77"/>
                    </a:lnTo>
                    <a:lnTo>
                      <a:pt x="521" y="76"/>
                    </a:lnTo>
                    <a:lnTo>
                      <a:pt x="521" y="74"/>
                    </a:lnTo>
                    <a:lnTo>
                      <a:pt x="520" y="72"/>
                    </a:lnTo>
                    <a:lnTo>
                      <a:pt x="520" y="70"/>
                    </a:lnTo>
                    <a:lnTo>
                      <a:pt x="520" y="69"/>
                    </a:lnTo>
                    <a:lnTo>
                      <a:pt x="520" y="67"/>
                    </a:lnTo>
                    <a:lnTo>
                      <a:pt x="521" y="66"/>
                    </a:lnTo>
                    <a:lnTo>
                      <a:pt x="521" y="65"/>
                    </a:lnTo>
                    <a:lnTo>
                      <a:pt x="522" y="64"/>
                    </a:lnTo>
                    <a:lnTo>
                      <a:pt x="523" y="64"/>
                    </a:lnTo>
                    <a:lnTo>
                      <a:pt x="524" y="63"/>
                    </a:lnTo>
                    <a:lnTo>
                      <a:pt x="525" y="63"/>
                    </a:lnTo>
                    <a:lnTo>
                      <a:pt x="526" y="63"/>
                    </a:lnTo>
                    <a:lnTo>
                      <a:pt x="527" y="63"/>
                    </a:lnTo>
                    <a:lnTo>
                      <a:pt x="529" y="63"/>
                    </a:lnTo>
                    <a:lnTo>
                      <a:pt x="530" y="63"/>
                    </a:lnTo>
                    <a:lnTo>
                      <a:pt x="532" y="64"/>
                    </a:lnTo>
                    <a:lnTo>
                      <a:pt x="533" y="64"/>
                    </a:lnTo>
                    <a:lnTo>
                      <a:pt x="535" y="65"/>
                    </a:lnTo>
                    <a:lnTo>
                      <a:pt x="537" y="65"/>
                    </a:lnTo>
                    <a:lnTo>
                      <a:pt x="541" y="66"/>
                    </a:lnTo>
                    <a:lnTo>
                      <a:pt x="540" y="59"/>
                    </a:lnTo>
                    <a:close/>
                    <a:moveTo>
                      <a:pt x="652" y="93"/>
                    </a:moveTo>
                    <a:lnTo>
                      <a:pt x="648" y="91"/>
                    </a:lnTo>
                    <a:lnTo>
                      <a:pt x="644" y="88"/>
                    </a:lnTo>
                    <a:lnTo>
                      <a:pt x="640" y="86"/>
                    </a:lnTo>
                    <a:lnTo>
                      <a:pt x="635" y="83"/>
                    </a:lnTo>
                    <a:lnTo>
                      <a:pt x="626" y="78"/>
                    </a:lnTo>
                    <a:lnTo>
                      <a:pt x="617" y="72"/>
                    </a:lnTo>
                    <a:lnTo>
                      <a:pt x="608" y="67"/>
                    </a:lnTo>
                    <a:lnTo>
                      <a:pt x="598" y="62"/>
                    </a:lnTo>
                    <a:lnTo>
                      <a:pt x="589" y="57"/>
                    </a:lnTo>
                    <a:lnTo>
                      <a:pt x="585" y="55"/>
                    </a:lnTo>
                    <a:lnTo>
                      <a:pt x="580" y="52"/>
                    </a:lnTo>
                    <a:lnTo>
                      <a:pt x="573" y="48"/>
                    </a:lnTo>
                    <a:lnTo>
                      <a:pt x="569" y="46"/>
                    </a:lnTo>
                    <a:lnTo>
                      <a:pt x="565" y="44"/>
                    </a:lnTo>
                    <a:lnTo>
                      <a:pt x="561" y="42"/>
                    </a:lnTo>
                    <a:lnTo>
                      <a:pt x="557" y="40"/>
                    </a:lnTo>
                    <a:lnTo>
                      <a:pt x="552" y="38"/>
                    </a:lnTo>
                    <a:lnTo>
                      <a:pt x="550" y="37"/>
                    </a:lnTo>
                    <a:lnTo>
                      <a:pt x="548" y="36"/>
                    </a:lnTo>
                    <a:lnTo>
                      <a:pt x="545" y="35"/>
                    </a:lnTo>
                    <a:lnTo>
                      <a:pt x="543" y="34"/>
                    </a:lnTo>
                    <a:lnTo>
                      <a:pt x="540" y="32"/>
                    </a:lnTo>
                    <a:lnTo>
                      <a:pt x="537" y="31"/>
                    </a:lnTo>
                    <a:lnTo>
                      <a:pt x="532" y="28"/>
                    </a:lnTo>
                    <a:lnTo>
                      <a:pt x="527" y="26"/>
                    </a:lnTo>
                    <a:lnTo>
                      <a:pt x="521" y="24"/>
                    </a:lnTo>
                    <a:lnTo>
                      <a:pt x="516" y="21"/>
                    </a:lnTo>
                    <a:lnTo>
                      <a:pt x="513" y="20"/>
                    </a:lnTo>
                    <a:lnTo>
                      <a:pt x="511" y="19"/>
                    </a:lnTo>
                    <a:lnTo>
                      <a:pt x="509" y="18"/>
                    </a:lnTo>
                    <a:lnTo>
                      <a:pt x="506" y="18"/>
                    </a:lnTo>
                    <a:lnTo>
                      <a:pt x="505" y="18"/>
                    </a:lnTo>
                    <a:lnTo>
                      <a:pt x="504" y="19"/>
                    </a:lnTo>
                    <a:lnTo>
                      <a:pt x="503" y="19"/>
                    </a:lnTo>
                    <a:lnTo>
                      <a:pt x="502" y="20"/>
                    </a:lnTo>
                    <a:lnTo>
                      <a:pt x="501" y="20"/>
                    </a:lnTo>
                    <a:lnTo>
                      <a:pt x="499" y="21"/>
                    </a:lnTo>
                    <a:lnTo>
                      <a:pt x="498" y="21"/>
                    </a:lnTo>
                    <a:lnTo>
                      <a:pt x="496" y="22"/>
                    </a:lnTo>
                    <a:lnTo>
                      <a:pt x="497" y="22"/>
                    </a:lnTo>
                    <a:lnTo>
                      <a:pt x="498" y="23"/>
                    </a:lnTo>
                    <a:lnTo>
                      <a:pt x="499" y="24"/>
                    </a:lnTo>
                    <a:lnTo>
                      <a:pt x="501" y="24"/>
                    </a:lnTo>
                    <a:lnTo>
                      <a:pt x="502" y="25"/>
                    </a:lnTo>
                    <a:lnTo>
                      <a:pt x="503" y="26"/>
                    </a:lnTo>
                    <a:lnTo>
                      <a:pt x="504" y="27"/>
                    </a:lnTo>
                    <a:lnTo>
                      <a:pt x="507" y="28"/>
                    </a:lnTo>
                    <a:lnTo>
                      <a:pt x="510" y="30"/>
                    </a:lnTo>
                    <a:lnTo>
                      <a:pt x="514" y="31"/>
                    </a:lnTo>
                    <a:lnTo>
                      <a:pt x="517" y="33"/>
                    </a:lnTo>
                    <a:lnTo>
                      <a:pt x="521" y="35"/>
                    </a:lnTo>
                    <a:lnTo>
                      <a:pt x="525" y="37"/>
                    </a:lnTo>
                    <a:lnTo>
                      <a:pt x="529" y="39"/>
                    </a:lnTo>
                    <a:lnTo>
                      <a:pt x="532" y="41"/>
                    </a:lnTo>
                    <a:lnTo>
                      <a:pt x="540" y="46"/>
                    </a:lnTo>
                    <a:lnTo>
                      <a:pt x="548" y="50"/>
                    </a:lnTo>
                    <a:lnTo>
                      <a:pt x="553" y="52"/>
                    </a:lnTo>
                    <a:lnTo>
                      <a:pt x="557" y="55"/>
                    </a:lnTo>
                    <a:lnTo>
                      <a:pt x="562" y="57"/>
                    </a:lnTo>
                    <a:lnTo>
                      <a:pt x="564" y="58"/>
                    </a:lnTo>
                    <a:lnTo>
                      <a:pt x="566" y="60"/>
                    </a:lnTo>
                    <a:lnTo>
                      <a:pt x="571" y="62"/>
                    </a:lnTo>
                    <a:lnTo>
                      <a:pt x="575" y="65"/>
                    </a:lnTo>
                    <a:lnTo>
                      <a:pt x="579" y="67"/>
                    </a:lnTo>
                    <a:lnTo>
                      <a:pt x="583" y="70"/>
                    </a:lnTo>
                    <a:lnTo>
                      <a:pt x="587" y="72"/>
                    </a:lnTo>
                    <a:lnTo>
                      <a:pt x="591" y="75"/>
                    </a:lnTo>
                    <a:lnTo>
                      <a:pt x="595" y="77"/>
                    </a:lnTo>
                    <a:lnTo>
                      <a:pt x="597" y="79"/>
                    </a:lnTo>
                    <a:lnTo>
                      <a:pt x="598" y="80"/>
                    </a:lnTo>
                    <a:lnTo>
                      <a:pt x="600" y="81"/>
                    </a:lnTo>
                    <a:lnTo>
                      <a:pt x="602" y="82"/>
                    </a:lnTo>
                    <a:lnTo>
                      <a:pt x="604" y="83"/>
                    </a:lnTo>
                    <a:lnTo>
                      <a:pt x="605" y="85"/>
                    </a:lnTo>
                    <a:lnTo>
                      <a:pt x="607" y="86"/>
                    </a:lnTo>
                    <a:lnTo>
                      <a:pt x="608" y="87"/>
                    </a:lnTo>
                    <a:lnTo>
                      <a:pt x="610" y="88"/>
                    </a:lnTo>
                    <a:lnTo>
                      <a:pt x="611" y="89"/>
                    </a:lnTo>
                    <a:lnTo>
                      <a:pt x="612" y="89"/>
                    </a:lnTo>
                    <a:lnTo>
                      <a:pt x="613" y="90"/>
                    </a:lnTo>
                    <a:lnTo>
                      <a:pt x="614" y="91"/>
                    </a:lnTo>
                    <a:lnTo>
                      <a:pt x="615" y="92"/>
                    </a:lnTo>
                    <a:lnTo>
                      <a:pt x="616" y="92"/>
                    </a:lnTo>
                    <a:lnTo>
                      <a:pt x="617" y="93"/>
                    </a:lnTo>
                    <a:lnTo>
                      <a:pt x="618" y="94"/>
                    </a:lnTo>
                    <a:lnTo>
                      <a:pt x="619" y="94"/>
                    </a:lnTo>
                    <a:lnTo>
                      <a:pt x="620" y="94"/>
                    </a:lnTo>
                    <a:lnTo>
                      <a:pt x="621" y="94"/>
                    </a:lnTo>
                    <a:lnTo>
                      <a:pt x="622" y="94"/>
                    </a:lnTo>
                    <a:lnTo>
                      <a:pt x="624" y="94"/>
                    </a:lnTo>
                    <a:lnTo>
                      <a:pt x="625" y="94"/>
                    </a:lnTo>
                    <a:lnTo>
                      <a:pt x="627" y="94"/>
                    </a:lnTo>
                    <a:lnTo>
                      <a:pt x="629" y="94"/>
                    </a:lnTo>
                    <a:lnTo>
                      <a:pt x="630" y="94"/>
                    </a:lnTo>
                    <a:lnTo>
                      <a:pt x="633" y="94"/>
                    </a:lnTo>
                    <a:lnTo>
                      <a:pt x="635" y="94"/>
                    </a:lnTo>
                    <a:lnTo>
                      <a:pt x="637" y="94"/>
                    </a:lnTo>
                    <a:lnTo>
                      <a:pt x="641" y="94"/>
                    </a:lnTo>
                    <a:lnTo>
                      <a:pt x="643" y="94"/>
                    </a:lnTo>
                    <a:lnTo>
                      <a:pt x="645" y="94"/>
                    </a:lnTo>
                    <a:lnTo>
                      <a:pt x="647" y="94"/>
                    </a:lnTo>
                    <a:lnTo>
                      <a:pt x="649" y="94"/>
                    </a:lnTo>
                    <a:lnTo>
                      <a:pt x="651" y="94"/>
                    </a:lnTo>
                    <a:lnTo>
                      <a:pt x="652" y="93"/>
                    </a:lnTo>
                    <a:close/>
                    <a:moveTo>
                      <a:pt x="109" y="226"/>
                    </a:moveTo>
                    <a:lnTo>
                      <a:pt x="109" y="217"/>
                    </a:lnTo>
                    <a:lnTo>
                      <a:pt x="109" y="213"/>
                    </a:lnTo>
                    <a:lnTo>
                      <a:pt x="109" y="209"/>
                    </a:lnTo>
                    <a:lnTo>
                      <a:pt x="109" y="205"/>
                    </a:lnTo>
                    <a:lnTo>
                      <a:pt x="110" y="201"/>
                    </a:lnTo>
                    <a:lnTo>
                      <a:pt x="110" y="197"/>
                    </a:lnTo>
                    <a:lnTo>
                      <a:pt x="111" y="193"/>
                    </a:lnTo>
                    <a:lnTo>
                      <a:pt x="112" y="189"/>
                    </a:lnTo>
                    <a:lnTo>
                      <a:pt x="113" y="185"/>
                    </a:lnTo>
                    <a:lnTo>
                      <a:pt x="115" y="182"/>
                    </a:lnTo>
                    <a:lnTo>
                      <a:pt x="116" y="178"/>
                    </a:lnTo>
                    <a:lnTo>
                      <a:pt x="118" y="175"/>
                    </a:lnTo>
                    <a:lnTo>
                      <a:pt x="120" y="171"/>
                    </a:lnTo>
                    <a:lnTo>
                      <a:pt x="122" y="168"/>
                    </a:lnTo>
                    <a:lnTo>
                      <a:pt x="124" y="164"/>
                    </a:lnTo>
                    <a:lnTo>
                      <a:pt x="127" y="161"/>
                    </a:lnTo>
                    <a:lnTo>
                      <a:pt x="129" y="158"/>
                    </a:lnTo>
                    <a:lnTo>
                      <a:pt x="132" y="155"/>
                    </a:lnTo>
                    <a:lnTo>
                      <a:pt x="135" y="153"/>
                    </a:lnTo>
                    <a:lnTo>
                      <a:pt x="137" y="150"/>
                    </a:lnTo>
                    <a:lnTo>
                      <a:pt x="141" y="148"/>
                    </a:lnTo>
                    <a:lnTo>
                      <a:pt x="144" y="145"/>
                    </a:lnTo>
                    <a:lnTo>
                      <a:pt x="147" y="143"/>
                    </a:lnTo>
                    <a:lnTo>
                      <a:pt x="150" y="141"/>
                    </a:lnTo>
                    <a:lnTo>
                      <a:pt x="154" y="139"/>
                    </a:lnTo>
                    <a:lnTo>
                      <a:pt x="158" y="138"/>
                    </a:lnTo>
                    <a:lnTo>
                      <a:pt x="161" y="136"/>
                    </a:lnTo>
                    <a:lnTo>
                      <a:pt x="165" y="135"/>
                    </a:lnTo>
                    <a:lnTo>
                      <a:pt x="169" y="134"/>
                    </a:lnTo>
                    <a:lnTo>
                      <a:pt x="173" y="133"/>
                    </a:lnTo>
                    <a:lnTo>
                      <a:pt x="177" y="132"/>
                    </a:lnTo>
                    <a:lnTo>
                      <a:pt x="181" y="131"/>
                    </a:lnTo>
                    <a:lnTo>
                      <a:pt x="185" y="131"/>
                    </a:lnTo>
                    <a:lnTo>
                      <a:pt x="189" y="131"/>
                    </a:lnTo>
                    <a:lnTo>
                      <a:pt x="192" y="131"/>
                    </a:lnTo>
                    <a:lnTo>
                      <a:pt x="196" y="131"/>
                    </a:lnTo>
                    <a:lnTo>
                      <a:pt x="199" y="131"/>
                    </a:lnTo>
                    <a:lnTo>
                      <a:pt x="203" y="131"/>
                    </a:lnTo>
                    <a:lnTo>
                      <a:pt x="206" y="132"/>
                    </a:lnTo>
                    <a:lnTo>
                      <a:pt x="210" y="133"/>
                    </a:lnTo>
                    <a:lnTo>
                      <a:pt x="213" y="133"/>
                    </a:lnTo>
                    <a:lnTo>
                      <a:pt x="216" y="134"/>
                    </a:lnTo>
                    <a:lnTo>
                      <a:pt x="220" y="135"/>
                    </a:lnTo>
                    <a:lnTo>
                      <a:pt x="223" y="137"/>
                    </a:lnTo>
                    <a:lnTo>
                      <a:pt x="226" y="138"/>
                    </a:lnTo>
                    <a:lnTo>
                      <a:pt x="229" y="139"/>
                    </a:lnTo>
                    <a:lnTo>
                      <a:pt x="232" y="141"/>
                    </a:lnTo>
                    <a:lnTo>
                      <a:pt x="235" y="143"/>
                    </a:lnTo>
                    <a:lnTo>
                      <a:pt x="238" y="145"/>
                    </a:lnTo>
                    <a:lnTo>
                      <a:pt x="243" y="148"/>
                    </a:lnTo>
                    <a:lnTo>
                      <a:pt x="247" y="151"/>
                    </a:lnTo>
                    <a:lnTo>
                      <a:pt x="251" y="155"/>
                    </a:lnTo>
                    <a:lnTo>
                      <a:pt x="255" y="159"/>
                    </a:lnTo>
                    <a:lnTo>
                      <a:pt x="258" y="163"/>
                    </a:lnTo>
                    <a:lnTo>
                      <a:pt x="262" y="167"/>
                    </a:lnTo>
                    <a:lnTo>
                      <a:pt x="263" y="169"/>
                    </a:lnTo>
                    <a:lnTo>
                      <a:pt x="265" y="171"/>
                    </a:lnTo>
                    <a:lnTo>
                      <a:pt x="266" y="173"/>
                    </a:lnTo>
                    <a:lnTo>
                      <a:pt x="267" y="176"/>
                    </a:lnTo>
                    <a:lnTo>
                      <a:pt x="269" y="178"/>
                    </a:lnTo>
                    <a:lnTo>
                      <a:pt x="270" y="181"/>
                    </a:lnTo>
                    <a:lnTo>
                      <a:pt x="271" y="183"/>
                    </a:lnTo>
                    <a:lnTo>
                      <a:pt x="272" y="185"/>
                    </a:lnTo>
                    <a:lnTo>
                      <a:pt x="273" y="188"/>
                    </a:lnTo>
                    <a:lnTo>
                      <a:pt x="274" y="190"/>
                    </a:lnTo>
                    <a:lnTo>
                      <a:pt x="275" y="193"/>
                    </a:lnTo>
                    <a:lnTo>
                      <a:pt x="275" y="196"/>
                    </a:lnTo>
                    <a:lnTo>
                      <a:pt x="276" y="198"/>
                    </a:lnTo>
                    <a:lnTo>
                      <a:pt x="277" y="201"/>
                    </a:lnTo>
                    <a:lnTo>
                      <a:pt x="277" y="203"/>
                    </a:lnTo>
                    <a:lnTo>
                      <a:pt x="278" y="206"/>
                    </a:lnTo>
                    <a:lnTo>
                      <a:pt x="278" y="209"/>
                    </a:lnTo>
                    <a:lnTo>
                      <a:pt x="278" y="212"/>
                    </a:lnTo>
                    <a:lnTo>
                      <a:pt x="279" y="214"/>
                    </a:lnTo>
                    <a:lnTo>
                      <a:pt x="279" y="217"/>
                    </a:lnTo>
                    <a:lnTo>
                      <a:pt x="279" y="237"/>
                    </a:lnTo>
                    <a:lnTo>
                      <a:pt x="675" y="240"/>
                    </a:lnTo>
                    <a:lnTo>
                      <a:pt x="675" y="217"/>
                    </a:lnTo>
                    <a:lnTo>
                      <a:pt x="676" y="213"/>
                    </a:lnTo>
                    <a:lnTo>
                      <a:pt x="676" y="209"/>
                    </a:lnTo>
                    <a:lnTo>
                      <a:pt x="677" y="204"/>
                    </a:lnTo>
                    <a:lnTo>
                      <a:pt x="677" y="200"/>
                    </a:lnTo>
                    <a:lnTo>
                      <a:pt x="678" y="196"/>
                    </a:lnTo>
                    <a:lnTo>
                      <a:pt x="680" y="193"/>
                    </a:lnTo>
                    <a:lnTo>
                      <a:pt x="681" y="189"/>
                    </a:lnTo>
                    <a:lnTo>
                      <a:pt x="682" y="185"/>
                    </a:lnTo>
                    <a:lnTo>
                      <a:pt x="684" y="181"/>
                    </a:lnTo>
                    <a:lnTo>
                      <a:pt x="686" y="178"/>
                    </a:lnTo>
                    <a:lnTo>
                      <a:pt x="688" y="174"/>
                    </a:lnTo>
                    <a:lnTo>
                      <a:pt x="690" y="171"/>
                    </a:lnTo>
                    <a:lnTo>
                      <a:pt x="693" y="168"/>
                    </a:lnTo>
                    <a:lnTo>
                      <a:pt x="695" y="165"/>
                    </a:lnTo>
                    <a:lnTo>
                      <a:pt x="698" y="162"/>
                    </a:lnTo>
                    <a:lnTo>
                      <a:pt x="701" y="159"/>
                    </a:lnTo>
                    <a:lnTo>
                      <a:pt x="703" y="156"/>
                    </a:lnTo>
                    <a:lnTo>
                      <a:pt x="706" y="154"/>
                    </a:lnTo>
                    <a:lnTo>
                      <a:pt x="710" y="151"/>
                    </a:lnTo>
                    <a:lnTo>
                      <a:pt x="713" y="149"/>
                    </a:lnTo>
                    <a:lnTo>
                      <a:pt x="716" y="147"/>
                    </a:lnTo>
                    <a:lnTo>
                      <a:pt x="720" y="145"/>
                    </a:lnTo>
                    <a:lnTo>
                      <a:pt x="723" y="143"/>
                    </a:lnTo>
                    <a:lnTo>
                      <a:pt x="727" y="141"/>
                    </a:lnTo>
                    <a:lnTo>
                      <a:pt x="731" y="140"/>
                    </a:lnTo>
                    <a:lnTo>
                      <a:pt x="735" y="139"/>
                    </a:lnTo>
                    <a:lnTo>
                      <a:pt x="739" y="138"/>
                    </a:lnTo>
                    <a:lnTo>
                      <a:pt x="743" y="137"/>
                    </a:lnTo>
                    <a:lnTo>
                      <a:pt x="747" y="136"/>
                    </a:lnTo>
                    <a:lnTo>
                      <a:pt x="751" y="136"/>
                    </a:lnTo>
                    <a:lnTo>
                      <a:pt x="755" y="135"/>
                    </a:lnTo>
                    <a:lnTo>
                      <a:pt x="760" y="135"/>
                    </a:lnTo>
                    <a:lnTo>
                      <a:pt x="764" y="135"/>
                    </a:lnTo>
                    <a:lnTo>
                      <a:pt x="768" y="136"/>
                    </a:lnTo>
                    <a:lnTo>
                      <a:pt x="772" y="136"/>
                    </a:lnTo>
                    <a:lnTo>
                      <a:pt x="776" y="137"/>
                    </a:lnTo>
                    <a:lnTo>
                      <a:pt x="780" y="138"/>
                    </a:lnTo>
                    <a:lnTo>
                      <a:pt x="784" y="139"/>
                    </a:lnTo>
                    <a:lnTo>
                      <a:pt x="788" y="140"/>
                    </a:lnTo>
                    <a:lnTo>
                      <a:pt x="792" y="142"/>
                    </a:lnTo>
                    <a:lnTo>
                      <a:pt x="795" y="143"/>
                    </a:lnTo>
                    <a:lnTo>
                      <a:pt x="799" y="145"/>
                    </a:lnTo>
                    <a:lnTo>
                      <a:pt x="802" y="147"/>
                    </a:lnTo>
                    <a:lnTo>
                      <a:pt x="806" y="149"/>
                    </a:lnTo>
                    <a:lnTo>
                      <a:pt x="809" y="152"/>
                    </a:lnTo>
                    <a:lnTo>
                      <a:pt x="812" y="154"/>
                    </a:lnTo>
                    <a:lnTo>
                      <a:pt x="815" y="157"/>
                    </a:lnTo>
                    <a:lnTo>
                      <a:pt x="818" y="159"/>
                    </a:lnTo>
                    <a:lnTo>
                      <a:pt x="821" y="162"/>
                    </a:lnTo>
                    <a:lnTo>
                      <a:pt x="823" y="165"/>
                    </a:lnTo>
                    <a:lnTo>
                      <a:pt x="826" y="168"/>
                    </a:lnTo>
                    <a:lnTo>
                      <a:pt x="828" y="172"/>
                    </a:lnTo>
                    <a:lnTo>
                      <a:pt x="830" y="175"/>
                    </a:lnTo>
                    <a:lnTo>
                      <a:pt x="832" y="178"/>
                    </a:lnTo>
                    <a:lnTo>
                      <a:pt x="834" y="182"/>
                    </a:lnTo>
                    <a:lnTo>
                      <a:pt x="836" y="185"/>
                    </a:lnTo>
                    <a:lnTo>
                      <a:pt x="837" y="189"/>
                    </a:lnTo>
                    <a:lnTo>
                      <a:pt x="838" y="193"/>
                    </a:lnTo>
                    <a:lnTo>
                      <a:pt x="839" y="197"/>
                    </a:lnTo>
                    <a:lnTo>
                      <a:pt x="840" y="200"/>
                    </a:lnTo>
                    <a:lnTo>
                      <a:pt x="841" y="205"/>
                    </a:lnTo>
                    <a:lnTo>
                      <a:pt x="842" y="209"/>
                    </a:lnTo>
                    <a:lnTo>
                      <a:pt x="842" y="213"/>
                    </a:lnTo>
                    <a:lnTo>
                      <a:pt x="842" y="217"/>
                    </a:lnTo>
                    <a:lnTo>
                      <a:pt x="842" y="242"/>
                    </a:lnTo>
                    <a:lnTo>
                      <a:pt x="860" y="243"/>
                    </a:lnTo>
                    <a:lnTo>
                      <a:pt x="878" y="243"/>
                    </a:lnTo>
                    <a:lnTo>
                      <a:pt x="896" y="243"/>
                    </a:lnTo>
                    <a:lnTo>
                      <a:pt x="914" y="242"/>
                    </a:lnTo>
                    <a:lnTo>
                      <a:pt x="915" y="242"/>
                    </a:lnTo>
                    <a:lnTo>
                      <a:pt x="916" y="241"/>
                    </a:lnTo>
                    <a:lnTo>
                      <a:pt x="916" y="240"/>
                    </a:lnTo>
                    <a:lnTo>
                      <a:pt x="916" y="239"/>
                    </a:lnTo>
                    <a:lnTo>
                      <a:pt x="915" y="238"/>
                    </a:lnTo>
                    <a:lnTo>
                      <a:pt x="914" y="238"/>
                    </a:lnTo>
                    <a:lnTo>
                      <a:pt x="913" y="237"/>
                    </a:lnTo>
                    <a:lnTo>
                      <a:pt x="912" y="237"/>
                    </a:lnTo>
                    <a:lnTo>
                      <a:pt x="911" y="236"/>
                    </a:lnTo>
                    <a:lnTo>
                      <a:pt x="910" y="236"/>
                    </a:lnTo>
                    <a:lnTo>
                      <a:pt x="910" y="235"/>
                    </a:lnTo>
                    <a:lnTo>
                      <a:pt x="910" y="234"/>
                    </a:lnTo>
                    <a:lnTo>
                      <a:pt x="911" y="233"/>
                    </a:lnTo>
                    <a:lnTo>
                      <a:pt x="912" y="232"/>
                    </a:lnTo>
                    <a:lnTo>
                      <a:pt x="912" y="231"/>
                    </a:lnTo>
                    <a:lnTo>
                      <a:pt x="913" y="230"/>
                    </a:lnTo>
                    <a:lnTo>
                      <a:pt x="913" y="229"/>
                    </a:lnTo>
                    <a:lnTo>
                      <a:pt x="914" y="228"/>
                    </a:lnTo>
                    <a:lnTo>
                      <a:pt x="914" y="227"/>
                    </a:lnTo>
                    <a:lnTo>
                      <a:pt x="915" y="226"/>
                    </a:lnTo>
                    <a:lnTo>
                      <a:pt x="915" y="225"/>
                    </a:lnTo>
                    <a:lnTo>
                      <a:pt x="916" y="224"/>
                    </a:lnTo>
                    <a:lnTo>
                      <a:pt x="917" y="224"/>
                    </a:lnTo>
                    <a:lnTo>
                      <a:pt x="918" y="224"/>
                    </a:lnTo>
                    <a:lnTo>
                      <a:pt x="919" y="224"/>
                    </a:lnTo>
                    <a:lnTo>
                      <a:pt x="921" y="224"/>
                    </a:lnTo>
                    <a:lnTo>
                      <a:pt x="922" y="223"/>
                    </a:lnTo>
                    <a:lnTo>
                      <a:pt x="923" y="223"/>
                    </a:lnTo>
                    <a:lnTo>
                      <a:pt x="924" y="222"/>
                    </a:lnTo>
                    <a:lnTo>
                      <a:pt x="924" y="221"/>
                    </a:lnTo>
                    <a:lnTo>
                      <a:pt x="925" y="220"/>
                    </a:lnTo>
                    <a:lnTo>
                      <a:pt x="926" y="219"/>
                    </a:lnTo>
                    <a:lnTo>
                      <a:pt x="926" y="218"/>
                    </a:lnTo>
                    <a:lnTo>
                      <a:pt x="926" y="217"/>
                    </a:lnTo>
                    <a:lnTo>
                      <a:pt x="926" y="216"/>
                    </a:lnTo>
                    <a:lnTo>
                      <a:pt x="926" y="215"/>
                    </a:lnTo>
                    <a:lnTo>
                      <a:pt x="925" y="213"/>
                    </a:lnTo>
                    <a:lnTo>
                      <a:pt x="925" y="212"/>
                    </a:lnTo>
                    <a:lnTo>
                      <a:pt x="925" y="211"/>
                    </a:lnTo>
                    <a:lnTo>
                      <a:pt x="924" y="210"/>
                    </a:lnTo>
                    <a:lnTo>
                      <a:pt x="924" y="209"/>
                    </a:lnTo>
                    <a:lnTo>
                      <a:pt x="924" y="207"/>
                    </a:lnTo>
                    <a:lnTo>
                      <a:pt x="923" y="205"/>
                    </a:lnTo>
                    <a:lnTo>
                      <a:pt x="923" y="203"/>
                    </a:lnTo>
                    <a:lnTo>
                      <a:pt x="923" y="201"/>
                    </a:lnTo>
                    <a:lnTo>
                      <a:pt x="923" y="199"/>
                    </a:lnTo>
                    <a:lnTo>
                      <a:pt x="923" y="194"/>
                    </a:lnTo>
                    <a:lnTo>
                      <a:pt x="923" y="190"/>
                    </a:lnTo>
                    <a:lnTo>
                      <a:pt x="923" y="187"/>
                    </a:lnTo>
                    <a:lnTo>
                      <a:pt x="923" y="185"/>
                    </a:lnTo>
                    <a:lnTo>
                      <a:pt x="923" y="183"/>
                    </a:lnTo>
                    <a:lnTo>
                      <a:pt x="923" y="182"/>
                    </a:lnTo>
                    <a:lnTo>
                      <a:pt x="923" y="180"/>
                    </a:lnTo>
                    <a:lnTo>
                      <a:pt x="923" y="179"/>
                    </a:lnTo>
                    <a:lnTo>
                      <a:pt x="923" y="177"/>
                    </a:lnTo>
                    <a:lnTo>
                      <a:pt x="923" y="176"/>
                    </a:lnTo>
                    <a:lnTo>
                      <a:pt x="924" y="175"/>
                    </a:lnTo>
                    <a:lnTo>
                      <a:pt x="925" y="174"/>
                    </a:lnTo>
                    <a:lnTo>
                      <a:pt x="926" y="173"/>
                    </a:lnTo>
                    <a:lnTo>
                      <a:pt x="927" y="173"/>
                    </a:lnTo>
                    <a:lnTo>
                      <a:pt x="928" y="172"/>
                    </a:lnTo>
                    <a:lnTo>
                      <a:pt x="929" y="172"/>
                    </a:lnTo>
                    <a:lnTo>
                      <a:pt x="928" y="170"/>
                    </a:lnTo>
                    <a:lnTo>
                      <a:pt x="927" y="168"/>
                    </a:lnTo>
                    <a:lnTo>
                      <a:pt x="927" y="166"/>
                    </a:lnTo>
                    <a:lnTo>
                      <a:pt x="926" y="165"/>
                    </a:lnTo>
                    <a:lnTo>
                      <a:pt x="925" y="164"/>
                    </a:lnTo>
                    <a:lnTo>
                      <a:pt x="925" y="162"/>
                    </a:lnTo>
                    <a:lnTo>
                      <a:pt x="924" y="161"/>
                    </a:lnTo>
                    <a:lnTo>
                      <a:pt x="923" y="160"/>
                    </a:lnTo>
                    <a:lnTo>
                      <a:pt x="923" y="159"/>
                    </a:lnTo>
                    <a:lnTo>
                      <a:pt x="922" y="158"/>
                    </a:lnTo>
                    <a:lnTo>
                      <a:pt x="921" y="157"/>
                    </a:lnTo>
                    <a:lnTo>
                      <a:pt x="920" y="155"/>
                    </a:lnTo>
                    <a:lnTo>
                      <a:pt x="918" y="154"/>
                    </a:lnTo>
                    <a:lnTo>
                      <a:pt x="916" y="152"/>
                    </a:lnTo>
                    <a:lnTo>
                      <a:pt x="913" y="150"/>
                    </a:lnTo>
                    <a:lnTo>
                      <a:pt x="910" y="148"/>
                    </a:lnTo>
                    <a:lnTo>
                      <a:pt x="907" y="145"/>
                    </a:lnTo>
                    <a:lnTo>
                      <a:pt x="904" y="143"/>
                    </a:lnTo>
                    <a:lnTo>
                      <a:pt x="901" y="141"/>
                    </a:lnTo>
                    <a:lnTo>
                      <a:pt x="898" y="139"/>
                    </a:lnTo>
                    <a:lnTo>
                      <a:pt x="894" y="137"/>
                    </a:lnTo>
                    <a:lnTo>
                      <a:pt x="891" y="136"/>
                    </a:lnTo>
                    <a:lnTo>
                      <a:pt x="887" y="134"/>
                    </a:lnTo>
                    <a:lnTo>
                      <a:pt x="880" y="131"/>
                    </a:lnTo>
                    <a:lnTo>
                      <a:pt x="873" y="127"/>
                    </a:lnTo>
                    <a:lnTo>
                      <a:pt x="866" y="125"/>
                    </a:lnTo>
                    <a:lnTo>
                      <a:pt x="857" y="121"/>
                    </a:lnTo>
                    <a:lnTo>
                      <a:pt x="849" y="119"/>
                    </a:lnTo>
                    <a:lnTo>
                      <a:pt x="841" y="116"/>
                    </a:lnTo>
                    <a:lnTo>
                      <a:pt x="832" y="113"/>
                    </a:lnTo>
                    <a:lnTo>
                      <a:pt x="824" y="111"/>
                    </a:lnTo>
                    <a:lnTo>
                      <a:pt x="815" y="109"/>
                    </a:lnTo>
                    <a:lnTo>
                      <a:pt x="806" y="107"/>
                    </a:lnTo>
                    <a:lnTo>
                      <a:pt x="797" y="105"/>
                    </a:lnTo>
                    <a:lnTo>
                      <a:pt x="790" y="104"/>
                    </a:lnTo>
                    <a:lnTo>
                      <a:pt x="783" y="102"/>
                    </a:lnTo>
                    <a:lnTo>
                      <a:pt x="775" y="101"/>
                    </a:lnTo>
                    <a:lnTo>
                      <a:pt x="767" y="100"/>
                    </a:lnTo>
                    <a:lnTo>
                      <a:pt x="760" y="98"/>
                    </a:lnTo>
                    <a:lnTo>
                      <a:pt x="752" y="97"/>
                    </a:lnTo>
                    <a:lnTo>
                      <a:pt x="745" y="96"/>
                    </a:lnTo>
                    <a:lnTo>
                      <a:pt x="738" y="95"/>
                    </a:lnTo>
                    <a:lnTo>
                      <a:pt x="730" y="95"/>
                    </a:lnTo>
                    <a:lnTo>
                      <a:pt x="723" y="94"/>
                    </a:lnTo>
                    <a:lnTo>
                      <a:pt x="716" y="93"/>
                    </a:lnTo>
                    <a:lnTo>
                      <a:pt x="710" y="93"/>
                    </a:lnTo>
                    <a:lnTo>
                      <a:pt x="707" y="92"/>
                    </a:lnTo>
                    <a:lnTo>
                      <a:pt x="703" y="92"/>
                    </a:lnTo>
                    <a:lnTo>
                      <a:pt x="700" y="92"/>
                    </a:lnTo>
                    <a:lnTo>
                      <a:pt x="697" y="92"/>
                    </a:lnTo>
                    <a:lnTo>
                      <a:pt x="695" y="92"/>
                    </a:lnTo>
                    <a:lnTo>
                      <a:pt x="691" y="92"/>
                    </a:lnTo>
                    <a:lnTo>
                      <a:pt x="689" y="92"/>
                    </a:lnTo>
                    <a:lnTo>
                      <a:pt x="686" y="92"/>
                    </a:lnTo>
                    <a:lnTo>
                      <a:pt x="683" y="92"/>
                    </a:lnTo>
                    <a:lnTo>
                      <a:pt x="681" y="92"/>
                    </a:lnTo>
                    <a:lnTo>
                      <a:pt x="678" y="92"/>
                    </a:lnTo>
                    <a:lnTo>
                      <a:pt x="676" y="92"/>
                    </a:lnTo>
                    <a:lnTo>
                      <a:pt x="674" y="92"/>
                    </a:lnTo>
                    <a:lnTo>
                      <a:pt x="672" y="92"/>
                    </a:lnTo>
                    <a:lnTo>
                      <a:pt x="670" y="92"/>
                    </a:lnTo>
                    <a:lnTo>
                      <a:pt x="668" y="92"/>
                    </a:lnTo>
                    <a:lnTo>
                      <a:pt x="666" y="92"/>
                    </a:lnTo>
                    <a:lnTo>
                      <a:pt x="664" y="92"/>
                    </a:lnTo>
                    <a:lnTo>
                      <a:pt x="663" y="93"/>
                    </a:lnTo>
                    <a:lnTo>
                      <a:pt x="661" y="93"/>
                    </a:lnTo>
                    <a:lnTo>
                      <a:pt x="660" y="93"/>
                    </a:lnTo>
                    <a:lnTo>
                      <a:pt x="659" y="93"/>
                    </a:lnTo>
                    <a:lnTo>
                      <a:pt x="658" y="93"/>
                    </a:lnTo>
                    <a:lnTo>
                      <a:pt x="657" y="94"/>
                    </a:lnTo>
                    <a:lnTo>
                      <a:pt x="656" y="94"/>
                    </a:lnTo>
                    <a:lnTo>
                      <a:pt x="655" y="94"/>
                    </a:lnTo>
                    <a:lnTo>
                      <a:pt x="654" y="94"/>
                    </a:lnTo>
                    <a:lnTo>
                      <a:pt x="653" y="94"/>
                    </a:lnTo>
                    <a:lnTo>
                      <a:pt x="652" y="93"/>
                    </a:lnTo>
                    <a:lnTo>
                      <a:pt x="651" y="92"/>
                    </a:lnTo>
                    <a:lnTo>
                      <a:pt x="650" y="92"/>
                    </a:lnTo>
                    <a:lnTo>
                      <a:pt x="649" y="91"/>
                    </a:lnTo>
                    <a:lnTo>
                      <a:pt x="647" y="90"/>
                    </a:lnTo>
                    <a:lnTo>
                      <a:pt x="646" y="89"/>
                    </a:lnTo>
                    <a:lnTo>
                      <a:pt x="645" y="89"/>
                    </a:lnTo>
                    <a:lnTo>
                      <a:pt x="644" y="88"/>
                    </a:lnTo>
                    <a:lnTo>
                      <a:pt x="642" y="87"/>
                    </a:lnTo>
                    <a:lnTo>
                      <a:pt x="641" y="86"/>
                    </a:lnTo>
                    <a:lnTo>
                      <a:pt x="640" y="85"/>
                    </a:lnTo>
                    <a:lnTo>
                      <a:pt x="638" y="84"/>
                    </a:lnTo>
                    <a:lnTo>
                      <a:pt x="637" y="83"/>
                    </a:lnTo>
                    <a:lnTo>
                      <a:pt x="635" y="82"/>
                    </a:lnTo>
                    <a:lnTo>
                      <a:pt x="633" y="81"/>
                    </a:lnTo>
                    <a:lnTo>
                      <a:pt x="631" y="80"/>
                    </a:lnTo>
                    <a:lnTo>
                      <a:pt x="629" y="79"/>
                    </a:lnTo>
                    <a:lnTo>
                      <a:pt x="627" y="78"/>
                    </a:lnTo>
                    <a:lnTo>
                      <a:pt x="625" y="76"/>
                    </a:lnTo>
                    <a:lnTo>
                      <a:pt x="622" y="75"/>
                    </a:lnTo>
                    <a:lnTo>
                      <a:pt x="620" y="74"/>
                    </a:lnTo>
                    <a:lnTo>
                      <a:pt x="617" y="72"/>
                    </a:lnTo>
                    <a:lnTo>
                      <a:pt x="615" y="71"/>
                    </a:lnTo>
                    <a:lnTo>
                      <a:pt x="612" y="70"/>
                    </a:lnTo>
                    <a:lnTo>
                      <a:pt x="609" y="68"/>
                    </a:lnTo>
                    <a:lnTo>
                      <a:pt x="607" y="67"/>
                    </a:lnTo>
                    <a:lnTo>
                      <a:pt x="604" y="65"/>
                    </a:lnTo>
                    <a:lnTo>
                      <a:pt x="601" y="63"/>
                    </a:lnTo>
                    <a:lnTo>
                      <a:pt x="594" y="60"/>
                    </a:lnTo>
                    <a:lnTo>
                      <a:pt x="588" y="56"/>
                    </a:lnTo>
                    <a:lnTo>
                      <a:pt x="581" y="53"/>
                    </a:lnTo>
                    <a:lnTo>
                      <a:pt x="574" y="49"/>
                    </a:lnTo>
                    <a:lnTo>
                      <a:pt x="567" y="46"/>
                    </a:lnTo>
                    <a:lnTo>
                      <a:pt x="560" y="42"/>
                    </a:lnTo>
                    <a:lnTo>
                      <a:pt x="553" y="38"/>
                    </a:lnTo>
                    <a:lnTo>
                      <a:pt x="546" y="35"/>
                    </a:lnTo>
                    <a:lnTo>
                      <a:pt x="539" y="32"/>
                    </a:lnTo>
                    <a:lnTo>
                      <a:pt x="532" y="29"/>
                    </a:lnTo>
                    <a:lnTo>
                      <a:pt x="526" y="26"/>
                    </a:lnTo>
                    <a:lnTo>
                      <a:pt x="519" y="23"/>
                    </a:lnTo>
                    <a:lnTo>
                      <a:pt x="516" y="22"/>
                    </a:lnTo>
                    <a:lnTo>
                      <a:pt x="513" y="20"/>
                    </a:lnTo>
                    <a:lnTo>
                      <a:pt x="510" y="19"/>
                    </a:lnTo>
                    <a:lnTo>
                      <a:pt x="507" y="18"/>
                    </a:lnTo>
                    <a:lnTo>
                      <a:pt x="505" y="17"/>
                    </a:lnTo>
                    <a:lnTo>
                      <a:pt x="502" y="16"/>
                    </a:lnTo>
                    <a:lnTo>
                      <a:pt x="499" y="15"/>
                    </a:lnTo>
                    <a:lnTo>
                      <a:pt x="497" y="14"/>
                    </a:lnTo>
                    <a:lnTo>
                      <a:pt x="494" y="13"/>
                    </a:lnTo>
                    <a:lnTo>
                      <a:pt x="492" y="12"/>
                    </a:lnTo>
                    <a:lnTo>
                      <a:pt x="489" y="12"/>
                    </a:lnTo>
                    <a:lnTo>
                      <a:pt x="487" y="11"/>
                    </a:lnTo>
                    <a:lnTo>
                      <a:pt x="485" y="10"/>
                    </a:lnTo>
                    <a:lnTo>
                      <a:pt x="483" y="10"/>
                    </a:lnTo>
                    <a:lnTo>
                      <a:pt x="479" y="9"/>
                    </a:lnTo>
                    <a:lnTo>
                      <a:pt x="475" y="9"/>
                    </a:lnTo>
                    <a:lnTo>
                      <a:pt x="471" y="8"/>
                    </a:lnTo>
                    <a:lnTo>
                      <a:pt x="468" y="7"/>
                    </a:lnTo>
                    <a:lnTo>
                      <a:pt x="458" y="6"/>
                    </a:lnTo>
                    <a:lnTo>
                      <a:pt x="450" y="5"/>
                    </a:lnTo>
                    <a:lnTo>
                      <a:pt x="441" y="4"/>
                    </a:lnTo>
                    <a:lnTo>
                      <a:pt x="432" y="3"/>
                    </a:lnTo>
                    <a:lnTo>
                      <a:pt x="424" y="2"/>
                    </a:lnTo>
                    <a:lnTo>
                      <a:pt x="415" y="1"/>
                    </a:lnTo>
                    <a:lnTo>
                      <a:pt x="407" y="1"/>
                    </a:lnTo>
                    <a:lnTo>
                      <a:pt x="398" y="0"/>
                    </a:lnTo>
                    <a:lnTo>
                      <a:pt x="389" y="0"/>
                    </a:lnTo>
                    <a:lnTo>
                      <a:pt x="380" y="0"/>
                    </a:lnTo>
                    <a:lnTo>
                      <a:pt x="375" y="0"/>
                    </a:lnTo>
                    <a:lnTo>
                      <a:pt x="371" y="0"/>
                    </a:lnTo>
                    <a:lnTo>
                      <a:pt x="366" y="0"/>
                    </a:lnTo>
                    <a:lnTo>
                      <a:pt x="361" y="0"/>
                    </a:lnTo>
                    <a:lnTo>
                      <a:pt x="356" y="0"/>
                    </a:lnTo>
                    <a:lnTo>
                      <a:pt x="351" y="0"/>
                    </a:lnTo>
                    <a:lnTo>
                      <a:pt x="346" y="0"/>
                    </a:lnTo>
                    <a:lnTo>
                      <a:pt x="341" y="0"/>
                    </a:lnTo>
                    <a:lnTo>
                      <a:pt x="335" y="0"/>
                    </a:lnTo>
                    <a:lnTo>
                      <a:pt x="330" y="1"/>
                    </a:lnTo>
                    <a:lnTo>
                      <a:pt x="325" y="1"/>
                    </a:lnTo>
                    <a:lnTo>
                      <a:pt x="319" y="1"/>
                    </a:lnTo>
                    <a:lnTo>
                      <a:pt x="312" y="1"/>
                    </a:lnTo>
                    <a:lnTo>
                      <a:pt x="305" y="2"/>
                    </a:lnTo>
                    <a:lnTo>
                      <a:pt x="298" y="3"/>
                    </a:lnTo>
                    <a:lnTo>
                      <a:pt x="290" y="3"/>
                    </a:lnTo>
                    <a:lnTo>
                      <a:pt x="287" y="3"/>
                    </a:lnTo>
                    <a:lnTo>
                      <a:pt x="283" y="4"/>
                    </a:lnTo>
                    <a:lnTo>
                      <a:pt x="279" y="4"/>
                    </a:lnTo>
                    <a:lnTo>
                      <a:pt x="275" y="5"/>
                    </a:lnTo>
                    <a:lnTo>
                      <a:pt x="271" y="5"/>
                    </a:lnTo>
                    <a:lnTo>
                      <a:pt x="267" y="6"/>
                    </a:lnTo>
                    <a:lnTo>
                      <a:pt x="262" y="7"/>
                    </a:lnTo>
                    <a:lnTo>
                      <a:pt x="258" y="7"/>
                    </a:lnTo>
                    <a:lnTo>
                      <a:pt x="252" y="9"/>
                    </a:lnTo>
                    <a:lnTo>
                      <a:pt x="247" y="10"/>
                    </a:lnTo>
                    <a:lnTo>
                      <a:pt x="241" y="11"/>
                    </a:lnTo>
                    <a:lnTo>
                      <a:pt x="236" y="12"/>
                    </a:lnTo>
                    <a:lnTo>
                      <a:pt x="230" y="13"/>
                    </a:lnTo>
                    <a:lnTo>
                      <a:pt x="224" y="15"/>
                    </a:lnTo>
                    <a:lnTo>
                      <a:pt x="219" y="17"/>
                    </a:lnTo>
                    <a:lnTo>
                      <a:pt x="213" y="18"/>
                    </a:lnTo>
                    <a:lnTo>
                      <a:pt x="210" y="19"/>
                    </a:lnTo>
                    <a:lnTo>
                      <a:pt x="206" y="21"/>
                    </a:lnTo>
                    <a:lnTo>
                      <a:pt x="202" y="22"/>
                    </a:lnTo>
                    <a:lnTo>
                      <a:pt x="198" y="23"/>
                    </a:lnTo>
                    <a:lnTo>
                      <a:pt x="195" y="25"/>
                    </a:lnTo>
                    <a:lnTo>
                      <a:pt x="192" y="26"/>
                    </a:lnTo>
                    <a:lnTo>
                      <a:pt x="189" y="27"/>
                    </a:lnTo>
                    <a:lnTo>
                      <a:pt x="186" y="28"/>
                    </a:lnTo>
                    <a:lnTo>
                      <a:pt x="184" y="29"/>
                    </a:lnTo>
                    <a:lnTo>
                      <a:pt x="182" y="30"/>
                    </a:lnTo>
                    <a:lnTo>
                      <a:pt x="179" y="31"/>
                    </a:lnTo>
                    <a:lnTo>
                      <a:pt x="177" y="31"/>
                    </a:lnTo>
                    <a:lnTo>
                      <a:pt x="175" y="32"/>
                    </a:lnTo>
                    <a:lnTo>
                      <a:pt x="174" y="33"/>
                    </a:lnTo>
                    <a:lnTo>
                      <a:pt x="170" y="34"/>
                    </a:lnTo>
                    <a:lnTo>
                      <a:pt x="167" y="35"/>
                    </a:lnTo>
                    <a:lnTo>
                      <a:pt x="163" y="37"/>
                    </a:lnTo>
                    <a:lnTo>
                      <a:pt x="160" y="38"/>
                    </a:lnTo>
                    <a:lnTo>
                      <a:pt x="158" y="39"/>
                    </a:lnTo>
                    <a:lnTo>
                      <a:pt x="156" y="40"/>
                    </a:lnTo>
                    <a:lnTo>
                      <a:pt x="153" y="41"/>
                    </a:lnTo>
                    <a:lnTo>
                      <a:pt x="150" y="43"/>
                    </a:lnTo>
                    <a:lnTo>
                      <a:pt x="147" y="44"/>
                    </a:lnTo>
                    <a:lnTo>
                      <a:pt x="144" y="46"/>
                    </a:lnTo>
                    <a:lnTo>
                      <a:pt x="140" y="48"/>
                    </a:lnTo>
                    <a:lnTo>
                      <a:pt x="137" y="49"/>
                    </a:lnTo>
                    <a:lnTo>
                      <a:pt x="130" y="53"/>
                    </a:lnTo>
                    <a:lnTo>
                      <a:pt x="126" y="54"/>
                    </a:lnTo>
                    <a:lnTo>
                      <a:pt x="123" y="56"/>
                    </a:lnTo>
                    <a:lnTo>
                      <a:pt x="119" y="57"/>
                    </a:lnTo>
                    <a:lnTo>
                      <a:pt x="116" y="58"/>
                    </a:lnTo>
                    <a:lnTo>
                      <a:pt x="113" y="60"/>
                    </a:lnTo>
                    <a:lnTo>
                      <a:pt x="109" y="61"/>
                    </a:lnTo>
                    <a:lnTo>
                      <a:pt x="106" y="62"/>
                    </a:lnTo>
                    <a:lnTo>
                      <a:pt x="104" y="62"/>
                    </a:lnTo>
                    <a:lnTo>
                      <a:pt x="102" y="63"/>
                    </a:lnTo>
                    <a:lnTo>
                      <a:pt x="100" y="63"/>
                    </a:lnTo>
                    <a:lnTo>
                      <a:pt x="98" y="63"/>
                    </a:lnTo>
                    <a:lnTo>
                      <a:pt x="96" y="64"/>
                    </a:lnTo>
                    <a:lnTo>
                      <a:pt x="93" y="64"/>
                    </a:lnTo>
                    <a:lnTo>
                      <a:pt x="91" y="64"/>
                    </a:lnTo>
                    <a:lnTo>
                      <a:pt x="88" y="64"/>
                    </a:lnTo>
                    <a:lnTo>
                      <a:pt x="86" y="64"/>
                    </a:lnTo>
                    <a:lnTo>
                      <a:pt x="84" y="64"/>
                    </a:lnTo>
                    <a:lnTo>
                      <a:pt x="82" y="64"/>
                    </a:lnTo>
                    <a:lnTo>
                      <a:pt x="79" y="64"/>
                    </a:lnTo>
                    <a:lnTo>
                      <a:pt x="76" y="64"/>
                    </a:lnTo>
                    <a:lnTo>
                      <a:pt x="75" y="64"/>
                    </a:lnTo>
                    <a:lnTo>
                      <a:pt x="73" y="64"/>
                    </a:lnTo>
                    <a:lnTo>
                      <a:pt x="71" y="64"/>
                    </a:lnTo>
                    <a:lnTo>
                      <a:pt x="69" y="64"/>
                    </a:lnTo>
                    <a:lnTo>
                      <a:pt x="68" y="64"/>
                    </a:lnTo>
                    <a:lnTo>
                      <a:pt x="66" y="64"/>
                    </a:lnTo>
                    <a:lnTo>
                      <a:pt x="63" y="64"/>
                    </a:lnTo>
                    <a:lnTo>
                      <a:pt x="61" y="64"/>
                    </a:lnTo>
                    <a:lnTo>
                      <a:pt x="58" y="65"/>
                    </a:lnTo>
                    <a:lnTo>
                      <a:pt x="55" y="65"/>
                    </a:lnTo>
                    <a:lnTo>
                      <a:pt x="50" y="65"/>
                    </a:lnTo>
                    <a:lnTo>
                      <a:pt x="44" y="66"/>
                    </a:lnTo>
                    <a:lnTo>
                      <a:pt x="42" y="66"/>
                    </a:lnTo>
                    <a:lnTo>
                      <a:pt x="39" y="67"/>
                    </a:lnTo>
                    <a:lnTo>
                      <a:pt x="36" y="67"/>
                    </a:lnTo>
                    <a:lnTo>
                      <a:pt x="34" y="67"/>
                    </a:lnTo>
                    <a:lnTo>
                      <a:pt x="32" y="67"/>
                    </a:lnTo>
                    <a:lnTo>
                      <a:pt x="30" y="68"/>
                    </a:lnTo>
                    <a:lnTo>
                      <a:pt x="28" y="68"/>
                    </a:lnTo>
                    <a:lnTo>
                      <a:pt x="26" y="68"/>
                    </a:lnTo>
                    <a:lnTo>
                      <a:pt x="25" y="69"/>
                    </a:lnTo>
                    <a:lnTo>
                      <a:pt x="25" y="70"/>
                    </a:lnTo>
                    <a:lnTo>
                      <a:pt x="25" y="71"/>
                    </a:lnTo>
                    <a:lnTo>
                      <a:pt x="25" y="72"/>
                    </a:lnTo>
                    <a:lnTo>
                      <a:pt x="25" y="73"/>
                    </a:lnTo>
                    <a:lnTo>
                      <a:pt x="25" y="74"/>
                    </a:lnTo>
                    <a:lnTo>
                      <a:pt x="26" y="74"/>
                    </a:lnTo>
                    <a:lnTo>
                      <a:pt x="26" y="75"/>
                    </a:lnTo>
                    <a:lnTo>
                      <a:pt x="27" y="77"/>
                    </a:lnTo>
                    <a:lnTo>
                      <a:pt x="27" y="78"/>
                    </a:lnTo>
                    <a:lnTo>
                      <a:pt x="27" y="79"/>
                    </a:lnTo>
                    <a:lnTo>
                      <a:pt x="28" y="80"/>
                    </a:lnTo>
                    <a:lnTo>
                      <a:pt x="28" y="81"/>
                    </a:lnTo>
                    <a:lnTo>
                      <a:pt x="28" y="82"/>
                    </a:lnTo>
                    <a:lnTo>
                      <a:pt x="28" y="84"/>
                    </a:lnTo>
                    <a:lnTo>
                      <a:pt x="27" y="85"/>
                    </a:lnTo>
                    <a:lnTo>
                      <a:pt x="27" y="87"/>
                    </a:lnTo>
                    <a:lnTo>
                      <a:pt x="26" y="89"/>
                    </a:lnTo>
                    <a:lnTo>
                      <a:pt x="25" y="91"/>
                    </a:lnTo>
                    <a:lnTo>
                      <a:pt x="24" y="93"/>
                    </a:lnTo>
                    <a:lnTo>
                      <a:pt x="24" y="95"/>
                    </a:lnTo>
                    <a:lnTo>
                      <a:pt x="23" y="97"/>
                    </a:lnTo>
                    <a:lnTo>
                      <a:pt x="23" y="99"/>
                    </a:lnTo>
                    <a:lnTo>
                      <a:pt x="22" y="101"/>
                    </a:lnTo>
                    <a:lnTo>
                      <a:pt x="22" y="102"/>
                    </a:lnTo>
                    <a:lnTo>
                      <a:pt x="22" y="103"/>
                    </a:lnTo>
                    <a:lnTo>
                      <a:pt x="22" y="105"/>
                    </a:lnTo>
                    <a:lnTo>
                      <a:pt x="23" y="107"/>
                    </a:lnTo>
                    <a:lnTo>
                      <a:pt x="23" y="110"/>
                    </a:lnTo>
                    <a:lnTo>
                      <a:pt x="23" y="112"/>
                    </a:lnTo>
                    <a:lnTo>
                      <a:pt x="23" y="113"/>
                    </a:lnTo>
                    <a:lnTo>
                      <a:pt x="23" y="114"/>
                    </a:lnTo>
                    <a:lnTo>
                      <a:pt x="23" y="115"/>
                    </a:lnTo>
                    <a:lnTo>
                      <a:pt x="23" y="116"/>
                    </a:lnTo>
                    <a:lnTo>
                      <a:pt x="22" y="117"/>
                    </a:lnTo>
                    <a:lnTo>
                      <a:pt x="22" y="118"/>
                    </a:lnTo>
                    <a:lnTo>
                      <a:pt x="21" y="118"/>
                    </a:lnTo>
                    <a:lnTo>
                      <a:pt x="21" y="119"/>
                    </a:lnTo>
                    <a:lnTo>
                      <a:pt x="20" y="119"/>
                    </a:lnTo>
                    <a:lnTo>
                      <a:pt x="19" y="120"/>
                    </a:lnTo>
                    <a:lnTo>
                      <a:pt x="18" y="120"/>
                    </a:lnTo>
                    <a:lnTo>
                      <a:pt x="17" y="121"/>
                    </a:lnTo>
                    <a:lnTo>
                      <a:pt x="14" y="121"/>
                    </a:lnTo>
                    <a:lnTo>
                      <a:pt x="12" y="122"/>
                    </a:lnTo>
                    <a:lnTo>
                      <a:pt x="10" y="123"/>
                    </a:lnTo>
                    <a:lnTo>
                      <a:pt x="7" y="124"/>
                    </a:lnTo>
                    <a:lnTo>
                      <a:pt x="6" y="125"/>
                    </a:lnTo>
                    <a:lnTo>
                      <a:pt x="5" y="125"/>
                    </a:lnTo>
                    <a:lnTo>
                      <a:pt x="4" y="126"/>
                    </a:lnTo>
                    <a:lnTo>
                      <a:pt x="3" y="127"/>
                    </a:lnTo>
                    <a:lnTo>
                      <a:pt x="2" y="128"/>
                    </a:lnTo>
                    <a:lnTo>
                      <a:pt x="1" y="128"/>
                    </a:lnTo>
                    <a:lnTo>
                      <a:pt x="1" y="129"/>
                    </a:lnTo>
                    <a:lnTo>
                      <a:pt x="1" y="130"/>
                    </a:lnTo>
                    <a:lnTo>
                      <a:pt x="0" y="131"/>
                    </a:lnTo>
                    <a:lnTo>
                      <a:pt x="0" y="133"/>
                    </a:lnTo>
                    <a:lnTo>
                      <a:pt x="0" y="134"/>
                    </a:lnTo>
                    <a:lnTo>
                      <a:pt x="0" y="135"/>
                    </a:lnTo>
                    <a:lnTo>
                      <a:pt x="0" y="136"/>
                    </a:lnTo>
                    <a:lnTo>
                      <a:pt x="1" y="136"/>
                    </a:lnTo>
                    <a:lnTo>
                      <a:pt x="1" y="137"/>
                    </a:lnTo>
                    <a:lnTo>
                      <a:pt x="2" y="137"/>
                    </a:lnTo>
                    <a:lnTo>
                      <a:pt x="3" y="137"/>
                    </a:lnTo>
                    <a:lnTo>
                      <a:pt x="4" y="137"/>
                    </a:lnTo>
                    <a:lnTo>
                      <a:pt x="4" y="138"/>
                    </a:lnTo>
                    <a:lnTo>
                      <a:pt x="5" y="139"/>
                    </a:lnTo>
                    <a:lnTo>
                      <a:pt x="5" y="140"/>
                    </a:lnTo>
                    <a:lnTo>
                      <a:pt x="5" y="141"/>
                    </a:lnTo>
                    <a:lnTo>
                      <a:pt x="5" y="142"/>
                    </a:lnTo>
                    <a:lnTo>
                      <a:pt x="5" y="143"/>
                    </a:lnTo>
                    <a:lnTo>
                      <a:pt x="5" y="145"/>
                    </a:lnTo>
                    <a:lnTo>
                      <a:pt x="5" y="146"/>
                    </a:lnTo>
                    <a:lnTo>
                      <a:pt x="5" y="148"/>
                    </a:lnTo>
                    <a:lnTo>
                      <a:pt x="5" y="150"/>
                    </a:lnTo>
                    <a:lnTo>
                      <a:pt x="5" y="152"/>
                    </a:lnTo>
                    <a:lnTo>
                      <a:pt x="5" y="154"/>
                    </a:lnTo>
                    <a:lnTo>
                      <a:pt x="6" y="156"/>
                    </a:lnTo>
                    <a:lnTo>
                      <a:pt x="6" y="159"/>
                    </a:lnTo>
                    <a:lnTo>
                      <a:pt x="6" y="161"/>
                    </a:lnTo>
                    <a:lnTo>
                      <a:pt x="6" y="164"/>
                    </a:lnTo>
                    <a:lnTo>
                      <a:pt x="6" y="166"/>
                    </a:lnTo>
                    <a:lnTo>
                      <a:pt x="5" y="168"/>
                    </a:lnTo>
                    <a:lnTo>
                      <a:pt x="5" y="170"/>
                    </a:lnTo>
                    <a:lnTo>
                      <a:pt x="4" y="173"/>
                    </a:lnTo>
                    <a:lnTo>
                      <a:pt x="4" y="174"/>
                    </a:lnTo>
                    <a:lnTo>
                      <a:pt x="3" y="176"/>
                    </a:lnTo>
                    <a:lnTo>
                      <a:pt x="2" y="177"/>
                    </a:lnTo>
                    <a:lnTo>
                      <a:pt x="1" y="179"/>
                    </a:lnTo>
                    <a:lnTo>
                      <a:pt x="1" y="180"/>
                    </a:lnTo>
                    <a:lnTo>
                      <a:pt x="1" y="181"/>
                    </a:lnTo>
                    <a:lnTo>
                      <a:pt x="1" y="182"/>
                    </a:lnTo>
                    <a:lnTo>
                      <a:pt x="1" y="183"/>
                    </a:lnTo>
                    <a:lnTo>
                      <a:pt x="1" y="184"/>
                    </a:lnTo>
                    <a:lnTo>
                      <a:pt x="1" y="185"/>
                    </a:lnTo>
                    <a:lnTo>
                      <a:pt x="2" y="186"/>
                    </a:lnTo>
                    <a:lnTo>
                      <a:pt x="3" y="187"/>
                    </a:lnTo>
                    <a:lnTo>
                      <a:pt x="4" y="188"/>
                    </a:lnTo>
                    <a:lnTo>
                      <a:pt x="5" y="189"/>
                    </a:lnTo>
                    <a:lnTo>
                      <a:pt x="6" y="190"/>
                    </a:lnTo>
                    <a:lnTo>
                      <a:pt x="7" y="192"/>
                    </a:lnTo>
                    <a:lnTo>
                      <a:pt x="10" y="194"/>
                    </a:lnTo>
                    <a:lnTo>
                      <a:pt x="13" y="197"/>
                    </a:lnTo>
                    <a:lnTo>
                      <a:pt x="14" y="199"/>
                    </a:lnTo>
                    <a:lnTo>
                      <a:pt x="15" y="200"/>
                    </a:lnTo>
                    <a:lnTo>
                      <a:pt x="16" y="201"/>
                    </a:lnTo>
                    <a:lnTo>
                      <a:pt x="17" y="202"/>
                    </a:lnTo>
                    <a:lnTo>
                      <a:pt x="18" y="203"/>
                    </a:lnTo>
                    <a:lnTo>
                      <a:pt x="18" y="205"/>
                    </a:lnTo>
                    <a:lnTo>
                      <a:pt x="19" y="205"/>
                    </a:lnTo>
                    <a:lnTo>
                      <a:pt x="19" y="206"/>
                    </a:lnTo>
                    <a:lnTo>
                      <a:pt x="19" y="207"/>
                    </a:lnTo>
                    <a:lnTo>
                      <a:pt x="19" y="209"/>
                    </a:lnTo>
                    <a:lnTo>
                      <a:pt x="19" y="210"/>
                    </a:lnTo>
                    <a:lnTo>
                      <a:pt x="18" y="211"/>
                    </a:lnTo>
                    <a:lnTo>
                      <a:pt x="18" y="212"/>
                    </a:lnTo>
                    <a:lnTo>
                      <a:pt x="17" y="213"/>
                    </a:lnTo>
                    <a:lnTo>
                      <a:pt x="17" y="214"/>
                    </a:lnTo>
                    <a:lnTo>
                      <a:pt x="17" y="215"/>
                    </a:lnTo>
                    <a:lnTo>
                      <a:pt x="17" y="216"/>
                    </a:lnTo>
                    <a:lnTo>
                      <a:pt x="17" y="217"/>
                    </a:lnTo>
                    <a:lnTo>
                      <a:pt x="18" y="218"/>
                    </a:lnTo>
                    <a:lnTo>
                      <a:pt x="19" y="219"/>
                    </a:lnTo>
                    <a:lnTo>
                      <a:pt x="19" y="220"/>
                    </a:lnTo>
                    <a:lnTo>
                      <a:pt x="21" y="221"/>
                    </a:lnTo>
                    <a:lnTo>
                      <a:pt x="22" y="221"/>
                    </a:lnTo>
                    <a:lnTo>
                      <a:pt x="24" y="222"/>
                    </a:lnTo>
                    <a:lnTo>
                      <a:pt x="25" y="223"/>
                    </a:lnTo>
                    <a:lnTo>
                      <a:pt x="27" y="223"/>
                    </a:lnTo>
                    <a:lnTo>
                      <a:pt x="29" y="224"/>
                    </a:lnTo>
                    <a:lnTo>
                      <a:pt x="31" y="224"/>
                    </a:lnTo>
                    <a:lnTo>
                      <a:pt x="34" y="225"/>
                    </a:lnTo>
                    <a:lnTo>
                      <a:pt x="36" y="225"/>
                    </a:lnTo>
                    <a:lnTo>
                      <a:pt x="39" y="225"/>
                    </a:lnTo>
                    <a:lnTo>
                      <a:pt x="43" y="225"/>
                    </a:lnTo>
                    <a:lnTo>
                      <a:pt x="47" y="225"/>
                    </a:lnTo>
                    <a:lnTo>
                      <a:pt x="51" y="225"/>
                    </a:lnTo>
                    <a:lnTo>
                      <a:pt x="55" y="225"/>
                    </a:lnTo>
                    <a:lnTo>
                      <a:pt x="60" y="225"/>
                    </a:lnTo>
                    <a:lnTo>
                      <a:pt x="64" y="224"/>
                    </a:lnTo>
                    <a:lnTo>
                      <a:pt x="69" y="224"/>
                    </a:lnTo>
                    <a:lnTo>
                      <a:pt x="74" y="224"/>
                    </a:lnTo>
                    <a:lnTo>
                      <a:pt x="78" y="224"/>
                    </a:lnTo>
                    <a:lnTo>
                      <a:pt x="83" y="224"/>
                    </a:lnTo>
                    <a:lnTo>
                      <a:pt x="88" y="224"/>
                    </a:lnTo>
                    <a:lnTo>
                      <a:pt x="93" y="224"/>
                    </a:lnTo>
                    <a:lnTo>
                      <a:pt x="97" y="224"/>
                    </a:lnTo>
                    <a:lnTo>
                      <a:pt x="101" y="224"/>
                    </a:lnTo>
                    <a:lnTo>
                      <a:pt x="105" y="225"/>
                    </a:lnTo>
                    <a:lnTo>
                      <a:pt x="109" y="226"/>
                    </a:lnTo>
                    <a:close/>
                    <a:moveTo>
                      <a:pt x="904" y="159"/>
                    </a:moveTo>
                    <a:lnTo>
                      <a:pt x="902" y="158"/>
                    </a:lnTo>
                    <a:lnTo>
                      <a:pt x="901" y="156"/>
                    </a:lnTo>
                    <a:lnTo>
                      <a:pt x="899" y="155"/>
                    </a:lnTo>
                    <a:lnTo>
                      <a:pt x="898" y="154"/>
                    </a:lnTo>
                    <a:lnTo>
                      <a:pt x="896" y="152"/>
                    </a:lnTo>
                    <a:lnTo>
                      <a:pt x="895" y="151"/>
                    </a:lnTo>
                    <a:lnTo>
                      <a:pt x="893" y="150"/>
                    </a:lnTo>
                    <a:lnTo>
                      <a:pt x="892" y="149"/>
                    </a:lnTo>
                    <a:lnTo>
                      <a:pt x="889" y="148"/>
                    </a:lnTo>
                    <a:lnTo>
                      <a:pt x="886" y="146"/>
                    </a:lnTo>
                    <a:lnTo>
                      <a:pt x="883" y="145"/>
                    </a:lnTo>
                    <a:lnTo>
                      <a:pt x="881" y="143"/>
                    </a:lnTo>
                    <a:lnTo>
                      <a:pt x="879" y="143"/>
                    </a:lnTo>
                    <a:lnTo>
                      <a:pt x="877" y="142"/>
                    </a:lnTo>
                    <a:lnTo>
                      <a:pt x="874" y="140"/>
                    </a:lnTo>
                    <a:lnTo>
                      <a:pt x="870" y="139"/>
                    </a:lnTo>
                    <a:lnTo>
                      <a:pt x="869" y="138"/>
                    </a:lnTo>
                    <a:lnTo>
                      <a:pt x="867" y="137"/>
                    </a:lnTo>
                    <a:lnTo>
                      <a:pt x="865" y="137"/>
                    </a:lnTo>
                    <a:lnTo>
                      <a:pt x="863" y="136"/>
                    </a:lnTo>
                    <a:lnTo>
                      <a:pt x="861" y="135"/>
                    </a:lnTo>
                    <a:lnTo>
                      <a:pt x="858" y="134"/>
                    </a:lnTo>
                    <a:lnTo>
                      <a:pt x="856" y="133"/>
                    </a:lnTo>
                    <a:lnTo>
                      <a:pt x="853" y="133"/>
                    </a:lnTo>
                    <a:lnTo>
                      <a:pt x="850" y="131"/>
                    </a:lnTo>
                    <a:lnTo>
                      <a:pt x="846" y="130"/>
                    </a:lnTo>
                    <a:lnTo>
                      <a:pt x="843" y="130"/>
                    </a:lnTo>
                    <a:lnTo>
                      <a:pt x="842" y="129"/>
                    </a:lnTo>
                    <a:lnTo>
                      <a:pt x="840" y="128"/>
                    </a:lnTo>
                    <a:lnTo>
                      <a:pt x="838" y="128"/>
                    </a:lnTo>
                    <a:lnTo>
                      <a:pt x="837" y="128"/>
                    </a:lnTo>
                    <a:lnTo>
                      <a:pt x="836" y="128"/>
                    </a:lnTo>
                    <a:lnTo>
                      <a:pt x="834" y="128"/>
                    </a:lnTo>
                    <a:lnTo>
                      <a:pt x="833" y="128"/>
                    </a:lnTo>
                    <a:lnTo>
                      <a:pt x="832" y="128"/>
                    </a:lnTo>
                    <a:lnTo>
                      <a:pt x="832" y="129"/>
                    </a:lnTo>
                    <a:lnTo>
                      <a:pt x="831" y="129"/>
                    </a:lnTo>
                    <a:lnTo>
                      <a:pt x="831" y="130"/>
                    </a:lnTo>
                    <a:lnTo>
                      <a:pt x="831" y="131"/>
                    </a:lnTo>
                    <a:lnTo>
                      <a:pt x="832" y="132"/>
                    </a:lnTo>
                    <a:lnTo>
                      <a:pt x="832" y="133"/>
                    </a:lnTo>
                    <a:lnTo>
                      <a:pt x="833" y="133"/>
                    </a:lnTo>
                    <a:lnTo>
                      <a:pt x="834" y="134"/>
                    </a:lnTo>
                    <a:lnTo>
                      <a:pt x="834" y="135"/>
                    </a:lnTo>
                    <a:lnTo>
                      <a:pt x="835" y="135"/>
                    </a:lnTo>
                    <a:lnTo>
                      <a:pt x="837" y="137"/>
                    </a:lnTo>
                    <a:lnTo>
                      <a:pt x="839" y="138"/>
                    </a:lnTo>
                    <a:lnTo>
                      <a:pt x="841" y="140"/>
                    </a:lnTo>
                    <a:lnTo>
                      <a:pt x="843" y="141"/>
                    </a:lnTo>
                    <a:lnTo>
                      <a:pt x="844" y="142"/>
                    </a:lnTo>
                    <a:lnTo>
                      <a:pt x="846" y="143"/>
                    </a:lnTo>
                    <a:lnTo>
                      <a:pt x="847" y="144"/>
                    </a:lnTo>
                    <a:lnTo>
                      <a:pt x="848" y="145"/>
                    </a:lnTo>
                    <a:lnTo>
                      <a:pt x="850" y="147"/>
                    </a:lnTo>
                    <a:lnTo>
                      <a:pt x="853" y="149"/>
                    </a:lnTo>
                    <a:lnTo>
                      <a:pt x="855" y="150"/>
                    </a:lnTo>
                    <a:lnTo>
                      <a:pt x="858" y="151"/>
                    </a:lnTo>
                    <a:lnTo>
                      <a:pt x="861" y="152"/>
                    </a:lnTo>
                    <a:lnTo>
                      <a:pt x="864" y="153"/>
                    </a:lnTo>
                    <a:lnTo>
                      <a:pt x="867" y="154"/>
                    </a:lnTo>
                    <a:lnTo>
                      <a:pt x="870" y="154"/>
                    </a:lnTo>
                    <a:lnTo>
                      <a:pt x="874" y="155"/>
                    </a:lnTo>
                    <a:lnTo>
                      <a:pt x="877" y="155"/>
                    </a:lnTo>
                    <a:lnTo>
                      <a:pt x="884" y="156"/>
                    </a:lnTo>
                    <a:lnTo>
                      <a:pt x="891" y="157"/>
                    </a:lnTo>
                    <a:lnTo>
                      <a:pt x="894" y="157"/>
                    </a:lnTo>
                    <a:lnTo>
                      <a:pt x="898" y="158"/>
                    </a:lnTo>
                    <a:lnTo>
                      <a:pt x="901" y="158"/>
                    </a:lnTo>
                    <a:lnTo>
                      <a:pt x="904"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Freeform 12"/>
              <p:cNvSpPr>
                <a:spLocks/>
              </p:cNvSpPr>
              <p:nvPr/>
            </p:nvSpPr>
            <p:spPr bwMode="auto">
              <a:xfrm>
                <a:off x="1402" y="1777"/>
                <a:ext cx="58" cy="33"/>
              </a:xfrm>
              <a:custGeom>
                <a:avLst/>
                <a:gdLst>
                  <a:gd name="T0" fmla="*/ 57 w 58"/>
                  <a:gd name="T1" fmla="*/ 9 h 33"/>
                  <a:gd name="T2" fmla="*/ 54 w 58"/>
                  <a:gd name="T3" fmla="*/ 8 h 33"/>
                  <a:gd name="T4" fmla="*/ 51 w 58"/>
                  <a:gd name="T5" fmla="*/ 7 h 33"/>
                  <a:gd name="T6" fmla="*/ 45 w 58"/>
                  <a:gd name="T7" fmla="*/ 5 h 33"/>
                  <a:gd name="T8" fmla="*/ 38 w 58"/>
                  <a:gd name="T9" fmla="*/ 3 h 33"/>
                  <a:gd name="T10" fmla="*/ 31 w 58"/>
                  <a:gd name="T11" fmla="*/ 1 h 33"/>
                  <a:gd name="T12" fmla="*/ 25 w 58"/>
                  <a:gd name="T13" fmla="*/ 1 h 33"/>
                  <a:gd name="T14" fmla="*/ 20 w 58"/>
                  <a:gd name="T15" fmla="*/ 1 h 33"/>
                  <a:gd name="T16" fmla="*/ 15 w 58"/>
                  <a:gd name="T17" fmla="*/ 1 h 33"/>
                  <a:gd name="T18" fmla="*/ 12 w 58"/>
                  <a:gd name="T19" fmla="*/ 3 h 33"/>
                  <a:gd name="T20" fmla="*/ 10 w 58"/>
                  <a:gd name="T21" fmla="*/ 4 h 33"/>
                  <a:gd name="T22" fmla="*/ 8 w 58"/>
                  <a:gd name="T23" fmla="*/ 6 h 33"/>
                  <a:gd name="T24" fmla="*/ 6 w 58"/>
                  <a:gd name="T25" fmla="*/ 9 h 33"/>
                  <a:gd name="T26" fmla="*/ 5 w 58"/>
                  <a:gd name="T27" fmla="*/ 12 h 33"/>
                  <a:gd name="T28" fmla="*/ 4 w 58"/>
                  <a:gd name="T29" fmla="*/ 15 h 33"/>
                  <a:gd name="T30" fmla="*/ 2 w 58"/>
                  <a:gd name="T31" fmla="*/ 19 h 33"/>
                  <a:gd name="T32" fmla="*/ 1 w 58"/>
                  <a:gd name="T33" fmla="*/ 25 h 33"/>
                  <a:gd name="T34" fmla="*/ 1 w 58"/>
                  <a:gd name="T35" fmla="*/ 30 h 33"/>
                  <a:gd name="T36" fmla="*/ 3 w 58"/>
                  <a:gd name="T37" fmla="*/ 33 h 33"/>
                  <a:gd name="T38" fmla="*/ 8 w 58"/>
                  <a:gd name="T39" fmla="*/ 33 h 33"/>
                  <a:gd name="T40" fmla="*/ 12 w 58"/>
                  <a:gd name="T41" fmla="*/ 33 h 33"/>
                  <a:gd name="T42" fmla="*/ 16 w 58"/>
                  <a:gd name="T43" fmla="*/ 33 h 33"/>
                  <a:gd name="T44" fmla="*/ 20 w 58"/>
                  <a:gd name="T45" fmla="*/ 32 h 33"/>
                  <a:gd name="T46" fmla="*/ 25 w 58"/>
                  <a:gd name="T47" fmla="*/ 31 h 33"/>
                  <a:gd name="T48" fmla="*/ 31 w 58"/>
                  <a:gd name="T49" fmla="*/ 30 h 33"/>
                  <a:gd name="T50" fmla="*/ 34 w 58"/>
                  <a:gd name="T51" fmla="*/ 29 h 33"/>
                  <a:gd name="T52" fmla="*/ 37 w 58"/>
                  <a:gd name="T53" fmla="*/ 27 h 33"/>
                  <a:gd name="T54" fmla="*/ 40 w 58"/>
                  <a:gd name="T55" fmla="*/ 25 h 33"/>
                  <a:gd name="T56" fmla="*/ 43 w 58"/>
                  <a:gd name="T57" fmla="*/ 23 h 33"/>
                  <a:gd name="T58" fmla="*/ 47 w 58"/>
                  <a:gd name="T59" fmla="*/ 21 h 33"/>
                  <a:gd name="T60" fmla="*/ 50 w 58"/>
                  <a:gd name="T61" fmla="*/ 18 h 33"/>
                  <a:gd name="T62" fmla="*/ 54 w 58"/>
                  <a:gd name="T63" fmla="*/ 14 h 33"/>
                  <a:gd name="T64" fmla="*/ 58 w 58"/>
                  <a:gd name="T65" fmla="*/ 1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8" h="33">
                    <a:moveTo>
                      <a:pt x="58" y="10"/>
                    </a:moveTo>
                    <a:lnTo>
                      <a:pt x="57" y="9"/>
                    </a:lnTo>
                    <a:lnTo>
                      <a:pt x="55" y="9"/>
                    </a:lnTo>
                    <a:lnTo>
                      <a:pt x="54" y="8"/>
                    </a:lnTo>
                    <a:lnTo>
                      <a:pt x="52" y="8"/>
                    </a:lnTo>
                    <a:lnTo>
                      <a:pt x="51" y="7"/>
                    </a:lnTo>
                    <a:lnTo>
                      <a:pt x="49" y="6"/>
                    </a:lnTo>
                    <a:lnTo>
                      <a:pt x="45" y="5"/>
                    </a:lnTo>
                    <a:lnTo>
                      <a:pt x="42" y="4"/>
                    </a:lnTo>
                    <a:lnTo>
                      <a:pt x="38" y="3"/>
                    </a:lnTo>
                    <a:lnTo>
                      <a:pt x="34" y="2"/>
                    </a:lnTo>
                    <a:lnTo>
                      <a:pt x="31" y="1"/>
                    </a:lnTo>
                    <a:lnTo>
                      <a:pt x="28" y="1"/>
                    </a:lnTo>
                    <a:lnTo>
                      <a:pt x="25" y="1"/>
                    </a:lnTo>
                    <a:lnTo>
                      <a:pt x="22" y="0"/>
                    </a:lnTo>
                    <a:lnTo>
                      <a:pt x="20" y="1"/>
                    </a:lnTo>
                    <a:lnTo>
                      <a:pt x="17" y="1"/>
                    </a:lnTo>
                    <a:lnTo>
                      <a:pt x="15" y="1"/>
                    </a:lnTo>
                    <a:lnTo>
                      <a:pt x="14" y="2"/>
                    </a:lnTo>
                    <a:lnTo>
                      <a:pt x="12" y="3"/>
                    </a:lnTo>
                    <a:lnTo>
                      <a:pt x="11" y="4"/>
                    </a:lnTo>
                    <a:lnTo>
                      <a:pt x="10" y="4"/>
                    </a:lnTo>
                    <a:lnTo>
                      <a:pt x="9" y="5"/>
                    </a:lnTo>
                    <a:lnTo>
                      <a:pt x="8" y="6"/>
                    </a:lnTo>
                    <a:lnTo>
                      <a:pt x="7" y="8"/>
                    </a:lnTo>
                    <a:lnTo>
                      <a:pt x="6" y="9"/>
                    </a:lnTo>
                    <a:lnTo>
                      <a:pt x="5" y="10"/>
                    </a:lnTo>
                    <a:lnTo>
                      <a:pt x="5" y="12"/>
                    </a:lnTo>
                    <a:lnTo>
                      <a:pt x="4" y="13"/>
                    </a:lnTo>
                    <a:lnTo>
                      <a:pt x="4" y="15"/>
                    </a:lnTo>
                    <a:lnTo>
                      <a:pt x="3" y="17"/>
                    </a:lnTo>
                    <a:lnTo>
                      <a:pt x="2" y="19"/>
                    </a:lnTo>
                    <a:lnTo>
                      <a:pt x="2" y="22"/>
                    </a:lnTo>
                    <a:lnTo>
                      <a:pt x="1" y="25"/>
                    </a:lnTo>
                    <a:lnTo>
                      <a:pt x="1" y="28"/>
                    </a:lnTo>
                    <a:lnTo>
                      <a:pt x="1" y="30"/>
                    </a:lnTo>
                    <a:lnTo>
                      <a:pt x="0" y="33"/>
                    </a:lnTo>
                    <a:lnTo>
                      <a:pt x="3" y="33"/>
                    </a:lnTo>
                    <a:lnTo>
                      <a:pt x="5" y="33"/>
                    </a:lnTo>
                    <a:lnTo>
                      <a:pt x="8" y="33"/>
                    </a:lnTo>
                    <a:lnTo>
                      <a:pt x="10" y="33"/>
                    </a:lnTo>
                    <a:lnTo>
                      <a:pt x="12" y="33"/>
                    </a:lnTo>
                    <a:lnTo>
                      <a:pt x="14" y="33"/>
                    </a:lnTo>
                    <a:lnTo>
                      <a:pt x="16" y="33"/>
                    </a:lnTo>
                    <a:lnTo>
                      <a:pt x="18" y="33"/>
                    </a:lnTo>
                    <a:lnTo>
                      <a:pt x="20" y="32"/>
                    </a:lnTo>
                    <a:lnTo>
                      <a:pt x="22" y="32"/>
                    </a:lnTo>
                    <a:lnTo>
                      <a:pt x="25" y="31"/>
                    </a:lnTo>
                    <a:lnTo>
                      <a:pt x="28" y="31"/>
                    </a:lnTo>
                    <a:lnTo>
                      <a:pt x="31" y="30"/>
                    </a:lnTo>
                    <a:lnTo>
                      <a:pt x="33" y="29"/>
                    </a:lnTo>
                    <a:lnTo>
                      <a:pt x="34" y="29"/>
                    </a:lnTo>
                    <a:lnTo>
                      <a:pt x="36" y="28"/>
                    </a:lnTo>
                    <a:lnTo>
                      <a:pt x="37" y="27"/>
                    </a:lnTo>
                    <a:lnTo>
                      <a:pt x="38" y="26"/>
                    </a:lnTo>
                    <a:lnTo>
                      <a:pt x="40" y="25"/>
                    </a:lnTo>
                    <a:lnTo>
                      <a:pt x="42" y="24"/>
                    </a:lnTo>
                    <a:lnTo>
                      <a:pt x="43" y="23"/>
                    </a:lnTo>
                    <a:lnTo>
                      <a:pt x="45" y="22"/>
                    </a:lnTo>
                    <a:lnTo>
                      <a:pt x="47" y="21"/>
                    </a:lnTo>
                    <a:lnTo>
                      <a:pt x="48" y="19"/>
                    </a:lnTo>
                    <a:lnTo>
                      <a:pt x="50" y="18"/>
                    </a:lnTo>
                    <a:lnTo>
                      <a:pt x="52" y="16"/>
                    </a:lnTo>
                    <a:lnTo>
                      <a:pt x="54" y="14"/>
                    </a:lnTo>
                    <a:lnTo>
                      <a:pt x="56" y="12"/>
                    </a:lnTo>
                    <a:lnTo>
                      <a:pt x="58" y="1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2" name="Freeform 13"/>
              <p:cNvSpPr>
                <a:spLocks/>
              </p:cNvSpPr>
              <p:nvPr/>
            </p:nvSpPr>
            <p:spPr bwMode="auto">
              <a:xfrm>
                <a:off x="1476" y="1711"/>
                <a:ext cx="117" cy="56"/>
              </a:xfrm>
              <a:custGeom>
                <a:avLst/>
                <a:gdLst>
                  <a:gd name="T0" fmla="*/ 117 w 117"/>
                  <a:gd name="T1" fmla="*/ 3 h 56"/>
                  <a:gd name="T2" fmla="*/ 116 w 117"/>
                  <a:gd name="T3" fmla="*/ 13 h 56"/>
                  <a:gd name="T4" fmla="*/ 115 w 117"/>
                  <a:gd name="T5" fmla="*/ 22 h 56"/>
                  <a:gd name="T6" fmla="*/ 114 w 117"/>
                  <a:gd name="T7" fmla="*/ 29 h 56"/>
                  <a:gd name="T8" fmla="*/ 113 w 117"/>
                  <a:gd name="T9" fmla="*/ 36 h 56"/>
                  <a:gd name="T10" fmla="*/ 112 w 117"/>
                  <a:gd name="T11" fmla="*/ 43 h 56"/>
                  <a:gd name="T12" fmla="*/ 111 w 117"/>
                  <a:gd name="T13" fmla="*/ 46 h 56"/>
                  <a:gd name="T14" fmla="*/ 110 w 117"/>
                  <a:gd name="T15" fmla="*/ 49 h 56"/>
                  <a:gd name="T16" fmla="*/ 108 w 117"/>
                  <a:gd name="T17" fmla="*/ 51 h 56"/>
                  <a:gd name="T18" fmla="*/ 106 w 117"/>
                  <a:gd name="T19" fmla="*/ 54 h 56"/>
                  <a:gd name="T20" fmla="*/ 102 w 117"/>
                  <a:gd name="T21" fmla="*/ 55 h 56"/>
                  <a:gd name="T22" fmla="*/ 99 w 117"/>
                  <a:gd name="T23" fmla="*/ 56 h 56"/>
                  <a:gd name="T24" fmla="*/ 94 w 117"/>
                  <a:gd name="T25" fmla="*/ 56 h 56"/>
                  <a:gd name="T26" fmla="*/ 90 w 117"/>
                  <a:gd name="T27" fmla="*/ 56 h 56"/>
                  <a:gd name="T28" fmla="*/ 80 w 117"/>
                  <a:gd name="T29" fmla="*/ 55 h 56"/>
                  <a:gd name="T30" fmla="*/ 71 w 117"/>
                  <a:gd name="T31" fmla="*/ 54 h 56"/>
                  <a:gd name="T32" fmla="*/ 63 w 117"/>
                  <a:gd name="T33" fmla="*/ 53 h 56"/>
                  <a:gd name="T34" fmla="*/ 58 w 117"/>
                  <a:gd name="T35" fmla="*/ 53 h 56"/>
                  <a:gd name="T36" fmla="*/ 52 w 117"/>
                  <a:gd name="T37" fmla="*/ 52 h 56"/>
                  <a:gd name="T38" fmla="*/ 46 w 117"/>
                  <a:gd name="T39" fmla="*/ 52 h 56"/>
                  <a:gd name="T40" fmla="*/ 39 w 117"/>
                  <a:gd name="T41" fmla="*/ 51 h 56"/>
                  <a:gd name="T42" fmla="*/ 28 w 117"/>
                  <a:gd name="T43" fmla="*/ 50 h 56"/>
                  <a:gd name="T44" fmla="*/ 14 w 117"/>
                  <a:gd name="T45" fmla="*/ 48 h 56"/>
                  <a:gd name="T46" fmla="*/ 3 w 117"/>
                  <a:gd name="T47" fmla="*/ 47 h 56"/>
                  <a:gd name="T48" fmla="*/ 1 w 117"/>
                  <a:gd name="T49" fmla="*/ 46 h 56"/>
                  <a:gd name="T50" fmla="*/ 2 w 117"/>
                  <a:gd name="T51" fmla="*/ 45 h 56"/>
                  <a:gd name="T52" fmla="*/ 5 w 117"/>
                  <a:gd name="T53" fmla="*/ 45 h 56"/>
                  <a:gd name="T54" fmla="*/ 8 w 117"/>
                  <a:gd name="T55" fmla="*/ 43 h 56"/>
                  <a:gd name="T56" fmla="*/ 11 w 117"/>
                  <a:gd name="T57" fmla="*/ 42 h 56"/>
                  <a:gd name="T58" fmla="*/ 14 w 117"/>
                  <a:gd name="T59" fmla="*/ 41 h 56"/>
                  <a:gd name="T60" fmla="*/ 18 w 117"/>
                  <a:gd name="T61" fmla="*/ 39 h 56"/>
                  <a:gd name="T62" fmla="*/ 24 w 117"/>
                  <a:gd name="T63" fmla="*/ 37 h 56"/>
                  <a:gd name="T64" fmla="*/ 33 w 117"/>
                  <a:gd name="T65" fmla="*/ 33 h 56"/>
                  <a:gd name="T66" fmla="*/ 43 w 117"/>
                  <a:gd name="T67" fmla="*/ 29 h 56"/>
                  <a:gd name="T68" fmla="*/ 57 w 117"/>
                  <a:gd name="T69" fmla="*/ 22 h 56"/>
                  <a:gd name="T70" fmla="*/ 66 w 117"/>
                  <a:gd name="T71" fmla="*/ 19 h 56"/>
                  <a:gd name="T72" fmla="*/ 73 w 117"/>
                  <a:gd name="T73" fmla="*/ 15 h 56"/>
                  <a:gd name="T74" fmla="*/ 81 w 117"/>
                  <a:gd name="T75" fmla="*/ 12 h 56"/>
                  <a:gd name="T76" fmla="*/ 88 w 117"/>
                  <a:gd name="T77" fmla="*/ 9 h 56"/>
                  <a:gd name="T78" fmla="*/ 92 w 117"/>
                  <a:gd name="T79" fmla="*/ 8 h 56"/>
                  <a:gd name="T80" fmla="*/ 97 w 117"/>
                  <a:gd name="T81" fmla="*/ 6 h 56"/>
                  <a:gd name="T82" fmla="*/ 102 w 117"/>
                  <a:gd name="T83" fmla="*/ 5 h 56"/>
                  <a:gd name="T84" fmla="*/ 108 w 117"/>
                  <a:gd name="T85" fmla="*/ 3 h 56"/>
                  <a:gd name="T86" fmla="*/ 114 w 117"/>
                  <a:gd name="T87" fmla="*/ 1 h 56"/>
                  <a:gd name="T88" fmla="*/ 117 w 117"/>
                  <a:gd name="T89" fmla="*/ 0 h 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7" h="56">
                    <a:moveTo>
                      <a:pt x="117" y="0"/>
                    </a:moveTo>
                    <a:lnTo>
                      <a:pt x="117" y="3"/>
                    </a:lnTo>
                    <a:lnTo>
                      <a:pt x="116" y="6"/>
                    </a:lnTo>
                    <a:lnTo>
                      <a:pt x="116" y="13"/>
                    </a:lnTo>
                    <a:lnTo>
                      <a:pt x="115" y="19"/>
                    </a:lnTo>
                    <a:lnTo>
                      <a:pt x="115" y="22"/>
                    </a:lnTo>
                    <a:lnTo>
                      <a:pt x="115" y="25"/>
                    </a:lnTo>
                    <a:lnTo>
                      <a:pt x="114" y="29"/>
                    </a:lnTo>
                    <a:lnTo>
                      <a:pt x="114" y="33"/>
                    </a:lnTo>
                    <a:lnTo>
                      <a:pt x="113" y="36"/>
                    </a:lnTo>
                    <a:lnTo>
                      <a:pt x="113" y="39"/>
                    </a:lnTo>
                    <a:lnTo>
                      <a:pt x="112" y="43"/>
                    </a:lnTo>
                    <a:lnTo>
                      <a:pt x="112" y="44"/>
                    </a:lnTo>
                    <a:lnTo>
                      <a:pt x="111" y="46"/>
                    </a:lnTo>
                    <a:lnTo>
                      <a:pt x="111" y="48"/>
                    </a:lnTo>
                    <a:lnTo>
                      <a:pt x="110" y="49"/>
                    </a:lnTo>
                    <a:lnTo>
                      <a:pt x="109" y="50"/>
                    </a:lnTo>
                    <a:lnTo>
                      <a:pt x="108" y="51"/>
                    </a:lnTo>
                    <a:lnTo>
                      <a:pt x="107" y="53"/>
                    </a:lnTo>
                    <a:lnTo>
                      <a:pt x="106" y="54"/>
                    </a:lnTo>
                    <a:lnTo>
                      <a:pt x="104" y="55"/>
                    </a:lnTo>
                    <a:lnTo>
                      <a:pt x="102" y="55"/>
                    </a:lnTo>
                    <a:lnTo>
                      <a:pt x="101" y="55"/>
                    </a:lnTo>
                    <a:lnTo>
                      <a:pt x="99" y="56"/>
                    </a:lnTo>
                    <a:lnTo>
                      <a:pt x="97" y="56"/>
                    </a:lnTo>
                    <a:lnTo>
                      <a:pt x="94" y="56"/>
                    </a:lnTo>
                    <a:lnTo>
                      <a:pt x="92" y="56"/>
                    </a:lnTo>
                    <a:lnTo>
                      <a:pt x="90" y="56"/>
                    </a:lnTo>
                    <a:lnTo>
                      <a:pt x="85" y="55"/>
                    </a:lnTo>
                    <a:lnTo>
                      <a:pt x="80" y="55"/>
                    </a:lnTo>
                    <a:lnTo>
                      <a:pt x="76" y="54"/>
                    </a:lnTo>
                    <a:lnTo>
                      <a:pt x="71" y="54"/>
                    </a:lnTo>
                    <a:lnTo>
                      <a:pt x="66" y="53"/>
                    </a:lnTo>
                    <a:lnTo>
                      <a:pt x="63" y="53"/>
                    </a:lnTo>
                    <a:lnTo>
                      <a:pt x="61" y="53"/>
                    </a:lnTo>
                    <a:lnTo>
                      <a:pt x="58" y="53"/>
                    </a:lnTo>
                    <a:lnTo>
                      <a:pt x="55" y="53"/>
                    </a:lnTo>
                    <a:lnTo>
                      <a:pt x="52" y="52"/>
                    </a:lnTo>
                    <a:lnTo>
                      <a:pt x="49" y="52"/>
                    </a:lnTo>
                    <a:lnTo>
                      <a:pt x="46" y="52"/>
                    </a:lnTo>
                    <a:lnTo>
                      <a:pt x="43" y="52"/>
                    </a:lnTo>
                    <a:lnTo>
                      <a:pt x="39" y="51"/>
                    </a:lnTo>
                    <a:lnTo>
                      <a:pt x="36" y="51"/>
                    </a:lnTo>
                    <a:lnTo>
                      <a:pt x="28" y="50"/>
                    </a:lnTo>
                    <a:lnTo>
                      <a:pt x="21" y="49"/>
                    </a:lnTo>
                    <a:lnTo>
                      <a:pt x="14" y="48"/>
                    </a:lnTo>
                    <a:lnTo>
                      <a:pt x="7" y="48"/>
                    </a:lnTo>
                    <a:lnTo>
                      <a:pt x="3" y="47"/>
                    </a:lnTo>
                    <a:lnTo>
                      <a:pt x="0" y="46"/>
                    </a:lnTo>
                    <a:lnTo>
                      <a:pt x="1" y="46"/>
                    </a:lnTo>
                    <a:lnTo>
                      <a:pt x="2" y="46"/>
                    </a:lnTo>
                    <a:lnTo>
                      <a:pt x="2" y="45"/>
                    </a:lnTo>
                    <a:lnTo>
                      <a:pt x="4" y="45"/>
                    </a:lnTo>
                    <a:lnTo>
                      <a:pt x="5" y="45"/>
                    </a:lnTo>
                    <a:lnTo>
                      <a:pt x="6" y="44"/>
                    </a:lnTo>
                    <a:lnTo>
                      <a:pt x="8" y="43"/>
                    </a:lnTo>
                    <a:lnTo>
                      <a:pt x="9" y="43"/>
                    </a:lnTo>
                    <a:lnTo>
                      <a:pt x="11" y="42"/>
                    </a:lnTo>
                    <a:lnTo>
                      <a:pt x="12" y="42"/>
                    </a:lnTo>
                    <a:lnTo>
                      <a:pt x="14" y="41"/>
                    </a:lnTo>
                    <a:lnTo>
                      <a:pt x="16" y="40"/>
                    </a:lnTo>
                    <a:lnTo>
                      <a:pt x="18" y="39"/>
                    </a:lnTo>
                    <a:lnTo>
                      <a:pt x="20" y="39"/>
                    </a:lnTo>
                    <a:lnTo>
                      <a:pt x="24" y="37"/>
                    </a:lnTo>
                    <a:lnTo>
                      <a:pt x="29" y="35"/>
                    </a:lnTo>
                    <a:lnTo>
                      <a:pt x="33" y="33"/>
                    </a:lnTo>
                    <a:lnTo>
                      <a:pt x="38" y="31"/>
                    </a:lnTo>
                    <a:lnTo>
                      <a:pt x="43" y="29"/>
                    </a:lnTo>
                    <a:lnTo>
                      <a:pt x="52" y="25"/>
                    </a:lnTo>
                    <a:lnTo>
                      <a:pt x="57" y="22"/>
                    </a:lnTo>
                    <a:lnTo>
                      <a:pt x="62" y="20"/>
                    </a:lnTo>
                    <a:lnTo>
                      <a:pt x="66" y="19"/>
                    </a:lnTo>
                    <a:lnTo>
                      <a:pt x="69" y="17"/>
                    </a:lnTo>
                    <a:lnTo>
                      <a:pt x="73" y="15"/>
                    </a:lnTo>
                    <a:lnTo>
                      <a:pt x="77" y="13"/>
                    </a:lnTo>
                    <a:lnTo>
                      <a:pt x="81" y="12"/>
                    </a:lnTo>
                    <a:lnTo>
                      <a:pt x="85" y="10"/>
                    </a:lnTo>
                    <a:lnTo>
                      <a:pt x="88" y="9"/>
                    </a:lnTo>
                    <a:lnTo>
                      <a:pt x="90" y="9"/>
                    </a:lnTo>
                    <a:lnTo>
                      <a:pt x="92" y="8"/>
                    </a:lnTo>
                    <a:lnTo>
                      <a:pt x="95" y="7"/>
                    </a:lnTo>
                    <a:lnTo>
                      <a:pt x="97" y="6"/>
                    </a:lnTo>
                    <a:lnTo>
                      <a:pt x="100" y="5"/>
                    </a:lnTo>
                    <a:lnTo>
                      <a:pt x="102" y="5"/>
                    </a:lnTo>
                    <a:lnTo>
                      <a:pt x="105" y="4"/>
                    </a:lnTo>
                    <a:lnTo>
                      <a:pt x="108" y="3"/>
                    </a:lnTo>
                    <a:lnTo>
                      <a:pt x="111" y="2"/>
                    </a:lnTo>
                    <a:lnTo>
                      <a:pt x="114" y="1"/>
                    </a:lnTo>
                    <a:lnTo>
                      <a:pt x="117"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3" name="Freeform 14"/>
              <p:cNvSpPr>
                <a:spLocks/>
              </p:cNvSpPr>
              <p:nvPr/>
            </p:nvSpPr>
            <p:spPr bwMode="auto">
              <a:xfrm>
                <a:off x="1641" y="1712"/>
                <a:ext cx="110" cy="63"/>
              </a:xfrm>
              <a:custGeom>
                <a:avLst/>
                <a:gdLst>
                  <a:gd name="T0" fmla="*/ 105 w 110"/>
                  <a:gd name="T1" fmla="*/ 63 h 63"/>
                  <a:gd name="T2" fmla="*/ 96 w 110"/>
                  <a:gd name="T3" fmla="*/ 63 h 63"/>
                  <a:gd name="T4" fmla="*/ 88 w 110"/>
                  <a:gd name="T5" fmla="*/ 62 h 63"/>
                  <a:gd name="T6" fmla="*/ 81 w 110"/>
                  <a:gd name="T7" fmla="*/ 62 h 63"/>
                  <a:gd name="T8" fmla="*/ 74 w 110"/>
                  <a:gd name="T9" fmla="*/ 62 h 63"/>
                  <a:gd name="T10" fmla="*/ 68 w 110"/>
                  <a:gd name="T11" fmla="*/ 62 h 63"/>
                  <a:gd name="T12" fmla="*/ 63 w 110"/>
                  <a:gd name="T13" fmla="*/ 62 h 63"/>
                  <a:gd name="T14" fmla="*/ 58 w 110"/>
                  <a:gd name="T15" fmla="*/ 61 h 63"/>
                  <a:gd name="T16" fmla="*/ 54 w 110"/>
                  <a:gd name="T17" fmla="*/ 61 h 63"/>
                  <a:gd name="T18" fmla="*/ 50 w 110"/>
                  <a:gd name="T19" fmla="*/ 61 h 63"/>
                  <a:gd name="T20" fmla="*/ 47 w 110"/>
                  <a:gd name="T21" fmla="*/ 61 h 63"/>
                  <a:gd name="T22" fmla="*/ 44 w 110"/>
                  <a:gd name="T23" fmla="*/ 61 h 63"/>
                  <a:gd name="T24" fmla="*/ 42 w 110"/>
                  <a:gd name="T25" fmla="*/ 60 h 63"/>
                  <a:gd name="T26" fmla="*/ 40 w 110"/>
                  <a:gd name="T27" fmla="*/ 60 h 63"/>
                  <a:gd name="T28" fmla="*/ 39 w 110"/>
                  <a:gd name="T29" fmla="*/ 60 h 63"/>
                  <a:gd name="T30" fmla="*/ 37 w 110"/>
                  <a:gd name="T31" fmla="*/ 60 h 63"/>
                  <a:gd name="T32" fmla="*/ 35 w 110"/>
                  <a:gd name="T33" fmla="*/ 59 h 63"/>
                  <a:gd name="T34" fmla="*/ 33 w 110"/>
                  <a:gd name="T35" fmla="*/ 59 h 63"/>
                  <a:gd name="T36" fmla="*/ 32 w 110"/>
                  <a:gd name="T37" fmla="*/ 58 h 63"/>
                  <a:gd name="T38" fmla="*/ 30 w 110"/>
                  <a:gd name="T39" fmla="*/ 57 h 63"/>
                  <a:gd name="T40" fmla="*/ 29 w 110"/>
                  <a:gd name="T41" fmla="*/ 56 h 63"/>
                  <a:gd name="T42" fmla="*/ 27 w 110"/>
                  <a:gd name="T43" fmla="*/ 54 h 63"/>
                  <a:gd name="T44" fmla="*/ 25 w 110"/>
                  <a:gd name="T45" fmla="*/ 52 h 63"/>
                  <a:gd name="T46" fmla="*/ 21 w 110"/>
                  <a:gd name="T47" fmla="*/ 49 h 63"/>
                  <a:gd name="T48" fmla="*/ 18 w 110"/>
                  <a:gd name="T49" fmla="*/ 46 h 63"/>
                  <a:gd name="T50" fmla="*/ 16 w 110"/>
                  <a:gd name="T51" fmla="*/ 43 h 63"/>
                  <a:gd name="T52" fmla="*/ 12 w 110"/>
                  <a:gd name="T53" fmla="*/ 39 h 63"/>
                  <a:gd name="T54" fmla="*/ 9 w 110"/>
                  <a:gd name="T55" fmla="*/ 35 h 63"/>
                  <a:gd name="T56" fmla="*/ 6 w 110"/>
                  <a:gd name="T57" fmla="*/ 29 h 63"/>
                  <a:gd name="T58" fmla="*/ 3 w 110"/>
                  <a:gd name="T59" fmla="*/ 24 h 63"/>
                  <a:gd name="T60" fmla="*/ 2 w 110"/>
                  <a:gd name="T61" fmla="*/ 22 h 63"/>
                  <a:gd name="T62" fmla="*/ 1 w 110"/>
                  <a:gd name="T63" fmla="*/ 20 h 63"/>
                  <a:gd name="T64" fmla="*/ 0 w 110"/>
                  <a:gd name="T65" fmla="*/ 18 h 63"/>
                  <a:gd name="T66" fmla="*/ 0 w 110"/>
                  <a:gd name="T67" fmla="*/ 16 h 63"/>
                  <a:gd name="T68" fmla="*/ 1 w 110"/>
                  <a:gd name="T69" fmla="*/ 15 h 63"/>
                  <a:gd name="T70" fmla="*/ 2 w 110"/>
                  <a:gd name="T71" fmla="*/ 14 h 63"/>
                  <a:gd name="T72" fmla="*/ 3 w 110"/>
                  <a:gd name="T73" fmla="*/ 13 h 63"/>
                  <a:gd name="T74" fmla="*/ 6 w 110"/>
                  <a:gd name="T75" fmla="*/ 12 h 63"/>
                  <a:gd name="T76" fmla="*/ 9 w 110"/>
                  <a:gd name="T77" fmla="*/ 11 h 63"/>
                  <a:gd name="T78" fmla="*/ 15 w 110"/>
                  <a:gd name="T79" fmla="*/ 9 h 63"/>
                  <a:gd name="T80" fmla="*/ 21 w 110"/>
                  <a:gd name="T81" fmla="*/ 7 h 63"/>
                  <a:gd name="T82" fmla="*/ 30 w 110"/>
                  <a:gd name="T83" fmla="*/ 5 h 63"/>
                  <a:gd name="T84" fmla="*/ 37 w 110"/>
                  <a:gd name="T85" fmla="*/ 4 h 63"/>
                  <a:gd name="T86" fmla="*/ 44 w 110"/>
                  <a:gd name="T87" fmla="*/ 4 h 63"/>
                  <a:gd name="T88" fmla="*/ 56 w 110"/>
                  <a:gd name="T89" fmla="*/ 2 h 63"/>
                  <a:gd name="T90" fmla="*/ 72 w 110"/>
                  <a:gd name="T91" fmla="*/ 1 h 63"/>
                  <a:gd name="T92" fmla="*/ 88 w 110"/>
                  <a:gd name="T93" fmla="*/ 1 h 63"/>
                  <a:gd name="T94" fmla="*/ 95 w 110"/>
                  <a:gd name="T95" fmla="*/ 0 h 63"/>
                  <a:gd name="T96" fmla="*/ 96 w 110"/>
                  <a:gd name="T97" fmla="*/ 1 h 63"/>
                  <a:gd name="T98" fmla="*/ 96 w 110"/>
                  <a:gd name="T99" fmla="*/ 3 h 63"/>
                  <a:gd name="T100" fmla="*/ 97 w 110"/>
                  <a:gd name="T101" fmla="*/ 5 h 63"/>
                  <a:gd name="T102" fmla="*/ 98 w 110"/>
                  <a:gd name="T103" fmla="*/ 8 h 63"/>
                  <a:gd name="T104" fmla="*/ 98 w 110"/>
                  <a:gd name="T105" fmla="*/ 12 h 63"/>
                  <a:gd name="T106" fmla="*/ 99 w 110"/>
                  <a:gd name="T107" fmla="*/ 16 h 63"/>
                  <a:gd name="T108" fmla="*/ 100 w 110"/>
                  <a:gd name="T109" fmla="*/ 20 h 63"/>
                  <a:gd name="T110" fmla="*/ 102 w 110"/>
                  <a:gd name="T111" fmla="*/ 25 h 63"/>
                  <a:gd name="T112" fmla="*/ 104 w 110"/>
                  <a:gd name="T113" fmla="*/ 35 h 63"/>
                  <a:gd name="T114" fmla="*/ 106 w 110"/>
                  <a:gd name="T115" fmla="*/ 45 h 63"/>
                  <a:gd name="T116" fmla="*/ 108 w 110"/>
                  <a:gd name="T117" fmla="*/ 54 h 63"/>
                  <a:gd name="T118" fmla="*/ 109 w 110"/>
                  <a:gd name="T119" fmla="*/ 59 h 63"/>
                  <a:gd name="T120" fmla="*/ 110 w 110"/>
                  <a:gd name="T121" fmla="*/ 63 h 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0" h="63">
                    <a:moveTo>
                      <a:pt x="110" y="63"/>
                    </a:moveTo>
                    <a:lnTo>
                      <a:pt x="105" y="63"/>
                    </a:lnTo>
                    <a:lnTo>
                      <a:pt x="101" y="63"/>
                    </a:lnTo>
                    <a:lnTo>
                      <a:pt x="96" y="63"/>
                    </a:lnTo>
                    <a:lnTo>
                      <a:pt x="92" y="62"/>
                    </a:lnTo>
                    <a:lnTo>
                      <a:pt x="88" y="62"/>
                    </a:lnTo>
                    <a:lnTo>
                      <a:pt x="84" y="62"/>
                    </a:lnTo>
                    <a:lnTo>
                      <a:pt x="81" y="62"/>
                    </a:lnTo>
                    <a:lnTo>
                      <a:pt x="77" y="62"/>
                    </a:lnTo>
                    <a:lnTo>
                      <a:pt x="74" y="62"/>
                    </a:lnTo>
                    <a:lnTo>
                      <a:pt x="71" y="62"/>
                    </a:lnTo>
                    <a:lnTo>
                      <a:pt x="68" y="62"/>
                    </a:lnTo>
                    <a:lnTo>
                      <a:pt x="66" y="62"/>
                    </a:lnTo>
                    <a:lnTo>
                      <a:pt x="63" y="62"/>
                    </a:lnTo>
                    <a:lnTo>
                      <a:pt x="60" y="61"/>
                    </a:lnTo>
                    <a:lnTo>
                      <a:pt x="58" y="61"/>
                    </a:lnTo>
                    <a:lnTo>
                      <a:pt x="56" y="61"/>
                    </a:lnTo>
                    <a:lnTo>
                      <a:pt x="54" y="61"/>
                    </a:lnTo>
                    <a:lnTo>
                      <a:pt x="52" y="61"/>
                    </a:lnTo>
                    <a:lnTo>
                      <a:pt x="50" y="61"/>
                    </a:lnTo>
                    <a:lnTo>
                      <a:pt x="49" y="61"/>
                    </a:lnTo>
                    <a:lnTo>
                      <a:pt x="47" y="61"/>
                    </a:lnTo>
                    <a:lnTo>
                      <a:pt x="46" y="61"/>
                    </a:lnTo>
                    <a:lnTo>
                      <a:pt x="44" y="61"/>
                    </a:lnTo>
                    <a:lnTo>
                      <a:pt x="43" y="61"/>
                    </a:lnTo>
                    <a:lnTo>
                      <a:pt x="42" y="60"/>
                    </a:lnTo>
                    <a:lnTo>
                      <a:pt x="41" y="60"/>
                    </a:lnTo>
                    <a:lnTo>
                      <a:pt x="40" y="60"/>
                    </a:lnTo>
                    <a:lnTo>
                      <a:pt x="39" y="60"/>
                    </a:lnTo>
                    <a:lnTo>
                      <a:pt x="38" y="60"/>
                    </a:lnTo>
                    <a:lnTo>
                      <a:pt x="37" y="60"/>
                    </a:lnTo>
                    <a:lnTo>
                      <a:pt x="36" y="60"/>
                    </a:lnTo>
                    <a:lnTo>
                      <a:pt x="35" y="59"/>
                    </a:lnTo>
                    <a:lnTo>
                      <a:pt x="34" y="59"/>
                    </a:lnTo>
                    <a:lnTo>
                      <a:pt x="33" y="59"/>
                    </a:lnTo>
                    <a:lnTo>
                      <a:pt x="33" y="58"/>
                    </a:lnTo>
                    <a:lnTo>
                      <a:pt x="32" y="58"/>
                    </a:lnTo>
                    <a:lnTo>
                      <a:pt x="31" y="57"/>
                    </a:lnTo>
                    <a:lnTo>
                      <a:pt x="30" y="57"/>
                    </a:lnTo>
                    <a:lnTo>
                      <a:pt x="30" y="56"/>
                    </a:lnTo>
                    <a:lnTo>
                      <a:pt x="29" y="56"/>
                    </a:lnTo>
                    <a:lnTo>
                      <a:pt x="28" y="55"/>
                    </a:lnTo>
                    <a:lnTo>
                      <a:pt x="27" y="54"/>
                    </a:lnTo>
                    <a:lnTo>
                      <a:pt x="26" y="53"/>
                    </a:lnTo>
                    <a:lnTo>
                      <a:pt x="25" y="52"/>
                    </a:lnTo>
                    <a:lnTo>
                      <a:pt x="23" y="51"/>
                    </a:lnTo>
                    <a:lnTo>
                      <a:pt x="21" y="49"/>
                    </a:lnTo>
                    <a:lnTo>
                      <a:pt x="20" y="48"/>
                    </a:lnTo>
                    <a:lnTo>
                      <a:pt x="18" y="46"/>
                    </a:lnTo>
                    <a:lnTo>
                      <a:pt x="17" y="45"/>
                    </a:lnTo>
                    <a:lnTo>
                      <a:pt x="16" y="43"/>
                    </a:lnTo>
                    <a:lnTo>
                      <a:pt x="14" y="41"/>
                    </a:lnTo>
                    <a:lnTo>
                      <a:pt x="12" y="39"/>
                    </a:lnTo>
                    <a:lnTo>
                      <a:pt x="11" y="37"/>
                    </a:lnTo>
                    <a:lnTo>
                      <a:pt x="9" y="35"/>
                    </a:lnTo>
                    <a:lnTo>
                      <a:pt x="8" y="32"/>
                    </a:lnTo>
                    <a:lnTo>
                      <a:pt x="6" y="29"/>
                    </a:lnTo>
                    <a:lnTo>
                      <a:pt x="5" y="27"/>
                    </a:lnTo>
                    <a:lnTo>
                      <a:pt x="3" y="24"/>
                    </a:lnTo>
                    <a:lnTo>
                      <a:pt x="3" y="23"/>
                    </a:lnTo>
                    <a:lnTo>
                      <a:pt x="2" y="22"/>
                    </a:lnTo>
                    <a:lnTo>
                      <a:pt x="1" y="21"/>
                    </a:lnTo>
                    <a:lnTo>
                      <a:pt x="1" y="20"/>
                    </a:lnTo>
                    <a:lnTo>
                      <a:pt x="1" y="18"/>
                    </a:lnTo>
                    <a:lnTo>
                      <a:pt x="0" y="18"/>
                    </a:lnTo>
                    <a:lnTo>
                      <a:pt x="0" y="17"/>
                    </a:lnTo>
                    <a:lnTo>
                      <a:pt x="0" y="16"/>
                    </a:lnTo>
                    <a:lnTo>
                      <a:pt x="1" y="15"/>
                    </a:lnTo>
                    <a:lnTo>
                      <a:pt x="1" y="14"/>
                    </a:lnTo>
                    <a:lnTo>
                      <a:pt x="2" y="14"/>
                    </a:lnTo>
                    <a:lnTo>
                      <a:pt x="3" y="13"/>
                    </a:lnTo>
                    <a:lnTo>
                      <a:pt x="4" y="12"/>
                    </a:lnTo>
                    <a:lnTo>
                      <a:pt x="6" y="12"/>
                    </a:lnTo>
                    <a:lnTo>
                      <a:pt x="8" y="11"/>
                    </a:lnTo>
                    <a:lnTo>
                      <a:pt x="9" y="11"/>
                    </a:lnTo>
                    <a:lnTo>
                      <a:pt x="12" y="10"/>
                    </a:lnTo>
                    <a:lnTo>
                      <a:pt x="15" y="9"/>
                    </a:lnTo>
                    <a:lnTo>
                      <a:pt x="18" y="8"/>
                    </a:lnTo>
                    <a:lnTo>
                      <a:pt x="21" y="7"/>
                    </a:lnTo>
                    <a:lnTo>
                      <a:pt x="27" y="6"/>
                    </a:lnTo>
                    <a:lnTo>
                      <a:pt x="30" y="5"/>
                    </a:lnTo>
                    <a:lnTo>
                      <a:pt x="33" y="5"/>
                    </a:lnTo>
                    <a:lnTo>
                      <a:pt x="37" y="4"/>
                    </a:lnTo>
                    <a:lnTo>
                      <a:pt x="41" y="4"/>
                    </a:lnTo>
                    <a:lnTo>
                      <a:pt x="44" y="4"/>
                    </a:lnTo>
                    <a:lnTo>
                      <a:pt x="48" y="3"/>
                    </a:lnTo>
                    <a:lnTo>
                      <a:pt x="56" y="2"/>
                    </a:lnTo>
                    <a:lnTo>
                      <a:pt x="64" y="2"/>
                    </a:lnTo>
                    <a:lnTo>
                      <a:pt x="72" y="1"/>
                    </a:lnTo>
                    <a:lnTo>
                      <a:pt x="80" y="1"/>
                    </a:lnTo>
                    <a:lnTo>
                      <a:pt x="88" y="1"/>
                    </a:lnTo>
                    <a:lnTo>
                      <a:pt x="92" y="0"/>
                    </a:lnTo>
                    <a:lnTo>
                      <a:pt x="95" y="0"/>
                    </a:lnTo>
                    <a:lnTo>
                      <a:pt x="96" y="1"/>
                    </a:lnTo>
                    <a:lnTo>
                      <a:pt x="96" y="2"/>
                    </a:lnTo>
                    <a:lnTo>
                      <a:pt x="96" y="3"/>
                    </a:lnTo>
                    <a:lnTo>
                      <a:pt x="97" y="4"/>
                    </a:lnTo>
                    <a:lnTo>
                      <a:pt x="97" y="5"/>
                    </a:lnTo>
                    <a:lnTo>
                      <a:pt x="97" y="7"/>
                    </a:lnTo>
                    <a:lnTo>
                      <a:pt x="98" y="8"/>
                    </a:lnTo>
                    <a:lnTo>
                      <a:pt x="98" y="10"/>
                    </a:lnTo>
                    <a:lnTo>
                      <a:pt x="98" y="12"/>
                    </a:lnTo>
                    <a:lnTo>
                      <a:pt x="99" y="14"/>
                    </a:lnTo>
                    <a:lnTo>
                      <a:pt x="99" y="16"/>
                    </a:lnTo>
                    <a:lnTo>
                      <a:pt x="100" y="18"/>
                    </a:lnTo>
                    <a:lnTo>
                      <a:pt x="100" y="20"/>
                    </a:lnTo>
                    <a:lnTo>
                      <a:pt x="101" y="22"/>
                    </a:lnTo>
                    <a:lnTo>
                      <a:pt x="102" y="25"/>
                    </a:lnTo>
                    <a:lnTo>
                      <a:pt x="103" y="30"/>
                    </a:lnTo>
                    <a:lnTo>
                      <a:pt x="104" y="35"/>
                    </a:lnTo>
                    <a:lnTo>
                      <a:pt x="105" y="40"/>
                    </a:lnTo>
                    <a:lnTo>
                      <a:pt x="106" y="45"/>
                    </a:lnTo>
                    <a:lnTo>
                      <a:pt x="107" y="50"/>
                    </a:lnTo>
                    <a:lnTo>
                      <a:pt x="108" y="54"/>
                    </a:lnTo>
                    <a:lnTo>
                      <a:pt x="109" y="57"/>
                    </a:lnTo>
                    <a:lnTo>
                      <a:pt x="109" y="59"/>
                    </a:lnTo>
                    <a:lnTo>
                      <a:pt x="110" y="61"/>
                    </a:lnTo>
                    <a:lnTo>
                      <a:pt x="110" y="6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4" name="Freeform 15"/>
              <p:cNvSpPr>
                <a:spLocks/>
              </p:cNvSpPr>
              <p:nvPr/>
            </p:nvSpPr>
            <p:spPr bwMode="auto">
              <a:xfrm>
                <a:off x="1754" y="1712"/>
                <a:ext cx="159" cy="72"/>
              </a:xfrm>
              <a:custGeom>
                <a:avLst/>
                <a:gdLst>
                  <a:gd name="T0" fmla="*/ 155 w 159"/>
                  <a:gd name="T1" fmla="*/ 41 h 72"/>
                  <a:gd name="T2" fmla="*/ 151 w 159"/>
                  <a:gd name="T3" fmla="*/ 39 h 72"/>
                  <a:gd name="T4" fmla="*/ 143 w 159"/>
                  <a:gd name="T5" fmla="*/ 35 h 72"/>
                  <a:gd name="T6" fmla="*/ 132 w 159"/>
                  <a:gd name="T7" fmla="*/ 29 h 72"/>
                  <a:gd name="T8" fmla="*/ 117 w 159"/>
                  <a:gd name="T9" fmla="*/ 21 h 72"/>
                  <a:gd name="T10" fmla="*/ 107 w 159"/>
                  <a:gd name="T11" fmla="*/ 17 h 72"/>
                  <a:gd name="T12" fmla="*/ 103 w 159"/>
                  <a:gd name="T13" fmla="*/ 15 h 72"/>
                  <a:gd name="T14" fmla="*/ 99 w 159"/>
                  <a:gd name="T15" fmla="*/ 13 h 72"/>
                  <a:gd name="T16" fmla="*/ 93 w 159"/>
                  <a:gd name="T17" fmla="*/ 11 h 72"/>
                  <a:gd name="T18" fmla="*/ 87 w 159"/>
                  <a:gd name="T19" fmla="*/ 10 h 72"/>
                  <a:gd name="T20" fmla="*/ 80 w 159"/>
                  <a:gd name="T21" fmla="*/ 8 h 72"/>
                  <a:gd name="T22" fmla="*/ 72 w 159"/>
                  <a:gd name="T23" fmla="*/ 7 h 72"/>
                  <a:gd name="T24" fmla="*/ 55 w 159"/>
                  <a:gd name="T25" fmla="*/ 4 h 72"/>
                  <a:gd name="T26" fmla="*/ 40 w 159"/>
                  <a:gd name="T27" fmla="*/ 2 h 72"/>
                  <a:gd name="T28" fmla="*/ 31 w 159"/>
                  <a:gd name="T29" fmla="*/ 1 h 72"/>
                  <a:gd name="T30" fmla="*/ 23 w 159"/>
                  <a:gd name="T31" fmla="*/ 1 h 72"/>
                  <a:gd name="T32" fmla="*/ 15 w 159"/>
                  <a:gd name="T33" fmla="*/ 0 h 72"/>
                  <a:gd name="T34" fmla="*/ 5 w 159"/>
                  <a:gd name="T35" fmla="*/ 0 h 72"/>
                  <a:gd name="T36" fmla="*/ 2 w 159"/>
                  <a:gd name="T37" fmla="*/ 8 h 72"/>
                  <a:gd name="T38" fmla="*/ 5 w 159"/>
                  <a:gd name="T39" fmla="*/ 20 h 72"/>
                  <a:gd name="T40" fmla="*/ 10 w 159"/>
                  <a:gd name="T41" fmla="*/ 37 h 72"/>
                  <a:gd name="T42" fmla="*/ 14 w 159"/>
                  <a:gd name="T43" fmla="*/ 50 h 72"/>
                  <a:gd name="T44" fmla="*/ 17 w 159"/>
                  <a:gd name="T45" fmla="*/ 60 h 72"/>
                  <a:gd name="T46" fmla="*/ 36 w 159"/>
                  <a:gd name="T47" fmla="*/ 65 h 72"/>
                  <a:gd name="T48" fmla="*/ 66 w 159"/>
                  <a:gd name="T49" fmla="*/ 67 h 72"/>
                  <a:gd name="T50" fmla="*/ 94 w 159"/>
                  <a:gd name="T51" fmla="*/ 69 h 72"/>
                  <a:gd name="T52" fmla="*/ 108 w 159"/>
                  <a:gd name="T53" fmla="*/ 69 h 72"/>
                  <a:gd name="T54" fmla="*/ 121 w 159"/>
                  <a:gd name="T55" fmla="*/ 70 h 72"/>
                  <a:gd name="T56" fmla="*/ 132 w 159"/>
                  <a:gd name="T57" fmla="*/ 71 h 72"/>
                  <a:gd name="T58" fmla="*/ 143 w 159"/>
                  <a:gd name="T59" fmla="*/ 72 h 72"/>
                  <a:gd name="T60" fmla="*/ 152 w 159"/>
                  <a:gd name="T61" fmla="*/ 72 h 72"/>
                  <a:gd name="T62" fmla="*/ 153 w 159"/>
                  <a:gd name="T63" fmla="*/ 69 h 72"/>
                  <a:gd name="T64" fmla="*/ 149 w 159"/>
                  <a:gd name="T65" fmla="*/ 69 h 72"/>
                  <a:gd name="T66" fmla="*/ 146 w 159"/>
                  <a:gd name="T67" fmla="*/ 68 h 72"/>
                  <a:gd name="T68" fmla="*/ 144 w 159"/>
                  <a:gd name="T69" fmla="*/ 67 h 72"/>
                  <a:gd name="T70" fmla="*/ 142 w 159"/>
                  <a:gd name="T71" fmla="*/ 66 h 72"/>
                  <a:gd name="T72" fmla="*/ 141 w 159"/>
                  <a:gd name="T73" fmla="*/ 63 h 72"/>
                  <a:gd name="T74" fmla="*/ 139 w 159"/>
                  <a:gd name="T75" fmla="*/ 59 h 72"/>
                  <a:gd name="T76" fmla="*/ 138 w 159"/>
                  <a:gd name="T77" fmla="*/ 53 h 72"/>
                  <a:gd name="T78" fmla="*/ 139 w 159"/>
                  <a:gd name="T79" fmla="*/ 49 h 72"/>
                  <a:gd name="T80" fmla="*/ 141 w 159"/>
                  <a:gd name="T81" fmla="*/ 47 h 72"/>
                  <a:gd name="T82" fmla="*/ 144 w 159"/>
                  <a:gd name="T83" fmla="*/ 46 h 72"/>
                  <a:gd name="T84" fmla="*/ 148 w 159"/>
                  <a:gd name="T85" fmla="*/ 46 h 72"/>
                  <a:gd name="T86" fmla="*/ 153 w 159"/>
                  <a:gd name="T87" fmla="*/ 48 h 72"/>
                  <a:gd name="T88" fmla="*/ 158 w 159"/>
                  <a:gd name="T89" fmla="*/ 42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9" h="72">
                    <a:moveTo>
                      <a:pt x="158" y="42"/>
                    </a:moveTo>
                    <a:lnTo>
                      <a:pt x="157" y="42"/>
                    </a:lnTo>
                    <a:lnTo>
                      <a:pt x="155" y="41"/>
                    </a:lnTo>
                    <a:lnTo>
                      <a:pt x="154" y="41"/>
                    </a:lnTo>
                    <a:lnTo>
                      <a:pt x="153" y="40"/>
                    </a:lnTo>
                    <a:lnTo>
                      <a:pt x="151" y="39"/>
                    </a:lnTo>
                    <a:lnTo>
                      <a:pt x="150" y="38"/>
                    </a:lnTo>
                    <a:lnTo>
                      <a:pt x="147" y="37"/>
                    </a:lnTo>
                    <a:lnTo>
                      <a:pt x="143" y="35"/>
                    </a:lnTo>
                    <a:lnTo>
                      <a:pt x="140" y="33"/>
                    </a:lnTo>
                    <a:lnTo>
                      <a:pt x="136" y="31"/>
                    </a:lnTo>
                    <a:lnTo>
                      <a:pt x="132" y="29"/>
                    </a:lnTo>
                    <a:lnTo>
                      <a:pt x="125" y="25"/>
                    </a:lnTo>
                    <a:lnTo>
                      <a:pt x="121" y="23"/>
                    </a:lnTo>
                    <a:lnTo>
                      <a:pt x="117" y="21"/>
                    </a:lnTo>
                    <a:lnTo>
                      <a:pt x="114" y="20"/>
                    </a:lnTo>
                    <a:lnTo>
                      <a:pt x="110" y="18"/>
                    </a:lnTo>
                    <a:lnTo>
                      <a:pt x="107" y="17"/>
                    </a:lnTo>
                    <a:lnTo>
                      <a:pt x="106" y="16"/>
                    </a:lnTo>
                    <a:lnTo>
                      <a:pt x="105" y="15"/>
                    </a:lnTo>
                    <a:lnTo>
                      <a:pt x="103" y="15"/>
                    </a:lnTo>
                    <a:lnTo>
                      <a:pt x="102" y="14"/>
                    </a:lnTo>
                    <a:lnTo>
                      <a:pt x="101" y="14"/>
                    </a:lnTo>
                    <a:lnTo>
                      <a:pt x="99" y="13"/>
                    </a:lnTo>
                    <a:lnTo>
                      <a:pt x="97" y="12"/>
                    </a:lnTo>
                    <a:lnTo>
                      <a:pt x="95" y="12"/>
                    </a:lnTo>
                    <a:lnTo>
                      <a:pt x="93" y="11"/>
                    </a:lnTo>
                    <a:lnTo>
                      <a:pt x="91" y="11"/>
                    </a:lnTo>
                    <a:lnTo>
                      <a:pt x="89" y="10"/>
                    </a:lnTo>
                    <a:lnTo>
                      <a:pt x="87" y="10"/>
                    </a:lnTo>
                    <a:lnTo>
                      <a:pt x="85" y="9"/>
                    </a:lnTo>
                    <a:lnTo>
                      <a:pt x="82" y="9"/>
                    </a:lnTo>
                    <a:lnTo>
                      <a:pt x="80" y="8"/>
                    </a:lnTo>
                    <a:lnTo>
                      <a:pt x="78" y="8"/>
                    </a:lnTo>
                    <a:lnTo>
                      <a:pt x="75" y="7"/>
                    </a:lnTo>
                    <a:lnTo>
                      <a:pt x="72" y="7"/>
                    </a:lnTo>
                    <a:lnTo>
                      <a:pt x="67" y="6"/>
                    </a:lnTo>
                    <a:lnTo>
                      <a:pt x="61" y="5"/>
                    </a:lnTo>
                    <a:lnTo>
                      <a:pt x="55" y="4"/>
                    </a:lnTo>
                    <a:lnTo>
                      <a:pt x="49" y="3"/>
                    </a:lnTo>
                    <a:lnTo>
                      <a:pt x="44" y="2"/>
                    </a:lnTo>
                    <a:lnTo>
                      <a:pt x="40" y="2"/>
                    </a:lnTo>
                    <a:lnTo>
                      <a:pt x="35" y="1"/>
                    </a:lnTo>
                    <a:lnTo>
                      <a:pt x="33" y="1"/>
                    </a:lnTo>
                    <a:lnTo>
                      <a:pt x="31" y="1"/>
                    </a:lnTo>
                    <a:lnTo>
                      <a:pt x="28" y="1"/>
                    </a:lnTo>
                    <a:lnTo>
                      <a:pt x="26" y="1"/>
                    </a:lnTo>
                    <a:lnTo>
                      <a:pt x="23" y="1"/>
                    </a:lnTo>
                    <a:lnTo>
                      <a:pt x="21" y="1"/>
                    </a:lnTo>
                    <a:lnTo>
                      <a:pt x="18" y="0"/>
                    </a:lnTo>
                    <a:lnTo>
                      <a:pt x="15" y="0"/>
                    </a:lnTo>
                    <a:lnTo>
                      <a:pt x="12" y="0"/>
                    </a:lnTo>
                    <a:lnTo>
                      <a:pt x="8" y="0"/>
                    </a:lnTo>
                    <a:lnTo>
                      <a:pt x="5" y="0"/>
                    </a:lnTo>
                    <a:lnTo>
                      <a:pt x="0" y="0"/>
                    </a:lnTo>
                    <a:lnTo>
                      <a:pt x="1" y="4"/>
                    </a:lnTo>
                    <a:lnTo>
                      <a:pt x="2" y="8"/>
                    </a:lnTo>
                    <a:lnTo>
                      <a:pt x="3" y="12"/>
                    </a:lnTo>
                    <a:lnTo>
                      <a:pt x="4" y="16"/>
                    </a:lnTo>
                    <a:lnTo>
                      <a:pt x="5" y="20"/>
                    </a:lnTo>
                    <a:lnTo>
                      <a:pt x="7" y="24"/>
                    </a:lnTo>
                    <a:lnTo>
                      <a:pt x="9" y="33"/>
                    </a:lnTo>
                    <a:lnTo>
                      <a:pt x="10" y="37"/>
                    </a:lnTo>
                    <a:lnTo>
                      <a:pt x="11" y="41"/>
                    </a:lnTo>
                    <a:lnTo>
                      <a:pt x="13" y="45"/>
                    </a:lnTo>
                    <a:lnTo>
                      <a:pt x="14" y="50"/>
                    </a:lnTo>
                    <a:lnTo>
                      <a:pt x="15" y="53"/>
                    </a:lnTo>
                    <a:lnTo>
                      <a:pt x="16" y="57"/>
                    </a:lnTo>
                    <a:lnTo>
                      <a:pt x="17" y="60"/>
                    </a:lnTo>
                    <a:lnTo>
                      <a:pt x="18" y="64"/>
                    </a:lnTo>
                    <a:lnTo>
                      <a:pt x="27" y="65"/>
                    </a:lnTo>
                    <a:lnTo>
                      <a:pt x="36" y="65"/>
                    </a:lnTo>
                    <a:lnTo>
                      <a:pt x="46" y="66"/>
                    </a:lnTo>
                    <a:lnTo>
                      <a:pt x="56" y="66"/>
                    </a:lnTo>
                    <a:lnTo>
                      <a:pt x="66" y="67"/>
                    </a:lnTo>
                    <a:lnTo>
                      <a:pt x="75" y="68"/>
                    </a:lnTo>
                    <a:lnTo>
                      <a:pt x="85" y="68"/>
                    </a:lnTo>
                    <a:lnTo>
                      <a:pt x="94" y="69"/>
                    </a:lnTo>
                    <a:lnTo>
                      <a:pt x="99" y="69"/>
                    </a:lnTo>
                    <a:lnTo>
                      <a:pt x="103" y="69"/>
                    </a:lnTo>
                    <a:lnTo>
                      <a:pt x="108" y="69"/>
                    </a:lnTo>
                    <a:lnTo>
                      <a:pt x="112" y="70"/>
                    </a:lnTo>
                    <a:lnTo>
                      <a:pt x="117" y="70"/>
                    </a:lnTo>
                    <a:lnTo>
                      <a:pt x="121" y="70"/>
                    </a:lnTo>
                    <a:lnTo>
                      <a:pt x="125" y="71"/>
                    </a:lnTo>
                    <a:lnTo>
                      <a:pt x="129" y="71"/>
                    </a:lnTo>
                    <a:lnTo>
                      <a:pt x="132" y="71"/>
                    </a:lnTo>
                    <a:lnTo>
                      <a:pt x="136" y="71"/>
                    </a:lnTo>
                    <a:lnTo>
                      <a:pt x="140" y="71"/>
                    </a:lnTo>
                    <a:lnTo>
                      <a:pt x="143" y="72"/>
                    </a:lnTo>
                    <a:lnTo>
                      <a:pt x="147" y="72"/>
                    </a:lnTo>
                    <a:lnTo>
                      <a:pt x="150" y="72"/>
                    </a:lnTo>
                    <a:lnTo>
                      <a:pt x="152" y="72"/>
                    </a:lnTo>
                    <a:lnTo>
                      <a:pt x="155" y="72"/>
                    </a:lnTo>
                    <a:lnTo>
                      <a:pt x="155" y="70"/>
                    </a:lnTo>
                    <a:lnTo>
                      <a:pt x="153" y="69"/>
                    </a:lnTo>
                    <a:lnTo>
                      <a:pt x="152" y="69"/>
                    </a:lnTo>
                    <a:lnTo>
                      <a:pt x="150" y="69"/>
                    </a:lnTo>
                    <a:lnTo>
                      <a:pt x="149" y="69"/>
                    </a:lnTo>
                    <a:lnTo>
                      <a:pt x="148" y="69"/>
                    </a:lnTo>
                    <a:lnTo>
                      <a:pt x="147" y="68"/>
                    </a:lnTo>
                    <a:lnTo>
                      <a:pt x="146" y="68"/>
                    </a:lnTo>
                    <a:lnTo>
                      <a:pt x="145" y="68"/>
                    </a:lnTo>
                    <a:lnTo>
                      <a:pt x="144" y="68"/>
                    </a:lnTo>
                    <a:lnTo>
                      <a:pt x="144" y="67"/>
                    </a:lnTo>
                    <a:lnTo>
                      <a:pt x="143" y="67"/>
                    </a:lnTo>
                    <a:lnTo>
                      <a:pt x="142" y="66"/>
                    </a:lnTo>
                    <a:lnTo>
                      <a:pt x="142" y="65"/>
                    </a:lnTo>
                    <a:lnTo>
                      <a:pt x="141" y="64"/>
                    </a:lnTo>
                    <a:lnTo>
                      <a:pt x="141" y="63"/>
                    </a:lnTo>
                    <a:lnTo>
                      <a:pt x="140" y="62"/>
                    </a:lnTo>
                    <a:lnTo>
                      <a:pt x="140" y="60"/>
                    </a:lnTo>
                    <a:lnTo>
                      <a:pt x="139" y="59"/>
                    </a:lnTo>
                    <a:lnTo>
                      <a:pt x="139" y="57"/>
                    </a:lnTo>
                    <a:lnTo>
                      <a:pt x="138" y="55"/>
                    </a:lnTo>
                    <a:lnTo>
                      <a:pt x="138" y="53"/>
                    </a:lnTo>
                    <a:lnTo>
                      <a:pt x="138" y="52"/>
                    </a:lnTo>
                    <a:lnTo>
                      <a:pt x="138" y="50"/>
                    </a:lnTo>
                    <a:lnTo>
                      <a:pt x="139" y="49"/>
                    </a:lnTo>
                    <a:lnTo>
                      <a:pt x="139" y="48"/>
                    </a:lnTo>
                    <a:lnTo>
                      <a:pt x="140" y="47"/>
                    </a:lnTo>
                    <a:lnTo>
                      <a:pt x="141" y="47"/>
                    </a:lnTo>
                    <a:lnTo>
                      <a:pt x="142" y="46"/>
                    </a:lnTo>
                    <a:lnTo>
                      <a:pt x="143" y="46"/>
                    </a:lnTo>
                    <a:lnTo>
                      <a:pt x="144" y="46"/>
                    </a:lnTo>
                    <a:lnTo>
                      <a:pt x="145" y="46"/>
                    </a:lnTo>
                    <a:lnTo>
                      <a:pt x="147" y="46"/>
                    </a:lnTo>
                    <a:lnTo>
                      <a:pt x="148" y="46"/>
                    </a:lnTo>
                    <a:lnTo>
                      <a:pt x="150" y="47"/>
                    </a:lnTo>
                    <a:lnTo>
                      <a:pt x="151" y="47"/>
                    </a:lnTo>
                    <a:lnTo>
                      <a:pt x="153" y="48"/>
                    </a:lnTo>
                    <a:lnTo>
                      <a:pt x="155" y="48"/>
                    </a:lnTo>
                    <a:lnTo>
                      <a:pt x="159" y="49"/>
                    </a:lnTo>
                    <a:lnTo>
                      <a:pt x="158" y="4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5" name="Freeform 16"/>
              <p:cNvSpPr>
                <a:spLocks/>
              </p:cNvSpPr>
              <p:nvPr/>
            </p:nvSpPr>
            <p:spPr bwMode="auto">
              <a:xfrm>
                <a:off x="1868" y="1713"/>
                <a:ext cx="156" cy="76"/>
              </a:xfrm>
              <a:custGeom>
                <a:avLst/>
                <a:gdLst>
                  <a:gd name="T0" fmla="*/ 152 w 156"/>
                  <a:gd name="T1" fmla="*/ 73 h 76"/>
                  <a:gd name="T2" fmla="*/ 144 w 156"/>
                  <a:gd name="T3" fmla="*/ 68 h 76"/>
                  <a:gd name="T4" fmla="*/ 130 w 156"/>
                  <a:gd name="T5" fmla="*/ 60 h 76"/>
                  <a:gd name="T6" fmla="*/ 112 w 156"/>
                  <a:gd name="T7" fmla="*/ 49 h 76"/>
                  <a:gd name="T8" fmla="*/ 93 w 156"/>
                  <a:gd name="T9" fmla="*/ 39 h 76"/>
                  <a:gd name="T10" fmla="*/ 84 w 156"/>
                  <a:gd name="T11" fmla="*/ 34 h 76"/>
                  <a:gd name="T12" fmla="*/ 73 w 156"/>
                  <a:gd name="T13" fmla="*/ 28 h 76"/>
                  <a:gd name="T14" fmla="*/ 65 w 156"/>
                  <a:gd name="T15" fmla="*/ 24 h 76"/>
                  <a:gd name="T16" fmla="*/ 56 w 156"/>
                  <a:gd name="T17" fmla="*/ 20 h 76"/>
                  <a:gd name="T18" fmla="*/ 52 w 156"/>
                  <a:gd name="T19" fmla="*/ 18 h 76"/>
                  <a:gd name="T20" fmla="*/ 47 w 156"/>
                  <a:gd name="T21" fmla="*/ 16 h 76"/>
                  <a:gd name="T22" fmla="*/ 41 w 156"/>
                  <a:gd name="T23" fmla="*/ 13 h 76"/>
                  <a:gd name="T24" fmla="*/ 31 w 156"/>
                  <a:gd name="T25" fmla="*/ 8 h 76"/>
                  <a:gd name="T26" fmla="*/ 20 w 156"/>
                  <a:gd name="T27" fmla="*/ 3 h 76"/>
                  <a:gd name="T28" fmla="*/ 15 w 156"/>
                  <a:gd name="T29" fmla="*/ 1 h 76"/>
                  <a:gd name="T30" fmla="*/ 10 w 156"/>
                  <a:gd name="T31" fmla="*/ 0 h 76"/>
                  <a:gd name="T32" fmla="*/ 8 w 156"/>
                  <a:gd name="T33" fmla="*/ 1 h 76"/>
                  <a:gd name="T34" fmla="*/ 6 w 156"/>
                  <a:gd name="T35" fmla="*/ 2 h 76"/>
                  <a:gd name="T36" fmla="*/ 3 w 156"/>
                  <a:gd name="T37" fmla="*/ 3 h 76"/>
                  <a:gd name="T38" fmla="*/ 0 w 156"/>
                  <a:gd name="T39" fmla="*/ 4 h 76"/>
                  <a:gd name="T40" fmla="*/ 1 w 156"/>
                  <a:gd name="T41" fmla="*/ 4 h 76"/>
                  <a:gd name="T42" fmla="*/ 3 w 156"/>
                  <a:gd name="T43" fmla="*/ 6 h 76"/>
                  <a:gd name="T44" fmla="*/ 6 w 156"/>
                  <a:gd name="T45" fmla="*/ 7 h 76"/>
                  <a:gd name="T46" fmla="*/ 8 w 156"/>
                  <a:gd name="T47" fmla="*/ 9 h 76"/>
                  <a:gd name="T48" fmla="*/ 14 w 156"/>
                  <a:gd name="T49" fmla="*/ 12 h 76"/>
                  <a:gd name="T50" fmla="*/ 21 w 156"/>
                  <a:gd name="T51" fmla="*/ 15 h 76"/>
                  <a:gd name="T52" fmla="*/ 29 w 156"/>
                  <a:gd name="T53" fmla="*/ 19 h 76"/>
                  <a:gd name="T54" fmla="*/ 36 w 156"/>
                  <a:gd name="T55" fmla="*/ 23 h 76"/>
                  <a:gd name="T56" fmla="*/ 52 w 156"/>
                  <a:gd name="T57" fmla="*/ 32 h 76"/>
                  <a:gd name="T58" fmla="*/ 61 w 156"/>
                  <a:gd name="T59" fmla="*/ 37 h 76"/>
                  <a:gd name="T60" fmla="*/ 68 w 156"/>
                  <a:gd name="T61" fmla="*/ 40 h 76"/>
                  <a:gd name="T62" fmla="*/ 75 w 156"/>
                  <a:gd name="T63" fmla="*/ 44 h 76"/>
                  <a:gd name="T64" fmla="*/ 83 w 156"/>
                  <a:gd name="T65" fmla="*/ 49 h 76"/>
                  <a:gd name="T66" fmla="*/ 91 w 156"/>
                  <a:gd name="T67" fmla="*/ 54 h 76"/>
                  <a:gd name="T68" fmla="*/ 99 w 156"/>
                  <a:gd name="T69" fmla="*/ 59 h 76"/>
                  <a:gd name="T70" fmla="*/ 102 w 156"/>
                  <a:gd name="T71" fmla="*/ 62 h 76"/>
                  <a:gd name="T72" fmla="*/ 106 w 156"/>
                  <a:gd name="T73" fmla="*/ 64 h 76"/>
                  <a:gd name="T74" fmla="*/ 109 w 156"/>
                  <a:gd name="T75" fmla="*/ 67 h 76"/>
                  <a:gd name="T76" fmla="*/ 112 w 156"/>
                  <a:gd name="T77" fmla="*/ 69 h 76"/>
                  <a:gd name="T78" fmla="*/ 115 w 156"/>
                  <a:gd name="T79" fmla="*/ 71 h 76"/>
                  <a:gd name="T80" fmla="*/ 117 w 156"/>
                  <a:gd name="T81" fmla="*/ 72 h 76"/>
                  <a:gd name="T82" fmla="*/ 119 w 156"/>
                  <a:gd name="T83" fmla="*/ 74 h 76"/>
                  <a:gd name="T84" fmla="*/ 121 w 156"/>
                  <a:gd name="T85" fmla="*/ 75 h 76"/>
                  <a:gd name="T86" fmla="*/ 122 w 156"/>
                  <a:gd name="T87" fmla="*/ 76 h 76"/>
                  <a:gd name="T88" fmla="*/ 124 w 156"/>
                  <a:gd name="T89" fmla="*/ 76 h 76"/>
                  <a:gd name="T90" fmla="*/ 125 w 156"/>
                  <a:gd name="T91" fmla="*/ 76 h 76"/>
                  <a:gd name="T92" fmla="*/ 126 w 156"/>
                  <a:gd name="T93" fmla="*/ 76 h 76"/>
                  <a:gd name="T94" fmla="*/ 129 w 156"/>
                  <a:gd name="T95" fmla="*/ 76 h 76"/>
                  <a:gd name="T96" fmla="*/ 133 w 156"/>
                  <a:gd name="T97" fmla="*/ 76 h 76"/>
                  <a:gd name="T98" fmla="*/ 137 w 156"/>
                  <a:gd name="T99" fmla="*/ 76 h 76"/>
                  <a:gd name="T100" fmla="*/ 141 w 156"/>
                  <a:gd name="T101" fmla="*/ 76 h 76"/>
                  <a:gd name="T102" fmla="*/ 147 w 156"/>
                  <a:gd name="T103" fmla="*/ 76 h 76"/>
                  <a:gd name="T104" fmla="*/ 151 w 156"/>
                  <a:gd name="T105" fmla="*/ 76 h 76"/>
                  <a:gd name="T106" fmla="*/ 155 w 156"/>
                  <a:gd name="T107" fmla="*/ 76 h 76"/>
                  <a:gd name="T108" fmla="*/ 156 w 156"/>
                  <a:gd name="T109" fmla="*/ 75 h 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6" h="76">
                    <a:moveTo>
                      <a:pt x="156" y="75"/>
                    </a:moveTo>
                    <a:lnTo>
                      <a:pt x="152" y="73"/>
                    </a:lnTo>
                    <a:lnTo>
                      <a:pt x="148" y="70"/>
                    </a:lnTo>
                    <a:lnTo>
                      <a:pt x="144" y="68"/>
                    </a:lnTo>
                    <a:lnTo>
                      <a:pt x="139" y="65"/>
                    </a:lnTo>
                    <a:lnTo>
                      <a:pt x="130" y="60"/>
                    </a:lnTo>
                    <a:lnTo>
                      <a:pt x="121" y="54"/>
                    </a:lnTo>
                    <a:lnTo>
                      <a:pt x="112" y="49"/>
                    </a:lnTo>
                    <a:lnTo>
                      <a:pt x="102" y="44"/>
                    </a:lnTo>
                    <a:lnTo>
                      <a:pt x="93" y="39"/>
                    </a:lnTo>
                    <a:lnTo>
                      <a:pt x="89" y="37"/>
                    </a:lnTo>
                    <a:lnTo>
                      <a:pt x="84" y="34"/>
                    </a:lnTo>
                    <a:lnTo>
                      <a:pt x="77" y="30"/>
                    </a:lnTo>
                    <a:lnTo>
                      <a:pt x="73" y="28"/>
                    </a:lnTo>
                    <a:lnTo>
                      <a:pt x="69" y="26"/>
                    </a:lnTo>
                    <a:lnTo>
                      <a:pt x="65" y="24"/>
                    </a:lnTo>
                    <a:lnTo>
                      <a:pt x="61" y="22"/>
                    </a:lnTo>
                    <a:lnTo>
                      <a:pt x="56" y="20"/>
                    </a:lnTo>
                    <a:lnTo>
                      <a:pt x="54" y="19"/>
                    </a:lnTo>
                    <a:lnTo>
                      <a:pt x="52" y="18"/>
                    </a:lnTo>
                    <a:lnTo>
                      <a:pt x="49" y="17"/>
                    </a:lnTo>
                    <a:lnTo>
                      <a:pt x="47" y="16"/>
                    </a:lnTo>
                    <a:lnTo>
                      <a:pt x="44" y="14"/>
                    </a:lnTo>
                    <a:lnTo>
                      <a:pt x="41" y="13"/>
                    </a:lnTo>
                    <a:lnTo>
                      <a:pt x="36" y="10"/>
                    </a:lnTo>
                    <a:lnTo>
                      <a:pt x="31" y="8"/>
                    </a:lnTo>
                    <a:lnTo>
                      <a:pt x="25" y="6"/>
                    </a:lnTo>
                    <a:lnTo>
                      <a:pt x="20" y="3"/>
                    </a:lnTo>
                    <a:lnTo>
                      <a:pt x="17" y="2"/>
                    </a:lnTo>
                    <a:lnTo>
                      <a:pt x="15" y="1"/>
                    </a:lnTo>
                    <a:lnTo>
                      <a:pt x="13" y="0"/>
                    </a:lnTo>
                    <a:lnTo>
                      <a:pt x="10" y="0"/>
                    </a:lnTo>
                    <a:lnTo>
                      <a:pt x="9" y="0"/>
                    </a:lnTo>
                    <a:lnTo>
                      <a:pt x="8" y="1"/>
                    </a:lnTo>
                    <a:lnTo>
                      <a:pt x="7" y="1"/>
                    </a:lnTo>
                    <a:lnTo>
                      <a:pt x="6" y="2"/>
                    </a:lnTo>
                    <a:lnTo>
                      <a:pt x="5" y="2"/>
                    </a:lnTo>
                    <a:lnTo>
                      <a:pt x="3" y="3"/>
                    </a:lnTo>
                    <a:lnTo>
                      <a:pt x="2" y="3"/>
                    </a:lnTo>
                    <a:lnTo>
                      <a:pt x="0" y="4"/>
                    </a:lnTo>
                    <a:lnTo>
                      <a:pt x="1" y="4"/>
                    </a:lnTo>
                    <a:lnTo>
                      <a:pt x="2" y="5"/>
                    </a:lnTo>
                    <a:lnTo>
                      <a:pt x="3" y="6"/>
                    </a:lnTo>
                    <a:lnTo>
                      <a:pt x="5" y="6"/>
                    </a:lnTo>
                    <a:lnTo>
                      <a:pt x="6" y="7"/>
                    </a:lnTo>
                    <a:lnTo>
                      <a:pt x="7" y="8"/>
                    </a:lnTo>
                    <a:lnTo>
                      <a:pt x="8" y="9"/>
                    </a:lnTo>
                    <a:lnTo>
                      <a:pt x="11" y="10"/>
                    </a:lnTo>
                    <a:lnTo>
                      <a:pt x="14" y="12"/>
                    </a:lnTo>
                    <a:lnTo>
                      <a:pt x="18" y="13"/>
                    </a:lnTo>
                    <a:lnTo>
                      <a:pt x="21" y="15"/>
                    </a:lnTo>
                    <a:lnTo>
                      <a:pt x="25" y="17"/>
                    </a:lnTo>
                    <a:lnTo>
                      <a:pt x="29" y="19"/>
                    </a:lnTo>
                    <a:lnTo>
                      <a:pt x="33" y="21"/>
                    </a:lnTo>
                    <a:lnTo>
                      <a:pt x="36" y="23"/>
                    </a:lnTo>
                    <a:lnTo>
                      <a:pt x="44" y="28"/>
                    </a:lnTo>
                    <a:lnTo>
                      <a:pt x="52" y="32"/>
                    </a:lnTo>
                    <a:lnTo>
                      <a:pt x="57" y="34"/>
                    </a:lnTo>
                    <a:lnTo>
                      <a:pt x="61" y="37"/>
                    </a:lnTo>
                    <a:lnTo>
                      <a:pt x="66" y="39"/>
                    </a:lnTo>
                    <a:lnTo>
                      <a:pt x="68" y="40"/>
                    </a:lnTo>
                    <a:lnTo>
                      <a:pt x="70" y="42"/>
                    </a:lnTo>
                    <a:lnTo>
                      <a:pt x="75" y="44"/>
                    </a:lnTo>
                    <a:lnTo>
                      <a:pt x="79" y="47"/>
                    </a:lnTo>
                    <a:lnTo>
                      <a:pt x="83" y="49"/>
                    </a:lnTo>
                    <a:lnTo>
                      <a:pt x="87" y="52"/>
                    </a:lnTo>
                    <a:lnTo>
                      <a:pt x="91" y="54"/>
                    </a:lnTo>
                    <a:lnTo>
                      <a:pt x="95" y="57"/>
                    </a:lnTo>
                    <a:lnTo>
                      <a:pt x="99" y="59"/>
                    </a:lnTo>
                    <a:lnTo>
                      <a:pt x="101" y="61"/>
                    </a:lnTo>
                    <a:lnTo>
                      <a:pt x="102" y="62"/>
                    </a:lnTo>
                    <a:lnTo>
                      <a:pt x="104" y="63"/>
                    </a:lnTo>
                    <a:lnTo>
                      <a:pt x="106" y="64"/>
                    </a:lnTo>
                    <a:lnTo>
                      <a:pt x="108" y="65"/>
                    </a:lnTo>
                    <a:lnTo>
                      <a:pt x="109" y="67"/>
                    </a:lnTo>
                    <a:lnTo>
                      <a:pt x="111" y="68"/>
                    </a:lnTo>
                    <a:lnTo>
                      <a:pt x="112" y="69"/>
                    </a:lnTo>
                    <a:lnTo>
                      <a:pt x="114" y="70"/>
                    </a:lnTo>
                    <a:lnTo>
                      <a:pt x="115" y="71"/>
                    </a:lnTo>
                    <a:lnTo>
                      <a:pt x="116" y="71"/>
                    </a:lnTo>
                    <a:lnTo>
                      <a:pt x="117" y="72"/>
                    </a:lnTo>
                    <a:lnTo>
                      <a:pt x="118" y="73"/>
                    </a:lnTo>
                    <a:lnTo>
                      <a:pt x="119" y="74"/>
                    </a:lnTo>
                    <a:lnTo>
                      <a:pt x="120" y="74"/>
                    </a:lnTo>
                    <a:lnTo>
                      <a:pt x="121" y="75"/>
                    </a:lnTo>
                    <a:lnTo>
                      <a:pt x="122" y="76"/>
                    </a:lnTo>
                    <a:lnTo>
                      <a:pt x="123" y="76"/>
                    </a:lnTo>
                    <a:lnTo>
                      <a:pt x="124" y="76"/>
                    </a:lnTo>
                    <a:lnTo>
                      <a:pt x="125" y="76"/>
                    </a:lnTo>
                    <a:lnTo>
                      <a:pt x="126" y="76"/>
                    </a:lnTo>
                    <a:lnTo>
                      <a:pt x="128" y="76"/>
                    </a:lnTo>
                    <a:lnTo>
                      <a:pt x="129" y="76"/>
                    </a:lnTo>
                    <a:lnTo>
                      <a:pt x="131" y="76"/>
                    </a:lnTo>
                    <a:lnTo>
                      <a:pt x="133" y="76"/>
                    </a:lnTo>
                    <a:lnTo>
                      <a:pt x="134" y="76"/>
                    </a:lnTo>
                    <a:lnTo>
                      <a:pt x="137" y="76"/>
                    </a:lnTo>
                    <a:lnTo>
                      <a:pt x="139" y="76"/>
                    </a:lnTo>
                    <a:lnTo>
                      <a:pt x="141" y="76"/>
                    </a:lnTo>
                    <a:lnTo>
                      <a:pt x="145" y="76"/>
                    </a:lnTo>
                    <a:lnTo>
                      <a:pt x="147" y="76"/>
                    </a:lnTo>
                    <a:lnTo>
                      <a:pt x="149" y="76"/>
                    </a:lnTo>
                    <a:lnTo>
                      <a:pt x="151" y="76"/>
                    </a:lnTo>
                    <a:lnTo>
                      <a:pt x="153" y="76"/>
                    </a:lnTo>
                    <a:lnTo>
                      <a:pt x="155" y="76"/>
                    </a:lnTo>
                    <a:lnTo>
                      <a:pt x="156" y="7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6" name="Freeform 17"/>
              <p:cNvSpPr>
                <a:spLocks/>
              </p:cNvSpPr>
              <p:nvPr/>
            </p:nvSpPr>
            <p:spPr bwMode="auto">
              <a:xfrm>
                <a:off x="1372" y="1695"/>
                <a:ext cx="929" cy="243"/>
              </a:xfrm>
              <a:custGeom>
                <a:avLst/>
                <a:gdLst>
                  <a:gd name="T0" fmla="*/ 113 w 929"/>
                  <a:gd name="T1" fmla="*/ 185 h 243"/>
                  <a:gd name="T2" fmla="*/ 135 w 929"/>
                  <a:gd name="T3" fmla="*/ 153 h 243"/>
                  <a:gd name="T4" fmla="*/ 169 w 929"/>
                  <a:gd name="T5" fmla="*/ 134 h 243"/>
                  <a:gd name="T6" fmla="*/ 206 w 929"/>
                  <a:gd name="T7" fmla="*/ 132 h 243"/>
                  <a:gd name="T8" fmla="*/ 238 w 929"/>
                  <a:gd name="T9" fmla="*/ 145 h 243"/>
                  <a:gd name="T10" fmla="*/ 267 w 929"/>
                  <a:gd name="T11" fmla="*/ 176 h 243"/>
                  <a:gd name="T12" fmla="*/ 277 w 929"/>
                  <a:gd name="T13" fmla="*/ 201 h 243"/>
                  <a:gd name="T14" fmla="*/ 675 w 929"/>
                  <a:gd name="T15" fmla="*/ 217 h 243"/>
                  <a:gd name="T16" fmla="*/ 686 w 929"/>
                  <a:gd name="T17" fmla="*/ 178 h 243"/>
                  <a:gd name="T18" fmla="*/ 713 w 929"/>
                  <a:gd name="T19" fmla="*/ 149 h 243"/>
                  <a:gd name="T20" fmla="*/ 751 w 929"/>
                  <a:gd name="T21" fmla="*/ 136 h 243"/>
                  <a:gd name="T22" fmla="*/ 792 w 929"/>
                  <a:gd name="T23" fmla="*/ 142 h 243"/>
                  <a:gd name="T24" fmla="*/ 823 w 929"/>
                  <a:gd name="T25" fmla="*/ 165 h 243"/>
                  <a:gd name="T26" fmla="*/ 840 w 929"/>
                  <a:gd name="T27" fmla="*/ 200 h 243"/>
                  <a:gd name="T28" fmla="*/ 896 w 929"/>
                  <a:gd name="T29" fmla="*/ 243 h 243"/>
                  <a:gd name="T30" fmla="*/ 916 w 929"/>
                  <a:gd name="T31" fmla="*/ 240 h 243"/>
                  <a:gd name="T32" fmla="*/ 910 w 929"/>
                  <a:gd name="T33" fmla="*/ 235 h 243"/>
                  <a:gd name="T34" fmla="*/ 913 w 929"/>
                  <a:gd name="T35" fmla="*/ 229 h 243"/>
                  <a:gd name="T36" fmla="*/ 922 w 929"/>
                  <a:gd name="T37" fmla="*/ 223 h 243"/>
                  <a:gd name="T38" fmla="*/ 926 w 929"/>
                  <a:gd name="T39" fmla="*/ 217 h 243"/>
                  <a:gd name="T40" fmla="*/ 923 w 929"/>
                  <a:gd name="T41" fmla="*/ 203 h 243"/>
                  <a:gd name="T42" fmla="*/ 923 w 929"/>
                  <a:gd name="T43" fmla="*/ 179 h 243"/>
                  <a:gd name="T44" fmla="*/ 928 w 929"/>
                  <a:gd name="T45" fmla="*/ 172 h 243"/>
                  <a:gd name="T46" fmla="*/ 923 w 929"/>
                  <a:gd name="T47" fmla="*/ 159 h 243"/>
                  <a:gd name="T48" fmla="*/ 904 w 929"/>
                  <a:gd name="T49" fmla="*/ 143 h 243"/>
                  <a:gd name="T50" fmla="*/ 849 w 929"/>
                  <a:gd name="T51" fmla="*/ 119 h 243"/>
                  <a:gd name="T52" fmla="*/ 767 w 929"/>
                  <a:gd name="T53" fmla="*/ 100 h 243"/>
                  <a:gd name="T54" fmla="*/ 703 w 929"/>
                  <a:gd name="T55" fmla="*/ 92 h 243"/>
                  <a:gd name="T56" fmla="*/ 676 w 929"/>
                  <a:gd name="T57" fmla="*/ 92 h 243"/>
                  <a:gd name="T58" fmla="*/ 659 w 929"/>
                  <a:gd name="T59" fmla="*/ 93 h 243"/>
                  <a:gd name="T60" fmla="*/ 652 w 929"/>
                  <a:gd name="T61" fmla="*/ 93 h 243"/>
                  <a:gd name="T62" fmla="*/ 642 w 929"/>
                  <a:gd name="T63" fmla="*/ 87 h 243"/>
                  <a:gd name="T64" fmla="*/ 625 w 929"/>
                  <a:gd name="T65" fmla="*/ 76 h 243"/>
                  <a:gd name="T66" fmla="*/ 594 w 929"/>
                  <a:gd name="T67" fmla="*/ 60 h 243"/>
                  <a:gd name="T68" fmla="*/ 526 w 929"/>
                  <a:gd name="T69" fmla="*/ 26 h 243"/>
                  <a:gd name="T70" fmla="*/ 494 w 929"/>
                  <a:gd name="T71" fmla="*/ 13 h 243"/>
                  <a:gd name="T72" fmla="*/ 458 w 929"/>
                  <a:gd name="T73" fmla="*/ 6 h 243"/>
                  <a:gd name="T74" fmla="*/ 375 w 929"/>
                  <a:gd name="T75" fmla="*/ 0 h 243"/>
                  <a:gd name="T76" fmla="*/ 325 w 929"/>
                  <a:gd name="T77" fmla="*/ 1 h 243"/>
                  <a:gd name="T78" fmla="*/ 271 w 929"/>
                  <a:gd name="T79" fmla="*/ 5 h 243"/>
                  <a:gd name="T80" fmla="*/ 219 w 929"/>
                  <a:gd name="T81" fmla="*/ 17 h 243"/>
                  <a:gd name="T82" fmla="*/ 184 w 929"/>
                  <a:gd name="T83" fmla="*/ 29 h 243"/>
                  <a:gd name="T84" fmla="*/ 158 w 929"/>
                  <a:gd name="T85" fmla="*/ 39 h 243"/>
                  <a:gd name="T86" fmla="*/ 123 w 929"/>
                  <a:gd name="T87" fmla="*/ 56 h 243"/>
                  <a:gd name="T88" fmla="*/ 96 w 929"/>
                  <a:gd name="T89" fmla="*/ 64 h 243"/>
                  <a:gd name="T90" fmla="*/ 73 w 929"/>
                  <a:gd name="T91" fmla="*/ 64 h 243"/>
                  <a:gd name="T92" fmla="*/ 44 w 929"/>
                  <a:gd name="T93" fmla="*/ 66 h 243"/>
                  <a:gd name="T94" fmla="*/ 25 w 929"/>
                  <a:gd name="T95" fmla="*/ 70 h 243"/>
                  <a:gd name="T96" fmla="*/ 28 w 929"/>
                  <a:gd name="T97" fmla="*/ 80 h 243"/>
                  <a:gd name="T98" fmla="*/ 23 w 929"/>
                  <a:gd name="T99" fmla="*/ 97 h 243"/>
                  <a:gd name="T100" fmla="*/ 23 w 929"/>
                  <a:gd name="T101" fmla="*/ 114 h 243"/>
                  <a:gd name="T102" fmla="*/ 17 w 929"/>
                  <a:gd name="T103" fmla="*/ 121 h 243"/>
                  <a:gd name="T104" fmla="*/ 3 w 929"/>
                  <a:gd name="T105" fmla="*/ 127 h 243"/>
                  <a:gd name="T106" fmla="*/ 0 w 929"/>
                  <a:gd name="T107" fmla="*/ 136 h 243"/>
                  <a:gd name="T108" fmla="*/ 4 w 929"/>
                  <a:gd name="T109" fmla="*/ 138 h 243"/>
                  <a:gd name="T110" fmla="*/ 5 w 929"/>
                  <a:gd name="T111" fmla="*/ 150 h 243"/>
                  <a:gd name="T112" fmla="*/ 4 w 929"/>
                  <a:gd name="T113" fmla="*/ 173 h 243"/>
                  <a:gd name="T114" fmla="*/ 1 w 929"/>
                  <a:gd name="T115" fmla="*/ 183 h 243"/>
                  <a:gd name="T116" fmla="*/ 13 w 929"/>
                  <a:gd name="T117" fmla="*/ 197 h 243"/>
                  <a:gd name="T118" fmla="*/ 19 w 929"/>
                  <a:gd name="T119" fmla="*/ 207 h 243"/>
                  <a:gd name="T120" fmla="*/ 18 w 929"/>
                  <a:gd name="T121" fmla="*/ 218 h 243"/>
                  <a:gd name="T122" fmla="*/ 34 w 929"/>
                  <a:gd name="T123" fmla="*/ 225 h 243"/>
                  <a:gd name="T124" fmla="*/ 74 w 929"/>
                  <a:gd name="T125" fmla="*/ 224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29" h="243">
                    <a:moveTo>
                      <a:pt x="109" y="226"/>
                    </a:moveTo>
                    <a:lnTo>
                      <a:pt x="109" y="217"/>
                    </a:lnTo>
                    <a:lnTo>
                      <a:pt x="109" y="213"/>
                    </a:lnTo>
                    <a:lnTo>
                      <a:pt x="109" y="209"/>
                    </a:lnTo>
                    <a:lnTo>
                      <a:pt x="109" y="205"/>
                    </a:lnTo>
                    <a:lnTo>
                      <a:pt x="110" y="201"/>
                    </a:lnTo>
                    <a:lnTo>
                      <a:pt x="110" y="197"/>
                    </a:lnTo>
                    <a:lnTo>
                      <a:pt x="111" y="193"/>
                    </a:lnTo>
                    <a:lnTo>
                      <a:pt x="112" y="189"/>
                    </a:lnTo>
                    <a:lnTo>
                      <a:pt x="113" y="185"/>
                    </a:lnTo>
                    <a:lnTo>
                      <a:pt x="115" y="182"/>
                    </a:lnTo>
                    <a:lnTo>
                      <a:pt x="116" y="178"/>
                    </a:lnTo>
                    <a:lnTo>
                      <a:pt x="118" y="175"/>
                    </a:lnTo>
                    <a:lnTo>
                      <a:pt x="120" y="171"/>
                    </a:lnTo>
                    <a:lnTo>
                      <a:pt x="122" y="168"/>
                    </a:lnTo>
                    <a:lnTo>
                      <a:pt x="124" y="164"/>
                    </a:lnTo>
                    <a:lnTo>
                      <a:pt x="127" y="161"/>
                    </a:lnTo>
                    <a:lnTo>
                      <a:pt x="129" y="158"/>
                    </a:lnTo>
                    <a:lnTo>
                      <a:pt x="132" y="155"/>
                    </a:lnTo>
                    <a:lnTo>
                      <a:pt x="135" y="153"/>
                    </a:lnTo>
                    <a:lnTo>
                      <a:pt x="137" y="150"/>
                    </a:lnTo>
                    <a:lnTo>
                      <a:pt x="141" y="148"/>
                    </a:lnTo>
                    <a:lnTo>
                      <a:pt x="144" y="145"/>
                    </a:lnTo>
                    <a:lnTo>
                      <a:pt x="147" y="143"/>
                    </a:lnTo>
                    <a:lnTo>
                      <a:pt x="150" y="141"/>
                    </a:lnTo>
                    <a:lnTo>
                      <a:pt x="154" y="139"/>
                    </a:lnTo>
                    <a:lnTo>
                      <a:pt x="158" y="138"/>
                    </a:lnTo>
                    <a:lnTo>
                      <a:pt x="161" y="136"/>
                    </a:lnTo>
                    <a:lnTo>
                      <a:pt x="165" y="135"/>
                    </a:lnTo>
                    <a:lnTo>
                      <a:pt x="169" y="134"/>
                    </a:lnTo>
                    <a:lnTo>
                      <a:pt x="173" y="133"/>
                    </a:lnTo>
                    <a:lnTo>
                      <a:pt x="177" y="132"/>
                    </a:lnTo>
                    <a:lnTo>
                      <a:pt x="181" y="131"/>
                    </a:lnTo>
                    <a:lnTo>
                      <a:pt x="185" y="131"/>
                    </a:lnTo>
                    <a:lnTo>
                      <a:pt x="189" y="131"/>
                    </a:lnTo>
                    <a:lnTo>
                      <a:pt x="192" y="131"/>
                    </a:lnTo>
                    <a:lnTo>
                      <a:pt x="196" y="131"/>
                    </a:lnTo>
                    <a:lnTo>
                      <a:pt x="199" y="131"/>
                    </a:lnTo>
                    <a:lnTo>
                      <a:pt x="203" y="131"/>
                    </a:lnTo>
                    <a:lnTo>
                      <a:pt x="206" y="132"/>
                    </a:lnTo>
                    <a:lnTo>
                      <a:pt x="210" y="133"/>
                    </a:lnTo>
                    <a:lnTo>
                      <a:pt x="213" y="133"/>
                    </a:lnTo>
                    <a:lnTo>
                      <a:pt x="216" y="134"/>
                    </a:lnTo>
                    <a:lnTo>
                      <a:pt x="220" y="135"/>
                    </a:lnTo>
                    <a:lnTo>
                      <a:pt x="223" y="137"/>
                    </a:lnTo>
                    <a:lnTo>
                      <a:pt x="226" y="138"/>
                    </a:lnTo>
                    <a:lnTo>
                      <a:pt x="229" y="139"/>
                    </a:lnTo>
                    <a:lnTo>
                      <a:pt x="232" y="141"/>
                    </a:lnTo>
                    <a:lnTo>
                      <a:pt x="235" y="143"/>
                    </a:lnTo>
                    <a:lnTo>
                      <a:pt x="238" y="145"/>
                    </a:lnTo>
                    <a:lnTo>
                      <a:pt x="243" y="148"/>
                    </a:lnTo>
                    <a:lnTo>
                      <a:pt x="247" y="151"/>
                    </a:lnTo>
                    <a:lnTo>
                      <a:pt x="251" y="155"/>
                    </a:lnTo>
                    <a:lnTo>
                      <a:pt x="255" y="159"/>
                    </a:lnTo>
                    <a:lnTo>
                      <a:pt x="258" y="163"/>
                    </a:lnTo>
                    <a:lnTo>
                      <a:pt x="262" y="167"/>
                    </a:lnTo>
                    <a:lnTo>
                      <a:pt x="263" y="169"/>
                    </a:lnTo>
                    <a:lnTo>
                      <a:pt x="265" y="171"/>
                    </a:lnTo>
                    <a:lnTo>
                      <a:pt x="266" y="173"/>
                    </a:lnTo>
                    <a:lnTo>
                      <a:pt x="267" y="176"/>
                    </a:lnTo>
                    <a:lnTo>
                      <a:pt x="269" y="178"/>
                    </a:lnTo>
                    <a:lnTo>
                      <a:pt x="270" y="181"/>
                    </a:lnTo>
                    <a:lnTo>
                      <a:pt x="271" y="183"/>
                    </a:lnTo>
                    <a:lnTo>
                      <a:pt x="272" y="185"/>
                    </a:lnTo>
                    <a:lnTo>
                      <a:pt x="273" y="188"/>
                    </a:lnTo>
                    <a:lnTo>
                      <a:pt x="274" y="190"/>
                    </a:lnTo>
                    <a:lnTo>
                      <a:pt x="275" y="193"/>
                    </a:lnTo>
                    <a:lnTo>
                      <a:pt x="275" y="196"/>
                    </a:lnTo>
                    <a:lnTo>
                      <a:pt x="276" y="198"/>
                    </a:lnTo>
                    <a:lnTo>
                      <a:pt x="277" y="201"/>
                    </a:lnTo>
                    <a:lnTo>
                      <a:pt x="277" y="203"/>
                    </a:lnTo>
                    <a:lnTo>
                      <a:pt x="278" y="206"/>
                    </a:lnTo>
                    <a:lnTo>
                      <a:pt x="278" y="209"/>
                    </a:lnTo>
                    <a:lnTo>
                      <a:pt x="278" y="212"/>
                    </a:lnTo>
                    <a:lnTo>
                      <a:pt x="279" y="214"/>
                    </a:lnTo>
                    <a:lnTo>
                      <a:pt x="279" y="217"/>
                    </a:lnTo>
                    <a:lnTo>
                      <a:pt x="279" y="237"/>
                    </a:lnTo>
                    <a:lnTo>
                      <a:pt x="675" y="240"/>
                    </a:lnTo>
                    <a:lnTo>
                      <a:pt x="675" y="217"/>
                    </a:lnTo>
                    <a:lnTo>
                      <a:pt x="676" y="213"/>
                    </a:lnTo>
                    <a:lnTo>
                      <a:pt x="676" y="209"/>
                    </a:lnTo>
                    <a:lnTo>
                      <a:pt x="677" y="204"/>
                    </a:lnTo>
                    <a:lnTo>
                      <a:pt x="677" y="200"/>
                    </a:lnTo>
                    <a:lnTo>
                      <a:pt x="678" y="196"/>
                    </a:lnTo>
                    <a:lnTo>
                      <a:pt x="680" y="193"/>
                    </a:lnTo>
                    <a:lnTo>
                      <a:pt x="681" y="189"/>
                    </a:lnTo>
                    <a:lnTo>
                      <a:pt x="682" y="185"/>
                    </a:lnTo>
                    <a:lnTo>
                      <a:pt x="684" y="181"/>
                    </a:lnTo>
                    <a:lnTo>
                      <a:pt x="686" y="178"/>
                    </a:lnTo>
                    <a:lnTo>
                      <a:pt x="688" y="174"/>
                    </a:lnTo>
                    <a:lnTo>
                      <a:pt x="690" y="171"/>
                    </a:lnTo>
                    <a:lnTo>
                      <a:pt x="693" y="168"/>
                    </a:lnTo>
                    <a:lnTo>
                      <a:pt x="695" y="165"/>
                    </a:lnTo>
                    <a:lnTo>
                      <a:pt x="698" y="162"/>
                    </a:lnTo>
                    <a:lnTo>
                      <a:pt x="701" y="159"/>
                    </a:lnTo>
                    <a:lnTo>
                      <a:pt x="703" y="156"/>
                    </a:lnTo>
                    <a:lnTo>
                      <a:pt x="706" y="154"/>
                    </a:lnTo>
                    <a:lnTo>
                      <a:pt x="710" y="151"/>
                    </a:lnTo>
                    <a:lnTo>
                      <a:pt x="713" y="149"/>
                    </a:lnTo>
                    <a:lnTo>
                      <a:pt x="716" y="147"/>
                    </a:lnTo>
                    <a:lnTo>
                      <a:pt x="720" y="145"/>
                    </a:lnTo>
                    <a:lnTo>
                      <a:pt x="723" y="143"/>
                    </a:lnTo>
                    <a:lnTo>
                      <a:pt x="727" y="141"/>
                    </a:lnTo>
                    <a:lnTo>
                      <a:pt x="731" y="140"/>
                    </a:lnTo>
                    <a:lnTo>
                      <a:pt x="735" y="139"/>
                    </a:lnTo>
                    <a:lnTo>
                      <a:pt x="739" y="138"/>
                    </a:lnTo>
                    <a:lnTo>
                      <a:pt x="743" y="137"/>
                    </a:lnTo>
                    <a:lnTo>
                      <a:pt x="747" y="136"/>
                    </a:lnTo>
                    <a:lnTo>
                      <a:pt x="751" y="136"/>
                    </a:lnTo>
                    <a:lnTo>
                      <a:pt x="755" y="135"/>
                    </a:lnTo>
                    <a:lnTo>
                      <a:pt x="760" y="135"/>
                    </a:lnTo>
                    <a:lnTo>
                      <a:pt x="764" y="135"/>
                    </a:lnTo>
                    <a:lnTo>
                      <a:pt x="768" y="136"/>
                    </a:lnTo>
                    <a:lnTo>
                      <a:pt x="772" y="136"/>
                    </a:lnTo>
                    <a:lnTo>
                      <a:pt x="776" y="137"/>
                    </a:lnTo>
                    <a:lnTo>
                      <a:pt x="780" y="138"/>
                    </a:lnTo>
                    <a:lnTo>
                      <a:pt x="784" y="139"/>
                    </a:lnTo>
                    <a:lnTo>
                      <a:pt x="788" y="140"/>
                    </a:lnTo>
                    <a:lnTo>
                      <a:pt x="792" y="142"/>
                    </a:lnTo>
                    <a:lnTo>
                      <a:pt x="795" y="143"/>
                    </a:lnTo>
                    <a:lnTo>
                      <a:pt x="799" y="145"/>
                    </a:lnTo>
                    <a:lnTo>
                      <a:pt x="802" y="147"/>
                    </a:lnTo>
                    <a:lnTo>
                      <a:pt x="806" y="149"/>
                    </a:lnTo>
                    <a:lnTo>
                      <a:pt x="809" y="152"/>
                    </a:lnTo>
                    <a:lnTo>
                      <a:pt x="812" y="154"/>
                    </a:lnTo>
                    <a:lnTo>
                      <a:pt x="815" y="157"/>
                    </a:lnTo>
                    <a:lnTo>
                      <a:pt x="818" y="159"/>
                    </a:lnTo>
                    <a:lnTo>
                      <a:pt x="821" y="162"/>
                    </a:lnTo>
                    <a:lnTo>
                      <a:pt x="823" y="165"/>
                    </a:lnTo>
                    <a:lnTo>
                      <a:pt x="826" y="168"/>
                    </a:lnTo>
                    <a:lnTo>
                      <a:pt x="828" y="172"/>
                    </a:lnTo>
                    <a:lnTo>
                      <a:pt x="830" y="175"/>
                    </a:lnTo>
                    <a:lnTo>
                      <a:pt x="832" y="178"/>
                    </a:lnTo>
                    <a:lnTo>
                      <a:pt x="834" y="182"/>
                    </a:lnTo>
                    <a:lnTo>
                      <a:pt x="836" y="185"/>
                    </a:lnTo>
                    <a:lnTo>
                      <a:pt x="837" y="189"/>
                    </a:lnTo>
                    <a:lnTo>
                      <a:pt x="838" y="193"/>
                    </a:lnTo>
                    <a:lnTo>
                      <a:pt x="839" y="197"/>
                    </a:lnTo>
                    <a:lnTo>
                      <a:pt x="840" y="200"/>
                    </a:lnTo>
                    <a:lnTo>
                      <a:pt x="841" y="205"/>
                    </a:lnTo>
                    <a:lnTo>
                      <a:pt x="842" y="209"/>
                    </a:lnTo>
                    <a:lnTo>
                      <a:pt x="842" y="213"/>
                    </a:lnTo>
                    <a:lnTo>
                      <a:pt x="842" y="217"/>
                    </a:lnTo>
                    <a:lnTo>
                      <a:pt x="842" y="242"/>
                    </a:lnTo>
                    <a:lnTo>
                      <a:pt x="860" y="243"/>
                    </a:lnTo>
                    <a:lnTo>
                      <a:pt x="878" y="243"/>
                    </a:lnTo>
                    <a:lnTo>
                      <a:pt x="896" y="243"/>
                    </a:lnTo>
                    <a:lnTo>
                      <a:pt x="914" y="242"/>
                    </a:lnTo>
                    <a:lnTo>
                      <a:pt x="915" y="242"/>
                    </a:lnTo>
                    <a:lnTo>
                      <a:pt x="916" y="241"/>
                    </a:lnTo>
                    <a:lnTo>
                      <a:pt x="916" y="240"/>
                    </a:lnTo>
                    <a:lnTo>
                      <a:pt x="916" y="239"/>
                    </a:lnTo>
                    <a:lnTo>
                      <a:pt x="915" y="238"/>
                    </a:lnTo>
                    <a:lnTo>
                      <a:pt x="914" y="238"/>
                    </a:lnTo>
                    <a:lnTo>
                      <a:pt x="913" y="237"/>
                    </a:lnTo>
                    <a:lnTo>
                      <a:pt x="912" y="237"/>
                    </a:lnTo>
                    <a:lnTo>
                      <a:pt x="911" y="236"/>
                    </a:lnTo>
                    <a:lnTo>
                      <a:pt x="910" y="236"/>
                    </a:lnTo>
                    <a:lnTo>
                      <a:pt x="910" y="235"/>
                    </a:lnTo>
                    <a:lnTo>
                      <a:pt x="910" y="234"/>
                    </a:lnTo>
                    <a:lnTo>
                      <a:pt x="911" y="233"/>
                    </a:lnTo>
                    <a:lnTo>
                      <a:pt x="912" y="232"/>
                    </a:lnTo>
                    <a:lnTo>
                      <a:pt x="912" y="231"/>
                    </a:lnTo>
                    <a:lnTo>
                      <a:pt x="913" y="230"/>
                    </a:lnTo>
                    <a:lnTo>
                      <a:pt x="913" y="229"/>
                    </a:lnTo>
                    <a:lnTo>
                      <a:pt x="914" y="228"/>
                    </a:lnTo>
                    <a:lnTo>
                      <a:pt x="914" y="227"/>
                    </a:lnTo>
                    <a:lnTo>
                      <a:pt x="915" y="226"/>
                    </a:lnTo>
                    <a:lnTo>
                      <a:pt x="915" y="225"/>
                    </a:lnTo>
                    <a:lnTo>
                      <a:pt x="916" y="224"/>
                    </a:lnTo>
                    <a:lnTo>
                      <a:pt x="917" y="224"/>
                    </a:lnTo>
                    <a:lnTo>
                      <a:pt x="918" y="224"/>
                    </a:lnTo>
                    <a:lnTo>
                      <a:pt x="919" y="224"/>
                    </a:lnTo>
                    <a:lnTo>
                      <a:pt x="921" y="224"/>
                    </a:lnTo>
                    <a:lnTo>
                      <a:pt x="922" y="223"/>
                    </a:lnTo>
                    <a:lnTo>
                      <a:pt x="923" y="223"/>
                    </a:lnTo>
                    <a:lnTo>
                      <a:pt x="924" y="222"/>
                    </a:lnTo>
                    <a:lnTo>
                      <a:pt x="924" y="221"/>
                    </a:lnTo>
                    <a:lnTo>
                      <a:pt x="925" y="220"/>
                    </a:lnTo>
                    <a:lnTo>
                      <a:pt x="926" y="219"/>
                    </a:lnTo>
                    <a:lnTo>
                      <a:pt x="926" y="218"/>
                    </a:lnTo>
                    <a:lnTo>
                      <a:pt x="926" y="217"/>
                    </a:lnTo>
                    <a:lnTo>
                      <a:pt x="926" y="216"/>
                    </a:lnTo>
                    <a:lnTo>
                      <a:pt x="926" y="215"/>
                    </a:lnTo>
                    <a:lnTo>
                      <a:pt x="925" y="213"/>
                    </a:lnTo>
                    <a:lnTo>
                      <a:pt x="925" y="212"/>
                    </a:lnTo>
                    <a:lnTo>
                      <a:pt x="925" y="211"/>
                    </a:lnTo>
                    <a:lnTo>
                      <a:pt x="924" y="210"/>
                    </a:lnTo>
                    <a:lnTo>
                      <a:pt x="924" y="209"/>
                    </a:lnTo>
                    <a:lnTo>
                      <a:pt x="924" y="207"/>
                    </a:lnTo>
                    <a:lnTo>
                      <a:pt x="923" y="205"/>
                    </a:lnTo>
                    <a:lnTo>
                      <a:pt x="923" y="203"/>
                    </a:lnTo>
                    <a:lnTo>
                      <a:pt x="923" y="201"/>
                    </a:lnTo>
                    <a:lnTo>
                      <a:pt x="923" y="199"/>
                    </a:lnTo>
                    <a:lnTo>
                      <a:pt x="923" y="194"/>
                    </a:lnTo>
                    <a:lnTo>
                      <a:pt x="923" y="190"/>
                    </a:lnTo>
                    <a:lnTo>
                      <a:pt x="923" y="187"/>
                    </a:lnTo>
                    <a:lnTo>
                      <a:pt x="923" y="185"/>
                    </a:lnTo>
                    <a:lnTo>
                      <a:pt x="923" y="183"/>
                    </a:lnTo>
                    <a:lnTo>
                      <a:pt x="923" y="182"/>
                    </a:lnTo>
                    <a:lnTo>
                      <a:pt x="923" y="180"/>
                    </a:lnTo>
                    <a:lnTo>
                      <a:pt x="923" y="179"/>
                    </a:lnTo>
                    <a:lnTo>
                      <a:pt x="923" y="177"/>
                    </a:lnTo>
                    <a:lnTo>
                      <a:pt x="923" y="176"/>
                    </a:lnTo>
                    <a:lnTo>
                      <a:pt x="924" y="175"/>
                    </a:lnTo>
                    <a:lnTo>
                      <a:pt x="925" y="174"/>
                    </a:lnTo>
                    <a:lnTo>
                      <a:pt x="926" y="173"/>
                    </a:lnTo>
                    <a:lnTo>
                      <a:pt x="927" y="173"/>
                    </a:lnTo>
                    <a:lnTo>
                      <a:pt x="928" y="172"/>
                    </a:lnTo>
                    <a:lnTo>
                      <a:pt x="929" y="172"/>
                    </a:lnTo>
                    <a:lnTo>
                      <a:pt x="928" y="170"/>
                    </a:lnTo>
                    <a:lnTo>
                      <a:pt x="927" y="168"/>
                    </a:lnTo>
                    <a:lnTo>
                      <a:pt x="927" y="166"/>
                    </a:lnTo>
                    <a:lnTo>
                      <a:pt x="926" y="165"/>
                    </a:lnTo>
                    <a:lnTo>
                      <a:pt x="925" y="164"/>
                    </a:lnTo>
                    <a:lnTo>
                      <a:pt x="925" y="162"/>
                    </a:lnTo>
                    <a:lnTo>
                      <a:pt x="924" y="161"/>
                    </a:lnTo>
                    <a:lnTo>
                      <a:pt x="923" y="160"/>
                    </a:lnTo>
                    <a:lnTo>
                      <a:pt x="923" y="159"/>
                    </a:lnTo>
                    <a:lnTo>
                      <a:pt x="922" y="158"/>
                    </a:lnTo>
                    <a:lnTo>
                      <a:pt x="921" y="157"/>
                    </a:lnTo>
                    <a:lnTo>
                      <a:pt x="920" y="155"/>
                    </a:lnTo>
                    <a:lnTo>
                      <a:pt x="918" y="154"/>
                    </a:lnTo>
                    <a:lnTo>
                      <a:pt x="916" y="152"/>
                    </a:lnTo>
                    <a:lnTo>
                      <a:pt x="913" y="150"/>
                    </a:lnTo>
                    <a:lnTo>
                      <a:pt x="910" y="148"/>
                    </a:lnTo>
                    <a:lnTo>
                      <a:pt x="907" y="145"/>
                    </a:lnTo>
                    <a:lnTo>
                      <a:pt x="904" y="143"/>
                    </a:lnTo>
                    <a:lnTo>
                      <a:pt x="901" y="141"/>
                    </a:lnTo>
                    <a:lnTo>
                      <a:pt x="898" y="139"/>
                    </a:lnTo>
                    <a:lnTo>
                      <a:pt x="894" y="137"/>
                    </a:lnTo>
                    <a:lnTo>
                      <a:pt x="891" y="136"/>
                    </a:lnTo>
                    <a:lnTo>
                      <a:pt x="887" y="134"/>
                    </a:lnTo>
                    <a:lnTo>
                      <a:pt x="880" y="131"/>
                    </a:lnTo>
                    <a:lnTo>
                      <a:pt x="873" y="127"/>
                    </a:lnTo>
                    <a:lnTo>
                      <a:pt x="866" y="125"/>
                    </a:lnTo>
                    <a:lnTo>
                      <a:pt x="857" y="121"/>
                    </a:lnTo>
                    <a:lnTo>
                      <a:pt x="849" y="119"/>
                    </a:lnTo>
                    <a:lnTo>
                      <a:pt x="841" y="116"/>
                    </a:lnTo>
                    <a:lnTo>
                      <a:pt x="832" y="113"/>
                    </a:lnTo>
                    <a:lnTo>
                      <a:pt x="824" y="111"/>
                    </a:lnTo>
                    <a:lnTo>
                      <a:pt x="815" y="109"/>
                    </a:lnTo>
                    <a:lnTo>
                      <a:pt x="806" y="107"/>
                    </a:lnTo>
                    <a:lnTo>
                      <a:pt x="797" y="105"/>
                    </a:lnTo>
                    <a:lnTo>
                      <a:pt x="790" y="104"/>
                    </a:lnTo>
                    <a:lnTo>
                      <a:pt x="783" y="102"/>
                    </a:lnTo>
                    <a:lnTo>
                      <a:pt x="775" y="101"/>
                    </a:lnTo>
                    <a:lnTo>
                      <a:pt x="767" y="100"/>
                    </a:lnTo>
                    <a:lnTo>
                      <a:pt x="760" y="98"/>
                    </a:lnTo>
                    <a:lnTo>
                      <a:pt x="752" y="97"/>
                    </a:lnTo>
                    <a:lnTo>
                      <a:pt x="745" y="96"/>
                    </a:lnTo>
                    <a:lnTo>
                      <a:pt x="738" y="95"/>
                    </a:lnTo>
                    <a:lnTo>
                      <a:pt x="730" y="95"/>
                    </a:lnTo>
                    <a:lnTo>
                      <a:pt x="723" y="94"/>
                    </a:lnTo>
                    <a:lnTo>
                      <a:pt x="716" y="93"/>
                    </a:lnTo>
                    <a:lnTo>
                      <a:pt x="710" y="93"/>
                    </a:lnTo>
                    <a:lnTo>
                      <a:pt x="707" y="92"/>
                    </a:lnTo>
                    <a:lnTo>
                      <a:pt x="703" y="92"/>
                    </a:lnTo>
                    <a:lnTo>
                      <a:pt x="700" y="92"/>
                    </a:lnTo>
                    <a:lnTo>
                      <a:pt x="697" y="92"/>
                    </a:lnTo>
                    <a:lnTo>
                      <a:pt x="695" y="92"/>
                    </a:lnTo>
                    <a:lnTo>
                      <a:pt x="691" y="92"/>
                    </a:lnTo>
                    <a:lnTo>
                      <a:pt x="689" y="92"/>
                    </a:lnTo>
                    <a:lnTo>
                      <a:pt x="686" y="92"/>
                    </a:lnTo>
                    <a:lnTo>
                      <a:pt x="683" y="92"/>
                    </a:lnTo>
                    <a:lnTo>
                      <a:pt x="681" y="92"/>
                    </a:lnTo>
                    <a:lnTo>
                      <a:pt x="678" y="92"/>
                    </a:lnTo>
                    <a:lnTo>
                      <a:pt x="676" y="92"/>
                    </a:lnTo>
                    <a:lnTo>
                      <a:pt x="674" y="92"/>
                    </a:lnTo>
                    <a:lnTo>
                      <a:pt x="672" y="92"/>
                    </a:lnTo>
                    <a:lnTo>
                      <a:pt x="670" y="92"/>
                    </a:lnTo>
                    <a:lnTo>
                      <a:pt x="668" y="92"/>
                    </a:lnTo>
                    <a:lnTo>
                      <a:pt x="666" y="92"/>
                    </a:lnTo>
                    <a:lnTo>
                      <a:pt x="664" y="92"/>
                    </a:lnTo>
                    <a:lnTo>
                      <a:pt x="663" y="93"/>
                    </a:lnTo>
                    <a:lnTo>
                      <a:pt x="661" y="93"/>
                    </a:lnTo>
                    <a:lnTo>
                      <a:pt x="660" y="93"/>
                    </a:lnTo>
                    <a:lnTo>
                      <a:pt x="659" y="93"/>
                    </a:lnTo>
                    <a:lnTo>
                      <a:pt x="658" y="93"/>
                    </a:lnTo>
                    <a:lnTo>
                      <a:pt x="657" y="94"/>
                    </a:lnTo>
                    <a:lnTo>
                      <a:pt x="656" y="94"/>
                    </a:lnTo>
                    <a:lnTo>
                      <a:pt x="655" y="94"/>
                    </a:lnTo>
                    <a:lnTo>
                      <a:pt x="654" y="94"/>
                    </a:lnTo>
                    <a:lnTo>
                      <a:pt x="653" y="94"/>
                    </a:lnTo>
                    <a:lnTo>
                      <a:pt x="652" y="93"/>
                    </a:lnTo>
                    <a:lnTo>
                      <a:pt x="651" y="92"/>
                    </a:lnTo>
                    <a:lnTo>
                      <a:pt x="650" y="92"/>
                    </a:lnTo>
                    <a:lnTo>
                      <a:pt x="649" y="91"/>
                    </a:lnTo>
                    <a:lnTo>
                      <a:pt x="647" y="90"/>
                    </a:lnTo>
                    <a:lnTo>
                      <a:pt x="646" y="89"/>
                    </a:lnTo>
                    <a:lnTo>
                      <a:pt x="645" y="89"/>
                    </a:lnTo>
                    <a:lnTo>
                      <a:pt x="644" y="88"/>
                    </a:lnTo>
                    <a:lnTo>
                      <a:pt x="642" y="87"/>
                    </a:lnTo>
                    <a:lnTo>
                      <a:pt x="641" y="86"/>
                    </a:lnTo>
                    <a:lnTo>
                      <a:pt x="640" y="85"/>
                    </a:lnTo>
                    <a:lnTo>
                      <a:pt x="638" y="84"/>
                    </a:lnTo>
                    <a:lnTo>
                      <a:pt x="637" y="83"/>
                    </a:lnTo>
                    <a:lnTo>
                      <a:pt x="635" y="82"/>
                    </a:lnTo>
                    <a:lnTo>
                      <a:pt x="633" y="81"/>
                    </a:lnTo>
                    <a:lnTo>
                      <a:pt x="631" y="80"/>
                    </a:lnTo>
                    <a:lnTo>
                      <a:pt x="629" y="79"/>
                    </a:lnTo>
                    <a:lnTo>
                      <a:pt x="627" y="78"/>
                    </a:lnTo>
                    <a:lnTo>
                      <a:pt x="625" y="76"/>
                    </a:lnTo>
                    <a:lnTo>
                      <a:pt x="622" y="75"/>
                    </a:lnTo>
                    <a:lnTo>
                      <a:pt x="620" y="74"/>
                    </a:lnTo>
                    <a:lnTo>
                      <a:pt x="617" y="72"/>
                    </a:lnTo>
                    <a:lnTo>
                      <a:pt x="615" y="71"/>
                    </a:lnTo>
                    <a:lnTo>
                      <a:pt x="612" y="70"/>
                    </a:lnTo>
                    <a:lnTo>
                      <a:pt x="609" y="68"/>
                    </a:lnTo>
                    <a:lnTo>
                      <a:pt x="607" y="67"/>
                    </a:lnTo>
                    <a:lnTo>
                      <a:pt x="604" y="65"/>
                    </a:lnTo>
                    <a:lnTo>
                      <a:pt x="601" y="63"/>
                    </a:lnTo>
                    <a:lnTo>
                      <a:pt x="594" y="60"/>
                    </a:lnTo>
                    <a:lnTo>
                      <a:pt x="588" y="56"/>
                    </a:lnTo>
                    <a:lnTo>
                      <a:pt x="581" y="53"/>
                    </a:lnTo>
                    <a:lnTo>
                      <a:pt x="574" y="49"/>
                    </a:lnTo>
                    <a:lnTo>
                      <a:pt x="567" y="46"/>
                    </a:lnTo>
                    <a:lnTo>
                      <a:pt x="560" y="42"/>
                    </a:lnTo>
                    <a:lnTo>
                      <a:pt x="553" y="38"/>
                    </a:lnTo>
                    <a:lnTo>
                      <a:pt x="546" y="35"/>
                    </a:lnTo>
                    <a:lnTo>
                      <a:pt x="539" y="32"/>
                    </a:lnTo>
                    <a:lnTo>
                      <a:pt x="532" y="29"/>
                    </a:lnTo>
                    <a:lnTo>
                      <a:pt x="526" y="26"/>
                    </a:lnTo>
                    <a:lnTo>
                      <a:pt x="519" y="23"/>
                    </a:lnTo>
                    <a:lnTo>
                      <a:pt x="516" y="22"/>
                    </a:lnTo>
                    <a:lnTo>
                      <a:pt x="513" y="20"/>
                    </a:lnTo>
                    <a:lnTo>
                      <a:pt x="510" y="19"/>
                    </a:lnTo>
                    <a:lnTo>
                      <a:pt x="507" y="18"/>
                    </a:lnTo>
                    <a:lnTo>
                      <a:pt x="505" y="17"/>
                    </a:lnTo>
                    <a:lnTo>
                      <a:pt x="502" y="16"/>
                    </a:lnTo>
                    <a:lnTo>
                      <a:pt x="499" y="15"/>
                    </a:lnTo>
                    <a:lnTo>
                      <a:pt x="497" y="14"/>
                    </a:lnTo>
                    <a:lnTo>
                      <a:pt x="494" y="13"/>
                    </a:lnTo>
                    <a:lnTo>
                      <a:pt x="492" y="12"/>
                    </a:lnTo>
                    <a:lnTo>
                      <a:pt x="489" y="12"/>
                    </a:lnTo>
                    <a:lnTo>
                      <a:pt x="487" y="11"/>
                    </a:lnTo>
                    <a:lnTo>
                      <a:pt x="485" y="10"/>
                    </a:lnTo>
                    <a:lnTo>
                      <a:pt x="483" y="10"/>
                    </a:lnTo>
                    <a:lnTo>
                      <a:pt x="479" y="9"/>
                    </a:lnTo>
                    <a:lnTo>
                      <a:pt x="475" y="9"/>
                    </a:lnTo>
                    <a:lnTo>
                      <a:pt x="471" y="8"/>
                    </a:lnTo>
                    <a:lnTo>
                      <a:pt x="468" y="7"/>
                    </a:lnTo>
                    <a:lnTo>
                      <a:pt x="458" y="6"/>
                    </a:lnTo>
                    <a:lnTo>
                      <a:pt x="450" y="5"/>
                    </a:lnTo>
                    <a:lnTo>
                      <a:pt x="441" y="4"/>
                    </a:lnTo>
                    <a:lnTo>
                      <a:pt x="432" y="3"/>
                    </a:lnTo>
                    <a:lnTo>
                      <a:pt x="424" y="2"/>
                    </a:lnTo>
                    <a:lnTo>
                      <a:pt x="415" y="1"/>
                    </a:lnTo>
                    <a:lnTo>
                      <a:pt x="407" y="1"/>
                    </a:lnTo>
                    <a:lnTo>
                      <a:pt x="398" y="0"/>
                    </a:lnTo>
                    <a:lnTo>
                      <a:pt x="389" y="0"/>
                    </a:lnTo>
                    <a:lnTo>
                      <a:pt x="380" y="0"/>
                    </a:lnTo>
                    <a:lnTo>
                      <a:pt x="375" y="0"/>
                    </a:lnTo>
                    <a:lnTo>
                      <a:pt x="371" y="0"/>
                    </a:lnTo>
                    <a:lnTo>
                      <a:pt x="366" y="0"/>
                    </a:lnTo>
                    <a:lnTo>
                      <a:pt x="361" y="0"/>
                    </a:lnTo>
                    <a:lnTo>
                      <a:pt x="356" y="0"/>
                    </a:lnTo>
                    <a:lnTo>
                      <a:pt x="351" y="0"/>
                    </a:lnTo>
                    <a:lnTo>
                      <a:pt x="346" y="0"/>
                    </a:lnTo>
                    <a:lnTo>
                      <a:pt x="341" y="0"/>
                    </a:lnTo>
                    <a:lnTo>
                      <a:pt x="335" y="0"/>
                    </a:lnTo>
                    <a:lnTo>
                      <a:pt x="330" y="1"/>
                    </a:lnTo>
                    <a:lnTo>
                      <a:pt x="325" y="1"/>
                    </a:lnTo>
                    <a:lnTo>
                      <a:pt x="319" y="1"/>
                    </a:lnTo>
                    <a:lnTo>
                      <a:pt x="312" y="1"/>
                    </a:lnTo>
                    <a:lnTo>
                      <a:pt x="305" y="2"/>
                    </a:lnTo>
                    <a:lnTo>
                      <a:pt x="298" y="3"/>
                    </a:lnTo>
                    <a:lnTo>
                      <a:pt x="290" y="3"/>
                    </a:lnTo>
                    <a:lnTo>
                      <a:pt x="287" y="3"/>
                    </a:lnTo>
                    <a:lnTo>
                      <a:pt x="283" y="4"/>
                    </a:lnTo>
                    <a:lnTo>
                      <a:pt x="279" y="4"/>
                    </a:lnTo>
                    <a:lnTo>
                      <a:pt x="275" y="5"/>
                    </a:lnTo>
                    <a:lnTo>
                      <a:pt x="271" y="5"/>
                    </a:lnTo>
                    <a:lnTo>
                      <a:pt x="267" y="6"/>
                    </a:lnTo>
                    <a:lnTo>
                      <a:pt x="262" y="7"/>
                    </a:lnTo>
                    <a:lnTo>
                      <a:pt x="258" y="7"/>
                    </a:lnTo>
                    <a:lnTo>
                      <a:pt x="252" y="9"/>
                    </a:lnTo>
                    <a:lnTo>
                      <a:pt x="247" y="10"/>
                    </a:lnTo>
                    <a:lnTo>
                      <a:pt x="241" y="11"/>
                    </a:lnTo>
                    <a:lnTo>
                      <a:pt x="236" y="12"/>
                    </a:lnTo>
                    <a:lnTo>
                      <a:pt x="230" y="13"/>
                    </a:lnTo>
                    <a:lnTo>
                      <a:pt x="224" y="15"/>
                    </a:lnTo>
                    <a:lnTo>
                      <a:pt x="219" y="17"/>
                    </a:lnTo>
                    <a:lnTo>
                      <a:pt x="213" y="18"/>
                    </a:lnTo>
                    <a:lnTo>
                      <a:pt x="210" y="19"/>
                    </a:lnTo>
                    <a:lnTo>
                      <a:pt x="206" y="21"/>
                    </a:lnTo>
                    <a:lnTo>
                      <a:pt x="202" y="22"/>
                    </a:lnTo>
                    <a:lnTo>
                      <a:pt x="198" y="23"/>
                    </a:lnTo>
                    <a:lnTo>
                      <a:pt x="195" y="25"/>
                    </a:lnTo>
                    <a:lnTo>
                      <a:pt x="192" y="26"/>
                    </a:lnTo>
                    <a:lnTo>
                      <a:pt x="189" y="27"/>
                    </a:lnTo>
                    <a:lnTo>
                      <a:pt x="186" y="28"/>
                    </a:lnTo>
                    <a:lnTo>
                      <a:pt x="184" y="29"/>
                    </a:lnTo>
                    <a:lnTo>
                      <a:pt x="182" y="30"/>
                    </a:lnTo>
                    <a:lnTo>
                      <a:pt x="179" y="31"/>
                    </a:lnTo>
                    <a:lnTo>
                      <a:pt x="177" y="31"/>
                    </a:lnTo>
                    <a:lnTo>
                      <a:pt x="175" y="32"/>
                    </a:lnTo>
                    <a:lnTo>
                      <a:pt x="174" y="33"/>
                    </a:lnTo>
                    <a:lnTo>
                      <a:pt x="170" y="34"/>
                    </a:lnTo>
                    <a:lnTo>
                      <a:pt x="167" y="35"/>
                    </a:lnTo>
                    <a:lnTo>
                      <a:pt x="163" y="37"/>
                    </a:lnTo>
                    <a:lnTo>
                      <a:pt x="160" y="38"/>
                    </a:lnTo>
                    <a:lnTo>
                      <a:pt x="158" y="39"/>
                    </a:lnTo>
                    <a:lnTo>
                      <a:pt x="156" y="40"/>
                    </a:lnTo>
                    <a:lnTo>
                      <a:pt x="153" y="41"/>
                    </a:lnTo>
                    <a:lnTo>
                      <a:pt x="150" y="43"/>
                    </a:lnTo>
                    <a:lnTo>
                      <a:pt x="147" y="44"/>
                    </a:lnTo>
                    <a:lnTo>
                      <a:pt x="144" y="46"/>
                    </a:lnTo>
                    <a:lnTo>
                      <a:pt x="140" y="48"/>
                    </a:lnTo>
                    <a:lnTo>
                      <a:pt x="137" y="49"/>
                    </a:lnTo>
                    <a:lnTo>
                      <a:pt x="130" y="53"/>
                    </a:lnTo>
                    <a:lnTo>
                      <a:pt x="126" y="54"/>
                    </a:lnTo>
                    <a:lnTo>
                      <a:pt x="123" y="56"/>
                    </a:lnTo>
                    <a:lnTo>
                      <a:pt x="119" y="57"/>
                    </a:lnTo>
                    <a:lnTo>
                      <a:pt x="116" y="58"/>
                    </a:lnTo>
                    <a:lnTo>
                      <a:pt x="113" y="60"/>
                    </a:lnTo>
                    <a:lnTo>
                      <a:pt x="109" y="61"/>
                    </a:lnTo>
                    <a:lnTo>
                      <a:pt x="106" y="62"/>
                    </a:lnTo>
                    <a:lnTo>
                      <a:pt x="104" y="62"/>
                    </a:lnTo>
                    <a:lnTo>
                      <a:pt x="102" y="63"/>
                    </a:lnTo>
                    <a:lnTo>
                      <a:pt x="100" y="63"/>
                    </a:lnTo>
                    <a:lnTo>
                      <a:pt x="98" y="63"/>
                    </a:lnTo>
                    <a:lnTo>
                      <a:pt x="96" y="64"/>
                    </a:lnTo>
                    <a:lnTo>
                      <a:pt x="93" y="64"/>
                    </a:lnTo>
                    <a:lnTo>
                      <a:pt x="91" y="64"/>
                    </a:lnTo>
                    <a:lnTo>
                      <a:pt x="88" y="64"/>
                    </a:lnTo>
                    <a:lnTo>
                      <a:pt x="86" y="64"/>
                    </a:lnTo>
                    <a:lnTo>
                      <a:pt x="84" y="64"/>
                    </a:lnTo>
                    <a:lnTo>
                      <a:pt x="82" y="64"/>
                    </a:lnTo>
                    <a:lnTo>
                      <a:pt x="79" y="64"/>
                    </a:lnTo>
                    <a:lnTo>
                      <a:pt x="76" y="64"/>
                    </a:lnTo>
                    <a:lnTo>
                      <a:pt x="75" y="64"/>
                    </a:lnTo>
                    <a:lnTo>
                      <a:pt x="73" y="64"/>
                    </a:lnTo>
                    <a:lnTo>
                      <a:pt x="71" y="64"/>
                    </a:lnTo>
                    <a:lnTo>
                      <a:pt x="69" y="64"/>
                    </a:lnTo>
                    <a:lnTo>
                      <a:pt x="68" y="64"/>
                    </a:lnTo>
                    <a:lnTo>
                      <a:pt x="66" y="64"/>
                    </a:lnTo>
                    <a:lnTo>
                      <a:pt x="63" y="64"/>
                    </a:lnTo>
                    <a:lnTo>
                      <a:pt x="61" y="64"/>
                    </a:lnTo>
                    <a:lnTo>
                      <a:pt x="58" y="65"/>
                    </a:lnTo>
                    <a:lnTo>
                      <a:pt x="55" y="65"/>
                    </a:lnTo>
                    <a:lnTo>
                      <a:pt x="50" y="65"/>
                    </a:lnTo>
                    <a:lnTo>
                      <a:pt x="44" y="66"/>
                    </a:lnTo>
                    <a:lnTo>
                      <a:pt x="42" y="66"/>
                    </a:lnTo>
                    <a:lnTo>
                      <a:pt x="39" y="67"/>
                    </a:lnTo>
                    <a:lnTo>
                      <a:pt x="36" y="67"/>
                    </a:lnTo>
                    <a:lnTo>
                      <a:pt x="34" y="67"/>
                    </a:lnTo>
                    <a:lnTo>
                      <a:pt x="32" y="67"/>
                    </a:lnTo>
                    <a:lnTo>
                      <a:pt x="30" y="68"/>
                    </a:lnTo>
                    <a:lnTo>
                      <a:pt x="28" y="68"/>
                    </a:lnTo>
                    <a:lnTo>
                      <a:pt x="26" y="68"/>
                    </a:lnTo>
                    <a:lnTo>
                      <a:pt x="25" y="69"/>
                    </a:lnTo>
                    <a:lnTo>
                      <a:pt x="25" y="70"/>
                    </a:lnTo>
                    <a:lnTo>
                      <a:pt x="25" y="71"/>
                    </a:lnTo>
                    <a:lnTo>
                      <a:pt x="25" y="72"/>
                    </a:lnTo>
                    <a:lnTo>
                      <a:pt x="25" y="73"/>
                    </a:lnTo>
                    <a:lnTo>
                      <a:pt x="25" y="74"/>
                    </a:lnTo>
                    <a:lnTo>
                      <a:pt x="26" y="74"/>
                    </a:lnTo>
                    <a:lnTo>
                      <a:pt x="26" y="75"/>
                    </a:lnTo>
                    <a:lnTo>
                      <a:pt x="27" y="77"/>
                    </a:lnTo>
                    <a:lnTo>
                      <a:pt x="27" y="78"/>
                    </a:lnTo>
                    <a:lnTo>
                      <a:pt x="27" y="79"/>
                    </a:lnTo>
                    <a:lnTo>
                      <a:pt x="28" y="80"/>
                    </a:lnTo>
                    <a:lnTo>
                      <a:pt x="28" y="81"/>
                    </a:lnTo>
                    <a:lnTo>
                      <a:pt x="28" y="82"/>
                    </a:lnTo>
                    <a:lnTo>
                      <a:pt x="28" y="84"/>
                    </a:lnTo>
                    <a:lnTo>
                      <a:pt x="27" y="85"/>
                    </a:lnTo>
                    <a:lnTo>
                      <a:pt x="27" y="87"/>
                    </a:lnTo>
                    <a:lnTo>
                      <a:pt x="26" y="89"/>
                    </a:lnTo>
                    <a:lnTo>
                      <a:pt x="25" y="91"/>
                    </a:lnTo>
                    <a:lnTo>
                      <a:pt x="24" y="93"/>
                    </a:lnTo>
                    <a:lnTo>
                      <a:pt x="24" y="95"/>
                    </a:lnTo>
                    <a:lnTo>
                      <a:pt x="23" y="97"/>
                    </a:lnTo>
                    <a:lnTo>
                      <a:pt x="23" y="99"/>
                    </a:lnTo>
                    <a:lnTo>
                      <a:pt x="22" y="101"/>
                    </a:lnTo>
                    <a:lnTo>
                      <a:pt x="22" y="102"/>
                    </a:lnTo>
                    <a:lnTo>
                      <a:pt x="22" y="103"/>
                    </a:lnTo>
                    <a:lnTo>
                      <a:pt x="22" y="105"/>
                    </a:lnTo>
                    <a:lnTo>
                      <a:pt x="23" y="107"/>
                    </a:lnTo>
                    <a:lnTo>
                      <a:pt x="23" y="110"/>
                    </a:lnTo>
                    <a:lnTo>
                      <a:pt x="23" y="112"/>
                    </a:lnTo>
                    <a:lnTo>
                      <a:pt x="23" y="113"/>
                    </a:lnTo>
                    <a:lnTo>
                      <a:pt x="23" y="114"/>
                    </a:lnTo>
                    <a:lnTo>
                      <a:pt x="23" y="115"/>
                    </a:lnTo>
                    <a:lnTo>
                      <a:pt x="23" y="116"/>
                    </a:lnTo>
                    <a:lnTo>
                      <a:pt x="22" y="117"/>
                    </a:lnTo>
                    <a:lnTo>
                      <a:pt x="22" y="118"/>
                    </a:lnTo>
                    <a:lnTo>
                      <a:pt x="21" y="118"/>
                    </a:lnTo>
                    <a:lnTo>
                      <a:pt x="21" y="119"/>
                    </a:lnTo>
                    <a:lnTo>
                      <a:pt x="20" y="119"/>
                    </a:lnTo>
                    <a:lnTo>
                      <a:pt x="19" y="120"/>
                    </a:lnTo>
                    <a:lnTo>
                      <a:pt x="18" y="120"/>
                    </a:lnTo>
                    <a:lnTo>
                      <a:pt x="17" y="121"/>
                    </a:lnTo>
                    <a:lnTo>
                      <a:pt x="14" y="121"/>
                    </a:lnTo>
                    <a:lnTo>
                      <a:pt x="12" y="122"/>
                    </a:lnTo>
                    <a:lnTo>
                      <a:pt x="10" y="123"/>
                    </a:lnTo>
                    <a:lnTo>
                      <a:pt x="7" y="124"/>
                    </a:lnTo>
                    <a:lnTo>
                      <a:pt x="6" y="125"/>
                    </a:lnTo>
                    <a:lnTo>
                      <a:pt x="5" y="125"/>
                    </a:lnTo>
                    <a:lnTo>
                      <a:pt x="4" y="126"/>
                    </a:lnTo>
                    <a:lnTo>
                      <a:pt x="3" y="127"/>
                    </a:lnTo>
                    <a:lnTo>
                      <a:pt x="2" y="128"/>
                    </a:lnTo>
                    <a:lnTo>
                      <a:pt x="1" y="128"/>
                    </a:lnTo>
                    <a:lnTo>
                      <a:pt x="1" y="129"/>
                    </a:lnTo>
                    <a:lnTo>
                      <a:pt x="1" y="130"/>
                    </a:lnTo>
                    <a:lnTo>
                      <a:pt x="0" y="131"/>
                    </a:lnTo>
                    <a:lnTo>
                      <a:pt x="0" y="133"/>
                    </a:lnTo>
                    <a:lnTo>
                      <a:pt x="0" y="134"/>
                    </a:lnTo>
                    <a:lnTo>
                      <a:pt x="0" y="135"/>
                    </a:lnTo>
                    <a:lnTo>
                      <a:pt x="0" y="136"/>
                    </a:lnTo>
                    <a:lnTo>
                      <a:pt x="1" y="136"/>
                    </a:lnTo>
                    <a:lnTo>
                      <a:pt x="1" y="137"/>
                    </a:lnTo>
                    <a:lnTo>
                      <a:pt x="2" y="137"/>
                    </a:lnTo>
                    <a:lnTo>
                      <a:pt x="3" y="137"/>
                    </a:lnTo>
                    <a:lnTo>
                      <a:pt x="4" y="137"/>
                    </a:lnTo>
                    <a:lnTo>
                      <a:pt x="4" y="138"/>
                    </a:lnTo>
                    <a:lnTo>
                      <a:pt x="5" y="139"/>
                    </a:lnTo>
                    <a:lnTo>
                      <a:pt x="5" y="140"/>
                    </a:lnTo>
                    <a:lnTo>
                      <a:pt x="5" y="141"/>
                    </a:lnTo>
                    <a:lnTo>
                      <a:pt x="5" y="142"/>
                    </a:lnTo>
                    <a:lnTo>
                      <a:pt x="5" y="143"/>
                    </a:lnTo>
                    <a:lnTo>
                      <a:pt x="5" y="145"/>
                    </a:lnTo>
                    <a:lnTo>
                      <a:pt x="5" y="146"/>
                    </a:lnTo>
                    <a:lnTo>
                      <a:pt x="5" y="148"/>
                    </a:lnTo>
                    <a:lnTo>
                      <a:pt x="5" y="150"/>
                    </a:lnTo>
                    <a:lnTo>
                      <a:pt x="5" y="152"/>
                    </a:lnTo>
                    <a:lnTo>
                      <a:pt x="5" y="154"/>
                    </a:lnTo>
                    <a:lnTo>
                      <a:pt x="6" y="156"/>
                    </a:lnTo>
                    <a:lnTo>
                      <a:pt x="6" y="159"/>
                    </a:lnTo>
                    <a:lnTo>
                      <a:pt x="6" y="161"/>
                    </a:lnTo>
                    <a:lnTo>
                      <a:pt x="6" y="164"/>
                    </a:lnTo>
                    <a:lnTo>
                      <a:pt x="6" y="166"/>
                    </a:lnTo>
                    <a:lnTo>
                      <a:pt x="5" y="168"/>
                    </a:lnTo>
                    <a:lnTo>
                      <a:pt x="5" y="170"/>
                    </a:lnTo>
                    <a:lnTo>
                      <a:pt x="4" y="173"/>
                    </a:lnTo>
                    <a:lnTo>
                      <a:pt x="4" y="174"/>
                    </a:lnTo>
                    <a:lnTo>
                      <a:pt x="3" y="176"/>
                    </a:lnTo>
                    <a:lnTo>
                      <a:pt x="2" y="177"/>
                    </a:lnTo>
                    <a:lnTo>
                      <a:pt x="1" y="179"/>
                    </a:lnTo>
                    <a:lnTo>
                      <a:pt x="1" y="180"/>
                    </a:lnTo>
                    <a:lnTo>
                      <a:pt x="1" y="181"/>
                    </a:lnTo>
                    <a:lnTo>
                      <a:pt x="1" y="182"/>
                    </a:lnTo>
                    <a:lnTo>
                      <a:pt x="1" y="183"/>
                    </a:lnTo>
                    <a:lnTo>
                      <a:pt x="1" y="184"/>
                    </a:lnTo>
                    <a:lnTo>
                      <a:pt x="1" y="185"/>
                    </a:lnTo>
                    <a:lnTo>
                      <a:pt x="2" y="186"/>
                    </a:lnTo>
                    <a:lnTo>
                      <a:pt x="3" y="187"/>
                    </a:lnTo>
                    <a:lnTo>
                      <a:pt x="4" y="188"/>
                    </a:lnTo>
                    <a:lnTo>
                      <a:pt x="5" y="189"/>
                    </a:lnTo>
                    <a:lnTo>
                      <a:pt x="6" y="190"/>
                    </a:lnTo>
                    <a:lnTo>
                      <a:pt x="7" y="192"/>
                    </a:lnTo>
                    <a:lnTo>
                      <a:pt x="10" y="194"/>
                    </a:lnTo>
                    <a:lnTo>
                      <a:pt x="13" y="197"/>
                    </a:lnTo>
                    <a:lnTo>
                      <a:pt x="14" y="199"/>
                    </a:lnTo>
                    <a:lnTo>
                      <a:pt x="15" y="200"/>
                    </a:lnTo>
                    <a:lnTo>
                      <a:pt x="16" y="201"/>
                    </a:lnTo>
                    <a:lnTo>
                      <a:pt x="17" y="202"/>
                    </a:lnTo>
                    <a:lnTo>
                      <a:pt x="18" y="203"/>
                    </a:lnTo>
                    <a:lnTo>
                      <a:pt x="18" y="205"/>
                    </a:lnTo>
                    <a:lnTo>
                      <a:pt x="19" y="205"/>
                    </a:lnTo>
                    <a:lnTo>
                      <a:pt x="19" y="206"/>
                    </a:lnTo>
                    <a:lnTo>
                      <a:pt x="19" y="207"/>
                    </a:lnTo>
                    <a:lnTo>
                      <a:pt x="19" y="209"/>
                    </a:lnTo>
                    <a:lnTo>
                      <a:pt x="19" y="210"/>
                    </a:lnTo>
                    <a:lnTo>
                      <a:pt x="18" y="211"/>
                    </a:lnTo>
                    <a:lnTo>
                      <a:pt x="18" y="212"/>
                    </a:lnTo>
                    <a:lnTo>
                      <a:pt x="17" y="213"/>
                    </a:lnTo>
                    <a:lnTo>
                      <a:pt x="17" y="214"/>
                    </a:lnTo>
                    <a:lnTo>
                      <a:pt x="17" y="215"/>
                    </a:lnTo>
                    <a:lnTo>
                      <a:pt x="17" y="216"/>
                    </a:lnTo>
                    <a:lnTo>
                      <a:pt x="17" y="217"/>
                    </a:lnTo>
                    <a:lnTo>
                      <a:pt x="18" y="218"/>
                    </a:lnTo>
                    <a:lnTo>
                      <a:pt x="19" y="219"/>
                    </a:lnTo>
                    <a:lnTo>
                      <a:pt x="19" y="220"/>
                    </a:lnTo>
                    <a:lnTo>
                      <a:pt x="21" y="221"/>
                    </a:lnTo>
                    <a:lnTo>
                      <a:pt x="22" y="221"/>
                    </a:lnTo>
                    <a:lnTo>
                      <a:pt x="24" y="222"/>
                    </a:lnTo>
                    <a:lnTo>
                      <a:pt x="25" y="223"/>
                    </a:lnTo>
                    <a:lnTo>
                      <a:pt x="27" y="223"/>
                    </a:lnTo>
                    <a:lnTo>
                      <a:pt x="29" y="224"/>
                    </a:lnTo>
                    <a:lnTo>
                      <a:pt x="31" y="224"/>
                    </a:lnTo>
                    <a:lnTo>
                      <a:pt x="34" y="225"/>
                    </a:lnTo>
                    <a:lnTo>
                      <a:pt x="36" y="225"/>
                    </a:lnTo>
                    <a:lnTo>
                      <a:pt x="39" y="225"/>
                    </a:lnTo>
                    <a:lnTo>
                      <a:pt x="43" y="225"/>
                    </a:lnTo>
                    <a:lnTo>
                      <a:pt x="47" y="225"/>
                    </a:lnTo>
                    <a:lnTo>
                      <a:pt x="51" y="225"/>
                    </a:lnTo>
                    <a:lnTo>
                      <a:pt x="55" y="225"/>
                    </a:lnTo>
                    <a:lnTo>
                      <a:pt x="60" y="225"/>
                    </a:lnTo>
                    <a:lnTo>
                      <a:pt x="64" y="224"/>
                    </a:lnTo>
                    <a:lnTo>
                      <a:pt x="69" y="224"/>
                    </a:lnTo>
                    <a:lnTo>
                      <a:pt x="74" y="224"/>
                    </a:lnTo>
                    <a:lnTo>
                      <a:pt x="78" y="224"/>
                    </a:lnTo>
                    <a:lnTo>
                      <a:pt x="83" y="224"/>
                    </a:lnTo>
                    <a:lnTo>
                      <a:pt x="88" y="224"/>
                    </a:lnTo>
                    <a:lnTo>
                      <a:pt x="93" y="224"/>
                    </a:lnTo>
                    <a:lnTo>
                      <a:pt x="97" y="224"/>
                    </a:lnTo>
                    <a:lnTo>
                      <a:pt x="101" y="224"/>
                    </a:lnTo>
                    <a:lnTo>
                      <a:pt x="105" y="225"/>
                    </a:lnTo>
                    <a:lnTo>
                      <a:pt x="109" y="22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7" name="Freeform 18"/>
              <p:cNvSpPr>
                <a:spLocks/>
              </p:cNvSpPr>
              <p:nvPr/>
            </p:nvSpPr>
            <p:spPr bwMode="auto">
              <a:xfrm>
                <a:off x="2203" y="1823"/>
                <a:ext cx="73" cy="31"/>
              </a:xfrm>
              <a:custGeom>
                <a:avLst/>
                <a:gdLst>
                  <a:gd name="T0" fmla="*/ 71 w 73"/>
                  <a:gd name="T1" fmla="*/ 30 h 31"/>
                  <a:gd name="T2" fmla="*/ 68 w 73"/>
                  <a:gd name="T3" fmla="*/ 27 h 31"/>
                  <a:gd name="T4" fmla="*/ 65 w 73"/>
                  <a:gd name="T5" fmla="*/ 24 h 31"/>
                  <a:gd name="T6" fmla="*/ 62 w 73"/>
                  <a:gd name="T7" fmla="*/ 22 h 31"/>
                  <a:gd name="T8" fmla="*/ 58 w 73"/>
                  <a:gd name="T9" fmla="*/ 20 h 31"/>
                  <a:gd name="T10" fmla="*/ 52 w 73"/>
                  <a:gd name="T11" fmla="*/ 17 h 31"/>
                  <a:gd name="T12" fmla="*/ 48 w 73"/>
                  <a:gd name="T13" fmla="*/ 15 h 31"/>
                  <a:gd name="T14" fmla="*/ 43 w 73"/>
                  <a:gd name="T15" fmla="*/ 12 h 31"/>
                  <a:gd name="T16" fmla="*/ 38 w 73"/>
                  <a:gd name="T17" fmla="*/ 10 h 31"/>
                  <a:gd name="T18" fmla="*/ 34 w 73"/>
                  <a:gd name="T19" fmla="*/ 9 h 31"/>
                  <a:gd name="T20" fmla="*/ 30 w 73"/>
                  <a:gd name="T21" fmla="*/ 7 h 31"/>
                  <a:gd name="T22" fmla="*/ 25 w 73"/>
                  <a:gd name="T23" fmla="*/ 5 h 31"/>
                  <a:gd name="T24" fmla="*/ 19 w 73"/>
                  <a:gd name="T25" fmla="*/ 3 h 31"/>
                  <a:gd name="T26" fmla="*/ 12 w 73"/>
                  <a:gd name="T27" fmla="*/ 2 h 31"/>
                  <a:gd name="T28" fmla="*/ 9 w 73"/>
                  <a:gd name="T29" fmla="*/ 0 h 31"/>
                  <a:gd name="T30" fmla="*/ 6 w 73"/>
                  <a:gd name="T31" fmla="*/ 0 h 31"/>
                  <a:gd name="T32" fmla="*/ 3 w 73"/>
                  <a:gd name="T33" fmla="*/ 0 h 31"/>
                  <a:gd name="T34" fmla="*/ 2 w 73"/>
                  <a:gd name="T35" fmla="*/ 0 h 31"/>
                  <a:gd name="T36" fmla="*/ 1 w 73"/>
                  <a:gd name="T37" fmla="*/ 0 h 31"/>
                  <a:gd name="T38" fmla="*/ 0 w 73"/>
                  <a:gd name="T39" fmla="*/ 1 h 31"/>
                  <a:gd name="T40" fmla="*/ 0 w 73"/>
                  <a:gd name="T41" fmla="*/ 2 h 31"/>
                  <a:gd name="T42" fmla="*/ 0 w 73"/>
                  <a:gd name="T43" fmla="*/ 3 h 31"/>
                  <a:gd name="T44" fmla="*/ 1 w 73"/>
                  <a:gd name="T45" fmla="*/ 5 h 31"/>
                  <a:gd name="T46" fmla="*/ 3 w 73"/>
                  <a:gd name="T47" fmla="*/ 6 h 31"/>
                  <a:gd name="T48" fmla="*/ 4 w 73"/>
                  <a:gd name="T49" fmla="*/ 7 h 31"/>
                  <a:gd name="T50" fmla="*/ 8 w 73"/>
                  <a:gd name="T51" fmla="*/ 10 h 31"/>
                  <a:gd name="T52" fmla="*/ 12 w 73"/>
                  <a:gd name="T53" fmla="*/ 13 h 31"/>
                  <a:gd name="T54" fmla="*/ 15 w 73"/>
                  <a:gd name="T55" fmla="*/ 15 h 31"/>
                  <a:gd name="T56" fmla="*/ 17 w 73"/>
                  <a:gd name="T57" fmla="*/ 17 h 31"/>
                  <a:gd name="T58" fmla="*/ 22 w 73"/>
                  <a:gd name="T59" fmla="*/ 21 h 31"/>
                  <a:gd name="T60" fmla="*/ 27 w 73"/>
                  <a:gd name="T61" fmla="*/ 23 h 31"/>
                  <a:gd name="T62" fmla="*/ 33 w 73"/>
                  <a:gd name="T63" fmla="*/ 25 h 31"/>
                  <a:gd name="T64" fmla="*/ 39 w 73"/>
                  <a:gd name="T65" fmla="*/ 26 h 31"/>
                  <a:gd name="T66" fmla="*/ 46 w 73"/>
                  <a:gd name="T67" fmla="*/ 27 h 31"/>
                  <a:gd name="T68" fmla="*/ 60 w 73"/>
                  <a:gd name="T69" fmla="*/ 29 h 31"/>
                  <a:gd name="T70" fmla="*/ 67 w 73"/>
                  <a:gd name="T71" fmla="*/ 30 h 31"/>
                  <a:gd name="T72" fmla="*/ 73 w 73"/>
                  <a:gd name="T73" fmla="*/ 31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3" h="31">
                    <a:moveTo>
                      <a:pt x="73" y="31"/>
                    </a:moveTo>
                    <a:lnTo>
                      <a:pt x="71" y="30"/>
                    </a:lnTo>
                    <a:lnTo>
                      <a:pt x="70" y="28"/>
                    </a:lnTo>
                    <a:lnTo>
                      <a:pt x="68" y="27"/>
                    </a:lnTo>
                    <a:lnTo>
                      <a:pt x="67" y="26"/>
                    </a:lnTo>
                    <a:lnTo>
                      <a:pt x="65" y="24"/>
                    </a:lnTo>
                    <a:lnTo>
                      <a:pt x="64" y="23"/>
                    </a:lnTo>
                    <a:lnTo>
                      <a:pt x="62" y="22"/>
                    </a:lnTo>
                    <a:lnTo>
                      <a:pt x="61" y="21"/>
                    </a:lnTo>
                    <a:lnTo>
                      <a:pt x="58" y="20"/>
                    </a:lnTo>
                    <a:lnTo>
                      <a:pt x="55" y="18"/>
                    </a:lnTo>
                    <a:lnTo>
                      <a:pt x="52" y="17"/>
                    </a:lnTo>
                    <a:lnTo>
                      <a:pt x="50" y="15"/>
                    </a:lnTo>
                    <a:lnTo>
                      <a:pt x="48" y="15"/>
                    </a:lnTo>
                    <a:lnTo>
                      <a:pt x="46" y="14"/>
                    </a:lnTo>
                    <a:lnTo>
                      <a:pt x="43" y="12"/>
                    </a:lnTo>
                    <a:lnTo>
                      <a:pt x="39" y="11"/>
                    </a:lnTo>
                    <a:lnTo>
                      <a:pt x="38" y="10"/>
                    </a:lnTo>
                    <a:lnTo>
                      <a:pt x="36" y="9"/>
                    </a:lnTo>
                    <a:lnTo>
                      <a:pt x="34" y="9"/>
                    </a:lnTo>
                    <a:lnTo>
                      <a:pt x="32" y="8"/>
                    </a:lnTo>
                    <a:lnTo>
                      <a:pt x="30" y="7"/>
                    </a:lnTo>
                    <a:lnTo>
                      <a:pt x="27" y="6"/>
                    </a:lnTo>
                    <a:lnTo>
                      <a:pt x="25" y="5"/>
                    </a:lnTo>
                    <a:lnTo>
                      <a:pt x="22" y="5"/>
                    </a:lnTo>
                    <a:lnTo>
                      <a:pt x="19" y="3"/>
                    </a:lnTo>
                    <a:lnTo>
                      <a:pt x="15" y="2"/>
                    </a:lnTo>
                    <a:lnTo>
                      <a:pt x="12" y="2"/>
                    </a:lnTo>
                    <a:lnTo>
                      <a:pt x="11" y="1"/>
                    </a:lnTo>
                    <a:lnTo>
                      <a:pt x="9" y="0"/>
                    </a:lnTo>
                    <a:lnTo>
                      <a:pt x="7" y="0"/>
                    </a:lnTo>
                    <a:lnTo>
                      <a:pt x="6" y="0"/>
                    </a:lnTo>
                    <a:lnTo>
                      <a:pt x="5" y="0"/>
                    </a:lnTo>
                    <a:lnTo>
                      <a:pt x="3" y="0"/>
                    </a:lnTo>
                    <a:lnTo>
                      <a:pt x="2" y="0"/>
                    </a:lnTo>
                    <a:lnTo>
                      <a:pt x="1" y="0"/>
                    </a:lnTo>
                    <a:lnTo>
                      <a:pt x="1" y="1"/>
                    </a:lnTo>
                    <a:lnTo>
                      <a:pt x="0" y="1"/>
                    </a:lnTo>
                    <a:lnTo>
                      <a:pt x="0" y="2"/>
                    </a:lnTo>
                    <a:lnTo>
                      <a:pt x="0" y="3"/>
                    </a:lnTo>
                    <a:lnTo>
                      <a:pt x="1" y="4"/>
                    </a:lnTo>
                    <a:lnTo>
                      <a:pt x="1" y="5"/>
                    </a:lnTo>
                    <a:lnTo>
                      <a:pt x="2" y="5"/>
                    </a:lnTo>
                    <a:lnTo>
                      <a:pt x="3" y="6"/>
                    </a:lnTo>
                    <a:lnTo>
                      <a:pt x="3" y="7"/>
                    </a:lnTo>
                    <a:lnTo>
                      <a:pt x="4" y="7"/>
                    </a:lnTo>
                    <a:lnTo>
                      <a:pt x="6" y="9"/>
                    </a:lnTo>
                    <a:lnTo>
                      <a:pt x="8" y="10"/>
                    </a:lnTo>
                    <a:lnTo>
                      <a:pt x="10" y="12"/>
                    </a:lnTo>
                    <a:lnTo>
                      <a:pt x="12" y="13"/>
                    </a:lnTo>
                    <a:lnTo>
                      <a:pt x="13" y="14"/>
                    </a:lnTo>
                    <a:lnTo>
                      <a:pt x="15" y="15"/>
                    </a:lnTo>
                    <a:lnTo>
                      <a:pt x="16" y="16"/>
                    </a:lnTo>
                    <a:lnTo>
                      <a:pt x="17" y="17"/>
                    </a:lnTo>
                    <a:lnTo>
                      <a:pt x="19" y="19"/>
                    </a:lnTo>
                    <a:lnTo>
                      <a:pt x="22" y="21"/>
                    </a:lnTo>
                    <a:lnTo>
                      <a:pt x="24" y="22"/>
                    </a:lnTo>
                    <a:lnTo>
                      <a:pt x="27" y="23"/>
                    </a:lnTo>
                    <a:lnTo>
                      <a:pt x="30" y="24"/>
                    </a:lnTo>
                    <a:lnTo>
                      <a:pt x="33" y="25"/>
                    </a:lnTo>
                    <a:lnTo>
                      <a:pt x="36" y="26"/>
                    </a:lnTo>
                    <a:lnTo>
                      <a:pt x="39" y="26"/>
                    </a:lnTo>
                    <a:lnTo>
                      <a:pt x="43" y="27"/>
                    </a:lnTo>
                    <a:lnTo>
                      <a:pt x="46" y="27"/>
                    </a:lnTo>
                    <a:lnTo>
                      <a:pt x="53" y="28"/>
                    </a:lnTo>
                    <a:lnTo>
                      <a:pt x="60" y="29"/>
                    </a:lnTo>
                    <a:lnTo>
                      <a:pt x="63" y="29"/>
                    </a:lnTo>
                    <a:lnTo>
                      <a:pt x="67" y="30"/>
                    </a:lnTo>
                    <a:lnTo>
                      <a:pt x="70" y="30"/>
                    </a:lnTo>
                    <a:lnTo>
                      <a:pt x="73" y="3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8" name="Freeform 19"/>
              <p:cNvSpPr>
                <a:spLocks/>
              </p:cNvSpPr>
              <p:nvPr/>
            </p:nvSpPr>
            <p:spPr bwMode="auto">
              <a:xfrm>
                <a:off x="1395" y="1810"/>
                <a:ext cx="9" cy="0"/>
              </a:xfrm>
              <a:custGeom>
                <a:avLst/>
                <a:gdLst>
                  <a:gd name="T0" fmla="*/ 9 w 9"/>
                  <a:gd name="T1" fmla="*/ 7 w 9"/>
                  <a:gd name="T2" fmla="*/ 5 w 9"/>
                  <a:gd name="T3" fmla="*/ 3 w 9"/>
                  <a:gd name="T4" fmla="*/ 0 w 9"/>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9">
                    <a:moveTo>
                      <a:pt x="9" y="0"/>
                    </a:moveTo>
                    <a:lnTo>
                      <a:pt x="7" y="0"/>
                    </a:lnTo>
                    <a:lnTo>
                      <a:pt x="5" y="0"/>
                    </a:lnTo>
                    <a:lnTo>
                      <a:pt x="3"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9" name="Freeform 20"/>
              <p:cNvSpPr>
                <a:spLocks/>
              </p:cNvSpPr>
              <p:nvPr/>
            </p:nvSpPr>
            <p:spPr bwMode="auto">
              <a:xfrm>
                <a:off x="1443" y="1802"/>
                <a:ext cx="88" cy="30"/>
              </a:xfrm>
              <a:custGeom>
                <a:avLst/>
                <a:gdLst>
                  <a:gd name="T0" fmla="*/ 0 w 88"/>
                  <a:gd name="T1" fmla="*/ 0 h 30"/>
                  <a:gd name="T2" fmla="*/ 4 w 88"/>
                  <a:gd name="T3" fmla="*/ 3 h 30"/>
                  <a:gd name="T4" fmla="*/ 9 w 88"/>
                  <a:gd name="T5" fmla="*/ 6 h 30"/>
                  <a:gd name="T6" fmla="*/ 12 w 88"/>
                  <a:gd name="T7" fmla="*/ 9 h 30"/>
                  <a:gd name="T8" fmla="*/ 16 w 88"/>
                  <a:gd name="T9" fmla="*/ 11 h 30"/>
                  <a:gd name="T10" fmla="*/ 19 w 88"/>
                  <a:gd name="T11" fmla="*/ 14 h 30"/>
                  <a:gd name="T12" fmla="*/ 22 w 88"/>
                  <a:gd name="T13" fmla="*/ 16 h 30"/>
                  <a:gd name="T14" fmla="*/ 25 w 88"/>
                  <a:gd name="T15" fmla="*/ 18 h 30"/>
                  <a:gd name="T16" fmla="*/ 28 w 88"/>
                  <a:gd name="T17" fmla="*/ 20 h 30"/>
                  <a:gd name="T18" fmla="*/ 31 w 88"/>
                  <a:gd name="T19" fmla="*/ 22 h 30"/>
                  <a:gd name="T20" fmla="*/ 33 w 88"/>
                  <a:gd name="T21" fmla="*/ 24 h 30"/>
                  <a:gd name="T22" fmla="*/ 36 w 88"/>
                  <a:gd name="T23" fmla="*/ 25 h 30"/>
                  <a:gd name="T24" fmla="*/ 38 w 88"/>
                  <a:gd name="T25" fmla="*/ 27 h 30"/>
                  <a:gd name="T26" fmla="*/ 40 w 88"/>
                  <a:gd name="T27" fmla="*/ 28 h 30"/>
                  <a:gd name="T28" fmla="*/ 42 w 88"/>
                  <a:gd name="T29" fmla="*/ 29 h 30"/>
                  <a:gd name="T30" fmla="*/ 44 w 88"/>
                  <a:gd name="T31" fmla="*/ 29 h 30"/>
                  <a:gd name="T32" fmla="*/ 45 w 88"/>
                  <a:gd name="T33" fmla="*/ 30 h 30"/>
                  <a:gd name="T34" fmla="*/ 47 w 88"/>
                  <a:gd name="T35" fmla="*/ 30 h 30"/>
                  <a:gd name="T36" fmla="*/ 48 w 88"/>
                  <a:gd name="T37" fmla="*/ 30 h 30"/>
                  <a:gd name="T38" fmla="*/ 49 w 88"/>
                  <a:gd name="T39" fmla="*/ 30 h 30"/>
                  <a:gd name="T40" fmla="*/ 50 w 88"/>
                  <a:gd name="T41" fmla="*/ 30 h 30"/>
                  <a:gd name="T42" fmla="*/ 52 w 88"/>
                  <a:gd name="T43" fmla="*/ 30 h 30"/>
                  <a:gd name="T44" fmla="*/ 53 w 88"/>
                  <a:gd name="T45" fmla="*/ 30 h 30"/>
                  <a:gd name="T46" fmla="*/ 53 w 88"/>
                  <a:gd name="T47" fmla="*/ 30 h 30"/>
                  <a:gd name="T48" fmla="*/ 55 w 88"/>
                  <a:gd name="T49" fmla="*/ 30 h 30"/>
                  <a:gd name="T50" fmla="*/ 55 w 88"/>
                  <a:gd name="T51" fmla="*/ 30 h 30"/>
                  <a:gd name="T52" fmla="*/ 56 w 88"/>
                  <a:gd name="T53" fmla="*/ 30 h 30"/>
                  <a:gd name="T54" fmla="*/ 58 w 88"/>
                  <a:gd name="T55" fmla="*/ 30 h 30"/>
                  <a:gd name="T56" fmla="*/ 59 w 88"/>
                  <a:gd name="T57" fmla="*/ 30 h 30"/>
                  <a:gd name="T58" fmla="*/ 60 w 88"/>
                  <a:gd name="T59" fmla="*/ 30 h 30"/>
                  <a:gd name="T60" fmla="*/ 62 w 88"/>
                  <a:gd name="T61" fmla="*/ 30 h 30"/>
                  <a:gd name="T62" fmla="*/ 64 w 88"/>
                  <a:gd name="T63" fmla="*/ 30 h 30"/>
                  <a:gd name="T64" fmla="*/ 65 w 88"/>
                  <a:gd name="T65" fmla="*/ 30 h 30"/>
                  <a:gd name="T66" fmla="*/ 67 w 88"/>
                  <a:gd name="T67" fmla="*/ 30 h 30"/>
                  <a:gd name="T68" fmla="*/ 69 w 88"/>
                  <a:gd name="T69" fmla="*/ 30 h 30"/>
                  <a:gd name="T70" fmla="*/ 71 w 88"/>
                  <a:gd name="T71" fmla="*/ 30 h 30"/>
                  <a:gd name="T72" fmla="*/ 74 w 88"/>
                  <a:gd name="T73" fmla="*/ 30 h 30"/>
                  <a:gd name="T74" fmla="*/ 76 w 88"/>
                  <a:gd name="T75" fmla="*/ 30 h 30"/>
                  <a:gd name="T76" fmla="*/ 79 w 88"/>
                  <a:gd name="T77" fmla="*/ 30 h 30"/>
                  <a:gd name="T78" fmla="*/ 81 w 88"/>
                  <a:gd name="T79" fmla="*/ 30 h 30"/>
                  <a:gd name="T80" fmla="*/ 84 w 88"/>
                  <a:gd name="T81" fmla="*/ 30 h 30"/>
                  <a:gd name="T82" fmla="*/ 88 w 88"/>
                  <a:gd name="T83" fmla="*/ 30 h 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8" h="30">
                    <a:moveTo>
                      <a:pt x="0" y="0"/>
                    </a:moveTo>
                    <a:lnTo>
                      <a:pt x="4" y="3"/>
                    </a:lnTo>
                    <a:lnTo>
                      <a:pt x="9" y="6"/>
                    </a:lnTo>
                    <a:lnTo>
                      <a:pt x="12" y="9"/>
                    </a:lnTo>
                    <a:lnTo>
                      <a:pt x="16" y="11"/>
                    </a:lnTo>
                    <a:lnTo>
                      <a:pt x="19" y="14"/>
                    </a:lnTo>
                    <a:lnTo>
                      <a:pt x="22" y="16"/>
                    </a:lnTo>
                    <a:lnTo>
                      <a:pt x="25" y="18"/>
                    </a:lnTo>
                    <a:lnTo>
                      <a:pt x="28" y="20"/>
                    </a:lnTo>
                    <a:lnTo>
                      <a:pt x="31" y="22"/>
                    </a:lnTo>
                    <a:lnTo>
                      <a:pt x="33" y="24"/>
                    </a:lnTo>
                    <a:lnTo>
                      <a:pt x="36" y="25"/>
                    </a:lnTo>
                    <a:lnTo>
                      <a:pt x="38" y="27"/>
                    </a:lnTo>
                    <a:lnTo>
                      <a:pt x="40" y="28"/>
                    </a:lnTo>
                    <a:lnTo>
                      <a:pt x="42" y="29"/>
                    </a:lnTo>
                    <a:lnTo>
                      <a:pt x="44" y="29"/>
                    </a:lnTo>
                    <a:lnTo>
                      <a:pt x="45" y="30"/>
                    </a:lnTo>
                    <a:lnTo>
                      <a:pt x="47" y="30"/>
                    </a:lnTo>
                    <a:lnTo>
                      <a:pt x="48" y="30"/>
                    </a:lnTo>
                    <a:lnTo>
                      <a:pt x="49" y="30"/>
                    </a:lnTo>
                    <a:lnTo>
                      <a:pt x="50" y="30"/>
                    </a:lnTo>
                    <a:lnTo>
                      <a:pt x="52" y="30"/>
                    </a:lnTo>
                    <a:lnTo>
                      <a:pt x="53" y="30"/>
                    </a:lnTo>
                    <a:lnTo>
                      <a:pt x="55" y="30"/>
                    </a:lnTo>
                    <a:lnTo>
                      <a:pt x="56" y="30"/>
                    </a:lnTo>
                    <a:lnTo>
                      <a:pt x="58" y="30"/>
                    </a:lnTo>
                    <a:lnTo>
                      <a:pt x="59" y="30"/>
                    </a:lnTo>
                    <a:lnTo>
                      <a:pt x="60" y="30"/>
                    </a:lnTo>
                    <a:lnTo>
                      <a:pt x="62" y="30"/>
                    </a:lnTo>
                    <a:lnTo>
                      <a:pt x="64" y="30"/>
                    </a:lnTo>
                    <a:lnTo>
                      <a:pt x="65" y="30"/>
                    </a:lnTo>
                    <a:lnTo>
                      <a:pt x="67" y="30"/>
                    </a:lnTo>
                    <a:lnTo>
                      <a:pt x="69" y="30"/>
                    </a:lnTo>
                    <a:lnTo>
                      <a:pt x="71" y="30"/>
                    </a:lnTo>
                    <a:lnTo>
                      <a:pt x="74" y="30"/>
                    </a:lnTo>
                    <a:lnTo>
                      <a:pt x="76" y="30"/>
                    </a:lnTo>
                    <a:lnTo>
                      <a:pt x="79" y="30"/>
                    </a:lnTo>
                    <a:lnTo>
                      <a:pt x="81" y="30"/>
                    </a:lnTo>
                    <a:lnTo>
                      <a:pt x="84" y="30"/>
                    </a:lnTo>
                    <a:lnTo>
                      <a:pt x="88" y="3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Freeform 21"/>
              <p:cNvSpPr>
                <a:spLocks/>
              </p:cNvSpPr>
              <p:nvPr/>
            </p:nvSpPr>
            <p:spPr bwMode="auto">
              <a:xfrm>
                <a:off x="1428" y="1762"/>
                <a:ext cx="81" cy="9"/>
              </a:xfrm>
              <a:custGeom>
                <a:avLst/>
                <a:gdLst>
                  <a:gd name="T0" fmla="*/ 81 w 81"/>
                  <a:gd name="T1" fmla="*/ 0 h 9"/>
                  <a:gd name="T2" fmla="*/ 80 w 81"/>
                  <a:gd name="T3" fmla="*/ 1 h 9"/>
                  <a:gd name="T4" fmla="*/ 78 w 81"/>
                  <a:gd name="T5" fmla="*/ 1 h 9"/>
                  <a:gd name="T6" fmla="*/ 76 w 81"/>
                  <a:gd name="T7" fmla="*/ 2 h 9"/>
                  <a:gd name="T8" fmla="*/ 74 w 81"/>
                  <a:gd name="T9" fmla="*/ 3 h 9"/>
                  <a:gd name="T10" fmla="*/ 72 w 81"/>
                  <a:gd name="T11" fmla="*/ 3 h 9"/>
                  <a:gd name="T12" fmla="*/ 70 w 81"/>
                  <a:gd name="T13" fmla="*/ 4 h 9"/>
                  <a:gd name="T14" fmla="*/ 68 w 81"/>
                  <a:gd name="T15" fmla="*/ 4 h 9"/>
                  <a:gd name="T16" fmla="*/ 65 w 81"/>
                  <a:gd name="T17" fmla="*/ 4 h 9"/>
                  <a:gd name="T18" fmla="*/ 63 w 81"/>
                  <a:gd name="T19" fmla="*/ 5 h 9"/>
                  <a:gd name="T20" fmla="*/ 60 w 81"/>
                  <a:gd name="T21" fmla="*/ 5 h 9"/>
                  <a:gd name="T22" fmla="*/ 55 w 81"/>
                  <a:gd name="T23" fmla="*/ 6 h 9"/>
                  <a:gd name="T24" fmla="*/ 50 w 81"/>
                  <a:gd name="T25" fmla="*/ 6 h 9"/>
                  <a:gd name="T26" fmla="*/ 44 w 81"/>
                  <a:gd name="T27" fmla="*/ 6 h 9"/>
                  <a:gd name="T28" fmla="*/ 39 w 81"/>
                  <a:gd name="T29" fmla="*/ 6 h 9"/>
                  <a:gd name="T30" fmla="*/ 33 w 81"/>
                  <a:gd name="T31" fmla="*/ 7 h 9"/>
                  <a:gd name="T32" fmla="*/ 27 w 81"/>
                  <a:gd name="T33" fmla="*/ 7 h 9"/>
                  <a:gd name="T34" fmla="*/ 21 w 81"/>
                  <a:gd name="T35" fmla="*/ 7 h 9"/>
                  <a:gd name="T36" fmla="*/ 16 w 81"/>
                  <a:gd name="T37" fmla="*/ 7 h 9"/>
                  <a:gd name="T38" fmla="*/ 10 w 81"/>
                  <a:gd name="T39" fmla="*/ 8 h 9"/>
                  <a:gd name="T40" fmla="*/ 5 w 81"/>
                  <a:gd name="T41" fmla="*/ 8 h 9"/>
                  <a:gd name="T42" fmla="*/ 3 w 81"/>
                  <a:gd name="T43" fmla="*/ 9 h 9"/>
                  <a:gd name="T44" fmla="*/ 0 w 81"/>
                  <a:gd name="T45" fmla="*/ 9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9">
                    <a:moveTo>
                      <a:pt x="81" y="0"/>
                    </a:moveTo>
                    <a:lnTo>
                      <a:pt x="80" y="1"/>
                    </a:lnTo>
                    <a:lnTo>
                      <a:pt x="78" y="1"/>
                    </a:lnTo>
                    <a:lnTo>
                      <a:pt x="76" y="2"/>
                    </a:lnTo>
                    <a:lnTo>
                      <a:pt x="74" y="3"/>
                    </a:lnTo>
                    <a:lnTo>
                      <a:pt x="72" y="3"/>
                    </a:lnTo>
                    <a:lnTo>
                      <a:pt x="70" y="4"/>
                    </a:lnTo>
                    <a:lnTo>
                      <a:pt x="68" y="4"/>
                    </a:lnTo>
                    <a:lnTo>
                      <a:pt x="65" y="4"/>
                    </a:lnTo>
                    <a:lnTo>
                      <a:pt x="63" y="5"/>
                    </a:lnTo>
                    <a:lnTo>
                      <a:pt x="60" y="5"/>
                    </a:lnTo>
                    <a:lnTo>
                      <a:pt x="55" y="6"/>
                    </a:lnTo>
                    <a:lnTo>
                      <a:pt x="50" y="6"/>
                    </a:lnTo>
                    <a:lnTo>
                      <a:pt x="44" y="6"/>
                    </a:lnTo>
                    <a:lnTo>
                      <a:pt x="39" y="6"/>
                    </a:lnTo>
                    <a:lnTo>
                      <a:pt x="33" y="7"/>
                    </a:lnTo>
                    <a:lnTo>
                      <a:pt x="27" y="7"/>
                    </a:lnTo>
                    <a:lnTo>
                      <a:pt x="21" y="7"/>
                    </a:lnTo>
                    <a:lnTo>
                      <a:pt x="16" y="7"/>
                    </a:lnTo>
                    <a:lnTo>
                      <a:pt x="10" y="8"/>
                    </a:lnTo>
                    <a:lnTo>
                      <a:pt x="5" y="8"/>
                    </a:lnTo>
                    <a:lnTo>
                      <a:pt x="3" y="9"/>
                    </a:lnTo>
                    <a:lnTo>
                      <a:pt x="0" y="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1" name="Freeform 22"/>
              <p:cNvSpPr>
                <a:spLocks/>
              </p:cNvSpPr>
              <p:nvPr/>
            </p:nvSpPr>
            <p:spPr bwMode="auto">
              <a:xfrm>
                <a:off x="1375" y="1871"/>
                <a:ext cx="93" cy="48"/>
              </a:xfrm>
              <a:custGeom>
                <a:avLst/>
                <a:gdLst>
                  <a:gd name="T0" fmla="*/ 0 w 93"/>
                  <a:gd name="T1" fmla="*/ 0 h 48"/>
                  <a:gd name="T2" fmla="*/ 2 w 93"/>
                  <a:gd name="T3" fmla="*/ 0 h 48"/>
                  <a:gd name="T4" fmla="*/ 4 w 93"/>
                  <a:gd name="T5" fmla="*/ 0 h 48"/>
                  <a:gd name="T6" fmla="*/ 8 w 93"/>
                  <a:gd name="T7" fmla="*/ 0 h 48"/>
                  <a:gd name="T8" fmla="*/ 12 w 93"/>
                  <a:gd name="T9" fmla="*/ 0 h 48"/>
                  <a:gd name="T10" fmla="*/ 16 w 93"/>
                  <a:gd name="T11" fmla="*/ 0 h 48"/>
                  <a:gd name="T12" fmla="*/ 18 w 93"/>
                  <a:gd name="T13" fmla="*/ 1 h 48"/>
                  <a:gd name="T14" fmla="*/ 20 w 93"/>
                  <a:gd name="T15" fmla="*/ 1 h 48"/>
                  <a:gd name="T16" fmla="*/ 23 w 93"/>
                  <a:gd name="T17" fmla="*/ 1 h 48"/>
                  <a:gd name="T18" fmla="*/ 25 w 93"/>
                  <a:gd name="T19" fmla="*/ 2 h 48"/>
                  <a:gd name="T20" fmla="*/ 28 w 93"/>
                  <a:gd name="T21" fmla="*/ 2 h 48"/>
                  <a:gd name="T22" fmla="*/ 30 w 93"/>
                  <a:gd name="T23" fmla="*/ 3 h 48"/>
                  <a:gd name="T24" fmla="*/ 33 w 93"/>
                  <a:gd name="T25" fmla="*/ 4 h 48"/>
                  <a:gd name="T26" fmla="*/ 36 w 93"/>
                  <a:gd name="T27" fmla="*/ 5 h 48"/>
                  <a:gd name="T28" fmla="*/ 38 w 93"/>
                  <a:gd name="T29" fmla="*/ 6 h 48"/>
                  <a:gd name="T30" fmla="*/ 41 w 93"/>
                  <a:gd name="T31" fmla="*/ 8 h 48"/>
                  <a:gd name="T32" fmla="*/ 44 w 93"/>
                  <a:gd name="T33" fmla="*/ 9 h 48"/>
                  <a:gd name="T34" fmla="*/ 47 w 93"/>
                  <a:gd name="T35" fmla="*/ 11 h 48"/>
                  <a:gd name="T36" fmla="*/ 50 w 93"/>
                  <a:gd name="T37" fmla="*/ 13 h 48"/>
                  <a:gd name="T38" fmla="*/ 54 w 93"/>
                  <a:gd name="T39" fmla="*/ 15 h 48"/>
                  <a:gd name="T40" fmla="*/ 57 w 93"/>
                  <a:gd name="T41" fmla="*/ 17 h 48"/>
                  <a:gd name="T42" fmla="*/ 60 w 93"/>
                  <a:gd name="T43" fmla="*/ 20 h 48"/>
                  <a:gd name="T44" fmla="*/ 64 w 93"/>
                  <a:gd name="T45" fmla="*/ 23 h 48"/>
                  <a:gd name="T46" fmla="*/ 68 w 93"/>
                  <a:gd name="T47" fmla="*/ 26 h 48"/>
                  <a:gd name="T48" fmla="*/ 72 w 93"/>
                  <a:gd name="T49" fmla="*/ 29 h 48"/>
                  <a:gd name="T50" fmla="*/ 76 w 93"/>
                  <a:gd name="T51" fmla="*/ 32 h 48"/>
                  <a:gd name="T52" fmla="*/ 80 w 93"/>
                  <a:gd name="T53" fmla="*/ 36 h 48"/>
                  <a:gd name="T54" fmla="*/ 84 w 93"/>
                  <a:gd name="T55" fmla="*/ 39 h 48"/>
                  <a:gd name="T56" fmla="*/ 89 w 93"/>
                  <a:gd name="T57" fmla="*/ 44 h 48"/>
                  <a:gd name="T58" fmla="*/ 93 w 93"/>
                  <a:gd name="T59" fmla="*/ 48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3" h="48">
                    <a:moveTo>
                      <a:pt x="0" y="0"/>
                    </a:moveTo>
                    <a:lnTo>
                      <a:pt x="2" y="0"/>
                    </a:lnTo>
                    <a:lnTo>
                      <a:pt x="4" y="0"/>
                    </a:lnTo>
                    <a:lnTo>
                      <a:pt x="8" y="0"/>
                    </a:lnTo>
                    <a:lnTo>
                      <a:pt x="12" y="0"/>
                    </a:lnTo>
                    <a:lnTo>
                      <a:pt x="16" y="0"/>
                    </a:lnTo>
                    <a:lnTo>
                      <a:pt x="18" y="1"/>
                    </a:lnTo>
                    <a:lnTo>
                      <a:pt x="20" y="1"/>
                    </a:lnTo>
                    <a:lnTo>
                      <a:pt x="23" y="1"/>
                    </a:lnTo>
                    <a:lnTo>
                      <a:pt x="25" y="2"/>
                    </a:lnTo>
                    <a:lnTo>
                      <a:pt x="28" y="2"/>
                    </a:lnTo>
                    <a:lnTo>
                      <a:pt x="30" y="3"/>
                    </a:lnTo>
                    <a:lnTo>
                      <a:pt x="33" y="4"/>
                    </a:lnTo>
                    <a:lnTo>
                      <a:pt x="36" y="5"/>
                    </a:lnTo>
                    <a:lnTo>
                      <a:pt x="38" y="6"/>
                    </a:lnTo>
                    <a:lnTo>
                      <a:pt x="41" y="8"/>
                    </a:lnTo>
                    <a:lnTo>
                      <a:pt x="44" y="9"/>
                    </a:lnTo>
                    <a:lnTo>
                      <a:pt x="47" y="11"/>
                    </a:lnTo>
                    <a:lnTo>
                      <a:pt x="50" y="13"/>
                    </a:lnTo>
                    <a:lnTo>
                      <a:pt x="54" y="15"/>
                    </a:lnTo>
                    <a:lnTo>
                      <a:pt x="57" y="17"/>
                    </a:lnTo>
                    <a:lnTo>
                      <a:pt x="60" y="20"/>
                    </a:lnTo>
                    <a:lnTo>
                      <a:pt x="64" y="23"/>
                    </a:lnTo>
                    <a:lnTo>
                      <a:pt x="68" y="26"/>
                    </a:lnTo>
                    <a:lnTo>
                      <a:pt x="72" y="29"/>
                    </a:lnTo>
                    <a:lnTo>
                      <a:pt x="76" y="32"/>
                    </a:lnTo>
                    <a:lnTo>
                      <a:pt x="80" y="36"/>
                    </a:lnTo>
                    <a:lnTo>
                      <a:pt x="84" y="39"/>
                    </a:lnTo>
                    <a:lnTo>
                      <a:pt x="89" y="44"/>
                    </a:lnTo>
                    <a:lnTo>
                      <a:pt x="93" y="4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Freeform 23"/>
              <p:cNvSpPr>
                <a:spLocks/>
              </p:cNvSpPr>
              <p:nvPr/>
            </p:nvSpPr>
            <p:spPr bwMode="auto">
              <a:xfrm>
                <a:off x="1398" y="1764"/>
                <a:ext cx="61" cy="22"/>
              </a:xfrm>
              <a:custGeom>
                <a:avLst/>
                <a:gdLst>
                  <a:gd name="T0" fmla="*/ 61 w 61"/>
                  <a:gd name="T1" fmla="*/ 22 h 22"/>
                  <a:gd name="T2" fmla="*/ 60 w 61"/>
                  <a:gd name="T3" fmla="*/ 21 h 22"/>
                  <a:gd name="T4" fmla="*/ 59 w 61"/>
                  <a:gd name="T5" fmla="*/ 20 h 22"/>
                  <a:gd name="T6" fmla="*/ 58 w 61"/>
                  <a:gd name="T7" fmla="*/ 19 h 22"/>
                  <a:gd name="T8" fmla="*/ 57 w 61"/>
                  <a:gd name="T9" fmla="*/ 19 h 22"/>
                  <a:gd name="T10" fmla="*/ 55 w 61"/>
                  <a:gd name="T11" fmla="*/ 17 h 22"/>
                  <a:gd name="T12" fmla="*/ 54 w 61"/>
                  <a:gd name="T13" fmla="*/ 17 h 22"/>
                  <a:gd name="T14" fmla="*/ 52 w 61"/>
                  <a:gd name="T15" fmla="*/ 16 h 22"/>
                  <a:gd name="T16" fmla="*/ 50 w 61"/>
                  <a:gd name="T17" fmla="*/ 15 h 22"/>
                  <a:gd name="T18" fmla="*/ 48 w 61"/>
                  <a:gd name="T19" fmla="*/ 14 h 22"/>
                  <a:gd name="T20" fmla="*/ 46 w 61"/>
                  <a:gd name="T21" fmla="*/ 13 h 22"/>
                  <a:gd name="T22" fmla="*/ 44 w 61"/>
                  <a:gd name="T23" fmla="*/ 12 h 22"/>
                  <a:gd name="T24" fmla="*/ 42 w 61"/>
                  <a:gd name="T25" fmla="*/ 11 h 22"/>
                  <a:gd name="T26" fmla="*/ 39 w 61"/>
                  <a:gd name="T27" fmla="*/ 10 h 22"/>
                  <a:gd name="T28" fmla="*/ 36 w 61"/>
                  <a:gd name="T29" fmla="*/ 9 h 22"/>
                  <a:gd name="T30" fmla="*/ 33 w 61"/>
                  <a:gd name="T31" fmla="*/ 8 h 22"/>
                  <a:gd name="T32" fmla="*/ 31 w 61"/>
                  <a:gd name="T33" fmla="*/ 7 h 22"/>
                  <a:gd name="T34" fmla="*/ 28 w 61"/>
                  <a:gd name="T35" fmla="*/ 6 h 22"/>
                  <a:gd name="T36" fmla="*/ 26 w 61"/>
                  <a:gd name="T37" fmla="*/ 5 h 22"/>
                  <a:gd name="T38" fmla="*/ 24 w 61"/>
                  <a:gd name="T39" fmla="*/ 5 h 22"/>
                  <a:gd name="T40" fmla="*/ 22 w 61"/>
                  <a:gd name="T41" fmla="*/ 4 h 22"/>
                  <a:gd name="T42" fmla="*/ 19 w 61"/>
                  <a:gd name="T43" fmla="*/ 3 h 22"/>
                  <a:gd name="T44" fmla="*/ 17 w 61"/>
                  <a:gd name="T45" fmla="*/ 2 h 22"/>
                  <a:gd name="T46" fmla="*/ 14 w 61"/>
                  <a:gd name="T47" fmla="*/ 2 h 22"/>
                  <a:gd name="T48" fmla="*/ 12 w 61"/>
                  <a:gd name="T49" fmla="*/ 1 h 22"/>
                  <a:gd name="T50" fmla="*/ 8 w 61"/>
                  <a:gd name="T51" fmla="*/ 1 h 22"/>
                  <a:gd name="T52" fmla="*/ 7 w 61"/>
                  <a:gd name="T53" fmla="*/ 0 h 22"/>
                  <a:gd name="T54" fmla="*/ 5 w 61"/>
                  <a:gd name="T55" fmla="*/ 0 h 22"/>
                  <a:gd name="T56" fmla="*/ 3 w 61"/>
                  <a:gd name="T57" fmla="*/ 0 h 22"/>
                  <a:gd name="T58" fmla="*/ 2 w 61"/>
                  <a:gd name="T59" fmla="*/ 0 h 22"/>
                  <a:gd name="T60" fmla="*/ 1 w 61"/>
                  <a:gd name="T61" fmla="*/ 0 h 22"/>
                  <a:gd name="T62" fmla="*/ 0 w 61"/>
                  <a:gd name="T63" fmla="*/ 0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 h="22">
                    <a:moveTo>
                      <a:pt x="61" y="22"/>
                    </a:moveTo>
                    <a:lnTo>
                      <a:pt x="60" y="21"/>
                    </a:lnTo>
                    <a:lnTo>
                      <a:pt x="59" y="20"/>
                    </a:lnTo>
                    <a:lnTo>
                      <a:pt x="58" y="19"/>
                    </a:lnTo>
                    <a:lnTo>
                      <a:pt x="57" y="19"/>
                    </a:lnTo>
                    <a:lnTo>
                      <a:pt x="55" y="17"/>
                    </a:lnTo>
                    <a:lnTo>
                      <a:pt x="54" y="17"/>
                    </a:lnTo>
                    <a:lnTo>
                      <a:pt x="52" y="16"/>
                    </a:lnTo>
                    <a:lnTo>
                      <a:pt x="50" y="15"/>
                    </a:lnTo>
                    <a:lnTo>
                      <a:pt x="48" y="14"/>
                    </a:lnTo>
                    <a:lnTo>
                      <a:pt x="46" y="13"/>
                    </a:lnTo>
                    <a:lnTo>
                      <a:pt x="44" y="12"/>
                    </a:lnTo>
                    <a:lnTo>
                      <a:pt x="42" y="11"/>
                    </a:lnTo>
                    <a:lnTo>
                      <a:pt x="39" y="10"/>
                    </a:lnTo>
                    <a:lnTo>
                      <a:pt x="36" y="9"/>
                    </a:lnTo>
                    <a:lnTo>
                      <a:pt x="33" y="8"/>
                    </a:lnTo>
                    <a:lnTo>
                      <a:pt x="31" y="7"/>
                    </a:lnTo>
                    <a:lnTo>
                      <a:pt x="28" y="6"/>
                    </a:lnTo>
                    <a:lnTo>
                      <a:pt x="26" y="5"/>
                    </a:lnTo>
                    <a:lnTo>
                      <a:pt x="24" y="5"/>
                    </a:lnTo>
                    <a:lnTo>
                      <a:pt x="22" y="4"/>
                    </a:lnTo>
                    <a:lnTo>
                      <a:pt x="19" y="3"/>
                    </a:lnTo>
                    <a:lnTo>
                      <a:pt x="17" y="2"/>
                    </a:lnTo>
                    <a:lnTo>
                      <a:pt x="14" y="2"/>
                    </a:lnTo>
                    <a:lnTo>
                      <a:pt x="12" y="1"/>
                    </a:lnTo>
                    <a:lnTo>
                      <a:pt x="8" y="1"/>
                    </a:lnTo>
                    <a:lnTo>
                      <a:pt x="7" y="0"/>
                    </a:lnTo>
                    <a:lnTo>
                      <a:pt x="5" y="0"/>
                    </a:lnTo>
                    <a:lnTo>
                      <a:pt x="3" y="0"/>
                    </a:lnTo>
                    <a:lnTo>
                      <a:pt x="2" y="0"/>
                    </a:lnTo>
                    <a:lnTo>
                      <a:pt x="1"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Freeform 24"/>
              <p:cNvSpPr>
                <a:spLocks/>
              </p:cNvSpPr>
              <p:nvPr/>
            </p:nvSpPr>
            <p:spPr bwMode="auto">
              <a:xfrm>
                <a:off x="1735" y="1705"/>
                <a:ext cx="2" cy="9"/>
              </a:xfrm>
              <a:custGeom>
                <a:avLst/>
                <a:gdLst>
                  <a:gd name="T0" fmla="*/ 2 w 2"/>
                  <a:gd name="T1" fmla="*/ 9 h 9"/>
                  <a:gd name="T2" fmla="*/ 0 w 2"/>
                  <a:gd name="T3" fmla="*/ 0 h 9"/>
                  <a:gd name="T4" fmla="*/ 0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2" y="9"/>
                    </a:move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4" name="Freeform 25"/>
              <p:cNvSpPr>
                <a:spLocks/>
              </p:cNvSpPr>
              <p:nvPr/>
            </p:nvSpPr>
            <p:spPr bwMode="auto">
              <a:xfrm>
                <a:off x="1574" y="1767"/>
                <a:ext cx="107" cy="5"/>
              </a:xfrm>
              <a:custGeom>
                <a:avLst/>
                <a:gdLst>
                  <a:gd name="T0" fmla="*/ 107 w 107"/>
                  <a:gd name="T1" fmla="*/ 5 h 5"/>
                  <a:gd name="T2" fmla="*/ 100 w 107"/>
                  <a:gd name="T3" fmla="*/ 5 h 5"/>
                  <a:gd name="T4" fmla="*/ 94 w 107"/>
                  <a:gd name="T5" fmla="*/ 5 h 5"/>
                  <a:gd name="T6" fmla="*/ 87 w 107"/>
                  <a:gd name="T7" fmla="*/ 4 h 5"/>
                  <a:gd name="T8" fmla="*/ 80 w 107"/>
                  <a:gd name="T9" fmla="*/ 4 h 5"/>
                  <a:gd name="T10" fmla="*/ 67 w 107"/>
                  <a:gd name="T11" fmla="*/ 4 h 5"/>
                  <a:gd name="T12" fmla="*/ 54 w 107"/>
                  <a:gd name="T13" fmla="*/ 3 h 5"/>
                  <a:gd name="T14" fmla="*/ 41 w 107"/>
                  <a:gd name="T15" fmla="*/ 3 h 5"/>
                  <a:gd name="T16" fmla="*/ 35 w 107"/>
                  <a:gd name="T17" fmla="*/ 3 h 5"/>
                  <a:gd name="T18" fmla="*/ 28 w 107"/>
                  <a:gd name="T19" fmla="*/ 2 h 5"/>
                  <a:gd name="T20" fmla="*/ 21 w 107"/>
                  <a:gd name="T21" fmla="*/ 2 h 5"/>
                  <a:gd name="T22" fmla="*/ 14 w 107"/>
                  <a:gd name="T23" fmla="*/ 1 h 5"/>
                  <a:gd name="T24" fmla="*/ 7 w 107"/>
                  <a:gd name="T25" fmla="*/ 1 h 5"/>
                  <a:gd name="T26" fmla="*/ 0 w 10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 h="5">
                    <a:moveTo>
                      <a:pt x="107" y="5"/>
                    </a:moveTo>
                    <a:lnTo>
                      <a:pt x="100" y="5"/>
                    </a:lnTo>
                    <a:lnTo>
                      <a:pt x="94" y="5"/>
                    </a:lnTo>
                    <a:lnTo>
                      <a:pt x="87" y="4"/>
                    </a:lnTo>
                    <a:lnTo>
                      <a:pt x="80" y="4"/>
                    </a:lnTo>
                    <a:lnTo>
                      <a:pt x="67" y="4"/>
                    </a:lnTo>
                    <a:lnTo>
                      <a:pt x="54" y="3"/>
                    </a:lnTo>
                    <a:lnTo>
                      <a:pt x="41" y="3"/>
                    </a:lnTo>
                    <a:lnTo>
                      <a:pt x="35" y="3"/>
                    </a:lnTo>
                    <a:lnTo>
                      <a:pt x="28" y="2"/>
                    </a:lnTo>
                    <a:lnTo>
                      <a:pt x="21" y="2"/>
                    </a:lnTo>
                    <a:lnTo>
                      <a:pt x="14" y="1"/>
                    </a:lnTo>
                    <a:lnTo>
                      <a:pt x="7" y="1"/>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5" name="Freeform 26"/>
              <p:cNvSpPr>
                <a:spLocks/>
              </p:cNvSpPr>
              <p:nvPr/>
            </p:nvSpPr>
            <p:spPr bwMode="auto">
              <a:xfrm>
                <a:off x="1751" y="1773"/>
                <a:ext cx="33" cy="143"/>
              </a:xfrm>
              <a:custGeom>
                <a:avLst/>
                <a:gdLst>
                  <a:gd name="T0" fmla="*/ 0 w 33"/>
                  <a:gd name="T1" fmla="*/ 0 h 143"/>
                  <a:gd name="T2" fmla="*/ 0 w 33"/>
                  <a:gd name="T3" fmla="*/ 3 h 143"/>
                  <a:gd name="T4" fmla="*/ 1 w 33"/>
                  <a:gd name="T5" fmla="*/ 7 h 143"/>
                  <a:gd name="T6" fmla="*/ 2 w 33"/>
                  <a:gd name="T7" fmla="*/ 10 h 143"/>
                  <a:gd name="T8" fmla="*/ 3 w 33"/>
                  <a:gd name="T9" fmla="*/ 13 h 143"/>
                  <a:gd name="T10" fmla="*/ 3 w 33"/>
                  <a:gd name="T11" fmla="*/ 15 h 143"/>
                  <a:gd name="T12" fmla="*/ 4 w 33"/>
                  <a:gd name="T13" fmla="*/ 17 h 143"/>
                  <a:gd name="T14" fmla="*/ 5 w 33"/>
                  <a:gd name="T15" fmla="*/ 19 h 143"/>
                  <a:gd name="T16" fmla="*/ 5 w 33"/>
                  <a:gd name="T17" fmla="*/ 21 h 143"/>
                  <a:gd name="T18" fmla="*/ 6 w 33"/>
                  <a:gd name="T19" fmla="*/ 23 h 143"/>
                  <a:gd name="T20" fmla="*/ 6 w 33"/>
                  <a:gd name="T21" fmla="*/ 26 h 143"/>
                  <a:gd name="T22" fmla="*/ 7 w 33"/>
                  <a:gd name="T23" fmla="*/ 28 h 143"/>
                  <a:gd name="T24" fmla="*/ 8 w 33"/>
                  <a:gd name="T25" fmla="*/ 31 h 143"/>
                  <a:gd name="T26" fmla="*/ 8 w 33"/>
                  <a:gd name="T27" fmla="*/ 33 h 143"/>
                  <a:gd name="T28" fmla="*/ 9 w 33"/>
                  <a:gd name="T29" fmla="*/ 36 h 143"/>
                  <a:gd name="T30" fmla="*/ 10 w 33"/>
                  <a:gd name="T31" fmla="*/ 39 h 143"/>
                  <a:gd name="T32" fmla="*/ 10 w 33"/>
                  <a:gd name="T33" fmla="*/ 42 h 143"/>
                  <a:gd name="T34" fmla="*/ 11 w 33"/>
                  <a:gd name="T35" fmla="*/ 46 h 143"/>
                  <a:gd name="T36" fmla="*/ 12 w 33"/>
                  <a:gd name="T37" fmla="*/ 49 h 143"/>
                  <a:gd name="T38" fmla="*/ 13 w 33"/>
                  <a:gd name="T39" fmla="*/ 53 h 143"/>
                  <a:gd name="T40" fmla="*/ 14 w 33"/>
                  <a:gd name="T41" fmla="*/ 57 h 143"/>
                  <a:gd name="T42" fmla="*/ 15 w 33"/>
                  <a:gd name="T43" fmla="*/ 62 h 143"/>
                  <a:gd name="T44" fmla="*/ 16 w 33"/>
                  <a:gd name="T45" fmla="*/ 66 h 143"/>
                  <a:gd name="T46" fmla="*/ 16 w 33"/>
                  <a:gd name="T47" fmla="*/ 68 h 143"/>
                  <a:gd name="T48" fmla="*/ 17 w 33"/>
                  <a:gd name="T49" fmla="*/ 71 h 143"/>
                  <a:gd name="T50" fmla="*/ 18 w 33"/>
                  <a:gd name="T51" fmla="*/ 74 h 143"/>
                  <a:gd name="T52" fmla="*/ 18 w 33"/>
                  <a:gd name="T53" fmla="*/ 76 h 143"/>
                  <a:gd name="T54" fmla="*/ 19 w 33"/>
                  <a:gd name="T55" fmla="*/ 79 h 143"/>
                  <a:gd name="T56" fmla="*/ 19 w 33"/>
                  <a:gd name="T57" fmla="*/ 82 h 143"/>
                  <a:gd name="T58" fmla="*/ 20 w 33"/>
                  <a:gd name="T59" fmla="*/ 85 h 143"/>
                  <a:gd name="T60" fmla="*/ 21 w 33"/>
                  <a:gd name="T61" fmla="*/ 87 h 143"/>
                  <a:gd name="T62" fmla="*/ 21 w 33"/>
                  <a:gd name="T63" fmla="*/ 90 h 143"/>
                  <a:gd name="T64" fmla="*/ 22 w 33"/>
                  <a:gd name="T65" fmla="*/ 94 h 143"/>
                  <a:gd name="T66" fmla="*/ 22 w 33"/>
                  <a:gd name="T67" fmla="*/ 97 h 143"/>
                  <a:gd name="T68" fmla="*/ 23 w 33"/>
                  <a:gd name="T69" fmla="*/ 100 h 143"/>
                  <a:gd name="T70" fmla="*/ 23 w 33"/>
                  <a:gd name="T71" fmla="*/ 101 h 143"/>
                  <a:gd name="T72" fmla="*/ 23 w 33"/>
                  <a:gd name="T73" fmla="*/ 101 h 143"/>
                  <a:gd name="T74" fmla="*/ 24 w 33"/>
                  <a:gd name="T75" fmla="*/ 103 h 143"/>
                  <a:gd name="T76" fmla="*/ 24 w 33"/>
                  <a:gd name="T77" fmla="*/ 104 h 143"/>
                  <a:gd name="T78" fmla="*/ 24 w 33"/>
                  <a:gd name="T79" fmla="*/ 105 h 143"/>
                  <a:gd name="T80" fmla="*/ 25 w 33"/>
                  <a:gd name="T81" fmla="*/ 107 h 143"/>
                  <a:gd name="T82" fmla="*/ 25 w 33"/>
                  <a:gd name="T83" fmla="*/ 107 h 143"/>
                  <a:gd name="T84" fmla="*/ 25 w 33"/>
                  <a:gd name="T85" fmla="*/ 108 h 143"/>
                  <a:gd name="T86" fmla="*/ 25 w 33"/>
                  <a:gd name="T87" fmla="*/ 109 h 143"/>
                  <a:gd name="T88" fmla="*/ 25 w 33"/>
                  <a:gd name="T89" fmla="*/ 110 h 143"/>
                  <a:gd name="T90" fmla="*/ 26 w 33"/>
                  <a:gd name="T91" fmla="*/ 112 h 143"/>
                  <a:gd name="T92" fmla="*/ 26 w 33"/>
                  <a:gd name="T93" fmla="*/ 113 h 143"/>
                  <a:gd name="T94" fmla="*/ 26 w 33"/>
                  <a:gd name="T95" fmla="*/ 114 h 143"/>
                  <a:gd name="T96" fmla="*/ 26 w 33"/>
                  <a:gd name="T97" fmla="*/ 116 h 143"/>
                  <a:gd name="T98" fmla="*/ 27 w 33"/>
                  <a:gd name="T99" fmla="*/ 117 h 143"/>
                  <a:gd name="T100" fmla="*/ 27 w 33"/>
                  <a:gd name="T101" fmla="*/ 119 h 143"/>
                  <a:gd name="T102" fmla="*/ 28 w 33"/>
                  <a:gd name="T103" fmla="*/ 121 h 143"/>
                  <a:gd name="T104" fmla="*/ 28 w 33"/>
                  <a:gd name="T105" fmla="*/ 123 h 143"/>
                  <a:gd name="T106" fmla="*/ 28 w 33"/>
                  <a:gd name="T107" fmla="*/ 125 h 143"/>
                  <a:gd name="T108" fmla="*/ 29 w 33"/>
                  <a:gd name="T109" fmla="*/ 127 h 143"/>
                  <a:gd name="T110" fmla="*/ 30 w 33"/>
                  <a:gd name="T111" fmla="*/ 129 h 143"/>
                  <a:gd name="T112" fmla="*/ 30 w 33"/>
                  <a:gd name="T113" fmla="*/ 132 h 143"/>
                  <a:gd name="T114" fmla="*/ 31 w 33"/>
                  <a:gd name="T115" fmla="*/ 134 h 143"/>
                  <a:gd name="T116" fmla="*/ 31 w 33"/>
                  <a:gd name="T117" fmla="*/ 137 h 143"/>
                  <a:gd name="T118" fmla="*/ 32 w 33"/>
                  <a:gd name="T119" fmla="*/ 140 h 143"/>
                  <a:gd name="T120" fmla="*/ 33 w 33"/>
                  <a:gd name="T121" fmla="*/ 143 h 1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 h="143">
                    <a:moveTo>
                      <a:pt x="0" y="0"/>
                    </a:moveTo>
                    <a:lnTo>
                      <a:pt x="0" y="3"/>
                    </a:lnTo>
                    <a:lnTo>
                      <a:pt x="1" y="7"/>
                    </a:lnTo>
                    <a:lnTo>
                      <a:pt x="2" y="10"/>
                    </a:lnTo>
                    <a:lnTo>
                      <a:pt x="3" y="13"/>
                    </a:lnTo>
                    <a:lnTo>
                      <a:pt x="3" y="15"/>
                    </a:lnTo>
                    <a:lnTo>
                      <a:pt x="4" y="17"/>
                    </a:lnTo>
                    <a:lnTo>
                      <a:pt x="5" y="19"/>
                    </a:lnTo>
                    <a:lnTo>
                      <a:pt x="5" y="21"/>
                    </a:lnTo>
                    <a:lnTo>
                      <a:pt x="6" y="23"/>
                    </a:lnTo>
                    <a:lnTo>
                      <a:pt x="6" y="26"/>
                    </a:lnTo>
                    <a:lnTo>
                      <a:pt x="7" y="28"/>
                    </a:lnTo>
                    <a:lnTo>
                      <a:pt x="8" y="31"/>
                    </a:lnTo>
                    <a:lnTo>
                      <a:pt x="8" y="33"/>
                    </a:lnTo>
                    <a:lnTo>
                      <a:pt x="9" y="36"/>
                    </a:lnTo>
                    <a:lnTo>
                      <a:pt x="10" y="39"/>
                    </a:lnTo>
                    <a:lnTo>
                      <a:pt x="10" y="42"/>
                    </a:lnTo>
                    <a:lnTo>
                      <a:pt x="11" y="46"/>
                    </a:lnTo>
                    <a:lnTo>
                      <a:pt x="12" y="49"/>
                    </a:lnTo>
                    <a:lnTo>
                      <a:pt x="13" y="53"/>
                    </a:lnTo>
                    <a:lnTo>
                      <a:pt x="14" y="57"/>
                    </a:lnTo>
                    <a:lnTo>
                      <a:pt x="15" y="62"/>
                    </a:lnTo>
                    <a:lnTo>
                      <a:pt x="16" y="66"/>
                    </a:lnTo>
                    <a:lnTo>
                      <a:pt x="16" y="68"/>
                    </a:lnTo>
                    <a:lnTo>
                      <a:pt x="17" y="71"/>
                    </a:lnTo>
                    <a:lnTo>
                      <a:pt x="18" y="74"/>
                    </a:lnTo>
                    <a:lnTo>
                      <a:pt x="18" y="76"/>
                    </a:lnTo>
                    <a:lnTo>
                      <a:pt x="19" y="79"/>
                    </a:lnTo>
                    <a:lnTo>
                      <a:pt x="19" y="82"/>
                    </a:lnTo>
                    <a:lnTo>
                      <a:pt x="20" y="85"/>
                    </a:lnTo>
                    <a:lnTo>
                      <a:pt x="21" y="87"/>
                    </a:lnTo>
                    <a:lnTo>
                      <a:pt x="21" y="90"/>
                    </a:lnTo>
                    <a:lnTo>
                      <a:pt x="22" y="94"/>
                    </a:lnTo>
                    <a:lnTo>
                      <a:pt x="22" y="97"/>
                    </a:lnTo>
                    <a:lnTo>
                      <a:pt x="23" y="100"/>
                    </a:lnTo>
                    <a:lnTo>
                      <a:pt x="23" y="101"/>
                    </a:lnTo>
                    <a:lnTo>
                      <a:pt x="24" y="103"/>
                    </a:lnTo>
                    <a:lnTo>
                      <a:pt x="24" y="104"/>
                    </a:lnTo>
                    <a:lnTo>
                      <a:pt x="24" y="105"/>
                    </a:lnTo>
                    <a:lnTo>
                      <a:pt x="25" y="107"/>
                    </a:lnTo>
                    <a:lnTo>
                      <a:pt x="25" y="108"/>
                    </a:lnTo>
                    <a:lnTo>
                      <a:pt x="25" y="109"/>
                    </a:lnTo>
                    <a:lnTo>
                      <a:pt x="25" y="110"/>
                    </a:lnTo>
                    <a:lnTo>
                      <a:pt x="26" y="112"/>
                    </a:lnTo>
                    <a:lnTo>
                      <a:pt x="26" y="113"/>
                    </a:lnTo>
                    <a:lnTo>
                      <a:pt x="26" y="114"/>
                    </a:lnTo>
                    <a:lnTo>
                      <a:pt x="26" y="116"/>
                    </a:lnTo>
                    <a:lnTo>
                      <a:pt x="27" y="117"/>
                    </a:lnTo>
                    <a:lnTo>
                      <a:pt x="27" y="119"/>
                    </a:lnTo>
                    <a:lnTo>
                      <a:pt x="28" y="121"/>
                    </a:lnTo>
                    <a:lnTo>
                      <a:pt x="28" y="123"/>
                    </a:lnTo>
                    <a:lnTo>
                      <a:pt x="28" y="125"/>
                    </a:lnTo>
                    <a:lnTo>
                      <a:pt x="29" y="127"/>
                    </a:lnTo>
                    <a:lnTo>
                      <a:pt x="30" y="129"/>
                    </a:lnTo>
                    <a:lnTo>
                      <a:pt x="30" y="132"/>
                    </a:lnTo>
                    <a:lnTo>
                      <a:pt x="31" y="134"/>
                    </a:lnTo>
                    <a:lnTo>
                      <a:pt x="31" y="137"/>
                    </a:lnTo>
                    <a:lnTo>
                      <a:pt x="32" y="140"/>
                    </a:lnTo>
                    <a:lnTo>
                      <a:pt x="33" y="14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6" name="Freeform 27"/>
              <p:cNvSpPr>
                <a:spLocks/>
              </p:cNvSpPr>
              <p:nvPr/>
            </p:nvSpPr>
            <p:spPr bwMode="auto">
              <a:xfrm>
                <a:off x="1748" y="1775"/>
                <a:ext cx="25" cy="1"/>
              </a:xfrm>
              <a:custGeom>
                <a:avLst/>
                <a:gdLst>
                  <a:gd name="T0" fmla="*/ 0 w 25"/>
                  <a:gd name="T1" fmla="*/ 0 h 1"/>
                  <a:gd name="T2" fmla="*/ 2 w 25"/>
                  <a:gd name="T3" fmla="*/ 0 h 1"/>
                  <a:gd name="T4" fmla="*/ 4 w 25"/>
                  <a:gd name="T5" fmla="*/ 0 h 1"/>
                  <a:gd name="T6" fmla="*/ 6 w 25"/>
                  <a:gd name="T7" fmla="*/ 0 h 1"/>
                  <a:gd name="T8" fmla="*/ 7 w 25"/>
                  <a:gd name="T9" fmla="*/ 0 h 1"/>
                  <a:gd name="T10" fmla="*/ 9 w 25"/>
                  <a:gd name="T11" fmla="*/ 0 h 1"/>
                  <a:gd name="T12" fmla="*/ 11 w 25"/>
                  <a:gd name="T13" fmla="*/ 0 h 1"/>
                  <a:gd name="T14" fmla="*/ 13 w 25"/>
                  <a:gd name="T15" fmla="*/ 0 h 1"/>
                  <a:gd name="T16" fmla="*/ 16 w 25"/>
                  <a:gd name="T17" fmla="*/ 1 h 1"/>
                  <a:gd name="T18" fmla="*/ 19 w 25"/>
                  <a:gd name="T19" fmla="*/ 1 h 1"/>
                  <a:gd name="T20" fmla="*/ 22 w 25"/>
                  <a:gd name="T21" fmla="*/ 1 h 1"/>
                  <a:gd name="T22" fmla="*/ 25 w 25"/>
                  <a:gd name="T23" fmla="*/ 1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
                    <a:moveTo>
                      <a:pt x="0" y="0"/>
                    </a:moveTo>
                    <a:lnTo>
                      <a:pt x="2" y="0"/>
                    </a:lnTo>
                    <a:lnTo>
                      <a:pt x="4" y="0"/>
                    </a:lnTo>
                    <a:lnTo>
                      <a:pt x="6" y="0"/>
                    </a:lnTo>
                    <a:lnTo>
                      <a:pt x="7" y="0"/>
                    </a:lnTo>
                    <a:lnTo>
                      <a:pt x="9" y="0"/>
                    </a:lnTo>
                    <a:lnTo>
                      <a:pt x="11" y="0"/>
                    </a:lnTo>
                    <a:lnTo>
                      <a:pt x="13" y="0"/>
                    </a:lnTo>
                    <a:lnTo>
                      <a:pt x="16" y="1"/>
                    </a:lnTo>
                    <a:lnTo>
                      <a:pt x="19" y="1"/>
                    </a:lnTo>
                    <a:lnTo>
                      <a:pt x="22" y="1"/>
                    </a:lnTo>
                    <a:lnTo>
                      <a:pt x="25" y="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7" name="Freeform 28"/>
              <p:cNvSpPr>
                <a:spLocks/>
              </p:cNvSpPr>
              <p:nvPr/>
            </p:nvSpPr>
            <p:spPr bwMode="auto">
              <a:xfrm>
                <a:off x="1911" y="1761"/>
                <a:ext cx="15" cy="11"/>
              </a:xfrm>
              <a:custGeom>
                <a:avLst/>
                <a:gdLst>
                  <a:gd name="T0" fmla="*/ 0 w 15"/>
                  <a:gd name="T1" fmla="*/ 0 h 11"/>
                  <a:gd name="T2" fmla="*/ 2 w 15"/>
                  <a:gd name="T3" fmla="*/ 0 h 11"/>
                  <a:gd name="T4" fmla="*/ 3 w 15"/>
                  <a:gd name="T5" fmla="*/ 1 h 11"/>
                  <a:gd name="T6" fmla="*/ 5 w 15"/>
                  <a:gd name="T7" fmla="*/ 1 h 11"/>
                  <a:gd name="T8" fmla="*/ 6 w 15"/>
                  <a:gd name="T9" fmla="*/ 2 h 11"/>
                  <a:gd name="T10" fmla="*/ 7 w 15"/>
                  <a:gd name="T11" fmla="*/ 2 h 11"/>
                  <a:gd name="T12" fmla="*/ 8 w 15"/>
                  <a:gd name="T13" fmla="*/ 3 h 11"/>
                  <a:gd name="T14" fmla="*/ 9 w 15"/>
                  <a:gd name="T15" fmla="*/ 4 h 11"/>
                  <a:gd name="T16" fmla="*/ 10 w 15"/>
                  <a:gd name="T17" fmla="*/ 4 h 11"/>
                  <a:gd name="T18" fmla="*/ 11 w 15"/>
                  <a:gd name="T19" fmla="*/ 5 h 11"/>
                  <a:gd name="T20" fmla="*/ 13 w 15"/>
                  <a:gd name="T21" fmla="*/ 7 h 11"/>
                  <a:gd name="T22" fmla="*/ 14 w 15"/>
                  <a:gd name="T23" fmla="*/ 9 h 11"/>
                  <a:gd name="T24" fmla="*/ 15 w 15"/>
                  <a:gd name="T25" fmla="*/ 1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1">
                    <a:moveTo>
                      <a:pt x="0" y="0"/>
                    </a:moveTo>
                    <a:lnTo>
                      <a:pt x="2" y="0"/>
                    </a:lnTo>
                    <a:lnTo>
                      <a:pt x="3" y="1"/>
                    </a:lnTo>
                    <a:lnTo>
                      <a:pt x="5" y="1"/>
                    </a:lnTo>
                    <a:lnTo>
                      <a:pt x="6" y="2"/>
                    </a:lnTo>
                    <a:lnTo>
                      <a:pt x="7" y="2"/>
                    </a:lnTo>
                    <a:lnTo>
                      <a:pt x="8" y="3"/>
                    </a:lnTo>
                    <a:lnTo>
                      <a:pt x="9" y="4"/>
                    </a:lnTo>
                    <a:lnTo>
                      <a:pt x="10" y="4"/>
                    </a:lnTo>
                    <a:lnTo>
                      <a:pt x="11" y="5"/>
                    </a:lnTo>
                    <a:lnTo>
                      <a:pt x="13" y="7"/>
                    </a:lnTo>
                    <a:lnTo>
                      <a:pt x="14" y="9"/>
                    </a:lnTo>
                    <a:lnTo>
                      <a:pt x="15" y="1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8" name="Freeform 29"/>
              <p:cNvSpPr>
                <a:spLocks/>
              </p:cNvSpPr>
              <p:nvPr/>
            </p:nvSpPr>
            <p:spPr bwMode="auto">
              <a:xfrm>
                <a:off x="1908" y="1778"/>
                <a:ext cx="14" cy="4"/>
              </a:xfrm>
              <a:custGeom>
                <a:avLst/>
                <a:gdLst>
                  <a:gd name="T0" fmla="*/ 0 w 14"/>
                  <a:gd name="T1" fmla="*/ 3 h 4"/>
                  <a:gd name="T2" fmla="*/ 1 w 14"/>
                  <a:gd name="T3" fmla="*/ 4 h 4"/>
                  <a:gd name="T4" fmla="*/ 2 w 14"/>
                  <a:gd name="T5" fmla="*/ 4 h 4"/>
                  <a:gd name="T6" fmla="*/ 3 w 14"/>
                  <a:gd name="T7" fmla="*/ 3 h 4"/>
                  <a:gd name="T8" fmla="*/ 4 w 14"/>
                  <a:gd name="T9" fmla="*/ 3 h 4"/>
                  <a:gd name="T10" fmla="*/ 5 w 14"/>
                  <a:gd name="T11" fmla="*/ 3 h 4"/>
                  <a:gd name="T12" fmla="*/ 6 w 14"/>
                  <a:gd name="T13" fmla="*/ 3 h 4"/>
                  <a:gd name="T14" fmla="*/ 7 w 14"/>
                  <a:gd name="T15" fmla="*/ 2 h 4"/>
                  <a:gd name="T16" fmla="*/ 7 w 14"/>
                  <a:gd name="T17" fmla="*/ 2 h 4"/>
                  <a:gd name="T18" fmla="*/ 8 w 14"/>
                  <a:gd name="T19" fmla="*/ 1 h 4"/>
                  <a:gd name="T20" fmla="*/ 9 w 14"/>
                  <a:gd name="T21" fmla="*/ 1 h 4"/>
                  <a:gd name="T22" fmla="*/ 9 w 14"/>
                  <a:gd name="T23" fmla="*/ 1 h 4"/>
                  <a:gd name="T24" fmla="*/ 10 w 14"/>
                  <a:gd name="T25" fmla="*/ 0 h 4"/>
                  <a:gd name="T26" fmla="*/ 11 w 14"/>
                  <a:gd name="T27" fmla="*/ 0 h 4"/>
                  <a:gd name="T28" fmla="*/ 12 w 14"/>
                  <a:gd name="T29" fmla="*/ 0 h 4"/>
                  <a:gd name="T30" fmla="*/ 14 w 14"/>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4">
                    <a:moveTo>
                      <a:pt x="0" y="3"/>
                    </a:moveTo>
                    <a:lnTo>
                      <a:pt x="1" y="4"/>
                    </a:lnTo>
                    <a:lnTo>
                      <a:pt x="2" y="4"/>
                    </a:lnTo>
                    <a:lnTo>
                      <a:pt x="3" y="3"/>
                    </a:lnTo>
                    <a:lnTo>
                      <a:pt x="4" y="3"/>
                    </a:lnTo>
                    <a:lnTo>
                      <a:pt x="5" y="3"/>
                    </a:lnTo>
                    <a:lnTo>
                      <a:pt x="6" y="3"/>
                    </a:lnTo>
                    <a:lnTo>
                      <a:pt x="7" y="2"/>
                    </a:lnTo>
                    <a:lnTo>
                      <a:pt x="8" y="1"/>
                    </a:lnTo>
                    <a:lnTo>
                      <a:pt x="9" y="1"/>
                    </a:lnTo>
                    <a:lnTo>
                      <a:pt x="10" y="0"/>
                    </a:lnTo>
                    <a:lnTo>
                      <a:pt x="11" y="0"/>
                    </a:lnTo>
                    <a:lnTo>
                      <a:pt x="12" y="0"/>
                    </a:lnTo>
                    <a:lnTo>
                      <a:pt x="14"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9" name="Freeform 30"/>
              <p:cNvSpPr>
                <a:spLocks/>
              </p:cNvSpPr>
              <p:nvPr/>
            </p:nvSpPr>
            <p:spPr bwMode="auto">
              <a:xfrm>
                <a:off x="1909" y="1753"/>
                <a:ext cx="51" cy="34"/>
              </a:xfrm>
              <a:custGeom>
                <a:avLst/>
                <a:gdLst>
                  <a:gd name="T0" fmla="*/ 0 w 51"/>
                  <a:gd name="T1" fmla="*/ 0 h 34"/>
                  <a:gd name="T2" fmla="*/ 3 w 51"/>
                  <a:gd name="T3" fmla="*/ 2 h 34"/>
                  <a:gd name="T4" fmla="*/ 7 w 51"/>
                  <a:gd name="T5" fmla="*/ 4 h 34"/>
                  <a:gd name="T6" fmla="*/ 14 w 51"/>
                  <a:gd name="T7" fmla="*/ 8 h 34"/>
                  <a:gd name="T8" fmla="*/ 21 w 51"/>
                  <a:gd name="T9" fmla="*/ 13 h 34"/>
                  <a:gd name="T10" fmla="*/ 24 w 51"/>
                  <a:gd name="T11" fmla="*/ 15 h 34"/>
                  <a:gd name="T12" fmla="*/ 28 w 51"/>
                  <a:gd name="T13" fmla="*/ 17 h 34"/>
                  <a:gd name="T14" fmla="*/ 31 w 51"/>
                  <a:gd name="T15" fmla="*/ 19 h 34"/>
                  <a:gd name="T16" fmla="*/ 34 w 51"/>
                  <a:gd name="T17" fmla="*/ 22 h 34"/>
                  <a:gd name="T18" fmla="*/ 38 w 51"/>
                  <a:gd name="T19" fmla="*/ 24 h 34"/>
                  <a:gd name="T20" fmla="*/ 41 w 51"/>
                  <a:gd name="T21" fmla="*/ 26 h 34"/>
                  <a:gd name="T22" fmla="*/ 43 w 51"/>
                  <a:gd name="T23" fmla="*/ 28 h 34"/>
                  <a:gd name="T24" fmla="*/ 46 w 51"/>
                  <a:gd name="T25" fmla="*/ 30 h 34"/>
                  <a:gd name="T26" fmla="*/ 49 w 51"/>
                  <a:gd name="T27" fmla="*/ 32 h 34"/>
                  <a:gd name="T28" fmla="*/ 51 w 51"/>
                  <a:gd name="T29" fmla="*/ 3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4">
                    <a:moveTo>
                      <a:pt x="0" y="0"/>
                    </a:moveTo>
                    <a:lnTo>
                      <a:pt x="3" y="2"/>
                    </a:lnTo>
                    <a:lnTo>
                      <a:pt x="7" y="4"/>
                    </a:lnTo>
                    <a:lnTo>
                      <a:pt x="14" y="8"/>
                    </a:lnTo>
                    <a:lnTo>
                      <a:pt x="21" y="13"/>
                    </a:lnTo>
                    <a:lnTo>
                      <a:pt x="24" y="15"/>
                    </a:lnTo>
                    <a:lnTo>
                      <a:pt x="28" y="17"/>
                    </a:lnTo>
                    <a:lnTo>
                      <a:pt x="31" y="19"/>
                    </a:lnTo>
                    <a:lnTo>
                      <a:pt x="34" y="22"/>
                    </a:lnTo>
                    <a:lnTo>
                      <a:pt x="38" y="24"/>
                    </a:lnTo>
                    <a:lnTo>
                      <a:pt x="41" y="26"/>
                    </a:lnTo>
                    <a:lnTo>
                      <a:pt x="43" y="28"/>
                    </a:lnTo>
                    <a:lnTo>
                      <a:pt x="46" y="30"/>
                    </a:lnTo>
                    <a:lnTo>
                      <a:pt x="49" y="32"/>
                    </a:lnTo>
                    <a:lnTo>
                      <a:pt x="51" y="3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0" name="Freeform 31"/>
              <p:cNvSpPr>
                <a:spLocks/>
              </p:cNvSpPr>
              <p:nvPr/>
            </p:nvSpPr>
            <p:spPr bwMode="auto">
              <a:xfrm>
                <a:off x="1908" y="1784"/>
                <a:ext cx="52" cy="3"/>
              </a:xfrm>
              <a:custGeom>
                <a:avLst/>
                <a:gdLst>
                  <a:gd name="T0" fmla="*/ 0 w 52"/>
                  <a:gd name="T1" fmla="*/ 0 h 3"/>
                  <a:gd name="T2" fmla="*/ 4 w 52"/>
                  <a:gd name="T3" fmla="*/ 0 h 3"/>
                  <a:gd name="T4" fmla="*/ 7 w 52"/>
                  <a:gd name="T5" fmla="*/ 1 h 3"/>
                  <a:gd name="T6" fmla="*/ 11 w 52"/>
                  <a:gd name="T7" fmla="*/ 1 h 3"/>
                  <a:gd name="T8" fmla="*/ 14 w 52"/>
                  <a:gd name="T9" fmla="*/ 1 h 3"/>
                  <a:gd name="T10" fmla="*/ 18 w 52"/>
                  <a:gd name="T11" fmla="*/ 1 h 3"/>
                  <a:gd name="T12" fmla="*/ 21 w 52"/>
                  <a:gd name="T13" fmla="*/ 2 h 3"/>
                  <a:gd name="T14" fmla="*/ 28 w 52"/>
                  <a:gd name="T15" fmla="*/ 2 h 3"/>
                  <a:gd name="T16" fmla="*/ 34 w 52"/>
                  <a:gd name="T17" fmla="*/ 2 h 3"/>
                  <a:gd name="T18" fmla="*/ 40 w 52"/>
                  <a:gd name="T19" fmla="*/ 2 h 3"/>
                  <a:gd name="T20" fmla="*/ 46 w 52"/>
                  <a:gd name="T21" fmla="*/ 2 h 3"/>
                  <a:gd name="T22" fmla="*/ 52 w 52"/>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 h="3">
                    <a:moveTo>
                      <a:pt x="0" y="0"/>
                    </a:moveTo>
                    <a:lnTo>
                      <a:pt x="4" y="0"/>
                    </a:lnTo>
                    <a:lnTo>
                      <a:pt x="7" y="1"/>
                    </a:lnTo>
                    <a:lnTo>
                      <a:pt x="11" y="1"/>
                    </a:lnTo>
                    <a:lnTo>
                      <a:pt x="14" y="1"/>
                    </a:lnTo>
                    <a:lnTo>
                      <a:pt x="18" y="1"/>
                    </a:lnTo>
                    <a:lnTo>
                      <a:pt x="21" y="2"/>
                    </a:lnTo>
                    <a:lnTo>
                      <a:pt x="28" y="2"/>
                    </a:lnTo>
                    <a:lnTo>
                      <a:pt x="34" y="2"/>
                    </a:lnTo>
                    <a:lnTo>
                      <a:pt x="40" y="2"/>
                    </a:lnTo>
                    <a:lnTo>
                      <a:pt x="46" y="2"/>
                    </a:lnTo>
                    <a:lnTo>
                      <a:pt x="52" y="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1" name="Freeform 32"/>
              <p:cNvSpPr>
                <a:spLocks/>
              </p:cNvSpPr>
              <p:nvPr/>
            </p:nvSpPr>
            <p:spPr bwMode="auto">
              <a:xfrm>
                <a:off x="1628" y="1705"/>
                <a:ext cx="376" cy="212"/>
              </a:xfrm>
              <a:custGeom>
                <a:avLst/>
                <a:gdLst>
                  <a:gd name="T0" fmla="*/ 370 w 376"/>
                  <a:gd name="T1" fmla="*/ 211 h 212"/>
                  <a:gd name="T2" fmla="*/ 373 w 376"/>
                  <a:gd name="T3" fmla="*/ 207 h 212"/>
                  <a:gd name="T4" fmla="*/ 374 w 376"/>
                  <a:gd name="T5" fmla="*/ 201 h 212"/>
                  <a:gd name="T6" fmla="*/ 375 w 376"/>
                  <a:gd name="T7" fmla="*/ 190 h 212"/>
                  <a:gd name="T8" fmla="*/ 376 w 376"/>
                  <a:gd name="T9" fmla="*/ 181 h 212"/>
                  <a:gd name="T10" fmla="*/ 376 w 376"/>
                  <a:gd name="T11" fmla="*/ 169 h 212"/>
                  <a:gd name="T12" fmla="*/ 376 w 376"/>
                  <a:gd name="T13" fmla="*/ 157 h 212"/>
                  <a:gd name="T14" fmla="*/ 376 w 376"/>
                  <a:gd name="T15" fmla="*/ 147 h 212"/>
                  <a:gd name="T16" fmla="*/ 375 w 376"/>
                  <a:gd name="T17" fmla="*/ 137 h 212"/>
                  <a:gd name="T18" fmla="*/ 374 w 376"/>
                  <a:gd name="T19" fmla="*/ 127 h 212"/>
                  <a:gd name="T20" fmla="*/ 372 w 376"/>
                  <a:gd name="T21" fmla="*/ 115 h 212"/>
                  <a:gd name="T22" fmla="*/ 368 w 376"/>
                  <a:gd name="T23" fmla="*/ 102 h 212"/>
                  <a:gd name="T24" fmla="*/ 365 w 376"/>
                  <a:gd name="T25" fmla="*/ 96 h 212"/>
                  <a:gd name="T26" fmla="*/ 362 w 376"/>
                  <a:gd name="T27" fmla="*/ 91 h 212"/>
                  <a:gd name="T28" fmla="*/ 359 w 376"/>
                  <a:gd name="T29" fmla="*/ 87 h 212"/>
                  <a:gd name="T30" fmla="*/ 355 w 376"/>
                  <a:gd name="T31" fmla="*/ 85 h 212"/>
                  <a:gd name="T32" fmla="*/ 349 w 376"/>
                  <a:gd name="T33" fmla="*/ 83 h 212"/>
                  <a:gd name="T34" fmla="*/ 342 w 376"/>
                  <a:gd name="T35" fmla="*/ 77 h 212"/>
                  <a:gd name="T36" fmla="*/ 329 w 376"/>
                  <a:gd name="T37" fmla="*/ 68 h 212"/>
                  <a:gd name="T38" fmla="*/ 310 w 376"/>
                  <a:gd name="T39" fmla="*/ 56 h 212"/>
                  <a:gd name="T40" fmla="*/ 290 w 376"/>
                  <a:gd name="T41" fmla="*/ 45 h 212"/>
                  <a:gd name="T42" fmla="*/ 273 w 376"/>
                  <a:gd name="T43" fmla="*/ 36 h 212"/>
                  <a:gd name="T44" fmla="*/ 260 w 376"/>
                  <a:gd name="T45" fmla="*/ 30 h 212"/>
                  <a:gd name="T46" fmla="*/ 247 w 376"/>
                  <a:gd name="T47" fmla="*/ 23 h 212"/>
                  <a:gd name="T48" fmla="*/ 233 w 376"/>
                  <a:gd name="T49" fmla="*/ 18 h 212"/>
                  <a:gd name="T50" fmla="*/ 220 w 376"/>
                  <a:gd name="T51" fmla="*/ 13 h 212"/>
                  <a:gd name="T52" fmla="*/ 199 w 376"/>
                  <a:gd name="T53" fmla="*/ 7 h 212"/>
                  <a:gd name="T54" fmla="*/ 175 w 376"/>
                  <a:gd name="T55" fmla="*/ 3 h 212"/>
                  <a:gd name="T56" fmla="*/ 149 w 376"/>
                  <a:gd name="T57" fmla="*/ 2 h 212"/>
                  <a:gd name="T58" fmla="*/ 115 w 376"/>
                  <a:gd name="T59" fmla="*/ 0 h 212"/>
                  <a:gd name="T60" fmla="*/ 102 w 376"/>
                  <a:gd name="T61" fmla="*/ 0 h 212"/>
                  <a:gd name="T62" fmla="*/ 90 w 376"/>
                  <a:gd name="T63" fmla="*/ 0 h 212"/>
                  <a:gd name="T64" fmla="*/ 83 w 376"/>
                  <a:gd name="T65" fmla="*/ 0 h 212"/>
                  <a:gd name="T66" fmla="*/ 79 w 376"/>
                  <a:gd name="T67" fmla="*/ 1 h 212"/>
                  <a:gd name="T68" fmla="*/ 73 w 376"/>
                  <a:gd name="T69" fmla="*/ 1 h 212"/>
                  <a:gd name="T70" fmla="*/ 65 w 376"/>
                  <a:gd name="T71" fmla="*/ 2 h 212"/>
                  <a:gd name="T72" fmla="*/ 48 w 376"/>
                  <a:gd name="T73" fmla="*/ 4 h 212"/>
                  <a:gd name="T74" fmla="*/ 31 w 376"/>
                  <a:gd name="T75" fmla="*/ 7 h 212"/>
                  <a:gd name="T76" fmla="*/ 18 w 376"/>
                  <a:gd name="T77" fmla="*/ 10 h 212"/>
                  <a:gd name="T78" fmla="*/ 8 w 376"/>
                  <a:gd name="T79" fmla="*/ 13 h 212"/>
                  <a:gd name="T80" fmla="*/ 2 w 376"/>
                  <a:gd name="T81" fmla="*/ 16 h 212"/>
                  <a:gd name="T82" fmla="*/ 0 w 376"/>
                  <a:gd name="T83" fmla="*/ 21 h 212"/>
                  <a:gd name="T84" fmla="*/ 0 w 376"/>
                  <a:gd name="T85" fmla="*/ 27 h 212"/>
                  <a:gd name="T86" fmla="*/ 1 w 376"/>
                  <a:gd name="T87" fmla="*/ 34 h 212"/>
                  <a:gd name="T88" fmla="*/ 5 w 376"/>
                  <a:gd name="T89" fmla="*/ 47 h 212"/>
                  <a:gd name="T90" fmla="*/ 10 w 376"/>
                  <a:gd name="T91" fmla="*/ 71 h 212"/>
                  <a:gd name="T92" fmla="*/ 16 w 376"/>
                  <a:gd name="T93" fmla="*/ 99 h 212"/>
                  <a:gd name="T94" fmla="*/ 23 w 376"/>
                  <a:gd name="T95" fmla="*/ 125 h 212"/>
                  <a:gd name="T96" fmla="*/ 29 w 376"/>
                  <a:gd name="T97" fmla="*/ 142 h 212"/>
                  <a:gd name="T98" fmla="*/ 36 w 376"/>
                  <a:gd name="T99" fmla="*/ 158 h 212"/>
                  <a:gd name="T100" fmla="*/ 42 w 376"/>
                  <a:gd name="T101" fmla="*/ 172 h 212"/>
                  <a:gd name="T102" fmla="*/ 46 w 376"/>
                  <a:gd name="T103" fmla="*/ 182 h 212"/>
                  <a:gd name="T104" fmla="*/ 51 w 376"/>
                  <a:gd name="T105" fmla="*/ 190 h 212"/>
                  <a:gd name="T106" fmla="*/ 55 w 376"/>
                  <a:gd name="T107" fmla="*/ 196 h 212"/>
                  <a:gd name="T108" fmla="*/ 59 w 376"/>
                  <a:gd name="T109" fmla="*/ 201 h 212"/>
                  <a:gd name="T110" fmla="*/ 66 w 376"/>
                  <a:gd name="T111" fmla="*/ 206 h 212"/>
                  <a:gd name="T112" fmla="*/ 77 w 376"/>
                  <a:gd name="T113" fmla="*/ 210 h 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212">
                    <a:moveTo>
                      <a:pt x="366" y="212"/>
                    </a:moveTo>
                    <a:lnTo>
                      <a:pt x="368" y="212"/>
                    </a:lnTo>
                    <a:lnTo>
                      <a:pt x="369" y="211"/>
                    </a:lnTo>
                    <a:lnTo>
                      <a:pt x="370" y="211"/>
                    </a:lnTo>
                    <a:lnTo>
                      <a:pt x="371" y="210"/>
                    </a:lnTo>
                    <a:lnTo>
                      <a:pt x="371" y="209"/>
                    </a:lnTo>
                    <a:lnTo>
                      <a:pt x="372" y="208"/>
                    </a:lnTo>
                    <a:lnTo>
                      <a:pt x="373" y="207"/>
                    </a:lnTo>
                    <a:lnTo>
                      <a:pt x="373" y="206"/>
                    </a:lnTo>
                    <a:lnTo>
                      <a:pt x="374" y="205"/>
                    </a:lnTo>
                    <a:lnTo>
                      <a:pt x="374" y="204"/>
                    </a:lnTo>
                    <a:lnTo>
                      <a:pt x="374" y="201"/>
                    </a:lnTo>
                    <a:lnTo>
                      <a:pt x="375" y="198"/>
                    </a:lnTo>
                    <a:lnTo>
                      <a:pt x="375" y="195"/>
                    </a:lnTo>
                    <a:lnTo>
                      <a:pt x="375" y="193"/>
                    </a:lnTo>
                    <a:lnTo>
                      <a:pt x="375" y="190"/>
                    </a:lnTo>
                    <a:lnTo>
                      <a:pt x="375" y="188"/>
                    </a:lnTo>
                    <a:lnTo>
                      <a:pt x="376" y="186"/>
                    </a:lnTo>
                    <a:lnTo>
                      <a:pt x="376" y="183"/>
                    </a:lnTo>
                    <a:lnTo>
                      <a:pt x="376" y="181"/>
                    </a:lnTo>
                    <a:lnTo>
                      <a:pt x="376" y="179"/>
                    </a:lnTo>
                    <a:lnTo>
                      <a:pt x="376" y="177"/>
                    </a:lnTo>
                    <a:lnTo>
                      <a:pt x="376" y="173"/>
                    </a:lnTo>
                    <a:lnTo>
                      <a:pt x="376" y="169"/>
                    </a:lnTo>
                    <a:lnTo>
                      <a:pt x="376" y="166"/>
                    </a:lnTo>
                    <a:lnTo>
                      <a:pt x="376" y="163"/>
                    </a:lnTo>
                    <a:lnTo>
                      <a:pt x="376" y="160"/>
                    </a:lnTo>
                    <a:lnTo>
                      <a:pt x="376" y="157"/>
                    </a:lnTo>
                    <a:lnTo>
                      <a:pt x="376" y="154"/>
                    </a:lnTo>
                    <a:lnTo>
                      <a:pt x="376" y="151"/>
                    </a:lnTo>
                    <a:lnTo>
                      <a:pt x="376" y="149"/>
                    </a:lnTo>
                    <a:lnTo>
                      <a:pt x="376" y="147"/>
                    </a:lnTo>
                    <a:lnTo>
                      <a:pt x="376" y="144"/>
                    </a:lnTo>
                    <a:lnTo>
                      <a:pt x="376" y="142"/>
                    </a:lnTo>
                    <a:lnTo>
                      <a:pt x="376" y="139"/>
                    </a:lnTo>
                    <a:lnTo>
                      <a:pt x="375" y="137"/>
                    </a:lnTo>
                    <a:lnTo>
                      <a:pt x="375" y="134"/>
                    </a:lnTo>
                    <a:lnTo>
                      <a:pt x="375" y="132"/>
                    </a:lnTo>
                    <a:lnTo>
                      <a:pt x="375" y="129"/>
                    </a:lnTo>
                    <a:lnTo>
                      <a:pt x="374" y="127"/>
                    </a:lnTo>
                    <a:lnTo>
                      <a:pt x="374" y="125"/>
                    </a:lnTo>
                    <a:lnTo>
                      <a:pt x="374" y="123"/>
                    </a:lnTo>
                    <a:lnTo>
                      <a:pt x="373" y="118"/>
                    </a:lnTo>
                    <a:lnTo>
                      <a:pt x="372" y="115"/>
                    </a:lnTo>
                    <a:lnTo>
                      <a:pt x="371" y="111"/>
                    </a:lnTo>
                    <a:lnTo>
                      <a:pt x="370" y="107"/>
                    </a:lnTo>
                    <a:lnTo>
                      <a:pt x="369" y="103"/>
                    </a:lnTo>
                    <a:lnTo>
                      <a:pt x="368" y="102"/>
                    </a:lnTo>
                    <a:lnTo>
                      <a:pt x="367" y="100"/>
                    </a:lnTo>
                    <a:lnTo>
                      <a:pt x="366" y="99"/>
                    </a:lnTo>
                    <a:lnTo>
                      <a:pt x="366" y="97"/>
                    </a:lnTo>
                    <a:lnTo>
                      <a:pt x="365" y="96"/>
                    </a:lnTo>
                    <a:lnTo>
                      <a:pt x="364" y="94"/>
                    </a:lnTo>
                    <a:lnTo>
                      <a:pt x="363" y="93"/>
                    </a:lnTo>
                    <a:lnTo>
                      <a:pt x="363" y="92"/>
                    </a:lnTo>
                    <a:lnTo>
                      <a:pt x="362" y="91"/>
                    </a:lnTo>
                    <a:lnTo>
                      <a:pt x="362" y="90"/>
                    </a:lnTo>
                    <a:lnTo>
                      <a:pt x="360" y="89"/>
                    </a:lnTo>
                    <a:lnTo>
                      <a:pt x="360" y="88"/>
                    </a:lnTo>
                    <a:lnTo>
                      <a:pt x="359" y="87"/>
                    </a:lnTo>
                    <a:lnTo>
                      <a:pt x="358" y="87"/>
                    </a:lnTo>
                    <a:lnTo>
                      <a:pt x="357" y="86"/>
                    </a:lnTo>
                    <a:lnTo>
                      <a:pt x="356" y="86"/>
                    </a:lnTo>
                    <a:lnTo>
                      <a:pt x="355" y="85"/>
                    </a:lnTo>
                    <a:lnTo>
                      <a:pt x="354" y="85"/>
                    </a:lnTo>
                    <a:lnTo>
                      <a:pt x="352" y="84"/>
                    </a:lnTo>
                    <a:lnTo>
                      <a:pt x="351" y="83"/>
                    </a:lnTo>
                    <a:lnTo>
                      <a:pt x="349" y="83"/>
                    </a:lnTo>
                    <a:lnTo>
                      <a:pt x="348" y="81"/>
                    </a:lnTo>
                    <a:lnTo>
                      <a:pt x="346" y="80"/>
                    </a:lnTo>
                    <a:lnTo>
                      <a:pt x="344" y="78"/>
                    </a:lnTo>
                    <a:lnTo>
                      <a:pt x="342" y="77"/>
                    </a:lnTo>
                    <a:lnTo>
                      <a:pt x="340" y="75"/>
                    </a:lnTo>
                    <a:lnTo>
                      <a:pt x="338" y="74"/>
                    </a:lnTo>
                    <a:lnTo>
                      <a:pt x="334" y="71"/>
                    </a:lnTo>
                    <a:lnTo>
                      <a:pt x="329" y="68"/>
                    </a:lnTo>
                    <a:lnTo>
                      <a:pt x="325" y="65"/>
                    </a:lnTo>
                    <a:lnTo>
                      <a:pt x="320" y="62"/>
                    </a:lnTo>
                    <a:lnTo>
                      <a:pt x="315" y="59"/>
                    </a:lnTo>
                    <a:lnTo>
                      <a:pt x="310" y="56"/>
                    </a:lnTo>
                    <a:lnTo>
                      <a:pt x="305" y="53"/>
                    </a:lnTo>
                    <a:lnTo>
                      <a:pt x="300" y="50"/>
                    </a:lnTo>
                    <a:lnTo>
                      <a:pt x="295" y="48"/>
                    </a:lnTo>
                    <a:lnTo>
                      <a:pt x="290" y="45"/>
                    </a:lnTo>
                    <a:lnTo>
                      <a:pt x="286" y="43"/>
                    </a:lnTo>
                    <a:lnTo>
                      <a:pt x="281" y="40"/>
                    </a:lnTo>
                    <a:lnTo>
                      <a:pt x="277" y="38"/>
                    </a:lnTo>
                    <a:lnTo>
                      <a:pt x="273" y="36"/>
                    </a:lnTo>
                    <a:lnTo>
                      <a:pt x="270" y="34"/>
                    </a:lnTo>
                    <a:lnTo>
                      <a:pt x="266" y="33"/>
                    </a:lnTo>
                    <a:lnTo>
                      <a:pt x="263" y="31"/>
                    </a:lnTo>
                    <a:lnTo>
                      <a:pt x="260" y="30"/>
                    </a:lnTo>
                    <a:lnTo>
                      <a:pt x="258" y="28"/>
                    </a:lnTo>
                    <a:lnTo>
                      <a:pt x="255" y="27"/>
                    </a:lnTo>
                    <a:lnTo>
                      <a:pt x="252" y="26"/>
                    </a:lnTo>
                    <a:lnTo>
                      <a:pt x="247" y="23"/>
                    </a:lnTo>
                    <a:lnTo>
                      <a:pt x="241" y="21"/>
                    </a:lnTo>
                    <a:lnTo>
                      <a:pt x="239" y="20"/>
                    </a:lnTo>
                    <a:lnTo>
                      <a:pt x="236" y="19"/>
                    </a:lnTo>
                    <a:lnTo>
                      <a:pt x="233" y="18"/>
                    </a:lnTo>
                    <a:lnTo>
                      <a:pt x="230" y="17"/>
                    </a:lnTo>
                    <a:lnTo>
                      <a:pt x="228" y="16"/>
                    </a:lnTo>
                    <a:lnTo>
                      <a:pt x="225" y="15"/>
                    </a:lnTo>
                    <a:lnTo>
                      <a:pt x="220" y="13"/>
                    </a:lnTo>
                    <a:lnTo>
                      <a:pt x="215" y="12"/>
                    </a:lnTo>
                    <a:lnTo>
                      <a:pt x="210" y="10"/>
                    </a:lnTo>
                    <a:lnTo>
                      <a:pt x="204" y="9"/>
                    </a:lnTo>
                    <a:lnTo>
                      <a:pt x="199" y="7"/>
                    </a:lnTo>
                    <a:lnTo>
                      <a:pt x="193" y="6"/>
                    </a:lnTo>
                    <a:lnTo>
                      <a:pt x="188" y="5"/>
                    </a:lnTo>
                    <a:lnTo>
                      <a:pt x="181" y="4"/>
                    </a:lnTo>
                    <a:lnTo>
                      <a:pt x="175" y="3"/>
                    </a:lnTo>
                    <a:lnTo>
                      <a:pt x="168" y="3"/>
                    </a:lnTo>
                    <a:lnTo>
                      <a:pt x="162" y="2"/>
                    </a:lnTo>
                    <a:lnTo>
                      <a:pt x="155" y="2"/>
                    </a:lnTo>
                    <a:lnTo>
                      <a:pt x="149" y="2"/>
                    </a:lnTo>
                    <a:lnTo>
                      <a:pt x="136" y="1"/>
                    </a:lnTo>
                    <a:lnTo>
                      <a:pt x="128" y="1"/>
                    </a:lnTo>
                    <a:lnTo>
                      <a:pt x="121" y="1"/>
                    </a:lnTo>
                    <a:lnTo>
                      <a:pt x="115" y="0"/>
                    </a:lnTo>
                    <a:lnTo>
                      <a:pt x="111" y="0"/>
                    </a:lnTo>
                    <a:lnTo>
                      <a:pt x="108" y="0"/>
                    </a:lnTo>
                    <a:lnTo>
                      <a:pt x="105" y="0"/>
                    </a:lnTo>
                    <a:lnTo>
                      <a:pt x="102" y="0"/>
                    </a:lnTo>
                    <a:lnTo>
                      <a:pt x="99" y="0"/>
                    </a:lnTo>
                    <a:lnTo>
                      <a:pt x="96" y="0"/>
                    </a:lnTo>
                    <a:lnTo>
                      <a:pt x="93" y="0"/>
                    </a:lnTo>
                    <a:lnTo>
                      <a:pt x="90" y="0"/>
                    </a:lnTo>
                    <a:lnTo>
                      <a:pt x="88" y="0"/>
                    </a:lnTo>
                    <a:lnTo>
                      <a:pt x="86" y="0"/>
                    </a:lnTo>
                    <a:lnTo>
                      <a:pt x="84" y="0"/>
                    </a:lnTo>
                    <a:lnTo>
                      <a:pt x="83" y="0"/>
                    </a:lnTo>
                    <a:lnTo>
                      <a:pt x="82" y="0"/>
                    </a:lnTo>
                    <a:lnTo>
                      <a:pt x="81" y="1"/>
                    </a:lnTo>
                    <a:lnTo>
                      <a:pt x="80" y="1"/>
                    </a:lnTo>
                    <a:lnTo>
                      <a:pt x="79" y="1"/>
                    </a:lnTo>
                    <a:lnTo>
                      <a:pt x="78" y="1"/>
                    </a:lnTo>
                    <a:lnTo>
                      <a:pt x="77" y="1"/>
                    </a:lnTo>
                    <a:lnTo>
                      <a:pt x="75" y="1"/>
                    </a:lnTo>
                    <a:lnTo>
                      <a:pt x="73" y="1"/>
                    </a:lnTo>
                    <a:lnTo>
                      <a:pt x="71" y="2"/>
                    </a:lnTo>
                    <a:lnTo>
                      <a:pt x="69" y="2"/>
                    </a:lnTo>
                    <a:lnTo>
                      <a:pt x="67" y="2"/>
                    </a:lnTo>
                    <a:lnTo>
                      <a:pt x="65" y="2"/>
                    </a:lnTo>
                    <a:lnTo>
                      <a:pt x="61" y="3"/>
                    </a:lnTo>
                    <a:lnTo>
                      <a:pt x="57" y="3"/>
                    </a:lnTo>
                    <a:lnTo>
                      <a:pt x="52" y="4"/>
                    </a:lnTo>
                    <a:lnTo>
                      <a:pt x="48" y="4"/>
                    </a:lnTo>
                    <a:lnTo>
                      <a:pt x="43" y="5"/>
                    </a:lnTo>
                    <a:lnTo>
                      <a:pt x="39" y="6"/>
                    </a:lnTo>
                    <a:lnTo>
                      <a:pt x="35" y="6"/>
                    </a:lnTo>
                    <a:lnTo>
                      <a:pt x="31" y="7"/>
                    </a:lnTo>
                    <a:lnTo>
                      <a:pt x="27" y="8"/>
                    </a:lnTo>
                    <a:lnTo>
                      <a:pt x="24" y="8"/>
                    </a:lnTo>
                    <a:lnTo>
                      <a:pt x="20" y="9"/>
                    </a:lnTo>
                    <a:lnTo>
                      <a:pt x="18" y="10"/>
                    </a:lnTo>
                    <a:lnTo>
                      <a:pt x="15" y="11"/>
                    </a:lnTo>
                    <a:lnTo>
                      <a:pt x="12" y="11"/>
                    </a:lnTo>
                    <a:lnTo>
                      <a:pt x="10" y="12"/>
                    </a:lnTo>
                    <a:lnTo>
                      <a:pt x="8" y="13"/>
                    </a:lnTo>
                    <a:lnTo>
                      <a:pt x="6" y="14"/>
                    </a:lnTo>
                    <a:lnTo>
                      <a:pt x="4" y="15"/>
                    </a:lnTo>
                    <a:lnTo>
                      <a:pt x="3" y="15"/>
                    </a:lnTo>
                    <a:lnTo>
                      <a:pt x="2" y="16"/>
                    </a:lnTo>
                    <a:lnTo>
                      <a:pt x="1" y="17"/>
                    </a:lnTo>
                    <a:lnTo>
                      <a:pt x="0" y="18"/>
                    </a:lnTo>
                    <a:lnTo>
                      <a:pt x="0" y="19"/>
                    </a:lnTo>
                    <a:lnTo>
                      <a:pt x="0" y="21"/>
                    </a:lnTo>
                    <a:lnTo>
                      <a:pt x="0" y="22"/>
                    </a:lnTo>
                    <a:lnTo>
                      <a:pt x="0" y="23"/>
                    </a:lnTo>
                    <a:lnTo>
                      <a:pt x="0" y="25"/>
                    </a:lnTo>
                    <a:lnTo>
                      <a:pt x="0" y="27"/>
                    </a:lnTo>
                    <a:lnTo>
                      <a:pt x="0" y="28"/>
                    </a:lnTo>
                    <a:lnTo>
                      <a:pt x="0" y="29"/>
                    </a:lnTo>
                    <a:lnTo>
                      <a:pt x="1" y="31"/>
                    </a:lnTo>
                    <a:lnTo>
                      <a:pt x="1" y="34"/>
                    </a:lnTo>
                    <a:lnTo>
                      <a:pt x="2" y="37"/>
                    </a:lnTo>
                    <a:lnTo>
                      <a:pt x="3" y="40"/>
                    </a:lnTo>
                    <a:lnTo>
                      <a:pt x="4" y="43"/>
                    </a:lnTo>
                    <a:lnTo>
                      <a:pt x="5" y="47"/>
                    </a:lnTo>
                    <a:lnTo>
                      <a:pt x="5" y="50"/>
                    </a:lnTo>
                    <a:lnTo>
                      <a:pt x="7" y="57"/>
                    </a:lnTo>
                    <a:lnTo>
                      <a:pt x="8" y="64"/>
                    </a:lnTo>
                    <a:lnTo>
                      <a:pt x="10" y="71"/>
                    </a:lnTo>
                    <a:lnTo>
                      <a:pt x="11" y="78"/>
                    </a:lnTo>
                    <a:lnTo>
                      <a:pt x="13" y="85"/>
                    </a:lnTo>
                    <a:lnTo>
                      <a:pt x="14" y="92"/>
                    </a:lnTo>
                    <a:lnTo>
                      <a:pt x="16" y="99"/>
                    </a:lnTo>
                    <a:lnTo>
                      <a:pt x="18" y="106"/>
                    </a:lnTo>
                    <a:lnTo>
                      <a:pt x="19" y="111"/>
                    </a:lnTo>
                    <a:lnTo>
                      <a:pt x="20" y="115"/>
                    </a:lnTo>
                    <a:lnTo>
                      <a:pt x="23" y="125"/>
                    </a:lnTo>
                    <a:lnTo>
                      <a:pt x="24" y="129"/>
                    </a:lnTo>
                    <a:lnTo>
                      <a:pt x="26" y="133"/>
                    </a:lnTo>
                    <a:lnTo>
                      <a:pt x="28" y="138"/>
                    </a:lnTo>
                    <a:lnTo>
                      <a:pt x="29" y="142"/>
                    </a:lnTo>
                    <a:lnTo>
                      <a:pt x="31" y="147"/>
                    </a:lnTo>
                    <a:lnTo>
                      <a:pt x="32" y="151"/>
                    </a:lnTo>
                    <a:lnTo>
                      <a:pt x="34" y="154"/>
                    </a:lnTo>
                    <a:lnTo>
                      <a:pt x="36" y="158"/>
                    </a:lnTo>
                    <a:lnTo>
                      <a:pt x="37" y="162"/>
                    </a:lnTo>
                    <a:lnTo>
                      <a:pt x="39" y="166"/>
                    </a:lnTo>
                    <a:lnTo>
                      <a:pt x="40" y="169"/>
                    </a:lnTo>
                    <a:lnTo>
                      <a:pt x="42" y="172"/>
                    </a:lnTo>
                    <a:lnTo>
                      <a:pt x="43" y="175"/>
                    </a:lnTo>
                    <a:lnTo>
                      <a:pt x="44" y="177"/>
                    </a:lnTo>
                    <a:lnTo>
                      <a:pt x="45" y="180"/>
                    </a:lnTo>
                    <a:lnTo>
                      <a:pt x="46" y="182"/>
                    </a:lnTo>
                    <a:lnTo>
                      <a:pt x="47" y="184"/>
                    </a:lnTo>
                    <a:lnTo>
                      <a:pt x="49" y="186"/>
                    </a:lnTo>
                    <a:lnTo>
                      <a:pt x="50" y="188"/>
                    </a:lnTo>
                    <a:lnTo>
                      <a:pt x="51" y="190"/>
                    </a:lnTo>
                    <a:lnTo>
                      <a:pt x="52" y="191"/>
                    </a:lnTo>
                    <a:lnTo>
                      <a:pt x="53" y="193"/>
                    </a:lnTo>
                    <a:lnTo>
                      <a:pt x="54" y="194"/>
                    </a:lnTo>
                    <a:lnTo>
                      <a:pt x="55" y="196"/>
                    </a:lnTo>
                    <a:lnTo>
                      <a:pt x="56" y="197"/>
                    </a:lnTo>
                    <a:lnTo>
                      <a:pt x="57" y="198"/>
                    </a:lnTo>
                    <a:lnTo>
                      <a:pt x="58" y="199"/>
                    </a:lnTo>
                    <a:lnTo>
                      <a:pt x="59" y="201"/>
                    </a:lnTo>
                    <a:lnTo>
                      <a:pt x="61" y="202"/>
                    </a:lnTo>
                    <a:lnTo>
                      <a:pt x="62" y="202"/>
                    </a:lnTo>
                    <a:lnTo>
                      <a:pt x="64" y="204"/>
                    </a:lnTo>
                    <a:lnTo>
                      <a:pt x="66" y="206"/>
                    </a:lnTo>
                    <a:lnTo>
                      <a:pt x="69" y="207"/>
                    </a:lnTo>
                    <a:lnTo>
                      <a:pt x="71" y="208"/>
                    </a:lnTo>
                    <a:lnTo>
                      <a:pt x="74" y="209"/>
                    </a:lnTo>
                    <a:lnTo>
                      <a:pt x="77" y="210"/>
                    </a:lnTo>
                    <a:lnTo>
                      <a:pt x="80" y="21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2" name="Line 33"/>
              <p:cNvSpPr>
                <a:spLocks noChangeShapeType="1"/>
              </p:cNvSpPr>
              <p:nvPr/>
            </p:nvSpPr>
            <p:spPr bwMode="auto">
              <a:xfrm flipH="1" flipV="1">
                <a:off x="1708" y="1915"/>
                <a:ext cx="286"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3" name="Freeform 34"/>
              <p:cNvSpPr>
                <a:spLocks/>
              </p:cNvSpPr>
              <p:nvPr/>
            </p:nvSpPr>
            <p:spPr bwMode="auto">
              <a:xfrm>
                <a:off x="2177" y="1840"/>
                <a:ext cx="42" cy="4"/>
              </a:xfrm>
              <a:custGeom>
                <a:avLst/>
                <a:gdLst>
                  <a:gd name="T0" fmla="*/ 42 w 42"/>
                  <a:gd name="T1" fmla="*/ 0 h 4"/>
                  <a:gd name="T2" fmla="*/ 41 w 42"/>
                  <a:gd name="T3" fmla="*/ 0 h 4"/>
                  <a:gd name="T4" fmla="*/ 40 w 42"/>
                  <a:gd name="T5" fmla="*/ 1 h 4"/>
                  <a:gd name="T6" fmla="*/ 39 w 42"/>
                  <a:gd name="T7" fmla="*/ 2 h 4"/>
                  <a:gd name="T8" fmla="*/ 38 w 42"/>
                  <a:gd name="T9" fmla="*/ 2 h 4"/>
                  <a:gd name="T10" fmla="*/ 36 w 42"/>
                  <a:gd name="T11" fmla="*/ 3 h 4"/>
                  <a:gd name="T12" fmla="*/ 34 w 42"/>
                  <a:gd name="T13" fmla="*/ 3 h 4"/>
                  <a:gd name="T14" fmla="*/ 33 w 42"/>
                  <a:gd name="T15" fmla="*/ 3 h 4"/>
                  <a:gd name="T16" fmla="*/ 31 w 42"/>
                  <a:gd name="T17" fmla="*/ 3 h 4"/>
                  <a:gd name="T18" fmla="*/ 30 w 42"/>
                  <a:gd name="T19" fmla="*/ 3 h 4"/>
                  <a:gd name="T20" fmla="*/ 29 w 42"/>
                  <a:gd name="T21" fmla="*/ 4 h 4"/>
                  <a:gd name="T22" fmla="*/ 28 w 42"/>
                  <a:gd name="T23" fmla="*/ 4 h 4"/>
                  <a:gd name="T24" fmla="*/ 26 w 42"/>
                  <a:gd name="T25" fmla="*/ 4 h 4"/>
                  <a:gd name="T26" fmla="*/ 25 w 42"/>
                  <a:gd name="T27" fmla="*/ 4 h 4"/>
                  <a:gd name="T28" fmla="*/ 24 w 42"/>
                  <a:gd name="T29" fmla="*/ 4 h 4"/>
                  <a:gd name="T30" fmla="*/ 22 w 42"/>
                  <a:gd name="T31" fmla="*/ 4 h 4"/>
                  <a:gd name="T32" fmla="*/ 20 w 42"/>
                  <a:gd name="T33" fmla="*/ 4 h 4"/>
                  <a:gd name="T34" fmla="*/ 18 w 42"/>
                  <a:gd name="T35" fmla="*/ 4 h 4"/>
                  <a:gd name="T36" fmla="*/ 16 w 42"/>
                  <a:gd name="T37" fmla="*/ 4 h 4"/>
                  <a:gd name="T38" fmla="*/ 15 w 42"/>
                  <a:gd name="T39" fmla="*/ 4 h 4"/>
                  <a:gd name="T40" fmla="*/ 12 w 42"/>
                  <a:gd name="T41" fmla="*/ 4 h 4"/>
                  <a:gd name="T42" fmla="*/ 10 w 42"/>
                  <a:gd name="T43" fmla="*/ 4 h 4"/>
                  <a:gd name="T44" fmla="*/ 8 w 42"/>
                  <a:gd name="T45" fmla="*/ 4 h 4"/>
                  <a:gd name="T46" fmla="*/ 5 w 42"/>
                  <a:gd name="T47" fmla="*/ 4 h 4"/>
                  <a:gd name="T48" fmla="*/ 2 w 42"/>
                  <a:gd name="T49" fmla="*/ 4 h 4"/>
                  <a:gd name="T50" fmla="*/ 0 w 42"/>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 h="4">
                    <a:moveTo>
                      <a:pt x="42" y="0"/>
                    </a:moveTo>
                    <a:lnTo>
                      <a:pt x="41" y="0"/>
                    </a:lnTo>
                    <a:lnTo>
                      <a:pt x="40" y="1"/>
                    </a:lnTo>
                    <a:lnTo>
                      <a:pt x="39" y="2"/>
                    </a:lnTo>
                    <a:lnTo>
                      <a:pt x="38" y="2"/>
                    </a:lnTo>
                    <a:lnTo>
                      <a:pt x="36" y="3"/>
                    </a:lnTo>
                    <a:lnTo>
                      <a:pt x="34" y="3"/>
                    </a:lnTo>
                    <a:lnTo>
                      <a:pt x="33" y="3"/>
                    </a:lnTo>
                    <a:lnTo>
                      <a:pt x="31" y="3"/>
                    </a:lnTo>
                    <a:lnTo>
                      <a:pt x="30" y="3"/>
                    </a:lnTo>
                    <a:lnTo>
                      <a:pt x="29" y="4"/>
                    </a:lnTo>
                    <a:lnTo>
                      <a:pt x="28" y="4"/>
                    </a:lnTo>
                    <a:lnTo>
                      <a:pt x="26" y="4"/>
                    </a:lnTo>
                    <a:lnTo>
                      <a:pt x="25" y="4"/>
                    </a:lnTo>
                    <a:lnTo>
                      <a:pt x="24" y="4"/>
                    </a:lnTo>
                    <a:lnTo>
                      <a:pt x="22" y="4"/>
                    </a:lnTo>
                    <a:lnTo>
                      <a:pt x="20" y="4"/>
                    </a:lnTo>
                    <a:lnTo>
                      <a:pt x="18" y="4"/>
                    </a:lnTo>
                    <a:lnTo>
                      <a:pt x="16" y="4"/>
                    </a:lnTo>
                    <a:lnTo>
                      <a:pt x="15" y="4"/>
                    </a:lnTo>
                    <a:lnTo>
                      <a:pt x="12" y="4"/>
                    </a:lnTo>
                    <a:lnTo>
                      <a:pt x="10" y="4"/>
                    </a:lnTo>
                    <a:lnTo>
                      <a:pt x="8" y="4"/>
                    </a:lnTo>
                    <a:lnTo>
                      <a:pt x="5" y="4"/>
                    </a:lnTo>
                    <a:lnTo>
                      <a:pt x="2" y="4"/>
                    </a:lnTo>
                    <a:lnTo>
                      <a:pt x="0" y="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4" name="Freeform 35"/>
              <p:cNvSpPr>
                <a:spLocks/>
              </p:cNvSpPr>
              <p:nvPr/>
            </p:nvSpPr>
            <p:spPr bwMode="auto">
              <a:xfrm>
                <a:off x="2011" y="1789"/>
                <a:ext cx="196" cy="34"/>
              </a:xfrm>
              <a:custGeom>
                <a:avLst/>
                <a:gdLst>
                  <a:gd name="T0" fmla="*/ 0 w 196"/>
                  <a:gd name="T1" fmla="*/ 0 h 34"/>
                  <a:gd name="T2" fmla="*/ 1 w 196"/>
                  <a:gd name="T3" fmla="*/ 1 h 34"/>
                  <a:gd name="T4" fmla="*/ 2 w 196"/>
                  <a:gd name="T5" fmla="*/ 2 h 34"/>
                  <a:gd name="T6" fmla="*/ 4 w 196"/>
                  <a:gd name="T7" fmla="*/ 3 h 34"/>
                  <a:gd name="T8" fmla="*/ 5 w 196"/>
                  <a:gd name="T9" fmla="*/ 3 h 34"/>
                  <a:gd name="T10" fmla="*/ 7 w 196"/>
                  <a:gd name="T11" fmla="*/ 4 h 34"/>
                  <a:gd name="T12" fmla="*/ 9 w 196"/>
                  <a:gd name="T13" fmla="*/ 4 h 34"/>
                  <a:gd name="T14" fmla="*/ 11 w 196"/>
                  <a:gd name="T15" fmla="*/ 5 h 34"/>
                  <a:gd name="T16" fmla="*/ 14 w 196"/>
                  <a:gd name="T17" fmla="*/ 5 h 34"/>
                  <a:gd name="T18" fmla="*/ 16 w 196"/>
                  <a:gd name="T19" fmla="*/ 6 h 34"/>
                  <a:gd name="T20" fmla="*/ 19 w 196"/>
                  <a:gd name="T21" fmla="*/ 6 h 34"/>
                  <a:gd name="T22" fmla="*/ 22 w 196"/>
                  <a:gd name="T23" fmla="*/ 6 h 34"/>
                  <a:gd name="T24" fmla="*/ 24 w 196"/>
                  <a:gd name="T25" fmla="*/ 7 h 34"/>
                  <a:gd name="T26" fmla="*/ 28 w 196"/>
                  <a:gd name="T27" fmla="*/ 7 h 34"/>
                  <a:gd name="T28" fmla="*/ 31 w 196"/>
                  <a:gd name="T29" fmla="*/ 7 h 34"/>
                  <a:gd name="T30" fmla="*/ 34 w 196"/>
                  <a:gd name="T31" fmla="*/ 7 h 34"/>
                  <a:gd name="T32" fmla="*/ 38 w 196"/>
                  <a:gd name="T33" fmla="*/ 8 h 34"/>
                  <a:gd name="T34" fmla="*/ 42 w 196"/>
                  <a:gd name="T35" fmla="*/ 8 h 34"/>
                  <a:gd name="T36" fmla="*/ 46 w 196"/>
                  <a:gd name="T37" fmla="*/ 8 h 34"/>
                  <a:gd name="T38" fmla="*/ 50 w 196"/>
                  <a:gd name="T39" fmla="*/ 9 h 34"/>
                  <a:gd name="T40" fmla="*/ 54 w 196"/>
                  <a:gd name="T41" fmla="*/ 9 h 34"/>
                  <a:gd name="T42" fmla="*/ 58 w 196"/>
                  <a:gd name="T43" fmla="*/ 9 h 34"/>
                  <a:gd name="T44" fmla="*/ 63 w 196"/>
                  <a:gd name="T45" fmla="*/ 9 h 34"/>
                  <a:gd name="T46" fmla="*/ 67 w 196"/>
                  <a:gd name="T47" fmla="*/ 10 h 34"/>
                  <a:gd name="T48" fmla="*/ 72 w 196"/>
                  <a:gd name="T49" fmla="*/ 10 h 34"/>
                  <a:gd name="T50" fmla="*/ 77 w 196"/>
                  <a:gd name="T51" fmla="*/ 11 h 34"/>
                  <a:gd name="T52" fmla="*/ 82 w 196"/>
                  <a:gd name="T53" fmla="*/ 11 h 34"/>
                  <a:gd name="T54" fmla="*/ 87 w 196"/>
                  <a:gd name="T55" fmla="*/ 12 h 34"/>
                  <a:gd name="T56" fmla="*/ 92 w 196"/>
                  <a:gd name="T57" fmla="*/ 12 h 34"/>
                  <a:gd name="T58" fmla="*/ 97 w 196"/>
                  <a:gd name="T59" fmla="*/ 13 h 34"/>
                  <a:gd name="T60" fmla="*/ 103 w 196"/>
                  <a:gd name="T61" fmla="*/ 14 h 34"/>
                  <a:gd name="T62" fmla="*/ 108 w 196"/>
                  <a:gd name="T63" fmla="*/ 15 h 34"/>
                  <a:gd name="T64" fmla="*/ 114 w 196"/>
                  <a:gd name="T65" fmla="*/ 16 h 34"/>
                  <a:gd name="T66" fmla="*/ 116 w 196"/>
                  <a:gd name="T67" fmla="*/ 16 h 34"/>
                  <a:gd name="T68" fmla="*/ 119 w 196"/>
                  <a:gd name="T69" fmla="*/ 16 h 34"/>
                  <a:gd name="T70" fmla="*/ 122 w 196"/>
                  <a:gd name="T71" fmla="*/ 17 h 34"/>
                  <a:gd name="T72" fmla="*/ 125 w 196"/>
                  <a:gd name="T73" fmla="*/ 18 h 34"/>
                  <a:gd name="T74" fmla="*/ 127 w 196"/>
                  <a:gd name="T75" fmla="*/ 18 h 34"/>
                  <a:gd name="T76" fmla="*/ 128 w 196"/>
                  <a:gd name="T77" fmla="*/ 18 h 34"/>
                  <a:gd name="T78" fmla="*/ 130 w 196"/>
                  <a:gd name="T79" fmla="*/ 18 h 34"/>
                  <a:gd name="T80" fmla="*/ 132 w 196"/>
                  <a:gd name="T81" fmla="*/ 19 h 34"/>
                  <a:gd name="T82" fmla="*/ 134 w 196"/>
                  <a:gd name="T83" fmla="*/ 19 h 34"/>
                  <a:gd name="T84" fmla="*/ 136 w 196"/>
                  <a:gd name="T85" fmla="*/ 19 h 34"/>
                  <a:gd name="T86" fmla="*/ 138 w 196"/>
                  <a:gd name="T87" fmla="*/ 20 h 34"/>
                  <a:gd name="T88" fmla="*/ 140 w 196"/>
                  <a:gd name="T89" fmla="*/ 20 h 34"/>
                  <a:gd name="T90" fmla="*/ 143 w 196"/>
                  <a:gd name="T91" fmla="*/ 21 h 34"/>
                  <a:gd name="T92" fmla="*/ 146 w 196"/>
                  <a:gd name="T93" fmla="*/ 21 h 34"/>
                  <a:gd name="T94" fmla="*/ 149 w 196"/>
                  <a:gd name="T95" fmla="*/ 22 h 34"/>
                  <a:gd name="T96" fmla="*/ 153 w 196"/>
                  <a:gd name="T97" fmla="*/ 23 h 34"/>
                  <a:gd name="T98" fmla="*/ 156 w 196"/>
                  <a:gd name="T99" fmla="*/ 23 h 34"/>
                  <a:gd name="T100" fmla="*/ 159 w 196"/>
                  <a:gd name="T101" fmla="*/ 24 h 34"/>
                  <a:gd name="T102" fmla="*/ 163 w 196"/>
                  <a:gd name="T103" fmla="*/ 25 h 34"/>
                  <a:gd name="T104" fmla="*/ 167 w 196"/>
                  <a:gd name="T105" fmla="*/ 25 h 34"/>
                  <a:gd name="T106" fmla="*/ 174 w 196"/>
                  <a:gd name="T107" fmla="*/ 27 h 34"/>
                  <a:gd name="T108" fmla="*/ 181 w 196"/>
                  <a:gd name="T109" fmla="*/ 29 h 34"/>
                  <a:gd name="T110" fmla="*/ 189 w 196"/>
                  <a:gd name="T111" fmla="*/ 31 h 34"/>
                  <a:gd name="T112" fmla="*/ 192 w 196"/>
                  <a:gd name="T113" fmla="*/ 33 h 34"/>
                  <a:gd name="T114" fmla="*/ 196 w 196"/>
                  <a:gd name="T115" fmla="*/ 34 h 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6" h="34">
                    <a:moveTo>
                      <a:pt x="0" y="0"/>
                    </a:moveTo>
                    <a:lnTo>
                      <a:pt x="1" y="1"/>
                    </a:lnTo>
                    <a:lnTo>
                      <a:pt x="2" y="2"/>
                    </a:lnTo>
                    <a:lnTo>
                      <a:pt x="4" y="3"/>
                    </a:lnTo>
                    <a:lnTo>
                      <a:pt x="5" y="3"/>
                    </a:lnTo>
                    <a:lnTo>
                      <a:pt x="7" y="4"/>
                    </a:lnTo>
                    <a:lnTo>
                      <a:pt x="9" y="4"/>
                    </a:lnTo>
                    <a:lnTo>
                      <a:pt x="11" y="5"/>
                    </a:lnTo>
                    <a:lnTo>
                      <a:pt x="14" y="5"/>
                    </a:lnTo>
                    <a:lnTo>
                      <a:pt x="16" y="6"/>
                    </a:lnTo>
                    <a:lnTo>
                      <a:pt x="19" y="6"/>
                    </a:lnTo>
                    <a:lnTo>
                      <a:pt x="22" y="6"/>
                    </a:lnTo>
                    <a:lnTo>
                      <a:pt x="24" y="7"/>
                    </a:lnTo>
                    <a:lnTo>
                      <a:pt x="28" y="7"/>
                    </a:lnTo>
                    <a:lnTo>
                      <a:pt x="31" y="7"/>
                    </a:lnTo>
                    <a:lnTo>
                      <a:pt x="34" y="7"/>
                    </a:lnTo>
                    <a:lnTo>
                      <a:pt x="38" y="8"/>
                    </a:lnTo>
                    <a:lnTo>
                      <a:pt x="42" y="8"/>
                    </a:lnTo>
                    <a:lnTo>
                      <a:pt x="46" y="8"/>
                    </a:lnTo>
                    <a:lnTo>
                      <a:pt x="50" y="9"/>
                    </a:lnTo>
                    <a:lnTo>
                      <a:pt x="54" y="9"/>
                    </a:lnTo>
                    <a:lnTo>
                      <a:pt x="58" y="9"/>
                    </a:lnTo>
                    <a:lnTo>
                      <a:pt x="63" y="9"/>
                    </a:lnTo>
                    <a:lnTo>
                      <a:pt x="67" y="10"/>
                    </a:lnTo>
                    <a:lnTo>
                      <a:pt x="72" y="10"/>
                    </a:lnTo>
                    <a:lnTo>
                      <a:pt x="77" y="11"/>
                    </a:lnTo>
                    <a:lnTo>
                      <a:pt x="82" y="11"/>
                    </a:lnTo>
                    <a:lnTo>
                      <a:pt x="87" y="12"/>
                    </a:lnTo>
                    <a:lnTo>
                      <a:pt x="92" y="12"/>
                    </a:lnTo>
                    <a:lnTo>
                      <a:pt x="97" y="13"/>
                    </a:lnTo>
                    <a:lnTo>
                      <a:pt x="103" y="14"/>
                    </a:lnTo>
                    <a:lnTo>
                      <a:pt x="108" y="15"/>
                    </a:lnTo>
                    <a:lnTo>
                      <a:pt x="114" y="16"/>
                    </a:lnTo>
                    <a:lnTo>
                      <a:pt x="116" y="16"/>
                    </a:lnTo>
                    <a:lnTo>
                      <a:pt x="119" y="16"/>
                    </a:lnTo>
                    <a:lnTo>
                      <a:pt x="122" y="17"/>
                    </a:lnTo>
                    <a:lnTo>
                      <a:pt x="125" y="18"/>
                    </a:lnTo>
                    <a:lnTo>
                      <a:pt x="127" y="18"/>
                    </a:lnTo>
                    <a:lnTo>
                      <a:pt x="128" y="18"/>
                    </a:lnTo>
                    <a:lnTo>
                      <a:pt x="130" y="18"/>
                    </a:lnTo>
                    <a:lnTo>
                      <a:pt x="132" y="19"/>
                    </a:lnTo>
                    <a:lnTo>
                      <a:pt x="134" y="19"/>
                    </a:lnTo>
                    <a:lnTo>
                      <a:pt x="136" y="19"/>
                    </a:lnTo>
                    <a:lnTo>
                      <a:pt x="138" y="20"/>
                    </a:lnTo>
                    <a:lnTo>
                      <a:pt x="140" y="20"/>
                    </a:lnTo>
                    <a:lnTo>
                      <a:pt x="143" y="21"/>
                    </a:lnTo>
                    <a:lnTo>
                      <a:pt x="146" y="21"/>
                    </a:lnTo>
                    <a:lnTo>
                      <a:pt x="149" y="22"/>
                    </a:lnTo>
                    <a:lnTo>
                      <a:pt x="153" y="23"/>
                    </a:lnTo>
                    <a:lnTo>
                      <a:pt x="156" y="23"/>
                    </a:lnTo>
                    <a:lnTo>
                      <a:pt x="159" y="24"/>
                    </a:lnTo>
                    <a:lnTo>
                      <a:pt x="163" y="25"/>
                    </a:lnTo>
                    <a:lnTo>
                      <a:pt x="167" y="25"/>
                    </a:lnTo>
                    <a:lnTo>
                      <a:pt x="174" y="27"/>
                    </a:lnTo>
                    <a:lnTo>
                      <a:pt x="181" y="29"/>
                    </a:lnTo>
                    <a:lnTo>
                      <a:pt x="189" y="31"/>
                    </a:lnTo>
                    <a:lnTo>
                      <a:pt x="192" y="33"/>
                    </a:lnTo>
                    <a:lnTo>
                      <a:pt x="196" y="3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5" name="Freeform 36"/>
              <p:cNvSpPr>
                <a:spLocks/>
              </p:cNvSpPr>
              <p:nvPr/>
            </p:nvSpPr>
            <p:spPr bwMode="auto">
              <a:xfrm>
                <a:off x="1419" y="1799"/>
                <a:ext cx="869" cy="104"/>
              </a:xfrm>
              <a:custGeom>
                <a:avLst/>
                <a:gdLst>
                  <a:gd name="T0" fmla="*/ 863 w 869"/>
                  <a:gd name="T1" fmla="*/ 70 h 104"/>
                  <a:gd name="T2" fmla="*/ 853 w 869"/>
                  <a:gd name="T3" fmla="*/ 69 h 104"/>
                  <a:gd name="T4" fmla="*/ 828 w 869"/>
                  <a:gd name="T5" fmla="*/ 66 h 104"/>
                  <a:gd name="T6" fmla="*/ 813 w 869"/>
                  <a:gd name="T7" fmla="*/ 62 h 104"/>
                  <a:gd name="T8" fmla="*/ 804 w 869"/>
                  <a:gd name="T9" fmla="*/ 56 h 104"/>
                  <a:gd name="T10" fmla="*/ 795 w 869"/>
                  <a:gd name="T11" fmla="*/ 46 h 104"/>
                  <a:gd name="T12" fmla="*/ 788 w 869"/>
                  <a:gd name="T13" fmla="*/ 37 h 104"/>
                  <a:gd name="T14" fmla="*/ 773 w 869"/>
                  <a:gd name="T15" fmla="*/ 27 h 104"/>
                  <a:gd name="T16" fmla="*/ 754 w 869"/>
                  <a:gd name="T17" fmla="*/ 17 h 104"/>
                  <a:gd name="T18" fmla="*/ 732 w 869"/>
                  <a:gd name="T19" fmla="*/ 11 h 104"/>
                  <a:gd name="T20" fmla="*/ 707 w 869"/>
                  <a:gd name="T21" fmla="*/ 8 h 104"/>
                  <a:gd name="T22" fmla="*/ 682 w 869"/>
                  <a:gd name="T23" fmla="*/ 10 h 104"/>
                  <a:gd name="T24" fmla="*/ 658 w 869"/>
                  <a:gd name="T25" fmla="*/ 17 h 104"/>
                  <a:gd name="T26" fmla="*/ 643 w 869"/>
                  <a:gd name="T27" fmla="*/ 27 h 104"/>
                  <a:gd name="T28" fmla="*/ 634 w 869"/>
                  <a:gd name="T29" fmla="*/ 36 h 104"/>
                  <a:gd name="T30" fmla="*/ 626 w 869"/>
                  <a:gd name="T31" fmla="*/ 47 h 104"/>
                  <a:gd name="T32" fmla="*/ 618 w 869"/>
                  <a:gd name="T33" fmla="*/ 60 h 104"/>
                  <a:gd name="T34" fmla="*/ 611 w 869"/>
                  <a:gd name="T35" fmla="*/ 74 h 104"/>
                  <a:gd name="T36" fmla="*/ 605 w 869"/>
                  <a:gd name="T37" fmla="*/ 93 h 104"/>
                  <a:gd name="T38" fmla="*/ 587 w 869"/>
                  <a:gd name="T39" fmla="*/ 104 h 104"/>
                  <a:gd name="T40" fmla="*/ 560 w 869"/>
                  <a:gd name="T41" fmla="*/ 103 h 104"/>
                  <a:gd name="T42" fmla="*/ 539 w 869"/>
                  <a:gd name="T43" fmla="*/ 102 h 104"/>
                  <a:gd name="T44" fmla="*/ 522 w 869"/>
                  <a:gd name="T45" fmla="*/ 101 h 104"/>
                  <a:gd name="T46" fmla="*/ 508 w 869"/>
                  <a:gd name="T47" fmla="*/ 101 h 104"/>
                  <a:gd name="T48" fmla="*/ 497 w 869"/>
                  <a:gd name="T49" fmla="*/ 100 h 104"/>
                  <a:gd name="T50" fmla="*/ 486 w 869"/>
                  <a:gd name="T51" fmla="*/ 100 h 104"/>
                  <a:gd name="T52" fmla="*/ 478 w 869"/>
                  <a:gd name="T53" fmla="*/ 99 h 104"/>
                  <a:gd name="T54" fmla="*/ 465 w 869"/>
                  <a:gd name="T55" fmla="*/ 99 h 104"/>
                  <a:gd name="T56" fmla="*/ 450 w 869"/>
                  <a:gd name="T57" fmla="*/ 98 h 104"/>
                  <a:gd name="T58" fmla="*/ 431 w 869"/>
                  <a:gd name="T59" fmla="*/ 98 h 104"/>
                  <a:gd name="T60" fmla="*/ 405 w 869"/>
                  <a:gd name="T61" fmla="*/ 97 h 104"/>
                  <a:gd name="T62" fmla="*/ 386 w 869"/>
                  <a:gd name="T63" fmla="*/ 96 h 104"/>
                  <a:gd name="T64" fmla="*/ 366 w 869"/>
                  <a:gd name="T65" fmla="*/ 95 h 104"/>
                  <a:gd name="T66" fmla="*/ 344 w 869"/>
                  <a:gd name="T67" fmla="*/ 94 h 104"/>
                  <a:gd name="T68" fmla="*/ 314 w 869"/>
                  <a:gd name="T69" fmla="*/ 93 h 104"/>
                  <a:gd name="T70" fmla="*/ 289 w 869"/>
                  <a:gd name="T71" fmla="*/ 92 h 104"/>
                  <a:gd name="T72" fmla="*/ 271 w 869"/>
                  <a:gd name="T73" fmla="*/ 92 h 104"/>
                  <a:gd name="T74" fmla="*/ 259 w 869"/>
                  <a:gd name="T75" fmla="*/ 91 h 104"/>
                  <a:gd name="T76" fmla="*/ 251 w 869"/>
                  <a:gd name="T77" fmla="*/ 90 h 104"/>
                  <a:gd name="T78" fmla="*/ 248 w 869"/>
                  <a:gd name="T79" fmla="*/ 87 h 104"/>
                  <a:gd name="T80" fmla="*/ 246 w 869"/>
                  <a:gd name="T81" fmla="*/ 82 h 104"/>
                  <a:gd name="T82" fmla="*/ 243 w 869"/>
                  <a:gd name="T83" fmla="*/ 71 h 104"/>
                  <a:gd name="T84" fmla="*/ 238 w 869"/>
                  <a:gd name="T85" fmla="*/ 56 h 104"/>
                  <a:gd name="T86" fmla="*/ 227 w 869"/>
                  <a:gd name="T87" fmla="*/ 40 h 104"/>
                  <a:gd name="T88" fmla="*/ 210 w 869"/>
                  <a:gd name="T89" fmla="*/ 24 h 104"/>
                  <a:gd name="T90" fmla="*/ 184 w 869"/>
                  <a:gd name="T91" fmla="*/ 9 h 104"/>
                  <a:gd name="T92" fmla="*/ 165 w 869"/>
                  <a:gd name="T93" fmla="*/ 3 h 104"/>
                  <a:gd name="T94" fmla="*/ 149 w 869"/>
                  <a:gd name="T95" fmla="*/ 1 h 104"/>
                  <a:gd name="T96" fmla="*/ 132 w 869"/>
                  <a:gd name="T97" fmla="*/ 1 h 104"/>
                  <a:gd name="T98" fmla="*/ 108 w 869"/>
                  <a:gd name="T99" fmla="*/ 7 h 104"/>
                  <a:gd name="T100" fmla="*/ 82 w 869"/>
                  <a:gd name="T101" fmla="*/ 20 h 104"/>
                  <a:gd name="T102" fmla="*/ 59 w 869"/>
                  <a:gd name="T103" fmla="*/ 41 h 104"/>
                  <a:gd name="T104" fmla="*/ 48 w 869"/>
                  <a:gd name="T105" fmla="*/ 59 h 104"/>
                  <a:gd name="T106" fmla="*/ 43 w 869"/>
                  <a:gd name="T107" fmla="*/ 72 h 104"/>
                  <a:gd name="T108" fmla="*/ 39 w 869"/>
                  <a:gd name="T109" fmla="*/ 80 h 104"/>
                  <a:gd name="T110" fmla="*/ 33 w 869"/>
                  <a:gd name="T111" fmla="*/ 80 h 104"/>
                  <a:gd name="T112" fmla="*/ 16 w 869"/>
                  <a:gd name="T113" fmla="*/ 79 h 104"/>
                  <a:gd name="T114" fmla="*/ 3 w 869"/>
                  <a:gd name="T115" fmla="*/ 77 h 1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9" h="104">
                    <a:moveTo>
                      <a:pt x="869" y="71"/>
                    </a:moveTo>
                    <a:lnTo>
                      <a:pt x="868" y="70"/>
                    </a:lnTo>
                    <a:lnTo>
                      <a:pt x="867" y="70"/>
                    </a:lnTo>
                    <a:lnTo>
                      <a:pt x="866" y="70"/>
                    </a:lnTo>
                    <a:lnTo>
                      <a:pt x="865" y="70"/>
                    </a:lnTo>
                    <a:lnTo>
                      <a:pt x="863" y="70"/>
                    </a:lnTo>
                    <a:lnTo>
                      <a:pt x="862" y="70"/>
                    </a:lnTo>
                    <a:lnTo>
                      <a:pt x="860" y="69"/>
                    </a:lnTo>
                    <a:lnTo>
                      <a:pt x="858" y="69"/>
                    </a:lnTo>
                    <a:lnTo>
                      <a:pt x="856" y="69"/>
                    </a:lnTo>
                    <a:lnTo>
                      <a:pt x="855" y="69"/>
                    </a:lnTo>
                    <a:lnTo>
                      <a:pt x="853" y="69"/>
                    </a:lnTo>
                    <a:lnTo>
                      <a:pt x="850" y="69"/>
                    </a:lnTo>
                    <a:lnTo>
                      <a:pt x="846" y="68"/>
                    </a:lnTo>
                    <a:lnTo>
                      <a:pt x="842" y="68"/>
                    </a:lnTo>
                    <a:lnTo>
                      <a:pt x="837" y="67"/>
                    </a:lnTo>
                    <a:lnTo>
                      <a:pt x="833" y="67"/>
                    </a:lnTo>
                    <a:lnTo>
                      <a:pt x="828" y="66"/>
                    </a:lnTo>
                    <a:lnTo>
                      <a:pt x="824" y="65"/>
                    </a:lnTo>
                    <a:lnTo>
                      <a:pt x="820" y="64"/>
                    </a:lnTo>
                    <a:lnTo>
                      <a:pt x="818" y="64"/>
                    </a:lnTo>
                    <a:lnTo>
                      <a:pt x="816" y="63"/>
                    </a:lnTo>
                    <a:lnTo>
                      <a:pt x="814" y="63"/>
                    </a:lnTo>
                    <a:lnTo>
                      <a:pt x="813" y="62"/>
                    </a:lnTo>
                    <a:lnTo>
                      <a:pt x="811" y="61"/>
                    </a:lnTo>
                    <a:lnTo>
                      <a:pt x="810" y="61"/>
                    </a:lnTo>
                    <a:lnTo>
                      <a:pt x="808" y="60"/>
                    </a:lnTo>
                    <a:lnTo>
                      <a:pt x="806" y="59"/>
                    </a:lnTo>
                    <a:lnTo>
                      <a:pt x="805" y="58"/>
                    </a:lnTo>
                    <a:lnTo>
                      <a:pt x="804" y="56"/>
                    </a:lnTo>
                    <a:lnTo>
                      <a:pt x="802" y="55"/>
                    </a:lnTo>
                    <a:lnTo>
                      <a:pt x="801" y="54"/>
                    </a:lnTo>
                    <a:lnTo>
                      <a:pt x="800" y="53"/>
                    </a:lnTo>
                    <a:lnTo>
                      <a:pt x="799" y="51"/>
                    </a:lnTo>
                    <a:lnTo>
                      <a:pt x="797" y="49"/>
                    </a:lnTo>
                    <a:lnTo>
                      <a:pt x="795" y="46"/>
                    </a:lnTo>
                    <a:lnTo>
                      <a:pt x="794" y="44"/>
                    </a:lnTo>
                    <a:lnTo>
                      <a:pt x="793" y="43"/>
                    </a:lnTo>
                    <a:lnTo>
                      <a:pt x="792" y="41"/>
                    </a:lnTo>
                    <a:lnTo>
                      <a:pt x="791" y="40"/>
                    </a:lnTo>
                    <a:lnTo>
                      <a:pt x="789" y="39"/>
                    </a:lnTo>
                    <a:lnTo>
                      <a:pt x="788" y="37"/>
                    </a:lnTo>
                    <a:lnTo>
                      <a:pt x="786" y="36"/>
                    </a:lnTo>
                    <a:lnTo>
                      <a:pt x="784" y="35"/>
                    </a:lnTo>
                    <a:lnTo>
                      <a:pt x="783" y="33"/>
                    </a:lnTo>
                    <a:lnTo>
                      <a:pt x="781" y="32"/>
                    </a:lnTo>
                    <a:lnTo>
                      <a:pt x="777" y="29"/>
                    </a:lnTo>
                    <a:lnTo>
                      <a:pt x="773" y="27"/>
                    </a:lnTo>
                    <a:lnTo>
                      <a:pt x="769" y="24"/>
                    </a:lnTo>
                    <a:lnTo>
                      <a:pt x="765" y="22"/>
                    </a:lnTo>
                    <a:lnTo>
                      <a:pt x="761" y="20"/>
                    </a:lnTo>
                    <a:lnTo>
                      <a:pt x="759" y="19"/>
                    </a:lnTo>
                    <a:lnTo>
                      <a:pt x="756" y="18"/>
                    </a:lnTo>
                    <a:lnTo>
                      <a:pt x="754" y="17"/>
                    </a:lnTo>
                    <a:lnTo>
                      <a:pt x="752" y="16"/>
                    </a:lnTo>
                    <a:lnTo>
                      <a:pt x="748" y="15"/>
                    </a:lnTo>
                    <a:lnTo>
                      <a:pt x="743" y="14"/>
                    </a:lnTo>
                    <a:lnTo>
                      <a:pt x="740" y="12"/>
                    </a:lnTo>
                    <a:lnTo>
                      <a:pt x="736" y="12"/>
                    </a:lnTo>
                    <a:lnTo>
                      <a:pt x="732" y="11"/>
                    </a:lnTo>
                    <a:lnTo>
                      <a:pt x="728" y="10"/>
                    </a:lnTo>
                    <a:lnTo>
                      <a:pt x="724" y="9"/>
                    </a:lnTo>
                    <a:lnTo>
                      <a:pt x="719" y="9"/>
                    </a:lnTo>
                    <a:lnTo>
                      <a:pt x="715" y="8"/>
                    </a:lnTo>
                    <a:lnTo>
                      <a:pt x="711" y="8"/>
                    </a:lnTo>
                    <a:lnTo>
                      <a:pt x="707" y="8"/>
                    </a:lnTo>
                    <a:lnTo>
                      <a:pt x="702" y="8"/>
                    </a:lnTo>
                    <a:lnTo>
                      <a:pt x="698" y="8"/>
                    </a:lnTo>
                    <a:lnTo>
                      <a:pt x="694" y="8"/>
                    </a:lnTo>
                    <a:lnTo>
                      <a:pt x="690" y="8"/>
                    </a:lnTo>
                    <a:lnTo>
                      <a:pt x="686" y="9"/>
                    </a:lnTo>
                    <a:lnTo>
                      <a:pt x="682" y="10"/>
                    </a:lnTo>
                    <a:lnTo>
                      <a:pt x="678" y="11"/>
                    </a:lnTo>
                    <a:lnTo>
                      <a:pt x="674" y="12"/>
                    </a:lnTo>
                    <a:lnTo>
                      <a:pt x="669" y="13"/>
                    </a:lnTo>
                    <a:lnTo>
                      <a:pt x="665" y="14"/>
                    </a:lnTo>
                    <a:lnTo>
                      <a:pt x="661" y="16"/>
                    </a:lnTo>
                    <a:lnTo>
                      <a:pt x="658" y="17"/>
                    </a:lnTo>
                    <a:lnTo>
                      <a:pt x="656" y="18"/>
                    </a:lnTo>
                    <a:lnTo>
                      <a:pt x="654" y="20"/>
                    </a:lnTo>
                    <a:lnTo>
                      <a:pt x="651" y="21"/>
                    </a:lnTo>
                    <a:lnTo>
                      <a:pt x="649" y="23"/>
                    </a:lnTo>
                    <a:lnTo>
                      <a:pt x="646" y="25"/>
                    </a:lnTo>
                    <a:lnTo>
                      <a:pt x="643" y="27"/>
                    </a:lnTo>
                    <a:lnTo>
                      <a:pt x="641" y="29"/>
                    </a:lnTo>
                    <a:lnTo>
                      <a:pt x="639" y="30"/>
                    </a:lnTo>
                    <a:lnTo>
                      <a:pt x="638" y="32"/>
                    </a:lnTo>
                    <a:lnTo>
                      <a:pt x="637" y="33"/>
                    </a:lnTo>
                    <a:lnTo>
                      <a:pt x="636" y="34"/>
                    </a:lnTo>
                    <a:lnTo>
                      <a:pt x="634" y="36"/>
                    </a:lnTo>
                    <a:lnTo>
                      <a:pt x="633" y="37"/>
                    </a:lnTo>
                    <a:lnTo>
                      <a:pt x="631" y="39"/>
                    </a:lnTo>
                    <a:lnTo>
                      <a:pt x="630" y="41"/>
                    </a:lnTo>
                    <a:lnTo>
                      <a:pt x="629" y="43"/>
                    </a:lnTo>
                    <a:lnTo>
                      <a:pt x="627" y="45"/>
                    </a:lnTo>
                    <a:lnTo>
                      <a:pt x="626" y="47"/>
                    </a:lnTo>
                    <a:lnTo>
                      <a:pt x="625" y="49"/>
                    </a:lnTo>
                    <a:lnTo>
                      <a:pt x="623" y="51"/>
                    </a:lnTo>
                    <a:lnTo>
                      <a:pt x="621" y="53"/>
                    </a:lnTo>
                    <a:lnTo>
                      <a:pt x="620" y="56"/>
                    </a:lnTo>
                    <a:lnTo>
                      <a:pt x="619" y="58"/>
                    </a:lnTo>
                    <a:lnTo>
                      <a:pt x="618" y="60"/>
                    </a:lnTo>
                    <a:lnTo>
                      <a:pt x="616" y="62"/>
                    </a:lnTo>
                    <a:lnTo>
                      <a:pt x="615" y="65"/>
                    </a:lnTo>
                    <a:lnTo>
                      <a:pt x="614" y="67"/>
                    </a:lnTo>
                    <a:lnTo>
                      <a:pt x="613" y="69"/>
                    </a:lnTo>
                    <a:lnTo>
                      <a:pt x="612" y="72"/>
                    </a:lnTo>
                    <a:lnTo>
                      <a:pt x="611" y="74"/>
                    </a:lnTo>
                    <a:lnTo>
                      <a:pt x="610" y="77"/>
                    </a:lnTo>
                    <a:lnTo>
                      <a:pt x="608" y="80"/>
                    </a:lnTo>
                    <a:lnTo>
                      <a:pt x="608" y="83"/>
                    </a:lnTo>
                    <a:lnTo>
                      <a:pt x="606" y="86"/>
                    </a:lnTo>
                    <a:lnTo>
                      <a:pt x="605" y="89"/>
                    </a:lnTo>
                    <a:lnTo>
                      <a:pt x="605" y="93"/>
                    </a:lnTo>
                    <a:lnTo>
                      <a:pt x="604" y="96"/>
                    </a:lnTo>
                    <a:lnTo>
                      <a:pt x="603" y="100"/>
                    </a:lnTo>
                    <a:lnTo>
                      <a:pt x="602" y="104"/>
                    </a:lnTo>
                    <a:lnTo>
                      <a:pt x="597" y="104"/>
                    </a:lnTo>
                    <a:lnTo>
                      <a:pt x="592" y="104"/>
                    </a:lnTo>
                    <a:lnTo>
                      <a:pt x="587" y="104"/>
                    </a:lnTo>
                    <a:lnTo>
                      <a:pt x="582" y="104"/>
                    </a:lnTo>
                    <a:lnTo>
                      <a:pt x="578" y="103"/>
                    </a:lnTo>
                    <a:lnTo>
                      <a:pt x="573" y="103"/>
                    </a:lnTo>
                    <a:lnTo>
                      <a:pt x="569" y="103"/>
                    </a:lnTo>
                    <a:lnTo>
                      <a:pt x="565" y="103"/>
                    </a:lnTo>
                    <a:lnTo>
                      <a:pt x="560" y="103"/>
                    </a:lnTo>
                    <a:lnTo>
                      <a:pt x="557" y="102"/>
                    </a:lnTo>
                    <a:lnTo>
                      <a:pt x="553" y="102"/>
                    </a:lnTo>
                    <a:lnTo>
                      <a:pt x="549" y="102"/>
                    </a:lnTo>
                    <a:lnTo>
                      <a:pt x="546" y="102"/>
                    </a:lnTo>
                    <a:lnTo>
                      <a:pt x="542" y="102"/>
                    </a:lnTo>
                    <a:lnTo>
                      <a:pt x="539" y="102"/>
                    </a:lnTo>
                    <a:lnTo>
                      <a:pt x="536" y="102"/>
                    </a:lnTo>
                    <a:lnTo>
                      <a:pt x="533" y="102"/>
                    </a:lnTo>
                    <a:lnTo>
                      <a:pt x="530" y="101"/>
                    </a:lnTo>
                    <a:lnTo>
                      <a:pt x="527" y="101"/>
                    </a:lnTo>
                    <a:lnTo>
                      <a:pt x="524" y="101"/>
                    </a:lnTo>
                    <a:lnTo>
                      <a:pt x="522" y="101"/>
                    </a:lnTo>
                    <a:lnTo>
                      <a:pt x="519" y="101"/>
                    </a:lnTo>
                    <a:lnTo>
                      <a:pt x="517" y="101"/>
                    </a:lnTo>
                    <a:lnTo>
                      <a:pt x="514" y="101"/>
                    </a:lnTo>
                    <a:lnTo>
                      <a:pt x="512" y="101"/>
                    </a:lnTo>
                    <a:lnTo>
                      <a:pt x="510" y="101"/>
                    </a:lnTo>
                    <a:lnTo>
                      <a:pt x="508" y="101"/>
                    </a:lnTo>
                    <a:lnTo>
                      <a:pt x="506" y="101"/>
                    </a:lnTo>
                    <a:lnTo>
                      <a:pt x="504" y="100"/>
                    </a:lnTo>
                    <a:lnTo>
                      <a:pt x="502" y="100"/>
                    </a:lnTo>
                    <a:lnTo>
                      <a:pt x="501" y="100"/>
                    </a:lnTo>
                    <a:lnTo>
                      <a:pt x="499" y="100"/>
                    </a:lnTo>
                    <a:lnTo>
                      <a:pt x="497" y="100"/>
                    </a:lnTo>
                    <a:lnTo>
                      <a:pt x="496" y="100"/>
                    </a:lnTo>
                    <a:lnTo>
                      <a:pt x="495" y="100"/>
                    </a:lnTo>
                    <a:lnTo>
                      <a:pt x="493" y="100"/>
                    </a:lnTo>
                    <a:lnTo>
                      <a:pt x="491" y="100"/>
                    </a:lnTo>
                    <a:lnTo>
                      <a:pt x="488" y="100"/>
                    </a:lnTo>
                    <a:lnTo>
                      <a:pt x="486" y="100"/>
                    </a:lnTo>
                    <a:lnTo>
                      <a:pt x="484" y="99"/>
                    </a:lnTo>
                    <a:lnTo>
                      <a:pt x="483" y="99"/>
                    </a:lnTo>
                    <a:lnTo>
                      <a:pt x="481" y="99"/>
                    </a:lnTo>
                    <a:lnTo>
                      <a:pt x="480" y="99"/>
                    </a:lnTo>
                    <a:lnTo>
                      <a:pt x="479" y="99"/>
                    </a:lnTo>
                    <a:lnTo>
                      <a:pt x="478" y="99"/>
                    </a:lnTo>
                    <a:lnTo>
                      <a:pt x="477" y="99"/>
                    </a:lnTo>
                    <a:lnTo>
                      <a:pt x="476" y="99"/>
                    </a:lnTo>
                    <a:lnTo>
                      <a:pt x="475" y="99"/>
                    </a:lnTo>
                    <a:lnTo>
                      <a:pt x="473" y="99"/>
                    </a:lnTo>
                    <a:lnTo>
                      <a:pt x="469" y="99"/>
                    </a:lnTo>
                    <a:lnTo>
                      <a:pt x="465" y="99"/>
                    </a:lnTo>
                    <a:lnTo>
                      <a:pt x="463" y="99"/>
                    </a:lnTo>
                    <a:lnTo>
                      <a:pt x="460" y="99"/>
                    </a:lnTo>
                    <a:lnTo>
                      <a:pt x="458" y="98"/>
                    </a:lnTo>
                    <a:lnTo>
                      <a:pt x="456" y="98"/>
                    </a:lnTo>
                    <a:lnTo>
                      <a:pt x="453" y="98"/>
                    </a:lnTo>
                    <a:lnTo>
                      <a:pt x="450" y="98"/>
                    </a:lnTo>
                    <a:lnTo>
                      <a:pt x="448" y="98"/>
                    </a:lnTo>
                    <a:lnTo>
                      <a:pt x="445" y="98"/>
                    </a:lnTo>
                    <a:lnTo>
                      <a:pt x="442" y="98"/>
                    </a:lnTo>
                    <a:lnTo>
                      <a:pt x="439" y="98"/>
                    </a:lnTo>
                    <a:lnTo>
                      <a:pt x="435" y="98"/>
                    </a:lnTo>
                    <a:lnTo>
                      <a:pt x="431" y="98"/>
                    </a:lnTo>
                    <a:lnTo>
                      <a:pt x="427" y="98"/>
                    </a:lnTo>
                    <a:lnTo>
                      <a:pt x="424" y="97"/>
                    </a:lnTo>
                    <a:lnTo>
                      <a:pt x="419" y="97"/>
                    </a:lnTo>
                    <a:lnTo>
                      <a:pt x="415" y="97"/>
                    </a:lnTo>
                    <a:lnTo>
                      <a:pt x="410" y="97"/>
                    </a:lnTo>
                    <a:lnTo>
                      <a:pt x="405" y="97"/>
                    </a:lnTo>
                    <a:lnTo>
                      <a:pt x="400" y="96"/>
                    </a:lnTo>
                    <a:lnTo>
                      <a:pt x="397" y="96"/>
                    </a:lnTo>
                    <a:lnTo>
                      <a:pt x="394" y="96"/>
                    </a:lnTo>
                    <a:lnTo>
                      <a:pt x="392" y="96"/>
                    </a:lnTo>
                    <a:lnTo>
                      <a:pt x="389" y="96"/>
                    </a:lnTo>
                    <a:lnTo>
                      <a:pt x="386" y="96"/>
                    </a:lnTo>
                    <a:lnTo>
                      <a:pt x="383" y="96"/>
                    </a:lnTo>
                    <a:lnTo>
                      <a:pt x="380" y="96"/>
                    </a:lnTo>
                    <a:lnTo>
                      <a:pt x="376" y="96"/>
                    </a:lnTo>
                    <a:lnTo>
                      <a:pt x="373" y="95"/>
                    </a:lnTo>
                    <a:lnTo>
                      <a:pt x="370" y="95"/>
                    </a:lnTo>
                    <a:lnTo>
                      <a:pt x="366" y="95"/>
                    </a:lnTo>
                    <a:lnTo>
                      <a:pt x="363" y="95"/>
                    </a:lnTo>
                    <a:lnTo>
                      <a:pt x="359" y="95"/>
                    </a:lnTo>
                    <a:lnTo>
                      <a:pt x="355" y="95"/>
                    </a:lnTo>
                    <a:lnTo>
                      <a:pt x="352" y="95"/>
                    </a:lnTo>
                    <a:lnTo>
                      <a:pt x="348" y="95"/>
                    </a:lnTo>
                    <a:lnTo>
                      <a:pt x="344" y="94"/>
                    </a:lnTo>
                    <a:lnTo>
                      <a:pt x="340" y="94"/>
                    </a:lnTo>
                    <a:lnTo>
                      <a:pt x="334" y="94"/>
                    </a:lnTo>
                    <a:lnTo>
                      <a:pt x="329" y="94"/>
                    </a:lnTo>
                    <a:lnTo>
                      <a:pt x="324" y="93"/>
                    </a:lnTo>
                    <a:lnTo>
                      <a:pt x="319" y="93"/>
                    </a:lnTo>
                    <a:lnTo>
                      <a:pt x="314" y="93"/>
                    </a:lnTo>
                    <a:lnTo>
                      <a:pt x="309" y="93"/>
                    </a:lnTo>
                    <a:lnTo>
                      <a:pt x="305" y="93"/>
                    </a:lnTo>
                    <a:lnTo>
                      <a:pt x="301" y="92"/>
                    </a:lnTo>
                    <a:lnTo>
                      <a:pt x="296" y="92"/>
                    </a:lnTo>
                    <a:lnTo>
                      <a:pt x="293" y="92"/>
                    </a:lnTo>
                    <a:lnTo>
                      <a:pt x="289" y="92"/>
                    </a:lnTo>
                    <a:lnTo>
                      <a:pt x="286" y="92"/>
                    </a:lnTo>
                    <a:lnTo>
                      <a:pt x="283" y="92"/>
                    </a:lnTo>
                    <a:lnTo>
                      <a:pt x="279" y="92"/>
                    </a:lnTo>
                    <a:lnTo>
                      <a:pt x="276" y="92"/>
                    </a:lnTo>
                    <a:lnTo>
                      <a:pt x="274" y="92"/>
                    </a:lnTo>
                    <a:lnTo>
                      <a:pt x="271" y="92"/>
                    </a:lnTo>
                    <a:lnTo>
                      <a:pt x="269" y="92"/>
                    </a:lnTo>
                    <a:lnTo>
                      <a:pt x="266" y="91"/>
                    </a:lnTo>
                    <a:lnTo>
                      <a:pt x="265" y="91"/>
                    </a:lnTo>
                    <a:lnTo>
                      <a:pt x="263" y="91"/>
                    </a:lnTo>
                    <a:lnTo>
                      <a:pt x="261" y="91"/>
                    </a:lnTo>
                    <a:lnTo>
                      <a:pt x="259" y="91"/>
                    </a:lnTo>
                    <a:lnTo>
                      <a:pt x="258" y="91"/>
                    </a:lnTo>
                    <a:lnTo>
                      <a:pt x="256" y="91"/>
                    </a:lnTo>
                    <a:lnTo>
                      <a:pt x="255" y="90"/>
                    </a:lnTo>
                    <a:lnTo>
                      <a:pt x="254" y="90"/>
                    </a:lnTo>
                    <a:lnTo>
                      <a:pt x="253" y="90"/>
                    </a:lnTo>
                    <a:lnTo>
                      <a:pt x="251" y="90"/>
                    </a:lnTo>
                    <a:lnTo>
                      <a:pt x="250" y="89"/>
                    </a:lnTo>
                    <a:lnTo>
                      <a:pt x="249" y="89"/>
                    </a:lnTo>
                    <a:lnTo>
                      <a:pt x="248" y="88"/>
                    </a:lnTo>
                    <a:lnTo>
                      <a:pt x="248" y="87"/>
                    </a:lnTo>
                    <a:lnTo>
                      <a:pt x="247" y="87"/>
                    </a:lnTo>
                    <a:lnTo>
                      <a:pt x="247" y="86"/>
                    </a:lnTo>
                    <a:lnTo>
                      <a:pt x="247" y="84"/>
                    </a:lnTo>
                    <a:lnTo>
                      <a:pt x="246" y="82"/>
                    </a:lnTo>
                    <a:lnTo>
                      <a:pt x="246" y="81"/>
                    </a:lnTo>
                    <a:lnTo>
                      <a:pt x="245" y="79"/>
                    </a:lnTo>
                    <a:lnTo>
                      <a:pt x="245" y="77"/>
                    </a:lnTo>
                    <a:lnTo>
                      <a:pt x="245" y="75"/>
                    </a:lnTo>
                    <a:lnTo>
                      <a:pt x="244" y="73"/>
                    </a:lnTo>
                    <a:lnTo>
                      <a:pt x="243" y="71"/>
                    </a:lnTo>
                    <a:lnTo>
                      <a:pt x="243" y="69"/>
                    </a:lnTo>
                    <a:lnTo>
                      <a:pt x="242" y="66"/>
                    </a:lnTo>
                    <a:lnTo>
                      <a:pt x="241" y="64"/>
                    </a:lnTo>
                    <a:lnTo>
                      <a:pt x="240" y="61"/>
                    </a:lnTo>
                    <a:lnTo>
                      <a:pt x="239" y="59"/>
                    </a:lnTo>
                    <a:lnTo>
                      <a:pt x="238" y="56"/>
                    </a:lnTo>
                    <a:lnTo>
                      <a:pt x="236" y="54"/>
                    </a:lnTo>
                    <a:lnTo>
                      <a:pt x="235" y="51"/>
                    </a:lnTo>
                    <a:lnTo>
                      <a:pt x="233" y="48"/>
                    </a:lnTo>
                    <a:lnTo>
                      <a:pt x="231" y="45"/>
                    </a:lnTo>
                    <a:lnTo>
                      <a:pt x="229" y="43"/>
                    </a:lnTo>
                    <a:lnTo>
                      <a:pt x="227" y="40"/>
                    </a:lnTo>
                    <a:lnTo>
                      <a:pt x="225" y="37"/>
                    </a:lnTo>
                    <a:lnTo>
                      <a:pt x="222" y="35"/>
                    </a:lnTo>
                    <a:lnTo>
                      <a:pt x="220" y="32"/>
                    </a:lnTo>
                    <a:lnTo>
                      <a:pt x="217" y="29"/>
                    </a:lnTo>
                    <a:lnTo>
                      <a:pt x="214" y="27"/>
                    </a:lnTo>
                    <a:lnTo>
                      <a:pt x="210" y="24"/>
                    </a:lnTo>
                    <a:lnTo>
                      <a:pt x="206" y="21"/>
                    </a:lnTo>
                    <a:lnTo>
                      <a:pt x="202" y="18"/>
                    </a:lnTo>
                    <a:lnTo>
                      <a:pt x="197" y="15"/>
                    </a:lnTo>
                    <a:lnTo>
                      <a:pt x="193" y="13"/>
                    </a:lnTo>
                    <a:lnTo>
                      <a:pt x="188" y="11"/>
                    </a:lnTo>
                    <a:lnTo>
                      <a:pt x="184" y="9"/>
                    </a:lnTo>
                    <a:lnTo>
                      <a:pt x="179" y="7"/>
                    </a:lnTo>
                    <a:lnTo>
                      <a:pt x="176" y="6"/>
                    </a:lnTo>
                    <a:lnTo>
                      <a:pt x="174" y="6"/>
                    </a:lnTo>
                    <a:lnTo>
                      <a:pt x="171" y="5"/>
                    </a:lnTo>
                    <a:lnTo>
                      <a:pt x="168" y="4"/>
                    </a:lnTo>
                    <a:lnTo>
                      <a:pt x="165" y="3"/>
                    </a:lnTo>
                    <a:lnTo>
                      <a:pt x="163" y="3"/>
                    </a:lnTo>
                    <a:lnTo>
                      <a:pt x="160" y="2"/>
                    </a:lnTo>
                    <a:lnTo>
                      <a:pt x="157" y="2"/>
                    </a:lnTo>
                    <a:lnTo>
                      <a:pt x="154" y="2"/>
                    </a:lnTo>
                    <a:lnTo>
                      <a:pt x="152" y="1"/>
                    </a:lnTo>
                    <a:lnTo>
                      <a:pt x="149" y="1"/>
                    </a:lnTo>
                    <a:lnTo>
                      <a:pt x="146" y="1"/>
                    </a:lnTo>
                    <a:lnTo>
                      <a:pt x="144" y="0"/>
                    </a:lnTo>
                    <a:lnTo>
                      <a:pt x="141" y="0"/>
                    </a:lnTo>
                    <a:lnTo>
                      <a:pt x="138" y="1"/>
                    </a:lnTo>
                    <a:lnTo>
                      <a:pt x="136" y="1"/>
                    </a:lnTo>
                    <a:lnTo>
                      <a:pt x="132" y="1"/>
                    </a:lnTo>
                    <a:lnTo>
                      <a:pt x="128" y="2"/>
                    </a:lnTo>
                    <a:lnTo>
                      <a:pt x="124" y="2"/>
                    </a:lnTo>
                    <a:lnTo>
                      <a:pt x="120" y="3"/>
                    </a:lnTo>
                    <a:lnTo>
                      <a:pt x="116" y="4"/>
                    </a:lnTo>
                    <a:lnTo>
                      <a:pt x="112" y="5"/>
                    </a:lnTo>
                    <a:lnTo>
                      <a:pt x="108" y="7"/>
                    </a:lnTo>
                    <a:lnTo>
                      <a:pt x="105" y="8"/>
                    </a:lnTo>
                    <a:lnTo>
                      <a:pt x="100" y="10"/>
                    </a:lnTo>
                    <a:lnTo>
                      <a:pt x="95" y="12"/>
                    </a:lnTo>
                    <a:lnTo>
                      <a:pt x="91" y="15"/>
                    </a:lnTo>
                    <a:lnTo>
                      <a:pt x="86" y="17"/>
                    </a:lnTo>
                    <a:lnTo>
                      <a:pt x="82" y="20"/>
                    </a:lnTo>
                    <a:lnTo>
                      <a:pt x="78" y="23"/>
                    </a:lnTo>
                    <a:lnTo>
                      <a:pt x="74" y="26"/>
                    </a:lnTo>
                    <a:lnTo>
                      <a:pt x="70" y="30"/>
                    </a:lnTo>
                    <a:lnTo>
                      <a:pt x="66" y="33"/>
                    </a:lnTo>
                    <a:lnTo>
                      <a:pt x="63" y="37"/>
                    </a:lnTo>
                    <a:lnTo>
                      <a:pt x="59" y="41"/>
                    </a:lnTo>
                    <a:lnTo>
                      <a:pt x="57" y="45"/>
                    </a:lnTo>
                    <a:lnTo>
                      <a:pt x="54" y="49"/>
                    </a:lnTo>
                    <a:lnTo>
                      <a:pt x="51" y="53"/>
                    </a:lnTo>
                    <a:lnTo>
                      <a:pt x="50" y="56"/>
                    </a:lnTo>
                    <a:lnTo>
                      <a:pt x="49" y="57"/>
                    </a:lnTo>
                    <a:lnTo>
                      <a:pt x="48" y="59"/>
                    </a:lnTo>
                    <a:lnTo>
                      <a:pt x="47" y="62"/>
                    </a:lnTo>
                    <a:lnTo>
                      <a:pt x="46" y="63"/>
                    </a:lnTo>
                    <a:lnTo>
                      <a:pt x="46" y="66"/>
                    </a:lnTo>
                    <a:lnTo>
                      <a:pt x="45" y="68"/>
                    </a:lnTo>
                    <a:lnTo>
                      <a:pt x="44" y="70"/>
                    </a:lnTo>
                    <a:lnTo>
                      <a:pt x="43" y="72"/>
                    </a:lnTo>
                    <a:lnTo>
                      <a:pt x="43" y="75"/>
                    </a:lnTo>
                    <a:lnTo>
                      <a:pt x="42" y="77"/>
                    </a:lnTo>
                    <a:lnTo>
                      <a:pt x="41" y="79"/>
                    </a:lnTo>
                    <a:lnTo>
                      <a:pt x="41" y="80"/>
                    </a:lnTo>
                    <a:lnTo>
                      <a:pt x="40" y="80"/>
                    </a:lnTo>
                    <a:lnTo>
                      <a:pt x="39" y="80"/>
                    </a:lnTo>
                    <a:lnTo>
                      <a:pt x="38" y="80"/>
                    </a:lnTo>
                    <a:lnTo>
                      <a:pt x="37" y="80"/>
                    </a:lnTo>
                    <a:lnTo>
                      <a:pt x="36" y="80"/>
                    </a:lnTo>
                    <a:lnTo>
                      <a:pt x="34" y="80"/>
                    </a:lnTo>
                    <a:lnTo>
                      <a:pt x="33" y="80"/>
                    </a:lnTo>
                    <a:lnTo>
                      <a:pt x="31" y="80"/>
                    </a:lnTo>
                    <a:lnTo>
                      <a:pt x="28" y="80"/>
                    </a:lnTo>
                    <a:lnTo>
                      <a:pt x="25" y="80"/>
                    </a:lnTo>
                    <a:lnTo>
                      <a:pt x="22" y="79"/>
                    </a:lnTo>
                    <a:lnTo>
                      <a:pt x="19" y="79"/>
                    </a:lnTo>
                    <a:lnTo>
                      <a:pt x="16" y="79"/>
                    </a:lnTo>
                    <a:lnTo>
                      <a:pt x="13" y="78"/>
                    </a:lnTo>
                    <a:lnTo>
                      <a:pt x="10" y="78"/>
                    </a:lnTo>
                    <a:lnTo>
                      <a:pt x="7" y="78"/>
                    </a:lnTo>
                    <a:lnTo>
                      <a:pt x="6" y="77"/>
                    </a:lnTo>
                    <a:lnTo>
                      <a:pt x="5" y="77"/>
                    </a:lnTo>
                    <a:lnTo>
                      <a:pt x="3" y="77"/>
                    </a:lnTo>
                    <a:lnTo>
                      <a:pt x="2" y="77"/>
                    </a:lnTo>
                    <a:lnTo>
                      <a:pt x="1" y="77"/>
                    </a:lnTo>
                    <a:lnTo>
                      <a:pt x="0" y="7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6" name="Freeform 37"/>
              <p:cNvSpPr>
                <a:spLocks/>
              </p:cNvSpPr>
              <p:nvPr/>
            </p:nvSpPr>
            <p:spPr bwMode="auto">
              <a:xfrm>
                <a:off x="2239" y="1882"/>
                <a:ext cx="44" cy="27"/>
              </a:xfrm>
              <a:custGeom>
                <a:avLst/>
                <a:gdLst>
                  <a:gd name="T0" fmla="*/ 44 w 44"/>
                  <a:gd name="T1" fmla="*/ 4 h 27"/>
                  <a:gd name="T2" fmla="*/ 39 w 44"/>
                  <a:gd name="T3" fmla="*/ 4 h 27"/>
                  <a:gd name="T4" fmla="*/ 35 w 44"/>
                  <a:gd name="T5" fmla="*/ 3 h 27"/>
                  <a:gd name="T6" fmla="*/ 31 w 44"/>
                  <a:gd name="T7" fmla="*/ 3 h 27"/>
                  <a:gd name="T8" fmla="*/ 27 w 44"/>
                  <a:gd name="T9" fmla="*/ 2 h 27"/>
                  <a:gd name="T10" fmla="*/ 23 w 44"/>
                  <a:gd name="T11" fmla="*/ 2 h 27"/>
                  <a:gd name="T12" fmla="*/ 20 w 44"/>
                  <a:gd name="T13" fmla="*/ 1 h 27"/>
                  <a:gd name="T14" fmla="*/ 17 w 44"/>
                  <a:gd name="T15" fmla="*/ 1 h 27"/>
                  <a:gd name="T16" fmla="*/ 14 w 44"/>
                  <a:gd name="T17" fmla="*/ 1 h 27"/>
                  <a:gd name="T18" fmla="*/ 11 w 44"/>
                  <a:gd name="T19" fmla="*/ 0 h 27"/>
                  <a:gd name="T20" fmla="*/ 9 w 44"/>
                  <a:gd name="T21" fmla="*/ 0 h 27"/>
                  <a:gd name="T22" fmla="*/ 7 w 44"/>
                  <a:gd name="T23" fmla="*/ 0 h 27"/>
                  <a:gd name="T24" fmla="*/ 5 w 44"/>
                  <a:gd name="T25" fmla="*/ 0 h 27"/>
                  <a:gd name="T26" fmla="*/ 4 w 44"/>
                  <a:gd name="T27" fmla="*/ 1 h 27"/>
                  <a:gd name="T28" fmla="*/ 2 w 44"/>
                  <a:gd name="T29" fmla="*/ 1 h 27"/>
                  <a:gd name="T30" fmla="*/ 1 w 44"/>
                  <a:gd name="T31" fmla="*/ 1 h 27"/>
                  <a:gd name="T32" fmla="*/ 1 w 44"/>
                  <a:gd name="T33" fmla="*/ 2 h 27"/>
                  <a:gd name="T34" fmla="*/ 0 w 44"/>
                  <a:gd name="T35" fmla="*/ 3 h 27"/>
                  <a:gd name="T36" fmla="*/ 0 w 44"/>
                  <a:gd name="T37" fmla="*/ 4 h 27"/>
                  <a:gd name="T38" fmla="*/ 0 w 44"/>
                  <a:gd name="T39" fmla="*/ 4 h 27"/>
                  <a:gd name="T40" fmla="*/ 0 w 44"/>
                  <a:gd name="T41" fmla="*/ 5 h 27"/>
                  <a:gd name="T42" fmla="*/ 0 w 44"/>
                  <a:gd name="T43" fmla="*/ 6 h 27"/>
                  <a:gd name="T44" fmla="*/ 0 w 44"/>
                  <a:gd name="T45" fmla="*/ 7 h 27"/>
                  <a:gd name="T46" fmla="*/ 0 w 44"/>
                  <a:gd name="T47" fmla="*/ 9 h 27"/>
                  <a:gd name="T48" fmla="*/ 0 w 44"/>
                  <a:gd name="T49" fmla="*/ 10 h 27"/>
                  <a:gd name="T50" fmla="*/ 1 w 44"/>
                  <a:gd name="T51" fmla="*/ 12 h 27"/>
                  <a:gd name="T52" fmla="*/ 2 w 44"/>
                  <a:gd name="T53" fmla="*/ 14 h 27"/>
                  <a:gd name="T54" fmla="*/ 2 w 44"/>
                  <a:gd name="T55" fmla="*/ 16 h 27"/>
                  <a:gd name="T56" fmla="*/ 3 w 44"/>
                  <a:gd name="T57" fmla="*/ 18 h 27"/>
                  <a:gd name="T58" fmla="*/ 4 w 44"/>
                  <a:gd name="T59" fmla="*/ 19 h 27"/>
                  <a:gd name="T60" fmla="*/ 5 w 44"/>
                  <a:gd name="T61" fmla="*/ 20 h 27"/>
                  <a:gd name="T62" fmla="*/ 6 w 44"/>
                  <a:gd name="T63" fmla="*/ 21 h 27"/>
                  <a:gd name="T64" fmla="*/ 7 w 44"/>
                  <a:gd name="T65" fmla="*/ 22 h 27"/>
                  <a:gd name="T66" fmla="*/ 8 w 44"/>
                  <a:gd name="T67" fmla="*/ 23 h 27"/>
                  <a:gd name="T68" fmla="*/ 9 w 44"/>
                  <a:gd name="T69" fmla="*/ 24 h 27"/>
                  <a:gd name="T70" fmla="*/ 10 w 44"/>
                  <a:gd name="T71" fmla="*/ 24 h 27"/>
                  <a:gd name="T72" fmla="*/ 11 w 44"/>
                  <a:gd name="T73" fmla="*/ 24 h 27"/>
                  <a:gd name="T74" fmla="*/ 12 w 44"/>
                  <a:gd name="T75" fmla="*/ 24 h 27"/>
                  <a:gd name="T76" fmla="*/ 13 w 44"/>
                  <a:gd name="T77" fmla="*/ 25 h 27"/>
                  <a:gd name="T78" fmla="*/ 14 w 44"/>
                  <a:gd name="T79" fmla="*/ 25 h 27"/>
                  <a:gd name="T80" fmla="*/ 15 w 44"/>
                  <a:gd name="T81" fmla="*/ 25 h 27"/>
                  <a:gd name="T82" fmla="*/ 17 w 44"/>
                  <a:gd name="T83" fmla="*/ 25 h 27"/>
                  <a:gd name="T84" fmla="*/ 18 w 44"/>
                  <a:gd name="T85" fmla="*/ 25 h 27"/>
                  <a:gd name="T86" fmla="*/ 20 w 44"/>
                  <a:gd name="T87" fmla="*/ 25 h 27"/>
                  <a:gd name="T88" fmla="*/ 22 w 44"/>
                  <a:gd name="T89" fmla="*/ 26 h 27"/>
                  <a:gd name="T90" fmla="*/ 23 w 44"/>
                  <a:gd name="T91" fmla="*/ 26 h 27"/>
                  <a:gd name="T92" fmla="*/ 25 w 44"/>
                  <a:gd name="T93" fmla="*/ 26 h 27"/>
                  <a:gd name="T94" fmla="*/ 28 w 44"/>
                  <a:gd name="T95" fmla="*/ 26 h 27"/>
                  <a:gd name="T96" fmla="*/ 30 w 44"/>
                  <a:gd name="T97" fmla="*/ 26 h 27"/>
                  <a:gd name="T98" fmla="*/ 32 w 44"/>
                  <a:gd name="T99" fmla="*/ 26 h 27"/>
                  <a:gd name="T100" fmla="*/ 35 w 44"/>
                  <a:gd name="T101" fmla="*/ 26 h 27"/>
                  <a:gd name="T102" fmla="*/ 38 w 44"/>
                  <a:gd name="T103" fmla="*/ 26 h 27"/>
                  <a:gd name="T104" fmla="*/ 41 w 44"/>
                  <a:gd name="T105" fmla="*/ 27 h 27"/>
                  <a:gd name="T106" fmla="*/ 44 w 44"/>
                  <a:gd name="T107" fmla="*/ 27 h 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 h="27">
                    <a:moveTo>
                      <a:pt x="44" y="4"/>
                    </a:moveTo>
                    <a:lnTo>
                      <a:pt x="39" y="4"/>
                    </a:lnTo>
                    <a:lnTo>
                      <a:pt x="35" y="3"/>
                    </a:lnTo>
                    <a:lnTo>
                      <a:pt x="31" y="3"/>
                    </a:lnTo>
                    <a:lnTo>
                      <a:pt x="27" y="2"/>
                    </a:lnTo>
                    <a:lnTo>
                      <a:pt x="23" y="2"/>
                    </a:lnTo>
                    <a:lnTo>
                      <a:pt x="20" y="1"/>
                    </a:lnTo>
                    <a:lnTo>
                      <a:pt x="17" y="1"/>
                    </a:lnTo>
                    <a:lnTo>
                      <a:pt x="14" y="1"/>
                    </a:lnTo>
                    <a:lnTo>
                      <a:pt x="11" y="0"/>
                    </a:lnTo>
                    <a:lnTo>
                      <a:pt x="9" y="0"/>
                    </a:lnTo>
                    <a:lnTo>
                      <a:pt x="7" y="0"/>
                    </a:lnTo>
                    <a:lnTo>
                      <a:pt x="5" y="0"/>
                    </a:lnTo>
                    <a:lnTo>
                      <a:pt x="4" y="1"/>
                    </a:lnTo>
                    <a:lnTo>
                      <a:pt x="2" y="1"/>
                    </a:lnTo>
                    <a:lnTo>
                      <a:pt x="1" y="1"/>
                    </a:lnTo>
                    <a:lnTo>
                      <a:pt x="1" y="2"/>
                    </a:lnTo>
                    <a:lnTo>
                      <a:pt x="0" y="3"/>
                    </a:lnTo>
                    <a:lnTo>
                      <a:pt x="0" y="4"/>
                    </a:lnTo>
                    <a:lnTo>
                      <a:pt x="0" y="5"/>
                    </a:lnTo>
                    <a:lnTo>
                      <a:pt x="0" y="6"/>
                    </a:lnTo>
                    <a:lnTo>
                      <a:pt x="0" y="7"/>
                    </a:lnTo>
                    <a:lnTo>
                      <a:pt x="0" y="9"/>
                    </a:lnTo>
                    <a:lnTo>
                      <a:pt x="0" y="10"/>
                    </a:lnTo>
                    <a:lnTo>
                      <a:pt x="1" y="12"/>
                    </a:lnTo>
                    <a:lnTo>
                      <a:pt x="2" y="14"/>
                    </a:lnTo>
                    <a:lnTo>
                      <a:pt x="2" y="16"/>
                    </a:lnTo>
                    <a:lnTo>
                      <a:pt x="3" y="18"/>
                    </a:lnTo>
                    <a:lnTo>
                      <a:pt x="4" y="19"/>
                    </a:lnTo>
                    <a:lnTo>
                      <a:pt x="5" y="20"/>
                    </a:lnTo>
                    <a:lnTo>
                      <a:pt x="6" y="21"/>
                    </a:lnTo>
                    <a:lnTo>
                      <a:pt x="7" y="22"/>
                    </a:lnTo>
                    <a:lnTo>
                      <a:pt x="8" y="23"/>
                    </a:lnTo>
                    <a:lnTo>
                      <a:pt x="9" y="24"/>
                    </a:lnTo>
                    <a:lnTo>
                      <a:pt x="10" y="24"/>
                    </a:lnTo>
                    <a:lnTo>
                      <a:pt x="11" y="24"/>
                    </a:lnTo>
                    <a:lnTo>
                      <a:pt x="12" y="24"/>
                    </a:lnTo>
                    <a:lnTo>
                      <a:pt x="13" y="25"/>
                    </a:lnTo>
                    <a:lnTo>
                      <a:pt x="14" y="25"/>
                    </a:lnTo>
                    <a:lnTo>
                      <a:pt x="15" y="25"/>
                    </a:lnTo>
                    <a:lnTo>
                      <a:pt x="17" y="25"/>
                    </a:lnTo>
                    <a:lnTo>
                      <a:pt x="18" y="25"/>
                    </a:lnTo>
                    <a:lnTo>
                      <a:pt x="20" y="25"/>
                    </a:lnTo>
                    <a:lnTo>
                      <a:pt x="22" y="26"/>
                    </a:lnTo>
                    <a:lnTo>
                      <a:pt x="23" y="26"/>
                    </a:lnTo>
                    <a:lnTo>
                      <a:pt x="25" y="26"/>
                    </a:lnTo>
                    <a:lnTo>
                      <a:pt x="28" y="26"/>
                    </a:lnTo>
                    <a:lnTo>
                      <a:pt x="30" y="26"/>
                    </a:lnTo>
                    <a:lnTo>
                      <a:pt x="32" y="26"/>
                    </a:lnTo>
                    <a:lnTo>
                      <a:pt x="35" y="26"/>
                    </a:lnTo>
                    <a:lnTo>
                      <a:pt x="38" y="26"/>
                    </a:lnTo>
                    <a:lnTo>
                      <a:pt x="41" y="27"/>
                    </a:lnTo>
                    <a:lnTo>
                      <a:pt x="44" y="2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Freeform 38"/>
              <p:cNvSpPr>
                <a:spLocks/>
              </p:cNvSpPr>
              <p:nvPr/>
            </p:nvSpPr>
            <p:spPr bwMode="auto">
              <a:xfrm>
                <a:off x="2251" y="1832"/>
                <a:ext cx="15" cy="5"/>
              </a:xfrm>
              <a:custGeom>
                <a:avLst/>
                <a:gdLst>
                  <a:gd name="T0" fmla="*/ 15 w 15"/>
                  <a:gd name="T1" fmla="*/ 0 h 5"/>
                  <a:gd name="T2" fmla="*/ 14 w 15"/>
                  <a:gd name="T3" fmla="*/ 0 h 5"/>
                  <a:gd name="T4" fmla="*/ 14 w 15"/>
                  <a:gd name="T5" fmla="*/ 1 h 5"/>
                  <a:gd name="T6" fmla="*/ 13 w 15"/>
                  <a:gd name="T7" fmla="*/ 1 h 5"/>
                  <a:gd name="T8" fmla="*/ 13 w 15"/>
                  <a:gd name="T9" fmla="*/ 1 h 5"/>
                  <a:gd name="T10" fmla="*/ 12 w 15"/>
                  <a:gd name="T11" fmla="*/ 2 h 5"/>
                  <a:gd name="T12" fmla="*/ 11 w 15"/>
                  <a:gd name="T13" fmla="*/ 2 h 5"/>
                  <a:gd name="T14" fmla="*/ 9 w 15"/>
                  <a:gd name="T15" fmla="*/ 3 h 5"/>
                  <a:gd name="T16" fmla="*/ 7 w 15"/>
                  <a:gd name="T17" fmla="*/ 3 h 5"/>
                  <a:gd name="T18" fmla="*/ 5 w 15"/>
                  <a:gd name="T19" fmla="*/ 4 h 5"/>
                  <a:gd name="T20" fmla="*/ 2 w 15"/>
                  <a:gd name="T21" fmla="*/ 5 h 5"/>
                  <a:gd name="T22" fmla="*/ 0 w 15"/>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5">
                    <a:moveTo>
                      <a:pt x="15" y="0"/>
                    </a:moveTo>
                    <a:lnTo>
                      <a:pt x="14" y="0"/>
                    </a:lnTo>
                    <a:lnTo>
                      <a:pt x="14" y="1"/>
                    </a:lnTo>
                    <a:lnTo>
                      <a:pt x="13" y="1"/>
                    </a:lnTo>
                    <a:lnTo>
                      <a:pt x="12" y="2"/>
                    </a:lnTo>
                    <a:lnTo>
                      <a:pt x="11" y="2"/>
                    </a:lnTo>
                    <a:lnTo>
                      <a:pt x="9" y="3"/>
                    </a:lnTo>
                    <a:lnTo>
                      <a:pt x="7" y="3"/>
                    </a:lnTo>
                    <a:lnTo>
                      <a:pt x="5" y="4"/>
                    </a:lnTo>
                    <a:lnTo>
                      <a:pt x="2" y="5"/>
                    </a:lnTo>
                    <a:lnTo>
                      <a:pt x="0" y="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8" name="Freeform 39"/>
              <p:cNvSpPr>
                <a:spLocks noEditPoints="1"/>
              </p:cNvSpPr>
              <p:nvPr/>
            </p:nvSpPr>
            <p:spPr bwMode="auto">
              <a:xfrm>
                <a:off x="1494" y="1836"/>
                <a:ext cx="139" cy="135"/>
              </a:xfrm>
              <a:custGeom>
                <a:avLst/>
                <a:gdLst>
                  <a:gd name="T0" fmla="*/ 2 w 139"/>
                  <a:gd name="T1" fmla="*/ 81 h 135"/>
                  <a:gd name="T2" fmla="*/ 7 w 139"/>
                  <a:gd name="T3" fmla="*/ 97 h 135"/>
                  <a:gd name="T4" fmla="*/ 16 w 139"/>
                  <a:gd name="T5" fmla="*/ 110 h 135"/>
                  <a:gd name="T6" fmla="*/ 28 w 139"/>
                  <a:gd name="T7" fmla="*/ 122 h 135"/>
                  <a:gd name="T8" fmla="*/ 43 w 139"/>
                  <a:gd name="T9" fmla="*/ 130 h 135"/>
                  <a:gd name="T10" fmla="*/ 59 w 139"/>
                  <a:gd name="T11" fmla="*/ 134 h 135"/>
                  <a:gd name="T12" fmla="*/ 76 w 139"/>
                  <a:gd name="T13" fmla="*/ 134 h 135"/>
                  <a:gd name="T14" fmla="*/ 93 w 139"/>
                  <a:gd name="T15" fmla="*/ 131 h 135"/>
                  <a:gd name="T16" fmla="*/ 108 w 139"/>
                  <a:gd name="T17" fmla="*/ 124 h 135"/>
                  <a:gd name="T18" fmla="*/ 121 w 139"/>
                  <a:gd name="T19" fmla="*/ 113 h 135"/>
                  <a:gd name="T20" fmla="*/ 130 w 139"/>
                  <a:gd name="T21" fmla="*/ 100 h 135"/>
                  <a:gd name="T22" fmla="*/ 136 w 139"/>
                  <a:gd name="T23" fmla="*/ 84 h 135"/>
                  <a:gd name="T24" fmla="*/ 139 w 139"/>
                  <a:gd name="T25" fmla="*/ 68 h 135"/>
                  <a:gd name="T26" fmla="*/ 136 w 139"/>
                  <a:gd name="T27" fmla="*/ 51 h 135"/>
                  <a:gd name="T28" fmla="*/ 130 w 139"/>
                  <a:gd name="T29" fmla="*/ 35 h 135"/>
                  <a:gd name="T30" fmla="*/ 121 w 139"/>
                  <a:gd name="T31" fmla="*/ 22 h 135"/>
                  <a:gd name="T32" fmla="*/ 108 w 139"/>
                  <a:gd name="T33" fmla="*/ 12 h 135"/>
                  <a:gd name="T34" fmla="*/ 93 w 139"/>
                  <a:gd name="T35" fmla="*/ 4 h 135"/>
                  <a:gd name="T36" fmla="*/ 76 w 139"/>
                  <a:gd name="T37" fmla="*/ 1 h 135"/>
                  <a:gd name="T38" fmla="*/ 59 w 139"/>
                  <a:gd name="T39" fmla="*/ 1 h 135"/>
                  <a:gd name="T40" fmla="*/ 43 w 139"/>
                  <a:gd name="T41" fmla="*/ 5 h 135"/>
                  <a:gd name="T42" fmla="*/ 28 w 139"/>
                  <a:gd name="T43" fmla="*/ 14 h 135"/>
                  <a:gd name="T44" fmla="*/ 16 w 139"/>
                  <a:gd name="T45" fmla="*/ 25 h 135"/>
                  <a:gd name="T46" fmla="*/ 7 w 139"/>
                  <a:gd name="T47" fmla="*/ 38 h 135"/>
                  <a:gd name="T48" fmla="*/ 2 w 139"/>
                  <a:gd name="T49" fmla="*/ 54 h 135"/>
                  <a:gd name="T50" fmla="*/ 0 w 139"/>
                  <a:gd name="T51" fmla="*/ 68 h 135"/>
                  <a:gd name="T52" fmla="*/ 20 w 139"/>
                  <a:gd name="T53" fmla="*/ 77 h 135"/>
                  <a:gd name="T54" fmla="*/ 24 w 139"/>
                  <a:gd name="T55" fmla="*/ 89 h 135"/>
                  <a:gd name="T56" fmla="*/ 30 w 139"/>
                  <a:gd name="T57" fmla="*/ 99 h 135"/>
                  <a:gd name="T58" fmla="*/ 39 w 139"/>
                  <a:gd name="T59" fmla="*/ 107 h 135"/>
                  <a:gd name="T60" fmla="*/ 50 w 139"/>
                  <a:gd name="T61" fmla="*/ 113 h 135"/>
                  <a:gd name="T62" fmla="*/ 61 w 139"/>
                  <a:gd name="T63" fmla="*/ 117 h 135"/>
                  <a:gd name="T64" fmla="*/ 75 w 139"/>
                  <a:gd name="T65" fmla="*/ 117 h 135"/>
                  <a:gd name="T66" fmla="*/ 86 w 139"/>
                  <a:gd name="T67" fmla="*/ 114 h 135"/>
                  <a:gd name="T68" fmla="*/ 98 w 139"/>
                  <a:gd name="T69" fmla="*/ 109 h 135"/>
                  <a:gd name="T70" fmla="*/ 106 w 139"/>
                  <a:gd name="T71" fmla="*/ 101 h 135"/>
                  <a:gd name="T72" fmla="*/ 114 w 139"/>
                  <a:gd name="T73" fmla="*/ 91 h 135"/>
                  <a:gd name="T74" fmla="*/ 118 w 139"/>
                  <a:gd name="T75" fmla="*/ 80 h 135"/>
                  <a:gd name="T76" fmla="*/ 120 w 139"/>
                  <a:gd name="T77" fmla="*/ 67 h 135"/>
                  <a:gd name="T78" fmla="*/ 118 w 139"/>
                  <a:gd name="T79" fmla="*/ 55 h 135"/>
                  <a:gd name="T80" fmla="*/ 114 w 139"/>
                  <a:gd name="T81" fmla="*/ 44 h 135"/>
                  <a:gd name="T82" fmla="*/ 106 w 139"/>
                  <a:gd name="T83" fmla="*/ 34 h 135"/>
                  <a:gd name="T84" fmla="*/ 98 w 139"/>
                  <a:gd name="T85" fmla="*/ 26 h 135"/>
                  <a:gd name="T86" fmla="*/ 86 w 139"/>
                  <a:gd name="T87" fmla="*/ 20 h 135"/>
                  <a:gd name="T88" fmla="*/ 75 w 139"/>
                  <a:gd name="T89" fmla="*/ 18 h 135"/>
                  <a:gd name="T90" fmla="*/ 61 w 139"/>
                  <a:gd name="T91" fmla="*/ 18 h 135"/>
                  <a:gd name="T92" fmla="*/ 50 w 139"/>
                  <a:gd name="T93" fmla="*/ 21 h 135"/>
                  <a:gd name="T94" fmla="*/ 39 w 139"/>
                  <a:gd name="T95" fmla="*/ 27 h 135"/>
                  <a:gd name="T96" fmla="*/ 30 w 139"/>
                  <a:gd name="T97" fmla="*/ 36 h 135"/>
                  <a:gd name="T98" fmla="*/ 24 w 139"/>
                  <a:gd name="T99" fmla="*/ 46 h 135"/>
                  <a:gd name="T100" fmla="*/ 20 w 139"/>
                  <a:gd name="T101" fmla="*/ 57 h 135"/>
                  <a:gd name="T102" fmla="*/ 19 w 139"/>
                  <a:gd name="T103" fmla="*/ 67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9" h="135">
                    <a:moveTo>
                      <a:pt x="0" y="68"/>
                    </a:moveTo>
                    <a:lnTo>
                      <a:pt x="1" y="71"/>
                    </a:lnTo>
                    <a:lnTo>
                      <a:pt x="1" y="74"/>
                    </a:lnTo>
                    <a:lnTo>
                      <a:pt x="1" y="78"/>
                    </a:lnTo>
                    <a:lnTo>
                      <a:pt x="2" y="81"/>
                    </a:lnTo>
                    <a:lnTo>
                      <a:pt x="2" y="84"/>
                    </a:lnTo>
                    <a:lnTo>
                      <a:pt x="4" y="88"/>
                    </a:lnTo>
                    <a:lnTo>
                      <a:pt x="5" y="91"/>
                    </a:lnTo>
                    <a:lnTo>
                      <a:pt x="6" y="94"/>
                    </a:lnTo>
                    <a:lnTo>
                      <a:pt x="7" y="97"/>
                    </a:lnTo>
                    <a:lnTo>
                      <a:pt x="9" y="100"/>
                    </a:lnTo>
                    <a:lnTo>
                      <a:pt x="10" y="103"/>
                    </a:lnTo>
                    <a:lnTo>
                      <a:pt x="12" y="105"/>
                    </a:lnTo>
                    <a:lnTo>
                      <a:pt x="14" y="108"/>
                    </a:lnTo>
                    <a:lnTo>
                      <a:pt x="16" y="110"/>
                    </a:lnTo>
                    <a:lnTo>
                      <a:pt x="18" y="113"/>
                    </a:lnTo>
                    <a:lnTo>
                      <a:pt x="21" y="115"/>
                    </a:lnTo>
                    <a:lnTo>
                      <a:pt x="23" y="118"/>
                    </a:lnTo>
                    <a:lnTo>
                      <a:pt x="25" y="119"/>
                    </a:lnTo>
                    <a:lnTo>
                      <a:pt x="28" y="122"/>
                    </a:lnTo>
                    <a:lnTo>
                      <a:pt x="31" y="124"/>
                    </a:lnTo>
                    <a:lnTo>
                      <a:pt x="34" y="125"/>
                    </a:lnTo>
                    <a:lnTo>
                      <a:pt x="37" y="127"/>
                    </a:lnTo>
                    <a:lnTo>
                      <a:pt x="40" y="128"/>
                    </a:lnTo>
                    <a:lnTo>
                      <a:pt x="43" y="130"/>
                    </a:lnTo>
                    <a:lnTo>
                      <a:pt x="46" y="131"/>
                    </a:lnTo>
                    <a:lnTo>
                      <a:pt x="49" y="132"/>
                    </a:lnTo>
                    <a:lnTo>
                      <a:pt x="52" y="133"/>
                    </a:lnTo>
                    <a:lnTo>
                      <a:pt x="56" y="134"/>
                    </a:lnTo>
                    <a:lnTo>
                      <a:pt x="59" y="134"/>
                    </a:lnTo>
                    <a:lnTo>
                      <a:pt x="62" y="134"/>
                    </a:lnTo>
                    <a:lnTo>
                      <a:pt x="66" y="135"/>
                    </a:lnTo>
                    <a:lnTo>
                      <a:pt x="70" y="135"/>
                    </a:lnTo>
                    <a:lnTo>
                      <a:pt x="73" y="135"/>
                    </a:lnTo>
                    <a:lnTo>
                      <a:pt x="76" y="134"/>
                    </a:lnTo>
                    <a:lnTo>
                      <a:pt x="80" y="134"/>
                    </a:lnTo>
                    <a:lnTo>
                      <a:pt x="83" y="134"/>
                    </a:lnTo>
                    <a:lnTo>
                      <a:pt x="87" y="133"/>
                    </a:lnTo>
                    <a:lnTo>
                      <a:pt x="90" y="132"/>
                    </a:lnTo>
                    <a:lnTo>
                      <a:pt x="93" y="131"/>
                    </a:lnTo>
                    <a:lnTo>
                      <a:pt x="96" y="130"/>
                    </a:lnTo>
                    <a:lnTo>
                      <a:pt x="99" y="128"/>
                    </a:lnTo>
                    <a:lnTo>
                      <a:pt x="102" y="127"/>
                    </a:lnTo>
                    <a:lnTo>
                      <a:pt x="105" y="125"/>
                    </a:lnTo>
                    <a:lnTo>
                      <a:pt x="108" y="124"/>
                    </a:lnTo>
                    <a:lnTo>
                      <a:pt x="111" y="122"/>
                    </a:lnTo>
                    <a:lnTo>
                      <a:pt x="114" y="119"/>
                    </a:lnTo>
                    <a:lnTo>
                      <a:pt x="116" y="118"/>
                    </a:lnTo>
                    <a:lnTo>
                      <a:pt x="118" y="115"/>
                    </a:lnTo>
                    <a:lnTo>
                      <a:pt x="121" y="113"/>
                    </a:lnTo>
                    <a:lnTo>
                      <a:pt x="123" y="110"/>
                    </a:lnTo>
                    <a:lnTo>
                      <a:pt x="125" y="108"/>
                    </a:lnTo>
                    <a:lnTo>
                      <a:pt x="127" y="105"/>
                    </a:lnTo>
                    <a:lnTo>
                      <a:pt x="129" y="103"/>
                    </a:lnTo>
                    <a:lnTo>
                      <a:pt x="130" y="100"/>
                    </a:lnTo>
                    <a:lnTo>
                      <a:pt x="132" y="97"/>
                    </a:lnTo>
                    <a:lnTo>
                      <a:pt x="133" y="94"/>
                    </a:lnTo>
                    <a:lnTo>
                      <a:pt x="134" y="91"/>
                    </a:lnTo>
                    <a:lnTo>
                      <a:pt x="135" y="88"/>
                    </a:lnTo>
                    <a:lnTo>
                      <a:pt x="136" y="84"/>
                    </a:lnTo>
                    <a:lnTo>
                      <a:pt x="137" y="81"/>
                    </a:lnTo>
                    <a:lnTo>
                      <a:pt x="138" y="78"/>
                    </a:lnTo>
                    <a:lnTo>
                      <a:pt x="138" y="74"/>
                    </a:lnTo>
                    <a:lnTo>
                      <a:pt x="139" y="71"/>
                    </a:lnTo>
                    <a:lnTo>
                      <a:pt x="139" y="68"/>
                    </a:lnTo>
                    <a:lnTo>
                      <a:pt x="139" y="64"/>
                    </a:lnTo>
                    <a:lnTo>
                      <a:pt x="138" y="61"/>
                    </a:lnTo>
                    <a:lnTo>
                      <a:pt x="138" y="57"/>
                    </a:lnTo>
                    <a:lnTo>
                      <a:pt x="137" y="54"/>
                    </a:lnTo>
                    <a:lnTo>
                      <a:pt x="136" y="51"/>
                    </a:lnTo>
                    <a:lnTo>
                      <a:pt x="135" y="47"/>
                    </a:lnTo>
                    <a:lnTo>
                      <a:pt x="134" y="44"/>
                    </a:lnTo>
                    <a:lnTo>
                      <a:pt x="133" y="41"/>
                    </a:lnTo>
                    <a:lnTo>
                      <a:pt x="132" y="38"/>
                    </a:lnTo>
                    <a:lnTo>
                      <a:pt x="130" y="35"/>
                    </a:lnTo>
                    <a:lnTo>
                      <a:pt x="129" y="33"/>
                    </a:lnTo>
                    <a:lnTo>
                      <a:pt x="127" y="30"/>
                    </a:lnTo>
                    <a:lnTo>
                      <a:pt x="125" y="27"/>
                    </a:lnTo>
                    <a:lnTo>
                      <a:pt x="123" y="25"/>
                    </a:lnTo>
                    <a:lnTo>
                      <a:pt x="121" y="22"/>
                    </a:lnTo>
                    <a:lnTo>
                      <a:pt x="118" y="20"/>
                    </a:lnTo>
                    <a:lnTo>
                      <a:pt x="116" y="18"/>
                    </a:lnTo>
                    <a:lnTo>
                      <a:pt x="114" y="16"/>
                    </a:lnTo>
                    <a:lnTo>
                      <a:pt x="111" y="14"/>
                    </a:lnTo>
                    <a:lnTo>
                      <a:pt x="108" y="12"/>
                    </a:lnTo>
                    <a:lnTo>
                      <a:pt x="105" y="10"/>
                    </a:lnTo>
                    <a:lnTo>
                      <a:pt x="102" y="8"/>
                    </a:lnTo>
                    <a:lnTo>
                      <a:pt x="99" y="7"/>
                    </a:lnTo>
                    <a:lnTo>
                      <a:pt x="96" y="5"/>
                    </a:lnTo>
                    <a:lnTo>
                      <a:pt x="93" y="4"/>
                    </a:lnTo>
                    <a:lnTo>
                      <a:pt x="90" y="3"/>
                    </a:lnTo>
                    <a:lnTo>
                      <a:pt x="87" y="2"/>
                    </a:lnTo>
                    <a:lnTo>
                      <a:pt x="83" y="2"/>
                    </a:lnTo>
                    <a:lnTo>
                      <a:pt x="80" y="1"/>
                    </a:lnTo>
                    <a:lnTo>
                      <a:pt x="76" y="1"/>
                    </a:lnTo>
                    <a:lnTo>
                      <a:pt x="73" y="0"/>
                    </a:lnTo>
                    <a:lnTo>
                      <a:pt x="70" y="0"/>
                    </a:lnTo>
                    <a:lnTo>
                      <a:pt x="66" y="0"/>
                    </a:lnTo>
                    <a:lnTo>
                      <a:pt x="62" y="1"/>
                    </a:lnTo>
                    <a:lnTo>
                      <a:pt x="59" y="1"/>
                    </a:lnTo>
                    <a:lnTo>
                      <a:pt x="56" y="2"/>
                    </a:lnTo>
                    <a:lnTo>
                      <a:pt x="52" y="2"/>
                    </a:lnTo>
                    <a:lnTo>
                      <a:pt x="49" y="3"/>
                    </a:lnTo>
                    <a:lnTo>
                      <a:pt x="46" y="4"/>
                    </a:lnTo>
                    <a:lnTo>
                      <a:pt x="43" y="5"/>
                    </a:lnTo>
                    <a:lnTo>
                      <a:pt x="40" y="7"/>
                    </a:lnTo>
                    <a:lnTo>
                      <a:pt x="37" y="8"/>
                    </a:lnTo>
                    <a:lnTo>
                      <a:pt x="34" y="10"/>
                    </a:lnTo>
                    <a:lnTo>
                      <a:pt x="31" y="12"/>
                    </a:lnTo>
                    <a:lnTo>
                      <a:pt x="28" y="14"/>
                    </a:lnTo>
                    <a:lnTo>
                      <a:pt x="25" y="16"/>
                    </a:lnTo>
                    <a:lnTo>
                      <a:pt x="23" y="18"/>
                    </a:lnTo>
                    <a:lnTo>
                      <a:pt x="21" y="20"/>
                    </a:lnTo>
                    <a:lnTo>
                      <a:pt x="18" y="22"/>
                    </a:lnTo>
                    <a:lnTo>
                      <a:pt x="16" y="25"/>
                    </a:lnTo>
                    <a:lnTo>
                      <a:pt x="14" y="27"/>
                    </a:lnTo>
                    <a:lnTo>
                      <a:pt x="12" y="30"/>
                    </a:lnTo>
                    <a:lnTo>
                      <a:pt x="10" y="33"/>
                    </a:lnTo>
                    <a:lnTo>
                      <a:pt x="9" y="35"/>
                    </a:lnTo>
                    <a:lnTo>
                      <a:pt x="7" y="38"/>
                    </a:lnTo>
                    <a:lnTo>
                      <a:pt x="6" y="41"/>
                    </a:lnTo>
                    <a:lnTo>
                      <a:pt x="5" y="44"/>
                    </a:lnTo>
                    <a:lnTo>
                      <a:pt x="4" y="47"/>
                    </a:lnTo>
                    <a:lnTo>
                      <a:pt x="2" y="51"/>
                    </a:lnTo>
                    <a:lnTo>
                      <a:pt x="2" y="54"/>
                    </a:lnTo>
                    <a:lnTo>
                      <a:pt x="1" y="57"/>
                    </a:lnTo>
                    <a:lnTo>
                      <a:pt x="1" y="61"/>
                    </a:lnTo>
                    <a:lnTo>
                      <a:pt x="1" y="64"/>
                    </a:lnTo>
                    <a:lnTo>
                      <a:pt x="0" y="68"/>
                    </a:lnTo>
                    <a:close/>
                    <a:moveTo>
                      <a:pt x="19" y="67"/>
                    </a:moveTo>
                    <a:lnTo>
                      <a:pt x="19" y="70"/>
                    </a:lnTo>
                    <a:lnTo>
                      <a:pt x="19" y="73"/>
                    </a:lnTo>
                    <a:lnTo>
                      <a:pt x="20" y="75"/>
                    </a:lnTo>
                    <a:lnTo>
                      <a:pt x="20" y="77"/>
                    </a:lnTo>
                    <a:lnTo>
                      <a:pt x="20" y="80"/>
                    </a:lnTo>
                    <a:lnTo>
                      <a:pt x="21" y="82"/>
                    </a:lnTo>
                    <a:lnTo>
                      <a:pt x="22" y="85"/>
                    </a:lnTo>
                    <a:lnTo>
                      <a:pt x="23" y="87"/>
                    </a:lnTo>
                    <a:lnTo>
                      <a:pt x="24" y="89"/>
                    </a:lnTo>
                    <a:lnTo>
                      <a:pt x="25" y="91"/>
                    </a:lnTo>
                    <a:lnTo>
                      <a:pt x="26" y="93"/>
                    </a:lnTo>
                    <a:lnTo>
                      <a:pt x="28" y="95"/>
                    </a:lnTo>
                    <a:lnTo>
                      <a:pt x="29" y="97"/>
                    </a:lnTo>
                    <a:lnTo>
                      <a:pt x="30" y="99"/>
                    </a:lnTo>
                    <a:lnTo>
                      <a:pt x="32" y="101"/>
                    </a:lnTo>
                    <a:lnTo>
                      <a:pt x="34" y="103"/>
                    </a:lnTo>
                    <a:lnTo>
                      <a:pt x="35" y="104"/>
                    </a:lnTo>
                    <a:lnTo>
                      <a:pt x="37" y="106"/>
                    </a:lnTo>
                    <a:lnTo>
                      <a:pt x="39" y="107"/>
                    </a:lnTo>
                    <a:lnTo>
                      <a:pt x="41" y="109"/>
                    </a:lnTo>
                    <a:lnTo>
                      <a:pt x="43" y="110"/>
                    </a:lnTo>
                    <a:lnTo>
                      <a:pt x="45" y="111"/>
                    </a:lnTo>
                    <a:lnTo>
                      <a:pt x="47" y="113"/>
                    </a:lnTo>
                    <a:lnTo>
                      <a:pt x="50" y="113"/>
                    </a:lnTo>
                    <a:lnTo>
                      <a:pt x="52" y="114"/>
                    </a:lnTo>
                    <a:lnTo>
                      <a:pt x="54" y="115"/>
                    </a:lnTo>
                    <a:lnTo>
                      <a:pt x="57" y="116"/>
                    </a:lnTo>
                    <a:lnTo>
                      <a:pt x="59" y="116"/>
                    </a:lnTo>
                    <a:lnTo>
                      <a:pt x="61" y="117"/>
                    </a:lnTo>
                    <a:lnTo>
                      <a:pt x="64" y="117"/>
                    </a:lnTo>
                    <a:lnTo>
                      <a:pt x="67" y="117"/>
                    </a:lnTo>
                    <a:lnTo>
                      <a:pt x="69" y="118"/>
                    </a:lnTo>
                    <a:lnTo>
                      <a:pt x="72" y="117"/>
                    </a:lnTo>
                    <a:lnTo>
                      <a:pt x="75" y="117"/>
                    </a:lnTo>
                    <a:lnTo>
                      <a:pt x="77" y="117"/>
                    </a:lnTo>
                    <a:lnTo>
                      <a:pt x="79" y="116"/>
                    </a:lnTo>
                    <a:lnTo>
                      <a:pt x="82" y="116"/>
                    </a:lnTo>
                    <a:lnTo>
                      <a:pt x="84" y="115"/>
                    </a:lnTo>
                    <a:lnTo>
                      <a:pt x="86" y="114"/>
                    </a:lnTo>
                    <a:lnTo>
                      <a:pt x="89" y="113"/>
                    </a:lnTo>
                    <a:lnTo>
                      <a:pt x="91" y="113"/>
                    </a:lnTo>
                    <a:lnTo>
                      <a:pt x="93" y="111"/>
                    </a:lnTo>
                    <a:lnTo>
                      <a:pt x="95" y="110"/>
                    </a:lnTo>
                    <a:lnTo>
                      <a:pt x="98" y="109"/>
                    </a:lnTo>
                    <a:lnTo>
                      <a:pt x="99" y="107"/>
                    </a:lnTo>
                    <a:lnTo>
                      <a:pt x="101" y="106"/>
                    </a:lnTo>
                    <a:lnTo>
                      <a:pt x="103" y="104"/>
                    </a:lnTo>
                    <a:lnTo>
                      <a:pt x="105" y="103"/>
                    </a:lnTo>
                    <a:lnTo>
                      <a:pt x="106" y="101"/>
                    </a:lnTo>
                    <a:lnTo>
                      <a:pt x="108" y="99"/>
                    </a:lnTo>
                    <a:lnTo>
                      <a:pt x="109" y="97"/>
                    </a:lnTo>
                    <a:lnTo>
                      <a:pt x="111" y="95"/>
                    </a:lnTo>
                    <a:lnTo>
                      <a:pt x="112" y="93"/>
                    </a:lnTo>
                    <a:lnTo>
                      <a:pt x="114" y="91"/>
                    </a:lnTo>
                    <a:lnTo>
                      <a:pt x="115" y="89"/>
                    </a:lnTo>
                    <a:lnTo>
                      <a:pt x="116" y="87"/>
                    </a:lnTo>
                    <a:lnTo>
                      <a:pt x="117" y="85"/>
                    </a:lnTo>
                    <a:lnTo>
                      <a:pt x="117" y="82"/>
                    </a:lnTo>
                    <a:lnTo>
                      <a:pt x="118" y="80"/>
                    </a:lnTo>
                    <a:lnTo>
                      <a:pt x="119" y="77"/>
                    </a:lnTo>
                    <a:lnTo>
                      <a:pt x="119" y="75"/>
                    </a:lnTo>
                    <a:lnTo>
                      <a:pt x="119" y="73"/>
                    </a:lnTo>
                    <a:lnTo>
                      <a:pt x="119" y="70"/>
                    </a:lnTo>
                    <a:lnTo>
                      <a:pt x="120" y="67"/>
                    </a:lnTo>
                    <a:lnTo>
                      <a:pt x="119" y="65"/>
                    </a:lnTo>
                    <a:lnTo>
                      <a:pt x="119" y="62"/>
                    </a:lnTo>
                    <a:lnTo>
                      <a:pt x="119" y="60"/>
                    </a:lnTo>
                    <a:lnTo>
                      <a:pt x="119" y="57"/>
                    </a:lnTo>
                    <a:lnTo>
                      <a:pt x="118" y="55"/>
                    </a:lnTo>
                    <a:lnTo>
                      <a:pt x="117" y="53"/>
                    </a:lnTo>
                    <a:lnTo>
                      <a:pt x="117" y="50"/>
                    </a:lnTo>
                    <a:lnTo>
                      <a:pt x="116" y="48"/>
                    </a:lnTo>
                    <a:lnTo>
                      <a:pt x="115" y="46"/>
                    </a:lnTo>
                    <a:lnTo>
                      <a:pt x="114" y="44"/>
                    </a:lnTo>
                    <a:lnTo>
                      <a:pt x="112" y="41"/>
                    </a:lnTo>
                    <a:lnTo>
                      <a:pt x="111" y="40"/>
                    </a:lnTo>
                    <a:lnTo>
                      <a:pt x="109" y="37"/>
                    </a:lnTo>
                    <a:lnTo>
                      <a:pt x="108" y="36"/>
                    </a:lnTo>
                    <a:lnTo>
                      <a:pt x="106" y="34"/>
                    </a:lnTo>
                    <a:lnTo>
                      <a:pt x="105" y="32"/>
                    </a:lnTo>
                    <a:lnTo>
                      <a:pt x="103" y="30"/>
                    </a:lnTo>
                    <a:lnTo>
                      <a:pt x="101" y="29"/>
                    </a:lnTo>
                    <a:lnTo>
                      <a:pt x="99" y="27"/>
                    </a:lnTo>
                    <a:lnTo>
                      <a:pt x="98" y="26"/>
                    </a:lnTo>
                    <a:lnTo>
                      <a:pt x="95" y="25"/>
                    </a:lnTo>
                    <a:lnTo>
                      <a:pt x="93" y="23"/>
                    </a:lnTo>
                    <a:lnTo>
                      <a:pt x="91" y="22"/>
                    </a:lnTo>
                    <a:lnTo>
                      <a:pt x="89" y="21"/>
                    </a:lnTo>
                    <a:lnTo>
                      <a:pt x="86" y="20"/>
                    </a:lnTo>
                    <a:lnTo>
                      <a:pt x="84" y="20"/>
                    </a:lnTo>
                    <a:lnTo>
                      <a:pt x="82" y="19"/>
                    </a:lnTo>
                    <a:lnTo>
                      <a:pt x="79" y="18"/>
                    </a:lnTo>
                    <a:lnTo>
                      <a:pt x="77" y="18"/>
                    </a:lnTo>
                    <a:lnTo>
                      <a:pt x="75" y="18"/>
                    </a:lnTo>
                    <a:lnTo>
                      <a:pt x="72" y="17"/>
                    </a:lnTo>
                    <a:lnTo>
                      <a:pt x="69" y="17"/>
                    </a:lnTo>
                    <a:lnTo>
                      <a:pt x="67" y="17"/>
                    </a:lnTo>
                    <a:lnTo>
                      <a:pt x="64" y="18"/>
                    </a:lnTo>
                    <a:lnTo>
                      <a:pt x="61" y="18"/>
                    </a:lnTo>
                    <a:lnTo>
                      <a:pt x="59" y="18"/>
                    </a:lnTo>
                    <a:lnTo>
                      <a:pt x="57" y="19"/>
                    </a:lnTo>
                    <a:lnTo>
                      <a:pt x="54" y="20"/>
                    </a:lnTo>
                    <a:lnTo>
                      <a:pt x="52" y="20"/>
                    </a:lnTo>
                    <a:lnTo>
                      <a:pt x="50" y="21"/>
                    </a:lnTo>
                    <a:lnTo>
                      <a:pt x="47" y="22"/>
                    </a:lnTo>
                    <a:lnTo>
                      <a:pt x="45" y="23"/>
                    </a:lnTo>
                    <a:lnTo>
                      <a:pt x="43" y="25"/>
                    </a:lnTo>
                    <a:lnTo>
                      <a:pt x="41" y="26"/>
                    </a:lnTo>
                    <a:lnTo>
                      <a:pt x="39" y="27"/>
                    </a:lnTo>
                    <a:lnTo>
                      <a:pt x="37" y="29"/>
                    </a:lnTo>
                    <a:lnTo>
                      <a:pt x="35" y="30"/>
                    </a:lnTo>
                    <a:lnTo>
                      <a:pt x="34" y="32"/>
                    </a:lnTo>
                    <a:lnTo>
                      <a:pt x="32" y="34"/>
                    </a:lnTo>
                    <a:lnTo>
                      <a:pt x="30" y="36"/>
                    </a:lnTo>
                    <a:lnTo>
                      <a:pt x="29" y="37"/>
                    </a:lnTo>
                    <a:lnTo>
                      <a:pt x="28" y="40"/>
                    </a:lnTo>
                    <a:lnTo>
                      <a:pt x="26" y="41"/>
                    </a:lnTo>
                    <a:lnTo>
                      <a:pt x="25" y="44"/>
                    </a:lnTo>
                    <a:lnTo>
                      <a:pt x="24" y="46"/>
                    </a:lnTo>
                    <a:lnTo>
                      <a:pt x="23" y="48"/>
                    </a:lnTo>
                    <a:lnTo>
                      <a:pt x="22" y="50"/>
                    </a:lnTo>
                    <a:lnTo>
                      <a:pt x="21" y="53"/>
                    </a:lnTo>
                    <a:lnTo>
                      <a:pt x="20" y="55"/>
                    </a:lnTo>
                    <a:lnTo>
                      <a:pt x="20" y="57"/>
                    </a:lnTo>
                    <a:lnTo>
                      <a:pt x="20" y="60"/>
                    </a:lnTo>
                    <a:lnTo>
                      <a:pt x="19" y="62"/>
                    </a:lnTo>
                    <a:lnTo>
                      <a:pt x="19" y="65"/>
                    </a:lnTo>
                    <a:lnTo>
                      <a:pt x="1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9" name="Freeform 40"/>
              <p:cNvSpPr>
                <a:spLocks/>
              </p:cNvSpPr>
              <p:nvPr/>
            </p:nvSpPr>
            <p:spPr bwMode="auto">
              <a:xfrm>
                <a:off x="1494" y="1836"/>
                <a:ext cx="139" cy="135"/>
              </a:xfrm>
              <a:custGeom>
                <a:avLst/>
                <a:gdLst>
                  <a:gd name="T0" fmla="*/ 1 w 139"/>
                  <a:gd name="T1" fmla="*/ 74 h 135"/>
                  <a:gd name="T2" fmla="*/ 2 w 139"/>
                  <a:gd name="T3" fmla="*/ 84 h 135"/>
                  <a:gd name="T4" fmla="*/ 6 w 139"/>
                  <a:gd name="T5" fmla="*/ 94 h 135"/>
                  <a:gd name="T6" fmla="*/ 10 w 139"/>
                  <a:gd name="T7" fmla="*/ 103 h 135"/>
                  <a:gd name="T8" fmla="*/ 16 w 139"/>
                  <a:gd name="T9" fmla="*/ 110 h 135"/>
                  <a:gd name="T10" fmla="*/ 23 w 139"/>
                  <a:gd name="T11" fmla="*/ 118 h 135"/>
                  <a:gd name="T12" fmla="*/ 31 w 139"/>
                  <a:gd name="T13" fmla="*/ 124 h 135"/>
                  <a:gd name="T14" fmla="*/ 40 w 139"/>
                  <a:gd name="T15" fmla="*/ 128 h 135"/>
                  <a:gd name="T16" fmla="*/ 49 w 139"/>
                  <a:gd name="T17" fmla="*/ 132 h 135"/>
                  <a:gd name="T18" fmla="*/ 59 w 139"/>
                  <a:gd name="T19" fmla="*/ 134 h 135"/>
                  <a:gd name="T20" fmla="*/ 70 w 139"/>
                  <a:gd name="T21" fmla="*/ 135 h 135"/>
                  <a:gd name="T22" fmla="*/ 80 w 139"/>
                  <a:gd name="T23" fmla="*/ 134 h 135"/>
                  <a:gd name="T24" fmla="*/ 90 w 139"/>
                  <a:gd name="T25" fmla="*/ 132 h 135"/>
                  <a:gd name="T26" fmla="*/ 99 w 139"/>
                  <a:gd name="T27" fmla="*/ 128 h 135"/>
                  <a:gd name="T28" fmla="*/ 108 w 139"/>
                  <a:gd name="T29" fmla="*/ 124 h 135"/>
                  <a:gd name="T30" fmla="*/ 116 w 139"/>
                  <a:gd name="T31" fmla="*/ 118 h 135"/>
                  <a:gd name="T32" fmla="*/ 123 w 139"/>
                  <a:gd name="T33" fmla="*/ 110 h 135"/>
                  <a:gd name="T34" fmla="*/ 129 w 139"/>
                  <a:gd name="T35" fmla="*/ 103 h 135"/>
                  <a:gd name="T36" fmla="*/ 133 w 139"/>
                  <a:gd name="T37" fmla="*/ 94 h 135"/>
                  <a:gd name="T38" fmla="*/ 136 w 139"/>
                  <a:gd name="T39" fmla="*/ 84 h 135"/>
                  <a:gd name="T40" fmla="*/ 138 w 139"/>
                  <a:gd name="T41" fmla="*/ 74 h 135"/>
                  <a:gd name="T42" fmla="*/ 139 w 139"/>
                  <a:gd name="T43" fmla="*/ 64 h 135"/>
                  <a:gd name="T44" fmla="*/ 137 w 139"/>
                  <a:gd name="T45" fmla="*/ 54 h 135"/>
                  <a:gd name="T46" fmla="*/ 134 w 139"/>
                  <a:gd name="T47" fmla="*/ 44 h 135"/>
                  <a:gd name="T48" fmla="*/ 130 w 139"/>
                  <a:gd name="T49" fmla="*/ 35 h 135"/>
                  <a:gd name="T50" fmla="*/ 125 w 139"/>
                  <a:gd name="T51" fmla="*/ 27 h 135"/>
                  <a:gd name="T52" fmla="*/ 118 w 139"/>
                  <a:gd name="T53" fmla="*/ 20 h 135"/>
                  <a:gd name="T54" fmla="*/ 111 w 139"/>
                  <a:gd name="T55" fmla="*/ 14 h 135"/>
                  <a:gd name="T56" fmla="*/ 102 w 139"/>
                  <a:gd name="T57" fmla="*/ 8 h 135"/>
                  <a:gd name="T58" fmla="*/ 93 w 139"/>
                  <a:gd name="T59" fmla="*/ 4 h 135"/>
                  <a:gd name="T60" fmla="*/ 83 w 139"/>
                  <a:gd name="T61" fmla="*/ 2 h 135"/>
                  <a:gd name="T62" fmla="*/ 73 w 139"/>
                  <a:gd name="T63" fmla="*/ 0 h 135"/>
                  <a:gd name="T64" fmla="*/ 62 w 139"/>
                  <a:gd name="T65" fmla="*/ 1 h 135"/>
                  <a:gd name="T66" fmla="*/ 52 w 139"/>
                  <a:gd name="T67" fmla="*/ 2 h 135"/>
                  <a:gd name="T68" fmla="*/ 43 w 139"/>
                  <a:gd name="T69" fmla="*/ 5 h 135"/>
                  <a:gd name="T70" fmla="*/ 34 w 139"/>
                  <a:gd name="T71" fmla="*/ 10 h 135"/>
                  <a:gd name="T72" fmla="*/ 25 w 139"/>
                  <a:gd name="T73" fmla="*/ 16 h 135"/>
                  <a:gd name="T74" fmla="*/ 18 w 139"/>
                  <a:gd name="T75" fmla="*/ 22 h 135"/>
                  <a:gd name="T76" fmla="*/ 12 w 139"/>
                  <a:gd name="T77" fmla="*/ 30 h 135"/>
                  <a:gd name="T78" fmla="*/ 7 w 139"/>
                  <a:gd name="T79" fmla="*/ 38 h 135"/>
                  <a:gd name="T80" fmla="*/ 4 w 139"/>
                  <a:gd name="T81" fmla="*/ 47 h 135"/>
                  <a:gd name="T82" fmla="*/ 1 w 139"/>
                  <a:gd name="T83" fmla="*/ 57 h 135"/>
                  <a:gd name="T84" fmla="*/ 0 w 139"/>
                  <a:gd name="T85" fmla="*/ 68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9" h="135">
                    <a:moveTo>
                      <a:pt x="0" y="68"/>
                    </a:moveTo>
                    <a:lnTo>
                      <a:pt x="1" y="71"/>
                    </a:lnTo>
                    <a:lnTo>
                      <a:pt x="1" y="74"/>
                    </a:lnTo>
                    <a:lnTo>
                      <a:pt x="1" y="78"/>
                    </a:lnTo>
                    <a:lnTo>
                      <a:pt x="2" y="81"/>
                    </a:lnTo>
                    <a:lnTo>
                      <a:pt x="2" y="84"/>
                    </a:lnTo>
                    <a:lnTo>
                      <a:pt x="4" y="88"/>
                    </a:lnTo>
                    <a:lnTo>
                      <a:pt x="5" y="91"/>
                    </a:lnTo>
                    <a:lnTo>
                      <a:pt x="6" y="94"/>
                    </a:lnTo>
                    <a:lnTo>
                      <a:pt x="7" y="97"/>
                    </a:lnTo>
                    <a:lnTo>
                      <a:pt x="9" y="100"/>
                    </a:lnTo>
                    <a:lnTo>
                      <a:pt x="10" y="103"/>
                    </a:lnTo>
                    <a:lnTo>
                      <a:pt x="12" y="105"/>
                    </a:lnTo>
                    <a:lnTo>
                      <a:pt x="14" y="108"/>
                    </a:lnTo>
                    <a:lnTo>
                      <a:pt x="16" y="110"/>
                    </a:lnTo>
                    <a:lnTo>
                      <a:pt x="18" y="113"/>
                    </a:lnTo>
                    <a:lnTo>
                      <a:pt x="21" y="115"/>
                    </a:lnTo>
                    <a:lnTo>
                      <a:pt x="23" y="118"/>
                    </a:lnTo>
                    <a:lnTo>
                      <a:pt x="25" y="119"/>
                    </a:lnTo>
                    <a:lnTo>
                      <a:pt x="28" y="122"/>
                    </a:lnTo>
                    <a:lnTo>
                      <a:pt x="31" y="124"/>
                    </a:lnTo>
                    <a:lnTo>
                      <a:pt x="34" y="125"/>
                    </a:lnTo>
                    <a:lnTo>
                      <a:pt x="37" y="127"/>
                    </a:lnTo>
                    <a:lnTo>
                      <a:pt x="40" y="128"/>
                    </a:lnTo>
                    <a:lnTo>
                      <a:pt x="43" y="130"/>
                    </a:lnTo>
                    <a:lnTo>
                      <a:pt x="46" y="131"/>
                    </a:lnTo>
                    <a:lnTo>
                      <a:pt x="49" y="132"/>
                    </a:lnTo>
                    <a:lnTo>
                      <a:pt x="52" y="133"/>
                    </a:lnTo>
                    <a:lnTo>
                      <a:pt x="56" y="134"/>
                    </a:lnTo>
                    <a:lnTo>
                      <a:pt x="59" y="134"/>
                    </a:lnTo>
                    <a:lnTo>
                      <a:pt x="62" y="134"/>
                    </a:lnTo>
                    <a:lnTo>
                      <a:pt x="66" y="135"/>
                    </a:lnTo>
                    <a:lnTo>
                      <a:pt x="70" y="135"/>
                    </a:lnTo>
                    <a:lnTo>
                      <a:pt x="73" y="135"/>
                    </a:lnTo>
                    <a:lnTo>
                      <a:pt x="76" y="134"/>
                    </a:lnTo>
                    <a:lnTo>
                      <a:pt x="80" y="134"/>
                    </a:lnTo>
                    <a:lnTo>
                      <a:pt x="83" y="134"/>
                    </a:lnTo>
                    <a:lnTo>
                      <a:pt x="87" y="133"/>
                    </a:lnTo>
                    <a:lnTo>
                      <a:pt x="90" y="132"/>
                    </a:lnTo>
                    <a:lnTo>
                      <a:pt x="93" y="131"/>
                    </a:lnTo>
                    <a:lnTo>
                      <a:pt x="96" y="130"/>
                    </a:lnTo>
                    <a:lnTo>
                      <a:pt x="99" y="128"/>
                    </a:lnTo>
                    <a:lnTo>
                      <a:pt x="102" y="127"/>
                    </a:lnTo>
                    <a:lnTo>
                      <a:pt x="105" y="125"/>
                    </a:lnTo>
                    <a:lnTo>
                      <a:pt x="108" y="124"/>
                    </a:lnTo>
                    <a:lnTo>
                      <a:pt x="111" y="122"/>
                    </a:lnTo>
                    <a:lnTo>
                      <a:pt x="114" y="119"/>
                    </a:lnTo>
                    <a:lnTo>
                      <a:pt x="116" y="118"/>
                    </a:lnTo>
                    <a:lnTo>
                      <a:pt x="118" y="115"/>
                    </a:lnTo>
                    <a:lnTo>
                      <a:pt x="121" y="113"/>
                    </a:lnTo>
                    <a:lnTo>
                      <a:pt x="123" y="110"/>
                    </a:lnTo>
                    <a:lnTo>
                      <a:pt x="125" y="108"/>
                    </a:lnTo>
                    <a:lnTo>
                      <a:pt x="127" y="105"/>
                    </a:lnTo>
                    <a:lnTo>
                      <a:pt x="129" y="103"/>
                    </a:lnTo>
                    <a:lnTo>
                      <a:pt x="130" y="100"/>
                    </a:lnTo>
                    <a:lnTo>
                      <a:pt x="132" y="97"/>
                    </a:lnTo>
                    <a:lnTo>
                      <a:pt x="133" y="94"/>
                    </a:lnTo>
                    <a:lnTo>
                      <a:pt x="134" y="91"/>
                    </a:lnTo>
                    <a:lnTo>
                      <a:pt x="135" y="88"/>
                    </a:lnTo>
                    <a:lnTo>
                      <a:pt x="136" y="84"/>
                    </a:lnTo>
                    <a:lnTo>
                      <a:pt x="137" y="81"/>
                    </a:lnTo>
                    <a:lnTo>
                      <a:pt x="138" y="78"/>
                    </a:lnTo>
                    <a:lnTo>
                      <a:pt x="138" y="74"/>
                    </a:lnTo>
                    <a:lnTo>
                      <a:pt x="139" y="71"/>
                    </a:lnTo>
                    <a:lnTo>
                      <a:pt x="139" y="68"/>
                    </a:lnTo>
                    <a:lnTo>
                      <a:pt x="139" y="64"/>
                    </a:lnTo>
                    <a:lnTo>
                      <a:pt x="138" y="61"/>
                    </a:lnTo>
                    <a:lnTo>
                      <a:pt x="138" y="57"/>
                    </a:lnTo>
                    <a:lnTo>
                      <a:pt x="137" y="54"/>
                    </a:lnTo>
                    <a:lnTo>
                      <a:pt x="136" y="51"/>
                    </a:lnTo>
                    <a:lnTo>
                      <a:pt x="135" y="47"/>
                    </a:lnTo>
                    <a:lnTo>
                      <a:pt x="134" y="44"/>
                    </a:lnTo>
                    <a:lnTo>
                      <a:pt x="133" y="41"/>
                    </a:lnTo>
                    <a:lnTo>
                      <a:pt x="132" y="38"/>
                    </a:lnTo>
                    <a:lnTo>
                      <a:pt x="130" y="35"/>
                    </a:lnTo>
                    <a:lnTo>
                      <a:pt x="129" y="33"/>
                    </a:lnTo>
                    <a:lnTo>
                      <a:pt x="127" y="30"/>
                    </a:lnTo>
                    <a:lnTo>
                      <a:pt x="125" y="27"/>
                    </a:lnTo>
                    <a:lnTo>
                      <a:pt x="123" y="25"/>
                    </a:lnTo>
                    <a:lnTo>
                      <a:pt x="121" y="22"/>
                    </a:lnTo>
                    <a:lnTo>
                      <a:pt x="118" y="20"/>
                    </a:lnTo>
                    <a:lnTo>
                      <a:pt x="116" y="18"/>
                    </a:lnTo>
                    <a:lnTo>
                      <a:pt x="114" y="16"/>
                    </a:lnTo>
                    <a:lnTo>
                      <a:pt x="111" y="14"/>
                    </a:lnTo>
                    <a:lnTo>
                      <a:pt x="108" y="12"/>
                    </a:lnTo>
                    <a:lnTo>
                      <a:pt x="105" y="10"/>
                    </a:lnTo>
                    <a:lnTo>
                      <a:pt x="102" y="8"/>
                    </a:lnTo>
                    <a:lnTo>
                      <a:pt x="99" y="7"/>
                    </a:lnTo>
                    <a:lnTo>
                      <a:pt x="96" y="5"/>
                    </a:lnTo>
                    <a:lnTo>
                      <a:pt x="93" y="4"/>
                    </a:lnTo>
                    <a:lnTo>
                      <a:pt x="90" y="3"/>
                    </a:lnTo>
                    <a:lnTo>
                      <a:pt x="87" y="2"/>
                    </a:lnTo>
                    <a:lnTo>
                      <a:pt x="83" y="2"/>
                    </a:lnTo>
                    <a:lnTo>
                      <a:pt x="80" y="1"/>
                    </a:lnTo>
                    <a:lnTo>
                      <a:pt x="76" y="1"/>
                    </a:lnTo>
                    <a:lnTo>
                      <a:pt x="73" y="0"/>
                    </a:lnTo>
                    <a:lnTo>
                      <a:pt x="70" y="0"/>
                    </a:lnTo>
                    <a:lnTo>
                      <a:pt x="66" y="0"/>
                    </a:lnTo>
                    <a:lnTo>
                      <a:pt x="62" y="1"/>
                    </a:lnTo>
                    <a:lnTo>
                      <a:pt x="59" y="1"/>
                    </a:lnTo>
                    <a:lnTo>
                      <a:pt x="56" y="2"/>
                    </a:lnTo>
                    <a:lnTo>
                      <a:pt x="52" y="2"/>
                    </a:lnTo>
                    <a:lnTo>
                      <a:pt x="49" y="3"/>
                    </a:lnTo>
                    <a:lnTo>
                      <a:pt x="46" y="4"/>
                    </a:lnTo>
                    <a:lnTo>
                      <a:pt x="43" y="5"/>
                    </a:lnTo>
                    <a:lnTo>
                      <a:pt x="40" y="7"/>
                    </a:lnTo>
                    <a:lnTo>
                      <a:pt x="37" y="8"/>
                    </a:lnTo>
                    <a:lnTo>
                      <a:pt x="34" y="10"/>
                    </a:lnTo>
                    <a:lnTo>
                      <a:pt x="31" y="12"/>
                    </a:lnTo>
                    <a:lnTo>
                      <a:pt x="28" y="14"/>
                    </a:lnTo>
                    <a:lnTo>
                      <a:pt x="25" y="16"/>
                    </a:lnTo>
                    <a:lnTo>
                      <a:pt x="23" y="18"/>
                    </a:lnTo>
                    <a:lnTo>
                      <a:pt x="21" y="20"/>
                    </a:lnTo>
                    <a:lnTo>
                      <a:pt x="18" y="22"/>
                    </a:lnTo>
                    <a:lnTo>
                      <a:pt x="16" y="25"/>
                    </a:lnTo>
                    <a:lnTo>
                      <a:pt x="14" y="27"/>
                    </a:lnTo>
                    <a:lnTo>
                      <a:pt x="12" y="30"/>
                    </a:lnTo>
                    <a:lnTo>
                      <a:pt x="10" y="33"/>
                    </a:lnTo>
                    <a:lnTo>
                      <a:pt x="9" y="35"/>
                    </a:lnTo>
                    <a:lnTo>
                      <a:pt x="7" y="38"/>
                    </a:lnTo>
                    <a:lnTo>
                      <a:pt x="6" y="41"/>
                    </a:lnTo>
                    <a:lnTo>
                      <a:pt x="5" y="44"/>
                    </a:lnTo>
                    <a:lnTo>
                      <a:pt x="4" y="47"/>
                    </a:lnTo>
                    <a:lnTo>
                      <a:pt x="2" y="51"/>
                    </a:lnTo>
                    <a:lnTo>
                      <a:pt x="2" y="54"/>
                    </a:lnTo>
                    <a:lnTo>
                      <a:pt x="1" y="57"/>
                    </a:lnTo>
                    <a:lnTo>
                      <a:pt x="1" y="61"/>
                    </a:lnTo>
                    <a:lnTo>
                      <a:pt x="1" y="64"/>
                    </a:lnTo>
                    <a:lnTo>
                      <a:pt x="0" y="6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0" name="Freeform 41"/>
              <p:cNvSpPr>
                <a:spLocks/>
              </p:cNvSpPr>
              <p:nvPr/>
            </p:nvSpPr>
            <p:spPr bwMode="auto">
              <a:xfrm>
                <a:off x="1513" y="1853"/>
                <a:ext cx="101" cy="101"/>
              </a:xfrm>
              <a:custGeom>
                <a:avLst/>
                <a:gdLst>
                  <a:gd name="T0" fmla="*/ 0 w 101"/>
                  <a:gd name="T1" fmla="*/ 56 h 101"/>
                  <a:gd name="T2" fmla="*/ 1 w 101"/>
                  <a:gd name="T3" fmla="*/ 63 h 101"/>
                  <a:gd name="T4" fmla="*/ 4 w 101"/>
                  <a:gd name="T5" fmla="*/ 70 h 101"/>
                  <a:gd name="T6" fmla="*/ 7 w 101"/>
                  <a:gd name="T7" fmla="*/ 76 h 101"/>
                  <a:gd name="T8" fmla="*/ 11 w 101"/>
                  <a:gd name="T9" fmla="*/ 82 h 101"/>
                  <a:gd name="T10" fmla="*/ 16 w 101"/>
                  <a:gd name="T11" fmla="*/ 87 h 101"/>
                  <a:gd name="T12" fmla="*/ 22 w 101"/>
                  <a:gd name="T13" fmla="*/ 92 h 101"/>
                  <a:gd name="T14" fmla="*/ 28 w 101"/>
                  <a:gd name="T15" fmla="*/ 96 h 101"/>
                  <a:gd name="T16" fmla="*/ 35 w 101"/>
                  <a:gd name="T17" fmla="*/ 98 h 101"/>
                  <a:gd name="T18" fmla="*/ 42 w 101"/>
                  <a:gd name="T19" fmla="*/ 100 h 101"/>
                  <a:gd name="T20" fmla="*/ 50 w 101"/>
                  <a:gd name="T21" fmla="*/ 101 h 101"/>
                  <a:gd name="T22" fmla="*/ 58 w 101"/>
                  <a:gd name="T23" fmla="*/ 100 h 101"/>
                  <a:gd name="T24" fmla="*/ 65 w 101"/>
                  <a:gd name="T25" fmla="*/ 98 h 101"/>
                  <a:gd name="T26" fmla="*/ 72 w 101"/>
                  <a:gd name="T27" fmla="*/ 96 h 101"/>
                  <a:gd name="T28" fmla="*/ 79 w 101"/>
                  <a:gd name="T29" fmla="*/ 92 h 101"/>
                  <a:gd name="T30" fmla="*/ 84 w 101"/>
                  <a:gd name="T31" fmla="*/ 87 h 101"/>
                  <a:gd name="T32" fmla="*/ 89 w 101"/>
                  <a:gd name="T33" fmla="*/ 82 h 101"/>
                  <a:gd name="T34" fmla="*/ 93 w 101"/>
                  <a:gd name="T35" fmla="*/ 76 h 101"/>
                  <a:gd name="T36" fmla="*/ 97 w 101"/>
                  <a:gd name="T37" fmla="*/ 70 h 101"/>
                  <a:gd name="T38" fmla="*/ 99 w 101"/>
                  <a:gd name="T39" fmla="*/ 63 h 101"/>
                  <a:gd name="T40" fmla="*/ 100 w 101"/>
                  <a:gd name="T41" fmla="*/ 56 h 101"/>
                  <a:gd name="T42" fmla="*/ 100 w 101"/>
                  <a:gd name="T43" fmla="*/ 48 h 101"/>
                  <a:gd name="T44" fmla="*/ 100 w 101"/>
                  <a:gd name="T45" fmla="*/ 40 h 101"/>
                  <a:gd name="T46" fmla="*/ 98 w 101"/>
                  <a:gd name="T47" fmla="*/ 33 h 101"/>
                  <a:gd name="T48" fmla="*/ 95 w 101"/>
                  <a:gd name="T49" fmla="*/ 27 h 101"/>
                  <a:gd name="T50" fmla="*/ 90 w 101"/>
                  <a:gd name="T51" fmla="*/ 20 h 101"/>
                  <a:gd name="T52" fmla="*/ 86 w 101"/>
                  <a:gd name="T53" fmla="*/ 15 h 101"/>
                  <a:gd name="T54" fmla="*/ 80 w 101"/>
                  <a:gd name="T55" fmla="*/ 10 h 101"/>
                  <a:gd name="T56" fmla="*/ 74 w 101"/>
                  <a:gd name="T57" fmla="*/ 6 h 101"/>
                  <a:gd name="T58" fmla="*/ 67 w 101"/>
                  <a:gd name="T59" fmla="*/ 3 h 101"/>
                  <a:gd name="T60" fmla="*/ 60 w 101"/>
                  <a:gd name="T61" fmla="*/ 1 h 101"/>
                  <a:gd name="T62" fmla="*/ 53 w 101"/>
                  <a:gd name="T63" fmla="*/ 0 h 101"/>
                  <a:gd name="T64" fmla="*/ 45 w 101"/>
                  <a:gd name="T65" fmla="*/ 1 h 101"/>
                  <a:gd name="T66" fmla="*/ 38 w 101"/>
                  <a:gd name="T67" fmla="*/ 2 h 101"/>
                  <a:gd name="T68" fmla="*/ 31 w 101"/>
                  <a:gd name="T69" fmla="*/ 4 h 101"/>
                  <a:gd name="T70" fmla="*/ 24 w 101"/>
                  <a:gd name="T71" fmla="*/ 8 h 101"/>
                  <a:gd name="T72" fmla="*/ 18 w 101"/>
                  <a:gd name="T73" fmla="*/ 12 h 101"/>
                  <a:gd name="T74" fmla="*/ 13 w 101"/>
                  <a:gd name="T75" fmla="*/ 17 h 101"/>
                  <a:gd name="T76" fmla="*/ 9 w 101"/>
                  <a:gd name="T77" fmla="*/ 23 h 101"/>
                  <a:gd name="T78" fmla="*/ 5 w 101"/>
                  <a:gd name="T79" fmla="*/ 29 h 101"/>
                  <a:gd name="T80" fmla="*/ 2 w 101"/>
                  <a:gd name="T81" fmla="*/ 36 h 101"/>
                  <a:gd name="T82" fmla="*/ 1 w 101"/>
                  <a:gd name="T83" fmla="*/ 43 h 101"/>
                  <a:gd name="T84" fmla="*/ 0 w 101"/>
                  <a:gd name="T85" fmla="*/ 50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101">
                    <a:moveTo>
                      <a:pt x="0" y="50"/>
                    </a:moveTo>
                    <a:lnTo>
                      <a:pt x="0" y="53"/>
                    </a:lnTo>
                    <a:lnTo>
                      <a:pt x="0" y="56"/>
                    </a:lnTo>
                    <a:lnTo>
                      <a:pt x="1" y="58"/>
                    </a:lnTo>
                    <a:lnTo>
                      <a:pt x="1" y="60"/>
                    </a:lnTo>
                    <a:lnTo>
                      <a:pt x="1" y="63"/>
                    </a:lnTo>
                    <a:lnTo>
                      <a:pt x="2" y="65"/>
                    </a:lnTo>
                    <a:lnTo>
                      <a:pt x="3" y="68"/>
                    </a:lnTo>
                    <a:lnTo>
                      <a:pt x="4" y="70"/>
                    </a:lnTo>
                    <a:lnTo>
                      <a:pt x="5" y="72"/>
                    </a:lnTo>
                    <a:lnTo>
                      <a:pt x="6" y="74"/>
                    </a:lnTo>
                    <a:lnTo>
                      <a:pt x="7" y="76"/>
                    </a:lnTo>
                    <a:lnTo>
                      <a:pt x="9" y="78"/>
                    </a:lnTo>
                    <a:lnTo>
                      <a:pt x="10" y="80"/>
                    </a:lnTo>
                    <a:lnTo>
                      <a:pt x="11" y="82"/>
                    </a:lnTo>
                    <a:lnTo>
                      <a:pt x="13" y="84"/>
                    </a:lnTo>
                    <a:lnTo>
                      <a:pt x="15" y="86"/>
                    </a:lnTo>
                    <a:lnTo>
                      <a:pt x="16" y="87"/>
                    </a:lnTo>
                    <a:lnTo>
                      <a:pt x="18" y="89"/>
                    </a:lnTo>
                    <a:lnTo>
                      <a:pt x="20" y="90"/>
                    </a:lnTo>
                    <a:lnTo>
                      <a:pt x="22" y="92"/>
                    </a:lnTo>
                    <a:lnTo>
                      <a:pt x="24" y="93"/>
                    </a:lnTo>
                    <a:lnTo>
                      <a:pt x="26" y="94"/>
                    </a:lnTo>
                    <a:lnTo>
                      <a:pt x="28" y="96"/>
                    </a:lnTo>
                    <a:lnTo>
                      <a:pt x="31" y="96"/>
                    </a:lnTo>
                    <a:lnTo>
                      <a:pt x="33" y="97"/>
                    </a:lnTo>
                    <a:lnTo>
                      <a:pt x="35" y="98"/>
                    </a:lnTo>
                    <a:lnTo>
                      <a:pt x="38" y="99"/>
                    </a:lnTo>
                    <a:lnTo>
                      <a:pt x="40" y="99"/>
                    </a:lnTo>
                    <a:lnTo>
                      <a:pt x="42" y="100"/>
                    </a:lnTo>
                    <a:lnTo>
                      <a:pt x="45" y="100"/>
                    </a:lnTo>
                    <a:lnTo>
                      <a:pt x="48" y="100"/>
                    </a:lnTo>
                    <a:lnTo>
                      <a:pt x="50" y="101"/>
                    </a:lnTo>
                    <a:lnTo>
                      <a:pt x="53" y="100"/>
                    </a:lnTo>
                    <a:lnTo>
                      <a:pt x="56" y="100"/>
                    </a:lnTo>
                    <a:lnTo>
                      <a:pt x="58" y="100"/>
                    </a:lnTo>
                    <a:lnTo>
                      <a:pt x="60" y="99"/>
                    </a:lnTo>
                    <a:lnTo>
                      <a:pt x="63" y="99"/>
                    </a:lnTo>
                    <a:lnTo>
                      <a:pt x="65" y="98"/>
                    </a:lnTo>
                    <a:lnTo>
                      <a:pt x="67" y="97"/>
                    </a:lnTo>
                    <a:lnTo>
                      <a:pt x="70" y="96"/>
                    </a:lnTo>
                    <a:lnTo>
                      <a:pt x="72" y="96"/>
                    </a:lnTo>
                    <a:lnTo>
                      <a:pt x="74" y="94"/>
                    </a:lnTo>
                    <a:lnTo>
                      <a:pt x="76" y="93"/>
                    </a:lnTo>
                    <a:lnTo>
                      <a:pt x="79" y="92"/>
                    </a:lnTo>
                    <a:lnTo>
                      <a:pt x="80" y="90"/>
                    </a:lnTo>
                    <a:lnTo>
                      <a:pt x="82" y="89"/>
                    </a:lnTo>
                    <a:lnTo>
                      <a:pt x="84" y="87"/>
                    </a:lnTo>
                    <a:lnTo>
                      <a:pt x="86" y="86"/>
                    </a:lnTo>
                    <a:lnTo>
                      <a:pt x="87" y="84"/>
                    </a:lnTo>
                    <a:lnTo>
                      <a:pt x="89" y="82"/>
                    </a:lnTo>
                    <a:lnTo>
                      <a:pt x="90" y="80"/>
                    </a:lnTo>
                    <a:lnTo>
                      <a:pt x="92" y="78"/>
                    </a:lnTo>
                    <a:lnTo>
                      <a:pt x="93" y="76"/>
                    </a:lnTo>
                    <a:lnTo>
                      <a:pt x="95" y="74"/>
                    </a:lnTo>
                    <a:lnTo>
                      <a:pt x="96" y="72"/>
                    </a:lnTo>
                    <a:lnTo>
                      <a:pt x="97" y="70"/>
                    </a:lnTo>
                    <a:lnTo>
                      <a:pt x="98" y="68"/>
                    </a:lnTo>
                    <a:lnTo>
                      <a:pt x="98" y="65"/>
                    </a:lnTo>
                    <a:lnTo>
                      <a:pt x="99" y="63"/>
                    </a:lnTo>
                    <a:lnTo>
                      <a:pt x="100" y="60"/>
                    </a:lnTo>
                    <a:lnTo>
                      <a:pt x="100" y="58"/>
                    </a:lnTo>
                    <a:lnTo>
                      <a:pt x="100" y="56"/>
                    </a:lnTo>
                    <a:lnTo>
                      <a:pt x="100" y="53"/>
                    </a:lnTo>
                    <a:lnTo>
                      <a:pt x="101" y="50"/>
                    </a:lnTo>
                    <a:lnTo>
                      <a:pt x="100" y="48"/>
                    </a:lnTo>
                    <a:lnTo>
                      <a:pt x="100" y="45"/>
                    </a:lnTo>
                    <a:lnTo>
                      <a:pt x="100" y="43"/>
                    </a:lnTo>
                    <a:lnTo>
                      <a:pt x="100" y="40"/>
                    </a:lnTo>
                    <a:lnTo>
                      <a:pt x="99" y="38"/>
                    </a:lnTo>
                    <a:lnTo>
                      <a:pt x="98" y="36"/>
                    </a:lnTo>
                    <a:lnTo>
                      <a:pt x="98" y="33"/>
                    </a:lnTo>
                    <a:lnTo>
                      <a:pt x="97" y="31"/>
                    </a:lnTo>
                    <a:lnTo>
                      <a:pt x="96" y="29"/>
                    </a:lnTo>
                    <a:lnTo>
                      <a:pt x="95" y="27"/>
                    </a:lnTo>
                    <a:lnTo>
                      <a:pt x="93" y="24"/>
                    </a:lnTo>
                    <a:lnTo>
                      <a:pt x="92" y="23"/>
                    </a:lnTo>
                    <a:lnTo>
                      <a:pt x="90" y="20"/>
                    </a:lnTo>
                    <a:lnTo>
                      <a:pt x="89" y="19"/>
                    </a:lnTo>
                    <a:lnTo>
                      <a:pt x="87" y="17"/>
                    </a:lnTo>
                    <a:lnTo>
                      <a:pt x="86" y="15"/>
                    </a:lnTo>
                    <a:lnTo>
                      <a:pt x="84" y="13"/>
                    </a:lnTo>
                    <a:lnTo>
                      <a:pt x="82" y="12"/>
                    </a:lnTo>
                    <a:lnTo>
                      <a:pt x="80" y="10"/>
                    </a:lnTo>
                    <a:lnTo>
                      <a:pt x="79" y="9"/>
                    </a:lnTo>
                    <a:lnTo>
                      <a:pt x="76" y="8"/>
                    </a:lnTo>
                    <a:lnTo>
                      <a:pt x="74" y="6"/>
                    </a:lnTo>
                    <a:lnTo>
                      <a:pt x="72" y="5"/>
                    </a:lnTo>
                    <a:lnTo>
                      <a:pt x="70" y="4"/>
                    </a:lnTo>
                    <a:lnTo>
                      <a:pt x="67" y="3"/>
                    </a:lnTo>
                    <a:lnTo>
                      <a:pt x="65" y="3"/>
                    </a:lnTo>
                    <a:lnTo>
                      <a:pt x="63" y="2"/>
                    </a:lnTo>
                    <a:lnTo>
                      <a:pt x="60" y="1"/>
                    </a:lnTo>
                    <a:lnTo>
                      <a:pt x="58" y="1"/>
                    </a:lnTo>
                    <a:lnTo>
                      <a:pt x="56" y="1"/>
                    </a:lnTo>
                    <a:lnTo>
                      <a:pt x="53" y="0"/>
                    </a:lnTo>
                    <a:lnTo>
                      <a:pt x="50" y="0"/>
                    </a:lnTo>
                    <a:lnTo>
                      <a:pt x="48" y="0"/>
                    </a:lnTo>
                    <a:lnTo>
                      <a:pt x="45" y="1"/>
                    </a:lnTo>
                    <a:lnTo>
                      <a:pt x="42" y="1"/>
                    </a:lnTo>
                    <a:lnTo>
                      <a:pt x="40" y="1"/>
                    </a:lnTo>
                    <a:lnTo>
                      <a:pt x="38" y="2"/>
                    </a:lnTo>
                    <a:lnTo>
                      <a:pt x="35" y="3"/>
                    </a:lnTo>
                    <a:lnTo>
                      <a:pt x="33" y="3"/>
                    </a:lnTo>
                    <a:lnTo>
                      <a:pt x="31" y="4"/>
                    </a:lnTo>
                    <a:lnTo>
                      <a:pt x="28" y="5"/>
                    </a:lnTo>
                    <a:lnTo>
                      <a:pt x="26" y="6"/>
                    </a:lnTo>
                    <a:lnTo>
                      <a:pt x="24" y="8"/>
                    </a:lnTo>
                    <a:lnTo>
                      <a:pt x="22" y="9"/>
                    </a:lnTo>
                    <a:lnTo>
                      <a:pt x="20" y="10"/>
                    </a:lnTo>
                    <a:lnTo>
                      <a:pt x="18" y="12"/>
                    </a:lnTo>
                    <a:lnTo>
                      <a:pt x="16" y="13"/>
                    </a:lnTo>
                    <a:lnTo>
                      <a:pt x="15" y="15"/>
                    </a:lnTo>
                    <a:lnTo>
                      <a:pt x="13" y="17"/>
                    </a:lnTo>
                    <a:lnTo>
                      <a:pt x="11" y="19"/>
                    </a:lnTo>
                    <a:lnTo>
                      <a:pt x="10" y="20"/>
                    </a:lnTo>
                    <a:lnTo>
                      <a:pt x="9" y="23"/>
                    </a:lnTo>
                    <a:lnTo>
                      <a:pt x="7" y="24"/>
                    </a:lnTo>
                    <a:lnTo>
                      <a:pt x="6" y="27"/>
                    </a:lnTo>
                    <a:lnTo>
                      <a:pt x="5" y="29"/>
                    </a:lnTo>
                    <a:lnTo>
                      <a:pt x="4" y="31"/>
                    </a:lnTo>
                    <a:lnTo>
                      <a:pt x="3" y="33"/>
                    </a:lnTo>
                    <a:lnTo>
                      <a:pt x="2" y="36"/>
                    </a:lnTo>
                    <a:lnTo>
                      <a:pt x="1" y="38"/>
                    </a:lnTo>
                    <a:lnTo>
                      <a:pt x="1" y="40"/>
                    </a:lnTo>
                    <a:lnTo>
                      <a:pt x="1" y="43"/>
                    </a:lnTo>
                    <a:lnTo>
                      <a:pt x="0" y="45"/>
                    </a:lnTo>
                    <a:lnTo>
                      <a:pt x="0" y="48"/>
                    </a:lnTo>
                    <a:lnTo>
                      <a:pt x="0" y="5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1" name="Freeform 42"/>
              <p:cNvSpPr>
                <a:spLocks noEditPoints="1"/>
              </p:cNvSpPr>
              <p:nvPr/>
            </p:nvSpPr>
            <p:spPr bwMode="auto">
              <a:xfrm>
                <a:off x="2063" y="1836"/>
                <a:ext cx="138" cy="135"/>
              </a:xfrm>
              <a:custGeom>
                <a:avLst/>
                <a:gdLst>
                  <a:gd name="T0" fmla="*/ 1 w 138"/>
                  <a:gd name="T1" fmla="*/ 81 h 135"/>
                  <a:gd name="T2" fmla="*/ 7 w 138"/>
                  <a:gd name="T3" fmla="*/ 97 h 135"/>
                  <a:gd name="T4" fmla="*/ 15 w 138"/>
                  <a:gd name="T5" fmla="*/ 110 h 135"/>
                  <a:gd name="T6" fmla="*/ 27 w 138"/>
                  <a:gd name="T7" fmla="*/ 122 h 135"/>
                  <a:gd name="T8" fmla="*/ 42 w 138"/>
                  <a:gd name="T9" fmla="*/ 130 h 135"/>
                  <a:gd name="T10" fmla="*/ 58 w 138"/>
                  <a:gd name="T11" fmla="*/ 134 h 135"/>
                  <a:gd name="T12" fmla="*/ 76 w 138"/>
                  <a:gd name="T13" fmla="*/ 135 h 135"/>
                  <a:gd name="T14" fmla="*/ 92 w 138"/>
                  <a:gd name="T15" fmla="*/ 131 h 135"/>
                  <a:gd name="T16" fmla="*/ 107 w 138"/>
                  <a:gd name="T17" fmla="*/ 124 h 135"/>
                  <a:gd name="T18" fmla="*/ 120 w 138"/>
                  <a:gd name="T19" fmla="*/ 113 h 135"/>
                  <a:gd name="T20" fmla="*/ 130 w 138"/>
                  <a:gd name="T21" fmla="*/ 100 h 135"/>
                  <a:gd name="T22" fmla="*/ 136 w 138"/>
                  <a:gd name="T23" fmla="*/ 85 h 135"/>
                  <a:gd name="T24" fmla="*/ 138 w 138"/>
                  <a:gd name="T25" fmla="*/ 68 h 135"/>
                  <a:gd name="T26" fmla="*/ 136 w 138"/>
                  <a:gd name="T27" fmla="*/ 51 h 135"/>
                  <a:gd name="T28" fmla="*/ 130 w 138"/>
                  <a:gd name="T29" fmla="*/ 35 h 135"/>
                  <a:gd name="T30" fmla="*/ 120 w 138"/>
                  <a:gd name="T31" fmla="*/ 22 h 135"/>
                  <a:gd name="T32" fmla="*/ 107 w 138"/>
                  <a:gd name="T33" fmla="*/ 12 h 135"/>
                  <a:gd name="T34" fmla="*/ 92 w 138"/>
                  <a:gd name="T35" fmla="*/ 4 h 135"/>
                  <a:gd name="T36" fmla="*/ 76 w 138"/>
                  <a:gd name="T37" fmla="*/ 1 h 135"/>
                  <a:gd name="T38" fmla="*/ 58 w 138"/>
                  <a:gd name="T39" fmla="*/ 1 h 135"/>
                  <a:gd name="T40" fmla="*/ 42 w 138"/>
                  <a:gd name="T41" fmla="*/ 5 h 135"/>
                  <a:gd name="T42" fmla="*/ 27 w 138"/>
                  <a:gd name="T43" fmla="*/ 14 h 135"/>
                  <a:gd name="T44" fmla="*/ 15 w 138"/>
                  <a:gd name="T45" fmla="*/ 25 h 135"/>
                  <a:gd name="T46" fmla="*/ 7 w 138"/>
                  <a:gd name="T47" fmla="*/ 38 h 135"/>
                  <a:gd name="T48" fmla="*/ 1 w 138"/>
                  <a:gd name="T49" fmla="*/ 54 h 135"/>
                  <a:gd name="T50" fmla="*/ 0 w 138"/>
                  <a:gd name="T51" fmla="*/ 68 h 135"/>
                  <a:gd name="T52" fmla="*/ 19 w 138"/>
                  <a:gd name="T53" fmla="*/ 78 h 135"/>
                  <a:gd name="T54" fmla="*/ 23 w 138"/>
                  <a:gd name="T55" fmla="*/ 89 h 135"/>
                  <a:gd name="T56" fmla="*/ 30 w 138"/>
                  <a:gd name="T57" fmla="*/ 99 h 135"/>
                  <a:gd name="T58" fmla="*/ 38 w 138"/>
                  <a:gd name="T59" fmla="*/ 108 h 135"/>
                  <a:gd name="T60" fmla="*/ 49 w 138"/>
                  <a:gd name="T61" fmla="*/ 114 h 135"/>
                  <a:gd name="T62" fmla="*/ 61 w 138"/>
                  <a:gd name="T63" fmla="*/ 117 h 135"/>
                  <a:gd name="T64" fmla="*/ 74 w 138"/>
                  <a:gd name="T65" fmla="*/ 117 h 135"/>
                  <a:gd name="T66" fmla="*/ 86 w 138"/>
                  <a:gd name="T67" fmla="*/ 115 h 135"/>
                  <a:gd name="T68" fmla="*/ 97 w 138"/>
                  <a:gd name="T69" fmla="*/ 109 h 135"/>
                  <a:gd name="T70" fmla="*/ 106 w 138"/>
                  <a:gd name="T71" fmla="*/ 101 h 135"/>
                  <a:gd name="T72" fmla="*/ 113 w 138"/>
                  <a:gd name="T73" fmla="*/ 91 h 135"/>
                  <a:gd name="T74" fmla="*/ 117 w 138"/>
                  <a:gd name="T75" fmla="*/ 80 h 135"/>
                  <a:gd name="T76" fmla="*/ 119 w 138"/>
                  <a:gd name="T77" fmla="*/ 68 h 135"/>
                  <a:gd name="T78" fmla="*/ 117 w 138"/>
                  <a:gd name="T79" fmla="*/ 55 h 135"/>
                  <a:gd name="T80" fmla="*/ 113 w 138"/>
                  <a:gd name="T81" fmla="*/ 44 h 135"/>
                  <a:gd name="T82" fmla="*/ 106 w 138"/>
                  <a:gd name="T83" fmla="*/ 34 h 135"/>
                  <a:gd name="T84" fmla="*/ 97 w 138"/>
                  <a:gd name="T85" fmla="*/ 26 h 135"/>
                  <a:gd name="T86" fmla="*/ 86 w 138"/>
                  <a:gd name="T87" fmla="*/ 20 h 135"/>
                  <a:gd name="T88" fmla="*/ 74 w 138"/>
                  <a:gd name="T89" fmla="*/ 18 h 135"/>
                  <a:gd name="T90" fmla="*/ 61 w 138"/>
                  <a:gd name="T91" fmla="*/ 18 h 135"/>
                  <a:gd name="T92" fmla="*/ 49 w 138"/>
                  <a:gd name="T93" fmla="*/ 22 h 135"/>
                  <a:gd name="T94" fmla="*/ 38 w 138"/>
                  <a:gd name="T95" fmla="*/ 28 h 135"/>
                  <a:gd name="T96" fmla="*/ 30 w 138"/>
                  <a:gd name="T97" fmla="*/ 36 h 135"/>
                  <a:gd name="T98" fmla="*/ 23 w 138"/>
                  <a:gd name="T99" fmla="*/ 46 h 135"/>
                  <a:gd name="T100" fmla="*/ 19 w 138"/>
                  <a:gd name="T101" fmla="*/ 58 h 135"/>
                  <a:gd name="T102" fmla="*/ 18 w 138"/>
                  <a:gd name="T103" fmla="*/ 68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8" h="135">
                    <a:moveTo>
                      <a:pt x="0" y="68"/>
                    </a:moveTo>
                    <a:lnTo>
                      <a:pt x="0" y="71"/>
                    </a:lnTo>
                    <a:lnTo>
                      <a:pt x="0" y="74"/>
                    </a:lnTo>
                    <a:lnTo>
                      <a:pt x="0" y="78"/>
                    </a:lnTo>
                    <a:lnTo>
                      <a:pt x="1" y="81"/>
                    </a:lnTo>
                    <a:lnTo>
                      <a:pt x="2" y="85"/>
                    </a:lnTo>
                    <a:lnTo>
                      <a:pt x="3" y="88"/>
                    </a:lnTo>
                    <a:lnTo>
                      <a:pt x="4" y="91"/>
                    </a:lnTo>
                    <a:lnTo>
                      <a:pt x="5" y="94"/>
                    </a:lnTo>
                    <a:lnTo>
                      <a:pt x="7" y="97"/>
                    </a:lnTo>
                    <a:lnTo>
                      <a:pt x="8" y="100"/>
                    </a:lnTo>
                    <a:lnTo>
                      <a:pt x="10" y="103"/>
                    </a:lnTo>
                    <a:lnTo>
                      <a:pt x="12" y="105"/>
                    </a:lnTo>
                    <a:lnTo>
                      <a:pt x="13" y="108"/>
                    </a:lnTo>
                    <a:lnTo>
                      <a:pt x="15" y="110"/>
                    </a:lnTo>
                    <a:lnTo>
                      <a:pt x="18" y="113"/>
                    </a:lnTo>
                    <a:lnTo>
                      <a:pt x="20" y="115"/>
                    </a:lnTo>
                    <a:lnTo>
                      <a:pt x="22" y="118"/>
                    </a:lnTo>
                    <a:lnTo>
                      <a:pt x="25" y="120"/>
                    </a:lnTo>
                    <a:lnTo>
                      <a:pt x="27" y="122"/>
                    </a:lnTo>
                    <a:lnTo>
                      <a:pt x="30" y="124"/>
                    </a:lnTo>
                    <a:lnTo>
                      <a:pt x="33" y="125"/>
                    </a:lnTo>
                    <a:lnTo>
                      <a:pt x="36" y="127"/>
                    </a:lnTo>
                    <a:lnTo>
                      <a:pt x="39" y="128"/>
                    </a:lnTo>
                    <a:lnTo>
                      <a:pt x="42" y="130"/>
                    </a:lnTo>
                    <a:lnTo>
                      <a:pt x="45" y="131"/>
                    </a:lnTo>
                    <a:lnTo>
                      <a:pt x="48" y="132"/>
                    </a:lnTo>
                    <a:lnTo>
                      <a:pt x="51" y="133"/>
                    </a:lnTo>
                    <a:lnTo>
                      <a:pt x="55" y="134"/>
                    </a:lnTo>
                    <a:lnTo>
                      <a:pt x="58" y="134"/>
                    </a:lnTo>
                    <a:lnTo>
                      <a:pt x="62" y="135"/>
                    </a:lnTo>
                    <a:lnTo>
                      <a:pt x="65" y="135"/>
                    </a:lnTo>
                    <a:lnTo>
                      <a:pt x="69" y="135"/>
                    </a:lnTo>
                    <a:lnTo>
                      <a:pt x="72" y="135"/>
                    </a:lnTo>
                    <a:lnTo>
                      <a:pt x="76" y="135"/>
                    </a:lnTo>
                    <a:lnTo>
                      <a:pt x="79" y="134"/>
                    </a:lnTo>
                    <a:lnTo>
                      <a:pt x="83" y="134"/>
                    </a:lnTo>
                    <a:lnTo>
                      <a:pt x="86" y="133"/>
                    </a:lnTo>
                    <a:lnTo>
                      <a:pt x="89" y="132"/>
                    </a:lnTo>
                    <a:lnTo>
                      <a:pt x="92" y="131"/>
                    </a:lnTo>
                    <a:lnTo>
                      <a:pt x="96" y="130"/>
                    </a:lnTo>
                    <a:lnTo>
                      <a:pt x="99" y="128"/>
                    </a:lnTo>
                    <a:lnTo>
                      <a:pt x="102" y="127"/>
                    </a:lnTo>
                    <a:lnTo>
                      <a:pt x="105" y="125"/>
                    </a:lnTo>
                    <a:lnTo>
                      <a:pt x="107" y="124"/>
                    </a:lnTo>
                    <a:lnTo>
                      <a:pt x="110" y="122"/>
                    </a:lnTo>
                    <a:lnTo>
                      <a:pt x="113" y="120"/>
                    </a:lnTo>
                    <a:lnTo>
                      <a:pt x="115" y="118"/>
                    </a:lnTo>
                    <a:lnTo>
                      <a:pt x="118" y="115"/>
                    </a:lnTo>
                    <a:lnTo>
                      <a:pt x="120" y="113"/>
                    </a:lnTo>
                    <a:lnTo>
                      <a:pt x="122" y="110"/>
                    </a:lnTo>
                    <a:lnTo>
                      <a:pt x="124" y="108"/>
                    </a:lnTo>
                    <a:lnTo>
                      <a:pt x="126" y="105"/>
                    </a:lnTo>
                    <a:lnTo>
                      <a:pt x="128" y="103"/>
                    </a:lnTo>
                    <a:lnTo>
                      <a:pt x="130" y="100"/>
                    </a:lnTo>
                    <a:lnTo>
                      <a:pt x="131" y="97"/>
                    </a:lnTo>
                    <a:lnTo>
                      <a:pt x="132" y="94"/>
                    </a:lnTo>
                    <a:lnTo>
                      <a:pt x="134" y="91"/>
                    </a:lnTo>
                    <a:lnTo>
                      <a:pt x="135" y="88"/>
                    </a:lnTo>
                    <a:lnTo>
                      <a:pt x="136" y="85"/>
                    </a:lnTo>
                    <a:lnTo>
                      <a:pt x="137" y="81"/>
                    </a:lnTo>
                    <a:lnTo>
                      <a:pt x="137" y="78"/>
                    </a:lnTo>
                    <a:lnTo>
                      <a:pt x="138" y="74"/>
                    </a:lnTo>
                    <a:lnTo>
                      <a:pt x="138" y="71"/>
                    </a:lnTo>
                    <a:lnTo>
                      <a:pt x="138" y="68"/>
                    </a:lnTo>
                    <a:lnTo>
                      <a:pt x="138" y="64"/>
                    </a:lnTo>
                    <a:lnTo>
                      <a:pt x="138" y="61"/>
                    </a:lnTo>
                    <a:lnTo>
                      <a:pt x="137" y="58"/>
                    </a:lnTo>
                    <a:lnTo>
                      <a:pt x="137" y="54"/>
                    </a:lnTo>
                    <a:lnTo>
                      <a:pt x="136" y="51"/>
                    </a:lnTo>
                    <a:lnTo>
                      <a:pt x="135" y="48"/>
                    </a:lnTo>
                    <a:lnTo>
                      <a:pt x="134" y="44"/>
                    </a:lnTo>
                    <a:lnTo>
                      <a:pt x="132" y="41"/>
                    </a:lnTo>
                    <a:lnTo>
                      <a:pt x="131" y="38"/>
                    </a:lnTo>
                    <a:lnTo>
                      <a:pt x="130" y="35"/>
                    </a:lnTo>
                    <a:lnTo>
                      <a:pt x="128" y="33"/>
                    </a:lnTo>
                    <a:lnTo>
                      <a:pt x="126" y="30"/>
                    </a:lnTo>
                    <a:lnTo>
                      <a:pt x="124" y="27"/>
                    </a:lnTo>
                    <a:lnTo>
                      <a:pt x="122" y="25"/>
                    </a:lnTo>
                    <a:lnTo>
                      <a:pt x="120" y="22"/>
                    </a:lnTo>
                    <a:lnTo>
                      <a:pt x="118" y="20"/>
                    </a:lnTo>
                    <a:lnTo>
                      <a:pt x="115" y="18"/>
                    </a:lnTo>
                    <a:lnTo>
                      <a:pt x="113" y="16"/>
                    </a:lnTo>
                    <a:lnTo>
                      <a:pt x="110" y="14"/>
                    </a:lnTo>
                    <a:lnTo>
                      <a:pt x="107" y="12"/>
                    </a:lnTo>
                    <a:lnTo>
                      <a:pt x="105" y="10"/>
                    </a:lnTo>
                    <a:lnTo>
                      <a:pt x="102" y="8"/>
                    </a:lnTo>
                    <a:lnTo>
                      <a:pt x="99" y="7"/>
                    </a:lnTo>
                    <a:lnTo>
                      <a:pt x="96" y="5"/>
                    </a:lnTo>
                    <a:lnTo>
                      <a:pt x="92" y="4"/>
                    </a:lnTo>
                    <a:lnTo>
                      <a:pt x="89" y="3"/>
                    </a:lnTo>
                    <a:lnTo>
                      <a:pt x="86" y="2"/>
                    </a:lnTo>
                    <a:lnTo>
                      <a:pt x="83" y="2"/>
                    </a:lnTo>
                    <a:lnTo>
                      <a:pt x="79" y="1"/>
                    </a:lnTo>
                    <a:lnTo>
                      <a:pt x="76" y="1"/>
                    </a:lnTo>
                    <a:lnTo>
                      <a:pt x="72" y="0"/>
                    </a:lnTo>
                    <a:lnTo>
                      <a:pt x="69" y="0"/>
                    </a:lnTo>
                    <a:lnTo>
                      <a:pt x="65" y="0"/>
                    </a:lnTo>
                    <a:lnTo>
                      <a:pt x="62" y="1"/>
                    </a:lnTo>
                    <a:lnTo>
                      <a:pt x="58" y="1"/>
                    </a:lnTo>
                    <a:lnTo>
                      <a:pt x="55" y="2"/>
                    </a:lnTo>
                    <a:lnTo>
                      <a:pt x="51" y="2"/>
                    </a:lnTo>
                    <a:lnTo>
                      <a:pt x="48" y="3"/>
                    </a:lnTo>
                    <a:lnTo>
                      <a:pt x="45" y="4"/>
                    </a:lnTo>
                    <a:lnTo>
                      <a:pt x="42" y="5"/>
                    </a:lnTo>
                    <a:lnTo>
                      <a:pt x="39" y="7"/>
                    </a:lnTo>
                    <a:lnTo>
                      <a:pt x="36" y="8"/>
                    </a:lnTo>
                    <a:lnTo>
                      <a:pt x="33" y="10"/>
                    </a:lnTo>
                    <a:lnTo>
                      <a:pt x="30" y="12"/>
                    </a:lnTo>
                    <a:lnTo>
                      <a:pt x="27" y="14"/>
                    </a:lnTo>
                    <a:lnTo>
                      <a:pt x="25" y="16"/>
                    </a:lnTo>
                    <a:lnTo>
                      <a:pt x="22" y="18"/>
                    </a:lnTo>
                    <a:lnTo>
                      <a:pt x="20" y="20"/>
                    </a:lnTo>
                    <a:lnTo>
                      <a:pt x="18" y="22"/>
                    </a:lnTo>
                    <a:lnTo>
                      <a:pt x="15" y="25"/>
                    </a:lnTo>
                    <a:lnTo>
                      <a:pt x="13" y="27"/>
                    </a:lnTo>
                    <a:lnTo>
                      <a:pt x="12" y="30"/>
                    </a:lnTo>
                    <a:lnTo>
                      <a:pt x="10" y="33"/>
                    </a:lnTo>
                    <a:lnTo>
                      <a:pt x="8" y="35"/>
                    </a:lnTo>
                    <a:lnTo>
                      <a:pt x="7" y="38"/>
                    </a:lnTo>
                    <a:lnTo>
                      <a:pt x="5" y="41"/>
                    </a:lnTo>
                    <a:lnTo>
                      <a:pt x="4" y="44"/>
                    </a:lnTo>
                    <a:lnTo>
                      <a:pt x="3" y="48"/>
                    </a:lnTo>
                    <a:lnTo>
                      <a:pt x="2" y="51"/>
                    </a:lnTo>
                    <a:lnTo>
                      <a:pt x="1" y="54"/>
                    </a:lnTo>
                    <a:lnTo>
                      <a:pt x="0" y="58"/>
                    </a:lnTo>
                    <a:lnTo>
                      <a:pt x="0" y="61"/>
                    </a:lnTo>
                    <a:lnTo>
                      <a:pt x="0" y="64"/>
                    </a:lnTo>
                    <a:lnTo>
                      <a:pt x="0" y="68"/>
                    </a:lnTo>
                    <a:close/>
                    <a:moveTo>
                      <a:pt x="18" y="68"/>
                    </a:moveTo>
                    <a:lnTo>
                      <a:pt x="18" y="70"/>
                    </a:lnTo>
                    <a:lnTo>
                      <a:pt x="18" y="73"/>
                    </a:lnTo>
                    <a:lnTo>
                      <a:pt x="19" y="75"/>
                    </a:lnTo>
                    <a:lnTo>
                      <a:pt x="19" y="78"/>
                    </a:lnTo>
                    <a:lnTo>
                      <a:pt x="20" y="80"/>
                    </a:lnTo>
                    <a:lnTo>
                      <a:pt x="20" y="82"/>
                    </a:lnTo>
                    <a:lnTo>
                      <a:pt x="21" y="85"/>
                    </a:lnTo>
                    <a:lnTo>
                      <a:pt x="22" y="87"/>
                    </a:lnTo>
                    <a:lnTo>
                      <a:pt x="23" y="89"/>
                    </a:lnTo>
                    <a:lnTo>
                      <a:pt x="24" y="91"/>
                    </a:lnTo>
                    <a:lnTo>
                      <a:pt x="26" y="94"/>
                    </a:lnTo>
                    <a:lnTo>
                      <a:pt x="27" y="95"/>
                    </a:lnTo>
                    <a:lnTo>
                      <a:pt x="28" y="97"/>
                    </a:lnTo>
                    <a:lnTo>
                      <a:pt x="30" y="99"/>
                    </a:lnTo>
                    <a:lnTo>
                      <a:pt x="31" y="101"/>
                    </a:lnTo>
                    <a:lnTo>
                      <a:pt x="33" y="103"/>
                    </a:lnTo>
                    <a:lnTo>
                      <a:pt x="35" y="104"/>
                    </a:lnTo>
                    <a:lnTo>
                      <a:pt x="36" y="106"/>
                    </a:lnTo>
                    <a:lnTo>
                      <a:pt x="38" y="108"/>
                    </a:lnTo>
                    <a:lnTo>
                      <a:pt x="40" y="109"/>
                    </a:lnTo>
                    <a:lnTo>
                      <a:pt x="43" y="110"/>
                    </a:lnTo>
                    <a:lnTo>
                      <a:pt x="45" y="112"/>
                    </a:lnTo>
                    <a:lnTo>
                      <a:pt x="47" y="113"/>
                    </a:lnTo>
                    <a:lnTo>
                      <a:pt x="49" y="114"/>
                    </a:lnTo>
                    <a:lnTo>
                      <a:pt x="51" y="115"/>
                    </a:lnTo>
                    <a:lnTo>
                      <a:pt x="54" y="115"/>
                    </a:lnTo>
                    <a:lnTo>
                      <a:pt x="56" y="116"/>
                    </a:lnTo>
                    <a:lnTo>
                      <a:pt x="58" y="116"/>
                    </a:lnTo>
                    <a:lnTo>
                      <a:pt x="61" y="117"/>
                    </a:lnTo>
                    <a:lnTo>
                      <a:pt x="63" y="117"/>
                    </a:lnTo>
                    <a:lnTo>
                      <a:pt x="66" y="118"/>
                    </a:lnTo>
                    <a:lnTo>
                      <a:pt x="69" y="118"/>
                    </a:lnTo>
                    <a:lnTo>
                      <a:pt x="71" y="118"/>
                    </a:lnTo>
                    <a:lnTo>
                      <a:pt x="74" y="117"/>
                    </a:lnTo>
                    <a:lnTo>
                      <a:pt x="76" y="117"/>
                    </a:lnTo>
                    <a:lnTo>
                      <a:pt x="79" y="116"/>
                    </a:lnTo>
                    <a:lnTo>
                      <a:pt x="81" y="116"/>
                    </a:lnTo>
                    <a:lnTo>
                      <a:pt x="84" y="115"/>
                    </a:lnTo>
                    <a:lnTo>
                      <a:pt x="86" y="115"/>
                    </a:lnTo>
                    <a:lnTo>
                      <a:pt x="88" y="114"/>
                    </a:lnTo>
                    <a:lnTo>
                      <a:pt x="90" y="113"/>
                    </a:lnTo>
                    <a:lnTo>
                      <a:pt x="92" y="112"/>
                    </a:lnTo>
                    <a:lnTo>
                      <a:pt x="95" y="110"/>
                    </a:lnTo>
                    <a:lnTo>
                      <a:pt x="97" y="109"/>
                    </a:lnTo>
                    <a:lnTo>
                      <a:pt x="99" y="108"/>
                    </a:lnTo>
                    <a:lnTo>
                      <a:pt x="101" y="106"/>
                    </a:lnTo>
                    <a:lnTo>
                      <a:pt x="102" y="104"/>
                    </a:lnTo>
                    <a:lnTo>
                      <a:pt x="104" y="103"/>
                    </a:lnTo>
                    <a:lnTo>
                      <a:pt x="106" y="101"/>
                    </a:lnTo>
                    <a:lnTo>
                      <a:pt x="107" y="99"/>
                    </a:lnTo>
                    <a:lnTo>
                      <a:pt x="109" y="97"/>
                    </a:lnTo>
                    <a:lnTo>
                      <a:pt x="110" y="95"/>
                    </a:lnTo>
                    <a:lnTo>
                      <a:pt x="112" y="94"/>
                    </a:lnTo>
                    <a:lnTo>
                      <a:pt x="113" y="91"/>
                    </a:lnTo>
                    <a:lnTo>
                      <a:pt x="114" y="89"/>
                    </a:lnTo>
                    <a:lnTo>
                      <a:pt x="115" y="87"/>
                    </a:lnTo>
                    <a:lnTo>
                      <a:pt x="116" y="85"/>
                    </a:lnTo>
                    <a:lnTo>
                      <a:pt x="117" y="82"/>
                    </a:lnTo>
                    <a:lnTo>
                      <a:pt x="117" y="80"/>
                    </a:lnTo>
                    <a:lnTo>
                      <a:pt x="118" y="78"/>
                    </a:lnTo>
                    <a:lnTo>
                      <a:pt x="118" y="75"/>
                    </a:lnTo>
                    <a:lnTo>
                      <a:pt x="119" y="73"/>
                    </a:lnTo>
                    <a:lnTo>
                      <a:pt x="119" y="70"/>
                    </a:lnTo>
                    <a:lnTo>
                      <a:pt x="119" y="68"/>
                    </a:lnTo>
                    <a:lnTo>
                      <a:pt x="119" y="65"/>
                    </a:lnTo>
                    <a:lnTo>
                      <a:pt x="119" y="62"/>
                    </a:lnTo>
                    <a:lnTo>
                      <a:pt x="118" y="60"/>
                    </a:lnTo>
                    <a:lnTo>
                      <a:pt x="118" y="58"/>
                    </a:lnTo>
                    <a:lnTo>
                      <a:pt x="117" y="55"/>
                    </a:lnTo>
                    <a:lnTo>
                      <a:pt x="117" y="53"/>
                    </a:lnTo>
                    <a:lnTo>
                      <a:pt x="116" y="50"/>
                    </a:lnTo>
                    <a:lnTo>
                      <a:pt x="115" y="48"/>
                    </a:lnTo>
                    <a:lnTo>
                      <a:pt x="114" y="46"/>
                    </a:lnTo>
                    <a:lnTo>
                      <a:pt x="113" y="44"/>
                    </a:lnTo>
                    <a:lnTo>
                      <a:pt x="112" y="42"/>
                    </a:lnTo>
                    <a:lnTo>
                      <a:pt x="110" y="40"/>
                    </a:lnTo>
                    <a:lnTo>
                      <a:pt x="109" y="38"/>
                    </a:lnTo>
                    <a:lnTo>
                      <a:pt x="107" y="36"/>
                    </a:lnTo>
                    <a:lnTo>
                      <a:pt x="106" y="34"/>
                    </a:lnTo>
                    <a:lnTo>
                      <a:pt x="104" y="32"/>
                    </a:lnTo>
                    <a:lnTo>
                      <a:pt x="102" y="31"/>
                    </a:lnTo>
                    <a:lnTo>
                      <a:pt x="101" y="29"/>
                    </a:lnTo>
                    <a:lnTo>
                      <a:pt x="99" y="28"/>
                    </a:lnTo>
                    <a:lnTo>
                      <a:pt x="97" y="26"/>
                    </a:lnTo>
                    <a:lnTo>
                      <a:pt x="95" y="25"/>
                    </a:lnTo>
                    <a:lnTo>
                      <a:pt x="92" y="23"/>
                    </a:lnTo>
                    <a:lnTo>
                      <a:pt x="90" y="22"/>
                    </a:lnTo>
                    <a:lnTo>
                      <a:pt x="88" y="22"/>
                    </a:lnTo>
                    <a:lnTo>
                      <a:pt x="86" y="20"/>
                    </a:lnTo>
                    <a:lnTo>
                      <a:pt x="84" y="20"/>
                    </a:lnTo>
                    <a:lnTo>
                      <a:pt x="81" y="19"/>
                    </a:lnTo>
                    <a:lnTo>
                      <a:pt x="79" y="19"/>
                    </a:lnTo>
                    <a:lnTo>
                      <a:pt x="76" y="18"/>
                    </a:lnTo>
                    <a:lnTo>
                      <a:pt x="74" y="18"/>
                    </a:lnTo>
                    <a:lnTo>
                      <a:pt x="71" y="18"/>
                    </a:lnTo>
                    <a:lnTo>
                      <a:pt x="69" y="17"/>
                    </a:lnTo>
                    <a:lnTo>
                      <a:pt x="66" y="18"/>
                    </a:lnTo>
                    <a:lnTo>
                      <a:pt x="63" y="18"/>
                    </a:lnTo>
                    <a:lnTo>
                      <a:pt x="61" y="18"/>
                    </a:lnTo>
                    <a:lnTo>
                      <a:pt x="58" y="19"/>
                    </a:lnTo>
                    <a:lnTo>
                      <a:pt x="56" y="19"/>
                    </a:lnTo>
                    <a:lnTo>
                      <a:pt x="54" y="20"/>
                    </a:lnTo>
                    <a:lnTo>
                      <a:pt x="51" y="20"/>
                    </a:lnTo>
                    <a:lnTo>
                      <a:pt x="49" y="22"/>
                    </a:lnTo>
                    <a:lnTo>
                      <a:pt x="47" y="22"/>
                    </a:lnTo>
                    <a:lnTo>
                      <a:pt x="45" y="23"/>
                    </a:lnTo>
                    <a:lnTo>
                      <a:pt x="43" y="25"/>
                    </a:lnTo>
                    <a:lnTo>
                      <a:pt x="40" y="26"/>
                    </a:lnTo>
                    <a:lnTo>
                      <a:pt x="38" y="28"/>
                    </a:lnTo>
                    <a:lnTo>
                      <a:pt x="36" y="29"/>
                    </a:lnTo>
                    <a:lnTo>
                      <a:pt x="35" y="31"/>
                    </a:lnTo>
                    <a:lnTo>
                      <a:pt x="33" y="32"/>
                    </a:lnTo>
                    <a:lnTo>
                      <a:pt x="31" y="34"/>
                    </a:lnTo>
                    <a:lnTo>
                      <a:pt x="30" y="36"/>
                    </a:lnTo>
                    <a:lnTo>
                      <a:pt x="28" y="38"/>
                    </a:lnTo>
                    <a:lnTo>
                      <a:pt x="27" y="40"/>
                    </a:lnTo>
                    <a:lnTo>
                      <a:pt x="26" y="42"/>
                    </a:lnTo>
                    <a:lnTo>
                      <a:pt x="24" y="44"/>
                    </a:lnTo>
                    <a:lnTo>
                      <a:pt x="23" y="46"/>
                    </a:lnTo>
                    <a:lnTo>
                      <a:pt x="22" y="48"/>
                    </a:lnTo>
                    <a:lnTo>
                      <a:pt x="21" y="50"/>
                    </a:lnTo>
                    <a:lnTo>
                      <a:pt x="20" y="53"/>
                    </a:lnTo>
                    <a:lnTo>
                      <a:pt x="20" y="55"/>
                    </a:lnTo>
                    <a:lnTo>
                      <a:pt x="19" y="58"/>
                    </a:lnTo>
                    <a:lnTo>
                      <a:pt x="19" y="60"/>
                    </a:lnTo>
                    <a:lnTo>
                      <a:pt x="18" y="62"/>
                    </a:lnTo>
                    <a:lnTo>
                      <a:pt x="18" y="65"/>
                    </a:lnTo>
                    <a:lnTo>
                      <a:pt x="1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2" name="Freeform 43"/>
              <p:cNvSpPr>
                <a:spLocks/>
              </p:cNvSpPr>
              <p:nvPr/>
            </p:nvSpPr>
            <p:spPr bwMode="auto">
              <a:xfrm>
                <a:off x="2063" y="1836"/>
                <a:ext cx="138" cy="135"/>
              </a:xfrm>
              <a:custGeom>
                <a:avLst/>
                <a:gdLst>
                  <a:gd name="T0" fmla="*/ 0 w 138"/>
                  <a:gd name="T1" fmla="*/ 74 h 135"/>
                  <a:gd name="T2" fmla="*/ 2 w 138"/>
                  <a:gd name="T3" fmla="*/ 85 h 135"/>
                  <a:gd name="T4" fmla="*/ 5 w 138"/>
                  <a:gd name="T5" fmla="*/ 94 h 135"/>
                  <a:gd name="T6" fmla="*/ 10 w 138"/>
                  <a:gd name="T7" fmla="*/ 103 h 135"/>
                  <a:gd name="T8" fmla="*/ 15 w 138"/>
                  <a:gd name="T9" fmla="*/ 110 h 135"/>
                  <a:gd name="T10" fmla="*/ 22 w 138"/>
                  <a:gd name="T11" fmla="*/ 118 h 135"/>
                  <a:gd name="T12" fmla="*/ 30 w 138"/>
                  <a:gd name="T13" fmla="*/ 124 h 135"/>
                  <a:gd name="T14" fmla="*/ 39 w 138"/>
                  <a:gd name="T15" fmla="*/ 128 h 135"/>
                  <a:gd name="T16" fmla="*/ 48 w 138"/>
                  <a:gd name="T17" fmla="*/ 132 h 135"/>
                  <a:gd name="T18" fmla="*/ 58 w 138"/>
                  <a:gd name="T19" fmla="*/ 134 h 135"/>
                  <a:gd name="T20" fmla="*/ 69 w 138"/>
                  <a:gd name="T21" fmla="*/ 135 h 135"/>
                  <a:gd name="T22" fmla="*/ 79 w 138"/>
                  <a:gd name="T23" fmla="*/ 134 h 135"/>
                  <a:gd name="T24" fmla="*/ 89 w 138"/>
                  <a:gd name="T25" fmla="*/ 132 h 135"/>
                  <a:gd name="T26" fmla="*/ 99 w 138"/>
                  <a:gd name="T27" fmla="*/ 128 h 135"/>
                  <a:gd name="T28" fmla="*/ 107 w 138"/>
                  <a:gd name="T29" fmla="*/ 124 h 135"/>
                  <a:gd name="T30" fmla="*/ 115 w 138"/>
                  <a:gd name="T31" fmla="*/ 118 h 135"/>
                  <a:gd name="T32" fmla="*/ 122 w 138"/>
                  <a:gd name="T33" fmla="*/ 110 h 135"/>
                  <a:gd name="T34" fmla="*/ 128 w 138"/>
                  <a:gd name="T35" fmla="*/ 103 h 135"/>
                  <a:gd name="T36" fmla="*/ 132 w 138"/>
                  <a:gd name="T37" fmla="*/ 94 h 135"/>
                  <a:gd name="T38" fmla="*/ 136 w 138"/>
                  <a:gd name="T39" fmla="*/ 85 h 135"/>
                  <a:gd name="T40" fmla="*/ 138 w 138"/>
                  <a:gd name="T41" fmla="*/ 74 h 135"/>
                  <a:gd name="T42" fmla="*/ 138 w 138"/>
                  <a:gd name="T43" fmla="*/ 64 h 135"/>
                  <a:gd name="T44" fmla="*/ 137 w 138"/>
                  <a:gd name="T45" fmla="*/ 54 h 135"/>
                  <a:gd name="T46" fmla="*/ 134 w 138"/>
                  <a:gd name="T47" fmla="*/ 44 h 135"/>
                  <a:gd name="T48" fmla="*/ 130 w 138"/>
                  <a:gd name="T49" fmla="*/ 35 h 135"/>
                  <a:gd name="T50" fmla="*/ 124 w 138"/>
                  <a:gd name="T51" fmla="*/ 27 h 135"/>
                  <a:gd name="T52" fmla="*/ 118 w 138"/>
                  <a:gd name="T53" fmla="*/ 20 h 135"/>
                  <a:gd name="T54" fmla="*/ 110 w 138"/>
                  <a:gd name="T55" fmla="*/ 14 h 135"/>
                  <a:gd name="T56" fmla="*/ 102 w 138"/>
                  <a:gd name="T57" fmla="*/ 8 h 135"/>
                  <a:gd name="T58" fmla="*/ 92 w 138"/>
                  <a:gd name="T59" fmla="*/ 4 h 135"/>
                  <a:gd name="T60" fmla="*/ 83 w 138"/>
                  <a:gd name="T61" fmla="*/ 2 h 135"/>
                  <a:gd name="T62" fmla="*/ 72 w 138"/>
                  <a:gd name="T63" fmla="*/ 0 h 135"/>
                  <a:gd name="T64" fmla="*/ 62 w 138"/>
                  <a:gd name="T65" fmla="*/ 1 h 135"/>
                  <a:gd name="T66" fmla="*/ 51 w 138"/>
                  <a:gd name="T67" fmla="*/ 2 h 135"/>
                  <a:gd name="T68" fmla="*/ 42 w 138"/>
                  <a:gd name="T69" fmla="*/ 5 h 135"/>
                  <a:gd name="T70" fmla="*/ 33 w 138"/>
                  <a:gd name="T71" fmla="*/ 10 h 135"/>
                  <a:gd name="T72" fmla="*/ 25 w 138"/>
                  <a:gd name="T73" fmla="*/ 16 h 135"/>
                  <a:gd name="T74" fmla="*/ 18 w 138"/>
                  <a:gd name="T75" fmla="*/ 22 h 135"/>
                  <a:gd name="T76" fmla="*/ 12 w 138"/>
                  <a:gd name="T77" fmla="*/ 30 h 135"/>
                  <a:gd name="T78" fmla="*/ 7 w 138"/>
                  <a:gd name="T79" fmla="*/ 38 h 135"/>
                  <a:gd name="T80" fmla="*/ 3 w 138"/>
                  <a:gd name="T81" fmla="*/ 48 h 135"/>
                  <a:gd name="T82" fmla="*/ 0 w 138"/>
                  <a:gd name="T83" fmla="*/ 58 h 135"/>
                  <a:gd name="T84" fmla="*/ 0 w 138"/>
                  <a:gd name="T85" fmla="*/ 68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135">
                    <a:moveTo>
                      <a:pt x="0" y="68"/>
                    </a:moveTo>
                    <a:lnTo>
                      <a:pt x="0" y="71"/>
                    </a:lnTo>
                    <a:lnTo>
                      <a:pt x="0" y="74"/>
                    </a:lnTo>
                    <a:lnTo>
                      <a:pt x="0" y="78"/>
                    </a:lnTo>
                    <a:lnTo>
                      <a:pt x="1" y="81"/>
                    </a:lnTo>
                    <a:lnTo>
                      <a:pt x="2" y="85"/>
                    </a:lnTo>
                    <a:lnTo>
                      <a:pt x="3" y="88"/>
                    </a:lnTo>
                    <a:lnTo>
                      <a:pt x="4" y="91"/>
                    </a:lnTo>
                    <a:lnTo>
                      <a:pt x="5" y="94"/>
                    </a:lnTo>
                    <a:lnTo>
                      <a:pt x="7" y="97"/>
                    </a:lnTo>
                    <a:lnTo>
                      <a:pt x="8" y="100"/>
                    </a:lnTo>
                    <a:lnTo>
                      <a:pt x="10" y="103"/>
                    </a:lnTo>
                    <a:lnTo>
                      <a:pt x="12" y="105"/>
                    </a:lnTo>
                    <a:lnTo>
                      <a:pt x="13" y="108"/>
                    </a:lnTo>
                    <a:lnTo>
                      <a:pt x="15" y="110"/>
                    </a:lnTo>
                    <a:lnTo>
                      <a:pt x="18" y="113"/>
                    </a:lnTo>
                    <a:lnTo>
                      <a:pt x="20" y="115"/>
                    </a:lnTo>
                    <a:lnTo>
                      <a:pt x="22" y="118"/>
                    </a:lnTo>
                    <a:lnTo>
                      <a:pt x="25" y="120"/>
                    </a:lnTo>
                    <a:lnTo>
                      <a:pt x="27" y="122"/>
                    </a:lnTo>
                    <a:lnTo>
                      <a:pt x="30" y="124"/>
                    </a:lnTo>
                    <a:lnTo>
                      <a:pt x="33" y="125"/>
                    </a:lnTo>
                    <a:lnTo>
                      <a:pt x="36" y="127"/>
                    </a:lnTo>
                    <a:lnTo>
                      <a:pt x="39" y="128"/>
                    </a:lnTo>
                    <a:lnTo>
                      <a:pt x="42" y="130"/>
                    </a:lnTo>
                    <a:lnTo>
                      <a:pt x="45" y="131"/>
                    </a:lnTo>
                    <a:lnTo>
                      <a:pt x="48" y="132"/>
                    </a:lnTo>
                    <a:lnTo>
                      <a:pt x="51" y="133"/>
                    </a:lnTo>
                    <a:lnTo>
                      <a:pt x="55" y="134"/>
                    </a:lnTo>
                    <a:lnTo>
                      <a:pt x="58" y="134"/>
                    </a:lnTo>
                    <a:lnTo>
                      <a:pt x="62" y="135"/>
                    </a:lnTo>
                    <a:lnTo>
                      <a:pt x="65" y="135"/>
                    </a:lnTo>
                    <a:lnTo>
                      <a:pt x="69" y="135"/>
                    </a:lnTo>
                    <a:lnTo>
                      <a:pt x="72" y="135"/>
                    </a:lnTo>
                    <a:lnTo>
                      <a:pt x="76" y="135"/>
                    </a:lnTo>
                    <a:lnTo>
                      <a:pt x="79" y="134"/>
                    </a:lnTo>
                    <a:lnTo>
                      <a:pt x="83" y="134"/>
                    </a:lnTo>
                    <a:lnTo>
                      <a:pt x="86" y="133"/>
                    </a:lnTo>
                    <a:lnTo>
                      <a:pt x="89" y="132"/>
                    </a:lnTo>
                    <a:lnTo>
                      <a:pt x="92" y="131"/>
                    </a:lnTo>
                    <a:lnTo>
                      <a:pt x="96" y="130"/>
                    </a:lnTo>
                    <a:lnTo>
                      <a:pt x="99" y="128"/>
                    </a:lnTo>
                    <a:lnTo>
                      <a:pt x="102" y="127"/>
                    </a:lnTo>
                    <a:lnTo>
                      <a:pt x="105" y="125"/>
                    </a:lnTo>
                    <a:lnTo>
                      <a:pt x="107" y="124"/>
                    </a:lnTo>
                    <a:lnTo>
                      <a:pt x="110" y="122"/>
                    </a:lnTo>
                    <a:lnTo>
                      <a:pt x="113" y="120"/>
                    </a:lnTo>
                    <a:lnTo>
                      <a:pt x="115" y="118"/>
                    </a:lnTo>
                    <a:lnTo>
                      <a:pt x="118" y="115"/>
                    </a:lnTo>
                    <a:lnTo>
                      <a:pt x="120" y="113"/>
                    </a:lnTo>
                    <a:lnTo>
                      <a:pt x="122" y="110"/>
                    </a:lnTo>
                    <a:lnTo>
                      <a:pt x="124" y="108"/>
                    </a:lnTo>
                    <a:lnTo>
                      <a:pt x="126" y="105"/>
                    </a:lnTo>
                    <a:lnTo>
                      <a:pt x="128" y="103"/>
                    </a:lnTo>
                    <a:lnTo>
                      <a:pt x="130" y="100"/>
                    </a:lnTo>
                    <a:lnTo>
                      <a:pt x="131" y="97"/>
                    </a:lnTo>
                    <a:lnTo>
                      <a:pt x="132" y="94"/>
                    </a:lnTo>
                    <a:lnTo>
                      <a:pt x="134" y="91"/>
                    </a:lnTo>
                    <a:lnTo>
                      <a:pt x="135" y="88"/>
                    </a:lnTo>
                    <a:lnTo>
                      <a:pt x="136" y="85"/>
                    </a:lnTo>
                    <a:lnTo>
                      <a:pt x="137" y="81"/>
                    </a:lnTo>
                    <a:lnTo>
                      <a:pt x="137" y="78"/>
                    </a:lnTo>
                    <a:lnTo>
                      <a:pt x="138" y="74"/>
                    </a:lnTo>
                    <a:lnTo>
                      <a:pt x="138" y="71"/>
                    </a:lnTo>
                    <a:lnTo>
                      <a:pt x="138" y="68"/>
                    </a:lnTo>
                    <a:lnTo>
                      <a:pt x="138" y="64"/>
                    </a:lnTo>
                    <a:lnTo>
                      <a:pt x="138" y="61"/>
                    </a:lnTo>
                    <a:lnTo>
                      <a:pt x="137" y="58"/>
                    </a:lnTo>
                    <a:lnTo>
                      <a:pt x="137" y="54"/>
                    </a:lnTo>
                    <a:lnTo>
                      <a:pt x="136" y="51"/>
                    </a:lnTo>
                    <a:lnTo>
                      <a:pt x="135" y="48"/>
                    </a:lnTo>
                    <a:lnTo>
                      <a:pt x="134" y="44"/>
                    </a:lnTo>
                    <a:lnTo>
                      <a:pt x="132" y="41"/>
                    </a:lnTo>
                    <a:lnTo>
                      <a:pt x="131" y="38"/>
                    </a:lnTo>
                    <a:lnTo>
                      <a:pt x="130" y="35"/>
                    </a:lnTo>
                    <a:lnTo>
                      <a:pt x="128" y="33"/>
                    </a:lnTo>
                    <a:lnTo>
                      <a:pt x="126" y="30"/>
                    </a:lnTo>
                    <a:lnTo>
                      <a:pt x="124" y="27"/>
                    </a:lnTo>
                    <a:lnTo>
                      <a:pt x="122" y="25"/>
                    </a:lnTo>
                    <a:lnTo>
                      <a:pt x="120" y="22"/>
                    </a:lnTo>
                    <a:lnTo>
                      <a:pt x="118" y="20"/>
                    </a:lnTo>
                    <a:lnTo>
                      <a:pt x="115" y="18"/>
                    </a:lnTo>
                    <a:lnTo>
                      <a:pt x="113" y="16"/>
                    </a:lnTo>
                    <a:lnTo>
                      <a:pt x="110" y="14"/>
                    </a:lnTo>
                    <a:lnTo>
                      <a:pt x="107" y="12"/>
                    </a:lnTo>
                    <a:lnTo>
                      <a:pt x="105" y="10"/>
                    </a:lnTo>
                    <a:lnTo>
                      <a:pt x="102" y="8"/>
                    </a:lnTo>
                    <a:lnTo>
                      <a:pt x="99" y="7"/>
                    </a:lnTo>
                    <a:lnTo>
                      <a:pt x="96" y="5"/>
                    </a:lnTo>
                    <a:lnTo>
                      <a:pt x="92" y="4"/>
                    </a:lnTo>
                    <a:lnTo>
                      <a:pt x="89" y="3"/>
                    </a:lnTo>
                    <a:lnTo>
                      <a:pt x="86" y="2"/>
                    </a:lnTo>
                    <a:lnTo>
                      <a:pt x="83" y="2"/>
                    </a:lnTo>
                    <a:lnTo>
                      <a:pt x="79" y="1"/>
                    </a:lnTo>
                    <a:lnTo>
                      <a:pt x="76" y="1"/>
                    </a:lnTo>
                    <a:lnTo>
                      <a:pt x="72" y="0"/>
                    </a:lnTo>
                    <a:lnTo>
                      <a:pt x="69" y="0"/>
                    </a:lnTo>
                    <a:lnTo>
                      <a:pt x="65" y="0"/>
                    </a:lnTo>
                    <a:lnTo>
                      <a:pt x="62" y="1"/>
                    </a:lnTo>
                    <a:lnTo>
                      <a:pt x="58" y="1"/>
                    </a:lnTo>
                    <a:lnTo>
                      <a:pt x="55" y="2"/>
                    </a:lnTo>
                    <a:lnTo>
                      <a:pt x="51" y="2"/>
                    </a:lnTo>
                    <a:lnTo>
                      <a:pt x="48" y="3"/>
                    </a:lnTo>
                    <a:lnTo>
                      <a:pt x="45" y="4"/>
                    </a:lnTo>
                    <a:lnTo>
                      <a:pt x="42" y="5"/>
                    </a:lnTo>
                    <a:lnTo>
                      <a:pt x="39" y="7"/>
                    </a:lnTo>
                    <a:lnTo>
                      <a:pt x="36" y="8"/>
                    </a:lnTo>
                    <a:lnTo>
                      <a:pt x="33" y="10"/>
                    </a:lnTo>
                    <a:lnTo>
                      <a:pt x="30" y="12"/>
                    </a:lnTo>
                    <a:lnTo>
                      <a:pt x="27" y="14"/>
                    </a:lnTo>
                    <a:lnTo>
                      <a:pt x="25" y="16"/>
                    </a:lnTo>
                    <a:lnTo>
                      <a:pt x="22" y="18"/>
                    </a:lnTo>
                    <a:lnTo>
                      <a:pt x="20" y="20"/>
                    </a:lnTo>
                    <a:lnTo>
                      <a:pt x="18" y="22"/>
                    </a:lnTo>
                    <a:lnTo>
                      <a:pt x="15" y="25"/>
                    </a:lnTo>
                    <a:lnTo>
                      <a:pt x="13" y="27"/>
                    </a:lnTo>
                    <a:lnTo>
                      <a:pt x="12" y="30"/>
                    </a:lnTo>
                    <a:lnTo>
                      <a:pt x="10" y="33"/>
                    </a:lnTo>
                    <a:lnTo>
                      <a:pt x="8" y="35"/>
                    </a:lnTo>
                    <a:lnTo>
                      <a:pt x="7" y="38"/>
                    </a:lnTo>
                    <a:lnTo>
                      <a:pt x="5" y="41"/>
                    </a:lnTo>
                    <a:lnTo>
                      <a:pt x="4" y="44"/>
                    </a:lnTo>
                    <a:lnTo>
                      <a:pt x="3" y="48"/>
                    </a:lnTo>
                    <a:lnTo>
                      <a:pt x="2" y="51"/>
                    </a:lnTo>
                    <a:lnTo>
                      <a:pt x="1" y="54"/>
                    </a:lnTo>
                    <a:lnTo>
                      <a:pt x="0" y="58"/>
                    </a:lnTo>
                    <a:lnTo>
                      <a:pt x="0" y="61"/>
                    </a:lnTo>
                    <a:lnTo>
                      <a:pt x="0" y="64"/>
                    </a:lnTo>
                    <a:lnTo>
                      <a:pt x="0" y="6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3" name="Freeform 44"/>
              <p:cNvSpPr>
                <a:spLocks/>
              </p:cNvSpPr>
              <p:nvPr/>
            </p:nvSpPr>
            <p:spPr bwMode="auto">
              <a:xfrm>
                <a:off x="2081" y="1853"/>
                <a:ext cx="101" cy="101"/>
              </a:xfrm>
              <a:custGeom>
                <a:avLst/>
                <a:gdLst>
                  <a:gd name="T0" fmla="*/ 0 w 101"/>
                  <a:gd name="T1" fmla="*/ 56 h 101"/>
                  <a:gd name="T2" fmla="*/ 2 w 101"/>
                  <a:gd name="T3" fmla="*/ 63 h 101"/>
                  <a:gd name="T4" fmla="*/ 4 w 101"/>
                  <a:gd name="T5" fmla="*/ 70 h 101"/>
                  <a:gd name="T6" fmla="*/ 8 w 101"/>
                  <a:gd name="T7" fmla="*/ 77 h 101"/>
                  <a:gd name="T8" fmla="*/ 12 w 101"/>
                  <a:gd name="T9" fmla="*/ 82 h 101"/>
                  <a:gd name="T10" fmla="*/ 17 w 101"/>
                  <a:gd name="T11" fmla="*/ 87 h 101"/>
                  <a:gd name="T12" fmla="*/ 22 w 101"/>
                  <a:gd name="T13" fmla="*/ 92 h 101"/>
                  <a:gd name="T14" fmla="*/ 29 w 101"/>
                  <a:gd name="T15" fmla="*/ 96 h 101"/>
                  <a:gd name="T16" fmla="*/ 36 w 101"/>
                  <a:gd name="T17" fmla="*/ 98 h 101"/>
                  <a:gd name="T18" fmla="*/ 43 w 101"/>
                  <a:gd name="T19" fmla="*/ 100 h 101"/>
                  <a:gd name="T20" fmla="*/ 51 w 101"/>
                  <a:gd name="T21" fmla="*/ 101 h 101"/>
                  <a:gd name="T22" fmla="*/ 58 w 101"/>
                  <a:gd name="T23" fmla="*/ 100 h 101"/>
                  <a:gd name="T24" fmla="*/ 66 w 101"/>
                  <a:gd name="T25" fmla="*/ 98 h 101"/>
                  <a:gd name="T26" fmla="*/ 72 w 101"/>
                  <a:gd name="T27" fmla="*/ 96 h 101"/>
                  <a:gd name="T28" fmla="*/ 79 w 101"/>
                  <a:gd name="T29" fmla="*/ 92 h 101"/>
                  <a:gd name="T30" fmla="*/ 84 w 101"/>
                  <a:gd name="T31" fmla="*/ 87 h 101"/>
                  <a:gd name="T32" fmla="*/ 89 w 101"/>
                  <a:gd name="T33" fmla="*/ 82 h 101"/>
                  <a:gd name="T34" fmla="*/ 94 w 101"/>
                  <a:gd name="T35" fmla="*/ 77 h 101"/>
                  <a:gd name="T36" fmla="*/ 97 w 101"/>
                  <a:gd name="T37" fmla="*/ 70 h 101"/>
                  <a:gd name="T38" fmla="*/ 99 w 101"/>
                  <a:gd name="T39" fmla="*/ 63 h 101"/>
                  <a:gd name="T40" fmla="*/ 101 w 101"/>
                  <a:gd name="T41" fmla="*/ 56 h 101"/>
                  <a:gd name="T42" fmla="*/ 101 w 101"/>
                  <a:gd name="T43" fmla="*/ 48 h 101"/>
                  <a:gd name="T44" fmla="*/ 100 w 101"/>
                  <a:gd name="T45" fmla="*/ 41 h 101"/>
                  <a:gd name="T46" fmla="*/ 98 w 101"/>
                  <a:gd name="T47" fmla="*/ 33 h 101"/>
                  <a:gd name="T48" fmla="*/ 95 w 101"/>
                  <a:gd name="T49" fmla="*/ 27 h 101"/>
                  <a:gd name="T50" fmla="*/ 91 w 101"/>
                  <a:gd name="T51" fmla="*/ 21 h 101"/>
                  <a:gd name="T52" fmla="*/ 86 w 101"/>
                  <a:gd name="T53" fmla="*/ 15 h 101"/>
                  <a:gd name="T54" fmla="*/ 81 w 101"/>
                  <a:gd name="T55" fmla="*/ 11 h 101"/>
                  <a:gd name="T56" fmla="*/ 74 w 101"/>
                  <a:gd name="T57" fmla="*/ 6 h 101"/>
                  <a:gd name="T58" fmla="*/ 68 w 101"/>
                  <a:gd name="T59" fmla="*/ 3 h 101"/>
                  <a:gd name="T60" fmla="*/ 61 w 101"/>
                  <a:gd name="T61" fmla="*/ 2 h 101"/>
                  <a:gd name="T62" fmla="*/ 53 w 101"/>
                  <a:gd name="T63" fmla="*/ 1 h 101"/>
                  <a:gd name="T64" fmla="*/ 45 w 101"/>
                  <a:gd name="T65" fmla="*/ 1 h 101"/>
                  <a:gd name="T66" fmla="*/ 38 w 101"/>
                  <a:gd name="T67" fmla="*/ 2 h 101"/>
                  <a:gd name="T68" fmla="*/ 31 w 101"/>
                  <a:gd name="T69" fmla="*/ 5 h 101"/>
                  <a:gd name="T70" fmla="*/ 25 w 101"/>
                  <a:gd name="T71" fmla="*/ 8 h 101"/>
                  <a:gd name="T72" fmla="*/ 18 w 101"/>
                  <a:gd name="T73" fmla="*/ 12 h 101"/>
                  <a:gd name="T74" fmla="*/ 13 w 101"/>
                  <a:gd name="T75" fmla="*/ 17 h 101"/>
                  <a:gd name="T76" fmla="*/ 9 w 101"/>
                  <a:gd name="T77" fmla="*/ 23 h 101"/>
                  <a:gd name="T78" fmla="*/ 5 w 101"/>
                  <a:gd name="T79" fmla="*/ 29 h 101"/>
                  <a:gd name="T80" fmla="*/ 2 w 101"/>
                  <a:gd name="T81" fmla="*/ 36 h 101"/>
                  <a:gd name="T82" fmla="*/ 1 w 101"/>
                  <a:gd name="T83" fmla="*/ 43 h 101"/>
                  <a:gd name="T84" fmla="*/ 0 w 101"/>
                  <a:gd name="T85" fmla="*/ 51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101">
                    <a:moveTo>
                      <a:pt x="0" y="51"/>
                    </a:moveTo>
                    <a:lnTo>
                      <a:pt x="0" y="53"/>
                    </a:lnTo>
                    <a:lnTo>
                      <a:pt x="0" y="56"/>
                    </a:lnTo>
                    <a:lnTo>
                      <a:pt x="1" y="58"/>
                    </a:lnTo>
                    <a:lnTo>
                      <a:pt x="1" y="61"/>
                    </a:lnTo>
                    <a:lnTo>
                      <a:pt x="2" y="63"/>
                    </a:lnTo>
                    <a:lnTo>
                      <a:pt x="2" y="65"/>
                    </a:lnTo>
                    <a:lnTo>
                      <a:pt x="3" y="68"/>
                    </a:lnTo>
                    <a:lnTo>
                      <a:pt x="4" y="70"/>
                    </a:lnTo>
                    <a:lnTo>
                      <a:pt x="5" y="72"/>
                    </a:lnTo>
                    <a:lnTo>
                      <a:pt x="6" y="74"/>
                    </a:lnTo>
                    <a:lnTo>
                      <a:pt x="8" y="77"/>
                    </a:lnTo>
                    <a:lnTo>
                      <a:pt x="9" y="78"/>
                    </a:lnTo>
                    <a:lnTo>
                      <a:pt x="10" y="80"/>
                    </a:lnTo>
                    <a:lnTo>
                      <a:pt x="12" y="82"/>
                    </a:lnTo>
                    <a:lnTo>
                      <a:pt x="13" y="84"/>
                    </a:lnTo>
                    <a:lnTo>
                      <a:pt x="15" y="86"/>
                    </a:lnTo>
                    <a:lnTo>
                      <a:pt x="17" y="87"/>
                    </a:lnTo>
                    <a:lnTo>
                      <a:pt x="18" y="89"/>
                    </a:lnTo>
                    <a:lnTo>
                      <a:pt x="20" y="91"/>
                    </a:lnTo>
                    <a:lnTo>
                      <a:pt x="22" y="92"/>
                    </a:lnTo>
                    <a:lnTo>
                      <a:pt x="25" y="93"/>
                    </a:lnTo>
                    <a:lnTo>
                      <a:pt x="27" y="95"/>
                    </a:lnTo>
                    <a:lnTo>
                      <a:pt x="29" y="96"/>
                    </a:lnTo>
                    <a:lnTo>
                      <a:pt x="31" y="97"/>
                    </a:lnTo>
                    <a:lnTo>
                      <a:pt x="33" y="98"/>
                    </a:lnTo>
                    <a:lnTo>
                      <a:pt x="36" y="98"/>
                    </a:lnTo>
                    <a:lnTo>
                      <a:pt x="38" y="99"/>
                    </a:lnTo>
                    <a:lnTo>
                      <a:pt x="40" y="99"/>
                    </a:lnTo>
                    <a:lnTo>
                      <a:pt x="43" y="100"/>
                    </a:lnTo>
                    <a:lnTo>
                      <a:pt x="45" y="100"/>
                    </a:lnTo>
                    <a:lnTo>
                      <a:pt x="48" y="101"/>
                    </a:lnTo>
                    <a:lnTo>
                      <a:pt x="51" y="101"/>
                    </a:lnTo>
                    <a:lnTo>
                      <a:pt x="53" y="101"/>
                    </a:lnTo>
                    <a:lnTo>
                      <a:pt x="56" y="100"/>
                    </a:lnTo>
                    <a:lnTo>
                      <a:pt x="58" y="100"/>
                    </a:lnTo>
                    <a:lnTo>
                      <a:pt x="61" y="99"/>
                    </a:lnTo>
                    <a:lnTo>
                      <a:pt x="63" y="99"/>
                    </a:lnTo>
                    <a:lnTo>
                      <a:pt x="66" y="98"/>
                    </a:lnTo>
                    <a:lnTo>
                      <a:pt x="68" y="98"/>
                    </a:lnTo>
                    <a:lnTo>
                      <a:pt x="70" y="97"/>
                    </a:lnTo>
                    <a:lnTo>
                      <a:pt x="72" y="96"/>
                    </a:lnTo>
                    <a:lnTo>
                      <a:pt x="74" y="95"/>
                    </a:lnTo>
                    <a:lnTo>
                      <a:pt x="77" y="93"/>
                    </a:lnTo>
                    <a:lnTo>
                      <a:pt x="79" y="92"/>
                    </a:lnTo>
                    <a:lnTo>
                      <a:pt x="81" y="91"/>
                    </a:lnTo>
                    <a:lnTo>
                      <a:pt x="83" y="89"/>
                    </a:lnTo>
                    <a:lnTo>
                      <a:pt x="84" y="87"/>
                    </a:lnTo>
                    <a:lnTo>
                      <a:pt x="86" y="86"/>
                    </a:lnTo>
                    <a:lnTo>
                      <a:pt x="88" y="84"/>
                    </a:lnTo>
                    <a:lnTo>
                      <a:pt x="89" y="82"/>
                    </a:lnTo>
                    <a:lnTo>
                      <a:pt x="91" y="80"/>
                    </a:lnTo>
                    <a:lnTo>
                      <a:pt x="92" y="78"/>
                    </a:lnTo>
                    <a:lnTo>
                      <a:pt x="94" y="77"/>
                    </a:lnTo>
                    <a:lnTo>
                      <a:pt x="95" y="74"/>
                    </a:lnTo>
                    <a:lnTo>
                      <a:pt x="96" y="72"/>
                    </a:lnTo>
                    <a:lnTo>
                      <a:pt x="97" y="70"/>
                    </a:lnTo>
                    <a:lnTo>
                      <a:pt x="98" y="68"/>
                    </a:lnTo>
                    <a:lnTo>
                      <a:pt x="99" y="65"/>
                    </a:lnTo>
                    <a:lnTo>
                      <a:pt x="99" y="63"/>
                    </a:lnTo>
                    <a:lnTo>
                      <a:pt x="100" y="61"/>
                    </a:lnTo>
                    <a:lnTo>
                      <a:pt x="100" y="58"/>
                    </a:lnTo>
                    <a:lnTo>
                      <a:pt x="101" y="56"/>
                    </a:lnTo>
                    <a:lnTo>
                      <a:pt x="101" y="53"/>
                    </a:lnTo>
                    <a:lnTo>
                      <a:pt x="101" y="51"/>
                    </a:lnTo>
                    <a:lnTo>
                      <a:pt x="101" y="48"/>
                    </a:lnTo>
                    <a:lnTo>
                      <a:pt x="101" y="45"/>
                    </a:lnTo>
                    <a:lnTo>
                      <a:pt x="100" y="43"/>
                    </a:lnTo>
                    <a:lnTo>
                      <a:pt x="100" y="41"/>
                    </a:lnTo>
                    <a:lnTo>
                      <a:pt x="99" y="38"/>
                    </a:lnTo>
                    <a:lnTo>
                      <a:pt x="99" y="36"/>
                    </a:lnTo>
                    <a:lnTo>
                      <a:pt x="98" y="33"/>
                    </a:lnTo>
                    <a:lnTo>
                      <a:pt x="97" y="31"/>
                    </a:lnTo>
                    <a:lnTo>
                      <a:pt x="96" y="29"/>
                    </a:lnTo>
                    <a:lnTo>
                      <a:pt x="95" y="27"/>
                    </a:lnTo>
                    <a:lnTo>
                      <a:pt x="94" y="25"/>
                    </a:lnTo>
                    <a:lnTo>
                      <a:pt x="92" y="23"/>
                    </a:lnTo>
                    <a:lnTo>
                      <a:pt x="91" y="21"/>
                    </a:lnTo>
                    <a:lnTo>
                      <a:pt x="89" y="19"/>
                    </a:lnTo>
                    <a:lnTo>
                      <a:pt x="88" y="17"/>
                    </a:lnTo>
                    <a:lnTo>
                      <a:pt x="86" y="15"/>
                    </a:lnTo>
                    <a:lnTo>
                      <a:pt x="84" y="14"/>
                    </a:lnTo>
                    <a:lnTo>
                      <a:pt x="83" y="12"/>
                    </a:lnTo>
                    <a:lnTo>
                      <a:pt x="81" y="11"/>
                    </a:lnTo>
                    <a:lnTo>
                      <a:pt x="79" y="9"/>
                    </a:lnTo>
                    <a:lnTo>
                      <a:pt x="77" y="8"/>
                    </a:lnTo>
                    <a:lnTo>
                      <a:pt x="74" y="6"/>
                    </a:lnTo>
                    <a:lnTo>
                      <a:pt x="72" y="5"/>
                    </a:lnTo>
                    <a:lnTo>
                      <a:pt x="70" y="5"/>
                    </a:lnTo>
                    <a:lnTo>
                      <a:pt x="68" y="3"/>
                    </a:lnTo>
                    <a:lnTo>
                      <a:pt x="66" y="3"/>
                    </a:lnTo>
                    <a:lnTo>
                      <a:pt x="63" y="2"/>
                    </a:lnTo>
                    <a:lnTo>
                      <a:pt x="61" y="2"/>
                    </a:lnTo>
                    <a:lnTo>
                      <a:pt x="58" y="1"/>
                    </a:lnTo>
                    <a:lnTo>
                      <a:pt x="56" y="1"/>
                    </a:lnTo>
                    <a:lnTo>
                      <a:pt x="53" y="1"/>
                    </a:lnTo>
                    <a:lnTo>
                      <a:pt x="51" y="0"/>
                    </a:lnTo>
                    <a:lnTo>
                      <a:pt x="48" y="1"/>
                    </a:lnTo>
                    <a:lnTo>
                      <a:pt x="45" y="1"/>
                    </a:lnTo>
                    <a:lnTo>
                      <a:pt x="43" y="1"/>
                    </a:lnTo>
                    <a:lnTo>
                      <a:pt x="40" y="2"/>
                    </a:lnTo>
                    <a:lnTo>
                      <a:pt x="38" y="2"/>
                    </a:lnTo>
                    <a:lnTo>
                      <a:pt x="36" y="3"/>
                    </a:lnTo>
                    <a:lnTo>
                      <a:pt x="33" y="3"/>
                    </a:lnTo>
                    <a:lnTo>
                      <a:pt x="31" y="5"/>
                    </a:lnTo>
                    <a:lnTo>
                      <a:pt x="29" y="5"/>
                    </a:lnTo>
                    <a:lnTo>
                      <a:pt x="27" y="6"/>
                    </a:lnTo>
                    <a:lnTo>
                      <a:pt x="25" y="8"/>
                    </a:lnTo>
                    <a:lnTo>
                      <a:pt x="22" y="9"/>
                    </a:lnTo>
                    <a:lnTo>
                      <a:pt x="20" y="11"/>
                    </a:lnTo>
                    <a:lnTo>
                      <a:pt x="18" y="12"/>
                    </a:lnTo>
                    <a:lnTo>
                      <a:pt x="17" y="14"/>
                    </a:lnTo>
                    <a:lnTo>
                      <a:pt x="15" y="15"/>
                    </a:lnTo>
                    <a:lnTo>
                      <a:pt x="13" y="17"/>
                    </a:lnTo>
                    <a:lnTo>
                      <a:pt x="12" y="19"/>
                    </a:lnTo>
                    <a:lnTo>
                      <a:pt x="10" y="21"/>
                    </a:lnTo>
                    <a:lnTo>
                      <a:pt x="9" y="23"/>
                    </a:lnTo>
                    <a:lnTo>
                      <a:pt x="8" y="25"/>
                    </a:lnTo>
                    <a:lnTo>
                      <a:pt x="6" y="27"/>
                    </a:lnTo>
                    <a:lnTo>
                      <a:pt x="5" y="29"/>
                    </a:lnTo>
                    <a:lnTo>
                      <a:pt x="4" y="31"/>
                    </a:lnTo>
                    <a:lnTo>
                      <a:pt x="3" y="33"/>
                    </a:lnTo>
                    <a:lnTo>
                      <a:pt x="2" y="36"/>
                    </a:lnTo>
                    <a:lnTo>
                      <a:pt x="2" y="38"/>
                    </a:lnTo>
                    <a:lnTo>
                      <a:pt x="1" y="41"/>
                    </a:lnTo>
                    <a:lnTo>
                      <a:pt x="1" y="43"/>
                    </a:lnTo>
                    <a:lnTo>
                      <a:pt x="0" y="45"/>
                    </a:lnTo>
                    <a:lnTo>
                      <a:pt x="0" y="48"/>
                    </a:lnTo>
                    <a:lnTo>
                      <a:pt x="0" y="5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364" name="Group 48"/>
          <p:cNvGrpSpPr>
            <a:grpSpLocks/>
          </p:cNvGrpSpPr>
          <p:nvPr/>
        </p:nvGrpSpPr>
        <p:grpSpPr bwMode="auto">
          <a:xfrm flipH="1">
            <a:off x="92056" y="3352826"/>
            <a:ext cx="3584076" cy="106042"/>
            <a:chOff x="1035" y="1971"/>
            <a:chExt cx="4038" cy="67"/>
          </a:xfrm>
        </p:grpSpPr>
        <p:sp>
          <p:nvSpPr>
            <p:cNvPr id="365" name="Rectangle 49"/>
            <p:cNvSpPr>
              <a:spLocks noChangeArrowheads="1"/>
            </p:cNvSpPr>
            <p:nvPr/>
          </p:nvSpPr>
          <p:spPr bwMode="auto">
            <a:xfrm>
              <a:off x="1035" y="1971"/>
              <a:ext cx="4038" cy="6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6" name="Rectangle 50"/>
            <p:cNvSpPr>
              <a:spLocks noChangeArrowheads="1"/>
            </p:cNvSpPr>
            <p:nvPr/>
          </p:nvSpPr>
          <p:spPr bwMode="auto">
            <a:xfrm>
              <a:off x="1035" y="1971"/>
              <a:ext cx="4038" cy="67"/>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67" name="Group 59"/>
          <p:cNvGrpSpPr>
            <a:grpSpLocks/>
          </p:cNvGrpSpPr>
          <p:nvPr/>
        </p:nvGrpSpPr>
        <p:grpSpPr bwMode="auto">
          <a:xfrm flipH="1">
            <a:off x="229194" y="1524352"/>
            <a:ext cx="100002" cy="1870156"/>
            <a:chOff x="4232" y="999"/>
            <a:chExt cx="84" cy="966"/>
          </a:xfrm>
        </p:grpSpPr>
        <p:sp>
          <p:nvSpPr>
            <p:cNvPr id="368" name="Freeform 60"/>
            <p:cNvSpPr>
              <a:spLocks/>
            </p:cNvSpPr>
            <p:nvPr/>
          </p:nvSpPr>
          <p:spPr bwMode="auto">
            <a:xfrm>
              <a:off x="4232" y="999"/>
              <a:ext cx="84" cy="966"/>
            </a:xfrm>
            <a:custGeom>
              <a:avLst/>
              <a:gdLst>
                <a:gd name="T0" fmla="*/ 42 w 688"/>
                <a:gd name="T1" fmla="*/ 0 h 7928"/>
                <a:gd name="T2" fmla="*/ 0 w 688"/>
                <a:gd name="T3" fmla="*/ 5 h 7928"/>
                <a:gd name="T4" fmla="*/ 0 w 688"/>
                <a:gd name="T5" fmla="*/ 961 h 7928"/>
                <a:gd name="T6" fmla="*/ 42 w 688"/>
                <a:gd name="T7" fmla="*/ 966 h 7928"/>
                <a:gd name="T8" fmla="*/ 84 w 688"/>
                <a:gd name="T9" fmla="*/ 961 h 7928"/>
                <a:gd name="T10" fmla="*/ 84 w 688"/>
                <a:gd name="T11" fmla="*/ 5 h 7928"/>
                <a:gd name="T12" fmla="*/ 42 w 688"/>
                <a:gd name="T13" fmla="*/ 0 h 7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8" h="7928">
                  <a:moveTo>
                    <a:pt x="344" y="0"/>
                  </a:moveTo>
                  <a:cubicBezTo>
                    <a:pt x="154" y="0"/>
                    <a:pt x="0" y="19"/>
                    <a:pt x="0" y="42"/>
                  </a:cubicBezTo>
                  <a:lnTo>
                    <a:pt x="0" y="7887"/>
                  </a:lnTo>
                  <a:cubicBezTo>
                    <a:pt x="0" y="7910"/>
                    <a:pt x="154" y="7928"/>
                    <a:pt x="344" y="7928"/>
                  </a:cubicBezTo>
                  <a:cubicBezTo>
                    <a:pt x="534" y="7928"/>
                    <a:pt x="688" y="7910"/>
                    <a:pt x="688" y="7887"/>
                  </a:cubicBezTo>
                  <a:lnTo>
                    <a:pt x="688" y="42"/>
                  </a:lnTo>
                  <a:cubicBezTo>
                    <a:pt x="688" y="19"/>
                    <a:pt x="534" y="0"/>
                    <a:pt x="344" y="0"/>
                  </a:cubicBezTo>
                  <a:close/>
                </a:path>
              </a:pathLst>
            </a:custGeom>
            <a:solidFill>
              <a:srgbClr val="C0C0C0"/>
            </a:solidFill>
            <a:ln w="0">
              <a:solidFill>
                <a:srgbClr val="000000"/>
              </a:solidFill>
              <a:prstDash val="solid"/>
              <a:round/>
              <a:headEnd/>
              <a:tailEnd/>
            </a:ln>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9" name="Oval 61"/>
            <p:cNvSpPr>
              <a:spLocks noChangeArrowheads="1"/>
            </p:cNvSpPr>
            <p:nvPr/>
          </p:nvSpPr>
          <p:spPr bwMode="auto">
            <a:xfrm>
              <a:off x="4232" y="999"/>
              <a:ext cx="84" cy="10"/>
            </a:xfrm>
            <a:prstGeom prst="ellipse">
              <a:avLst/>
            </a:prstGeom>
            <a:solidFill>
              <a:srgbClr val="CDCDCD"/>
            </a:solidFill>
            <a:ln w="0">
              <a:solidFill>
                <a:srgbClr val="000000"/>
              </a:solidFill>
              <a:round/>
              <a:headEnd/>
              <a:tailEnd/>
            </a:ln>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70" name="Freeform 62"/>
            <p:cNvSpPr>
              <a:spLocks/>
            </p:cNvSpPr>
            <p:nvPr/>
          </p:nvSpPr>
          <p:spPr bwMode="auto">
            <a:xfrm>
              <a:off x="4232" y="999"/>
              <a:ext cx="84" cy="966"/>
            </a:xfrm>
            <a:custGeom>
              <a:avLst/>
              <a:gdLst>
                <a:gd name="T0" fmla="*/ 42 w 688"/>
                <a:gd name="T1" fmla="*/ 0 h 7928"/>
                <a:gd name="T2" fmla="*/ 0 w 688"/>
                <a:gd name="T3" fmla="*/ 5 h 7928"/>
                <a:gd name="T4" fmla="*/ 0 w 688"/>
                <a:gd name="T5" fmla="*/ 961 h 7928"/>
                <a:gd name="T6" fmla="*/ 42 w 688"/>
                <a:gd name="T7" fmla="*/ 966 h 7928"/>
                <a:gd name="T8" fmla="*/ 84 w 688"/>
                <a:gd name="T9" fmla="*/ 961 h 7928"/>
                <a:gd name="T10" fmla="*/ 84 w 688"/>
                <a:gd name="T11" fmla="*/ 5 h 7928"/>
                <a:gd name="T12" fmla="*/ 42 w 688"/>
                <a:gd name="T13" fmla="*/ 0 h 7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8" h="7928">
                  <a:moveTo>
                    <a:pt x="344" y="0"/>
                  </a:moveTo>
                  <a:cubicBezTo>
                    <a:pt x="154" y="0"/>
                    <a:pt x="0" y="19"/>
                    <a:pt x="0" y="42"/>
                  </a:cubicBezTo>
                  <a:lnTo>
                    <a:pt x="0" y="7887"/>
                  </a:lnTo>
                  <a:cubicBezTo>
                    <a:pt x="0" y="7910"/>
                    <a:pt x="154" y="7928"/>
                    <a:pt x="344" y="7928"/>
                  </a:cubicBezTo>
                  <a:cubicBezTo>
                    <a:pt x="534" y="7928"/>
                    <a:pt x="688" y="7910"/>
                    <a:pt x="688" y="7887"/>
                  </a:cubicBezTo>
                  <a:lnTo>
                    <a:pt x="688" y="42"/>
                  </a:lnTo>
                  <a:cubicBezTo>
                    <a:pt x="688" y="19"/>
                    <a:pt x="534" y="0"/>
                    <a:pt x="344"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71" name="Freeform 63"/>
            <p:cNvSpPr>
              <a:spLocks/>
            </p:cNvSpPr>
            <p:nvPr/>
          </p:nvSpPr>
          <p:spPr bwMode="auto">
            <a:xfrm>
              <a:off x="4232" y="1004"/>
              <a:ext cx="84" cy="5"/>
            </a:xfrm>
            <a:custGeom>
              <a:avLst/>
              <a:gdLst>
                <a:gd name="T0" fmla="*/ 0 w 84"/>
                <a:gd name="T1" fmla="*/ 0 h 5"/>
                <a:gd name="T2" fmla="*/ 42 w 84"/>
                <a:gd name="T3" fmla="*/ 5 h 5"/>
                <a:gd name="T4" fmla="*/ 84 w 84"/>
                <a:gd name="T5" fmla="*/ 0 h 5"/>
                <a:gd name="T6" fmla="*/ 0 60000 65536"/>
                <a:gd name="T7" fmla="*/ 0 60000 65536"/>
                <a:gd name="T8" fmla="*/ 0 60000 65536"/>
              </a:gdLst>
              <a:ahLst/>
              <a:cxnLst>
                <a:cxn ang="T6">
                  <a:pos x="T0" y="T1"/>
                </a:cxn>
                <a:cxn ang="T7">
                  <a:pos x="T2" y="T3"/>
                </a:cxn>
                <a:cxn ang="T8">
                  <a:pos x="T4" y="T5"/>
                </a:cxn>
              </a:cxnLst>
              <a:rect l="0" t="0" r="r" b="b"/>
              <a:pathLst>
                <a:path w="84" h="5">
                  <a:moveTo>
                    <a:pt x="0" y="0"/>
                  </a:moveTo>
                  <a:cubicBezTo>
                    <a:pt x="0" y="3"/>
                    <a:pt x="19" y="5"/>
                    <a:pt x="42" y="5"/>
                  </a:cubicBezTo>
                  <a:cubicBezTo>
                    <a:pt x="65" y="5"/>
                    <a:pt x="84" y="3"/>
                    <a:pt x="84"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72" name="Group 64"/>
          <p:cNvGrpSpPr>
            <a:grpSpLocks/>
          </p:cNvGrpSpPr>
          <p:nvPr/>
        </p:nvGrpSpPr>
        <p:grpSpPr bwMode="auto">
          <a:xfrm rot="293728" flipH="1">
            <a:off x="44307" y="1434028"/>
            <a:ext cx="1323139" cy="1263008"/>
            <a:chOff x="4151" y="1072"/>
            <a:chExt cx="134" cy="129"/>
          </a:xfrm>
        </p:grpSpPr>
        <p:sp>
          <p:nvSpPr>
            <p:cNvPr id="373" name="Freeform 65"/>
            <p:cNvSpPr>
              <a:spLocks/>
            </p:cNvSpPr>
            <p:nvPr/>
          </p:nvSpPr>
          <p:spPr bwMode="auto">
            <a:xfrm>
              <a:off x="4151" y="1072"/>
              <a:ext cx="134" cy="129"/>
            </a:xfrm>
            <a:custGeom>
              <a:avLst/>
              <a:gdLst>
                <a:gd name="T0" fmla="*/ 0 w 134"/>
                <a:gd name="T1" fmla="*/ 35 h 129"/>
                <a:gd name="T2" fmla="*/ 33 w 134"/>
                <a:gd name="T3" fmla="*/ 129 h 129"/>
                <a:gd name="T4" fmla="*/ 134 w 134"/>
                <a:gd name="T5" fmla="*/ 94 h 129"/>
                <a:gd name="T6" fmla="*/ 100 w 134"/>
                <a:gd name="T7" fmla="*/ 0 h 129"/>
                <a:gd name="T8" fmla="*/ 0 w 134"/>
                <a:gd name="T9" fmla="*/ 35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29">
                  <a:moveTo>
                    <a:pt x="0" y="35"/>
                  </a:moveTo>
                  <a:lnTo>
                    <a:pt x="33" y="129"/>
                  </a:lnTo>
                  <a:lnTo>
                    <a:pt x="134" y="94"/>
                  </a:lnTo>
                  <a:lnTo>
                    <a:pt x="100"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74" name="Freeform 66"/>
            <p:cNvSpPr>
              <a:spLocks/>
            </p:cNvSpPr>
            <p:nvPr/>
          </p:nvSpPr>
          <p:spPr bwMode="auto">
            <a:xfrm>
              <a:off x="4151" y="1072"/>
              <a:ext cx="134" cy="129"/>
            </a:xfrm>
            <a:custGeom>
              <a:avLst/>
              <a:gdLst>
                <a:gd name="T0" fmla="*/ 0 w 134"/>
                <a:gd name="T1" fmla="*/ 35 h 129"/>
                <a:gd name="T2" fmla="*/ 33 w 134"/>
                <a:gd name="T3" fmla="*/ 129 h 129"/>
                <a:gd name="T4" fmla="*/ 134 w 134"/>
                <a:gd name="T5" fmla="*/ 94 h 129"/>
                <a:gd name="T6" fmla="*/ 100 w 134"/>
                <a:gd name="T7" fmla="*/ 0 h 129"/>
                <a:gd name="T8" fmla="*/ 0 w 134"/>
                <a:gd name="T9" fmla="*/ 35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29">
                  <a:moveTo>
                    <a:pt x="0" y="35"/>
                  </a:moveTo>
                  <a:lnTo>
                    <a:pt x="33" y="129"/>
                  </a:lnTo>
                  <a:lnTo>
                    <a:pt x="134" y="94"/>
                  </a:lnTo>
                  <a:lnTo>
                    <a:pt x="100" y="0"/>
                  </a:lnTo>
                  <a:lnTo>
                    <a:pt x="0" y="35"/>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5" name="正方形/長方形 374"/>
          <p:cNvSpPr/>
          <p:nvPr/>
        </p:nvSpPr>
        <p:spPr>
          <a:xfrm>
            <a:off x="306891" y="1692804"/>
            <a:ext cx="108483" cy="415878"/>
          </a:xfrm>
          <a:prstGeom prst="rect">
            <a:avLst/>
          </a:prstGeom>
          <a:solidFill>
            <a:schemeClr val="bg1">
              <a:lumMod val="75000"/>
            </a:schemeClr>
          </a:solidFill>
          <a:ln>
            <a:noFill/>
          </a:ln>
          <a:scene3d>
            <a:camera prst="orthographicFront">
              <a:rot lat="0" lon="0" rev="20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6" name="正方形/長方形 375"/>
          <p:cNvSpPr/>
          <p:nvPr/>
        </p:nvSpPr>
        <p:spPr>
          <a:xfrm>
            <a:off x="463299" y="1773853"/>
            <a:ext cx="105508" cy="414382"/>
          </a:xfrm>
          <a:prstGeom prst="rect">
            <a:avLst/>
          </a:prstGeom>
          <a:solidFill>
            <a:srgbClr val="0000FF"/>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7" name="正方形/長方形 376"/>
          <p:cNvSpPr/>
          <p:nvPr/>
        </p:nvSpPr>
        <p:spPr>
          <a:xfrm>
            <a:off x="621528" y="1993536"/>
            <a:ext cx="331113" cy="201734"/>
          </a:xfrm>
          <a:prstGeom prst="rect">
            <a:avLst/>
          </a:prstGeom>
          <a:solidFill>
            <a:srgbClr val="FFFF00"/>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8" name="正方形/長方形 377"/>
          <p:cNvSpPr/>
          <p:nvPr/>
        </p:nvSpPr>
        <p:spPr>
          <a:xfrm>
            <a:off x="974799" y="2108682"/>
            <a:ext cx="86884" cy="215539"/>
          </a:xfrm>
          <a:prstGeom prst="rect">
            <a:avLst/>
          </a:prstGeom>
          <a:solidFill>
            <a:srgbClr val="FF0000"/>
          </a:solidFill>
          <a:ln>
            <a:solidFill>
              <a:schemeClr val="tx1"/>
            </a:solid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9" name="テキスト ボックス 378"/>
          <p:cNvSpPr txBox="1"/>
          <p:nvPr/>
        </p:nvSpPr>
        <p:spPr>
          <a:xfrm>
            <a:off x="115359" y="1798971"/>
            <a:ext cx="452605" cy="215444"/>
          </a:xfrm>
          <a:prstGeom prst="rect">
            <a:avLst/>
          </a:prstGeom>
          <a:noFill/>
        </p:spPr>
        <p:txBody>
          <a:bodyPr wrap="square" rtlCol="0">
            <a:spAutoFit/>
          </a:bodyPr>
          <a:lstStyle/>
          <a:p>
            <a:r>
              <a:rPr kumimoji="1" lang="en-US" altLang="ja-JP" sz="800" dirty="0" smtClean="0">
                <a:solidFill>
                  <a:schemeClr val="tx2"/>
                </a:solidFill>
                <a:effectLst/>
                <a:latin typeface="Calibri" panose="020F0502020204030204" pitchFamily="34" charset="0"/>
                <a:cs typeface="Calibri" panose="020F0502020204030204" pitchFamily="34" charset="0"/>
              </a:rPr>
              <a:t>CMOS</a:t>
            </a:r>
            <a:endParaRPr kumimoji="1" lang="ja-JP" altLang="en-US" sz="800" dirty="0">
              <a:solidFill>
                <a:schemeClr val="tx2"/>
              </a:solidFill>
              <a:effectLst/>
              <a:latin typeface="Calibri" panose="020F0502020204030204" pitchFamily="34" charset="0"/>
              <a:cs typeface="Calibri" panose="020F0502020204030204" pitchFamily="34" charset="0"/>
            </a:endParaRPr>
          </a:p>
        </p:txBody>
      </p:sp>
      <p:sp>
        <p:nvSpPr>
          <p:cNvPr id="380" name="テキスト ボックス 379"/>
          <p:cNvSpPr txBox="1"/>
          <p:nvPr/>
        </p:nvSpPr>
        <p:spPr>
          <a:xfrm>
            <a:off x="-6963" y="2116040"/>
            <a:ext cx="886990" cy="338554"/>
          </a:xfrm>
          <a:prstGeom prst="rect">
            <a:avLst/>
          </a:prstGeom>
          <a:noFill/>
        </p:spPr>
        <p:txBody>
          <a:bodyPr wrap="square" rtlCol="0">
            <a:spAutoFit/>
          </a:bodyPr>
          <a:lstStyle/>
          <a:p>
            <a:r>
              <a:rPr lang="en-US" altLang="ja-JP" sz="800" dirty="0" smtClean="0">
                <a:solidFill>
                  <a:schemeClr val="tx2"/>
                </a:solidFill>
                <a:effectLst/>
                <a:latin typeface="Calibri" panose="020F0502020204030204" pitchFamily="34" charset="0"/>
                <a:cs typeface="Calibri" panose="020F0502020204030204" pitchFamily="34" charset="0"/>
              </a:rPr>
              <a:t>Cutting visible</a:t>
            </a:r>
          </a:p>
          <a:p>
            <a:r>
              <a:rPr lang="en-US" altLang="ja-JP" sz="800" dirty="0" smtClean="0">
                <a:solidFill>
                  <a:schemeClr val="tx2"/>
                </a:solidFill>
                <a:effectLst/>
                <a:latin typeface="Calibri" panose="020F0502020204030204" pitchFamily="34" charset="0"/>
                <a:cs typeface="Calibri" panose="020F0502020204030204" pitchFamily="34" charset="0"/>
              </a:rPr>
              <a:t> light filter</a:t>
            </a:r>
            <a:endParaRPr kumimoji="1" lang="ja-JP" altLang="en-US" sz="800" dirty="0">
              <a:solidFill>
                <a:schemeClr val="tx2"/>
              </a:solidFill>
              <a:effectLst/>
              <a:latin typeface="Calibri" panose="020F0502020204030204" pitchFamily="34" charset="0"/>
              <a:cs typeface="Calibri" panose="020F0502020204030204" pitchFamily="34" charset="0"/>
            </a:endParaRPr>
          </a:p>
        </p:txBody>
      </p:sp>
      <p:sp>
        <p:nvSpPr>
          <p:cNvPr id="381" name="テキスト ボックス 380"/>
          <p:cNvSpPr txBox="1"/>
          <p:nvPr/>
        </p:nvSpPr>
        <p:spPr>
          <a:xfrm>
            <a:off x="565636" y="1988572"/>
            <a:ext cx="452605" cy="215444"/>
          </a:xfrm>
          <a:prstGeom prst="rect">
            <a:avLst/>
          </a:prstGeom>
          <a:noFill/>
        </p:spPr>
        <p:txBody>
          <a:bodyPr wrap="square" rtlCol="0">
            <a:spAutoFit/>
          </a:bodyPr>
          <a:lstStyle/>
          <a:p>
            <a:r>
              <a:rPr kumimoji="1" lang="en-US" altLang="ja-JP" sz="800" dirty="0" smtClean="0">
                <a:effectLst/>
                <a:latin typeface="Calibri" panose="020F0502020204030204" pitchFamily="34" charset="0"/>
                <a:cs typeface="Calibri" panose="020F0502020204030204" pitchFamily="34" charset="0"/>
              </a:rPr>
              <a:t>lens</a:t>
            </a:r>
            <a:endParaRPr kumimoji="1" lang="ja-JP" altLang="en-US" sz="800" dirty="0">
              <a:effectLst/>
              <a:latin typeface="Calibri" panose="020F0502020204030204" pitchFamily="34" charset="0"/>
              <a:cs typeface="Calibri" panose="020F0502020204030204" pitchFamily="34" charset="0"/>
            </a:endParaRPr>
          </a:p>
        </p:txBody>
      </p:sp>
      <p:sp>
        <p:nvSpPr>
          <p:cNvPr id="382" name="正方形/長方形 381"/>
          <p:cNvSpPr/>
          <p:nvPr/>
        </p:nvSpPr>
        <p:spPr>
          <a:xfrm>
            <a:off x="1104536" y="1853664"/>
            <a:ext cx="86884" cy="215539"/>
          </a:xfrm>
          <a:prstGeom prst="rect">
            <a:avLst/>
          </a:prstGeom>
          <a:solidFill>
            <a:srgbClr val="00B050"/>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3" name="テキスト ボックス 382"/>
          <p:cNvSpPr txBox="1"/>
          <p:nvPr/>
        </p:nvSpPr>
        <p:spPr>
          <a:xfrm>
            <a:off x="717765" y="2309133"/>
            <a:ext cx="437667" cy="276999"/>
          </a:xfrm>
          <a:prstGeom prst="rect">
            <a:avLst/>
          </a:prstGeom>
          <a:noFill/>
        </p:spPr>
        <p:txBody>
          <a:bodyPr wrap="square" rtlCol="0">
            <a:spAutoFit/>
          </a:bodyPr>
          <a:lstStyle/>
          <a:p>
            <a:r>
              <a:rPr lang="en-US" altLang="ja-JP" sz="1200" dirty="0" smtClean="0">
                <a:solidFill>
                  <a:srgbClr val="FF0000"/>
                </a:solidFill>
                <a:effectLst/>
                <a:latin typeface="Calibri" panose="020F0502020204030204" pitchFamily="34" charset="0"/>
                <a:cs typeface="Calibri" panose="020F0502020204030204" pitchFamily="34" charset="0"/>
              </a:rPr>
              <a:t>PLF</a:t>
            </a:r>
            <a:endParaRPr kumimoji="1" lang="ja-JP" altLang="en-US" sz="1200" dirty="0">
              <a:solidFill>
                <a:srgbClr val="FF0000"/>
              </a:solidFill>
              <a:effectLst/>
              <a:latin typeface="Calibri" panose="020F0502020204030204" pitchFamily="34" charset="0"/>
              <a:cs typeface="Calibri" panose="020F0502020204030204" pitchFamily="34" charset="0"/>
            </a:endParaRPr>
          </a:p>
        </p:txBody>
      </p:sp>
      <p:cxnSp>
        <p:nvCxnSpPr>
          <p:cNvPr id="384" name="直線矢印コネクタ 383"/>
          <p:cNvCxnSpPr/>
          <p:nvPr/>
        </p:nvCxnSpPr>
        <p:spPr>
          <a:xfrm>
            <a:off x="1163820" y="2282918"/>
            <a:ext cx="1267220" cy="579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直線矢印コネクタ 384"/>
          <p:cNvCxnSpPr/>
          <p:nvPr/>
        </p:nvCxnSpPr>
        <p:spPr>
          <a:xfrm flipH="1" flipV="1">
            <a:off x="1085111" y="2358514"/>
            <a:ext cx="1244685" cy="541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6" name="テキスト ボックス 385"/>
          <p:cNvSpPr txBox="1"/>
          <p:nvPr/>
        </p:nvSpPr>
        <p:spPr>
          <a:xfrm>
            <a:off x="1248454" y="2556969"/>
            <a:ext cx="452605" cy="307777"/>
          </a:xfrm>
          <a:prstGeom prst="rect">
            <a:avLst/>
          </a:prstGeom>
          <a:noFill/>
        </p:spPr>
        <p:txBody>
          <a:bodyPr wrap="square" rtlCol="0">
            <a:spAutoFit/>
          </a:bodyPr>
          <a:lstStyle/>
          <a:p>
            <a:r>
              <a:rPr kumimoji="1" lang="en-US" altLang="ja-JP" dirty="0" smtClean="0">
                <a:solidFill>
                  <a:srgbClr val="FF0000"/>
                </a:solidFill>
                <a:latin typeface="Calibri" panose="020F0502020204030204" pitchFamily="34" charset="0"/>
                <a:cs typeface="Calibri" panose="020F0502020204030204" pitchFamily="34" charset="0"/>
              </a:rPr>
              <a:t>IR</a:t>
            </a:r>
            <a:endParaRPr kumimoji="1" lang="ja-JP" altLang="en-US" dirty="0">
              <a:solidFill>
                <a:srgbClr val="FF0000"/>
              </a:solidFill>
              <a:latin typeface="Calibri" panose="020F0502020204030204" pitchFamily="34" charset="0"/>
              <a:cs typeface="Calibri" panose="020F0502020204030204" pitchFamily="34" charset="0"/>
            </a:endParaRPr>
          </a:p>
        </p:txBody>
      </p:sp>
      <p:grpSp>
        <p:nvGrpSpPr>
          <p:cNvPr id="387" name="Group 7"/>
          <p:cNvGrpSpPr>
            <a:grpSpLocks/>
          </p:cNvGrpSpPr>
          <p:nvPr/>
        </p:nvGrpSpPr>
        <p:grpSpPr bwMode="auto">
          <a:xfrm flipH="1">
            <a:off x="7126638" y="2722958"/>
            <a:ext cx="1906267" cy="664282"/>
            <a:chOff x="1366" y="1689"/>
            <a:chExt cx="948" cy="289"/>
          </a:xfrm>
        </p:grpSpPr>
        <p:sp>
          <p:nvSpPr>
            <p:cNvPr id="388" name="Rectangle 8"/>
            <p:cNvSpPr>
              <a:spLocks noChangeArrowheads="1"/>
            </p:cNvSpPr>
            <p:nvPr/>
          </p:nvSpPr>
          <p:spPr bwMode="auto">
            <a:xfrm>
              <a:off x="1366" y="1689"/>
              <a:ext cx="947"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9" name="Rectangle 9"/>
            <p:cNvSpPr>
              <a:spLocks noChangeArrowheads="1"/>
            </p:cNvSpPr>
            <p:nvPr/>
          </p:nvSpPr>
          <p:spPr bwMode="auto">
            <a:xfrm>
              <a:off x="1367" y="1690"/>
              <a:ext cx="947"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90" name="Group 10"/>
            <p:cNvGrpSpPr>
              <a:grpSpLocks/>
            </p:cNvGrpSpPr>
            <p:nvPr/>
          </p:nvGrpSpPr>
          <p:grpSpPr bwMode="auto">
            <a:xfrm>
              <a:off x="1372" y="1695"/>
              <a:ext cx="929" cy="276"/>
              <a:chOff x="1372" y="1695"/>
              <a:chExt cx="929" cy="276"/>
            </a:xfrm>
          </p:grpSpPr>
          <p:sp>
            <p:nvSpPr>
              <p:cNvPr id="391" name="Freeform 11"/>
              <p:cNvSpPr>
                <a:spLocks noEditPoints="1"/>
              </p:cNvSpPr>
              <p:nvPr/>
            </p:nvSpPr>
            <p:spPr bwMode="auto">
              <a:xfrm>
                <a:off x="1372" y="1695"/>
                <a:ext cx="929" cy="243"/>
              </a:xfrm>
              <a:custGeom>
                <a:avLst/>
                <a:gdLst>
                  <a:gd name="T0" fmla="*/ 42 w 929"/>
                  <a:gd name="T1" fmla="*/ 85 h 243"/>
                  <a:gd name="T2" fmla="*/ 38 w 929"/>
                  <a:gd name="T3" fmla="*/ 115 h 243"/>
                  <a:gd name="T4" fmla="*/ 77 w 929"/>
                  <a:gd name="T5" fmla="*/ 103 h 243"/>
                  <a:gd name="T6" fmla="*/ 216 w 929"/>
                  <a:gd name="T7" fmla="*/ 60 h 243"/>
                  <a:gd name="T8" fmla="*/ 170 w 929"/>
                  <a:gd name="T9" fmla="*/ 69 h 243"/>
                  <a:gd name="T10" fmla="*/ 108 w 929"/>
                  <a:gd name="T11" fmla="*/ 61 h 243"/>
                  <a:gd name="T12" fmla="*/ 173 w 929"/>
                  <a:gd name="T13" fmla="*/ 33 h 243"/>
                  <a:gd name="T14" fmla="*/ 370 w 929"/>
                  <a:gd name="T15" fmla="*/ 80 h 243"/>
                  <a:gd name="T16" fmla="*/ 315 w 929"/>
                  <a:gd name="T17" fmla="*/ 78 h 243"/>
                  <a:gd name="T18" fmla="*/ 297 w 929"/>
                  <a:gd name="T19" fmla="*/ 72 h 243"/>
                  <a:gd name="T20" fmla="*/ 270 w 929"/>
                  <a:gd name="T21" fmla="*/ 38 h 243"/>
                  <a:gd name="T22" fmla="*/ 296 w 929"/>
                  <a:gd name="T23" fmla="*/ 23 h 243"/>
                  <a:gd name="T24" fmla="*/ 366 w 929"/>
                  <a:gd name="T25" fmla="*/ 24 h 243"/>
                  <a:gd name="T26" fmla="*/ 379 w 929"/>
                  <a:gd name="T27" fmla="*/ 80 h 243"/>
                  <a:gd name="T28" fmla="*/ 487 w 929"/>
                  <a:gd name="T29" fmla="*/ 32 h 243"/>
                  <a:gd name="T30" fmla="*/ 431 w 929"/>
                  <a:gd name="T31" fmla="*/ 20 h 243"/>
                  <a:gd name="T32" fmla="*/ 387 w 929"/>
                  <a:gd name="T33" fmla="*/ 37 h 243"/>
                  <a:gd name="T34" fmla="*/ 485 w 929"/>
                  <a:gd name="T35" fmla="*/ 86 h 243"/>
                  <a:gd name="T36" fmla="*/ 530 w 929"/>
                  <a:gd name="T37" fmla="*/ 86 h 243"/>
                  <a:gd name="T38" fmla="*/ 521 w 929"/>
                  <a:gd name="T39" fmla="*/ 66 h 243"/>
                  <a:gd name="T40" fmla="*/ 640 w 929"/>
                  <a:gd name="T41" fmla="*/ 86 h 243"/>
                  <a:gd name="T42" fmla="*/ 537 w 929"/>
                  <a:gd name="T43" fmla="*/ 31 h 243"/>
                  <a:gd name="T44" fmla="*/ 499 w 929"/>
                  <a:gd name="T45" fmla="*/ 24 h 243"/>
                  <a:gd name="T46" fmla="*/ 571 w 929"/>
                  <a:gd name="T47" fmla="*/ 62 h 243"/>
                  <a:gd name="T48" fmla="*/ 615 w 929"/>
                  <a:gd name="T49" fmla="*/ 92 h 243"/>
                  <a:gd name="T50" fmla="*/ 643 w 929"/>
                  <a:gd name="T51" fmla="*/ 94 h 243"/>
                  <a:gd name="T52" fmla="*/ 120 w 929"/>
                  <a:gd name="T53" fmla="*/ 171 h 243"/>
                  <a:gd name="T54" fmla="*/ 185 w 929"/>
                  <a:gd name="T55" fmla="*/ 131 h 243"/>
                  <a:gd name="T56" fmla="*/ 255 w 929"/>
                  <a:gd name="T57" fmla="*/ 159 h 243"/>
                  <a:gd name="T58" fmla="*/ 278 w 929"/>
                  <a:gd name="T59" fmla="*/ 212 h 243"/>
                  <a:gd name="T60" fmla="*/ 695 w 929"/>
                  <a:gd name="T61" fmla="*/ 165 h 243"/>
                  <a:gd name="T62" fmla="*/ 768 w 929"/>
                  <a:gd name="T63" fmla="*/ 136 h 243"/>
                  <a:gd name="T64" fmla="*/ 832 w 929"/>
                  <a:gd name="T65" fmla="*/ 178 h 243"/>
                  <a:gd name="T66" fmla="*/ 915 w 929"/>
                  <a:gd name="T67" fmla="*/ 242 h 243"/>
                  <a:gd name="T68" fmla="*/ 911 w 929"/>
                  <a:gd name="T69" fmla="*/ 233 h 243"/>
                  <a:gd name="T70" fmla="*/ 925 w 929"/>
                  <a:gd name="T71" fmla="*/ 220 h 243"/>
                  <a:gd name="T72" fmla="*/ 923 w 929"/>
                  <a:gd name="T73" fmla="*/ 190 h 243"/>
                  <a:gd name="T74" fmla="*/ 927 w 929"/>
                  <a:gd name="T75" fmla="*/ 166 h 243"/>
                  <a:gd name="T76" fmla="*/ 891 w 929"/>
                  <a:gd name="T77" fmla="*/ 136 h 243"/>
                  <a:gd name="T78" fmla="*/ 738 w 929"/>
                  <a:gd name="T79" fmla="*/ 95 h 243"/>
                  <a:gd name="T80" fmla="*/ 668 w 929"/>
                  <a:gd name="T81" fmla="*/ 92 h 243"/>
                  <a:gd name="T82" fmla="*/ 649 w 929"/>
                  <a:gd name="T83" fmla="*/ 91 h 243"/>
                  <a:gd name="T84" fmla="*/ 615 w 929"/>
                  <a:gd name="T85" fmla="*/ 71 h 243"/>
                  <a:gd name="T86" fmla="*/ 510 w 929"/>
                  <a:gd name="T87" fmla="*/ 19 h 243"/>
                  <a:gd name="T88" fmla="*/ 424 w 929"/>
                  <a:gd name="T89" fmla="*/ 2 h 243"/>
                  <a:gd name="T90" fmla="*/ 298 w 929"/>
                  <a:gd name="T91" fmla="*/ 3 h 243"/>
                  <a:gd name="T92" fmla="*/ 202 w 929"/>
                  <a:gd name="T93" fmla="*/ 22 h 243"/>
                  <a:gd name="T94" fmla="*/ 147 w 929"/>
                  <a:gd name="T95" fmla="*/ 44 h 243"/>
                  <a:gd name="T96" fmla="*/ 86 w 929"/>
                  <a:gd name="T97" fmla="*/ 64 h 243"/>
                  <a:gd name="T98" fmla="*/ 34 w 929"/>
                  <a:gd name="T99" fmla="*/ 67 h 243"/>
                  <a:gd name="T100" fmla="*/ 27 w 929"/>
                  <a:gd name="T101" fmla="*/ 85 h 243"/>
                  <a:gd name="T102" fmla="*/ 22 w 929"/>
                  <a:gd name="T103" fmla="*/ 118 h 243"/>
                  <a:gd name="T104" fmla="*/ 1 w 929"/>
                  <a:gd name="T105" fmla="*/ 130 h 243"/>
                  <a:gd name="T106" fmla="*/ 5 w 929"/>
                  <a:gd name="T107" fmla="*/ 141 h 243"/>
                  <a:gd name="T108" fmla="*/ 1 w 929"/>
                  <a:gd name="T109" fmla="*/ 179 h 243"/>
                  <a:gd name="T110" fmla="*/ 17 w 929"/>
                  <a:gd name="T111" fmla="*/ 202 h 243"/>
                  <a:gd name="T112" fmla="*/ 22 w 929"/>
                  <a:gd name="T113" fmla="*/ 221 h 243"/>
                  <a:gd name="T114" fmla="*/ 93 w 929"/>
                  <a:gd name="T115" fmla="*/ 224 h 243"/>
                  <a:gd name="T116" fmla="*/ 877 w 929"/>
                  <a:gd name="T117" fmla="*/ 142 h 243"/>
                  <a:gd name="T118" fmla="*/ 834 w 929"/>
                  <a:gd name="T119" fmla="*/ 128 h 243"/>
                  <a:gd name="T120" fmla="*/ 844 w 929"/>
                  <a:gd name="T121" fmla="*/ 142 h 243"/>
                  <a:gd name="T122" fmla="*/ 904 w 929"/>
                  <a:gd name="T123" fmla="*/ 159 h 2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29" h="243">
                    <a:moveTo>
                      <a:pt x="88" y="92"/>
                    </a:moveTo>
                    <a:lnTo>
                      <a:pt x="87" y="91"/>
                    </a:lnTo>
                    <a:lnTo>
                      <a:pt x="85" y="91"/>
                    </a:lnTo>
                    <a:lnTo>
                      <a:pt x="84" y="90"/>
                    </a:lnTo>
                    <a:lnTo>
                      <a:pt x="82" y="90"/>
                    </a:lnTo>
                    <a:lnTo>
                      <a:pt x="81" y="89"/>
                    </a:lnTo>
                    <a:lnTo>
                      <a:pt x="79" y="88"/>
                    </a:lnTo>
                    <a:lnTo>
                      <a:pt x="75" y="87"/>
                    </a:lnTo>
                    <a:lnTo>
                      <a:pt x="72" y="86"/>
                    </a:lnTo>
                    <a:lnTo>
                      <a:pt x="68" y="85"/>
                    </a:lnTo>
                    <a:lnTo>
                      <a:pt x="64" y="84"/>
                    </a:lnTo>
                    <a:lnTo>
                      <a:pt x="61" y="83"/>
                    </a:lnTo>
                    <a:lnTo>
                      <a:pt x="58" y="83"/>
                    </a:lnTo>
                    <a:lnTo>
                      <a:pt x="55" y="83"/>
                    </a:lnTo>
                    <a:lnTo>
                      <a:pt x="52" y="82"/>
                    </a:lnTo>
                    <a:lnTo>
                      <a:pt x="50" y="83"/>
                    </a:lnTo>
                    <a:lnTo>
                      <a:pt x="47" y="83"/>
                    </a:lnTo>
                    <a:lnTo>
                      <a:pt x="45" y="83"/>
                    </a:lnTo>
                    <a:lnTo>
                      <a:pt x="44" y="84"/>
                    </a:lnTo>
                    <a:lnTo>
                      <a:pt x="42" y="85"/>
                    </a:lnTo>
                    <a:lnTo>
                      <a:pt x="41" y="86"/>
                    </a:lnTo>
                    <a:lnTo>
                      <a:pt x="40" y="86"/>
                    </a:lnTo>
                    <a:lnTo>
                      <a:pt x="39" y="87"/>
                    </a:lnTo>
                    <a:lnTo>
                      <a:pt x="38" y="88"/>
                    </a:lnTo>
                    <a:lnTo>
                      <a:pt x="37" y="90"/>
                    </a:lnTo>
                    <a:lnTo>
                      <a:pt x="36" y="91"/>
                    </a:lnTo>
                    <a:lnTo>
                      <a:pt x="35" y="92"/>
                    </a:lnTo>
                    <a:lnTo>
                      <a:pt x="35" y="94"/>
                    </a:lnTo>
                    <a:lnTo>
                      <a:pt x="34" y="95"/>
                    </a:lnTo>
                    <a:lnTo>
                      <a:pt x="34" y="97"/>
                    </a:lnTo>
                    <a:lnTo>
                      <a:pt x="33" y="99"/>
                    </a:lnTo>
                    <a:lnTo>
                      <a:pt x="32" y="101"/>
                    </a:lnTo>
                    <a:lnTo>
                      <a:pt x="32" y="104"/>
                    </a:lnTo>
                    <a:lnTo>
                      <a:pt x="31" y="107"/>
                    </a:lnTo>
                    <a:lnTo>
                      <a:pt x="31" y="110"/>
                    </a:lnTo>
                    <a:lnTo>
                      <a:pt x="31" y="112"/>
                    </a:lnTo>
                    <a:lnTo>
                      <a:pt x="30" y="115"/>
                    </a:lnTo>
                    <a:lnTo>
                      <a:pt x="33" y="115"/>
                    </a:lnTo>
                    <a:lnTo>
                      <a:pt x="35" y="115"/>
                    </a:lnTo>
                    <a:lnTo>
                      <a:pt x="38" y="115"/>
                    </a:lnTo>
                    <a:lnTo>
                      <a:pt x="40" y="115"/>
                    </a:lnTo>
                    <a:lnTo>
                      <a:pt x="42" y="115"/>
                    </a:lnTo>
                    <a:lnTo>
                      <a:pt x="44" y="115"/>
                    </a:lnTo>
                    <a:lnTo>
                      <a:pt x="46" y="115"/>
                    </a:lnTo>
                    <a:lnTo>
                      <a:pt x="48" y="115"/>
                    </a:lnTo>
                    <a:lnTo>
                      <a:pt x="50" y="114"/>
                    </a:lnTo>
                    <a:lnTo>
                      <a:pt x="52" y="114"/>
                    </a:lnTo>
                    <a:lnTo>
                      <a:pt x="55" y="113"/>
                    </a:lnTo>
                    <a:lnTo>
                      <a:pt x="58" y="113"/>
                    </a:lnTo>
                    <a:lnTo>
                      <a:pt x="61" y="112"/>
                    </a:lnTo>
                    <a:lnTo>
                      <a:pt x="63" y="111"/>
                    </a:lnTo>
                    <a:lnTo>
                      <a:pt x="64" y="111"/>
                    </a:lnTo>
                    <a:lnTo>
                      <a:pt x="66" y="110"/>
                    </a:lnTo>
                    <a:lnTo>
                      <a:pt x="67" y="109"/>
                    </a:lnTo>
                    <a:lnTo>
                      <a:pt x="68" y="108"/>
                    </a:lnTo>
                    <a:lnTo>
                      <a:pt x="70" y="107"/>
                    </a:lnTo>
                    <a:lnTo>
                      <a:pt x="72" y="106"/>
                    </a:lnTo>
                    <a:lnTo>
                      <a:pt x="73" y="105"/>
                    </a:lnTo>
                    <a:lnTo>
                      <a:pt x="75" y="104"/>
                    </a:lnTo>
                    <a:lnTo>
                      <a:pt x="77" y="103"/>
                    </a:lnTo>
                    <a:lnTo>
                      <a:pt x="78" y="101"/>
                    </a:lnTo>
                    <a:lnTo>
                      <a:pt x="80" y="100"/>
                    </a:lnTo>
                    <a:lnTo>
                      <a:pt x="82" y="98"/>
                    </a:lnTo>
                    <a:lnTo>
                      <a:pt x="84" y="96"/>
                    </a:lnTo>
                    <a:lnTo>
                      <a:pt x="86" y="94"/>
                    </a:lnTo>
                    <a:lnTo>
                      <a:pt x="88" y="92"/>
                    </a:lnTo>
                    <a:close/>
                    <a:moveTo>
                      <a:pt x="221" y="16"/>
                    </a:moveTo>
                    <a:lnTo>
                      <a:pt x="221" y="19"/>
                    </a:lnTo>
                    <a:lnTo>
                      <a:pt x="220" y="22"/>
                    </a:lnTo>
                    <a:lnTo>
                      <a:pt x="220" y="29"/>
                    </a:lnTo>
                    <a:lnTo>
                      <a:pt x="219" y="35"/>
                    </a:lnTo>
                    <a:lnTo>
                      <a:pt x="219" y="38"/>
                    </a:lnTo>
                    <a:lnTo>
                      <a:pt x="219" y="41"/>
                    </a:lnTo>
                    <a:lnTo>
                      <a:pt x="218" y="45"/>
                    </a:lnTo>
                    <a:lnTo>
                      <a:pt x="218" y="49"/>
                    </a:lnTo>
                    <a:lnTo>
                      <a:pt x="217" y="52"/>
                    </a:lnTo>
                    <a:lnTo>
                      <a:pt x="217" y="55"/>
                    </a:lnTo>
                    <a:lnTo>
                      <a:pt x="216" y="59"/>
                    </a:lnTo>
                    <a:lnTo>
                      <a:pt x="216" y="60"/>
                    </a:lnTo>
                    <a:lnTo>
                      <a:pt x="215" y="62"/>
                    </a:lnTo>
                    <a:lnTo>
                      <a:pt x="215" y="64"/>
                    </a:lnTo>
                    <a:lnTo>
                      <a:pt x="214" y="65"/>
                    </a:lnTo>
                    <a:lnTo>
                      <a:pt x="213" y="66"/>
                    </a:lnTo>
                    <a:lnTo>
                      <a:pt x="212" y="67"/>
                    </a:lnTo>
                    <a:lnTo>
                      <a:pt x="211" y="69"/>
                    </a:lnTo>
                    <a:lnTo>
                      <a:pt x="210" y="70"/>
                    </a:lnTo>
                    <a:lnTo>
                      <a:pt x="208" y="71"/>
                    </a:lnTo>
                    <a:lnTo>
                      <a:pt x="206" y="71"/>
                    </a:lnTo>
                    <a:lnTo>
                      <a:pt x="205" y="71"/>
                    </a:lnTo>
                    <a:lnTo>
                      <a:pt x="203" y="72"/>
                    </a:lnTo>
                    <a:lnTo>
                      <a:pt x="201" y="72"/>
                    </a:lnTo>
                    <a:lnTo>
                      <a:pt x="198" y="72"/>
                    </a:lnTo>
                    <a:lnTo>
                      <a:pt x="196" y="72"/>
                    </a:lnTo>
                    <a:lnTo>
                      <a:pt x="194" y="72"/>
                    </a:lnTo>
                    <a:lnTo>
                      <a:pt x="189" y="71"/>
                    </a:lnTo>
                    <a:lnTo>
                      <a:pt x="184" y="71"/>
                    </a:lnTo>
                    <a:lnTo>
                      <a:pt x="180" y="70"/>
                    </a:lnTo>
                    <a:lnTo>
                      <a:pt x="175" y="70"/>
                    </a:lnTo>
                    <a:lnTo>
                      <a:pt x="170" y="69"/>
                    </a:lnTo>
                    <a:lnTo>
                      <a:pt x="167" y="69"/>
                    </a:lnTo>
                    <a:lnTo>
                      <a:pt x="165" y="69"/>
                    </a:lnTo>
                    <a:lnTo>
                      <a:pt x="162" y="69"/>
                    </a:lnTo>
                    <a:lnTo>
                      <a:pt x="159" y="69"/>
                    </a:lnTo>
                    <a:lnTo>
                      <a:pt x="156" y="68"/>
                    </a:lnTo>
                    <a:lnTo>
                      <a:pt x="153" y="68"/>
                    </a:lnTo>
                    <a:lnTo>
                      <a:pt x="150" y="68"/>
                    </a:lnTo>
                    <a:lnTo>
                      <a:pt x="147" y="68"/>
                    </a:lnTo>
                    <a:lnTo>
                      <a:pt x="143" y="67"/>
                    </a:lnTo>
                    <a:lnTo>
                      <a:pt x="140" y="67"/>
                    </a:lnTo>
                    <a:lnTo>
                      <a:pt x="132" y="66"/>
                    </a:lnTo>
                    <a:lnTo>
                      <a:pt x="125" y="65"/>
                    </a:lnTo>
                    <a:lnTo>
                      <a:pt x="118" y="64"/>
                    </a:lnTo>
                    <a:lnTo>
                      <a:pt x="111" y="64"/>
                    </a:lnTo>
                    <a:lnTo>
                      <a:pt x="107" y="63"/>
                    </a:lnTo>
                    <a:lnTo>
                      <a:pt x="104" y="62"/>
                    </a:lnTo>
                    <a:lnTo>
                      <a:pt x="105" y="62"/>
                    </a:lnTo>
                    <a:lnTo>
                      <a:pt x="106" y="62"/>
                    </a:lnTo>
                    <a:lnTo>
                      <a:pt x="106" y="61"/>
                    </a:lnTo>
                    <a:lnTo>
                      <a:pt x="108" y="61"/>
                    </a:lnTo>
                    <a:lnTo>
                      <a:pt x="109" y="61"/>
                    </a:lnTo>
                    <a:lnTo>
                      <a:pt x="110" y="60"/>
                    </a:lnTo>
                    <a:lnTo>
                      <a:pt x="112" y="59"/>
                    </a:lnTo>
                    <a:lnTo>
                      <a:pt x="113" y="59"/>
                    </a:lnTo>
                    <a:lnTo>
                      <a:pt x="115" y="58"/>
                    </a:lnTo>
                    <a:lnTo>
                      <a:pt x="116" y="58"/>
                    </a:lnTo>
                    <a:lnTo>
                      <a:pt x="118" y="57"/>
                    </a:lnTo>
                    <a:lnTo>
                      <a:pt x="120" y="56"/>
                    </a:lnTo>
                    <a:lnTo>
                      <a:pt x="122" y="55"/>
                    </a:lnTo>
                    <a:lnTo>
                      <a:pt x="124" y="55"/>
                    </a:lnTo>
                    <a:lnTo>
                      <a:pt x="128" y="53"/>
                    </a:lnTo>
                    <a:lnTo>
                      <a:pt x="133" y="51"/>
                    </a:lnTo>
                    <a:lnTo>
                      <a:pt x="137" y="49"/>
                    </a:lnTo>
                    <a:lnTo>
                      <a:pt x="142" y="47"/>
                    </a:lnTo>
                    <a:lnTo>
                      <a:pt x="147" y="45"/>
                    </a:lnTo>
                    <a:lnTo>
                      <a:pt x="156" y="41"/>
                    </a:lnTo>
                    <a:lnTo>
                      <a:pt x="161" y="38"/>
                    </a:lnTo>
                    <a:lnTo>
                      <a:pt x="166" y="36"/>
                    </a:lnTo>
                    <a:lnTo>
                      <a:pt x="170" y="35"/>
                    </a:lnTo>
                    <a:lnTo>
                      <a:pt x="173" y="33"/>
                    </a:lnTo>
                    <a:lnTo>
                      <a:pt x="177" y="31"/>
                    </a:lnTo>
                    <a:lnTo>
                      <a:pt x="181" y="29"/>
                    </a:lnTo>
                    <a:lnTo>
                      <a:pt x="185" y="28"/>
                    </a:lnTo>
                    <a:lnTo>
                      <a:pt x="189" y="26"/>
                    </a:lnTo>
                    <a:lnTo>
                      <a:pt x="192" y="25"/>
                    </a:lnTo>
                    <a:lnTo>
                      <a:pt x="194" y="25"/>
                    </a:lnTo>
                    <a:lnTo>
                      <a:pt x="196" y="24"/>
                    </a:lnTo>
                    <a:lnTo>
                      <a:pt x="199" y="23"/>
                    </a:lnTo>
                    <a:lnTo>
                      <a:pt x="201" y="22"/>
                    </a:lnTo>
                    <a:lnTo>
                      <a:pt x="204" y="21"/>
                    </a:lnTo>
                    <a:lnTo>
                      <a:pt x="206" y="21"/>
                    </a:lnTo>
                    <a:lnTo>
                      <a:pt x="209" y="20"/>
                    </a:lnTo>
                    <a:lnTo>
                      <a:pt x="212" y="19"/>
                    </a:lnTo>
                    <a:lnTo>
                      <a:pt x="215" y="18"/>
                    </a:lnTo>
                    <a:lnTo>
                      <a:pt x="218" y="17"/>
                    </a:lnTo>
                    <a:lnTo>
                      <a:pt x="221" y="16"/>
                    </a:lnTo>
                    <a:close/>
                    <a:moveTo>
                      <a:pt x="379" y="80"/>
                    </a:moveTo>
                    <a:lnTo>
                      <a:pt x="374" y="80"/>
                    </a:lnTo>
                    <a:lnTo>
                      <a:pt x="370" y="80"/>
                    </a:lnTo>
                    <a:lnTo>
                      <a:pt x="365" y="80"/>
                    </a:lnTo>
                    <a:lnTo>
                      <a:pt x="361" y="79"/>
                    </a:lnTo>
                    <a:lnTo>
                      <a:pt x="357" y="79"/>
                    </a:lnTo>
                    <a:lnTo>
                      <a:pt x="353" y="79"/>
                    </a:lnTo>
                    <a:lnTo>
                      <a:pt x="350" y="79"/>
                    </a:lnTo>
                    <a:lnTo>
                      <a:pt x="346" y="79"/>
                    </a:lnTo>
                    <a:lnTo>
                      <a:pt x="343" y="79"/>
                    </a:lnTo>
                    <a:lnTo>
                      <a:pt x="340" y="79"/>
                    </a:lnTo>
                    <a:lnTo>
                      <a:pt x="337" y="79"/>
                    </a:lnTo>
                    <a:lnTo>
                      <a:pt x="335" y="79"/>
                    </a:lnTo>
                    <a:lnTo>
                      <a:pt x="332" y="79"/>
                    </a:lnTo>
                    <a:lnTo>
                      <a:pt x="329" y="78"/>
                    </a:lnTo>
                    <a:lnTo>
                      <a:pt x="327" y="78"/>
                    </a:lnTo>
                    <a:lnTo>
                      <a:pt x="325" y="78"/>
                    </a:lnTo>
                    <a:lnTo>
                      <a:pt x="323" y="78"/>
                    </a:lnTo>
                    <a:lnTo>
                      <a:pt x="321" y="78"/>
                    </a:lnTo>
                    <a:lnTo>
                      <a:pt x="319" y="78"/>
                    </a:lnTo>
                    <a:lnTo>
                      <a:pt x="318" y="78"/>
                    </a:lnTo>
                    <a:lnTo>
                      <a:pt x="316" y="78"/>
                    </a:lnTo>
                    <a:lnTo>
                      <a:pt x="315" y="78"/>
                    </a:lnTo>
                    <a:lnTo>
                      <a:pt x="313" y="78"/>
                    </a:lnTo>
                    <a:lnTo>
                      <a:pt x="312" y="78"/>
                    </a:lnTo>
                    <a:lnTo>
                      <a:pt x="311" y="77"/>
                    </a:lnTo>
                    <a:lnTo>
                      <a:pt x="310" y="77"/>
                    </a:lnTo>
                    <a:lnTo>
                      <a:pt x="309" y="77"/>
                    </a:lnTo>
                    <a:lnTo>
                      <a:pt x="308" y="77"/>
                    </a:lnTo>
                    <a:lnTo>
                      <a:pt x="307" y="77"/>
                    </a:lnTo>
                    <a:lnTo>
                      <a:pt x="306" y="77"/>
                    </a:lnTo>
                    <a:lnTo>
                      <a:pt x="305" y="77"/>
                    </a:lnTo>
                    <a:lnTo>
                      <a:pt x="304" y="76"/>
                    </a:lnTo>
                    <a:lnTo>
                      <a:pt x="303" y="76"/>
                    </a:lnTo>
                    <a:lnTo>
                      <a:pt x="302" y="76"/>
                    </a:lnTo>
                    <a:lnTo>
                      <a:pt x="302" y="75"/>
                    </a:lnTo>
                    <a:lnTo>
                      <a:pt x="301" y="75"/>
                    </a:lnTo>
                    <a:lnTo>
                      <a:pt x="300" y="74"/>
                    </a:lnTo>
                    <a:lnTo>
                      <a:pt x="299" y="74"/>
                    </a:lnTo>
                    <a:lnTo>
                      <a:pt x="299" y="73"/>
                    </a:lnTo>
                    <a:lnTo>
                      <a:pt x="298" y="73"/>
                    </a:lnTo>
                    <a:lnTo>
                      <a:pt x="297" y="72"/>
                    </a:lnTo>
                    <a:lnTo>
                      <a:pt x="296" y="71"/>
                    </a:lnTo>
                    <a:lnTo>
                      <a:pt x="295" y="70"/>
                    </a:lnTo>
                    <a:lnTo>
                      <a:pt x="294" y="69"/>
                    </a:lnTo>
                    <a:lnTo>
                      <a:pt x="292" y="68"/>
                    </a:lnTo>
                    <a:lnTo>
                      <a:pt x="290" y="66"/>
                    </a:lnTo>
                    <a:lnTo>
                      <a:pt x="289" y="65"/>
                    </a:lnTo>
                    <a:lnTo>
                      <a:pt x="287" y="63"/>
                    </a:lnTo>
                    <a:lnTo>
                      <a:pt x="286" y="62"/>
                    </a:lnTo>
                    <a:lnTo>
                      <a:pt x="285" y="60"/>
                    </a:lnTo>
                    <a:lnTo>
                      <a:pt x="283" y="58"/>
                    </a:lnTo>
                    <a:lnTo>
                      <a:pt x="281" y="56"/>
                    </a:lnTo>
                    <a:lnTo>
                      <a:pt x="280" y="54"/>
                    </a:lnTo>
                    <a:lnTo>
                      <a:pt x="278" y="52"/>
                    </a:lnTo>
                    <a:lnTo>
                      <a:pt x="277" y="49"/>
                    </a:lnTo>
                    <a:lnTo>
                      <a:pt x="275" y="46"/>
                    </a:lnTo>
                    <a:lnTo>
                      <a:pt x="274" y="44"/>
                    </a:lnTo>
                    <a:lnTo>
                      <a:pt x="272" y="41"/>
                    </a:lnTo>
                    <a:lnTo>
                      <a:pt x="272" y="40"/>
                    </a:lnTo>
                    <a:lnTo>
                      <a:pt x="271" y="39"/>
                    </a:lnTo>
                    <a:lnTo>
                      <a:pt x="270" y="38"/>
                    </a:lnTo>
                    <a:lnTo>
                      <a:pt x="270" y="37"/>
                    </a:lnTo>
                    <a:lnTo>
                      <a:pt x="270" y="35"/>
                    </a:lnTo>
                    <a:lnTo>
                      <a:pt x="269" y="35"/>
                    </a:lnTo>
                    <a:lnTo>
                      <a:pt x="269" y="34"/>
                    </a:lnTo>
                    <a:lnTo>
                      <a:pt x="269" y="33"/>
                    </a:lnTo>
                    <a:lnTo>
                      <a:pt x="270" y="32"/>
                    </a:lnTo>
                    <a:lnTo>
                      <a:pt x="270" y="31"/>
                    </a:lnTo>
                    <a:lnTo>
                      <a:pt x="271" y="31"/>
                    </a:lnTo>
                    <a:lnTo>
                      <a:pt x="272" y="30"/>
                    </a:lnTo>
                    <a:lnTo>
                      <a:pt x="273" y="29"/>
                    </a:lnTo>
                    <a:lnTo>
                      <a:pt x="275" y="29"/>
                    </a:lnTo>
                    <a:lnTo>
                      <a:pt x="277" y="28"/>
                    </a:lnTo>
                    <a:lnTo>
                      <a:pt x="278" y="28"/>
                    </a:lnTo>
                    <a:lnTo>
                      <a:pt x="281" y="27"/>
                    </a:lnTo>
                    <a:lnTo>
                      <a:pt x="284" y="26"/>
                    </a:lnTo>
                    <a:lnTo>
                      <a:pt x="287" y="25"/>
                    </a:lnTo>
                    <a:lnTo>
                      <a:pt x="290" y="24"/>
                    </a:lnTo>
                    <a:lnTo>
                      <a:pt x="296" y="23"/>
                    </a:lnTo>
                    <a:lnTo>
                      <a:pt x="299" y="22"/>
                    </a:lnTo>
                    <a:lnTo>
                      <a:pt x="302" y="22"/>
                    </a:lnTo>
                    <a:lnTo>
                      <a:pt x="306" y="21"/>
                    </a:lnTo>
                    <a:lnTo>
                      <a:pt x="310" y="21"/>
                    </a:lnTo>
                    <a:lnTo>
                      <a:pt x="313" y="21"/>
                    </a:lnTo>
                    <a:lnTo>
                      <a:pt x="317" y="20"/>
                    </a:lnTo>
                    <a:lnTo>
                      <a:pt x="325" y="19"/>
                    </a:lnTo>
                    <a:lnTo>
                      <a:pt x="333" y="19"/>
                    </a:lnTo>
                    <a:lnTo>
                      <a:pt x="341" y="18"/>
                    </a:lnTo>
                    <a:lnTo>
                      <a:pt x="349" y="18"/>
                    </a:lnTo>
                    <a:lnTo>
                      <a:pt x="357" y="18"/>
                    </a:lnTo>
                    <a:lnTo>
                      <a:pt x="361" y="17"/>
                    </a:lnTo>
                    <a:lnTo>
                      <a:pt x="364" y="17"/>
                    </a:lnTo>
                    <a:lnTo>
                      <a:pt x="365" y="18"/>
                    </a:lnTo>
                    <a:lnTo>
                      <a:pt x="365" y="19"/>
                    </a:lnTo>
                    <a:lnTo>
                      <a:pt x="365" y="20"/>
                    </a:lnTo>
                    <a:lnTo>
                      <a:pt x="366" y="21"/>
                    </a:lnTo>
                    <a:lnTo>
                      <a:pt x="366" y="22"/>
                    </a:lnTo>
                    <a:lnTo>
                      <a:pt x="366" y="24"/>
                    </a:lnTo>
                    <a:lnTo>
                      <a:pt x="367" y="25"/>
                    </a:lnTo>
                    <a:lnTo>
                      <a:pt x="367" y="27"/>
                    </a:lnTo>
                    <a:lnTo>
                      <a:pt x="367" y="29"/>
                    </a:lnTo>
                    <a:lnTo>
                      <a:pt x="368" y="31"/>
                    </a:lnTo>
                    <a:lnTo>
                      <a:pt x="368" y="33"/>
                    </a:lnTo>
                    <a:lnTo>
                      <a:pt x="369" y="35"/>
                    </a:lnTo>
                    <a:lnTo>
                      <a:pt x="369" y="37"/>
                    </a:lnTo>
                    <a:lnTo>
                      <a:pt x="370" y="39"/>
                    </a:lnTo>
                    <a:lnTo>
                      <a:pt x="371" y="42"/>
                    </a:lnTo>
                    <a:lnTo>
                      <a:pt x="372" y="47"/>
                    </a:lnTo>
                    <a:lnTo>
                      <a:pt x="373" y="52"/>
                    </a:lnTo>
                    <a:lnTo>
                      <a:pt x="374" y="57"/>
                    </a:lnTo>
                    <a:lnTo>
                      <a:pt x="375" y="62"/>
                    </a:lnTo>
                    <a:lnTo>
                      <a:pt x="376" y="67"/>
                    </a:lnTo>
                    <a:lnTo>
                      <a:pt x="377" y="71"/>
                    </a:lnTo>
                    <a:lnTo>
                      <a:pt x="378" y="74"/>
                    </a:lnTo>
                    <a:lnTo>
                      <a:pt x="378" y="76"/>
                    </a:lnTo>
                    <a:lnTo>
                      <a:pt x="379" y="78"/>
                    </a:lnTo>
                    <a:lnTo>
                      <a:pt x="379" y="80"/>
                    </a:lnTo>
                    <a:close/>
                    <a:moveTo>
                      <a:pt x="540" y="59"/>
                    </a:moveTo>
                    <a:lnTo>
                      <a:pt x="539" y="59"/>
                    </a:lnTo>
                    <a:lnTo>
                      <a:pt x="537" y="58"/>
                    </a:lnTo>
                    <a:lnTo>
                      <a:pt x="536" y="58"/>
                    </a:lnTo>
                    <a:lnTo>
                      <a:pt x="535" y="57"/>
                    </a:lnTo>
                    <a:lnTo>
                      <a:pt x="533" y="56"/>
                    </a:lnTo>
                    <a:lnTo>
                      <a:pt x="532" y="55"/>
                    </a:lnTo>
                    <a:lnTo>
                      <a:pt x="529" y="54"/>
                    </a:lnTo>
                    <a:lnTo>
                      <a:pt x="525" y="52"/>
                    </a:lnTo>
                    <a:lnTo>
                      <a:pt x="522" y="50"/>
                    </a:lnTo>
                    <a:lnTo>
                      <a:pt x="518" y="48"/>
                    </a:lnTo>
                    <a:lnTo>
                      <a:pt x="514" y="46"/>
                    </a:lnTo>
                    <a:lnTo>
                      <a:pt x="507" y="42"/>
                    </a:lnTo>
                    <a:lnTo>
                      <a:pt x="503" y="40"/>
                    </a:lnTo>
                    <a:lnTo>
                      <a:pt x="499" y="38"/>
                    </a:lnTo>
                    <a:lnTo>
                      <a:pt x="496" y="37"/>
                    </a:lnTo>
                    <a:lnTo>
                      <a:pt x="492" y="35"/>
                    </a:lnTo>
                    <a:lnTo>
                      <a:pt x="489" y="34"/>
                    </a:lnTo>
                    <a:lnTo>
                      <a:pt x="488" y="33"/>
                    </a:lnTo>
                    <a:lnTo>
                      <a:pt x="487" y="32"/>
                    </a:lnTo>
                    <a:lnTo>
                      <a:pt x="485" y="32"/>
                    </a:lnTo>
                    <a:lnTo>
                      <a:pt x="484" y="31"/>
                    </a:lnTo>
                    <a:lnTo>
                      <a:pt x="483" y="31"/>
                    </a:lnTo>
                    <a:lnTo>
                      <a:pt x="481" y="30"/>
                    </a:lnTo>
                    <a:lnTo>
                      <a:pt x="479" y="29"/>
                    </a:lnTo>
                    <a:lnTo>
                      <a:pt x="477" y="29"/>
                    </a:lnTo>
                    <a:lnTo>
                      <a:pt x="475" y="28"/>
                    </a:lnTo>
                    <a:lnTo>
                      <a:pt x="473" y="28"/>
                    </a:lnTo>
                    <a:lnTo>
                      <a:pt x="471" y="27"/>
                    </a:lnTo>
                    <a:lnTo>
                      <a:pt x="469" y="27"/>
                    </a:lnTo>
                    <a:lnTo>
                      <a:pt x="467" y="26"/>
                    </a:lnTo>
                    <a:lnTo>
                      <a:pt x="464" y="26"/>
                    </a:lnTo>
                    <a:lnTo>
                      <a:pt x="462" y="25"/>
                    </a:lnTo>
                    <a:lnTo>
                      <a:pt x="460" y="25"/>
                    </a:lnTo>
                    <a:lnTo>
                      <a:pt x="457" y="24"/>
                    </a:lnTo>
                    <a:lnTo>
                      <a:pt x="454" y="24"/>
                    </a:lnTo>
                    <a:lnTo>
                      <a:pt x="449" y="23"/>
                    </a:lnTo>
                    <a:lnTo>
                      <a:pt x="443" y="22"/>
                    </a:lnTo>
                    <a:lnTo>
                      <a:pt x="437" y="21"/>
                    </a:lnTo>
                    <a:lnTo>
                      <a:pt x="431" y="20"/>
                    </a:lnTo>
                    <a:lnTo>
                      <a:pt x="426" y="19"/>
                    </a:lnTo>
                    <a:lnTo>
                      <a:pt x="422" y="19"/>
                    </a:lnTo>
                    <a:lnTo>
                      <a:pt x="417" y="18"/>
                    </a:lnTo>
                    <a:lnTo>
                      <a:pt x="415" y="18"/>
                    </a:lnTo>
                    <a:lnTo>
                      <a:pt x="413" y="18"/>
                    </a:lnTo>
                    <a:lnTo>
                      <a:pt x="410" y="18"/>
                    </a:lnTo>
                    <a:lnTo>
                      <a:pt x="408" y="18"/>
                    </a:lnTo>
                    <a:lnTo>
                      <a:pt x="405" y="18"/>
                    </a:lnTo>
                    <a:lnTo>
                      <a:pt x="403" y="18"/>
                    </a:lnTo>
                    <a:lnTo>
                      <a:pt x="400" y="17"/>
                    </a:lnTo>
                    <a:lnTo>
                      <a:pt x="397" y="17"/>
                    </a:lnTo>
                    <a:lnTo>
                      <a:pt x="394" y="17"/>
                    </a:lnTo>
                    <a:lnTo>
                      <a:pt x="390" y="17"/>
                    </a:lnTo>
                    <a:lnTo>
                      <a:pt x="387" y="17"/>
                    </a:lnTo>
                    <a:lnTo>
                      <a:pt x="382" y="17"/>
                    </a:lnTo>
                    <a:lnTo>
                      <a:pt x="383" y="21"/>
                    </a:lnTo>
                    <a:lnTo>
                      <a:pt x="384" y="25"/>
                    </a:lnTo>
                    <a:lnTo>
                      <a:pt x="385" y="29"/>
                    </a:lnTo>
                    <a:lnTo>
                      <a:pt x="386" y="33"/>
                    </a:lnTo>
                    <a:lnTo>
                      <a:pt x="387" y="37"/>
                    </a:lnTo>
                    <a:lnTo>
                      <a:pt x="389" y="41"/>
                    </a:lnTo>
                    <a:lnTo>
                      <a:pt x="391" y="50"/>
                    </a:lnTo>
                    <a:lnTo>
                      <a:pt x="392" y="54"/>
                    </a:lnTo>
                    <a:lnTo>
                      <a:pt x="393" y="58"/>
                    </a:lnTo>
                    <a:lnTo>
                      <a:pt x="395" y="62"/>
                    </a:lnTo>
                    <a:lnTo>
                      <a:pt x="396" y="67"/>
                    </a:lnTo>
                    <a:lnTo>
                      <a:pt x="397" y="70"/>
                    </a:lnTo>
                    <a:lnTo>
                      <a:pt x="398" y="74"/>
                    </a:lnTo>
                    <a:lnTo>
                      <a:pt x="399" y="77"/>
                    </a:lnTo>
                    <a:lnTo>
                      <a:pt x="400" y="81"/>
                    </a:lnTo>
                    <a:lnTo>
                      <a:pt x="409" y="82"/>
                    </a:lnTo>
                    <a:lnTo>
                      <a:pt x="418" y="82"/>
                    </a:lnTo>
                    <a:lnTo>
                      <a:pt x="428" y="83"/>
                    </a:lnTo>
                    <a:lnTo>
                      <a:pt x="438" y="83"/>
                    </a:lnTo>
                    <a:lnTo>
                      <a:pt x="448" y="84"/>
                    </a:lnTo>
                    <a:lnTo>
                      <a:pt x="457" y="85"/>
                    </a:lnTo>
                    <a:lnTo>
                      <a:pt x="467" y="85"/>
                    </a:lnTo>
                    <a:lnTo>
                      <a:pt x="476" y="86"/>
                    </a:lnTo>
                    <a:lnTo>
                      <a:pt x="481" y="86"/>
                    </a:lnTo>
                    <a:lnTo>
                      <a:pt x="485" y="86"/>
                    </a:lnTo>
                    <a:lnTo>
                      <a:pt x="490" y="86"/>
                    </a:lnTo>
                    <a:lnTo>
                      <a:pt x="494" y="87"/>
                    </a:lnTo>
                    <a:lnTo>
                      <a:pt x="499" y="87"/>
                    </a:lnTo>
                    <a:lnTo>
                      <a:pt x="503" y="87"/>
                    </a:lnTo>
                    <a:lnTo>
                      <a:pt x="507" y="88"/>
                    </a:lnTo>
                    <a:lnTo>
                      <a:pt x="511" y="88"/>
                    </a:lnTo>
                    <a:lnTo>
                      <a:pt x="514" y="88"/>
                    </a:lnTo>
                    <a:lnTo>
                      <a:pt x="518" y="88"/>
                    </a:lnTo>
                    <a:lnTo>
                      <a:pt x="522" y="88"/>
                    </a:lnTo>
                    <a:lnTo>
                      <a:pt x="525" y="89"/>
                    </a:lnTo>
                    <a:lnTo>
                      <a:pt x="529" y="89"/>
                    </a:lnTo>
                    <a:lnTo>
                      <a:pt x="532" y="89"/>
                    </a:lnTo>
                    <a:lnTo>
                      <a:pt x="534" y="89"/>
                    </a:lnTo>
                    <a:lnTo>
                      <a:pt x="537" y="89"/>
                    </a:lnTo>
                    <a:lnTo>
                      <a:pt x="537" y="87"/>
                    </a:lnTo>
                    <a:lnTo>
                      <a:pt x="535" y="86"/>
                    </a:lnTo>
                    <a:lnTo>
                      <a:pt x="534" y="86"/>
                    </a:lnTo>
                    <a:lnTo>
                      <a:pt x="532" y="86"/>
                    </a:lnTo>
                    <a:lnTo>
                      <a:pt x="531" y="86"/>
                    </a:lnTo>
                    <a:lnTo>
                      <a:pt x="530" y="86"/>
                    </a:lnTo>
                    <a:lnTo>
                      <a:pt x="529" y="85"/>
                    </a:lnTo>
                    <a:lnTo>
                      <a:pt x="528" y="85"/>
                    </a:lnTo>
                    <a:lnTo>
                      <a:pt x="527" y="85"/>
                    </a:lnTo>
                    <a:lnTo>
                      <a:pt x="526" y="85"/>
                    </a:lnTo>
                    <a:lnTo>
                      <a:pt x="526" y="84"/>
                    </a:lnTo>
                    <a:lnTo>
                      <a:pt x="525" y="84"/>
                    </a:lnTo>
                    <a:lnTo>
                      <a:pt x="524" y="83"/>
                    </a:lnTo>
                    <a:lnTo>
                      <a:pt x="524" y="82"/>
                    </a:lnTo>
                    <a:lnTo>
                      <a:pt x="523" y="81"/>
                    </a:lnTo>
                    <a:lnTo>
                      <a:pt x="523" y="80"/>
                    </a:lnTo>
                    <a:lnTo>
                      <a:pt x="522" y="79"/>
                    </a:lnTo>
                    <a:lnTo>
                      <a:pt x="522" y="77"/>
                    </a:lnTo>
                    <a:lnTo>
                      <a:pt x="521" y="76"/>
                    </a:lnTo>
                    <a:lnTo>
                      <a:pt x="521" y="74"/>
                    </a:lnTo>
                    <a:lnTo>
                      <a:pt x="520" y="72"/>
                    </a:lnTo>
                    <a:lnTo>
                      <a:pt x="520" y="70"/>
                    </a:lnTo>
                    <a:lnTo>
                      <a:pt x="520" y="69"/>
                    </a:lnTo>
                    <a:lnTo>
                      <a:pt x="520" y="67"/>
                    </a:lnTo>
                    <a:lnTo>
                      <a:pt x="521" y="66"/>
                    </a:lnTo>
                    <a:lnTo>
                      <a:pt x="521" y="65"/>
                    </a:lnTo>
                    <a:lnTo>
                      <a:pt x="522" y="64"/>
                    </a:lnTo>
                    <a:lnTo>
                      <a:pt x="523" y="64"/>
                    </a:lnTo>
                    <a:lnTo>
                      <a:pt x="524" y="63"/>
                    </a:lnTo>
                    <a:lnTo>
                      <a:pt x="525" y="63"/>
                    </a:lnTo>
                    <a:lnTo>
                      <a:pt x="526" y="63"/>
                    </a:lnTo>
                    <a:lnTo>
                      <a:pt x="527" y="63"/>
                    </a:lnTo>
                    <a:lnTo>
                      <a:pt x="529" y="63"/>
                    </a:lnTo>
                    <a:lnTo>
                      <a:pt x="530" y="63"/>
                    </a:lnTo>
                    <a:lnTo>
                      <a:pt x="532" y="64"/>
                    </a:lnTo>
                    <a:lnTo>
                      <a:pt x="533" y="64"/>
                    </a:lnTo>
                    <a:lnTo>
                      <a:pt x="535" y="65"/>
                    </a:lnTo>
                    <a:lnTo>
                      <a:pt x="537" y="65"/>
                    </a:lnTo>
                    <a:lnTo>
                      <a:pt x="541" y="66"/>
                    </a:lnTo>
                    <a:lnTo>
                      <a:pt x="540" y="59"/>
                    </a:lnTo>
                    <a:close/>
                    <a:moveTo>
                      <a:pt x="652" y="93"/>
                    </a:moveTo>
                    <a:lnTo>
                      <a:pt x="648" y="91"/>
                    </a:lnTo>
                    <a:lnTo>
                      <a:pt x="644" y="88"/>
                    </a:lnTo>
                    <a:lnTo>
                      <a:pt x="640" y="86"/>
                    </a:lnTo>
                    <a:lnTo>
                      <a:pt x="635" y="83"/>
                    </a:lnTo>
                    <a:lnTo>
                      <a:pt x="626" y="78"/>
                    </a:lnTo>
                    <a:lnTo>
                      <a:pt x="617" y="72"/>
                    </a:lnTo>
                    <a:lnTo>
                      <a:pt x="608" y="67"/>
                    </a:lnTo>
                    <a:lnTo>
                      <a:pt x="598" y="62"/>
                    </a:lnTo>
                    <a:lnTo>
                      <a:pt x="589" y="57"/>
                    </a:lnTo>
                    <a:lnTo>
                      <a:pt x="585" y="55"/>
                    </a:lnTo>
                    <a:lnTo>
                      <a:pt x="580" y="52"/>
                    </a:lnTo>
                    <a:lnTo>
                      <a:pt x="573" y="48"/>
                    </a:lnTo>
                    <a:lnTo>
                      <a:pt x="569" y="46"/>
                    </a:lnTo>
                    <a:lnTo>
                      <a:pt x="565" y="44"/>
                    </a:lnTo>
                    <a:lnTo>
                      <a:pt x="561" y="42"/>
                    </a:lnTo>
                    <a:lnTo>
                      <a:pt x="557" y="40"/>
                    </a:lnTo>
                    <a:lnTo>
                      <a:pt x="552" y="38"/>
                    </a:lnTo>
                    <a:lnTo>
                      <a:pt x="550" y="37"/>
                    </a:lnTo>
                    <a:lnTo>
                      <a:pt x="548" y="36"/>
                    </a:lnTo>
                    <a:lnTo>
                      <a:pt x="545" y="35"/>
                    </a:lnTo>
                    <a:lnTo>
                      <a:pt x="543" y="34"/>
                    </a:lnTo>
                    <a:lnTo>
                      <a:pt x="540" y="32"/>
                    </a:lnTo>
                    <a:lnTo>
                      <a:pt x="537" y="31"/>
                    </a:lnTo>
                    <a:lnTo>
                      <a:pt x="532" y="28"/>
                    </a:lnTo>
                    <a:lnTo>
                      <a:pt x="527" y="26"/>
                    </a:lnTo>
                    <a:lnTo>
                      <a:pt x="521" y="24"/>
                    </a:lnTo>
                    <a:lnTo>
                      <a:pt x="516" y="21"/>
                    </a:lnTo>
                    <a:lnTo>
                      <a:pt x="513" y="20"/>
                    </a:lnTo>
                    <a:lnTo>
                      <a:pt x="511" y="19"/>
                    </a:lnTo>
                    <a:lnTo>
                      <a:pt x="509" y="18"/>
                    </a:lnTo>
                    <a:lnTo>
                      <a:pt x="506" y="18"/>
                    </a:lnTo>
                    <a:lnTo>
                      <a:pt x="505" y="18"/>
                    </a:lnTo>
                    <a:lnTo>
                      <a:pt x="504" y="19"/>
                    </a:lnTo>
                    <a:lnTo>
                      <a:pt x="503" y="19"/>
                    </a:lnTo>
                    <a:lnTo>
                      <a:pt x="502" y="20"/>
                    </a:lnTo>
                    <a:lnTo>
                      <a:pt x="501" y="20"/>
                    </a:lnTo>
                    <a:lnTo>
                      <a:pt x="499" y="21"/>
                    </a:lnTo>
                    <a:lnTo>
                      <a:pt x="498" y="21"/>
                    </a:lnTo>
                    <a:lnTo>
                      <a:pt x="496" y="22"/>
                    </a:lnTo>
                    <a:lnTo>
                      <a:pt x="497" y="22"/>
                    </a:lnTo>
                    <a:lnTo>
                      <a:pt x="498" y="23"/>
                    </a:lnTo>
                    <a:lnTo>
                      <a:pt x="499" y="24"/>
                    </a:lnTo>
                    <a:lnTo>
                      <a:pt x="501" y="24"/>
                    </a:lnTo>
                    <a:lnTo>
                      <a:pt x="502" y="25"/>
                    </a:lnTo>
                    <a:lnTo>
                      <a:pt x="503" y="26"/>
                    </a:lnTo>
                    <a:lnTo>
                      <a:pt x="504" y="27"/>
                    </a:lnTo>
                    <a:lnTo>
                      <a:pt x="507" y="28"/>
                    </a:lnTo>
                    <a:lnTo>
                      <a:pt x="510" y="30"/>
                    </a:lnTo>
                    <a:lnTo>
                      <a:pt x="514" y="31"/>
                    </a:lnTo>
                    <a:lnTo>
                      <a:pt x="517" y="33"/>
                    </a:lnTo>
                    <a:lnTo>
                      <a:pt x="521" y="35"/>
                    </a:lnTo>
                    <a:lnTo>
                      <a:pt x="525" y="37"/>
                    </a:lnTo>
                    <a:lnTo>
                      <a:pt x="529" y="39"/>
                    </a:lnTo>
                    <a:lnTo>
                      <a:pt x="532" y="41"/>
                    </a:lnTo>
                    <a:lnTo>
                      <a:pt x="540" y="46"/>
                    </a:lnTo>
                    <a:lnTo>
                      <a:pt x="548" y="50"/>
                    </a:lnTo>
                    <a:lnTo>
                      <a:pt x="553" y="52"/>
                    </a:lnTo>
                    <a:lnTo>
                      <a:pt x="557" y="55"/>
                    </a:lnTo>
                    <a:lnTo>
                      <a:pt x="562" y="57"/>
                    </a:lnTo>
                    <a:lnTo>
                      <a:pt x="564" y="58"/>
                    </a:lnTo>
                    <a:lnTo>
                      <a:pt x="566" y="60"/>
                    </a:lnTo>
                    <a:lnTo>
                      <a:pt x="571" y="62"/>
                    </a:lnTo>
                    <a:lnTo>
                      <a:pt x="575" y="65"/>
                    </a:lnTo>
                    <a:lnTo>
                      <a:pt x="579" y="67"/>
                    </a:lnTo>
                    <a:lnTo>
                      <a:pt x="583" y="70"/>
                    </a:lnTo>
                    <a:lnTo>
                      <a:pt x="587" y="72"/>
                    </a:lnTo>
                    <a:lnTo>
                      <a:pt x="591" y="75"/>
                    </a:lnTo>
                    <a:lnTo>
                      <a:pt x="595" y="77"/>
                    </a:lnTo>
                    <a:lnTo>
                      <a:pt x="597" y="79"/>
                    </a:lnTo>
                    <a:lnTo>
                      <a:pt x="598" y="80"/>
                    </a:lnTo>
                    <a:lnTo>
                      <a:pt x="600" y="81"/>
                    </a:lnTo>
                    <a:lnTo>
                      <a:pt x="602" y="82"/>
                    </a:lnTo>
                    <a:lnTo>
                      <a:pt x="604" y="83"/>
                    </a:lnTo>
                    <a:lnTo>
                      <a:pt x="605" y="85"/>
                    </a:lnTo>
                    <a:lnTo>
                      <a:pt x="607" y="86"/>
                    </a:lnTo>
                    <a:lnTo>
                      <a:pt x="608" y="87"/>
                    </a:lnTo>
                    <a:lnTo>
                      <a:pt x="610" y="88"/>
                    </a:lnTo>
                    <a:lnTo>
                      <a:pt x="611" y="89"/>
                    </a:lnTo>
                    <a:lnTo>
                      <a:pt x="612" y="89"/>
                    </a:lnTo>
                    <a:lnTo>
                      <a:pt x="613" y="90"/>
                    </a:lnTo>
                    <a:lnTo>
                      <a:pt x="614" y="91"/>
                    </a:lnTo>
                    <a:lnTo>
                      <a:pt x="615" y="92"/>
                    </a:lnTo>
                    <a:lnTo>
                      <a:pt x="616" y="92"/>
                    </a:lnTo>
                    <a:lnTo>
                      <a:pt x="617" y="93"/>
                    </a:lnTo>
                    <a:lnTo>
                      <a:pt x="618" y="94"/>
                    </a:lnTo>
                    <a:lnTo>
                      <a:pt x="619" y="94"/>
                    </a:lnTo>
                    <a:lnTo>
                      <a:pt x="620" y="94"/>
                    </a:lnTo>
                    <a:lnTo>
                      <a:pt x="621" y="94"/>
                    </a:lnTo>
                    <a:lnTo>
                      <a:pt x="622" y="94"/>
                    </a:lnTo>
                    <a:lnTo>
                      <a:pt x="624" y="94"/>
                    </a:lnTo>
                    <a:lnTo>
                      <a:pt x="625" y="94"/>
                    </a:lnTo>
                    <a:lnTo>
                      <a:pt x="627" y="94"/>
                    </a:lnTo>
                    <a:lnTo>
                      <a:pt x="629" y="94"/>
                    </a:lnTo>
                    <a:lnTo>
                      <a:pt x="630" y="94"/>
                    </a:lnTo>
                    <a:lnTo>
                      <a:pt x="633" y="94"/>
                    </a:lnTo>
                    <a:lnTo>
                      <a:pt x="635" y="94"/>
                    </a:lnTo>
                    <a:lnTo>
                      <a:pt x="637" y="94"/>
                    </a:lnTo>
                    <a:lnTo>
                      <a:pt x="641" y="94"/>
                    </a:lnTo>
                    <a:lnTo>
                      <a:pt x="643" y="94"/>
                    </a:lnTo>
                    <a:lnTo>
                      <a:pt x="645" y="94"/>
                    </a:lnTo>
                    <a:lnTo>
                      <a:pt x="647" y="94"/>
                    </a:lnTo>
                    <a:lnTo>
                      <a:pt x="649" y="94"/>
                    </a:lnTo>
                    <a:lnTo>
                      <a:pt x="651" y="94"/>
                    </a:lnTo>
                    <a:lnTo>
                      <a:pt x="652" y="93"/>
                    </a:lnTo>
                    <a:close/>
                    <a:moveTo>
                      <a:pt x="109" y="226"/>
                    </a:moveTo>
                    <a:lnTo>
                      <a:pt x="109" y="217"/>
                    </a:lnTo>
                    <a:lnTo>
                      <a:pt x="109" y="213"/>
                    </a:lnTo>
                    <a:lnTo>
                      <a:pt x="109" y="209"/>
                    </a:lnTo>
                    <a:lnTo>
                      <a:pt x="109" y="205"/>
                    </a:lnTo>
                    <a:lnTo>
                      <a:pt x="110" y="201"/>
                    </a:lnTo>
                    <a:lnTo>
                      <a:pt x="110" y="197"/>
                    </a:lnTo>
                    <a:lnTo>
                      <a:pt x="111" y="193"/>
                    </a:lnTo>
                    <a:lnTo>
                      <a:pt x="112" y="189"/>
                    </a:lnTo>
                    <a:lnTo>
                      <a:pt x="113" y="185"/>
                    </a:lnTo>
                    <a:lnTo>
                      <a:pt x="115" y="182"/>
                    </a:lnTo>
                    <a:lnTo>
                      <a:pt x="116" y="178"/>
                    </a:lnTo>
                    <a:lnTo>
                      <a:pt x="118" y="175"/>
                    </a:lnTo>
                    <a:lnTo>
                      <a:pt x="120" y="171"/>
                    </a:lnTo>
                    <a:lnTo>
                      <a:pt x="122" y="168"/>
                    </a:lnTo>
                    <a:lnTo>
                      <a:pt x="124" y="164"/>
                    </a:lnTo>
                    <a:lnTo>
                      <a:pt x="127" y="161"/>
                    </a:lnTo>
                    <a:lnTo>
                      <a:pt x="129" y="158"/>
                    </a:lnTo>
                    <a:lnTo>
                      <a:pt x="132" y="155"/>
                    </a:lnTo>
                    <a:lnTo>
                      <a:pt x="135" y="153"/>
                    </a:lnTo>
                    <a:lnTo>
                      <a:pt x="137" y="150"/>
                    </a:lnTo>
                    <a:lnTo>
                      <a:pt x="141" y="148"/>
                    </a:lnTo>
                    <a:lnTo>
                      <a:pt x="144" y="145"/>
                    </a:lnTo>
                    <a:lnTo>
                      <a:pt x="147" y="143"/>
                    </a:lnTo>
                    <a:lnTo>
                      <a:pt x="150" y="141"/>
                    </a:lnTo>
                    <a:lnTo>
                      <a:pt x="154" y="139"/>
                    </a:lnTo>
                    <a:lnTo>
                      <a:pt x="158" y="138"/>
                    </a:lnTo>
                    <a:lnTo>
                      <a:pt x="161" y="136"/>
                    </a:lnTo>
                    <a:lnTo>
                      <a:pt x="165" y="135"/>
                    </a:lnTo>
                    <a:lnTo>
                      <a:pt x="169" y="134"/>
                    </a:lnTo>
                    <a:lnTo>
                      <a:pt x="173" y="133"/>
                    </a:lnTo>
                    <a:lnTo>
                      <a:pt x="177" y="132"/>
                    </a:lnTo>
                    <a:lnTo>
                      <a:pt x="181" y="131"/>
                    </a:lnTo>
                    <a:lnTo>
                      <a:pt x="185" y="131"/>
                    </a:lnTo>
                    <a:lnTo>
                      <a:pt x="189" y="131"/>
                    </a:lnTo>
                    <a:lnTo>
                      <a:pt x="192" y="131"/>
                    </a:lnTo>
                    <a:lnTo>
                      <a:pt x="196" y="131"/>
                    </a:lnTo>
                    <a:lnTo>
                      <a:pt x="199" y="131"/>
                    </a:lnTo>
                    <a:lnTo>
                      <a:pt x="203" y="131"/>
                    </a:lnTo>
                    <a:lnTo>
                      <a:pt x="206" y="132"/>
                    </a:lnTo>
                    <a:lnTo>
                      <a:pt x="210" y="133"/>
                    </a:lnTo>
                    <a:lnTo>
                      <a:pt x="213" y="133"/>
                    </a:lnTo>
                    <a:lnTo>
                      <a:pt x="216" y="134"/>
                    </a:lnTo>
                    <a:lnTo>
                      <a:pt x="220" y="135"/>
                    </a:lnTo>
                    <a:lnTo>
                      <a:pt x="223" y="137"/>
                    </a:lnTo>
                    <a:lnTo>
                      <a:pt x="226" y="138"/>
                    </a:lnTo>
                    <a:lnTo>
                      <a:pt x="229" y="139"/>
                    </a:lnTo>
                    <a:lnTo>
                      <a:pt x="232" y="141"/>
                    </a:lnTo>
                    <a:lnTo>
                      <a:pt x="235" y="143"/>
                    </a:lnTo>
                    <a:lnTo>
                      <a:pt x="238" y="145"/>
                    </a:lnTo>
                    <a:lnTo>
                      <a:pt x="243" y="148"/>
                    </a:lnTo>
                    <a:lnTo>
                      <a:pt x="247" y="151"/>
                    </a:lnTo>
                    <a:lnTo>
                      <a:pt x="251" y="155"/>
                    </a:lnTo>
                    <a:lnTo>
                      <a:pt x="255" y="159"/>
                    </a:lnTo>
                    <a:lnTo>
                      <a:pt x="258" y="163"/>
                    </a:lnTo>
                    <a:lnTo>
                      <a:pt x="262" y="167"/>
                    </a:lnTo>
                    <a:lnTo>
                      <a:pt x="263" y="169"/>
                    </a:lnTo>
                    <a:lnTo>
                      <a:pt x="265" y="171"/>
                    </a:lnTo>
                    <a:lnTo>
                      <a:pt x="266" y="173"/>
                    </a:lnTo>
                    <a:lnTo>
                      <a:pt x="267" y="176"/>
                    </a:lnTo>
                    <a:lnTo>
                      <a:pt x="269" y="178"/>
                    </a:lnTo>
                    <a:lnTo>
                      <a:pt x="270" y="181"/>
                    </a:lnTo>
                    <a:lnTo>
                      <a:pt x="271" y="183"/>
                    </a:lnTo>
                    <a:lnTo>
                      <a:pt x="272" y="185"/>
                    </a:lnTo>
                    <a:lnTo>
                      <a:pt x="273" y="188"/>
                    </a:lnTo>
                    <a:lnTo>
                      <a:pt x="274" y="190"/>
                    </a:lnTo>
                    <a:lnTo>
                      <a:pt x="275" y="193"/>
                    </a:lnTo>
                    <a:lnTo>
                      <a:pt x="275" y="196"/>
                    </a:lnTo>
                    <a:lnTo>
                      <a:pt x="276" y="198"/>
                    </a:lnTo>
                    <a:lnTo>
                      <a:pt x="277" y="201"/>
                    </a:lnTo>
                    <a:lnTo>
                      <a:pt x="277" y="203"/>
                    </a:lnTo>
                    <a:lnTo>
                      <a:pt x="278" y="206"/>
                    </a:lnTo>
                    <a:lnTo>
                      <a:pt x="278" y="209"/>
                    </a:lnTo>
                    <a:lnTo>
                      <a:pt x="278" y="212"/>
                    </a:lnTo>
                    <a:lnTo>
                      <a:pt x="279" y="214"/>
                    </a:lnTo>
                    <a:lnTo>
                      <a:pt x="279" y="217"/>
                    </a:lnTo>
                    <a:lnTo>
                      <a:pt x="279" y="237"/>
                    </a:lnTo>
                    <a:lnTo>
                      <a:pt x="675" y="240"/>
                    </a:lnTo>
                    <a:lnTo>
                      <a:pt x="675" y="217"/>
                    </a:lnTo>
                    <a:lnTo>
                      <a:pt x="676" y="213"/>
                    </a:lnTo>
                    <a:lnTo>
                      <a:pt x="676" y="209"/>
                    </a:lnTo>
                    <a:lnTo>
                      <a:pt x="677" y="204"/>
                    </a:lnTo>
                    <a:lnTo>
                      <a:pt x="677" y="200"/>
                    </a:lnTo>
                    <a:lnTo>
                      <a:pt x="678" y="196"/>
                    </a:lnTo>
                    <a:lnTo>
                      <a:pt x="680" y="193"/>
                    </a:lnTo>
                    <a:lnTo>
                      <a:pt x="681" y="189"/>
                    </a:lnTo>
                    <a:lnTo>
                      <a:pt x="682" y="185"/>
                    </a:lnTo>
                    <a:lnTo>
                      <a:pt x="684" y="181"/>
                    </a:lnTo>
                    <a:lnTo>
                      <a:pt x="686" y="178"/>
                    </a:lnTo>
                    <a:lnTo>
                      <a:pt x="688" y="174"/>
                    </a:lnTo>
                    <a:lnTo>
                      <a:pt x="690" y="171"/>
                    </a:lnTo>
                    <a:lnTo>
                      <a:pt x="693" y="168"/>
                    </a:lnTo>
                    <a:lnTo>
                      <a:pt x="695" y="165"/>
                    </a:lnTo>
                    <a:lnTo>
                      <a:pt x="698" y="162"/>
                    </a:lnTo>
                    <a:lnTo>
                      <a:pt x="701" y="159"/>
                    </a:lnTo>
                    <a:lnTo>
                      <a:pt x="703" y="156"/>
                    </a:lnTo>
                    <a:lnTo>
                      <a:pt x="706" y="154"/>
                    </a:lnTo>
                    <a:lnTo>
                      <a:pt x="710" y="151"/>
                    </a:lnTo>
                    <a:lnTo>
                      <a:pt x="713" y="149"/>
                    </a:lnTo>
                    <a:lnTo>
                      <a:pt x="716" y="147"/>
                    </a:lnTo>
                    <a:lnTo>
                      <a:pt x="720" y="145"/>
                    </a:lnTo>
                    <a:lnTo>
                      <a:pt x="723" y="143"/>
                    </a:lnTo>
                    <a:lnTo>
                      <a:pt x="727" y="141"/>
                    </a:lnTo>
                    <a:lnTo>
                      <a:pt x="731" y="140"/>
                    </a:lnTo>
                    <a:lnTo>
                      <a:pt x="735" y="139"/>
                    </a:lnTo>
                    <a:lnTo>
                      <a:pt x="739" y="138"/>
                    </a:lnTo>
                    <a:lnTo>
                      <a:pt x="743" y="137"/>
                    </a:lnTo>
                    <a:lnTo>
                      <a:pt x="747" y="136"/>
                    </a:lnTo>
                    <a:lnTo>
                      <a:pt x="751" y="136"/>
                    </a:lnTo>
                    <a:lnTo>
                      <a:pt x="755" y="135"/>
                    </a:lnTo>
                    <a:lnTo>
                      <a:pt x="760" y="135"/>
                    </a:lnTo>
                    <a:lnTo>
                      <a:pt x="764" y="135"/>
                    </a:lnTo>
                    <a:lnTo>
                      <a:pt x="768" y="136"/>
                    </a:lnTo>
                    <a:lnTo>
                      <a:pt x="772" y="136"/>
                    </a:lnTo>
                    <a:lnTo>
                      <a:pt x="776" y="137"/>
                    </a:lnTo>
                    <a:lnTo>
                      <a:pt x="780" y="138"/>
                    </a:lnTo>
                    <a:lnTo>
                      <a:pt x="784" y="139"/>
                    </a:lnTo>
                    <a:lnTo>
                      <a:pt x="788" y="140"/>
                    </a:lnTo>
                    <a:lnTo>
                      <a:pt x="792" y="142"/>
                    </a:lnTo>
                    <a:lnTo>
                      <a:pt x="795" y="143"/>
                    </a:lnTo>
                    <a:lnTo>
                      <a:pt x="799" y="145"/>
                    </a:lnTo>
                    <a:lnTo>
                      <a:pt x="802" y="147"/>
                    </a:lnTo>
                    <a:lnTo>
                      <a:pt x="806" y="149"/>
                    </a:lnTo>
                    <a:lnTo>
                      <a:pt x="809" y="152"/>
                    </a:lnTo>
                    <a:lnTo>
                      <a:pt x="812" y="154"/>
                    </a:lnTo>
                    <a:lnTo>
                      <a:pt x="815" y="157"/>
                    </a:lnTo>
                    <a:lnTo>
                      <a:pt x="818" y="159"/>
                    </a:lnTo>
                    <a:lnTo>
                      <a:pt x="821" y="162"/>
                    </a:lnTo>
                    <a:lnTo>
                      <a:pt x="823" y="165"/>
                    </a:lnTo>
                    <a:lnTo>
                      <a:pt x="826" y="168"/>
                    </a:lnTo>
                    <a:lnTo>
                      <a:pt x="828" y="172"/>
                    </a:lnTo>
                    <a:lnTo>
                      <a:pt x="830" y="175"/>
                    </a:lnTo>
                    <a:lnTo>
                      <a:pt x="832" y="178"/>
                    </a:lnTo>
                    <a:lnTo>
                      <a:pt x="834" y="182"/>
                    </a:lnTo>
                    <a:lnTo>
                      <a:pt x="836" y="185"/>
                    </a:lnTo>
                    <a:lnTo>
                      <a:pt x="837" y="189"/>
                    </a:lnTo>
                    <a:lnTo>
                      <a:pt x="838" y="193"/>
                    </a:lnTo>
                    <a:lnTo>
                      <a:pt x="839" y="197"/>
                    </a:lnTo>
                    <a:lnTo>
                      <a:pt x="840" y="200"/>
                    </a:lnTo>
                    <a:lnTo>
                      <a:pt x="841" y="205"/>
                    </a:lnTo>
                    <a:lnTo>
                      <a:pt x="842" y="209"/>
                    </a:lnTo>
                    <a:lnTo>
                      <a:pt x="842" y="213"/>
                    </a:lnTo>
                    <a:lnTo>
                      <a:pt x="842" y="217"/>
                    </a:lnTo>
                    <a:lnTo>
                      <a:pt x="842" y="242"/>
                    </a:lnTo>
                    <a:lnTo>
                      <a:pt x="860" y="243"/>
                    </a:lnTo>
                    <a:lnTo>
                      <a:pt x="878" y="243"/>
                    </a:lnTo>
                    <a:lnTo>
                      <a:pt x="896" y="243"/>
                    </a:lnTo>
                    <a:lnTo>
                      <a:pt x="914" y="242"/>
                    </a:lnTo>
                    <a:lnTo>
                      <a:pt x="915" y="242"/>
                    </a:lnTo>
                    <a:lnTo>
                      <a:pt x="916" y="241"/>
                    </a:lnTo>
                    <a:lnTo>
                      <a:pt x="916" y="240"/>
                    </a:lnTo>
                    <a:lnTo>
                      <a:pt x="916" y="239"/>
                    </a:lnTo>
                    <a:lnTo>
                      <a:pt x="915" y="238"/>
                    </a:lnTo>
                    <a:lnTo>
                      <a:pt x="914" y="238"/>
                    </a:lnTo>
                    <a:lnTo>
                      <a:pt x="913" y="237"/>
                    </a:lnTo>
                    <a:lnTo>
                      <a:pt x="912" y="237"/>
                    </a:lnTo>
                    <a:lnTo>
                      <a:pt x="911" y="236"/>
                    </a:lnTo>
                    <a:lnTo>
                      <a:pt x="910" y="236"/>
                    </a:lnTo>
                    <a:lnTo>
                      <a:pt x="910" y="235"/>
                    </a:lnTo>
                    <a:lnTo>
                      <a:pt x="910" y="234"/>
                    </a:lnTo>
                    <a:lnTo>
                      <a:pt x="911" y="233"/>
                    </a:lnTo>
                    <a:lnTo>
                      <a:pt x="912" y="232"/>
                    </a:lnTo>
                    <a:lnTo>
                      <a:pt x="912" y="231"/>
                    </a:lnTo>
                    <a:lnTo>
                      <a:pt x="913" y="230"/>
                    </a:lnTo>
                    <a:lnTo>
                      <a:pt x="913" y="229"/>
                    </a:lnTo>
                    <a:lnTo>
                      <a:pt x="914" y="228"/>
                    </a:lnTo>
                    <a:lnTo>
                      <a:pt x="914" y="227"/>
                    </a:lnTo>
                    <a:lnTo>
                      <a:pt x="915" y="226"/>
                    </a:lnTo>
                    <a:lnTo>
                      <a:pt x="915" y="225"/>
                    </a:lnTo>
                    <a:lnTo>
                      <a:pt x="916" y="224"/>
                    </a:lnTo>
                    <a:lnTo>
                      <a:pt x="917" y="224"/>
                    </a:lnTo>
                    <a:lnTo>
                      <a:pt x="918" y="224"/>
                    </a:lnTo>
                    <a:lnTo>
                      <a:pt x="919" y="224"/>
                    </a:lnTo>
                    <a:lnTo>
                      <a:pt x="921" y="224"/>
                    </a:lnTo>
                    <a:lnTo>
                      <a:pt x="922" y="223"/>
                    </a:lnTo>
                    <a:lnTo>
                      <a:pt x="923" y="223"/>
                    </a:lnTo>
                    <a:lnTo>
                      <a:pt x="924" y="222"/>
                    </a:lnTo>
                    <a:lnTo>
                      <a:pt x="924" y="221"/>
                    </a:lnTo>
                    <a:lnTo>
                      <a:pt x="925" y="220"/>
                    </a:lnTo>
                    <a:lnTo>
                      <a:pt x="926" y="219"/>
                    </a:lnTo>
                    <a:lnTo>
                      <a:pt x="926" y="218"/>
                    </a:lnTo>
                    <a:lnTo>
                      <a:pt x="926" y="217"/>
                    </a:lnTo>
                    <a:lnTo>
                      <a:pt x="926" y="216"/>
                    </a:lnTo>
                    <a:lnTo>
                      <a:pt x="926" y="215"/>
                    </a:lnTo>
                    <a:lnTo>
                      <a:pt x="925" y="213"/>
                    </a:lnTo>
                    <a:lnTo>
                      <a:pt x="925" y="212"/>
                    </a:lnTo>
                    <a:lnTo>
                      <a:pt x="925" y="211"/>
                    </a:lnTo>
                    <a:lnTo>
                      <a:pt x="924" y="210"/>
                    </a:lnTo>
                    <a:lnTo>
                      <a:pt x="924" y="209"/>
                    </a:lnTo>
                    <a:lnTo>
                      <a:pt x="924" y="207"/>
                    </a:lnTo>
                    <a:lnTo>
                      <a:pt x="923" y="205"/>
                    </a:lnTo>
                    <a:lnTo>
                      <a:pt x="923" y="203"/>
                    </a:lnTo>
                    <a:lnTo>
                      <a:pt x="923" y="201"/>
                    </a:lnTo>
                    <a:lnTo>
                      <a:pt x="923" y="199"/>
                    </a:lnTo>
                    <a:lnTo>
                      <a:pt x="923" y="194"/>
                    </a:lnTo>
                    <a:lnTo>
                      <a:pt x="923" y="190"/>
                    </a:lnTo>
                    <a:lnTo>
                      <a:pt x="923" y="187"/>
                    </a:lnTo>
                    <a:lnTo>
                      <a:pt x="923" y="185"/>
                    </a:lnTo>
                    <a:lnTo>
                      <a:pt x="923" y="183"/>
                    </a:lnTo>
                    <a:lnTo>
                      <a:pt x="923" y="182"/>
                    </a:lnTo>
                    <a:lnTo>
                      <a:pt x="923" y="180"/>
                    </a:lnTo>
                    <a:lnTo>
                      <a:pt x="923" y="179"/>
                    </a:lnTo>
                    <a:lnTo>
                      <a:pt x="923" y="177"/>
                    </a:lnTo>
                    <a:lnTo>
                      <a:pt x="923" y="176"/>
                    </a:lnTo>
                    <a:lnTo>
                      <a:pt x="924" y="175"/>
                    </a:lnTo>
                    <a:lnTo>
                      <a:pt x="925" y="174"/>
                    </a:lnTo>
                    <a:lnTo>
                      <a:pt x="926" y="173"/>
                    </a:lnTo>
                    <a:lnTo>
                      <a:pt x="927" y="173"/>
                    </a:lnTo>
                    <a:lnTo>
                      <a:pt x="928" y="172"/>
                    </a:lnTo>
                    <a:lnTo>
                      <a:pt x="929" y="172"/>
                    </a:lnTo>
                    <a:lnTo>
                      <a:pt x="928" y="170"/>
                    </a:lnTo>
                    <a:lnTo>
                      <a:pt x="927" y="168"/>
                    </a:lnTo>
                    <a:lnTo>
                      <a:pt x="927" y="166"/>
                    </a:lnTo>
                    <a:lnTo>
                      <a:pt x="926" y="165"/>
                    </a:lnTo>
                    <a:lnTo>
                      <a:pt x="925" y="164"/>
                    </a:lnTo>
                    <a:lnTo>
                      <a:pt x="925" y="162"/>
                    </a:lnTo>
                    <a:lnTo>
                      <a:pt x="924" y="161"/>
                    </a:lnTo>
                    <a:lnTo>
                      <a:pt x="923" y="160"/>
                    </a:lnTo>
                    <a:lnTo>
                      <a:pt x="923" y="159"/>
                    </a:lnTo>
                    <a:lnTo>
                      <a:pt x="922" y="158"/>
                    </a:lnTo>
                    <a:lnTo>
                      <a:pt x="921" y="157"/>
                    </a:lnTo>
                    <a:lnTo>
                      <a:pt x="920" y="155"/>
                    </a:lnTo>
                    <a:lnTo>
                      <a:pt x="918" y="154"/>
                    </a:lnTo>
                    <a:lnTo>
                      <a:pt x="916" y="152"/>
                    </a:lnTo>
                    <a:lnTo>
                      <a:pt x="913" y="150"/>
                    </a:lnTo>
                    <a:lnTo>
                      <a:pt x="910" y="148"/>
                    </a:lnTo>
                    <a:lnTo>
                      <a:pt x="907" y="145"/>
                    </a:lnTo>
                    <a:lnTo>
                      <a:pt x="904" y="143"/>
                    </a:lnTo>
                    <a:lnTo>
                      <a:pt x="901" y="141"/>
                    </a:lnTo>
                    <a:lnTo>
                      <a:pt x="898" y="139"/>
                    </a:lnTo>
                    <a:lnTo>
                      <a:pt x="894" y="137"/>
                    </a:lnTo>
                    <a:lnTo>
                      <a:pt x="891" y="136"/>
                    </a:lnTo>
                    <a:lnTo>
                      <a:pt x="887" y="134"/>
                    </a:lnTo>
                    <a:lnTo>
                      <a:pt x="880" y="131"/>
                    </a:lnTo>
                    <a:lnTo>
                      <a:pt x="873" y="127"/>
                    </a:lnTo>
                    <a:lnTo>
                      <a:pt x="866" y="125"/>
                    </a:lnTo>
                    <a:lnTo>
                      <a:pt x="857" y="121"/>
                    </a:lnTo>
                    <a:lnTo>
                      <a:pt x="849" y="119"/>
                    </a:lnTo>
                    <a:lnTo>
                      <a:pt x="841" y="116"/>
                    </a:lnTo>
                    <a:lnTo>
                      <a:pt x="832" y="113"/>
                    </a:lnTo>
                    <a:lnTo>
                      <a:pt x="824" y="111"/>
                    </a:lnTo>
                    <a:lnTo>
                      <a:pt x="815" y="109"/>
                    </a:lnTo>
                    <a:lnTo>
                      <a:pt x="806" y="107"/>
                    </a:lnTo>
                    <a:lnTo>
                      <a:pt x="797" y="105"/>
                    </a:lnTo>
                    <a:lnTo>
                      <a:pt x="790" y="104"/>
                    </a:lnTo>
                    <a:lnTo>
                      <a:pt x="783" y="102"/>
                    </a:lnTo>
                    <a:lnTo>
                      <a:pt x="775" y="101"/>
                    </a:lnTo>
                    <a:lnTo>
                      <a:pt x="767" y="100"/>
                    </a:lnTo>
                    <a:lnTo>
                      <a:pt x="760" y="98"/>
                    </a:lnTo>
                    <a:lnTo>
                      <a:pt x="752" y="97"/>
                    </a:lnTo>
                    <a:lnTo>
                      <a:pt x="745" y="96"/>
                    </a:lnTo>
                    <a:lnTo>
                      <a:pt x="738" y="95"/>
                    </a:lnTo>
                    <a:lnTo>
                      <a:pt x="730" y="95"/>
                    </a:lnTo>
                    <a:lnTo>
                      <a:pt x="723" y="94"/>
                    </a:lnTo>
                    <a:lnTo>
                      <a:pt x="716" y="93"/>
                    </a:lnTo>
                    <a:lnTo>
                      <a:pt x="710" y="93"/>
                    </a:lnTo>
                    <a:lnTo>
                      <a:pt x="707" y="92"/>
                    </a:lnTo>
                    <a:lnTo>
                      <a:pt x="703" y="92"/>
                    </a:lnTo>
                    <a:lnTo>
                      <a:pt x="700" y="92"/>
                    </a:lnTo>
                    <a:lnTo>
                      <a:pt x="697" y="92"/>
                    </a:lnTo>
                    <a:lnTo>
                      <a:pt x="695" y="92"/>
                    </a:lnTo>
                    <a:lnTo>
                      <a:pt x="691" y="92"/>
                    </a:lnTo>
                    <a:lnTo>
                      <a:pt x="689" y="92"/>
                    </a:lnTo>
                    <a:lnTo>
                      <a:pt x="686" y="92"/>
                    </a:lnTo>
                    <a:lnTo>
                      <a:pt x="683" y="92"/>
                    </a:lnTo>
                    <a:lnTo>
                      <a:pt x="681" y="92"/>
                    </a:lnTo>
                    <a:lnTo>
                      <a:pt x="678" y="92"/>
                    </a:lnTo>
                    <a:lnTo>
                      <a:pt x="676" y="92"/>
                    </a:lnTo>
                    <a:lnTo>
                      <a:pt x="674" y="92"/>
                    </a:lnTo>
                    <a:lnTo>
                      <a:pt x="672" y="92"/>
                    </a:lnTo>
                    <a:lnTo>
                      <a:pt x="670" y="92"/>
                    </a:lnTo>
                    <a:lnTo>
                      <a:pt x="668" y="92"/>
                    </a:lnTo>
                    <a:lnTo>
                      <a:pt x="666" y="92"/>
                    </a:lnTo>
                    <a:lnTo>
                      <a:pt x="664" y="92"/>
                    </a:lnTo>
                    <a:lnTo>
                      <a:pt x="663" y="93"/>
                    </a:lnTo>
                    <a:lnTo>
                      <a:pt x="661" y="93"/>
                    </a:lnTo>
                    <a:lnTo>
                      <a:pt x="660" y="93"/>
                    </a:lnTo>
                    <a:lnTo>
                      <a:pt x="659" y="93"/>
                    </a:lnTo>
                    <a:lnTo>
                      <a:pt x="658" y="93"/>
                    </a:lnTo>
                    <a:lnTo>
                      <a:pt x="657" y="94"/>
                    </a:lnTo>
                    <a:lnTo>
                      <a:pt x="656" y="94"/>
                    </a:lnTo>
                    <a:lnTo>
                      <a:pt x="655" y="94"/>
                    </a:lnTo>
                    <a:lnTo>
                      <a:pt x="654" y="94"/>
                    </a:lnTo>
                    <a:lnTo>
                      <a:pt x="653" y="94"/>
                    </a:lnTo>
                    <a:lnTo>
                      <a:pt x="652" y="93"/>
                    </a:lnTo>
                    <a:lnTo>
                      <a:pt x="651" y="92"/>
                    </a:lnTo>
                    <a:lnTo>
                      <a:pt x="650" y="92"/>
                    </a:lnTo>
                    <a:lnTo>
                      <a:pt x="649" y="91"/>
                    </a:lnTo>
                    <a:lnTo>
                      <a:pt x="647" y="90"/>
                    </a:lnTo>
                    <a:lnTo>
                      <a:pt x="646" y="89"/>
                    </a:lnTo>
                    <a:lnTo>
                      <a:pt x="645" y="89"/>
                    </a:lnTo>
                    <a:lnTo>
                      <a:pt x="644" y="88"/>
                    </a:lnTo>
                    <a:lnTo>
                      <a:pt x="642" y="87"/>
                    </a:lnTo>
                    <a:lnTo>
                      <a:pt x="641" y="86"/>
                    </a:lnTo>
                    <a:lnTo>
                      <a:pt x="640" y="85"/>
                    </a:lnTo>
                    <a:lnTo>
                      <a:pt x="638" y="84"/>
                    </a:lnTo>
                    <a:lnTo>
                      <a:pt x="637" y="83"/>
                    </a:lnTo>
                    <a:lnTo>
                      <a:pt x="635" y="82"/>
                    </a:lnTo>
                    <a:lnTo>
                      <a:pt x="633" y="81"/>
                    </a:lnTo>
                    <a:lnTo>
                      <a:pt x="631" y="80"/>
                    </a:lnTo>
                    <a:lnTo>
                      <a:pt x="629" y="79"/>
                    </a:lnTo>
                    <a:lnTo>
                      <a:pt x="627" y="78"/>
                    </a:lnTo>
                    <a:lnTo>
                      <a:pt x="625" y="76"/>
                    </a:lnTo>
                    <a:lnTo>
                      <a:pt x="622" y="75"/>
                    </a:lnTo>
                    <a:lnTo>
                      <a:pt x="620" y="74"/>
                    </a:lnTo>
                    <a:lnTo>
                      <a:pt x="617" y="72"/>
                    </a:lnTo>
                    <a:lnTo>
                      <a:pt x="615" y="71"/>
                    </a:lnTo>
                    <a:lnTo>
                      <a:pt x="612" y="70"/>
                    </a:lnTo>
                    <a:lnTo>
                      <a:pt x="609" y="68"/>
                    </a:lnTo>
                    <a:lnTo>
                      <a:pt x="607" y="67"/>
                    </a:lnTo>
                    <a:lnTo>
                      <a:pt x="604" y="65"/>
                    </a:lnTo>
                    <a:lnTo>
                      <a:pt x="601" y="63"/>
                    </a:lnTo>
                    <a:lnTo>
                      <a:pt x="594" y="60"/>
                    </a:lnTo>
                    <a:lnTo>
                      <a:pt x="588" y="56"/>
                    </a:lnTo>
                    <a:lnTo>
                      <a:pt x="581" y="53"/>
                    </a:lnTo>
                    <a:lnTo>
                      <a:pt x="574" y="49"/>
                    </a:lnTo>
                    <a:lnTo>
                      <a:pt x="567" y="46"/>
                    </a:lnTo>
                    <a:lnTo>
                      <a:pt x="560" y="42"/>
                    </a:lnTo>
                    <a:lnTo>
                      <a:pt x="553" y="38"/>
                    </a:lnTo>
                    <a:lnTo>
                      <a:pt x="546" y="35"/>
                    </a:lnTo>
                    <a:lnTo>
                      <a:pt x="539" y="32"/>
                    </a:lnTo>
                    <a:lnTo>
                      <a:pt x="532" y="29"/>
                    </a:lnTo>
                    <a:lnTo>
                      <a:pt x="526" y="26"/>
                    </a:lnTo>
                    <a:lnTo>
                      <a:pt x="519" y="23"/>
                    </a:lnTo>
                    <a:lnTo>
                      <a:pt x="516" y="22"/>
                    </a:lnTo>
                    <a:lnTo>
                      <a:pt x="513" y="20"/>
                    </a:lnTo>
                    <a:lnTo>
                      <a:pt x="510" y="19"/>
                    </a:lnTo>
                    <a:lnTo>
                      <a:pt x="507" y="18"/>
                    </a:lnTo>
                    <a:lnTo>
                      <a:pt x="505" y="17"/>
                    </a:lnTo>
                    <a:lnTo>
                      <a:pt x="502" y="16"/>
                    </a:lnTo>
                    <a:lnTo>
                      <a:pt x="499" y="15"/>
                    </a:lnTo>
                    <a:lnTo>
                      <a:pt x="497" y="14"/>
                    </a:lnTo>
                    <a:lnTo>
                      <a:pt x="494" y="13"/>
                    </a:lnTo>
                    <a:lnTo>
                      <a:pt x="492" y="12"/>
                    </a:lnTo>
                    <a:lnTo>
                      <a:pt x="489" y="12"/>
                    </a:lnTo>
                    <a:lnTo>
                      <a:pt x="487" y="11"/>
                    </a:lnTo>
                    <a:lnTo>
                      <a:pt x="485" y="10"/>
                    </a:lnTo>
                    <a:lnTo>
                      <a:pt x="483" y="10"/>
                    </a:lnTo>
                    <a:lnTo>
                      <a:pt x="479" y="9"/>
                    </a:lnTo>
                    <a:lnTo>
                      <a:pt x="475" y="9"/>
                    </a:lnTo>
                    <a:lnTo>
                      <a:pt x="471" y="8"/>
                    </a:lnTo>
                    <a:lnTo>
                      <a:pt x="468" y="7"/>
                    </a:lnTo>
                    <a:lnTo>
                      <a:pt x="458" y="6"/>
                    </a:lnTo>
                    <a:lnTo>
                      <a:pt x="450" y="5"/>
                    </a:lnTo>
                    <a:lnTo>
                      <a:pt x="441" y="4"/>
                    </a:lnTo>
                    <a:lnTo>
                      <a:pt x="432" y="3"/>
                    </a:lnTo>
                    <a:lnTo>
                      <a:pt x="424" y="2"/>
                    </a:lnTo>
                    <a:lnTo>
                      <a:pt x="415" y="1"/>
                    </a:lnTo>
                    <a:lnTo>
                      <a:pt x="407" y="1"/>
                    </a:lnTo>
                    <a:lnTo>
                      <a:pt x="398" y="0"/>
                    </a:lnTo>
                    <a:lnTo>
                      <a:pt x="389" y="0"/>
                    </a:lnTo>
                    <a:lnTo>
                      <a:pt x="380" y="0"/>
                    </a:lnTo>
                    <a:lnTo>
                      <a:pt x="375" y="0"/>
                    </a:lnTo>
                    <a:lnTo>
                      <a:pt x="371" y="0"/>
                    </a:lnTo>
                    <a:lnTo>
                      <a:pt x="366" y="0"/>
                    </a:lnTo>
                    <a:lnTo>
                      <a:pt x="361" y="0"/>
                    </a:lnTo>
                    <a:lnTo>
                      <a:pt x="356" y="0"/>
                    </a:lnTo>
                    <a:lnTo>
                      <a:pt x="351" y="0"/>
                    </a:lnTo>
                    <a:lnTo>
                      <a:pt x="346" y="0"/>
                    </a:lnTo>
                    <a:lnTo>
                      <a:pt x="341" y="0"/>
                    </a:lnTo>
                    <a:lnTo>
                      <a:pt x="335" y="0"/>
                    </a:lnTo>
                    <a:lnTo>
                      <a:pt x="330" y="1"/>
                    </a:lnTo>
                    <a:lnTo>
                      <a:pt x="325" y="1"/>
                    </a:lnTo>
                    <a:lnTo>
                      <a:pt x="319" y="1"/>
                    </a:lnTo>
                    <a:lnTo>
                      <a:pt x="312" y="1"/>
                    </a:lnTo>
                    <a:lnTo>
                      <a:pt x="305" y="2"/>
                    </a:lnTo>
                    <a:lnTo>
                      <a:pt x="298" y="3"/>
                    </a:lnTo>
                    <a:lnTo>
                      <a:pt x="290" y="3"/>
                    </a:lnTo>
                    <a:lnTo>
                      <a:pt x="287" y="3"/>
                    </a:lnTo>
                    <a:lnTo>
                      <a:pt x="283" y="4"/>
                    </a:lnTo>
                    <a:lnTo>
                      <a:pt x="279" y="4"/>
                    </a:lnTo>
                    <a:lnTo>
                      <a:pt x="275" y="5"/>
                    </a:lnTo>
                    <a:lnTo>
                      <a:pt x="271" y="5"/>
                    </a:lnTo>
                    <a:lnTo>
                      <a:pt x="267" y="6"/>
                    </a:lnTo>
                    <a:lnTo>
                      <a:pt x="262" y="7"/>
                    </a:lnTo>
                    <a:lnTo>
                      <a:pt x="258" y="7"/>
                    </a:lnTo>
                    <a:lnTo>
                      <a:pt x="252" y="9"/>
                    </a:lnTo>
                    <a:lnTo>
                      <a:pt x="247" y="10"/>
                    </a:lnTo>
                    <a:lnTo>
                      <a:pt x="241" y="11"/>
                    </a:lnTo>
                    <a:lnTo>
                      <a:pt x="236" y="12"/>
                    </a:lnTo>
                    <a:lnTo>
                      <a:pt x="230" y="13"/>
                    </a:lnTo>
                    <a:lnTo>
                      <a:pt x="224" y="15"/>
                    </a:lnTo>
                    <a:lnTo>
                      <a:pt x="219" y="17"/>
                    </a:lnTo>
                    <a:lnTo>
                      <a:pt x="213" y="18"/>
                    </a:lnTo>
                    <a:lnTo>
                      <a:pt x="210" y="19"/>
                    </a:lnTo>
                    <a:lnTo>
                      <a:pt x="206" y="21"/>
                    </a:lnTo>
                    <a:lnTo>
                      <a:pt x="202" y="22"/>
                    </a:lnTo>
                    <a:lnTo>
                      <a:pt x="198" y="23"/>
                    </a:lnTo>
                    <a:lnTo>
                      <a:pt x="195" y="25"/>
                    </a:lnTo>
                    <a:lnTo>
                      <a:pt x="192" y="26"/>
                    </a:lnTo>
                    <a:lnTo>
                      <a:pt x="189" y="27"/>
                    </a:lnTo>
                    <a:lnTo>
                      <a:pt x="186" y="28"/>
                    </a:lnTo>
                    <a:lnTo>
                      <a:pt x="184" y="29"/>
                    </a:lnTo>
                    <a:lnTo>
                      <a:pt x="182" y="30"/>
                    </a:lnTo>
                    <a:lnTo>
                      <a:pt x="179" y="31"/>
                    </a:lnTo>
                    <a:lnTo>
                      <a:pt x="177" y="31"/>
                    </a:lnTo>
                    <a:lnTo>
                      <a:pt x="175" y="32"/>
                    </a:lnTo>
                    <a:lnTo>
                      <a:pt x="174" y="33"/>
                    </a:lnTo>
                    <a:lnTo>
                      <a:pt x="170" y="34"/>
                    </a:lnTo>
                    <a:lnTo>
                      <a:pt x="167" y="35"/>
                    </a:lnTo>
                    <a:lnTo>
                      <a:pt x="163" y="37"/>
                    </a:lnTo>
                    <a:lnTo>
                      <a:pt x="160" y="38"/>
                    </a:lnTo>
                    <a:lnTo>
                      <a:pt x="158" y="39"/>
                    </a:lnTo>
                    <a:lnTo>
                      <a:pt x="156" y="40"/>
                    </a:lnTo>
                    <a:lnTo>
                      <a:pt x="153" y="41"/>
                    </a:lnTo>
                    <a:lnTo>
                      <a:pt x="150" y="43"/>
                    </a:lnTo>
                    <a:lnTo>
                      <a:pt x="147" y="44"/>
                    </a:lnTo>
                    <a:lnTo>
                      <a:pt x="144" y="46"/>
                    </a:lnTo>
                    <a:lnTo>
                      <a:pt x="140" y="48"/>
                    </a:lnTo>
                    <a:lnTo>
                      <a:pt x="137" y="49"/>
                    </a:lnTo>
                    <a:lnTo>
                      <a:pt x="130" y="53"/>
                    </a:lnTo>
                    <a:lnTo>
                      <a:pt x="126" y="54"/>
                    </a:lnTo>
                    <a:lnTo>
                      <a:pt x="123" y="56"/>
                    </a:lnTo>
                    <a:lnTo>
                      <a:pt x="119" y="57"/>
                    </a:lnTo>
                    <a:lnTo>
                      <a:pt x="116" y="58"/>
                    </a:lnTo>
                    <a:lnTo>
                      <a:pt x="113" y="60"/>
                    </a:lnTo>
                    <a:lnTo>
                      <a:pt x="109" y="61"/>
                    </a:lnTo>
                    <a:lnTo>
                      <a:pt x="106" y="62"/>
                    </a:lnTo>
                    <a:lnTo>
                      <a:pt x="104" y="62"/>
                    </a:lnTo>
                    <a:lnTo>
                      <a:pt x="102" y="63"/>
                    </a:lnTo>
                    <a:lnTo>
                      <a:pt x="100" y="63"/>
                    </a:lnTo>
                    <a:lnTo>
                      <a:pt x="98" y="63"/>
                    </a:lnTo>
                    <a:lnTo>
                      <a:pt x="96" y="64"/>
                    </a:lnTo>
                    <a:lnTo>
                      <a:pt x="93" y="64"/>
                    </a:lnTo>
                    <a:lnTo>
                      <a:pt x="91" y="64"/>
                    </a:lnTo>
                    <a:lnTo>
                      <a:pt x="88" y="64"/>
                    </a:lnTo>
                    <a:lnTo>
                      <a:pt x="86" y="64"/>
                    </a:lnTo>
                    <a:lnTo>
                      <a:pt x="84" y="64"/>
                    </a:lnTo>
                    <a:lnTo>
                      <a:pt x="82" y="64"/>
                    </a:lnTo>
                    <a:lnTo>
                      <a:pt x="79" y="64"/>
                    </a:lnTo>
                    <a:lnTo>
                      <a:pt x="76" y="64"/>
                    </a:lnTo>
                    <a:lnTo>
                      <a:pt x="75" y="64"/>
                    </a:lnTo>
                    <a:lnTo>
                      <a:pt x="73" y="64"/>
                    </a:lnTo>
                    <a:lnTo>
                      <a:pt x="71" y="64"/>
                    </a:lnTo>
                    <a:lnTo>
                      <a:pt x="69" y="64"/>
                    </a:lnTo>
                    <a:lnTo>
                      <a:pt x="68" y="64"/>
                    </a:lnTo>
                    <a:lnTo>
                      <a:pt x="66" y="64"/>
                    </a:lnTo>
                    <a:lnTo>
                      <a:pt x="63" y="64"/>
                    </a:lnTo>
                    <a:lnTo>
                      <a:pt x="61" y="64"/>
                    </a:lnTo>
                    <a:lnTo>
                      <a:pt x="58" y="65"/>
                    </a:lnTo>
                    <a:lnTo>
                      <a:pt x="55" y="65"/>
                    </a:lnTo>
                    <a:lnTo>
                      <a:pt x="50" y="65"/>
                    </a:lnTo>
                    <a:lnTo>
                      <a:pt x="44" y="66"/>
                    </a:lnTo>
                    <a:lnTo>
                      <a:pt x="42" y="66"/>
                    </a:lnTo>
                    <a:lnTo>
                      <a:pt x="39" y="67"/>
                    </a:lnTo>
                    <a:lnTo>
                      <a:pt x="36" y="67"/>
                    </a:lnTo>
                    <a:lnTo>
                      <a:pt x="34" y="67"/>
                    </a:lnTo>
                    <a:lnTo>
                      <a:pt x="32" y="67"/>
                    </a:lnTo>
                    <a:lnTo>
                      <a:pt x="30" y="68"/>
                    </a:lnTo>
                    <a:lnTo>
                      <a:pt x="28" y="68"/>
                    </a:lnTo>
                    <a:lnTo>
                      <a:pt x="26" y="68"/>
                    </a:lnTo>
                    <a:lnTo>
                      <a:pt x="25" y="69"/>
                    </a:lnTo>
                    <a:lnTo>
                      <a:pt x="25" y="70"/>
                    </a:lnTo>
                    <a:lnTo>
                      <a:pt x="25" y="71"/>
                    </a:lnTo>
                    <a:lnTo>
                      <a:pt x="25" y="72"/>
                    </a:lnTo>
                    <a:lnTo>
                      <a:pt x="25" y="73"/>
                    </a:lnTo>
                    <a:lnTo>
                      <a:pt x="25" y="74"/>
                    </a:lnTo>
                    <a:lnTo>
                      <a:pt x="26" y="74"/>
                    </a:lnTo>
                    <a:lnTo>
                      <a:pt x="26" y="75"/>
                    </a:lnTo>
                    <a:lnTo>
                      <a:pt x="27" y="77"/>
                    </a:lnTo>
                    <a:lnTo>
                      <a:pt x="27" y="78"/>
                    </a:lnTo>
                    <a:lnTo>
                      <a:pt x="27" y="79"/>
                    </a:lnTo>
                    <a:lnTo>
                      <a:pt x="28" y="80"/>
                    </a:lnTo>
                    <a:lnTo>
                      <a:pt x="28" y="81"/>
                    </a:lnTo>
                    <a:lnTo>
                      <a:pt x="28" y="82"/>
                    </a:lnTo>
                    <a:lnTo>
                      <a:pt x="28" y="84"/>
                    </a:lnTo>
                    <a:lnTo>
                      <a:pt x="27" y="85"/>
                    </a:lnTo>
                    <a:lnTo>
                      <a:pt x="27" y="87"/>
                    </a:lnTo>
                    <a:lnTo>
                      <a:pt x="26" y="89"/>
                    </a:lnTo>
                    <a:lnTo>
                      <a:pt x="25" y="91"/>
                    </a:lnTo>
                    <a:lnTo>
                      <a:pt x="24" y="93"/>
                    </a:lnTo>
                    <a:lnTo>
                      <a:pt x="24" y="95"/>
                    </a:lnTo>
                    <a:lnTo>
                      <a:pt x="23" y="97"/>
                    </a:lnTo>
                    <a:lnTo>
                      <a:pt x="23" y="99"/>
                    </a:lnTo>
                    <a:lnTo>
                      <a:pt x="22" y="101"/>
                    </a:lnTo>
                    <a:lnTo>
                      <a:pt x="22" y="102"/>
                    </a:lnTo>
                    <a:lnTo>
                      <a:pt x="22" y="103"/>
                    </a:lnTo>
                    <a:lnTo>
                      <a:pt x="22" y="105"/>
                    </a:lnTo>
                    <a:lnTo>
                      <a:pt x="23" y="107"/>
                    </a:lnTo>
                    <a:lnTo>
                      <a:pt x="23" y="110"/>
                    </a:lnTo>
                    <a:lnTo>
                      <a:pt x="23" y="112"/>
                    </a:lnTo>
                    <a:lnTo>
                      <a:pt x="23" y="113"/>
                    </a:lnTo>
                    <a:lnTo>
                      <a:pt x="23" y="114"/>
                    </a:lnTo>
                    <a:lnTo>
                      <a:pt x="23" y="115"/>
                    </a:lnTo>
                    <a:lnTo>
                      <a:pt x="23" y="116"/>
                    </a:lnTo>
                    <a:lnTo>
                      <a:pt x="22" y="117"/>
                    </a:lnTo>
                    <a:lnTo>
                      <a:pt x="22" y="118"/>
                    </a:lnTo>
                    <a:lnTo>
                      <a:pt x="21" y="118"/>
                    </a:lnTo>
                    <a:lnTo>
                      <a:pt x="21" y="119"/>
                    </a:lnTo>
                    <a:lnTo>
                      <a:pt x="20" y="119"/>
                    </a:lnTo>
                    <a:lnTo>
                      <a:pt x="19" y="120"/>
                    </a:lnTo>
                    <a:lnTo>
                      <a:pt x="18" y="120"/>
                    </a:lnTo>
                    <a:lnTo>
                      <a:pt x="17" y="121"/>
                    </a:lnTo>
                    <a:lnTo>
                      <a:pt x="14" y="121"/>
                    </a:lnTo>
                    <a:lnTo>
                      <a:pt x="12" y="122"/>
                    </a:lnTo>
                    <a:lnTo>
                      <a:pt x="10" y="123"/>
                    </a:lnTo>
                    <a:lnTo>
                      <a:pt x="7" y="124"/>
                    </a:lnTo>
                    <a:lnTo>
                      <a:pt x="6" y="125"/>
                    </a:lnTo>
                    <a:lnTo>
                      <a:pt x="5" y="125"/>
                    </a:lnTo>
                    <a:lnTo>
                      <a:pt x="4" y="126"/>
                    </a:lnTo>
                    <a:lnTo>
                      <a:pt x="3" y="127"/>
                    </a:lnTo>
                    <a:lnTo>
                      <a:pt x="2" y="128"/>
                    </a:lnTo>
                    <a:lnTo>
                      <a:pt x="1" y="128"/>
                    </a:lnTo>
                    <a:lnTo>
                      <a:pt x="1" y="129"/>
                    </a:lnTo>
                    <a:lnTo>
                      <a:pt x="1" y="130"/>
                    </a:lnTo>
                    <a:lnTo>
                      <a:pt x="0" y="131"/>
                    </a:lnTo>
                    <a:lnTo>
                      <a:pt x="0" y="133"/>
                    </a:lnTo>
                    <a:lnTo>
                      <a:pt x="0" y="134"/>
                    </a:lnTo>
                    <a:lnTo>
                      <a:pt x="0" y="135"/>
                    </a:lnTo>
                    <a:lnTo>
                      <a:pt x="0" y="136"/>
                    </a:lnTo>
                    <a:lnTo>
                      <a:pt x="1" y="136"/>
                    </a:lnTo>
                    <a:lnTo>
                      <a:pt x="1" y="137"/>
                    </a:lnTo>
                    <a:lnTo>
                      <a:pt x="2" y="137"/>
                    </a:lnTo>
                    <a:lnTo>
                      <a:pt x="3" y="137"/>
                    </a:lnTo>
                    <a:lnTo>
                      <a:pt x="4" y="137"/>
                    </a:lnTo>
                    <a:lnTo>
                      <a:pt x="4" y="138"/>
                    </a:lnTo>
                    <a:lnTo>
                      <a:pt x="5" y="139"/>
                    </a:lnTo>
                    <a:lnTo>
                      <a:pt x="5" y="140"/>
                    </a:lnTo>
                    <a:lnTo>
                      <a:pt x="5" y="141"/>
                    </a:lnTo>
                    <a:lnTo>
                      <a:pt x="5" y="142"/>
                    </a:lnTo>
                    <a:lnTo>
                      <a:pt x="5" y="143"/>
                    </a:lnTo>
                    <a:lnTo>
                      <a:pt x="5" y="145"/>
                    </a:lnTo>
                    <a:lnTo>
                      <a:pt x="5" y="146"/>
                    </a:lnTo>
                    <a:lnTo>
                      <a:pt x="5" y="148"/>
                    </a:lnTo>
                    <a:lnTo>
                      <a:pt x="5" y="150"/>
                    </a:lnTo>
                    <a:lnTo>
                      <a:pt x="5" y="152"/>
                    </a:lnTo>
                    <a:lnTo>
                      <a:pt x="5" y="154"/>
                    </a:lnTo>
                    <a:lnTo>
                      <a:pt x="6" y="156"/>
                    </a:lnTo>
                    <a:lnTo>
                      <a:pt x="6" y="159"/>
                    </a:lnTo>
                    <a:lnTo>
                      <a:pt x="6" y="161"/>
                    </a:lnTo>
                    <a:lnTo>
                      <a:pt x="6" y="164"/>
                    </a:lnTo>
                    <a:lnTo>
                      <a:pt x="6" y="166"/>
                    </a:lnTo>
                    <a:lnTo>
                      <a:pt x="5" y="168"/>
                    </a:lnTo>
                    <a:lnTo>
                      <a:pt x="5" y="170"/>
                    </a:lnTo>
                    <a:lnTo>
                      <a:pt x="4" y="173"/>
                    </a:lnTo>
                    <a:lnTo>
                      <a:pt x="4" y="174"/>
                    </a:lnTo>
                    <a:lnTo>
                      <a:pt x="3" y="176"/>
                    </a:lnTo>
                    <a:lnTo>
                      <a:pt x="2" y="177"/>
                    </a:lnTo>
                    <a:lnTo>
                      <a:pt x="1" y="179"/>
                    </a:lnTo>
                    <a:lnTo>
                      <a:pt x="1" y="180"/>
                    </a:lnTo>
                    <a:lnTo>
                      <a:pt x="1" y="181"/>
                    </a:lnTo>
                    <a:lnTo>
                      <a:pt x="1" y="182"/>
                    </a:lnTo>
                    <a:lnTo>
                      <a:pt x="1" y="183"/>
                    </a:lnTo>
                    <a:lnTo>
                      <a:pt x="1" y="184"/>
                    </a:lnTo>
                    <a:lnTo>
                      <a:pt x="1" y="185"/>
                    </a:lnTo>
                    <a:lnTo>
                      <a:pt x="2" y="186"/>
                    </a:lnTo>
                    <a:lnTo>
                      <a:pt x="3" y="187"/>
                    </a:lnTo>
                    <a:lnTo>
                      <a:pt x="4" y="188"/>
                    </a:lnTo>
                    <a:lnTo>
                      <a:pt x="5" y="189"/>
                    </a:lnTo>
                    <a:lnTo>
                      <a:pt x="6" y="190"/>
                    </a:lnTo>
                    <a:lnTo>
                      <a:pt x="7" y="192"/>
                    </a:lnTo>
                    <a:lnTo>
                      <a:pt x="10" y="194"/>
                    </a:lnTo>
                    <a:lnTo>
                      <a:pt x="13" y="197"/>
                    </a:lnTo>
                    <a:lnTo>
                      <a:pt x="14" y="199"/>
                    </a:lnTo>
                    <a:lnTo>
                      <a:pt x="15" y="200"/>
                    </a:lnTo>
                    <a:lnTo>
                      <a:pt x="16" y="201"/>
                    </a:lnTo>
                    <a:lnTo>
                      <a:pt x="17" y="202"/>
                    </a:lnTo>
                    <a:lnTo>
                      <a:pt x="18" y="203"/>
                    </a:lnTo>
                    <a:lnTo>
                      <a:pt x="18" y="205"/>
                    </a:lnTo>
                    <a:lnTo>
                      <a:pt x="19" y="205"/>
                    </a:lnTo>
                    <a:lnTo>
                      <a:pt x="19" y="206"/>
                    </a:lnTo>
                    <a:lnTo>
                      <a:pt x="19" y="207"/>
                    </a:lnTo>
                    <a:lnTo>
                      <a:pt x="19" y="209"/>
                    </a:lnTo>
                    <a:lnTo>
                      <a:pt x="19" y="210"/>
                    </a:lnTo>
                    <a:lnTo>
                      <a:pt x="18" y="211"/>
                    </a:lnTo>
                    <a:lnTo>
                      <a:pt x="18" y="212"/>
                    </a:lnTo>
                    <a:lnTo>
                      <a:pt x="17" y="213"/>
                    </a:lnTo>
                    <a:lnTo>
                      <a:pt x="17" y="214"/>
                    </a:lnTo>
                    <a:lnTo>
                      <a:pt x="17" y="215"/>
                    </a:lnTo>
                    <a:lnTo>
                      <a:pt x="17" y="216"/>
                    </a:lnTo>
                    <a:lnTo>
                      <a:pt x="17" y="217"/>
                    </a:lnTo>
                    <a:lnTo>
                      <a:pt x="18" y="218"/>
                    </a:lnTo>
                    <a:lnTo>
                      <a:pt x="19" y="219"/>
                    </a:lnTo>
                    <a:lnTo>
                      <a:pt x="19" y="220"/>
                    </a:lnTo>
                    <a:lnTo>
                      <a:pt x="21" y="221"/>
                    </a:lnTo>
                    <a:lnTo>
                      <a:pt x="22" y="221"/>
                    </a:lnTo>
                    <a:lnTo>
                      <a:pt x="24" y="222"/>
                    </a:lnTo>
                    <a:lnTo>
                      <a:pt x="25" y="223"/>
                    </a:lnTo>
                    <a:lnTo>
                      <a:pt x="27" y="223"/>
                    </a:lnTo>
                    <a:lnTo>
                      <a:pt x="29" y="224"/>
                    </a:lnTo>
                    <a:lnTo>
                      <a:pt x="31" y="224"/>
                    </a:lnTo>
                    <a:lnTo>
                      <a:pt x="34" y="225"/>
                    </a:lnTo>
                    <a:lnTo>
                      <a:pt x="36" y="225"/>
                    </a:lnTo>
                    <a:lnTo>
                      <a:pt x="39" y="225"/>
                    </a:lnTo>
                    <a:lnTo>
                      <a:pt x="43" y="225"/>
                    </a:lnTo>
                    <a:lnTo>
                      <a:pt x="47" y="225"/>
                    </a:lnTo>
                    <a:lnTo>
                      <a:pt x="51" y="225"/>
                    </a:lnTo>
                    <a:lnTo>
                      <a:pt x="55" y="225"/>
                    </a:lnTo>
                    <a:lnTo>
                      <a:pt x="60" y="225"/>
                    </a:lnTo>
                    <a:lnTo>
                      <a:pt x="64" y="224"/>
                    </a:lnTo>
                    <a:lnTo>
                      <a:pt x="69" y="224"/>
                    </a:lnTo>
                    <a:lnTo>
                      <a:pt x="74" y="224"/>
                    </a:lnTo>
                    <a:lnTo>
                      <a:pt x="78" y="224"/>
                    </a:lnTo>
                    <a:lnTo>
                      <a:pt x="83" y="224"/>
                    </a:lnTo>
                    <a:lnTo>
                      <a:pt x="88" y="224"/>
                    </a:lnTo>
                    <a:lnTo>
                      <a:pt x="93" y="224"/>
                    </a:lnTo>
                    <a:lnTo>
                      <a:pt x="97" y="224"/>
                    </a:lnTo>
                    <a:lnTo>
                      <a:pt x="101" y="224"/>
                    </a:lnTo>
                    <a:lnTo>
                      <a:pt x="105" y="225"/>
                    </a:lnTo>
                    <a:lnTo>
                      <a:pt x="109" y="226"/>
                    </a:lnTo>
                    <a:close/>
                    <a:moveTo>
                      <a:pt x="904" y="159"/>
                    </a:moveTo>
                    <a:lnTo>
                      <a:pt x="902" y="158"/>
                    </a:lnTo>
                    <a:lnTo>
                      <a:pt x="901" y="156"/>
                    </a:lnTo>
                    <a:lnTo>
                      <a:pt x="899" y="155"/>
                    </a:lnTo>
                    <a:lnTo>
                      <a:pt x="898" y="154"/>
                    </a:lnTo>
                    <a:lnTo>
                      <a:pt x="896" y="152"/>
                    </a:lnTo>
                    <a:lnTo>
                      <a:pt x="895" y="151"/>
                    </a:lnTo>
                    <a:lnTo>
                      <a:pt x="893" y="150"/>
                    </a:lnTo>
                    <a:lnTo>
                      <a:pt x="892" y="149"/>
                    </a:lnTo>
                    <a:lnTo>
                      <a:pt x="889" y="148"/>
                    </a:lnTo>
                    <a:lnTo>
                      <a:pt x="886" y="146"/>
                    </a:lnTo>
                    <a:lnTo>
                      <a:pt x="883" y="145"/>
                    </a:lnTo>
                    <a:lnTo>
                      <a:pt x="881" y="143"/>
                    </a:lnTo>
                    <a:lnTo>
                      <a:pt x="879" y="143"/>
                    </a:lnTo>
                    <a:lnTo>
                      <a:pt x="877" y="142"/>
                    </a:lnTo>
                    <a:lnTo>
                      <a:pt x="874" y="140"/>
                    </a:lnTo>
                    <a:lnTo>
                      <a:pt x="870" y="139"/>
                    </a:lnTo>
                    <a:lnTo>
                      <a:pt x="869" y="138"/>
                    </a:lnTo>
                    <a:lnTo>
                      <a:pt x="867" y="137"/>
                    </a:lnTo>
                    <a:lnTo>
                      <a:pt x="865" y="137"/>
                    </a:lnTo>
                    <a:lnTo>
                      <a:pt x="863" y="136"/>
                    </a:lnTo>
                    <a:lnTo>
                      <a:pt x="861" y="135"/>
                    </a:lnTo>
                    <a:lnTo>
                      <a:pt x="858" y="134"/>
                    </a:lnTo>
                    <a:lnTo>
                      <a:pt x="856" y="133"/>
                    </a:lnTo>
                    <a:lnTo>
                      <a:pt x="853" y="133"/>
                    </a:lnTo>
                    <a:lnTo>
                      <a:pt x="850" y="131"/>
                    </a:lnTo>
                    <a:lnTo>
                      <a:pt x="846" y="130"/>
                    </a:lnTo>
                    <a:lnTo>
                      <a:pt x="843" y="130"/>
                    </a:lnTo>
                    <a:lnTo>
                      <a:pt x="842" y="129"/>
                    </a:lnTo>
                    <a:lnTo>
                      <a:pt x="840" y="128"/>
                    </a:lnTo>
                    <a:lnTo>
                      <a:pt x="838" y="128"/>
                    </a:lnTo>
                    <a:lnTo>
                      <a:pt x="837" y="128"/>
                    </a:lnTo>
                    <a:lnTo>
                      <a:pt x="836" y="128"/>
                    </a:lnTo>
                    <a:lnTo>
                      <a:pt x="834" y="128"/>
                    </a:lnTo>
                    <a:lnTo>
                      <a:pt x="833" y="128"/>
                    </a:lnTo>
                    <a:lnTo>
                      <a:pt x="832" y="128"/>
                    </a:lnTo>
                    <a:lnTo>
                      <a:pt x="832" y="129"/>
                    </a:lnTo>
                    <a:lnTo>
                      <a:pt x="831" y="129"/>
                    </a:lnTo>
                    <a:lnTo>
                      <a:pt x="831" y="130"/>
                    </a:lnTo>
                    <a:lnTo>
                      <a:pt x="831" y="131"/>
                    </a:lnTo>
                    <a:lnTo>
                      <a:pt x="832" y="132"/>
                    </a:lnTo>
                    <a:lnTo>
                      <a:pt x="832" y="133"/>
                    </a:lnTo>
                    <a:lnTo>
                      <a:pt x="833" y="133"/>
                    </a:lnTo>
                    <a:lnTo>
                      <a:pt x="834" y="134"/>
                    </a:lnTo>
                    <a:lnTo>
                      <a:pt x="834" y="135"/>
                    </a:lnTo>
                    <a:lnTo>
                      <a:pt x="835" y="135"/>
                    </a:lnTo>
                    <a:lnTo>
                      <a:pt x="837" y="137"/>
                    </a:lnTo>
                    <a:lnTo>
                      <a:pt x="839" y="138"/>
                    </a:lnTo>
                    <a:lnTo>
                      <a:pt x="841" y="140"/>
                    </a:lnTo>
                    <a:lnTo>
                      <a:pt x="843" y="141"/>
                    </a:lnTo>
                    <a:lnTo>
                      <a:pt x="844" y="142"/>
                    </a:lnTo>
                    <a:lnTo>
                      <a:pt x="846" y="143"/>
                    </a:lnTo>
                    <a:lnTo>
                      <a:pt x="847" y="144"/>
                    </a:lnTo>
                    <a:lnTo>
                      <a:pt x="848" y="145"/>
                    </a:lnTo>
                    <a:lnTo>
                      <a:pt x="850" y="147"/>
                    </a:lnTo>
                    <a:lnTo>
                      <a:pt x="853" y="149"/>
                    </a:lnTo>
                    <a:lnTo>
                      <a:pt x="855" y="150"/>
                    </a:lnTo>
                    <a:lnTo>
                      <a:pt x="858" y="151"/>
                    </a:lnTo>
                    <a:lnTo>
                      <a:pt x="861" y="152"/>
                    </a:lnTo>
                    <a:lnTo>
                      <a:pt x="864" y="153"/>
                    </a:lnTo>
                    <a:lnTo>
                      <a:pt x="867" y="154"/>
                    </a:lnTo>
                    <a:lnTo>
                      <a:pt x="870" y="154"/>
                    </a:lnTo>
                    <a:lnTo>
                      <a:pt x="874" y="155"/>
                    </a:lnTo>
                    <a:lnTo>
                      <a:pt x="877" y="155"/>
                    </a:lnTo>
                    <a:lnTo>
                      <a:pt x="884" y="156"/>
                    </a:lnTo>
                    <a:lnTo>
                      <a:pt x="891" y="157"/>
                    </a:lnTo>
                    <a:lnTo>
                      <a:pt x="894" y="157"/>
                    </a:lnTo>
                    <a:lnTo>
                      <a:pt x="898" y="158"/>
                    </a:lnTo>
                    <a:lnTo>
                      <a:pt x="901" y="158"/>
                    </a:lnTo>
                    <a:lnTo>
                      <a:pt x="904"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2" name="Freeform 12"/>
              <p:cNvSpPr>
                <a:spLocks/>
              </p:cNvSpPr>
              <p:nvPr/>
            </p:nvSpPr>
            <p:spPr bwMode="auto">
              <a:xfrm>
                <a:off x="1402" y="1777"/>
                <a:ext cx="58" cy="33"/>
              </a:xfrm>
              <a:custGeom>
                <a:avLst/>
                <a:gdLst>
                  <a:gd name="T0" fmla="*/ 57 w 58"/>
                  <a:gd name="T1" fmla="*/ 9 h 33"/>
                  <a:gd name="T2" fmla="*/ 54 w 58"/>
                  <a:gd name="T3" fmla="*/ 8 h 33"/>
                  <a:gd name="T4" fmla="*/ 51 w 58"/>
                  <a:gd name="T5" fmla="*/ 7 h 33"/>
                  <a:gd name="T6" fmla="*/ 45 w 58"/>
                  <a:gd name="T7" fmla="*/ 5 h 33"/>
                  <a:gd name="T8" fmla="*/ 38 w 58"/>
                  <a:gd name="T9" fmla="*/ 3 h 33"/>
                  <a:gd name="T10" fmla="*/ 31 w 58"/>
                  <a:gd name="T11" fmla="*/ 1 h 33"/>
                  <a:gd name="T12" fmla="*/ 25 w 58"/>
                  <a:gd name="T13" fmla="*/ 1 h 33"/>
                  <a:gd name="T14" fmla="*/ 20 w 58"/>
                  <a:gd name="T15" fmla="*/ 1 h 33"/>
                  <a:gd name="T16" fmla="*/ 15 w 58"/>
                  <a:gd name="T17" fmla="*/ 1 h 33"/>
                  <a:gd name="T18" fmla="*/ 12 w 58"/>
                  <a:gd name="T19" fmla="*/ 3 h 33"/>
                  <a:gd name="T20" fmla="*/ 10 w 58"/>
                  <a:gd name="T21" fmla="*/ 4 h 33"/>
                  <a:gd name="T22" fmla="*/ 8 w 58"/>
                  <a:gd name="T23" fmla="*/ 6 h 33"/>
                  <a:gd name="T24" fmla="*/ 6 w 58"/>
                  <a:gd name="T25" fmla="*/ 9 h 33"/>
                  <a:gd name="T26" fmla="*/ 5 w 58"/>
                  <a:gd name="T27" fmla="*/ 12 h 33"/>
                  <a:gd name="T28" fmla="*/ 4 w 58"/>
                  <a:gd name="T29" fmla="*/ 15 h 33"/>
                  <a:gd name="T30" fmla="*/ 2 w 58"/>
                  <a:gd name="T31" fmla="*/ 19 h 33"/>
                  <a:gd name="T32" fmla="*/ 1 w 58"/>
                  <a:gd name="T33" fmla="*/ 25 h 33"/>
                  <a:gd name="T34" fmla="*/ 1 w 58"/>
                  <a:gd name="T35" fmla="*/ 30 h 33"/>
                  <a:gd name="T36" fmla="*/ 3 w 58"/>
                  <a:gd name="T37" fmla="*/ 33 h 33"/>
                  <a:gd name="T38" fmla="*/ 8 w 58"/>
                  <a:gd name="T39" fmla="*/ 33 h 33"/>
                  <a:gd name="T40" fmla="*/ 12 w 58"/>
                  <a:gd name="T41" fmla="*/ 33 h 33"/>
                  <a:gd name="T42" fmla="*/ 16 w 58"/>
                  <a:gd name="T43" fmla="*/ 33 h 33"/>
                  <a:gd name="T44" fmla="*/ 20 w 58"/>
                  <a:gd name="T45" fmla="*/ 32 h 33"/>
                  <a:gd name="T46" fmla="*/ 25 w 58"/>
                  <a:gd name="T47" fmla="*/ 31 h 33"/>
                  <a:gd name="T48" fmla="*/ 31 w 58"/>
                  <a:gd name="T49" fmla="*/ 30 h 33"/>
                  <a:gd name="T50" fmla="*/ 34 w 58"/>
                  <a:gd name="T51" fmla="*/ 29 h 33"/>
                  <a:gd name="T52" fmla="*/ 37 w 58"/>
                  <a:gd name="T53" fmla="*/ 27 h 33"/>
                  <a:gd name="T54" fmla="*/ 40 w 58"/>
                  <a:gd name="T55" fmla="*/ 25 h 33"/>
                  <a:gd name="T56" fmla="*/ 43 w 58"/>
                  <a:gd name="T57" fmla="*/ 23 h 33"/>
                  <a:gd name="T58" fmla="*/ 47 w 58"/>
                  <a:gd name="T59" fmla="*/ 21 h 33"/>
                  <a:gd name="T60" fmla="*/ 50 w 58"/>
                  <a:gd name="T61" fmla="*/ 18 h 33"/>
                  <a:gd name="T62" fmla="*/ 54 w 58"/>
                  <a:gd name="T63" fmla="*/ 14 h 33"/>
                  <a:gd name="T64" fmla="*/ 58 w 58"/>
                  <a:gd name="T65" fmla="*/ 1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8" h="33">
                    <a:moveTo>
                      <a:pt x="58" y="10"/>
                    </a:moveTo>
                    <a:lnTo>
                      <a:pt x="57" y="9"/>
                    </a:lnTo>
                    <a:lnTo>
                      <a:pt x="55" y="9"/>
                    </a:lnTo>
                    <a:lnTo>
                      <a:pt x="54" y="8"/>
                    </a:lnTo>
                    <a:lnTo>
                      <a:pt x="52" y="8"/>
                    </a:lnTo>
                    <a:lnTo>
                      <a:pt x="51" y="7"/>
                    </a:lnTo>
                    <a:lnTo>
                      <a:pt x="49" y="6"/>
                    </a:lnTo>
                    <a:lnTo>
                      <a:pt x="45" y="5"/>
                    </a:lnTo>
                    <a:lnTo>
                      <a:pt x="42" y="4"/>
                    </a:lnTo>
                    <a:lnTo>
                      <a:pt x="38" y="3"/>
                    </a:lnTo>
                    <a:lnTo>
                      <a:pt x="34" y="2"/>
                    </a:lnTo>
                    <a:lnTo>
                      <a:pt x="31" y="1"/>
                    </a:lnTo>
                    <a:lnTo>
                      <a:pt x="28" y="1"/>
                    </a:lnTo>
                    <a:lnTo>
                      <a:pt x="25" y="1"/>
                    </a:lnTo>
                    <a:lnTo>
                      <a:pt x="22" y="0"/>
                    </a:lnTo>
                    <a:lnTo>
                      <a:pt x="20" y="1"/>
                    </a:lnTo>
                    <a:lnTo>
                      <a:pt x="17" y="1"/>
                    </a:lnTo>
                    <a:lnTo>
                      <a:pt x="15" y="1"/>
                    </a:lnTo>
                    <a:lnTo>
                      <a:pt x="14" y="2"/>
                    </a:lnTo>
                    <a:lnTo>
                      <a:pt x="12" y="3"/>
                    </a:lnTo>
                    <a:lnTo>
                      <a:pt x="11" y="4"/>
                    </a:lnTo>
                    <a:lnTo>
                      <a:pt x="10" y="4"/>
                    </a:lnTo>
                    <a:lnTo>
                      <a:pt x="9" y="5"/>
                    </a:lnTo>
                    <a:lnTo>
                      <a:pt x="8" y="6"/>
                    </a:lnTo>
                    <a:lnTo>
                      <a:pt x="7" y="8"/>
                    </a:lnTo>
                    <a:lnTo>
                      <a:pt x="6" y="9"/>
                    </a:lnTo>
                    <a:lnTo>
                      <a:pt x="5" y="10"/>
                    </a:lnTo>
                    <a:lnTo>
                      <a:pt x="5" y="12"/>
                    </a:lnTo>
                    <a:lnTo>
                      <a:pt x="4" y="13"/>
                    </a:lnTo>
                    <a:lnTo>
                      <a:pt x="4" y="15"/>
                    </a:lnTo>
                    <a:lnTo>
                      <a:pt x="3" y="17"/>
                    </a:lnTo>
                    <a:lnTo>
                      <a:pt x="2" y="19"/>
                    </a:lnTo>
                    <a:lnTo>
                      <a:pt x="2" y="22"/>
                    </a:lnTo>
                    <a:lnTo>
                      <a:pt x="1" y="25"/>
                    </a:lnTo>
                    <a:lnTo>
                      <a:pt x="1" y="28"/>
                    </a:lnTo>
                    <a:lnTo>
                      <a:pt x="1" y="30"/>
                    </a:lnTo>
                    <a:lnTo>
                      <a:pt x="0" y="33"/>
                    </a:lnTo>
                    <a:lnTo>
                      <a:pt x="3" y="33"/>
                    </a:lnTo>
                    <a:lnTo>
                      <a:pt x="5" y="33"/>
                    </a:lnTo>
                    <a:lnTo>
                      <a:pt x="8" y="33"/>
                    </a:lnTo>
                    <a:lnTo>
                      <a:pt x="10" y="33"/>
                    </a:lnTo>
                    <a:lnTo>
                      <a:pt x="12" y="33"/>
                    </a:lnTo>
                    <a:lnTo>
                      <a:pt x="14" y="33"/>
                    </a:lnTo>
                    <a:lnTo>
                      <a:pt x="16" y="33"/>
                    </a:lnTo>
                    <a:lnTo>
                      <a:pt x="18" y="33"/>
                    </a:lnTo>
                    <a:lnTo>
                      <a:pt x="20" y="32"/>
                    </a:lnTo>
                    <a:lnTo>
                      <a:pt x="22" y="32"/>
                    </a:lnTo>
                    <a:lnTo>
                      <a:pt x="25" y="31"/>
                    </a:lnTo>
                    <a:lnTo>
                      <a:pt x="28" y="31"/>
                    </a:lnTo>
                    <a:lnTo>
                      <a:pt x="31" y="30"/>
                    </a:lnTo>
                    <a:lnTo>
                      <a:pt x="33" y="29"/>
                    </a:lnTo>
                    <a:lnTo>
                      <a:pt x="34" y="29"/>
                    </a:lnTo>
                    <a:lnTo>
                      <a:pt x="36" y="28"/>
                    </a:lnTo>
                    <a:lnTo>
                      <a:pt x="37" y="27"/>
                    </a:lnTo>
                    <a:lnTo>
                      <a:pt x="38" y="26"/>
                    </a:lnTo>
                    <a:lnTo>
                      <a:pt x="40" y="25"/>
                    </a:lnTo>
                    <a:lnTo>
                      <a:pt x="42" y="24"/>
                    </a:lnTo>
                    <a:lnTo>
                      <a:pt x="43" y="23"/>
                    </a:lnTo>
                    <a:lnTo>
                      <a:pt x="45" y="22"/>
                    </a:lnTo>
                    <a:lnTo>
                      <a:pt x="47" y="21"/>
                    </a:lnTo>
                    <a:lnTo>
                      <a:pt x="48" y="19"/>
                    </a:lnTo>
                    <a:lnTo>
                      <a:pt x="50" y="18"/>
                    </a:lnTo>
                    <a:lnTo>
                      <a:pt x="52" y="16"/>
                    </a:lnTo>
                    <a:lnTo>
                      <a:pt x="54" y="14"/>
                    </a:lnTo>
                    <a:lnTo>
                      <a:pt x="56" y="12"/>
                    </a:lnTo>
                    <a:lnTo>
                      <a:pt x="58" y="1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3" name="Freeform 13"/>
              <p:cNvSpPr>
                <a:spLocks/>
              </p:cNvSpPr>
              <p:nvPr/>
            </p:nvSpPr>
            <p:spPr bwMode="auto">
              <a:xfrm>
                <a:off x="1476" y="1711"/>
                <a:ext cx="117" cy="56"/>
              </a:xfrm>
              <a:custGeom>
                <a:avLst/>
                <a:gdLst>
                  <a:gd name="T0" fmla="*/ 117 w 117"/>
                  <a:gd name="T1" fmla="*/ 3 h 56"/>
                  <a:gd name="T2" fmla="*/ 116 w 117"/>
                  <a:gd name="T3" fmla="*/ 13 h 56"/>
                  <a:gd name="T4" fmla="*/ 115 w 117"/>
                  <a:gd name="T5" fmla="*/ 22 h 56"/>
                  <a:gd name="T6" fmla="*/ 114 w 117"/>
                  <a:gd name="T7" fmla="*/ 29 h 56"/>
                  <a:gd name="T8" fmla="*/ 113 w 117"/>
                  <a:gd name="T9" fmla="*/ 36 h 56"/>
                  <a:gd name="T10" fmla="*/ 112 w 117"/>
                  <a:gd name="T11" fmla="*/ 43 h 56"/>
                  <a:gd name="T12" fmla="*/ 111 w 117"/>
                  <a:gd name="T13" fmla="*/ 46 h 56"/>
                  <a:gd name="T14" fmla="*/ 110 w 117"/>
                  <a:gd name="T15" fmla="*/ 49 h 56"/>
                  <a:gd name="T16" fmla="*/ 108 w 117"/>
                  <a:gd name="T17" fmla="*/ 51 h 56"/>
                  <a:gd name="T18" fmla="*/ 106 w 117"/>
                  <a:gd name="T19" fmla="*/ 54 h 56"/>
                  <a:gd name="T20" fmla="*/ 102 w 117"/>
                  <a:gd name="T21" fmla="*/ 55 h 56"/>
                  <a:gd name="T22" fmla="*/ 99 w 117"/>
                  <a:gd name="T23" fmla="*/ 56 h 56"/>
                  <a:gd name="T24" fmla="*/ 94 w 117"/>
                  <a:gd name="T25" fmla="*/ 56 h 56"/>
                  <a:gd name="T26" fmla="*/ 90 w 117"/>
                  <a:gd name="T27" fmla="*/ 56 h 56"/>
                  <a:gd name="T28" fmla="*/ 80 w 117"/>
                  <a:gd name="T29" fmla="*/ 55 h 56"/>
                  <a:gd name="T30" fmla="*/ 71 w 117"/>
                  <a:gd name="T31" fmla="*/ 54 h 56"/>
                  <a:gd name="T32" fmla="*/ 63 w 117"/>
                  <a:gd name="T33" fmla="*/ 53 h 56"/>
                  <a:gd name="T34" fmla="*/ 58 w 117"/>
                  <a:gd name="T35" fmla="*/ 53 h 56"/>
                  <a:gd name="T36" fmla="*/ 52 w 117"/>
                  <a:gd name="T37" fmla="*/ 52 h 56"/>
                  <a:gd name="T38" fmla="*/ 46 w 117"/>
                  <a:gd name="T39" fmla="*/ 52 h 56"/>
                  <a:gd name="T40" fmla="*/ 39 w 117"/>
                  <a:gd name="T41" fmla="*/ 51 h 56"/>
                  <a:gd name="T42" fmla="*/ 28 w 117"/>
                  <a:gd name="T43" fmla="*/ 50 h 56"/>
                  <a:gd name="T44" fmla="*/ 14 w 117"/>
                  <a:gd name="T45" fmla="*/ 48 h 56"/>
                  <a:gd name="T46" fmla="*/ 3 w 117"/>
                  <a:gd name="T47" fmla="*/ 47 h 56"/>
                  <a:gd name="T48" fmla="*/ 1 w 117"/>
                  <a:gd name="T49" fmla="*/ 46 h 56"/>
                  <a:gd name="T50" fmla="*/ 2 w 117"/>
                  <a:gd name="T51" fmla="*/ 45 h 56"/>
                  <a:gd name="T52" fmla="*/ 5 w 117"/>
                  <a:gd name="T53" fmla="*/ 45 h 56"/>
                  <a:gd name="T54" fmla="*/ 8 w 117"/>
                  <a:gd name="T55" fmla="*/ 43 h 56"/>
                  <a:gd name="T56" fmla="*/ 11 w 117"/>
                  <a:gd name="T57" fmla="*/ 42 h 56"/>
                  <a:gd name="T58" fmla="*/ 14 w 117"/>
                  <a:gd name="T59" fmla="*/ 41 h 56"/>
                  <a:gd name="T60" fmla="*/ 18 w 117"/>
                  <a:gd name="T61" fmla="*/ 39 h 56"/>
                  <a:gd name="T62" fmla="*/ 24 w 117"/>
                  <a:gd name="T63" fmla="*/ 37 h 56"/>
                  <a:gd name="T64" fmla="*/ 33 w 117"/>
                  <a:gd name="T65" fmla="*/ 33 h 56"/>
                  <a:gd name="T66" fmla="*/ 43 w 117"/>
                  <a:gd name="T67" fmla="*/ 29 h 56"/>
                  <a:gd name="T68" fmla="*/ 57 w 117"/>
                  <a:gd name="T69" fmla="*/ 22 h 56"/>
                  <a:gd name="T70" fmla="*/ 66 w 117"/>
                  <a:gd name="T71" fmla="*/ 19 h 56"/>
                  <a:gd name="T72" fmla="*/ 73 w 117"/>
                  <a:gd name="T73" fmla="*/ 15 h 56"/>
                  <a:gd name="T74" fmla="*/ 81 w 117"/>
                  <a:gd name="T75" fmla="*/ 12 h 56"/>
                  <a:gd name="T76" fmla="*/ 88 w 117"/>
                  <a:gd name="T77" fmla="*/ 9 h 56"/>
                  <a:gd name="T78" fmla="*/ 92 w 117"/>
                  <a:gd name="T79" fmla="*/ 8 h 56"/>
                  <a:gd name="T80" fmla="*/ 97 w 117"/>
                  <a:gd name="T81" fmla="*/ 6 h 56"/>
                  <a:gd name="T82" fmla="*/ 102 w 117"/>
                  <a:gd name="T83" fmla="*/ 5 h 56"/>
                  <a:gd name="T84" fmla="*/ 108 w 117"/>
                  <a:gd name="T85" fmla="*/ 3 h 56"/>
                  <a:gd name="T86" fmla="*/ 114 w 117"/>
                  <a:gd name="T87" fmla="*/ 1 h 56"/>
                  <a:gd name="T88" fmla="*/ 117 w 117"/>
                  <a:gd name="T89" fmla="*/ 0 h 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7" h="56">
                    <a:moveTo>
                      <a:pt x="117" y="0"/>
                    </a:moveTo>
                    <a:lnTo>
                      <a:pt x="117" y="3"/>
                    </a:lnTo>
                    <a:lnTo>
                      <a:pt x="116" y="6"/>
                    </a:lnTo>
                    <a:lnTo>
                      <a:pt x="116" y="13"/>
                    </a:lnTo>
                    <a:lnTo>
                      <a:pt x="115" y="19"/>
                    </a:lnTo>
                    <a:lnTo>
                      <a:pt x="115" y="22"/>
                    </a:lnTo>
                    <a:lnTo>
                      <a:pt x="115" y="25"/>
                    </a:lnTo>
                    <a:lnTo>
                      <a:pt x="114" y="29"/>
                    </a:lnTo>
                    <a:lnTo>
                      <a:pt x="114" y="33"/>
                    </a:lnTo>
                    <a:lnTo>
                      <a:pt x="113" y="36"/>
                    </a:lnTo>
                    <a:lnTo>
                      <a:pt x="113" y="39"/>
                    </a:lnTo>
                    <a:lnTo>
                      <a:pt x="112" y="43"/>
                    </a:lnTo>
                    <a:lnTo>
                      <a:pt x="112" y="44"/>
                    </a:lnTo>
                    <a:lnTo>
                      <a:pt x="111" y="46"/>
                    </a:lnTo>
                    <a:lnTo>
                      <a:pt x="111" y="48"/>
                    </a:lnTo>
                    <a:lnTo>
                      <a:pt x="110" y="49"/>
                    </a:lnTo>
                    <a:lnTo>
                      <a:pt x="109" y="50"/>
                    </a:lnTo>
                    <a:lnTo>
                      <a:pt x="108" y="51"/>
                    </a:lnTo>
                    <a:lnTo>
                      <a:pt x="107" y="53"/>
                    </a:lnTo>
                    <a:lnTo>
                      <a:pt x="106" y="54"/>
                    </a:lnTo>
                    <a:lnTo>
                      <a:pt x="104" y="55"/>
                    </a:lnTo>
                    <a:lnTo>
                      <a:pt x="102" y="55"/>
                    </a:lnTo>
                    <a:lnTo>
                      <a:pt x="101" y="55"/>
                    </a:lnTo>
                    <a:lnTo>
                      <a:pt x="99" y="56"/>
                    </a:lnTo>
                    <a:lnTo>
                      <a:pt x="97" y="56"/>
                    </a:lnTo>
                    <a:lnTo>
                      <a:pt x="94" y="56"/>
                    </a:lnTo>
                    <a:lnTo>
                      <a:pt x="92" y="56"/>
                    </a:lnTo>
                    <a:lnTo>
                      <a:pt x="90" y="56"/>
                    </a:lnTo>
                    <a:lnTo>
                      <a:pt x="85" y="55"/>
                    </a:lnTo>
                    <a:lnTo>
                      <a:pt x="80" y="55"/>
                    </a:lnTo>
                    <a:lnTo>
                      <a:pt x="76" y="54"/>
                    </a:lnTo>
                    <a:lnTo>
                      <a:pt x="71" y="54"/>
                    </a:lnTo>
                    <a:lnTo>
                      <a:pt x="66" y="53"/>
                    </a:lnTo>
                    <a:lnTo>
                      <a:pt x="63" y="53"/>
                    </a:lnTo>
                    <a:lnTo>
                      <a:pt x="61" y="53"/>
                    </a:lnTo>
                    <a:lnTo>
                      <a:pt x="58" y="53"/>
                    </a:lnTo>
                    <a:lnTo>
                      <a:pt x="55" y="53"/>
                    </a:lnTo>
                    <a:lnTo>
                      <a:pt x="52" y="52"/>
                    </a:lnTo>
                    <a:lnTo>
                      <a:pt x="49" y="52"/>
                    </a:lnTo>
                    <a:lnTo>
                      <a:pt x="46" y="52"/>
                    </a:lnTo>
                    <a:lnTo>
                      <a:pt x="43" y="52"/>
                    </a:lnTo>
                    <a:lnTo>
                      <a:pt x="39" y="51"/>
                    </a:lnTo>
                    <a:lnTo>
                      <a:pt x="36" y="51"/>
                    </a:lnTo>
                    <a:lnTo>
                      <a:pt x="28" y="50"/>
                    </a:lnTo>
                    <a:lnTo>
                      <a:pt x="21" y="49"/>
                    </a:lnTo>
                    <a:lnTo>
                      <a:pt x="14" y="48"/>
                    </a:lnTo>
                    <a:lnTo>
                      <a:pt x="7" y="48"/>
                    </a:lnTo>
                    <a:lnTo>
                      <a:pt x="3" y="47"/>
                    </a:lnTo>
                    <a:lnTo>
                      <a:pt x="0" y="46"/>
                    </a:lnTo>
                    <a:lnTo>
                      <a:pt x="1" y="46"/>
                    </a:lnTo>
                    <a:lnTo>
                      <a:pt x="2" y="46"/>
                    </a:lnTo>
                    <a:lnTo>
                      <a:pt x="2" y="45"/>
                    </a:lnTo>
                    <a:lnTo>
                      <a:pt x="4" y="45"/>
                    </a:lnTo>
                    <a:lnTo>
                      <a:pt x="5" y="45"/>
                    </a:lnTo>
                    <a:lnTo>
                      <a:pt x="6" y="44"/>
                    </a:lnTo>
                    <a:lnTo>
                      <a:pt x="8" y="43"/>
                    </a:lnTo>
                    <a:lnTo>
                      <a:pt x="9" y="43"/>
                    </a:lnTo>
                    <a:lnTo>
                      <a:pt x="11" y="42"/>
                    </a:lnTo>
                    <a:lnTo>
                      <a:pt x="12" y="42"/>
                    </a:lnTo>
                    <a:lnTo>
                      <a:pt x="14" y="41"/>
                    </a:lnTo>
                    <a:lnTo>
                      <a:pt x="16" y="40"/>
                    </a:lnTo>
                    <a:lnTo>
                      <a:pt x="18" y="39"/>
                    </a:lnTo>
                    <a:lnTo>
                      <a:pt x="20" y="39"/>
                    </a:lnTo>
                    <a:lnTo>
                      <a:pt x="24" y="37"/>
                    </a:lnTo>
                    <a:lnTo>
                      <a:pt x="29" y="35"/>
                    </a:lnTo>
                    <a:lnTo>
                      <a:pt x="33" y="33"/>
                    </a:lnTo>
                    <a:lnTo>
                      <a:pt x="38" y="31"/>
                    </a:lnTo>
                    <a:lnTo>
                      <a:pt x="43" y="29"/>
                    </a:lnTo>
                    <a:lnTo>
                      <a:pt x="52" y="25"/>
                    </a:lnTo>
                    <a:lnTo>
                      <a:pt x="57" y="22"/>
                    </a:lnTo>
                    <a:lnTo>
                      <a:pt x="62" y="20"/>
                    </a:lnTo>
                    <a:lnTo>
                      <a:pt x="66" y="19"/>
                    </a:lnTo>
                    <a:lnTo>
                      <a:pt x="69" y="17"/>
                    </a:lnTo>
                    <a:lnTo>
                      <a:pt x="73" y="15"/>
                    </a:lnTo>
                    <a:lnTo>
                      <a:pt x="77" y="13"/>
                    </a:lnTo>
                    <a:lnTo>
                      <a:pt x="81" y="12"/>
                    </a:lnTo>
                    <a:lnTo>
                      <a:pt x="85" y="10"/>
                    </a:lnTo>
                    <a:lnTo>
                      <a:pt x="88" y="9"/>
                    </a:lnTo>
                    <a:lnTo>
                      <a:pt x="90" y="9"/>
                    </a:lnTo>
                    <a:lnTo>
                      <a:pt x="92" y="8"/>
                    </a:lnTo>
                    <a:lnTo>
                      <a:pt x="95" y="7"/>
                    </a:lnTo>
                    <a:lnTo>
                      <a:pt x="97" y="6"/>
                    </a:lnTo>
                    <a:lnTo>
                      <a:pt x="100" y="5"/>
                    </a:lnTo>
                    <a:lnTo>
                      <a:pt x="102" y="5"/>
                    </a:lnTo>
                    <a:lnTo>
                      <a:pt x="105" y="4"/>
                    </a:lnTo>
                    <a:lnTo>
                      <a:pt x="108" y="3"/>
                    </a:lnTo>
                    <a:lnTo>
                      <a:pt x="111" y="2"/>
                    </a:lnTo>
                    <a:lnTo>
                      <a:pt x="114" y="1"/>
                    </a:lnTo>
                    <a:lnTo>
                      <a:pt x="117"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4" name="Freeform 14"/>
              <p:cNvSpPr>
                <a:spLocks/>
              </p:cNvSpPr>
              <p:nvPr/>
            </p:nvSpPr>
            <p:spPr bwMode="auto">
              <a:xfrm>
                <a:off x="1641" y="1712"/>
                <a:ext cx="110" cy="63"/>
              </a:xfrm>
              <a:custGeom>
                <a:avLst/>
                <a:gdLst>
                  <a:gd name="T0" fmla="*/ 105 w 110"/>
                  <a:gd name="T1" fmla="*/ 63 h 63"/>
                  <a:gd name="T2" fmla="*/ 96 w 110"/>
                  <a:gd name="T3" fmla="*/ 63 h 63"/>
                  <a:gd name="T4" fmla="*/ 88 w 110"/>
                  <a:gd name="T5" fmla="*/ 62 h 63"/>
                  <a:gd name="T6" fmla="*/ 81 w 110"/>
                  <a:gd name="T7" fmla="*/ 62 h 63"/>
                  <a:gd name="T8" fmla="*/ 74 w 110"/>
                  <a:gd name="T9" fmla="*/ 62 h 63"/>
                  <a:gd name="T10" fmla="*/ 68 w 110"/>
                  <a:gd name="T11" fmla="*/ 62 h 63"/>
                  <a:gd name="T12" fmla="*/ 63 w 110"/>
                  <a:gd name="T13" fmla="*/ 62 h 63"/>
                  <a:gd name="T14" fmla="*/ 58 w 110"/>
                  <a:gd name="T15" fmla="*/ 61 h 63"/>
                  <a:gd name="T16" fmla="*/ 54 w 110"/>
                  <a:gd name="T17" fmla="*/ 61 h 63"/>
                  <a:gd name="T18" fmla="*/ 50 w 110"/>
                  <a:gd name="T19" fmla="*/ 61 h 63"/>
                  <a:gd name="T20" fmla="*/ 47 w 110"/>
                  <a:gd name="T21" fmla="*/ 61 h 63"/>
                  <a:gd name="T22" fmla="*/ 44 w 110"/>
                  <a:gd name="T23" fmla="*/ 61 h 63"/>
                  <a:gd name="T24" fmla="*/ 42 w 110"/>
                  <a:gd name="T25" fmla="*/ 60 h 63"/>
                  <a:gd name="T26" fmla="*/ 40 w 110"/>
                  <a:gd name="T27" fmla="*/ 60 h 63"/>
                  <a:gd name="T28" fmla="*/ 39 w 110"/>
                  <a:gd name="T29" fmla="*/ 60 h 63"/>
                  <a:gd name="T30" fmla="*/ 37 w 110"/>
                  <a:gd name="T31" fmla="*/ 60 h 63"/>
                  <a:gd name="T32" fmla="*/ 35 w 110"/>
                  <a:gd name="T33" fmla="*/ 59 h 63"/>
                  <a:gd name="T34" fmla="*/ 33 w 110"/>
                  <a:gd name="T35" fmla="*/ 59 h 63"/>
                  <a:gd name="T36" fmla="*/ 32 w 110"/>
                  <a:gd name="T37" fmla="*/ 58 h 63"/>
                  <a:gd name="T38" fmla="*/ 30 w 110"/>
                  <a:gd name="T39" fmla="*/ 57 h 63"/>
                  <a:gd name="T40" fmla="*/ 29 w 110"/>
                  <a:gd name="T41" fmla="*/ 56 h 63"/>
                  <a:gd name="T42" fmla="*/ 27 w 110"/>
                  <a:gd name="T43" fmla="*/ 54 h 63"/>
                  <a:gd name="T44" fmla="*/ 25 w 110"/>
                  <a:gd name="T45" fmla="*/ 52 h 63"/>
                  <a:gd name="T46" fmla="*/ 21 w 110"/>
                  <a:gd name="T47" fmla="*/ 49 h 63"/>
                  <a:gd name="T48" fmla="*/ 18 w 110"/>
                  <a:gd name="T49" fmla="*/ 46 h 63"/>
                  <a:gd name="T50" fmla="*/ 16 w 110"/>
                  <a:gd name="T51" fmla="*/ 43 h 63"/>
                  <a:gd name="T52" fmla="*/ 12 w 110"/>
                  <a:gd name="T53" fmla="*/ 39 h 63"/>
                  <a:gd name="T54" fmla="*/ 9 w 110"/>
                  <a:gd name="T55" fmla="*/ 35 h 63"/>
                  <a:gd name="T56" fmla="*/ 6 w 110"/>
                  <a:gd name="T57" fmla="*/ 29 h 63"/>
                  <a:gd name="T58" fmla="*/ 3 w 110"/>
                  <a:gd name="T59" fmla="*/ 24 h 63"/>
                  <a:gd name="T60" fmla="*/ 2 w 110"/>
                  <a:gd name="T61" fmla="*/ 22 h 63"/>
                  <a:gd name="T62" fmla="*/ 1 w 110"/>
                  <a:gd name="T63" fmla="*/ 20 h 63"/>
                  <a:gd name="T64" fmla="*/ 0 w 110"/>
                  <a:gd name="T65" fmla="*/ 18 h 63"/>
                  <a:gd name="T66" fmla="*/ 0 w 110"/>
                  <a:gd name="T67" fmla="*/ 16 h 63"/>
                  <a:gd name="T68" fmla="*/ 1 w 110"/>
                  <a:gd name="T69" fmla="*/ 15 h 63"/>
                  <a:gd name="T70" fmla="*/ 2 w 110"/>
                  <a:gd name="T71" fmla="*/ 14 h 63"/>
                  <a:gd name="T72" fmla="*/ 3 w 110"/>
                  <a:gd name="T73" fmla="*/ 13 h 63"/>
                  <a:gd name="T74" fmla="*/ 6 w 110"/>
                  <a:gd name="T75" fmla="*/ 12 h 63"/>
                  <a:gd name="T76" fmla="*/ 9 w 110"/>
                  <a:gd name="T77" fmla="*/ 11 h 63"/>
                  <a:gd name="T78" fmla="*/ 15 w 110"/>
                  <a:gd name="T79" fmla="*/ 9 h 63"/>
                  <a:gd name="T80" fmla="*/ 21 w 110"/>
                  <a:gd name="T81" fmla="*/ 7 h 63"/>
                  <a:gd name="T82" fmla="*/ 30 w 110"/>
                  <a:gd name="T83" fmla="*/ 5 h 63"/>
                  <a:gd name="T84" fmla="*/ 37 w 110"/>
                  <a:gd name="T85" fmla="*/ 4 h 63"/>
                  <a:gd name="T86" fmla="*/ 44 w 110"/>
                  <a:gd name="T87" fmla="*/ 4 h 63"/>
                  <a:gd name="T88" fmla="*/ 56 w 110"/>
                  <a:gd name="T89" fmla="*/ 2 h 63"/>
                  <a:gd name="T90" fmla="*/ 72 w 110"/>
                  <a:gd name="T91" fmla="*/ 1 h 63"/>
                  <a:gd name="T92" fmla="*/ 88 w 110"/>
                  <a:gd name="T93" fmla="*/ 1 h 63"/>
                  <a:gd name="T94" fmla="*/ 95 w 110"/>
                  <a:gd name="T95" fmla="*/ 0 h 63"/>
                  <a:gd name="T96" fmla="*/ 96 w 110"/>
                  <a:gd name="T97" fmla="*/ 1 h 63"/>
                  <a:gd name="T98" fmla="*/ 96 w 110"/>
                  <a:gd name="T99" fmla="*/ 3 h 63"/>
                  <a:gd name="T100" fmla="*/ 97 w 110"/>
                  <a:gd name="T101" fmla="*/ 5 h 63"/>
                  <a:gd name="T102" fmla="*/ 98 w 110"/>
                  <a:gd name="T103" fmla="*/ 8 h 63"/>
                  <a:gd name="T104" fmla="*/ 98 w 110"/>
                  <a:gd name="T105" fmla="*/ 12 h 63"/>
                  <a:gd name="T106" fmla="*/ 99 w 110"/>
                  <a:gd name="T107" fmla="*/ 16 h 63"/>
                  <a:gd name="T108" fmla="*/ 100 w 110"/>
                  <a:gd name="T109" fmla="*/ 20 h 63"/>
                  <a:gd name="T110" fmla="*/ 102 w 110"/>
                  <a:gd name="T111" fmla="*/ 25 h 63"/>
                  <a:gd name="T112" fmla="*/ 104 w 110"/>
                  <a:gd name="T113" fmla="*/ 35 h 63"/>
                  <a:gd name="T114" fmla="*/ 106 w 110"/>
                  <a:gd name="T115" fmla="*/ 45 h 63"/>
                  <a:gd name="T116" fmla="*/ 108 w 110"/>
                  <a:gd name="T117" fmla="*/ 54 h 63"/>
                  <a:gd name="T118" fmla="*/ 109 w 110"/>
                  <a:gd name="T119" fmla="*/ 59 h 63"/>
                  <a:gd name="T120" fmla="*/ 110 w 110"/>
                  <a:gd name="T121" fmla="*/ 63 h 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0" h="63">
                    <a:moveTo>
                      <a:pt x="110" y="63"/>
                    </a:moveTo>
                    <a:lnTo>
                      <a:pt x="105" y="63"/>
                    </a:lnTo>
                    <a:lnTo>
                      <a:pt x="101" y="63"/>
                    </a:lnTo>
                    <a:lnTo>
                      <a:pt x="96" y="63"/>
                    </a:lnTo>
                    <a:lnTo>
                      <a:pt x="92" y="62"/>
                    </a:lnTo>
                    <a:lnTo>
                      <a:pt x="88" y="62"/>
                    </a:lnTo>
                    <a:lnTo>
                      <a:pt x="84" y="62"/>
                    </a:lnTo>
                    <a:lnTo>
                      <a:pt x="81" y="62"/>
                    </a:lnTo>
                    <a:lnTo>
                      <a:pt x="77" y="62"/>
                    </a:lnTo>
                    <a:lnTo>
                      <a:pt x="74" y="62"/>
                    </a:lnTo>
                    <a:lnTo>
                      <a:pt x="71" y="62"/>
                    </a:lnTo>
                    <a:lnTo>
                      <a:pt x="68" y="62"/>
                    </a:lnTo>
                    <a:lnTo>
                      <a:pt x="66" y="62"/>
                    </a:lnTo>
                    <a:lnTo>
                      <a:pt x="63" y="62"/>
                    </a:lnTo>
                    <a:lnTo>
                      <a:pt x="60" y="61"/>
                    </a:lnTo>
                    <a:lnTo>
                      <a:pt x="58" y="61"/>
                    </a:lnTo>
                    <a:lnTo>
                      <a:pt x="56" y="61"/>
                    </a:lnTo>
                    <a:lnTo>
                      <a:pt x="54" y="61"/>
                    </a:lnTo>
                    <a:lnTo>
                      <a:pt x="52" y="61"/>
                    </a:lnTo>
                    <a:lnTo>
                      <a:pt x="50" y="61"/>
                    </a:lnTo>
                    <a:lnTo>
                      <a:pt x="49" y="61"/>
                    </a:lnTo>
                    <a:lnTo>
                      <a:pt x="47" y="61"/>
                    </a:lnTo>
                    <a:lnTo>
                      <a:pt x="46" y="61"/>
                    </a:lnTo>
                    <a:lnTo>
                      <a:pt x="44" y="61"/>
                    </a:lnTo>
                    <a:lnTo>
                      <a:pt x="43" y="61"/>
                    </a:lnTo>
                    <a:lnTo>
                      <a:pt x="42" y="60"/>
                    </a:lnTo>
                    <a:lnTo>
                      <a:pt x="41" y="60"/>
                    </a:lnTo>
                    <a:lnTo>
                      <a:pt x="40" y="60"/>
                    </a:lnTo>
                    <a:lnTo>
                      <a:pt x="39" y="60"/>
                    </a:lnTo>
                    <a:lnTo>
                      <a:pt x="38" y="60"/>
                    </a:lnTo>
                    <a:lnTo>
                      <a:pt x="37" y="60"/>
                    </a:lnTo>
                    <a:lnTo>
                      <a:pt x="36" y="60"/>
                    </a:lnTo>
                    <a:lnTo>
                      <a:pt x="35" y="59"/>
                    </a:lnTo>
                    <a:lnTo>
                      <a:pt x="34" y="59"/>
                    </a:lnTo>
                    <a:lnTo>
                      <a:pt x="33" y="59"/>
                    </a:lnTo>
                    <a:lnTo>
                      <a:pt x="33" y="58"/>
                    </a:lnTo>
                    <a:lnTo>
                      <a:pt x="32" y="58"/>
                    </a:lnTo>
                    <a:lnTo>
                      <a:pt x="31" y="57"/>
                    </a:lnTo>
                    <a:lnTo>
                      <a:pt x="30" y="57"/>
                    </a:lnTo>
                    <a:lnTo>
                      <a:pt x="30" y="56"/>
                    </a:lnTo>
                    <a:lnTo>
                      <a:pt x="29" y="56"/>
                    </a:lnTo>
                    <a:lnTo>
                      <a:pt x="28" y="55"/>
                    </a:lnTo>
                    <a:lnTo>
                      <a:pt x="27" y="54"/>
                    </a:lnTo>
                    <a:lnTo>
                      <a:pt x="26" y="53"/>
                    </a:lnTo>
                    <a:lnTo>
                      <a:pt x="25" y="52"/>
                    </a:lnTo>
                    <a:lnTo>
                      <a:pt x="23" y="51"/>
                    </a:lnTo>
                    <a:lnTo>
                      <a:pt x="21" y="49"/>
                    </a:lnTo>
                    <a:lnTo>
                      <a:pt x="20" y="48"/>
                    </a:lnTo>
                    <a:lnTo>
                      <a:pt x="18" y="46"/>
                    </a:lnTo>
                    <a:lnTo>
                      <a:pt x="17" y="45"/>
                    </a:lnTo>
                    <a:lnTo>
                      <a:pt x="16" y="43"/>
                    </a:lnTo>
                    <a:lnTo>
                      <a:pt x="14" y="41"/>
                    </a:lnTo>
                    <a:lnTo>
                      <a:pt x="12" y="39"/>
                    </a:lnTo>
                    <a:lnTo>
                      <a:pt x="11" y="37"/>
                    </a:lnTo>
                    <a:lnTo>
                      <a:pt x="9" y="35"/>
                    </a:lnTo>
                    <a:lnTo>
                      <a:pt x="8" y="32"/>
                    </a:lnTo>
                    <a:lnTo>
                      <a:pt x="6" y="29"/>
                    </a:lnTo>
                    <a:lnTo>
                      <a:pt x="5" y="27"/>
                    </a:lnTo>
                    <a:lnTo>
                      <a:pt x="3" y="24"/>
                    </a:lnTo>
                    <a:lnTo>
                      <a:pt x="3" y="23"/>
                    </a:lnTo>
                    <a:lnTo>
                      <a:pt x="2" y="22"/>
                    </a:lnTo>
                    <a:lnTo>
                      <a:pt x="1" y="21"/>
                    </a:lnTo>
                    <a:lnTo>
                      <a:pt x="1" y="20"/>
                    </a:lnTo>
                    <a:lnTo>
                      <a:pt x="1" y="18"/>
                    </a:lnTo>
                    <a:lnTo>
                      <a:pt x="0" y="18"/>
                    </a:lnTo>
                    <a:lnTo>
                      <a:pt x="0" y="17"/>
                    </a:lnTo>
                    <a:lnTo>
                      <a:pt x="0" y="16"/>
                    </a:lnTo>
                    <a:lnTo>
                      <a:pt x="1" y="15"/>
                    </a:lnTo>
                    <a:lnTo>
                      <a:pt x="1" y="14"/>
                    </a:lnTo>
                    <a:lnTo>
                      <a:pt x="2" y="14"/>
                    </a:lnTo>
                    <a:lnTo>
                      <a:pt x="3" y="13"/>
                    </a:lnTo>
                    <a:lnTo>
                      <a:pt x="4" y="12"/>
                    </a:lnTo>
                    <a:lnTo>
                      <a:pt x="6" y="12"/>
                    </a:lnTo>
                    <a:lnTo>
                      <a:pt x="8" y="11"/>
                    </a:lnTo>
                    <a:lnTo>
                      <a:pt x="9" y="11"/>
                    </a:lnTo>
                    <a:lnTo>
                      <a:pt x="12" y="10"/>
                    </a:lnTo>
                    <a:lnTo>
                      <a:pt x="15" y="9"/>
                    </a:lnTo>
                    <a:lnTo>
                      <a:pt x="18" y="8"/>
                    </a:lnTo>
                    <a:lnTo>
                      <a:pt x="21" y="7"/>
                    </a:lnTo>
                    <a:lnTo>
                      <a:pt x="27" y="6"/>
                    </a:lnTo>
                    <a:lnTo>
                      <a:pt x="30" y="5"/>
                    </a:lnTo>
                    <a:lnTo>
                      <a:pt x="33" y="5"/>
                    </a:lnTo>
                    <a:lnTo>
                      <a:pt x="37" y="4"/>
                    </a:lnTo>
                    <a:lnTo>
                      <a:pt x="41" y="4"/>
                    </a:lnTo>
                    <a:lnTo>
                      <a:pt x="44" y="4"/>
                    </a:lnTo>
                    <a:lnTo>
                      <a:pt x="48" y="3"/>
                    </a:lnTo>
                    <a:lnTo>
                      <a:pt x="56" y="2"/>
                    </a:lnTo>
                    <a:lnTo>
                      <a:pt x="64" y="2"/>
                    </a:lnTo>
                    <a:lnTo>
                      <a:pt x="72" y="1"/>
                    </a:lnTo>
                    <a:lnTo>
                      <a:pt x="80" y="1"/>
                    </a:lnTo>
                    <a:lnTo>
                      <a:pt x="88" y="1"/>
                    </a:lnTo>
                    <a:lnTo>
                      <a:pt x="92" y="0"/>
                    </a:lnTo>
                    <a:lnTo>
                      <a:pt x="95" y="0"/>
                    </a:lnTo>
                    <a:lnTo>
                      <a:pt x="96" y="1"/>
                    </a:lnTo>
                    <a:lnTo>
                      <a:pt x="96" y="2"/>
                    </a:lnTo>
                    <a:lnTo>
                      <a:pt x="96" y="3"/>
                    </a:lnTo>
                    <a:lnTo>
                      <a:pt x="97" y="4"/>
                    </a:lnTo>
                    <a:lnTo>
                      <a:pt x="97" y="5"/>
                    </a:lnTo>
                    <a:lnTo>
                      <a:pt x="97" y="7"/>
                    </a:lnTo>
                    <a:lnTo>
                      <a:pt x="98" y="8"/>
                    </a:lnTo>
                    <a:lnTo>
                      <a:pt x="98" y="10"/>
                    </a:lnTo>
                    <a:lnTo>
                      <a:pt x="98" y="12"/>
                    </a:lnTo>
                    <a:lnTo>
                      <a:pt x="99" y="14"/>
                    </a:lnTo>
                    <a:lnTo>
                      <a:pt x="99" y="16"/>
                    </a:lnTo>
                    <a:lnTo>
                      <a:pt x="100" y="18"/>
                    </a:lnTo>
                    <a:lnTo>
                      <a:pt x="100" y="20"/>
                    </a:lnTo>
                    <a:lnTo>
                      <a:pt x="101" y="22"/>
                    </a:lnTo>
                    <a:lnTo>
                      <a:pt x="102" y="25"/>
                    </a:lnTo>
                    <a:lnTo>
                      <a:pt x="103" y="30"/>
                    </a:lnTo>
                    <a:lnTo>
                      <a:pt x="104" y="35"/>
                    </a:lnTo>
                    <a:lnTo>
                      <a:pt x="105" y="40"/>
                    </a:lnTo>
                    <a:lnTo>
                      <a:pt x="106" y="45"/>
                    </a:lnTo>
                    <a:lnTo>
                      <a:pt x="107" y="50"/>
                    </a:lnTo>
                    <a:lnTo>
                      <a:pt x="108" y="54"/>
                    </a:lnTo>
                    <a:lnTo>
                      <a:pt x="109" y="57"/>
                    </a:lnTo>
                    <a:lnTo>
                      <a:pt x="109" y="59"/>
                    </a:lnTo>
                    <a:lnTo>
                      <a:pt x="110" y="61"/>
                    </a:lnTo>
                    <a:lnTo>
                      <a:pt x="110" y="6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5" name="Freeform 15"/>
              <p:cNvSpPr>
                <a:spLocks/>
              </p:cNvSpPr>
              <p:nvPr/>
            </p:nvSpPr>
            <p:spPr bwMode="auto">
              <a:xfrm>
                <a:off x="1754" y="1712"/>
                <a:ext cx="159" cy="72"/>
              </a:xfrm>
              <a:custGeom>
                <a:avLst/>
                <a:gdLst>
                  <a:gd name="T0" fmla="*/ 155 w 159"/>
                  <a:gd name="T1" fmla="*/ 41 h 72"/>
                  <a:gd name="T2" fmla="*/ 151 w 159"/>
                  <a:gd name="T3" fmla="*/ 39 h 72"/>
                  <a:gd name="T4" fmla="*/ 143 w 159"/>
                  <a:gd name="T5" fmla="*/ 35 h 72"/>
                  <a:gd name="T6" fmla="*/ 132 w 159"/>
                  <a:gd name="T7" fmla="*/ 29 h 72"/>
                  <a:gd name="T8" fmla="*/ 117 w 159"/>
                  <a:gd name="T9" fmla="*/ 21 h 72"/>
                  <a:gd name="T10" fmla="*/ 107 w 159"/>
                  <a:gd name="T11" fmla="*/ 17 h 72"/>
                  <a:gd name="T12" fmla="*/ 103 w 159"/>
                  <a:gd name="T13" fmla="*/ 15 h 72"/>
                  <a:gd name="T14" fmla="*/ 99 w 159"/>
                  <a:gd name="T15" fmla="*/ 13 h 72"/>
                  <a:gd name="T16" fmla="*/ 93 w 159"/>
                  <a:gd name="T17" fmla="*/ 11 h 72"/>
                  <a:gd name="T18" fmla="*/ 87 w 159"/>
                  <a:gd name="T19" fmla="*/ 10 h 72"/>
                  <a:gd name="T20" fmla="*/ 80 w 159"/>
                  <a:gd name="T21" fmla="*/ 8 h 72"/>
                  <a:gd name="T22" fmla="*/ 72 w 159"/>
                  <a:gd name="T23" fmla="*/ 7 h 72"/>
                  <a:gd name="T24" fmla="*/ 55 w 159"/>
                  <a:gd name="T25" fmla="*/ 4 h 72"/>
                  <a:gd name="T26" fmla="*/ 40 w 159"/>
                  <a:gd name="T27" fmla="*/ 2 h 72"/>
                  <a:gd name="T28" fmla="*/ 31 w 159"/>
                  <a:gd name="T29" fmla="*/ 1 h 72"/>
                  <a:gd name="T30" fmla="*/ 23 w 159"/>
                  <a:gd name="T31" fmla="*/ 1 h 72"/>
                  <a:gd name="T32" fmla="*/ 15 w 159"/>
                  <a:gd name="T33" fmla="*/ 0 h 72"/>
                  <a:gd name="T34" fmla="*/ 5 w 159"/>
                  <a:gd name="T35" fmla="*/ 0 h 72"/>
                  <a:gd name="T36" fmla="*/ 2 w 159"/>
                  <a:gd name="T37" fmla="*/ 8 h 72"/>
                  <a:gd name="T38" fmla="*/ 5 w 159"/>
                  <a:gd name="T39" fmla="*/ 20 h 72"/>
                  <a:gd name="T40" fmla="*/ 10 w 159"/>
                  <a:gd name="T41" fmla="*/ 37 h 72"/>
                  <a:gd name="T42" fmla="*/ 14 w 159"/>
                  <a:gd name="T43" fmla="*/ 50 h 72"/>
                  <a:gd name="T44" fmla="*/ 17 w 159"/>
                  <a:gd name="T45" fmla="*/ 60 h 72"/>
                  <a:gd name="T46" fmla="*/ 36 w 159"/>
                  <a:gd name="T47" fmla="*/ 65 h 72"/>
                  <a:gd name="T48" fmla="*/ 66 w 159"/>
                  <a:gd name="T49" fmla="*/ 67 h 72"/>
                  <a:gd name="T50" fmla="*/ 94 w 159"/>
                  <a:gd name="T51" fmla="*/ 69 h 72"/>
                  <a:gd name="T52" fmla="*/ 108 w 159"/>
                  <a:gd name="T53" fmla="*/ 69 h 72"/>
                  <a:gd name="T54" fmla="*/ 121 w 159"/>
                  <a:gd name="T55" fmla="*/ 70 h 72"/>
                  <a:gd name="T56" fmla="*/ 132 w 159"/>
                  <a:gd name="T57" fmla="*/ 71 h 72"/>
                  <a:gd name="T58" fmla="*/ 143 w 159"/>
                  <a:gd name="T59" fmla="*/ 72 h 72"/>
                  <a:gd name="T60" fmla="*/ 152 w 159"/>
                  <a:gd name="T61" fmla="*/ 72 h 72"/>
                  <a:gd name="T62" fmla="*/ 153 w 159"/>
                  <a:gd name="T63" fmla="*/ 69 h 72"/>
                  <a:gd name="T64" fmla="*/ 149 w 159"/>
                  <a:gd name="T65" fmla="*/ 69 h 72"/>
                  <a:gd name="T66" fmla="*/ 146 w 159"/>
                  <a:gd name="T67" fmla="*/ 68 h 72"/>
                  <a:gd name="T68" fmla="*/ 144 w 159"/>
                  <a:gd name="T69" fmla="*/ 67 h 72"/>
                  <a:gd name="T70" fmla="*/ 142 w 159"/>
                  <a:gd name="T71" fmla="*/ 66 h 72"/>
                  <a:gd name="T72" fmla="*/ 141 w 159"/>
                  <a:gd name="T73" fmla="*/ 63 h 72"/>
                  <a:gd name="T74" fmla="*/ 139 w 159"/>
                  <a:gd name="T75" fmla="*/ 59 h 72"/>
                  <a:gd name="T76" fmla="*/ 138 w 159"/>
                  <a:gd name="T77" fmla="*/ 53 h 72"/>
                  <a:gd name="T78" fmla="*/ 139 w 159"/>
                  <a:gd name="T79" fmla="*/ 49 h 72"/>
                  <a:gd name="T80" fmla="*/ 141 w 159"/>
                  <a:gd name="T81" fmla="*/ 47 h 72"/>
                  <a:gd name="T82" fmla="*/ 144 w 159"/>
                  <a:gd name="T83" fmla="*/ 46 h 72"/>
                  <a:gd name="T84" fmla="*/ 148 w 159"/>
                  <a:gd name="T85" fmla="*/ 46 h 72"/>
                  <a:gd name="T86" fmla="*/ 153 w 159"/>
                  <a:gd name="T87" fmla="*/ 48 h 72"/>
                  <a:gd name="T88" fmla="*/ 158 w 159"/>
                  <a:gd name="T89" fmla="*/ 42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9" h="72">
                    <a:moveTo>
                      <a:pt x="158" y="42"/>
                    </a:moveTo>
                    <a:lnTo>
                      <a:pt x="157" y="42"/>
                    </a:lnTo>
                    <a:lnTo>
                      <a:pt x="155" y="41"/>
                    </a:lnTo>
                    <a:lnTo>
                      <a:pt x="154" y="41"/>
                    </a:lnTo>
                    <a:lnTo>
                      <a:pt x="153" y="40"/>
                    </a:lnTo>
                    <a:lnTo>
                      <a:pt x="151" y="39"/>
                    </a:lnTo>
                    <a:lnTo>
                      <a:pt x="150" y="38"/>
                    </a:lnTo>
                    <a:lnTo>
                      <a:pt x="147" y="37"/>
                    </a:lnTo>
                    <a:lnTo>
                      <a:pt x="143" y="35"/>
                    </a:lnTo>
                    <a:lnTo>
                      <a:pt x="140" y="33"/>
                    </a:lnTo>
                    <a:lnTo>
                      <a:pt x="136" y="31"/>
                    </a:lnTo>
                    <a:lnTo>
                      <a:pt x="132" y="29"/>
                    </a:lnTo>
                    <a:lnTo>
                      <a:pt x="125" y="25"/>
                    </a:lnTo>
                    <a:lnTo>
                      <a:pt x="121" y="23"/>
                    </a:lnTo>
                    <a:lnTo>
                      <a:pt x="117" y="21"/>
                    </a:lnTo>
                    <a:lnTo>
                      <a:pt x="114" y="20"/>
                    </a:lnTo>
                    <a:lnTo>
                      <a:pt x="110" y="18"/>
                    </a:lnTo>
                    <a:lnTo>
                      <a:pt x="107" y="17"/>
                    </a:lnTo>
                    <a:lnTo>
                      <a:pt x="106" y="16"/>
                    </a:lnTo>
                    <a:lnTo>
                      <a:pt x="105" y="15"/>
                    </a:lnTo>
                    <a:lnTo>
                      <a:pt x="103" y="15"/>
                    </a:lnTo>
                    <a:lnTo>
                      <a:pt x="102" y="14"/>
                    </a:lnTo>
                    <a:lnTo>
                      <a:pt x="101" y="14"/>
                    </a:lnTo>
                    <a:lnTo>
                      <a:pt x="99" y="13"/>
                    </a:lnTo>
                    <a:lnTo>
                      <a:pt x="97" y="12"/>
                    </a:lnTo>
                    <a:lnTo>
                      <a:pt x="95" y="12"/>
                    </a:lnTo>
                    <a:lnTo>
                      <a:pt x="93" y="11"/>
                    </a:lnTo>
                    <a:lnTo>
                      <a:pt x="91" y="11"/>
                    </a:lnTo>
                    <a:lnTo>
                      <a:pt x="89" y="10"/>
                    </a:lnTo>
                    <a:lnTo>
                      <a:pt x="87" y="10"/>
                    </a:lnTo>
                    <a:lnTo>
                      <a:pt x="85" y="9"/>
                    </a:lnTo>
                    <a:lnTo>
                      <a:pt x="82" y="9"/>
                    </a:lnTo>
                    <a:lnTo>
                      <a:pt x="80" y="8"/>
                    </a:lnTo>
                    <a:lnTo>
                      <a:pt x="78" y="8"/>
                    </a:lnTo>
                    <a:lnTo>
                      <a:pt x="75" y="7"/>
                    </a:lnTo>
                    <a:lnTo>
                      <a:pt x="72" y="7"/>
                    </a:lnTo>
                    <a:lnTo>
                      <a:pt x="67" y="6"/>
                    </a:lnTo>
                    <a:lnTo>
                      <a:pt x="61" y="5"/>
                    </a:lnTo>
                    <a:lnTo>
                      <a:pt x="55" y="4"/>
                    </a:lnTo>
                    <a:lnTo>
                      <a:pt x="49" y="3"/>
                    </a:lnTo>
                    <a:lnTo>
                      <a:pt x="44" y="2"/>
                    </a:lnTo>
                    <a:lnTo>
                      <a:pt x="40" y="2"/>
                    </a:lnTo>
                    <a:lnTo>
                      <a:pt x="35" y="1"/>
                    </a:lnTo>
                    <a:lnTo>
                      <a:pt x="33" y="1"/>
                    </a:lnTo>
                    <a:lnTo>
                      <a:pt x="31" y="1"/>
                    </a:lnTo>
                    <a:lnTo>
                      <a:pt x="28" y="1"/>
                    </a:lnTo>
                    <a:lnTo>
                      <a:pt x="26" y="1"/>
                    </a:lnTo>
                    <a:lnTo>
                      <a:pt x="23" y="1"/>
                    </a:lnTo>
                    <a:lnTo>
                      <a:pt x="21" y="1"/>
                    </a:lnTo>
                    <a:lnTo>
                      <a:pt x="18" y="0"/>
                    </a:lnTo>
                    <a:lnTo>
                      <a:pt x="15" y="0"/>
                    </a:lnTo>
                    <a:lnTo>
                      <a:pt x="12" y="0"/>
                    </a:lnTo>
                    <a:lnTo>
                      <a:pt x="8" y="0"/>
                    </a:lnTo>
                    <a:lnTo>
                      <a:pt x="5" y="0"/>
                    </a:lnTo>
                    <a:lnTo>
                      <a:pt x="0" y="0"/>
                    </a:lnTo>
                    <a:lnTo>
                      <a:pt x="1" y="4"/>
                    </a:lnTo>
                    <a:lnTo>
                      <a:pt x="2" y="8"/>
                    </a:lnTo>
                    <a:lnTo>
                      <a:pt x="3" y="12"/>
                    </a:lnTo>
                    <a:lnTo>
                      <a:pt x="4" y="16"/>
                    </a:lnTo>
                    <a:lnTo>
                      <a:pt x="5" y="20"/>
                    </a:lnTo>
                    <a:lnTo>
                      <a:pt x="7" y="24"/>
                    </a:lnTo>
                    <a:lnTo>
                      <a:pt x="9" y="33"/>
                    </a:lnTo>
                    <a:lnTo>
                      <a:pt x="10" y="37"/>
                    </a:lnTo>
                    <a:lnTo>
                      <a:pt x="11" y="41"/>
                    </a:lnTo>
                    <a:lnTo>
                      <a:pt x="13" y="45"/>
                    </a:lnTo>
                    <a:lnTo>
                      <a:pt x="14" y="50"/>
                    </a:lnTo>
                    <a:lnTo>
                      <a:pt x="15" y="53"/>
                    </a:lnTo>
                    <a:lnTo>
                      <a:pt x="16" y="57"/>
                    </a:lnTo>
                    <a:lnTo>
                      <a:pt x="17" y="60"/>
                    </a:lnTo>
                    <a:lnTo>
                      <a:pt x="18" y="64"/>
                    </a:lnTo>
                    <a:lnTo>
                      <a:pt x="27" y="65"/>
                    </a:lnTo>
                    <a:lnTo>
                      <a:pt x="36" y="65"/>
                    </a:lnTo>
                    <a:lnTo>
                      <a:pt x="46" y="66"/>
                    </a:lnTo>
                    <a:lnTo>
                      <a:pt x="56" y="66"/>
                    </a:lnTo>
                    <a:lnTo>
                      <a:pt x="66" y="67"/>
                    </a:lnTo>
                    <a:lnTo>
                      <a:pt x="75" y="68"/>
                    </a:lnTo>
                    <a:lnTo>
                      <a:pt x="85" y="68"/>
                    </a:lnTo>
                    <a:lnTo>
                      <a:pt x="94" y="69"/>
                    </a:lnTo>
                    <a:lnTo>
                      <a:pt x="99" y="69"/>
                    </a:lnTo>
                    <a:lnTo>
                      <a:pt x="103" y="69"/>
                    </a:lnTo>
                    <a:lnTo>
                      <a:pt x="108" y="69"/>
                    </a:lnTo>
                    <a:lnTo>
                      <a:pt x="112" y="70"/>
                    </a:lnTo>
                    <a:lnTo>
                      <a:pt x="117" y="70"/>
                    </a:lnTo>
                    <a:lnTo>
                      <a:pt x="121" y="70"/>
                    </a:lnTo>
                    <a:lnTo>
                      <a:pt x="125" y="71"/>
                    </a:lnTo>
                    <a:lnTo>
                      <a:pt x="129" y="71"/>
                    </a:lnTo>
                    <a:lnTo>
                      <a:pt x="132" y="71"/>
                    </a:lnTo>
                    <a:lnTo>
                      <a:pt x="136" y="71"/>
                    </a:lnTo>
                    <a:lnTo>
                      <a:pt x="140" y="71"/>
                    </a:lnTo>
                    <a:lnTo>
                      <a:pt x="143" y="72"/>
                    </a:lnTo>
                    <a:lnTo>
                      <a:pt x="147" y="72"/>
                    </a:lnTo>
                    <a:lnTo>
                      <a:pt x="150" y="72"/>
                    </a:lnTo>
                    <a:lnTo>
                      <a:pt x="152" y="72"/>
                    </a:lnTo>
                    <a:lnTo>
                      <a:pt x="155" y="72"/>
                    </a:lnTo>
                    <a:lnTo>
                      <a:pt x="155" y="70"/>
                    </a:lnTo>
                    <a:lnTo>
                      <a:pt x="153" y="69"/>
                    </a:lnTo>
                    <a:lnTo>
                      <a:pt x="152" y="69"/>
                    </a:lnTo>
                    <a:lnTo>
                      <a:pt x="150" y="69"/>
                    </a:lnTo>
                    <a:lnTo>
                      <a:pt x="149" y="69"/>
                    </a:lnTo>
                    <a:lnTo>
                      <a:pt x="148" y="69"/>
                    </a:lnTo>
                    <a:lnTo>
                      <a:pt x="147" y="68"/>
                    </a:lnTo>
                    <a:lnTo>
                      <a:pt x="146" y="68"/>
                    </a:lnTo>
                    <a:lnTo>
                      <a:pt x="145" y="68"/>
                    </a:lnTo>
                    <a:lnTo>
                      <a:pt x="144" y="68"/>
                    </a:lnTo>
                    <a:lnTo>
                      <a:pt x="144" y="67"/>
                    </a:lnTo>
                    <a:lnTo>
                      <a:pt x="143" y="67"/>
                    </a:lnTo>
                    <a:lnTo>
                      <a:pt x="142" y="66"/>
                    </a:lnTo>
                    <a:lnTo>
                      <a:pt x="142" y="65"/>
                    </a:lnTo>
                    <a:lnTo>
                      <a:pt x="141" y="64"/>
                    </a:lnTo>
                    <a:lnTo>
                      <a:pt x="141" y="63"/>
                    </a:lnTo>
                    <a:lnTo>
                      <a:pt x="140" y="62"/>
                    </a:lnTo>
                    <a:lnTo>
                      <a:pt x="140" y="60"/>
                    </a:lnTo>
                    <a:lnTo>
                      <a:pt x="139" y="59"/>
                    </a:lnTo>
                    <a:lnTo>
                      <a:pt x="139" y="57"/>
                    </a:lnTo>
                    <a:lnTo>
                      <a:pt x="138" y="55"/>
                    </a:lnTo>
                    <a:lnTo>
                      <a:pt x="138" y="53"/>
                    </a:lnTo>
                    <a:lnTo>
                      <a:pt x="138" y="52"/>
                    </a:lnTo>
                    <a:lnTo>
                      <a:pt x="138" y="50"/>
                    </a:lnTo>
                    <a:lnTo>
                      <a:pt x="139" y="49"/>
                    </a:lnTo>
                    <a:lnTo>
                      <a:pt x="139" y="48"/>
                    </a:lnTo>
                    <a:lnTo>
                      <a:pt x="140" y="47"/>
                    </a:lnTo>
                    <a:lnTo>
                      <a:pt x="141" y="47"/>
                    </a:lnTo>
                    <a:lnTo>
                      <a:pt x="142" y="46"/>
                    </a:lnTo>
                    <a:lnTo>
                      <a:pt x="143" y="46"/>
                    </a:lnTo>
                    <a:lnTo>
                      <a:pt x="144" y="46"/>
                    </a:lnTo>
                    <a:lnTo>
                      <a:pt x="145" y="46"/>
                    </a:lnTo>
                    <a:lnTo>
                      <a:pt x="147" y="46"/>
                    </a:lnTo>
                    <a:lnTo>
                      <a:pt x="148" y="46"/>
                    </a:lnTo>
                    <a:lnTo>
                      <a:pt x="150" y="47"/>
                    </a:lnTo>
                    <a:lnTo>
                      <a:pt x="151" y="47"/>
                    </a:lnTo>
                    <a:lnTo>
                      <a:pt x="153" y="48"/>
                    </a:lnTo>
                    <a:lnTo>
                      <a:pt x="155" y="48"/>
                    </a:lnTo>
                    <a:lnTo>
                      <a:pt x="159" y="49"/>
                    </a:lnTo>
                    <a:lnTo>
                      <a:pt x="158" y="4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6" name="Freeform 16"/>
              <p:cNvSpPr>
                <a:spLocks/>
              </p:cNvSpPr>
              <p:nvPr/>
            </p:nvSpPr>
            <p:spPr bwMode="auto">
              <a:xfrm>
                <a:off x="1868" y="1713"/>
                <a:ext cx="156" cy="76"/>
              </a:xfrm>
              <a:custGeom>
                <a:avLst/>
                <a:gdLst>
                  <a:gd name="T0" fmla="*/ 152 w 156"/>
                  <a:gd name="T1" fmla="*/ 73 h 76"/>
                  <a:gd name="T2" fmla="*/ 144 w 156"/>
                  <a:gd name="T3" fmla="*/ 68 h 76"/>
                  <a:gd name="T4" fmla="*/ 130 w 156"/>
                  <a:gd name="T5" fmla="*/ 60 h 76"/>
                  <a:gd name="T6" fmla="*/ 112 w 156"/>
                  <a:gd name="T7" fmla="*/ 49 h 76"/>
                  <a:gd name="T8" fmla="*/ 93 w 156"/>
                  <a:gd name="T9" fmla="*/ 39 h 76"/>
                  <a:gd name="T10" fmla="*/ 84 w 156"/>
                  <a:gd name="T11" fmla="*/ 34 h 76"/>
                  <a:gd name="T12" fmla="*/ 73 w 156"/>
                  <a:gd name="T13" fmla="*/ 28 h 76"/>
                  <a:gd name="T14" fmla="*/ 65 w 156"/>
                  <a:gd name="T15" fmla="*/ 24 h 76"/>
                  <a:gd name="T16" fmla="*/ 56 w 156"/>
                  <a:gd name="T17" fmla="*/ 20 h 76"/>
                  <a:gd name="T18" fmla="*/ 52 w 156"/>
                  <a:gd name="T19" fmla="*/ 18 h 76"/>
                  <a:gd name="T20" fmla="*/ 47 w 156"/>
                  <a:gd name="T21" fmla="*/ 16 h 76"/>
                  <a:gd name="T22" fmla="*/ 41 w 156"/>
                  <a:gd name="T23" fmla="*/ 13 h 76"/>
                  <a:gd name="T24" fmla="*/ 31 w 156"/>
                  <a:gd name="T25" fmla="*/ 8 h 76"/>
                  <a:gd name="T26" fmla="*/ 20 w 156"/>
                  <a:gd name="T27" fmla="*/ 3 h 76"/>
                  <a:gd name="T28" fmla="*/ 15 w 156"/>
                  <a:gd name="T29" fmla="*/ 1 h 76"/>
                  <a:gd name="T30" fmla="*/ 10 w 156"/>
                  <a:gd name="T31" fmla="*/ 0 h 76"/>
                  <a:gd name="T32" fmla="*/ 8 w 156"/>
                  <a:gd name="T33" fmla="*/ 1 h 76"/>
                  <a:gd name="T34" fmla="*/ 6 w 156"/>
                  <a:gd name="T35" fmla="*/ 2 h 76"/>
                  <a:gd name="T36" fmla="*/ 3 w 156"/>
                  <a:gd name="T37" fmla="*/ 3 h 76"/>
                  <a:gd name="T38" fmla="*/ 0 w 156"/>
                  <a:gd name="T39" fmla="*/ 4 h 76"/>
                  <a:gd name="T40" fmla="*/ 1 w 156"/>
                  <a:gd name="T41" fmla="*/ 4 h 76"/>
                  <a:gd name="T42" fmla="*/ 3 w 156"/>
                  <a:gd name="T43" fmla="*/ 6 h 76"/>
                  <a:gd name="T44" fmla="*/ 6 w 156"/>
                  <a:gd name="T45" fmla="*/ 7 h 76"/>
                  <a:gd name="T46" fmla="*/ 8 w 156"/>
                  <a:gd name="T47" fmla="*/ 9 h 76"/>
                  <a:gd name="T48" fmla="*/ 14 w 156"/>
                  <a:gd name="T49" fmla="*/ 12 h 76"/>
                  <a:gd name="T50" fmla="*/ 21 w 156"/>
                  <a:gd name="T51" fmla="*/ 15 h 76"/>
                  <a:gd name="T52" fmla="*/ 29 w 156"/>
                  <a:gd name="T53" fmla="*/ 19 h 76"/>
                  <a:gd name="T54" fmla="*/ 36 w 156"/>
                  <a:gd name="T55" fmla="*/ 23 h 76"/>
                  <a:gd name="T56" fmla="*/ 52 w 156"/>
                  <a:gd name="T57" fmla="*/ 32 h 76"/>
                  <a:gd name="T58" fmla="*/ 61 w 156"/>
                  <a:gd name="T59" fmla="*/ 37 h 76"/>
                  <a:gd name="T60" fmla="*/ 68 w 156"/>
                  <a:gd name="T61" fmla="*/ 40 h 76"/>
                  <a:gd name="T62" fmla="*/ 75 w 156"/>
                  <a:gd name="T63" fmla="*/ 44 h 76"/>
                  <a:gd name="T64" fmla="*/ 83 w 156"/>
                  <a:gd name="T65" fmla="*/ 49 h 76"/>
                  <a:gd name="T66" fmla="*/ 91 w 156"/>
                  <a:gd name="T67" fmla="*/ 54 h 76"/>
                  <a:gd name="T68" fmla="*/ 99 w 156"/>
                  <a:gd name="T69" fmla="*/ 59 h 76"/>
                  <a:gd name="T70" fmla="*/ 102 w 156"/>
                  <a:gd name="T71" fmla="*/ 62 h 76"/>
                  <a:gd name="T72" fmla="*/ 106 w 156"/>
                  <a:gd name="T73" fmla="*/ 64 h 76"/>
                  <a:gd name="T74" fmla="*/ 109 w 156"/>
                  <a:gd name="T75" fmla="*/ 67 h 76"/>
                  <a:gd name="T76" fmla="*/ 112 w 156"/>
                  <a:gd name="T77" fmla="*/ 69 h 76"/>
                  <a:gd name="T78" fmla="*/ 115 w 156"/>
                  <a:gd name="T79" fmla="*/ 71 h 76"/>
                  <a:gd name="T80" fmla="*/ 117 w 156"/>
                  <a:gd name="T81" fmla="*/ 72 h 76"/>
                  <a:gd name="T82" fmla="*/ 119 w 156"/>
                  <a:gd name="T83" fmla="*/ 74 h 76"/>
                  <a:gd name="T84" fmla="*/ 121 w 156"/>
                  <a:gd name="T85" fmla="*/ 75 h 76"/>
                  <a:gd name="T86" fmla="*/ 122 w 156"/>
                  <a:gd name="T87" fmla="*/ 76 h 76"/>
                  <a:gd name="T88" fmla="*/ 124 w 156"/>
                  <a:gd name="T89" fmla="*/ 76 h 76"/>
                  <a:gd name="T90" fmla="*/ 125 w 156"/>
                  <a:gd name="T91" fmla="*/ 76 h 76"/>
                  <a:gd name="T92" fmla="*/ 126 w 156"/>
                  <a:gd name="T93" fmla="*/ 76 h 76"/>
                  <a:gd name="T94" fmla="*/ 129 w 156"/>
                  <a:gd name="T95" fmla="*/ 76 h 76"/>
                  <a:gd name="T96" fmla="*/ 133 w 156"/>
                  <a:gd name="T97" fmla="*/ 76 h 76"/>
                  <a:gd name="T98" fmla="*/ 137 w 156"/>
                  <a:gd name="T99" fmla="*/ 76 h 76"/>
                  <a:gd name="T100" fmla="*/ 141 w 156"/>
                  <a:gd name="T101" fmla="*/ 76 h 76"/>
                  <a:gd name="T102" fmla="*/ 147 w 156"/>
                  <a:gd name="T103" fmla="*/ 76 h 76"/>
                  <a:gd name="T104" fmla="*/ 151 w 156"/>
                  <a:gd name="T105" fmla="*/ 76 h 76"/>
                  <a:gd name="T106" fmla="*/ 155 w 156"/>
                  <a:gd name="T107" fmla="*/ 76 h 76"/>
                  <a:gd name="T108" fmla="*/ 156 w 156"/>
                  <a:gd name="T109" fmla="*/ 75 h 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6" h="76">
                    <a:moveTo>
                      <a:pt x="156" y="75"/>
                    </a:moveTo>
                    <a:lnTo>
                      <a:pt x="152" y="73"/>
                    </a:lnTo>
                    <a:lnTo>
                      <a:pt x="148" y="70"/>
                    </a:lnTo>
                    <a:lnTo>
                      <a:pt x="144" y="68"/>
                    </a:lnTo>
                    <a:lnTo>
                      <a:pt x="139" y="65"/>
                    </a:lnTo>
                    <a:lnTo>
                      <a:pt x="130" y="60"/>
                    </a:lnTo>
                    <a:lnTo>
                      <a:pt x="121" y="54"/>
                    </a:lnTo>
                    <a:lnTo>
                      <a:pt x="112" y="49"/>
                    </a:lnTo>
                    <a:lnTo>
                      <a:pt x="102" y="44"/>
                    </a:lnTo>
                    <a:lnTo>
                      <a:pt x="93" y="39"/>
                    </a:lnTo>
                    <a:lnTo>
                      <a:pt x="89" y="37"/>
                    </a:lnTo>
                    <a:lnTo>
                      <a:pt x="84" y="34"/>
                    </a:lnTo>
                    <a:lnTo>
                      <a:pt x="77" y="30"/>
                    </a:lnTo>
                    <a:lnTo>
                      <a:pt x="73" y="28"/>
                    </a:lnTo>
                    <a:lnTo>
                      <a:pt x="69" y="26"/>
                    </a:lnTo>
                    <a:lnTo>
                      <a:pt x="65" y="24"/>
                    </a:lnTo>
                    <a:lnTo>
                      <a:pt x="61" y="22"/>
                    </a:lnTo>
                    <a:lnTo>
                      <a:pt x="56" y="20"/>
                    </a:lnTo>
                    <a:lnTo>
                      <a:pt x="54" y="19"/>
                    </a:lnTo>
                    <a:lnTo>
                      <a:pt x="52" y="18"/>
                    </a:lnTo>
                    <a:lnTo>
                      <a:pt x="49" y="17"/>
                    </a:lnTo>
                    <a:lnTo>
                      <a:pt x="47" y="16"/>
                    </a:lnTo>
                    <a:lnTo>
                      <a:pt x="44" y="14"/>
                    </a:lnTo>
                    <a:lnTo>
                      <a:pt x="41" y="13"/>
                    </a:lnTo>
                    <a:lnTo>
                      <a:pt x="36" y="10"/>
                    </a:lnTo>
                    <a:lnTo>
                      <a:pt x="31" y="8"/>
                    </a:lnTo>
                    <a:lnTo>
                      <a:pt x="25" y="6"/>
                    </a:lnTo>
                    <a:lnTo>
                      <a:pt x="20" y="3"/>
                    </a:lnTo>
                    <a:lnTo>
                      <a:pt x="17" y="2"/>
                    </a:lnTo>
                    <a:lnTo>
                      <a:pt x="15" y="1"/>
                    </a:lnTo>
                    <a:lnTo>
                      <a:pt x="13" y="0"/>
                    </a:lnTo>
                    <a:lnTo>
                      <a:pt x="10" y="0"/>
                    </a:lnTo>
                    <a:lnTo>
                      <a:pt x="9" y="0"/>
                    </a:lnTo>
                    <a:lnTo>
                      <a:pt x="8" y="1"/>
                    </a:lnTo>
                    <a:lnTo>
                      <a:pt x="7" y="1"/>
                    </a:lnTo>
                    <a:lnTo>
                      <a:pt x="6" y="2"/>
                    </a:lnTo>
                    <a:lnTo>
                      <a:pt x="5" y="2"/>
                    </a:lnTo>
                    <a:lnTo>
                      <a:pt x="3" y="3"/>
                    </a:lnTo>
                    <a:lnTo>
                      <a:pt x="2" y="3"/>
                    </a:lnTo>
                    <a:lnTo>
                      <a:pt x="0" y="4"/>
                    </a:lnTo>
                    <a:lnTo>
                      <a:pt x="1" y="4"/>
                    </a:lnTo>
                    <a:lnTo>
                      <a:pt x="2" y="5"/>
                    </a:lnTo>
                    <a:lnTo>
                      <a:pt x="3" y="6"/>
                    </a:lnTo>
                    <a:lnTo>
                      <a:pt x="5" y="6"/>
                    </a:lnTo>
                    <a:lnTo>
                      <a:pt x="6" y="7"/>
                    </a:lnTo>
                    <a:lnTo>
                      <a:pt x="7" y="8"/>
                    </a:lnTo>
                    <a:lnTo>
                      <a:pt x="8" y="9"/>
                    </a:lnTo>
                    <a:lnTo>
                      <a:pt x="11" y="10"/>
                    </a:lnTo>
                    <a:lnTo>
                      <a:pt x="14" y="12"/>
                    </a:lnTo>
                    <a:lnTo>
                      <a:pt x="18" y="13"/>
                    </a:lnTo>
                    <a:lnTo>
                      <a:pt x="21" y="15"/>
                    </a:lnTo>
                    <a:lnTo>
                      <a:pt x="25" y="17"/>
                    </a:lnTo>
                    <a:lnTo>
                      <a:pt x="29" y="19"/>
                    </a:lnTo>
                    <a:lnTo>
                      <a:pt x="33" y="21"/>
                    </a:lnTo>
                    <a:lnTo>
                      <a:pt x="36" y="23"/>
                    </a:lnTo>
                    <a:lnTo>
                      <a:pt x="44" y="28"/>
                    </a:lnTo>
                    <a:lnTo>
                      <a:pt x="52" y="32"/>
                    </a:lnTo>
                    <a:lnTo>
                      <a:pt x="57" y="34"/>
                    </a:lnTo>
                    <a:lnTo>
                      <a:pt x="61" y="37"/>
                    </a:lnTo>
                    <a:lnTo>
                      <a:pt x="66" y="39"/>
                    </a:lnTo>
                    <a:lnTo>
                      <a:pt x="68" y="40"/>
                    </a:lnTo>
                    <a:lnTo>
                      <a:pt x="70" y="42"/>
                    </a:lnTo>
                    <a:lnTo>
                      <a:pt x="75" y="44"/>
                    </a:lnTo>
                    <a:lnTo>
                      <a:pt x="79" y="47"/>
                    </a:lnTo>
                    <a:lnTo>
                      <a:pt x="83" y="49"/>
                    </a:lnTo>
                    <a:lnTo>
                      <a:pt x="87" y="52"/>
                    </a:lnTo>
                    <a:lnTo>
                      <a:pt x="91" y="54"/>
                    </a:lnTo>
                    <a:lnTo>
                      <a:pt x="95" y="57"/>
                    </a:lnTo>
                    <a:lnTo>
                      <a:pt x="99" y="59"/>
                    </a:lnTo>
                    <a:lnTo>
                      <a:pt x="101" y="61"/>
                    </a:lnTo>
                    <a:lnTo>
                      <a:pt x="102" y="62"/>
                    </a:lnTo>
                    <a:lnTo>
                      <a:pt x="104" y="63"/>
                    </a:lnTo>
                    <a:lnTo>
                      <a:pt x="106" y="64"/>
                    </a:lnTo>
                    <a:lnTo>
                      <a:pt x="108" y="65"/>
                    </a:lnTo>
                    <a:lnTo>
                      <a:pt x="109" y="67"/>
                    </a:lnTo>
                    <a:lnTo>
                      <a:pt x="111" y="68"/>
                    </a:lnTo>
                    <a:lnTo>
                      <a:pt x="112" y="69"/>
                    </a:lnTo>
                    <a:lnTo>
                      <a:pt x="114" y="70"/>
                    </a:lnTo>
                    <a:lnTo>
                      <a:pt x="115" y="71"/>
                    </a:lnTo>
                    <a:lnTo>
                      <a:pt x="116" y="71"/>
                    </a:lnTo>
                    <a:lnTo>
                      <a:pt x="117" y="72"/>
                    </a:lnTo>
                    <a:lnTo>
                      <a:pt x="118" y="73"/>
                    </a:lnTo>
                    <a:lnTo>
                      <a:pt x="119" y="74"/>
                    </a:lnTo>
                    <a:lnTo>
                      <a:pt x="120" y="74"/>
                    </a:lnTo>
                    <a:lnTo>
                      <a:pt x="121" y="75"/>
                    </a:lnTo>
                    <a:lnTo>
                      <a:pt x="122" y="76"/>
                    </a:lnTo>
                    <a:lnTo>
                      <a:pt x="123" y="76"/>
                    </a:lnTo>
                    <a:lnTo>
                      <a:pt x="124" y="76"/>
                    </a:lnTo>
                    <a:lnTo>
                      <a:pt x="125" y="76"/>
                    </a:lnTo>
                    <a:lnTo>
                      <a:pt x="126" y="76"/>
                    </a:lnTo>
                    <a:lnTo>
                      <a:pt x="128" y="76"/>
                    </a:lnTo>
                    <a:lnTo>
                      <a:pt x="129" y="76"/>
                    </a:lnTo>
                    <a:lnTo>
                      <a:pt x="131" y="76"/>
                    </a:lnTo>
                    <a:lnTo>
                      <a:pt x="133" y="76"/>
                    </a:lnTo>
                    <a:lnTo>
                      <a:pt x="134" y="76"/>
                    </a:lnTo>
                    <a:lnTo>
                      <a:pt x="137" y="76"/>
                    </a:lnTo>
                    <a:lnTo>
                      <a:pt x="139" y="76"/>
                    </a:lnTo>
                    <a:lnTo>
                      <a:pt x="141" y="76"/>
                    </a:lnTo>
                    <a:lnTo>
                      <a:pt x="145" y="76"/>
                    </a:lnTo>
                    <a:lnTo>
                      <a:pt x="147" y="76"/>
                    </a:lnTo>
                    <a:lnTo>
                      <a:pt x="149" y="76"/>
                    </a:lnTo>
                    <a:lnTo>
                      <a:pt x="151" y="76"/>
                    </a:lnTo>
                    <a:lnTo>
                      <a:pt x="153" y="76"/>
                    </a:lnTo>
                    <a:lnTo>
                      <a:pt x="155" y="76"/>
                    </a:lnTo>
                    <a:lnTo>
                      <a:pt x="156" y="7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7" name="Freeform 17"/>
              <p:cNvSpPr>
                <a:spLocks/>
              </p:cNvSpPr>
              <p:nvPr/>
            </p:nvSpPr>
            <p:spPr bwMode="auto">
              <a:xfrm>
                <a:off x="1372" y="1695"/>
                <a:ext cx="929" cy="243"/>
              </a:xfrm>
              <a:custGeom>
                <a:avLst/>
                <a:gdLst>
                  <a:gd name="T0" fmla="*/ 113 w 929"/>
                  <a:gd name="T1" fmla="*/ 185 h 243"/>
                  <a:gd name="T2" fmla="*/ 135 w 929"/>
                  <a:gd name="T3" fmla="*/ 153 h 243"/>
                  <a:gd name="T4" fmla="*/ 169 w 929"/>
                  <a:gd name="T5" fmla="*/ 134 h 243"/>
                  <a:gd name="T6" fmla="*/ 206 w 929"/>
                  <a:gd name="T7" fmla="*/ 132 h 243"/>
                  <a:gd name="T8" fmla="*/ 238 w 929"/>
                  <a:gd name="T9" fmla="*/ 145 h 243"/>
                  <a:gd name="T10" fmla="*/ 267 w 929"/>
                  <a:gd name="T11" fmla="*/ 176 h 243"/>
                  <a:gd name="T12" fmla="*/ 277 w 929"/>
                  <a:gd name="T13" fmla="*/ 201 h 243"/>
                  <a:gd name="T14" fmla="*/ 675 w 929"/>
                  <a:gd name="T15" fmla="*/ 217 h 243"/>
                  <a:gd name="T16" fmla="*/ 686 w 929"/>
                  <a:gd name="T17" fmla="*/ 178 h 243"/>
                  <a:gd name="T18" fmla="*/ 713 w 929"/>
                  <a:gd name="T19" fmla="*/ 149 h 243"/>
                  <a:gd name="T20" fmla="*/ 751 w 929"/>
                  <a:gd name="T21" fmla="*/ 136 h 243"/>
                  <a:gd name="T22" fmla="*/ 792 w 929"/>
                  <a:gd name="T23" fmla="*/ 142 h 243"/>
                  <a:gd name="T24" fmla="*/ 823 w 929"/>
                  <a:gd name="T25" fmla="*/ 165 h 243"/>
                  <a:gd name="T26" fmla="*/ 840 w 929"/>
                  <a:gd name="T27" fmla="*/ 200 h 243"/>
                  <a:gd name="T28" fmla="*/ 896 w 929"/>
                  <a:gd name="T29" fmla="*/ 243 h 243"/>
                  <a:gd name="T30" fmla="*/ 916 w 929"/>
                  <a:gd name="T31" fmla="*/ 240 h 243"/>
                  <a:gd name="T32" fmla="*/ 910 w 929"/>
                  <a:gd name="T33" fmla="*/ 235 h 243"/>
                  <a:gd name="T34" fmla="*/ 913 w 929"/>
                  <a:gd name="T35" fmla="*/ 229 h 243"/>
                  <a:gd name="T36" fmla="*/ 922 w 929"/>
                  <a:gd name="T37" fmla="*/ 223 h 243"/>
                  <a:gd name="T38" fmla="*/ 926 w 929"/>
                  <a:gd name="T39" fmla="*/ 217 h 243"/>
                  <a:gd name="T40" fmla="*/ 923 w 929"/>
                  <a:gd name="T41" fmla="*/ 203 h 243"/>
                  <a:gd name="T42" fmla="*/ 923 w 929"/>
                  <a:gd name="T43" fmla="*/ 179 h 243"/>
                  <a:gd name="T44" fmla="*/ 928 w 929"/>
                  <a:gd name="T45" fmla="*/ 172 h 243"/>
                  <a:gd name="T46" fmla="*/ 923 w 929"/>
                  <a:gd name="T47" fmla="*/ 159 h 243"/>
                  <a:gd name="T48" fmla="*/ 904 w 929"/>
                  <a:gd name="T49" fmla="*/ 143 h 243"/>
                  <a:gd name="T50" fmla="*/ 849 w 929"/>
                  <a:gd name="T51" fmla="*/ 119 h 243"/>
                  <a:gd name="T52" fmla="*/ 767 w 929"/>
                  <a:gd name="T53" fmla="*/ 100 h 243"/>
                  <a:gd name="T54" fmla="*/ 703 w 929"/>
                  <a:gd name="T55" fmla="*/ 92 h 243"/>
                  <a:gd name="T56" fmla="*/ 676 w 929"/>
                  <a:gd name="T57" fmla="*/ 92 h 243"/>
                  <a:gd name="T58" fmla="*/ 659 w 929"/>
                  <a:gd name="T59" fmla="*/ 93 h 243"/>
                  <a:gd name="T60" fmla="*/ 652 w 929"/>
                  <a:gd name="T61" fmla="*/ 93 h 243"/>
                  <a:gd name="T62" fmla="*/ 642 w 929"/>
                  <a:gd name="T63" fmla="*/ 87 h 243"/>
                  <a:gd name="T64" fmla="*/ 625 w 929"/>
                  <a:gd name="T65" fmla="*/ 76 h 243"/>
                  <a:gd name="T66" fmla="*/ 594 w 929"/>
                  <a:gd name="T67" fmla="*/ 60 h 243"/>
                  <a:gd name="T68" fmla="*/ 526 w 929"/>
                  <a:gd name="T69" fmla="*/ 26 h 243"/>
                  <a:gd name="T70" fmla="*/ 494 w 929"/>
                  <a:gd name="T71" fmla="*/ 13 h 243"/>
                  <a:gd name="T72" fmla="*/ 458 w 929"/>
                  <a:gd name="T73" fmla="*/ 6 h 243"/>
                  <a:gd name="T74" fmla="*/ 375 w 929"/>
                  <a:gd name="T75" fmla="*/ 0 h 243"/>
                  <a:gd name="T76" fmla="*/ 325 w 929"/>
                  <a:gd name="T77" fmla="*/ 1 h 243"/>
                  <a:gd name="T78" fmla="*/ 271 w 929"/>
                  <a:gd name="T79" fmla="*/ 5 h 243"/>
                  <a:gd name="T80" fmla="*/ 219 w 929"/>
                  <a:gd name="T81" fmla="*/ 17 h 243"/>
                  <a:gd name="T82" fmla="*/ 184 w 929"/>
                  <a:gd name="T83" fmla="*/ 29 h 243"/>
                  <a:gd name="T84" fmla="*/ 158 w 929"/>
                  <a:gd name="T85" fmla="*/ 39 h 243"/>
                  <a:gd name="T86" fmla="*/ 123 w 929"/>
                  <a:gd name="T87" fmla="*/ 56 h 243"/>
                  <a:gd name="T88" fmla="*/ 96 w 929"/>
                  <a:gd name="T89" fmla="*/ 64 h 243"/>
                  <a:gd name="T90" fmla="*/ 73 w 929"/>
                  <a:gd name="T91" fmla="*/ 64 h 243"/>
                  <a:gd name="T92" fmla="*/ 44 w 929"/>
                  <a:gd name="T93" fmla="*/ 66 h 243"/>
                  <a:gd name="T94" fmla="*/ 25 w 929"/>
                  <a:gd name="T95" fmla="*/ 70 h 243"/>
                  <a:gd name="T96" fmla="*/ 28 w 929"/>
                  <a:gd name="T97" fmla="*/ 80 h 243"/>
                  <a:gd name="T98" fmla="*/ 23 w 929"/>
                  <a:gd name="T99" fmla="*/ 97 h 243"/>
                  <a:gd name="T100" fmla="*/ 23 w 929"/>
                  <a:gd name="T101" fmla="*/ 114 h 243"/>
                  <a:gd name="T102" fmla="*/ 17 w 929"/>
                  <a:gd name="T103" fmla="*/ 121 h 243"/>
                  <a:gd name="T104" fmla="*/ 3 w 929"/>
                  <a:gd name="T105" fmla="*/ 127 h 243"/>
                  <a:gd name="T106" fmla="*/ 0 w 929"/>
                  <a:gd name="T107" fmla="*/ 136 h 243"/>
                  <a:gd name="T108" fmla="*/ 4 w 929"/>
                  <a:gd name="T109" fmla="*/ 138 h 243"/>
                  <a:gd name="T110" fmla="*/ 5 w 929"/>
                  <a:gd name="T111" fmla="*/ 150 h 243"/>
                  <a:gd name="T112" fmla="*/ 4 w 929"/>
                  <a:gd name="T113" fmla="*/ 173 h 243"/>
                  <a:gd name="T114" fmla="*/ 1 w 929"/>
                  <a:gd name="T115" fmla="*/ 183 h 243"/>
                  <a:gd name="T116" fmla="*/ 13 w 929"/>
                  <a:gd name="T117" fmla="*/ 197 h 243"/>
                  <a:gd name="T118" fmla="*/ 19 w 929"/>
                  <a:gd name="T119" fmla="*/ 207 h 243"/>
                  <a:gd name="T120" fmla="*/ 18 w 929"/>
                  <a:gd name="T121" fmla="*/ 218 h 243"/>
                  <a:gd name="T122" fmla="*/ 34 w 929"/>
                  <a:gd name="T123" fmla="*/ 225 h 243"/>
                  <a:gd name="T124" fmla="*/ 74 w 929"/>
                  <a:gd name="T125" fmla="*/ 224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29" h="243">
                    <a:moveTo>
                      <a:pt x="109" y="226"/>
                    </a:moveTo>
                    <a:lnTo>
                      <a:pt x="109" y="217"/>
                    </a:lnTo>
                    <a:lnTo>
                      <a:pt x="109" y="213"/>
                    </a:lnTo>
                    <a:lnTo>
                      <a:pt x="109" y="209"/>
                    </a:lnTo>
                    <a:lnTo>
                      <a:pt x="109" y="205"/>
                    </a:lnTo>
                    <a:lnTo>
                      <a:pt x="110" y="201"/>
                    </a:lnTo>
                    <a:lnTo>
                      <a:pt x="110" y="197"/>
                    </a:lnTo>
                    <a:lnTo>
                      <a:pt x="111" y="193"/>
                    </a:lnTo>
                    <a:lnTo>
                      <a:pt x="112" y="189"/>
                    </a:lnTo>
                    <a:lnTo>
                      <a:pt x="113" y="185"/>
                    </a:lnTo>
                    <a:lnTo>
                      <a:pt x="115" y="182"/>
                    </a:lnTo>
                    <a:lnTo>
                      <a:pt x="116" y="178"/>
                    </a:lnTo>
                    <a:lnTo>
                      <a:pt x="118" y="175"/>
                    </a:lnTo>
                    <a:lnTo>
                      <a:pt x="120" y="171"/>
                    </a:lnTo>
                    <a:lnTo>
                      <a:pt x="122" y="168"/>
                    </a:lnTo>
                    <a:lnTo>
                      <a:pt x="124" y="164"/>
                    </a:lnTo>
                    <a:lnTo>
                      <a:pt x="127" y="161"/>
                    </a:lnTo>
                    <a:lnTo>
                      <a:pt x="129" y="158"/>
                    </a:lnTo>
                    <a:lnTo>
                      <a:pt x="132" y="155"/>
                    </a:lnTo>
                    <a:lnTo>
                      <a:pt x="135" y="153"/>
                    </a:lnTo>
                    <a:lnTo>
                      <a:pt x="137" y="150"/>
                    </a:lnTo>
                    <a:lnTo>
                      <a:pt x="141" y="148"/>
                    </a:lnTo>
                    <a:lnTo>
                      <a:pt x="144" y="145"/>
                    </a:lnTo>
                    <a:lnTo>
                      <a:pt x="147" y="143"/>
                    </a:lnTo>
                    <a:lnTo>
                      <a:pt x="150" y="141"/>
                    </a:lnTo>
                    <a:lnTo>
                      <a:pt x="154" y="139"/>
                    </a:lnTo>
                    <a:lnTo>
                      <a:pt x="158" y="138"/>
                    </a:lnTo>
                    <a:lnTo>
                      <a:pt x="161" y="136"/>
                    </a:lnTo>
                    <a:lnTo>
                      <a:pt x="165" y="135"/>
                    </a:lnTo>
                    <a:lnTo>
                      <a:pt x="169" y="134"/>
                    </a:lnTo>
                    <a:lnTo>
                      <a:pt x="173" y="133"/>
                    </a:lnTo>
                    <a:lnTo>
                      <a:pt x="177" y="132"/>
                    </a:lnTo>
                    <a:lnTo>
                      <a:pt x="181" y="131"/>
                    </a:lnTo>
                    <a:lnTo>
                      <a:pt x="185" y="131"/>
                    </a:lnTo>
                    <a:lnTo>
                      <a:pt x="189" y="131"/>
                    </a:lnTo>
                    <a:lnTo>
                      <a:pt x="192" y="131"/>
                    </a:lnTo>
                    <a:lnTo>
                      <a:pt x="196" y="131"/>
                    </a:lnTo>
                    <a:lnTo>
                      <a:pt x="199" y="131"/>
                    </a:lnTo>
                    <a:lnTo>
                      <a:pt x="203" y="131"/>
                    </a:lnTo>
                    <a:lnTo>
                      <a:pt x="206" y="132"/>
                    </a:lnTo>
                    <a:lnTo>
                      <a:pt x="210" y="133"/>
                    </a:lnTo>
                    <a:lnTo>
                      <a:pt x="213" y="133"/>
                    </a:lnTo>
                    <a:lnTo>
                      <a:pt x="216" y="134"/>
                    </a:lnTo>
                    <a:lnTo>
                      <a:pt x="220" y="135"/>
                    </a:lnTo>
                    <a:lnTo>
                      <a:pt x="223" y="137"/>
                    </a:lnTo>
                    <a:lnTo>
                      <a:pt x="226" y="138"/>
                    </a:lnTo>
                    <a:lnTo>
                      <a:pt x="229" y="139"/>
                    </a:lnTo>
                    <a:lnTo>
                      <a:pt x="232" y="141"/>
                    </a:lnTo>
                    <a:lnTo>
                      <a:pt x="235" y="143"/>
                    </a:lnTo>
                    <a:lnTo>
                      <a:pt x="238" y="145"/>
                    </a:lnTo>
                    <a:lnTo>
                      <a:pt x="243" y="148"/>
                    </a:lnTo>
                    <a:lnTo>
                      <a:pt x="247" y="151"/>
                    </a:lnTo>
                    <a:lnTo>
                      <a:pt x="251" y="155"/>
                    </a:lnTo>
                    <a:lnTo>
                      <a:pt x="255" y="159"/>
                    </a:lnTo>
                    <a:lnTo>
                      <a:pt x="258" y="163"/>
                    </a:lnTo>
                    <a:lnTo>
                      <a:pt x="262" y="167"/>
                    </a:lnTo>
                    <a:lnTo>
                      <a:pt x="263" y="169"/>
                    </a:lnTo>
                    <a:lnTo>
                      <a:pt x="265" y="171"/>
                    </a:lnTo>
                    <a:lnTo>
                      <a:pt x="266" y="173"/>
                    </a:lnTo>
                    <a:lnTo>
                      <a:pt x="267" y="176"/>
                    </a:lnTo>
                    <a:lnTo>
                      <a:pt x="269" y="178"/>
                    </a:lnTo>
                    <a:lnTo>
                      <a:pt x="270" y="181"/>
                    </a:lnTo>
                    <a:lnTo>
                      <a:pt x="271" y="183"/>
                    </a:lnTo>
                    <a:lnTo>
                      <a:pt x="272" y="185"/>
                    </a:lnTo>
                    <a:lnTo>
                      <a:pt x="273" y="188"/>
                    </a:lnTo>
                    <a:lnTo>
                      <a:pt x="274" y="190"/>
                    </a:lnTo>
                    <a:lnTo>
                      <a:pt x="275" y="193"/>
                    </a:lnTo>
                    <a:lnTo>
                      <a:pt x="275" y="196"/>
                    </a:lnTo>
                    <a:lnTo>
                      <a:pt x="276" y="198"/>
                    </a:lnTo>
                    <a:lnTo>
                      <a:pt x="277" y="201"/>
                    </a:lnTo>
                    <a:lnTo>
                      <a:pt x="277" y="203"/>
                    </a:lnTo>
                    <a:lnTo>
                      <a:pt x="278" y="206"/>
                    </a:lnTo>
                    <a:lnTo>
                      <a:pt x="278" y="209"/>
                    </a:lnTo>
                    <a:lnTo>
                      <a:pt x="278" y="212"/>
                    </a:lnTo>
                    <a:lnTo>
                      <a:pt x="279" y="214"/>
                    </a:lnTo>
                    <a:lnTo>
                      <a:pt x="279" y="217"/>
                    </a:lnTo>
                    <a:lnTo>
                      <a:pt x="279" y="237"/>
                    </a:lnTo>
                    <a:lnTo>
                      <a:pt x="675" y="240"/>
                    </a:lnTo>
                    <a:lnTo>
                      <a:pt x="675" y="217"/>
                    </a:lnTo>
                    <a:lnTo>
                      <a:pt x="676" y="213"/>
                    </a:lnTo>
                    <a:lnTo>
                      <a:pt x="676" y="209"/>
                    </a:lnTo>
                    <a:lnTo>
                      <a:pt x="677" y="204"/>
                    </a:lnTo>
                    <a:lnTo>
                      <a:pt x="677" y="200"/>
                    </a:lnTo>
                    <a:lnTo>
                      <a:pt x="678" y="196"/>
                    </a:lnTo>
                    <a:lnTo>
                      <a:pt x="680" y="193"/>
                    </a:lnTo>
                    <a:lnTo>
                      <a:pt x="681" y="189"/>
                    </a:lnTo>
                    <a:lnTo>
                      <a:pt x="682" y="185"/>
                    </a:lnTo>
                    <a:lnTo>
                      <a:pt x="684" y="181"/>
                    </a:lnTo>
                    <a:lnTo>
                      <a:pt x="686" y="178"/>
                    </a:lnTo>
                    <a:lnTo>
                      <a:pt x="688" y="174"/>
                    </a:lnTo>
                    <a:lnTo>
                      <a:pt x="690" y="171"/>
                    </a:lnTo>
                    <a:lnTo>
                      <a:pt x="693" y="168"/>
                    </a:lnTo>
                    <a:lnTo>
                      <a:pt x="695" y="165"/>
                    </a:lnTo>
                    <a:lnTo>
                      <a:pt x="698" y="162"/>
                    </a:lnTo>
                    <a:lnTo>
                      <a:pt x="701" y="159"/>
                    </a:lnTo>
                    <a:lnTo>
                      <a:pt x="703" y="156"/>
                    </a:lnTo>
                    <a:lnTo>
                      <a:pt x="706" y="154"/>
                    </a:lnTo>
                    <a:lnTo>
                      <a:pt x="710" y="151"/>
                    </a:lnTo>
                    <a:lnTo>
                      <a:pt x="713" y="149"/>
                    </a:lnTo>
                    <a:lnTo>
                      <a:pt x="716" y="147"/>
                    </a:lnTo>
                    <a:lnTo>
                      <a:pt x="720" y="145"/>
                    </a:lnTo>
                    <a:lnTo>
                      <a:pt x="723" y="143"/>
                    </a:lnTo>
                    <a:lnTo>
                      <a:pt x="727" y="141"/>
                    </a:lnTo>
                    <a:lnTo>
                      <a:pt x="731" y="140"/>
                    </a:lnTo>
                    <a:lnTo>
                      <a:pt x="735" y="139"/>
                    </a:lnTo>
                    <a:lnTo>
                      <a:pt x="739" y="138"/>
                    </a:lnTo>
                    <a:lnTo>
                      <a:pt x="743" y="137"/>
                    </a:lnTo>
                    <a:lnTo>
                      <a:pt x="747" y="136"/>
                    </a:lnTo>
                    <a:lnTo>
                      <a:pt x="751" y="136"/>
                    </a:lnTo>
                    <a:lnTo>
                      <a:pt x="755" y="135"/>
                    </a:lnTo>
                    <a:lnTo>
                      <a:pt x="760" y="135"/>
                    </a:lnTo>
                    <a:lnTo>
                      <a:pt x="764" y="135"/>
                    </a:lnTo>
                    <a:lnTo>
                      <a:pt x="768" y="136"/>
                    </a:lnTo>
                    <a:lnTo>
                      <a:pt x="772" y="136"/>
                    </a:lnTo>
                    <a:lnTo>
                      <a:pt x="776" y="137"/>
                    </a:lnTo>
                    <a:lnTo>
                      <a:pt x="780" y="138"/>
                    </a:lnTo>
                    <a:lnTo>
                      <a:pt x="784" y="139"/>
                    </a:lnTo>
                    <a:lnTo>
                      <a:pt x="788" y="140"/>
                    </a:lnTo>
                    <a:lnTo>
                      <a:pt x="792" y="142"/>
                    </a:lnTo>
                    <a:lnTo>
                      <a:pt x="795" y="143"/>
                    </a:lnTo>
                    <a:lnTo>
                      <a:pt x="799" y="145"/>
                    </a:lnTo>
                    <a:lnTo>
                      <a:pt x="802" y="147"/>
                    </a:lnTo>
                    <a:lnTo>
                      <a:pt x="806" y="149"/>
                    </a:lnTo>
                    <a:lnTo>
                      <a:pt x="809" y="152"/>
                    </a:lnTo>
                    <a:lnTo>
                      <a:pt x="812" y="154"/>
                    </a:lnTo>
                    <a:lnTo>
                      <a:pt x="815" y="157"/>
                    </a:lnTo>
                    <a:lnTo>
                      <a:pt x="818" y="159"/>
                    </a:lnTo>
                    <a:lnTo>
                      <a:pt x="821" y="162"/>
                    </a:lnTo>
                    <a:lnTo>
                      <a:pt x="823" y="165"/>
                    </a:lnTo>
                    <a:lnTo>
                      <a:pt x="826" y="168"/>
                    </a:lnTo>
                    <a:lnTo>
                      <a:pt x="828" y="172"/>
                    </a:lnTo>
                    <a:lnTo>
                      <a:pt x="830" y="175"/>
                    </a:lnTo>
                    <a:lnTo>
                      <a:pt x="832" y="178"/>
                    </a:lnTo>
                    <a:lnTo>
                      <a:pt x="834" y="182"/>
                    </a:lnTo>
                    <a:lnTo>
                      <a:pt x="836" y="185"/>
                    </a:lnTo>
                    <a:lnTo>
                      <a:pt x="837" y="189"/>
                    </a:lnTo>
                    <a:lnTo>
                      <a:pt x="838" y="193"/>
                    </a:lnTo>
                    <a:lnTo>
                      <a:pt x="839" y="197"/>
                    </a:lnTo>
                    <a:lnTo>
                      <a:pt x="840" y="200"/>
                    </a:lnTo>
                    <a:lnTo>
                      <a:pt x="841" y="205"/>
                    </a:lnTo>
                    <a:lnTo>
                      <a:pt x="842" y="209"/>
                    </a:lnTo>
                    <a:lnTo>
                      <a:pt x="842" y="213"/>
                    </a:lnTo>
                    <a:lnTo>
                      <a:pt x="842" y="217"/>
                    </a:lnTo>
                    <a:lnTo>
                      <a:pt x="842" y="242"/>
                    </a:lnTo>
                    <a:lnTo>
                      <a:pt x="860" y="243"/>
                    </a:lnTo>
                    <a:lnTo>
                      <a:pt x="878" y="243"/>
                    </a:lnTo>
                    <a:lnTo>
                      <a:pt x="896" y="243"/>
                    </a:lnTo>
                    <a:lnTo>
                      <a:pt x="914" y="242"/>
                    </a:lnTo>
                    <a:lnTo>
                      <a:pt x="915" y="242"/>
                    </a:lnTo>
                    <a:lnTo>
                      <a:pt x="916" y="241"/>
                    </a:lnTo>
                    <a:lnTo>
                      <a:pt x="916" y="240"/>
                    </a:lnTo>
                    <a:lnTo>
                      <a:pt x="916" y="239"/>
                    </a:lnTo>
                    <a:lnTo>
                      <a:pt x="915" y="238"/>
                    </a:lnTo>
                    <a:lnTo>
                      <a:pt x="914" y="238"/>
                    </a:lnTo>
                    <a:lnTo>
                      <a:pt x="913" y="237"/>
                    </a:lnTo>
                    <a:lnTo>
                      <a:pt x="912" y="237"/>
                    </a:lnTo>
                    <a:lnTo>
                      <a:pt x="911" y="236"/>
                    </a:lnTo>
                    <a:lnTo>
                      <a:pt x="910" y="236"/>
                    </a:lnTo>
                    <a:lnTo>
                      <a:pt x="910" y="235"/>
                    </a:lnTo>
                    <a:lnTo>
                      <a:pt x="910" y="234"/>
                    </a:lnTo>
                    <a:lnTo>
                      <a:pt x="911" y="233"/>
                    </a:lnTo>
                    <a:lnTo>
                      <a:pt x="912" y="232"/>
                    </a:lnTo>
                    <a:lnTo>
                      <a:pt x="912" y="231"/>
                    </a:lnTo>
                    <a:lnTo>
                      <a:pt x="913" y="230"/>
                    </a:lnTo>
                    <a:lnTo>
                      <a:pt x="913" y="229"/>
                    </a:lnTo>
                    <a:lnTo>
                      <a:pt x="914" y="228"/>
                    </a:lnTo>
                    <a:lnTo>
                      <a:pt x="914" y="227"/>
                    </a:lnTo>
                    <a:lnTo>
                      <a:pt x="915" y="226"/>
                    </a:lnTo>
                    <a:lnTo>
                      <a:pt x="915" y="225"/>
                    </a:lnTo>
                    <a:lnTo>
                      <a:pt x="916" y="224"/>
                    </a:lnTo>
                    <a:lnTo>
                      <a:pt x="917" y="224"/>
                    </a:lnTo>
                    <a:lnTo>
                      <a:pt x="918" y="224"/>
                    </a:lnTo>
                    <a:lnTo>
                      <a:pt x="919" y="224"/>
                    </a:lnTo>
                    <a:lnTo>
                      <a:pt x="921" y="224"/>
                    </a:lnTo>
                    <a:lnTo>
                      <a:pt x="922" y="223"/>
                    </a:lnTo>
                    <a:lnTo>
                      <a:pt x="923" y="223"/>
                    </a:lnTo>
                    <a:lnTo>
                      <a:pt x="924" y="222"/>
                    </a:lnTo>
                    <a:lnTo>
                      <a:pt x="924" y="221"/>
                    </a:lnTo>
                    <a:lnTo>
                      <a:pt x="925" y="220"/>
                    </a:lnTo>
                    <a:lnTo>
                      <a:pt x="926" y="219"/>
                    </a:lnTo>
                    <a:lnTo>
                      <a:pt x="926" y="218"/>
                    </a:lnTo>
                    <a:lnTo>
                      <a:pt x="926" y="217"/>
                    </a:lnTo>
                    <a:lnTo>
                      <a:pt x="926" y="216"/>
                    </a:lnTo>
                    <a:lnTo>
                      <a:pt x="926" y="215"/>
                    </a:lnTo>
                    <a:lnTo>
                      <a:pt x="925" y="213"/>
                    </a:lnTo>
                    <a:lnTo>
                      <a:pt x="925" y="212"/>
                    </a:lnTo>
                    <a:lnTo>
                      <a:pt x="925" y="211"/>
                    </a:lnTo>
                    <a:lnTo>
                      <a:pt x="924" y="210"/>
                    </a:lnTo>
                    <a:lnTo>
                      <a:pt x="924" y="209"/>
                    </a:lnTo>
                    <a:lnTo>
                      <a:pt x="924" y="207"/>
                    </a:lnTo>
                    <a:lnTo>
                      <a:pt x="923" y="205"/>
                    </a:lnTo>
                    <a:lnTo>
                      <a:pt x="923" y="203"/>
                    </a:lnTo>
                    <a:lnTo>
                      <a:pt x="923" y="201"/>
                    </a:lnTo>
                    <a:lnTo>
                      <a:pt x="923" y="199"/>
                    </a:lnTo>
                    <a:lnTo>
                      <a:pt x="923" y="194"/>
                    </a:lnTo>
                    <a:lnTo>
                      <a:pt x="923" y="190"/>
                    </a:lnTo>
                    <a:lnTo>
                      <a:pt x="923" y="187"/>
                    </a:lnTo>
                    <a:lnTo>
                      <a:pt x="923" y="185"/>
                    </a:lnTo>
                    <a:lnTo>
                      <a:pt x="923" y="183"/>
                    </a:lnTo>
                    <a:lnTo>
                      <a:pt x="923" y="182"/>
                    </a:lnTo>
                    <a:lnTo>
                      <a:pt x="923" y="180"/>
                    </a:lnTo>
                    <a:lnTo>
                      <a:pt x="923" y="179"/>
                    </a:lnTo>
                    <a:lnTo>
                      <a:pt x="923" y="177"/>
                    </a:lnTo>
                    <a:lnTo>
                      <a:pt x="923" y="176"/>
                    </a:lnTo>
                    <a:lnTo>
                      <a:pt x="924" y="175"/>
                    </a:lnTo>
                    <a:lnTo>
                      <a:pt x="925" y="174"/>
                    </a:lnTo>
                    <a:lnTo>
                      <a:pt x="926" y="173"/>
                    </a:lnTo>
                    <a:lnTo>
                      <a:pt x="927" y="173"/>
                    </a:lnTo>
                    <a:lnTo>
                      <a:pt x="928" y="172"/>
                    </a:lnTo>
                    <a:lnTo>
                      <a:pt x="929" y="172"/>
                    </a:lnTo>
                    <a:lnTo>
                      <a:pt x="928" y="170"/>
                    </a:lnTo>
                    <a:lnTo>
                      <a:pt x="927" y="168"/>
                    </a:lnTo>
                    <a:lnTo>
                      <a:pt x="927" y="166"/>
                    </a:lnTo>
                    <a:lnTo>
                      <a:pt x="926" y="165"/>
                    </a:lnTo>
                    <a:lnTo>
                      <a:pt x="925" y="164"/>
                    </a:lnTo>
                    <a:lnTo>
                      <a:pt x="925" y="162"/>
                    </a:lnTo>
                    <a:lnTo>
                      <a:pt x="924" y="161"/>
                    </a:lnTo>
                    <a:lnTo>
                      <a:pt x="923" y="160"/>
                    </a:lnTo>
                    <a:lnTo>
                      <a:pt x="923" y="159"/>
                    </a:lnTo>
                    <a:lnTo>
                      <a:pt x="922" y="158"/>
                    </a:lnTo>
                    <a:lnTo>
                      <a:pt x="921" y="157"/>
                    </a:lnTo>
                    <a:lnTo>
                      <a:pt x="920" y="155"/>
                    </a:lnTo>
                    <a:lnTo>
                      <a:pt x="918" y="154"/>
                    </a:lnTo>
                    <a:lnTo>
                      <a:pt x="916" y="152"/>
                    </a:lnTo>
                    <a:lnTo>
                      <a:pt x="913" y="150"/>
                    </a:lnTo>
                    <a:lnTo>
                      <a:pt x="910" y="148"/>
                    </a:lnTo>
                    <a:lnTo>
                      <a:pt x="907" y="145"/>
                    </a:lnTo>
                    <a:lnTo>
                      <a:pt x="904" y="143"/>
                    </a:lnTo>
                    <a:lnTo>
                      <a:pt x="901" y="141"/>
                    </a:lnTo>
                    <a:lnTo>
                      <a:pt x="898" y="139"/>
                    </a:lnTo>
                    <a:lnTo>
                      <a:pt x="894" y="137"/>
                    </a:lnTo>
                    <a:lnTo>
                      <a:pt x="891" y="136"/>
                    </a:lnTo>
                    <a:lnTo>
                      <a:pt x="887" y="134"/>
                    </a:lnTo>
                    <a:lnTo>
                      <a:pt x="880" y="131"/>
                    </a:lnTo>
                    <a:lnTo>
                      <a:pt x="873" y="127"/>
                    </a:lnTo>
                    <a:lnTo>
                      <a:pt x="866" y="125"/>
                    </a:lnTo>
                    <a:lnTo>
                      <a:pt x="857" y="121"/>
                    </a:lnTo>
                    <a:lnTo>
                      <a:pt x="849" y="119"/>
                    </a:lnTo>
                    <a:lnTo>
                      <a:pt x="841" y="116"/>
                    </a:lnTo>
                    <a:lnTo>
                      <a:pt x="832" y="113"/>
                    </a:lnTo>
                    <a:lnTo>
                      <a:pt x="824" y="111"/>
                    </a:lnTo>
                    <a:lnTo>
                      <a:pt x="815" y="109"/>
                    </a:lnTo>
                    <a:lnTo>
                      <a:pt x="806" y="107"/>
                    </a:lnTo>
                    <a:lnTo>
                      <a:pt x="797" y="105"/>
                    </a:lnTo>
                    <a:lnTo>
                      <a:pt x="790" y="104"/>
                    </a:lnTo>
                    <a:lnTo>
                      <a:pt x="783" y="102"/>
                    </a:lnTo>
                    <a:lnTo>
                      <a:pt x="775" y="101"/>
                    </a:lnTo>
                    <a:lnTo>
                      <a:pt x="767" y="100"/>
                    </a:lnTo>
                    <a:lnTo>
                      <a:pt x="760" y="98"/>
                    </a:lnTo>
                    <a:lnTo>
                      <a:pt x="752" y="97"/>
                    </a:lnTo>
                    <a:lnTo>
                      <a:pt x="745" y="96"/>
                    </a:lnTo>
                    <a:lnTo>
                      <a:pt x="738" y="95"/>
                    </a:lnTo>
                    <a:lnTo>
                      <a:pt x="730" y="95"/>
                    </a:lnTo>
                    <a:lnTo>
                      <a:pt x="723" y="94"/>
                    </a:lnTo>
                    <a:lnTo>
                      <a:pt x="716" y="93"/>
                    </a:lnTo>
                    <a:lnTo>
                      <a:pt x="710" y="93"/>
                    </a:lnTo>
                    <a:lnTo>
                      <a:pt x="707" y="92"/>
                    </a:lnTo>
                    <a:lnTo>
                      <a:pt x="703" y="92"/>
                    </a:lnTo>
                    <a:lnTo>
                      <a:pt x="700" y="92"/>
                    </a:lnTo>
                    <a:lnTo>
                      <a:pt x="697" y="92"/>
                    </a:lnTo>
                    <a:lnTo>
                      <a:pt x="695" y="92"/>
                    </a:lnTo>
                    <a:lnTo>
                      <a:pt x="691" y="92"/>
                    </a:lnTo>
                    <a:lnTo>
                      <a:pt x="689" y="92"/>
                    </a:lnTo>
                    <a:lnTo>
                      <a:pt x="686" y="92"/>
                    </a:lnTo>
                    <a:lnTo>
                      <a:pt x="683" y="92"/>
                    </a:lnTo>
                    <a:lnTo>
                      <a:pt x="681" y="92"/>
                    </a:lnTo>
                    <a:lnTo>
                      <a:pt x="678" y="92"/>
                    </a:lnTo>
                    <a:lnTo>
                      <a:pt x="676" y="92"/>
                    </a:lnTo>
                    <a:lnTo>
                      <a:pt x="674" y="92"/>
                    </a:lnTo>
                    <a:lnTo>
                      <a:pt x="672" y="92"/>
                    </a:lnTo>
                    <a:lnTo>
                      <a:pt x="670" y="92"/>
                    </a:lnTo>
                    <a:lnTo>
                      <a:pt x="668" y="92"/>
                    </a:lnTo>
                    <a:lnTo>
                      <a:pt x="666" y="92"/>
                    </a:lnTo>
                    <a:lnTo>
                      <a:pt x="664" y="92"/>
                    </a:lnTo>
                    <a:lnTo>
                      <a:pt x="663" y="93"/>
                    </a:lnTo>
                    <a:lnTo>
                      <a:pt x="661" y="93"/>
                    </a:lnTo>
                    <a:lnTo>
                      <a:pt x="660" y="93"/>
                    </a:lnTo>
                    <a:lnTo>
                      <a:pt x="659" y="93"/>
                    </a:lnTo>
                    <a:lnTo>
                      <a:pt x="658" y="93"/>
                    </a:lnTo>
                    <a:lnTo>
                      <a:pt x="657" y="94"/>
                    </a:lnTo>
                    <a:lnTo>
                      <a:pt x="656" y="94"/>
                    </a:lnTo>
                    <a:lnTo>
                      <a:pt x="655" y="94"/>
                    </a:lnTo>
                    <a:lnTo>
                      <a:pt x="654" y="94"/>
                    </a:lnTo>
                    <a:lnTo>
                      <a:pt x="653" y="94"/>
                    </a:lnTo>
                    <a:lnTo>
                      <a:pt x="652" y="93"/>
                    </a:lnTo>
                    <a:lnTo>
                      <a:pt x="651" y="92"/>
                    </a:lnTo>
                    <a:lnTo>
                      <a:pt x="650" y="92"/>
                    </a:lnTo>
                    <a:lnTo>
                      <a:pt x="649" y="91"/>
                    </a:lnTo>
                    <a:lnTo>
                      <a:pt x="647" y="90"/>
                    </a:lnTo>
                    <a:lnTo>
                      <a:pt x="646" y="89"/>
                    </a:lnTo>
                    <a:lnTo>
                      <a:pt x="645" y="89"/>
                    </a:lnTo>
                    <a:lnTo>
                      <a:pt x="644" y="88"/>
                    </a:lnTo>
                    <a:lnTo>
                      <a:pt x="642" y="87"/>
                    </a:lnTo>
                    <a:lnTo>
                      <a:pt x="641" y="86"/>
                    </a:lnTo>
                    <a:lnTo>
                      <a:pt x="640" y="85"/>
                    </a:lnTo>
                    <a:lnTo>
                      <a:pt x="638" y="84"/>
                    </a:lnTo>
                    <a:lnTo>
                      <a:pt x="637" y="83"/>
                    </a:lnTo>
                    <a:lnTo>
                      <a:pt x="635" y="82"/>
                    </a:lnTo>
                    <a:lnTo>
                      <a:pt x="633" y="81"/>
                    </a:lnTo>
                    <a:lnTo>
                      <a:pt x="631" y="80"/>
                    </a:lnTo>
                    <a:lnTo>
                      <a:pt x="629" y="79"/>
                    </a:lnTo>
                    <a:lnTo>
                      <a:pt x="627" y="78"/>
                    </a:lnTo>
                    <a:lnTo>
                      <a:pt x="625" y="76"/>
                    </a:lnTo>
                    <a:lnTo>
                      <a:pt x="622" y="75"/>
                    </a:lnTo>
                    <a:lnTo>
                      <a:pt x="620" y="74"/>
                    </a:lnTo>
                    <a:lnTo>
                      <a:pt x="617" y="72"/>
                    </a:lnTo>
                    <a:lnTo>
                      <a:pt x="615" y="71"/>
                    </a:lnTo>
                    <a:lnTo>
                      <a:pt x="612" y="70"/>
                    </a:lnTo>
                    <a:lnTo>
                      <a:pt x="609" y="68"/>
                    </a:lnTo>
                    <a:lnTo>
                      <a:pt x="607" y="67"/>
                    </a:lnTo>
                    <a:lnTo>
                      <a:pt x="604" y="65"/>
                    </a:lnTo>
                    <a:lnTo>
                      <a:pt x="601" y="63"/>
                    </a:lnTo>
                    <a:lnTo>
                      <a:pt x="594" y="60"/>
                    </a:lnTo>
                    <a:lnTo>
                      <a:pt x="588" y="56"/>
                    </a:lnTo>
                    <a:lnTo>
                      <a:pt x="581" y="53"/>
                    </a:lnTo>
                    <a:lnTo>
                      <a:pt x="574" y="49"/>
                    </a:lnTo>
                    <a:lnTo>
                      <a:pt x="567" y="46"/>
                    </a:lnTo>
                    <a:lnTo>
                      <a:pt x="560" y="42"/>
                    </a:lnTo>
                    <a:lnTo>
                      <a:pt x="553" y="38"/>
                    </a:lnTo>
                    <a:lnTo>
                      <a:pt x="546" y="35"/>
                    </a:lnTo>
                    <a:lnTo>
                      <a:pt x="539" y="32"/>
                    </a:lnTo>
                    <a:lnTo>
                      <a:pt x="532" y="29"/>
                    </a:lnTo>
                    <a:lnTo>
                      <a:pt x="526" y="26"/>
                    </a:lnTo>
                    <a:lnTo>
                      <a:pt x="519" y="23"/>
                    </a:lnTo>
                    <a:lnTo>
                      <a:pt x="516" y="22"/>
                    </a:lnTo>
                    <a:lnTo>
                      <a:pt x="513" y="20"/>
                    </a:lnTo>
                    <a:lnTo>
                      <a:pt x="510" y="19"/>
                    </a:lnTo>
                    <a:lnTo>
                      <a:pt x="507" y="18"/>
                    </a:lnTo>
                    <a:lnTo>
                      <a:pt x="505" y="17"/>
                    </a:lnTo>
                    <a:lnTo>
                      <a:pt x="502" y="16"/>
                    </a:lnTo>
                    <a:lnTo>
                      <a:pt x="499" y="15"/>
                    </a:lnTo>
                    <a:lnTo>
                      <a:pt x="497" y="14"/>
                    </a:lnTo>
                    <a:lnTo>
                      <a:pt x="494" y="13"/>
                    </a:lnTo>
                    <a:lnTo>
                      <a:pt x="492" y="12"/>
                    </a:lnTo>
                    <a:lnTo>
                      <a:pt x="489" y="12"/>
                    </a:lnTo>
                    <a:lnTo>
                      <a:pt x="487" y="11"/>
                    </a:lnTo>
                    <a:lnTo>
                      <a:pt x="485" y="10"/>
                    </a:lnTo>
                    <a:lnTo>
                      <a:pt x="483" y="10"/>
                    </a:lnTo>
                    <a:lnTo>
                      <a:pt x="479" y="9"/>
                    </a:lnTo>
                    <a:lnTo>
                      <a:pt x="475" y="9"/>
                    </a:lnTo>
                    <a:lnTo>
                      <a:pt x="471" y="8"/>
                    </a:lnTo>
                    <a:lnTo>
                      <a:pt x="468" y="7"/>
                    </a:lnTo>
                    <a:lnTo>
                      <a:pt x="458" y="6"/>
                    </a:lnTo>
                    <a:lnTo>
                      <a:pt x="450" y="5"/>
                    </a:lnTo>
                    <a:lnTo>
                      <a:pt x="441" y="4"/>
                    </a:lnTo>
                    <a:lnTo>
                      <a:pt x="432" y="3"/>
                    </a:lnTo>
                    <a:lnTo>
                      <a:pt x="424" y="2"/>
                    </a:lnTo>
                    <a:lnTo>
                      <a:pt x="415" y="1"/>
                    </a:lnTo>
                    <a:lnTo>
                      <a:pt x="407" y="1"/>
                    </a:lnTo>
                    <a:lnTo>
                      <a:pt x="398" y="0"/>
                    </a:lnTo>
                    <a:lnTo>
                      <a:pt x="389" y="0"/>
                    </a:lnTo>
                    <a:lnTo>
                      <a:pt x="380" y="0"/>
                    </a:lnTo>
                    <a:lnTo>
                      <a:pt x="375" y="0"/>
                    </a:lnTo>
                    <a:lnTo>
                      <a:pt x="371" y="0"/>
                    </a:lnTo>
                    <a:lnTo>
                      <a:pt x="366" y="0"/>
                    </a:lnTo>
                    <a:lnTo>
                      <a:pt x="361" y="0"/>
                    </a:lnTo>
                    <a:lnTo>
                      <a:pt x="356" y="0"/>
                    </a:lnTo>
                    <a:lnTo>
                      <a:pt x="351" y="0"/>
                    </a:lnTo>
                    <a:lnTo>
                      <a:pt x="346" y="0"/>
                    </a:lnTo>
                    <a:lnTo>
                      <a:pt x="341" y="0"/>
                    </a:lnTo>
                    <a:lnTo>
                      <a:pt x="335" y="0"/>
                    </a:lnTo>
                    <a:lnTo>
                      <a:pt x="330" y="1"/>
                    </a:lnTo>
                    <a:lnTo>
                      <a:pt x="325" y="1"/>
                    </a:lnTo>
                    <a:lnTo>
                      <a:pt x="319" y="1"/>
                    </a:lnTo>
                    <a:lnTo>
                      <a:pt x="312" y="1"/>
                    </a:lnTo>
                    <a:lnTo>
                      <a:pt x="305" y="2"/>
                    </a:lnTo>
                    <a:lnTo>
                      <a:pt x="298" y="3"/>
                    </a:lnTo>
                    <a:lnTo>
                      <a:pt x="290" y="3"/>
                    </a:lnTo>
                    <a:lnTo>
                      <a:pt x="287" y="3"/>
                    </a:lnTo>
                    <a:lnTo>
                      <a:pt x="283" y="4"/>
                    </a:lnTo>
                    <a:lnTo>
                      <a:pt x="279" y="4"/>
                    </a:lnTo>
                    <a:lnTo>
                      <a:pt x="275" y="5"/>
                    </a:lnTo>
                    <a:lnTo>
                      <a:pt x="271" y="5"/>
                    </a:lnTo>
                    <a:lnTo>
                      <a:pt x="267" y="6"/>
                    </a:lnTo>
                    <a:lnTo>
                      <a:pt x="262" y="7"/>
                    </a:lnTo>
                    <a:lnTo>
                      <a:pt x="258" y="7"/>
                    </a:lnTo>
                    <a:lnTo>
                      <a:pt x="252" y="9"/>
                    </a:lnTo>
                    <a:lnTo>
                      <a:pt x="247" y="10"/>
                    </a:lnTo>
                    <a:lnTo>
                      <a:pt x="241" y="11"/>
                    </a:lnTo>
                    <a:lnTo>
                      <a:pt x="236" y="12"/>
                    </a:lnTo>
                    <a:lnTo>
                      <a:pt x="230" y="13"/>
                    </a:lnTo>
                    <a:lnTo>
                      <a:pt x="224" y="15"/>
                    </a:lnTo>
                    <a:lnTo>
                      <a:pt x="219" y="17"/>
                    </a:lnTo>
                    <a:lnTo>
                      <a:pt x="213" y="18"/>
                    </a:lnTo>
                    <a:lnTo>
                      <a:pt x="210" y="19"/>
                    </a:lnTo>
                    <a:lnTo>
                      <a:pt x="206" y="21"/>
                    </a:lnTo>
                    <a:lnTo>
                      <a:pt x="202" y="22"/>
                    </a:lnTo>
                    <a:lnTo>
                      <a:pt x="198" y="23"/>
                    </a:lnTo>
                    <a:lnTo>
                      <a:pt x="195" y="25"/>
                    </a:lnTo>
                    <a:lnTo>
                      <a:pt x="192" y="26"/>
                    </a:lnTo>
                    <a:lnTo>
                      <a:pt x="189" y="27"/>
                    </a:lnTo>
                    <a:lnTo>
                      <a:pt x="186" y="28"/>
                    </a:lnTo>
                    <a:lnTo>
                      <a:pt x="184" y="29"/>
                    </a:lnTo>
                    <a:lnTo>
                      <a:pt x="182" y="30"/>
                    </a:lnTo>
                    <a:lnTo>
                      <a:pt x="179" y="31"/>
                    </a:lnTo>
                    <a:lnTo>
                      <a:pt x="177" y="31"/>
                    </a:lnTo>
                    <a:lnTo>
                      <a:pt x="175" y="32"/>
                    </a:lnTo>
                    <a:lnTo>
                      <a:pt x="174" y="33"/>
                    </a:lnTo>
                    <a:lnTo>
                      <a:pt x="170" y="34"/>
                    </a:lnTo>
                    <a:lnTo>
                      <a:pt x="167" y="35"/>
                    </a:lnTo>
                    <a:lnTo>
                      <a:pt x="163" y="37"/>
                    </a:lnTo>
                    <a:lnTo>
                      <a:pt x="160" y="38"/>
                    </a:lnTo>
                    <a:lnTo>
                      <a:pt x="158" y="39"/>
                    </a:lnTo>
                    <a:lnTo>
                      <a:pt x="156" y="40"/>
                    </a:lnTo>
                    <a:lnTo>
                      <a:pt x="153" y="41"/>
                    </a:lnTo>
                    <a:lnTo>
                      <a:pt x="150" y="43"/>
                    </a:lnTo>
                    <a:lnTo>
                      <a:pt x="147" y="44"/>
                    </a:lnTo>
                    <a:lnTo>
                      <a:pt x="144" y="46"/>
                    </a:lnTo>
                    <a:lnTo>
                      <a:pt x="140" y="48"/>
                    </a:lnTo>
                    <a:lnTo>
                      <a:pt x="137" y="49"/>
                    </a:lnTo>
                    <a:lnTo>
                      <a:pt x="130" y="53"/>
                    </a:lnTo>
                    <a:lnTo>
                      <a:pt x="126" y="54"/>
                    </a:lnTo>
                    <a:lnTo>
                      <a:pt x="123" y="56"/>
                    </a:lnTo>
                    <a:lnTo>
                      <a:pt x="119" y="57"/>
                    </a:lnTo>
                    <a:lnTo>
                      <a:pt x="116" y="58"/>
                    </a:lnTo>
                    <a:lnTo>
                      <a:pt x="113" y="60"/>
                    </a:lnTo>
                    <a:lnTo>
                      <a:pt x="109" y="61"/>
                    </a:lnTo>
                    <a:lnTo>
                      <a:pt x="106" y="62"/>
                    </a:lnTo>
                    <a:lnTo>
                      <a:pt x="104" y="62"/>
                    </a:lnTo>
                    <a:lnTo>
                      <a:pt x="102" y="63"/>
                    </a:lnTo>
                    <a:lnTo>
                      <a:pt x="100" y="63"/>
                    </a:lnTo>
                    <a:lnTo>
                      <a:pt x="98" y="63"/>
                    </a:lnTo>
                    <a:lnTo>
                      <a:pt x="96" y="64"/>
                    </a:lnTo>
                    <a:lnTo>
                      <a:pt x="93" y="64"/>
                    </a:lnTo>
                    <a:lnTo>
                      <a:pt x="91" y="64"/>
                    </a:lnTo>
                    <a:lnTo>
                      <a:pt x="88" y="64"/>
                    </a:lnTo>
                    <a:lnTo>
                      <a:pt x="86" y="64"/>
                    </a:lnTo>
                    <a:lnTo>
                      <a:pt x="84" y="64"/>
                    </a:lnTo>
                    <a:lnTo>
                      <a:pt x="82" y="64"/>
                    </a:lnTo>
                    <a:lnTo>
                      <a:pt x="79" y="64"/>
                    </a:lnTo>
                    <a:lnTo>
                      <a:pt x="76" y="64"/>
                    </a:lnTo>
                    <a:lnTo>
                      <a:pt x="75" y="64"/>
                    </a:lnTo>
                    <a:lnTo>
                      <a:pt x="73" y="64"/>
                    </a:lnTo>
                    <a:lnTo>
                      <a:pt x="71" y="64"/>
                    </a:lnTo>
                    <a:lnTo>
                      <a:pt x="69" y="64"/>
                    </a:lnTo>
                    <a:lnTo>
                      <a:pt x="68" y="64"/>
                    </a:lnTo>
                    <a:lnTo>
                      <a:pt x="66" y="64"/>
                    </a:lnTo>
                    <a:lnTo>
                      <a:pt x="63" y="64"/>
                    </a:lnTo>
                    <a:lnTo>
                      <a:pt x="61" y="64"/>
                    </a:lnTo>
                    <a:lnTo>
                      <a:pt x="58" y="65"/>
                    </a:lnTo>
                    <a:lnTo>
                      <a:pt x="55" y="65"/>
                    </a:lnTo>
                    <a:lnTo>
                      <a:pt x="50" y="65"/>
                    </a:lnTo>
                    <a:lnTo>
                      <a:pt x="44" y="66"/>
                    </a:lnTo>
                    <a:lnTo>
                      <a:pt x="42" y="66"/>
                    </a:lnTo>
                    <a:lnTo>
                      <a:pt x="39" y="67"/>
                    </a:lnTo>
                    <a:lnTo>
                      <a:pt x="36" y="67"/>
                    </a:lnTo>
                    <a:lnTo>
                      <a:pt x="34" y="67"/>
                    </a:lnTo>
                    <a:lnTo>
                      <a:pt x="32" y="67"/>
                    </a:lnTo>
                    <a:lnTo>
                      <a:pt x="30" y="68"/>
                    </a:lnTo>
                    <a:lnTo>
                      <a:pt x="28" y="68"/>
                    </a:lnTo>
                    <a:lnTo>
                      <a:pt x="26" y="68"/>
                    </a:lnTo>
                    <a:lnTo>
                      <a:pt x="25" y="69"/>
                    </a:lnTo>
                    <a:lnTo>
                      <a:pt x="25" y="70"/>
                    </a:lnTo>
                    <a:lnTo>
                      <a:pt x="25" y="71"/>
                    </a:lnTo>
                    <a:lnTo>
                      <a:pt x="25" y="72"/>
                    </a:lnTo>
                    <a:lnTo>
                      <a:pt x="25" y="73"/>
                    </a:lnTo>
                    <a:lnTo>
                      <a:pt x="25" y="74"/>
                    </a:lnTo>
                    <a:lnTo>
                      <a:pt x="26" y="74"/>
                    </a:lnTo>
                    <a:lnTo>
                      <a:pt x="26" y="75"/>
                    </a:lnTo>
                    <a:lnTo>
                      <a:pt x="27" y="77"/>
                    </a:lnTo>
                    <a:lnTo>
                      <a:pt x="27" y="78"/>
                    </a:lnTo>
                    <a:lnTo>
                      <a:pt x="27" y="79"/>
                    </a:lnTo>
                    <a:lnTo>
                      <a:pt x="28" y="80"/>
                    </a:lnTo>
                    <a:lnTo>
                      <a:pt x="28" y="81"/>
                    </a:lnTo>
                    <a:lnTo>
                      <a:pt x="28" y="82"/>
                    </a:lnTo>
                    <a:lnTo>
                      <a:pt x="28" y="84"/>
                    </a:lnTo>
                    <a:lnTo>
                      <a:pt x="27" y="85"/>
                    </a:lnTo>
                    <a:lnTo>
                      <a:pt x="27" y="87"/>
                    </a:lnTo>
                    <a:lnTo>
                      <a:pt x="26" y="89"/>
                    </a:lnTo>
                    <a:lnTo>
                      <a:pt x="25" y="91"/>
                    </a:lnTo>
                    <a:lnTo>
                      <a:pt x="24" y="93"/>
                    </a:lnTo>
                    <a:lnTo>
                      <a:pt x="24" y="95"/>
                    </a:lnTo>
                    <a:lnTo>
                      <a:pt x="23" y="97"/>
                    </a:lnTo>
                    <a:lnTo>
                      <a:pt x="23" y="99"/>
                    </a:lnTo>
                    <a:lnTo>
                      <a:pt x="22" y="101"/>
                    </a:lnTo>
                    <a:lnTo>
                      <a:pt x="22" y="102"/>
                    </a:lnTo>
                    <a:lnTo>
                      <a:pt x="22" y="103"/>
                    </a:lnTo>
                    <a:lnTo>
                      <a:pt x="22" y="105"/>
                    </a:lnTo>
                    <a:lnTo>
                      <a:pt x="23" y="107"/>
                    </a:lnTo>
                    <a:lnTo>
                      <a:pt x="23" y="110"/>
                    </a:lnTo>
                    <a:lnTo>
                      <a:pt x="23" y="112"/>
                    </a:lnTo>
                    <a:lnTo>
                      <a:pt x="23" y="113"/>
                    </a:lnTo>
                    <a:lnTo>
                      <a:pt x="23" y="114"/>
                    </a:lnTo>
                    <a:lnTo>
                      <a:pt x="23" y="115"/>
                    </a:lnTo>
                    <a:lnTo>
                      <a:pt x="23" y="116"/>
                    </a:lnTo>
                    <a:lnTo>
                      <a:pt x="22" y="117"/>
                    </a:lnTo>
                    <a:lnTo>
                      <a:pt x="22" y="118"/>
                    </a:lnTo>
                    <a:lnTo>
                      <a:pt x="21" y="118"/>
                    </a:lnTo>
                    <a:lnTo>
                      <a:pt x="21" y="119"/>
                    </a:lnTo>
                    <a:lnTo>
                      <a:pt x="20" y="119"/>
                    </a:lnTo>
                    <a:lnTo>
                      <a:pt x="19" y="120"/>
                    </a:lnTo>
                    <a:lnTo>
                      <a:pt x="18" y="120"/>
                    </a:lnTo>
                    <a:lnTo>
                      <a:pt x="17" y="121"/>
                    </a:lnTo>
                    <a:lnTo>
                      <a:pt x="14" y="121"/>
                    </a:lnTo>
                    <a:lnTo>
                      <a:pt x="12" y="122"/>
                    </a:lnTo>
                    <a:lnTo>
                      <a:pt x="10" y="123"/>
                    </a:lnTo>
                    <a:lnTo>
                      <a:pt x="7" y="124"/>
                    </a:lnTo>
                    <a:lnTo>
                      <a:pt x="6" y="125"/>
                    </a:lnTo>
                    <a:lnTo>
                      <a:pt x="5" y="125"/>
                    </a:lnTo>
                    <a:lnTo>
                      <a:pt x="4" y="126"/>
                    </a:lnTo>
                    <a:lnTo>
                      <a:pt x="3" y="127"/>
                    </a:lnTo>
                    <a:lnTo>
                      <a:pt x="2" y="128"/>
                    </a:lnTo>
                    <a:lnTo>
                      <a:pt x="1" y="128"/>
                    </a:lnTo>
                    <a:lnTo>
                      <a:pt x="1" y="129"/>
                    </a:lnTo>
                    <a:lnTo>
                      <a:pt x="1" y="130"/>
                    </a:lnTo>
                    <a:lnTo>
                      <a:pt x="0" y="131"/>
                    </a:lnTo>
                    <a:lnTo>
                      <a:pt x="0" y="133"/>
                    </a:lnTo>
                    <a:lnTo>
                      <a:pt x="0" y="134"/>
                    </a:lnTo>
                    <a:lnTo>
                      <a:pt x="0" y="135"/>
                    </a:lnTo>
                    <a:lnTo>
                      <a:pt x="0" y="136"/>
                    </a:lnTo>
                    <a:lnTo>
                      <a:pt x="1" y="136"/>
                    </a:lnTo>
                    <a:lnTo>
                      <a:pt x="1" y="137"/>
                    </a:lnTo>
                    <a:lnTo>
                      <a:pt x="2" y="137"/>
                    </a:lnTo>
                    <a:lnTo>
                      <a:pt x="3" y="137"/>
                    </a:lnTo>
                    <a:lnTo>
                      <a:pt x="4" y="137"/>
                    </a:lnTo>
                    <a:lnTo>
                      <a:pt x="4" y="138"/>
                    </a:lnTo>
                    <a:lnTo>
                      <a:pt x="5" y="139"/>
                    </a:lnTo>
                    <a:lnTo>
                      <a:pt x="5" y="140"/>
                    </a:lnTo>
                    <a:lnTo>
                      <a:pt x="5" y="141"/>
                    </a:lnTo>
                    <a:lnTo>
                      <a:pt x="5" y="142"/>
                    </a:lnTo>
                    <a:lnTo>
                      <a:pt x="5" y="143"/>
                    </a:lnTo>
                    <a:lnTo>
                      <a:pt x="5" y="145"/>
                    </a:lnTo>
                    <a:lnTo>
                      <a:pt x="5" y="146"/>
                    </a:lnTo>
                    <a:lnTo>
                      <a:pt x="5" y="148"/>
                    </a:lnTo>
                    <a:lnTo>
                      <a:pt x="5" y="150"/>
                    </a:lnTo>
                    <a:lnTo>
                      <a:pt x="5" y="152"/>
                    </a:lnTo>
                    <a:lnTo>
                      <a:pt x="5" y="154"/>
                    </a:lnTo>
                    <a:lnTo>
                      <a:pt x="6" y="156"/>
                    </a:lnTo>
                    <a:lnTo>
                      <a:pt x="6" y="159"/>
                    </a:lnTo>
                    <a:lnTo>
                      <a:pt x="6" y="161"/>
                    </a:lnTo>
                    <a:lnTo>
                      <a:pt x="6" y="164"/>
                    </a:lnTo>
                    <a:lnTo>
                      <a:pt x="6" y="166"/>
                    </a:lnTo>
                    <a:lnTo>
                      <a:pt x="5" y="168"/>
                    </a:lnTo>
                    <a:lnTo>
                      <a:pt x="5" y="170"/>
                    </a:lnTo>
                    <a:lnTo>
                      <a:pt x="4" y="173"/>
                    </a:lnTo>
                    <a:lnTo>
                      <a:pt x="4" y="174"/>
                    </a:lnTo>
                    <a:lnTo>
                      <a:pt x="3" y="176"/>
                    </a:lnTo>
                    <a:lnTo>
                      <a:pt x="2" y="177"/>
                    </a:lnTo>
                    <a:lnTo>
                      <a:pt x="1" y="179"/>
                    </a:lnTo>
                    <a:lnTo>
                      <a:pt x="1" y="180"/>
                    </a:lnTo>
                    <a:lnTo>
                      <a:pt x="1" y="181"/>
                    </a:lnTo>
                    <a:lnTo>
                      <a:pt x="1" y="182"/>
                    </a:lnTo>
                    <a:lnTo>
                      <a:pt x="1" y="183"/>
                    </a:lnTo>
                    <a:lnTo>
                      <a:pt x="1" y="184"/>
                    </a:lnTo>
                    <a:lnTo>
                      <a:pt x="1" y="185"/>
                    </a:lnTo>
                    <a:lnTo>
                      <a:pt x="2" y="186"/>
                    </a:lnTo>
                    <a:lnTo>
                      <a:pt x="3" y="187"/>
                    </a:lnTo>
                    <a:lnTo>
                      <a:pt x="4" y="188"/>
                    </a:lnTo>
                    <a:lnTo>
                      <a:pt x="5" y="189"/>
                    </a:lnTo>
                    <a:lnTo>
                      <a:pt x="6" y="190"/>
                    </a:lnTo>
                    <a:lnTo>
                      <a:pt x="7" y="192"/>
                    </a:lnTo>
                    <a:lnTo>
                      <a:pt x="10" y="194"/>
                    </a:lnTo>
                    <a:lnTo>
                      <a:pt x="13" y="197"/>
                    </a:lnTo>
                    <a:lnTo>
                      <a:pt x="14" y="199"/>
                    </a:lnTo>
                    <a:lnTo>
                      <a:pt x="15" y="200"/>
                    </a:lnTo>
                    <a:lnTo>
                      <a:pt x="16" y="201"/>
                    </a:lnTo>
                    <a:lnTo>
                      <a:pt x="17" y="202"/>
                    </a:lnTo>
                    <a:lnTo>
                      <a:pt x="18" y="203"/>
                    </a:lnTo>
                    <a:lnTo>
                      <a:pt x="18" y="205"/>
                    </a:lnTo>
                    <a:lnTo>
                      <a:pt x="19" y="205"/>
                    </a:lnTo>
                    <a:lnTo>
                      <a:pt x="19" y="206"/>
                    </a:lnTo>
                    <a:lnTo>
                      <a:pt x="19" y="207"/>
                    </a:lnTo>
                    <a:lnTo>
                      <a:pt x="19" y="209"/>
                    </a:lnTo>
                    <a:lnTo>
                      <a:pt x="19" y="210"/>
                    </a:lnTo>
                    <a:lnTo>
                      <a:pt x="18" y="211"/>
                    </a:lnTo>
                    <a:lnTo>
                      <a:pt x="18" y="212"/>
                    </a:lnTo>
                    <a:lnTo>
                      <a:pt x="17" y="213"/>
                    </a:lnTo>
                    <a:lnTo>
                      <a:pt x="17" y="214"/>
                    </a:lnTo>
                    <a:lnTo>
                      <a:pt x="17" y="215"/>
                    </a:lnTo>
                    <a:lnTo>
                      <a:pt x="17" y="216"/>
                    </a:lnTo>
                    <a:lnTo>
                      <a:pt x="17" y="217"/>
                    </a:lnTo>
                    <a:lnTo>
                      <a:pt x="18" y="218"/>
                    </a:lnTo>
                    <a:lnTo>
                      <a:pt x="19" y="219"/>
                    </a:lnTo>
                    <a:lnTo>
                      <a:pt x="19" y="220"/>
                    </a:lnTo>
                    <a:lnTo>
                      <a:pt x="21" y="221"/>
                    </a:lnTo>
                    <a:lnTo>
                      <a:pt x="22" y="221"/>
                    </a:lnTo>
                    <a:lnTo>
                      <a:pt x="24" y="222"/>
                    </a:lnTo>
                    <a:lnTo>
                      <a:pt x="25" y="223"/>
                    </a:lnTo>
                    <a:lnTo>
                      <a:pt x="27" y="223"/>
                    </a:lnTo>
                    <a:lnTo>
                      <a:pt x="29" y="224"/>
                    </a:lnTo>
                    <a:lnTo>
                      <a:pt x="31" y="224"/>
                    </a:lnTo>
                    <a:lnTo>
                      <a:pt x="34" y="225"/>
                    </a:lnTo>
                    <a:lnTo>
                      <a:pt x="36" y="225"/>
                    </a:lnTo>
                    <a:lnTo>
                      <a:pt x="39" y="225"/>
                    </a:lnTo>
                    <a:lnTo>
                      <a:pt x="43" y="225"/>
                    </a:lnTo>
                    <a:lnTo>
                      <a:pt x="47" y="225"/>
                    </a:lnTo>
                    <a:lnTo>
                      <a:pt x="51" y="225"/>
                    </a:lnTo>
                    <a:lnTo>
                      <a:pt x="55" y="225"/>
                    </a:lnTo>
                    <a:lnTo>
                      <a:pt x="60" y="225"/>
                    </a:lnTo>
                    <a:lnTo>
                      <a:pt x="64" y="224"/>
                    </a:lnTo>
                    <a:lnTo>
                      <a:pt x="69" y="224"/>
                    </a:lnTo>
                    <a:lnTo>
                      <a:pt x="74" y="224"/>
                    </a:lnTo>
                    <a:lnTo>
                      <a:pt x="78" y="224"/>
                    </a:lnTo>
                    <a:lnTo>
                      <a:pt x="83" y="224"/>
                    </a:lnTo>
                    <a:lnTo>
                      <a:pt x="88" y="224"/>
                    </a:lnTo>
                    <a:lnTo>
                      <a:pt x="93" y="224"/>
                    </a:lnTo>
                    <a:lnTo>
                      <a:pt x="97" y="224"/>
                    </a:lnTo>
                    <a:lnTo>
                      <a:pt x="101" y="224"/>
                    </a:lnTo>
                    <a:lnTo>
                      <a:pt x="105" y="225"/>
                    </a:lnTo>
                    <a:lnTo>
                      <a:pt x="109" y="22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8" name="Freeform 18"/>
              <p:cNvSpPr>
                <a:spLocks/>
              </p:cNvSpPr>
              <p:nvPr/>
            </p:nvSpPr>
            <p:spPr bwMode="auto">
              <a:xfrm>
                <a:off x="2203" y="1823"/>
                <a:ext cx="73" cy="31"/>
              </a:xfrm>
              <a:custGeom>
                <a:avLst/>
                <a:gdLst>
                  <a:gd name="T0" fmla="*/ 71 w 73"/>
                  <a:gd name="T1" fmla="*/ 30 h 31"/>
                  <a:gd name="T2" fmla="*/ 68 w 73"/>
                  <a:gd name="T3" fmla="*/ 27 h 31"/>
                  <a:gd name="T4" fmla="*/ 65 w 73"/>
                  <a:gd name="T5" fmla="*/ 24 h 31"/>
                  <a:gd name="T6" fmla="*/ 62 w 73"/>
                  <a:gd name="T7" fmla="*/ 22 h 31"/>
                  <a:gd name="T8" fmla="*/ 58 w 73"/>
                  <a:gd name="T9" fmla="*/ 20 h 31"/>
                  <a:gd name="T10" fmla="*/ 52 w 73"/>
                  <a:gd name="T11" fmla="*/ 17 h 31"/>
                  <a:gd name="T12" fmla="*/ 48 w 73"/>
                  <a:gd name="T13" fmla="*/ 15 h 31"/>
                  <a:gd name="T14" fmla="*/ 43 w 73"/>
                  <a:gd name="T15" fmla="*/ 12 h 31"/>
                  <a:gd name="T16" fmla="*/ 38 w 73"/>
                  <a:gd name="T17" fmla="*/ 10 h 31"/>
                  <a:gd name="T18" fmla="*/ 34 w 73"/>
                  <a:gd name="T19" fmla="*/ 9 h 31"/>
                  <a:gd name="T20" fmla="*/ 30 w 73"/>
                  <a:gd name="T21" fmla="*/ 7 h 31"/>
                  <a:gd name="T22" fmla="*/ 25 w 73"/>
                  <a:gd name="T23" fmla="*/ 5 h 31"/>
                  <a:gd name="T24" fmla="*/ 19 w 73"/>
                  <a:gd name="T25" fmla="*/ 3 h 31"/>
                  <a:gd name="T26" fmla="*/ 12 w 73"/>
                  <a:gd name="T27" fmla="*/ 2 h 31"/>
                  <a:gd name="T28" fmla="*/ 9 w 73"/>
                  <a:gd name="T29" fmla="*/ 0 h 31"/>
                  <a:gd name="T30" fmla="*/ 6 w 73"/>
                  <a:gd name="T31" fmla="*/ 0 h 31"/>
                  <a:gd name="T32" fmla="*/ 3 w 73"/>
                  <a:gd name="T33" fmla="*/ 0 h 31"/>
                  <a:gd name="T34" fmla="*/ 2 w 73"/>
                  <a:gd name="T35" fmla="*/ 0 h 31"/>
                  <a:gd name="T36" fmla="*/ 1 w 73"/>
                  <a:gd name="T37" fmla="*/ 0 h 31"/>
                  <a:gd name="T38" fmla="*/ 0 w 73"/>
                  <a:gd name="T39" fmla="*/ 1 h 31"/>
                  <a:gd name="T40" fmla="*/ 0 w 73"/>
                  <a:gd name="T41" fmla="*/ 2 h 31"/>
                  <a:gd name="T42" fmla="*/ 0 w 73"/>
                  <a:gd name="T43" fmla="*/ 3 h 31"/>
                  <a:gd name="T44" fmla="*/ 1 w 73"/>
                  <a:gd name="T45" fmla="*/ 5 h 31"/>
                  <a:gd name="T46" fmla="*/ 3 w 73"/>
                  <a:gd name="T47" fmla="*/ 6 h 31"/>
                  <a:gd name="T48" fmla="*/ 4 w 73"/>
                  <a:gd name="T49" fmla="*/ 7 h 31"/>
                  <a:gd name="T50" fmla="*/ 8 w 73"/>
                  <a:gd name="T51" fmla="*/ 10 h 31"/>
                  <a:gd name="T52" fmla="*/ 12 w 73"/>
                  <a:gd name="T53" fmla="*/ 13 h 31"/>
                  <a:gd name="T54" fmla="*/ 15 w 73"/>
                  <a:gd name="T55" fmla="*/ 15 h 31"/>
                  <a:gd name="T56" fmla="*/ 17 w 73"/>
                  <a:gd name="T57" fmla="*/ 17 h 31"/>
                  <a:gd name="T58" fmla="*/ 22 w 73"/>
                  <a:gd name="T59" fmla="*/ 21 h 31"/>
                  <a:gd name="T60" fmla="*/ 27 w 73"/>
                  <a:gd name="T61" fmla="*/ 23 h 31"/>
                  <a:gd name="T62" fmla="*/ 33 w 73"/>
                  <a:gd name="T63" fmla="*/ 25 h 31"/>
                  <a:gd name="T64" fmla="*/ 39 w 73"/>
                  <a:gd name="T65" fmla="*/ 26 h 31"/>
                  <a:gd name="T66" fmla="*/ 46 w 73"/>
                  <a:gd name="T67" fmla="*/ 27 h 31"/>
                  <a:gd name="T68" fmla="*/ 60 w 73"/>
                  <a:gd name="T69" fmla="*/ 29 h 31"/>
                  <a:gd name="T70" fmla="*/ 67 w 73"/>
                  <a:gd name="T71" fmla="*/ 30 h 31"/>
                  <a:gd name="T72" fmla="*/ 73 w 73"/>
                  <a:gd name="T73" fmla="*/ 31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3" h="31">
                    <a:moveTo>
                      <a:pt x="73" y="31"/>
                    </a:moveTo>
                    <a:lnTo>
                      <a:pt x="71" y="30"/>
                    </a:lnTo>
                    <a:lnTo>
                      <a:pt x="70" y="28"/>
                    </a:lnTo>
                    <a:lnTo>
                      <a:pt x="68" y="27"/>
                    </a:lnTo>
                    <a:lnTo>
                      <a:pt x="67" y="26"/>
                    </a:lnTo>
                    <a:lnTo>
                      <a:pt x="65" y="24"/>
                    </a:lnTo>
                    <a:lnTo>
                      <a:pt x="64" y="23"/>
                    </a:lnTo>
                    <a:lnTo>
                      <a:pt x="62" y="22"/>
                    </a:lnTo>
                    <a:lnTo>
                      <a:pt x="61" y="21"/>
                    </a:lnTo>
                    <a:lnTo>
                      <a:pt x="58" y="20"/>
                    </a:lnTo>
                    <a:lnTo>
                      <a:pt x="55" y="18"/>
                    </a:lnTo>
                    <a:lnTo>
                      <a:pt x="52" y="17"/>
                    </a:lnTo>
                    <a:lnTo>
                      <a:pt x="50" y="15"/>
                    </a:lnTo>
                    <a:lnTo>
                      <a:pt x="48" y="15"/>
                    </a:lnTo>
                    <a:lnTo>
                      <a:pt x="46" y="14"/>
                    </a:lnTo>
                    <a:lnTo>
                      <a:pt x="43" y="12"/>
                    </a:lnTo>
                    <a:lnTo>
                      <a:pt x="39" y="11"/>
                    </a:lnTo>
                    <a:lnTo>
                      <a:pt x="38" y="10"/>
                    </a:lnTo>
                    <a:lnTo>
                      <a:pt x="36" y="9"/>
                    </a:lnTo>
                    <a:lnTo>
                      <a:pt x="34" y="9"/>
                    </a:lnTo>
                    <a:lnTo>
                      <a:pt x="32" y="8"/>
                    </a:lnTo>
                    <a:lnTo>
                      <a:pt x="30" y="7"/>
                    </a:lnTo>
                    <a:lnTo>
                      <a:pt x="27" y="6"/>
                    </a:lnTo>
                    <a:lnTo>
                      <a:pt x="25" y="5"/>
                    </a:lnTo>
                    <a:lnTo>
                      <a:pt x="22" y="5"/>
                    </a:lnTo>
                    <a:lnTo>
                      <a:pt x="19" y="3"/>
                    </a:lnTo>
                    <a:lnTo>
                      <a:pt x="15" y="2"/>
                    </a:lnTo>
                    <a:lnTo>
                      <a:pt x="12" y="2"/>
                    </a:lnTo>
                    <a:lnTo>
                      <a:pt x="11" y="1"/>
                    </a:lnTo>
                    <a:lnTo>
                      <a:pt x="9" y="0"/>
                    </a:lnTo>
                    <a:lnTo>
                      <a:pt x="7" y="0"/>
                    </a:lnTo>
                    <a:lnTo>
                      <a:pt x="6" y="0"/>
                    </a:lnTo>
                    <a:lnTo>
                      <a:pt x="5" y="0"/>
                    </a:lnTo>
                    <a:lnTo>
                      <a:pt x="3" y="0"/>
                    </a:lnTo>
                    <a:lnTo>
                      <a:pt x="2" y="0"/>
                    </a:lnTo>
                    <a:lnTo>
                      <a:pt x="1" y="0"/>
                    </a:lnTo>
                    <a:lnTo>
                      <a:pt x="1" y="1"/>
                    </a:lnTo>
                    <a:lnTo>
                      <a:pt x="0" y="1"/>
                    </a:lnTo>
                    <a:lnTo>
                      <a:pt x="0" y="2"/>
                    </a:lnTo>
                    <a:lnTo>
                      <a:pt x="0" y="3"/>
                    </a:lnTo>
                    <a:lnTo>
                      <a:pt x="1" y="4"/>
                    </a:lnTo>
                    <a:lnTo>
                      <a:pt x="1" y="5"/>
                    </a:lnTo>
                    <a:lnTo>
                      <a:pt x="2" y="5"/>
                    </a:lnTo>
                    <a:lnTo>
                      <a:pt x="3" y="6"/>
                    </a:lnTo>
                    <a:lnTo>
                      <a:pt x="3" y="7"/>
                    </a:lnTo>
                    <a:lnTo>
                      <a:pt x="4" y="7"/>
                    </a:lnTo>
                    <a:lnTo>
                      <a:pt x="6" y="9"/>
                    </a:lnTo>
                    <a:lnTo>
                      <a:pt x="8" y="10"/>
                    </a:lnTo>
                    <a:lnTo>
                      <a:pt x="10" y="12"/>
                    </a:lnTo>
                    <a:lnTo>
                      <a:pt x="12" y="13"/>
                    </a:lnTo>
                    <a:lnTo>
                      <a:pt x="13" y="14"/>
                    </a:lnTo>
                    <a:lnTo>
                      <a:pt x="15" y="15"/>
                    </a:lnTo>
                    <a:lnTo>
                      <a:pt x="16" y="16"/>
                    </a:lnTo>
                    <a:lnTo>
                      <a:pt x="17" y="17"/>
                    </a:lnTo>
                    <a:lnTo>
                      <a:pt x="19" y="19"/>
                    </a:lnTo>
                    <a:lnTo>
                      <a:pt x="22" y="21"/>
                    </a:lnTo>
                    <a:lnTo>
                      <a:pt x="24" y="22"/>
                    </a:lnTo>
                    <a:lnTo>
                      <a:pt x="27" y="23"/>
                    </a:lnTo>
                    <a:lnTo>
                      <a:pt x="30" y="24"/>
                    </a:lnTo>
                    <a:lnTo>
                      <a:pt x="33" y="25"/>
                    </a:lnTo>
                    <a:lnTo>
                      <a:pt x="36" y="26"/>
                    </a:lnTo>
                    <a:lnTo>
                      <a:pt x="39" y="26"/>
                    </a:lnTo>
                    <a:lnTo>
                      <a:pt x="43" y="27"/>
                    </a:lnTo>
                    <a:lnTo>
                      <a:pt x="46" y="27"/>
                    </a:lnTo>
                    <a:lnTo>
                      <a:pt x="53" y="28"/>
                    </a:lnTo>
                    <a:lnTo>
                      <a:pt x="60" y="29"/>
                    </a:lnTo>
                    <a:lnTo>
                      <a:pt x="63" y="29"/>
                    </a:lnTo>
                    <a:lnTo>
                      <a:pt x="67" y="30"/>
                    </a:lnTo>
                    <a:lnTo>
                      <a:pt x="70" y="30"/>
                    </a:lnTo>
                    <a:lnTo>
                      <a:pt x="73" y="3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9" name="Freeform 19"/>
              <p:cNvSpPr>
                <a:spLocks/>
              </p:cNvSpPr>
              <p:nvPr/>
            </p:nvSpPr>
            <p:spPr bwMode="auto">
              <a:xfrm>
                <a:off x="1395" y="1810"/>
                <a:ext cx="9" cy="0"/>
              </a:xfrm>
              <a:custGeom>
                <a:avLst/>
                <a:gdLst>
                  <a:gd name="T0" fmla="*/ 9 w 9"/>
                  <a:gd name="T1" fmla="*/ 7 w 9"/>
                  <a:gd name="T2" fmla="*/ 5 w 9"/>
                  <a:gd name="T3" fmla="*/ 3 w 9"/>
                  <a:gd name="T4" fmla="*/ 0 w 9"/>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9">
                    <a:moveTo>
                      <a:pt x="9" y="0"/>
                    </a:moveTo>
                    <a:lnTo>
                      <a:pt x="7" y="0"/>
                    </a:lnTo>
                    <a:lnTo>
                      <a:pt x="5" y="0"/>
                    </a:lnTo>
                    <a:lnTo>
                      <a:pt x="3"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0" name="Freeform 20"/>
              <p:cNvSpPr>
                <a:spLocks/>
              </p:cNvSpPr>
              <p:nvPr/>
            </p:nvSpPr>
            <p:spPr bwMode="auto">
              <a:xfrm>
                <a:off x="1443" y="1802"/>
                <a:ext cx="88" cy="30"/>
              </a:xfrm>
              <a:custGeom>
                <a:avLst/>
                <a:gdLst>
                  <a:gd name="T0" fmla="*/ 0 w 88"/>
                  <a:gd name="T1" fmla="*/ 0 h 30"/>
                  <a:gd name="T2" fmla="*/ 4 w 88"/>
                  <a:gd name="T3" fmla="*/ 3 h 30"/>
                  <a:gd name="T4" fmla="*/ 9 w 88"/>
                  <a:gd name="T5" fmla="*/ 6 h 30"/>
                  <a:gd name="T6" fmla="*/ 12 w 88"/>
                  <a:gd name="T7" fmla="*/ 9 h 30"/>
                  <a:gd name="T8" fmla="*/ 16 w 88"/>
                  <a:gd name="T9" fmla="*/ 11 h 30"/>
                  <a:gd name="T10" fmla="*/ 19 w 88"/>
                  <a:gd name="T11" fmla="*/ 14 h 30"/>
                  <a:gd name="T12" fmla="*/ 22 w 88"/>
                  <a:gd name="T13" fmla="*/ 16 h 30"/>
                  <a:gd name="T14" fmla="*/ 25 w 88"/>
                  <a:gd name="T15" fmla="*/ 18 h 30"/>
                  <a:gd name="T16" fmla="*/ 28 w 88"/>
                  <a:gd name="T17" fmla="*/ 20 h 30"/>
                  <a:gd name="T18" fmla="*/ 31 w 88"/>
                  <a:gd name="T19" fmla="*/ 22 h 30"/>
                  <a:gd name="T20" fmla="*/ 33 w 88"/>
                  <a:gd name="T21" fmla="*/ 24 h 30"/>
                  <a:gd name="T22" fmla="*/ 36 w 88"/>
                  <a:gd name="T23" fmla="*/ 25 h 30"/>
                  <a:gd name="T24" fmla="*/ 38 w 88"/>
                  <a:gd name="T25" fmla="*/ 27 h 30"/>
                  <a:gd name="T26" fmla="*/ 40 w 88"/>
                  <a:gd name="T27" fmla="*/ 28 h 30"/>
                  <a:gd name="T28" fmla="*/ 42 w 88"/>
                  <a:gd name="T29" fmla="*/ 29 h 30"/>
                  <a:gd name="T30" fmla="*/ 44 w 88"/>
                  <a:gd name="T31" fmla="*/ 29 h 30"/>
                  <a:gd name="T32" fmla="*/ 45 w 88"/>
                  <a:gd name="T33" fmla="*/ 30 h 30"/>
                  <a:gd name="T34" fmla="*/ 47 w 88"/>
                  <a:gd name="T35" fmla="*/ 30 h 30"/>
                  <a:gd name="T36" fmla="*/ 48 w 88"/>
                  <a:gd name="T37" fmla="*/ 30 h 30"/>
                  <a:gd name="T38" fmla="*/ 49 w 88"/>
                  <a:gd name="T39" fmla="*/ 30 h 30"/>
                  <a:gd name="T40" fmla="*/ 50 w 88"/>
                  <a:gd name="T41" fmla="*/ 30 h 30"/>
                  <a:gd name="T42" fmla="*/ 52 w 88"/>
                  <a:gd name="T43" fmla="*/ 30 h 30"/>
                  <a:gd name="T44" fmla="*/ 53 w 88"/>
                  <a:gd name="T45" fmla="*/ 30 h 30"/>
                  <a:gd name="T46" fmla="*/ 53 w 88"/>
                  <a:gd name="T47" fmla="*/ 30 h 30"/>
                  <a:gd name="T48" fmla="*/ 55 w 88"/>
                  <a:gd name="T49" fmla="*/ 30 h 30"/>
                  <a:gd name="T50" fmla="*/ 55 w 88"/>
                  <a:gd name="T51" fmla="*/ 30 h 30"/>
                  <a:gd name="T52" fmla="*/ 56 w 88"/>
                  <a:gd name="T53" fmla="*/ 30 h 30"/>
                  <a:gd name="T54" fmla="*/ 58 w 88"/>
                  <a:gd name="T55" fmla="*/ 30 h 30"/>
                  <a:gd name="T56" fmla="*/ 59 w 88"/>
                  <a:gd name="T57" fmla="*/ 30 h 30"/>
                  <a:gd name="T58" fmla="*/ 60 w 88"/>
                  <a:gd name="T59" fmla="*/ 30 h 30"/>
                  <a:gd name="T60" fmla="*/ 62 w 88"/>
                  <a:gd name="T61" fmla="*/ 30 h 30"/>
                  <a:gd name="T62" fmla="*/ 64 w 88"/>
                  <a:gd name="T63" fmla="*/ 30 h 30"/>
                  <a:gd name="T64" fmla="*/ 65 w 88"/>
                  <a:gd name="T65" fmla="*/ 30 h 30"/>
                  <a:gd name="T66" fmla="*/ 67 w 88"/>
                  <a:gd name="T67" fmla="*/ 30 h 30"/>
                  <a:gd name="T68" fmla="*/ 69 w 88"/>
                  <a:gd name="T69" fmla="*/ 30 h 30"/>
                  <a:gd name="T70" fmla="*/ 71 w 88"/>
                  <a:gd name="T71" fmla="*/ 30 h 30"/>
                  <a:gd name="T72" fmla="*/ 74 w 88"/>
                  <a:gd name="T73" fmla="*/ 30 h 30"/>
                  <a:gd name="T74" fmla="*/ 76 w 88"/>
                  <a:gd name="T75" fmla="*/ 30 h 30"/>
                  <a:gd name="T76" fmla="*/ 79 w 88"/>
                  <a:gd name="T77" fmla="*/ 30 h 30"/>
                  <a:gd name="T78" fmla="*/ 81 w 88"/>
                  <a:gd name="T79" fmla="*/ 30 h 30"/>
                  <a:gd name="T80" fmla="*/ 84 w 88"/>
                  <a:gd name="T81" fmla="*/ 30 h 30"/>
                  <a:gd name="T82" fmla="*/ 88 w 88"/>
                  <a:gd name="T83" fmla="*/ 30 h 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8" h="30">
                    <a:moveTo>
                      <a:pt x="0" y="0"/>
                    </a:moveTo>
                    <a:lnTo>
                      <a:pt x="4" y="3"/>
                    </a:lnTo>
                    <a:lnTo>
                      <a:pt x="9" y="6"/>
                    </a:lnTo>
                    <a:lnTo>
                      <a:pt x="12" y="9"/>
                    </a:lnTo>
                    <a:lnTo>
                      <a:pt x="16" y="11"/>
                    </a:lnTo>
                    <a:lnTo>
                      <a:pt x="19" y="14"/>
                    </a:lnTo>
                    <a:lnTo>
                      <a:pt x="22" y="16"/>
                    </a:lnTo>
                    <a:lnTo>
                      <a:pt x="25" y="18"/>
                    </a:lnTo>
                    <a:lnTo>
                      <a:pt x="28" y="20"/>
                    </a:lnTo>
                    <a:lnTo>
                      <a:pt x="31" y="22"/>
                    </a:lnTo>
                    <a:lnTo>
                      <a:pt x="33" y="24"/>
                    </a:lnTo>
                    <a:lnTo>
                      <a:pt x="36" y="25"/>
                    </a:lnTo>
                    <a:lnTo>
                      <a:pt x="38" y="27"/>
                    </a:lnTo>
                    <a:lnTo>
                      <a:pt x="40" y="28"/>
                    </a:lnTo>
                    <a:lnTo>
                      <a:pt x="42" y="29"/>
                    </a:lnTo>
                    <a:lnTo>
                      <a:pt x="44" y="29"/>
                    </a:lnTo>
                    <a:lnTo>
                      <a:pt x="45" y="30"/>
                    </a:lnTo>
                    <a:lnTo>
                      <a:pt x="47" y="30"/>
                    </a:lnTo>
                    <a:lnTo>
                      <a:pt x="48" y="30"/>
                    </a:lnTo>
                    <a:lnTo>
                      <a:pt x="49" y="30"/>
                    </a:lnTo>
                    <a:lnTo>
                      <a:pt x="50" y="30"/>
                    </a:lnTo>
                    <a:lnTo>
                      <a:pt x="52" y="30"/>
                    </a:lnTo>
                    <a:lnTo>
                      <a:pt x="53" y="30"/>
                    </a:lnTo>
                    <a:lnTo>
                      <a:pt x="55" y="30"/>
                    </a:lnTo>
                    <a:lnTo>
                      <a:pt x="56" y="30"/>
                    </a:lnTo>
                    <a:lnTo>
                      <a:pt x="58" y="30"/>
                    </a:lnTo>
                    <a:lnTo>
                      <a:pt x="59" y="30"/>
                    </a:lnTo>
                    <a:lnTo>
                      <a:pt x="60" y="30"/>
                    </a:lnTo>
                    <a:lnTo>
                      <a:pt x="62" y="30"/>
                    </a:lnTo>
                    <a:lnTo>
                      <a:pt x="64" y="30"/>
                    </a:lnTo>
                    <a:lnTo>
                      <a:pt x="65" y="30"/>
                    </a:lnTo>
                    <a:lnTo>
                      <a:pt x="67" y="30"/>
                    </a:lnTo>
                    <a:lnTo>
                      <a:pt x="69" y="30"/>
                    </a:lnTo>
                    <a:lnTo>
                      <a:pt x="71" y="30"/>
                    </a:lnTo>
                    <a:lnTo>
                      <a:pt x="74" y="30"/>
                    </a:lnTo>
                    <a:lnTo>
                      <a:pt x="76" y="30"/>
                    </a:lnTo>
                    <a:lnTo>
                      <a:pt x="79" y="30"/>
                    </a:lnTo>
                    <a:lnTo>
                      <a:pt x="81" y="30"/>
                    </a:lnTo>
                    <a:lnTo>
                      <a:pt x="84" y="30"/>
                    </a:lnTo>
                    <a:lnTo>
                      <a:pt x="88" y="3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1" name="Freeform 21"/>
              <p:cNvSpPr>
                <a:spLocks/>
              </p:cNvSpPr>
              <p:nvPr/>
            </p:nvSpPr>
            <p:spPr bwMode="auto">
              <a:xfrm>
                <a:off x="1428" y="1762"/>
                <a:ext cx="81" cy="9"/>
              </a:xfrm>
              <a:custGeom>
                <a:avLst/>
                <a:gdLst>
                  <a:gd name="T0" fmla="*/ 81 w 81"/>
                  <a:gd name="T1" fmla="*/ 0 h 9"/>
                  <a:gd name="T2" fmla="*/ 80 w 81"/>
                  <a:gd name="T3" fmla="*/ 1 h 9"/>
                  <a:gd name="T4" fmla="*/ 78 w 81"/>
                  <a:gd name="T5" fmla="*/ 1 h 9"/>
                  <a:gd name="T6" fmla="*/ 76 w 81"/>
                  <a:gd name="T7" fmla="*/ 2 h 9"/>
                  <a:gd name="T8" fmla="*/ 74 w 81"/>
                  <a:gd name="T9" fmla="*/ 3 h 9"/>
                  <a:gd name="T10" fmla="*/ 72 w 81"/>
                  <a:gd name="T11" fmla="*/ 3 h 9"/>
                  <a:gd name="T12" fmla="*/ 70 w 81"/>
                  <a:gd name="T13" fmla="*/ 4 h 9"/>
                  <a:gd name="T14" fmla="*/ 68 w 81"/>
                  <a:gd name="T15" fmla="*/ 4 h 9"/>
                  <a:gd name="T16" fmla="*/ 65 w 81"/>
                  <a:gd name="T17" fmla="*/ 4 h 9"/>
                  <a:gd name="T18" fmla="*/ 63 w 81"/>
                  <a:gd name="T19" fmla="*/ 5 h 9"/>
                  <a:gd name="T20" fmla="*/ 60 w 81"/>
                  <a:gd name="T21" fmla="*/ 5 h 9"/>
                  <a:gd name="T22" fmla="*/ 55 w 81"/>
                  <a:gd name="T23" fmla="*/ 6 h 9"/>
                  <a:gd name="T24" fmla="*/ 50 w 81"/>
                  <a:gd name="T25" fmla="*/ 6 h 9"/>
                  <a:gd name="T26" fmla="*/ 44 w 81"/>
                  <a:gd name="T27" fmla="*/ 6 h 9"/>
                  <a:gd name="T28" fmla="*/ 39 w 81"/>
                  <a:gd name="T29" fmla="*/ 6 h 9"/>
                  <a:gd name="T30" fmla="*/ 33 w 81"/>
                  <a:gd name="T31" fmla="*/ 7 h 9"/>
                  <a:gd name="T32" fmla="*/ 27 w 81"/>
                  <a:gd name="T33" fmla="*/ 7 h 9"/>
                  <a:gd name="T34" fmla="*/ 21 w 81"/>
                  <a:gd name="T35" fmla="*/ 7 h 9"/>
                  <a:gd name="T36" fmla="*/ 16 w 81"/>
                  <a:gd name="T37" fmla="*/ 7 h 9"/>
                  <a:gd name="T38" fmla="*/ 10 w 81"/>
                  <a:gd name="T39" fmla="*/ 8 h 9"/>
                  <a:gd name="T40" fmla="*/ 5 w 81"/>
                  <a:gd name="T41" fmla="*/ 8 h 9"/>
                  <a:gd name="T42" fmla="*/ 3 w 81"/>
                  <a:gd name="T43" fmla="*/ 9 h 9"/>
                  <a:gd name="T44" fmla="*/ 0 w 81"/>
                  <a:gd name="T45" fmla="*/ 9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9">
                    <a:moveTo>
                      <a:pt x="81" y="0"/>
                    </a:moveTo>
                    <a:lnTo>
                      <a:pt x="80" y="1"/>
                    </a:lnTo>
                    <a:lnTo>
                      <a:pt x="78" y="1"/>
                    </a:lnTo>
                    <a:lnTo>
                      <a:pt x="76" y="2"/>
                    </a:lnTo>
                    <a:lnTo>
                      <a:pt x="74" y="3"/>
                    </a:lnTo>
                    <a:lnTo>
                      <a:pt x="72" y="3"/>
                    </a:lnTo>
                    <a:lnTo>
                      <a:pt x="70" y="4"/>
                    </a:lnTo>
                    <a:lnTo>
                      <a:pt x="68" y="4"/>
                    </a:lnTo>
                    <a:lnTo>
                      <a:pt x="65" y="4"/>
                    </a:lnTo>
                    <a:lnTo>
                      <a:pt x="63" y="5"/>
                    </a:lnTo>
                    <a:lnTo>
                      <a:pt x="60" y="5"/>
                    </a:lnTo>
                    <a:lnTo>
                      <a:pt x="55" y="6"/>
                    </a:lnTo>
                    <a:lnTo>
                      <a:pt x="50" y="6"/>
                    </a:lnTo>
                    <a:lnTo>
                      <a:pt x="44" y="6"/>
                    </a:lnTo>
                    <a:lnTo>
                      <a:pt x="39" y="6"/>
                    </a:lnTo>
                    <a:lnTo>
                      <a:pt x="33" y="7"/>
                    </a:lnTo>
                    <a:lnTo>
                      <a:pt x="27" y="7"/>
                    </a:lnTo>
                    <a:lnTo>
                      <a:pt x="21" y="7"/>
                    </a:lnTo>
                    <a:lnTo>
                      <a:pt x="16" y="7"/>
                    </a:lnTo>
                    <a:lnTo>
                      <a:pt x="10" y="8"/>
                    </a:lnTo>
                    <a:lnTo>
                      <a:pt x="5" y="8"/>
                    </a:lnTo>
                    <a:lnTo>
                      <a:pt x="3" y="9"/>
                    </a:lnTo>
                    <a:lnTo>
                      <a:pt x="0" y="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2" name="Freeform 22"/>
              <p:cNvSpPr>
                <a:spLocks/>
              </p:cNvSpPr>
              <p:nvPr/>
            </p:nvSpPr>
            <p:spPr bwMode="auto">
              <a:xfrm>
                <a:off x="1375" y="1871"/>
                <a:ext cx="93" cy="48"/>
              </a:xfrm>
              <a:custGeom>
                <a:avLst/>
                <a:gdLst>
                  <a:gd name="T0" fmla="*/ 0 w 93"/>
                  <a:gd name="T1" fmla="*/ 0 h 48"/>
                  <a:gd name="T2" fmla="*/ 2 w 93"/>
                  <a:gd name="T3" fmla="*/ 0 h 48"/>
                  <a:gd name="T4" fmla="*/ 4 w 93"/>
                  <a:gd name="T5" fmla="*/ 0 h 48"/>
                  <a:gd name="T6" fmla="*/ 8 w 93"/>
                  <a:gd name="T7" fmla="*/ 0 h 48"/>
                  <a:gd name="T8" fmla="*/ 12 w 93"/>
                  <a:gd name="T9" fmla="*/ 0 h 48"/>
                  <a:gd name="T10" fmla="*/ 16 w 93"/>
                  <a:gd name="T11" fmla="*/ 0 h 48"/>
                  <a:gd name="T12" fmla="*/ 18 w 93"/>
                  <a:gd name="T13" fmla="*/ 1 h 48"/>
                  <a:gd name="T14" fmla="*/ 20 w 93"/>
                  <a:gd name="T15" fmla="*/ 1 h 48"/>
                  <a:gd name="T16" fmla="*/ 23 w 93"/>
                  <a:gd name="T17" fmla="*/ 1 h 48"/>
                  <a:gd name="T18" fmla="*/ 25 w 93"/>
                  <a:gd name="T19" fmla="*/ 2 h 48"/>
                  <a:gd name="T20" fmla="*/ 28 w 93"/>
                  <a:gd name="T21" fmla="*/ 2 h 48"/>
                  <a:gd name="T22" fmla="*/ 30 w 93"/>
                  <a:gd name="T23" fmla="*/ 3 h 48"/>
                  <a:gd name="T24" fmla="*/ 33 w 93"/>
                  <a:gd name="T25" fmla="*/ 4 h 48"/>
                  <a:gd name="T26" fmla="*/ 36 w 93"/>
                  <a:gd name="T27" fmla="*/ 5 h 48"/>
                  <a:gd name="T28" fmla="*/ 38 w 93"/>
                  <a:gd name="T29" fmla="*/ 6 h 48"/>
                  <a:gd name="T30" fmla="*/ 41 w 93"/>
                  <a:gd name="T31" fmla="*/ 8 h 48"/>
                  <a:gd name="T32" fmla="*/ 44 w 93"/>
                  <a:gd name="T33" fmla="*/ 9 h 48"/>
                  <a:gd name="T34" fmla="*/ 47 w 93"/>
                  <a:gd name="T35" fmla="*/ 11 h 48"/>
                  <a:gd name="T36" fmla="*/ 50 w 93"/>
                  <a:gd name="T37" fmla="*/ 13 h 48"/>
                  <a:gd name="T38" fmla="*/ 54 w 93"/>
                  <a:gd name="T39" fmla="*/ 15 h 48"/>
                  <a:gd name="T40" fmla="*/ 57 w 93"/>
                  <a:gd name="T41" fmla="*/ 17 h 48"/>
                  <a:gd name="T42" fmla="*/ 60 w 93"/>
                  <a:gd name="T43" fmla="*/ 20 h 48"/>
                  <a:gd name="T44" fmla="*/ 64 w 93"/>
                  <a:gd name="T45" fmla="*/ 23 h 48"/>
                  <a:gd name="T46" fmla="*/ 68 w 93"/>
                  <a:gd name="T47" fmla="*/ 26 h 48"/>
                  <a:gd name="T48" fmla="*/ 72 w 93"/>
                  <a:gd name="T49" fmla="*/ 29 h 48"/>
                  <a:gd name="T50" fmla="*/ 76 w 93"/>
                  <a:gd name="T51" fmla="*/ 32 h 48"/>
                  <a:gd name="T52" fmla="*/ 80 w 93"/>
                  <a:gd name="T53" fmla="*/ 36 h 48"/>
                  <a:gd name="T54" fmla="*/ 84 w 93"/>
                  <a:gd name="T55" fmla="*/ 39 h 48"/>
                  <a:gd name="T56" fmla="*/ 89 w 93"/>
                  <a:gd name="T57" fmla="*/ 44 h 48"/>
                  <a:gd name="T58" fmla="*/ 93 w 93"/>
                  <a:gd name="T59" fmla="*/ 48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3" h="48">
                    <a:moveTo>
                      <a:pt x="0" y="0"/>
                    </a:moveTo>
                    <a:lnTo>
                      <a:pt x="2" y="0"/>
                    </a:lnTo>
                    <a:lnTo>
                      <a:pt x="4" y="0"/>
                    </a:lnTo>
                    <a:lnTo>
                      <a:pt x="8" y="0"/>
                    </a:lnTo>
                    <a:lnTo>
                      <a:pt x="12" y="0"/>
                    </a:lnTo>
                    <a:lnTo>
                      <a:pt x="16" y="0"/>
                    </a:lnTo>
                    <a:lnTo>
                      <a:pt x="18" y="1"/>
                    </a:lnTo>
                    <a:lnTo>
                      <a:pt x="20" y="1"/>
                    </a:lnTo>
                    <a:lnTo>
                      <a:pt x="23" y="1"/>
                    </a:lnTo>
                    <a:lnTo>
                      <a:pt x="25" y="2"/>
                    </a:lnTo>
                    <a:lnTo>
                      <a:pt x="28" y="2"/>
                    </a:lnTo>
                    <a:lnTo>
                      <a:pt x="30" y="3"/>
                    </a:lnTo>
                    <a:lnTo>
                      <a:pt x="33" y="4"/>
                    </a:lnTo>
                    <a:lnTo>
                      <a:pt x="36" y="5"/>
                    </a:lnTo>
                    <a:lnTo>
                      <a:pt x="38" y="6"/>
                    </a:lnTo>
                    <a:lnTo>
                      <a:pt x="41" y="8"/>
                    </a:lnTo>
                    <a:lnTo>
                      <a:pt x="44" y="9"/>
                    </a:lnTo>
                    <a:lnTo>
                      <a:pt x="47" y="11"/>
                    </a:lnTo>
                    <a:lnTo>
                      <a:pt x="50" y="13"/>
                    </a:lnTo>
                    <a:lnTo>
                      <a:pt x="54" y="15"/>
                    </a:lnTo>
                    <a:lnTo>
                      <a:pt x="57" y="17"/>
                    </a:lnTo>
                    <a:lnTo>
                      <a:pt x="60" y="20"/>
                    </a:lnTo>
                    <a:lnTo>
                      <a:pt x="64" y="23"/>
                    </a:lnTo>
                    <a:lnTo>
                      <a:pt x="68" y="26"/>
                    </a:lnTo>
                    <a:lnTo>
                      <a:pt x="72" y="29"/>
                    </a:lnTo>
                    <a:lnTo>
                      <a:pt x="76" y="32"/>
                    </a:lnTo>
                    <a:lnTo>
                      <a:pt x="80" y="36"/>
                    </a:lnTo>
                    <a:lnTo>
                      <a:pt x="84" y="39"/>
                    </a:lnTo>
                    <a:lnTo>
                      <a:pt x="89" y="44"/>
                    </a:lnTo>
                    <a:lnTo>
                      <a:pt x="93" y="4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3" name="Freeform 23"/>
              <p:cNvSpPr>
                <a:spLocks/>
              </p:cNvSpPr>
              <p:nvPr/>
            </p:nvSpPr>
            <p:spPr bwMode="auto">
              <a:xfrm>
                <a:off x="1398" y="1764"/>
                <a:ext cx="61" cy="22"/>
              </a:xfrm>
              <a:custGeom>
                <a:avLst/>
                <a:gdLst>
                  <a:gd name="T0" fmla="*/ 61 w 61"/>
                  <a:gd name="T1" fmla="*/ 22 h 22"/>
                  <a:gd name="T2" fmla="*/ 60 w 61"/>
                  <a:gd name="T3" fmla="*/ 21 h 22"/>
                  <a:gd name="T4" fmla="*/ 59 w 61"/>
                  <a:gd name="T5" fmla="*/ 20 h 22"/>
                  <a:gd name="T6" fmla="*/ 58 w 61"/>
                  <a:gd name="T7" fmla="*/ 19 h 22"/>
                  <a:gd name="T8" fmla="*/ 57 w 61"/>
                  <a:gd name="T9" fmla="*/ 19 h 22"/>
                  <a:gd name="T10" fmla="*/ 55 w 61"/>
                  <a:gd name="T11" fmla="*/ 17 h 22"/>
                  <a:gd name="T12" fmla="*/ 54 w 61"/>
                  <a:gd name="T13" fmla="*/ 17 h 22"/>
                  <a:gd name="T14" fmla="*/ 52 w 61"/>
                  <a:gd name="T15" fmla="*/ 16 h 22"/>
                  <a:gd name="T16" fmla="*/ 50 w 61"/>
                  <a:gd name="T17" fmla="*/ 15 h 22"/>
                  <a:gd name="T18" fmla="*/ 48 w 61"/>
                  <a:gd name="T19" fmla="*/ 14 h 22"/>
                  <a:gd name="T20" fmla="*/ 46 w 61"/>
                  <a:gd name="T21" fmla="*/ 13 h 22"/>
                  <a:gd name="T22" fmla="*/ 44 w 61"/>
                  <a:gd name="T23" fmla="*/ 12 h 22"/>
                  <a:gd name="T24" fmla="*/ 42 w 61"/>
                  <a:gd name="T25" fmla="*/ 11 h 22"/>
                  <a:gd name="T26" fmla="*/ 39 w 61"/>
                  <a:gd name="T27" fmla="*/ 10 h 22"/>
                  <a:gd name="T28" fmla="*/ 36 w 61"/>
                  <a:gd name="T29" fmla="*/ 9 h 22"/>
                  <a:gd name="T30" fmla="*/ 33 w 61"/>
                  <a:gd name="T31" fmla="*/ 8 h 22"/>
                  <a:gd name="T32" fmla="*/ 31 w 61"/>
                  <a:gd name="T33" fmla="*/ 7 h 22"/>
                  <a:gd name="T34" fmla="*/ 28 w 61"/>
                  <a:gd name="T35" fmla="*/ 6 h 22"/>
                  <a:gd name="T36" fmla="*/ 26 w 61"/>
                  <a:gd name="T37" fmla="*/ 5 h 22"/>
                  <a:gd name="T38" fmla="*/ 24 w 61"/>
                  <a:gd name="T39" fmla="*/ 5 h 22"/>
                  <a:gd name="T40" fmla="*/ 22 w 61"/>
                  <a:gd name="T41" fmla="*/ 4 h 22"/>
                  <a:gd name="T42" fmla="*/ 19 w 61"/>
                  <a:gd name="T43" fmla="*/ 3 h 22"/>
                  <a:gd name="T44" fmla="*/ 17 w 61"/>
                  <a:gd name="T45" fmla="*/ 2 h 22"/>
                  <a:gd name="T46" fmla="*/ 14 w 61"/>
                  <a:gd name="T47" fmla="*/ 2 h 22"/>
                  <a:gd name="T48" fmla="*/ 12 w 61"/>
                  <a:gd name="T49" fmla="*/ 1 h 22"/>
                  <a:gd name="T50" fmla="*/ 8 w 61"/>
                  <a:gd name="T51" fmla="*/ 1 h 22"/>
                  <a:gd name="T52" fmla="*/ 7 w 61"/>
                  <a:gd name="T53" fmla="*/ 0 h 22"/>
                  <a:gd name="T54" fmla="*/ 5 w 61"/>
                  <a:gd name="T55" fmla="*/ 0 h 22"/>
                  <a:gd name="T56" fmla="*/ 3 w 61"/>
                  <a:gd name="T57" fmla="*/ 0 h 22"/>
                  <a:gd name="T58" fmla="*/ 2 w 61"/>
                  <a:gd name="T59" fmla="*/ 0 h 22"/>
                  <a:gd name="T60" fmla="*/ 1 w 61"/>
                  <a:gd name="T61" fmla="*/ 0 h 22"/>
                  <a:gd name="T62" fmla="*/ 0 w 61"/>
                  <a:gd name="T63" fmla="*/ 0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 h="22">
                    <a:moveTo>
                      <a:pt x="61" y="22"/>
                    </a:moveTo>
                    <a:lnTo>
                      <a:pt x="60" y="21"/>
                    </a:lnTo>
                    <a:lnTo>
                      <a:pt x="59" y="20"/>
                    </a:lnTo>
                    <a:lnTo>
                      <a:pt x="58" y="19"/>
                    </a:lnTo>
                    <a:lnTo>
                      <a:pt x="57" y="19"/>
                    </a:lnTo>
                    <a:lnTo>
                      <a:pt x="55" y="17"/>
                    </a:lnTo>
                    <a:lnTo>
                      <a:pt x="54" y="17"/>
                    </a:lnTo>
                    <a:lnTo>
                      <a:pt x="52" y="16"/>
                    </a:lnTo>
                    <a:lnTo>
                      <a:pt x="50" y="15"/>
                    </a:lnTo>
                    <a:lnTo>
                      <a:pt x="48" y="14"/>
                    </a:lnTo>
                    <a:lnTo>
                      <a:pt x="46" y="13"/>
                    </a:lnTo>
                    <a:lnTo>
                      <a:pt x="44" y="12"/>
                    </a:lnTo>
                    <a:lnTo>
                      <a:pt x="42" y="11"/>
                    </a:lnTo>
                    <a:lnTo>
                      <a:pt x="39" y="10"/>
                    </a:lnTo>
                    <a:lnTo>
                      <a:pt x="36" y="9"/>
                    </a:lnTo>
                    <a:lnTo>
                      <a:pt x="33" y="8"/>
                    </a:lnTo>
                    <a:lnTo>
                      <a:pt x="31" y="7"/>
                    </a:lnTo>
                    <a:lnTo>
                      <a:pt x="28" y="6"/>
                    </a:lnTo>
                    <a:lnTo>
                      <a:pt x="26" y="5"/>
                    </a:lnTo>
                    <a:lnTo>
                      <a:pt x="24" y="5"/>
                    </a:lnTo>
                    <a:lnTo>
                      <a:pt x="22" y="4"/>
                    </a:lnTo>
                    <a:lnTo>
                      <a:pt x="19" y="3"/>
                    </a:lnTo>
                    <a:lnTo>
                      <a:pt x="17" y="2"/>
                    </a:lnTo>
                    <a:lnTo>
                      <a:pt x="14" y="2"/>
                    </a:lnTo>
                    <a:lnTo>
                      <a:pt x="12" y="1"/>
                    </a:lnTo>
                    <a:lnTo>
                      <a:pt x="8" y="1"/>
                    </a:lnTo>
                    <a:lnTo>
                      <a:pt x="7" y="0"/>
                    </a:lnTo>
                    <a:lnTo>
                      <a:pt x="5" y="0"/>
                    </a:lnTo>
                    <a:lnTo>
                      <a:pt x="3" y="0"/>
                    </a:lnTo>
                    <a:lnTo>
                      <a:pt x="2" y="0"/>
                    </a:lnTo>
                    <a:lnTo>
                      <a:pt x="1"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4" name="Freeform 24"/>
              <p:cNvSpPr>
                <a:spLocks/>
              </p:cNvSpPr>
              <p:nvPr/>
            </p:nvSpPr>
            <p:spPr bwMode="auto">
              <a:xfrm>
                <a:off x="1735" y="1705"/>
                <a:ext cx="2" cy="9"/>
              </a:xfrm>
              <a:custGeom>
                <a:avLst/>
                <a:gdLst>
                  <a:gd name="T0" fmla="*/ 2 w 2"/>
                  <a:gd name="T1" fmla="*/ 9 h 9"/>
                  <a:gd name="T2" fmla="*/ 0 w 2"/>
                  <a:gd name="T3" fmla="*/ 0 h 9"/>
                  <a:gd name="T4" fmla="*/ 0 w 2"/>
                  <a:gd name="T5" fmla="*/ 0 h 9"/>
                  <a:gd name="T6" fmla="*/ 0 60000 65536"/>
                  <a:gd name="T7" fmla="*/ 0 60000 65536"/>
                  <a:gd name="T8" fmla="*/ 0 60000 65536"/>
                </a:gdLst>
                <a:ahLst/>
                <a:cxnLst>
                  <a:cxn ang="T6">
                    <a:pos x="T0" y="T1"/>
                  </a:cxn>
                  <a:cxn ang="T7">
                    <a:pos x="T2" y="T3"/>
                  </a:cxn>
                  <a:cxn ang="T8">
                    <a:pos x="T4" y="T5"/>
                  </a:cxn>
                </a:cxnLst>
                <a:rect l="0" t="0" r="r" b="b"/>
                <a:pathLst>
                  <a:path w="2" h="9">
                    <a:moveTo>
                      <a:pt x="2" y="9"/>
                    </a:move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5" name="Freeform 25"/>
              <p:cNvSpPr>
                <a:spLocks/>
              </p:cNvSpPr>
              <p:nvPr/>
            </p:nvSpPr>
            <p:spPr bwMode="auto">
              <a:xfrm>
                <a:off x="1574" y="1767"/>
                <a:ext cx="107" cy="5"/>
              </a:xfrm>
              <a:custGeom>
                <a:avLst/>
                <a:gdLst>
                  <a:gd name="T0" fmla="*/ 107 w 107"/>
                  <a:gd name="T1" fmla="*/ 5 h 5"/>
                  <a:gd name="T2" fmla="*/ 100 w 107"/>
                  <a:gd name="T3" fmla="*/ 5 h 5"/>
                  <a:gd name="T4" fmla="*/ 94 w 107"/>
                  <a:gd name="T5" fmla="*/ 5 h 5"/>
                  <a:gd name="T6" fmla="*/ 87 w 107"/>
                  <a:gd name="T7" fmla="*/ 4 h 5"/>
                  <a:gd name="T8" fmla="*/ 80 w 107"/>
                  <a:gd name="T9" fmla="*/ 4 h 5"/>
                  <a:gd name="T10" fmla="*/ 67 w 107"/>
                  <a:gd name="T11" fmla="*/ 4 h 5"/>
                  <a:gd name="T12" fmla="*/ 54 w 107"/>
                  <a:gd name="T13" fmla="*/ 3 h 5"/>
                  <a:gd name="T14" fmla="*/ 41 w 107"/>
                  <a:gd name="T15" fmla="*/ 3 h 5"/>
                  <a:gd name="T16" fmla="*/ 35 w 107"/>
                  <a:gd name="T17" fmla="*/ 3 h 5"/>
                  <a:gd name="T18" fmla="*/ 28 w 107"/>
                  <a:gd name="T19" fmla="*/ 2 h 5"/>
                  <a:gd name="T20" fmla="*/ 21 w 107"/>
                  <a:gd name="T21" fmla="*/ 2 h 5"/>
                  <a:gd name="T22" fmla="*/ 14 w 107"/>
                  <a:gd name="T23" fmla="*/ 1 h 5"/>
                  <a:gd name="T24" fmla="*/ 7 w 107"/>
                  <a:gd name="T25" fmla="*/ 1 h 5"/>
                  <a:gd name="T26" fmla="*/ 0 w 10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 h="5">
                    <a:moveTo>
                      <a:pt x="107" y="5"/>
                    </a:moveTo>
                    <a:lnTo>
                      <a:pt x="100" y="5"/>
                    </a:lnTo>
                    <a:lnTo>
                      <a:pt x="94" y="5"/>
                    </a:lnTo>
                    <a:lnTo>
                      <a:pt x="87" y="4"/>
                    </a:lnTo>
                    <a:lnTo>
                      <a:pt x="80" y="4"/>
                    </a:lnTo>
                    <a:lnTo>
                      <a:pt x="67" y="4"/>
                    </a:lnTo>
                    <a:lnTo>
                      <a:pt x="54" y="3"/>
                    </a:lnTo>
                    <a:lnTo>
                      <a:pt x="41" y="3"/>
                    </a:lnTo>
                    <a:lnTo>
                      <a:pt x="35" y="3"/>
                    </a:lnTo>
                    <a:lnTo>
                      <a:pt x="28" y="2"/>
                    </a:lnTo>
                    <a:lnTo>
                      <a:pt x="21" y="2"/>
                    </a:lnTo>
                    <a:lnTo>
                      <a:pt x="14" y="1"/>
                    </a:lnTo>
                    <a:lnTo>
                      <a:pt x="7" y="1"/>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6" name="Freeform 26"/>
              <p:cNvSpPr>
                <a:spLocks/>
              </p:cNvSpPr>
              <p:nvPr/>
            </p:nvSpPr>
            <p:spPr bwMode="auto">
              <a:xfrm>
                <a:off x="1751" y="1773"/>
                <a:ext cx="33" cy="143"/>
              </a:xfrm>
              <a:custGeom>
                <a:avLst/>
                <a:gdLst>
                  <a:gd name="T0" fmla="*/ 0 w 33"/>
                  <a:gd name="T1" fmla="*/ 0 h 143"/>
                  <a:gd name="T2" fmla="*/ 0 w 33"/>
                  <a:gd name="T3" fmla="*/ 3 h 143"/>
                  <a:gd name="T4" fmla="*/ 1 w 33"/>
                  <a:gd name="T5" fmla="*/ 7 h 143"/>
                  <a:gd name="T6" fmla="*/ 2 w 33"/>
                  <a:gd name="T7" fmla="*/ 10 h 143"/>
                  <a:gd name="T8" fmla="*/ 3 w 33"/>
                  <a:gd name="T9" fmla="*/ 13 h 143"/>
                  <a:gd name="T10" fmla="*/ 3 w 33"/>
                  <a:gd name="T11" fmla="*/ 15 h 143"/>
                  <a:gd name="T12" fmla="*/ 4 w 33"/>
                  <a:gd name="T13" fmla="*/ 17 h 143"/>
                  <a:gd name="T14" fmla="*/ 5 w 33"/>
                  <a:gd name="T15" fmla="*/ 19 h 143"/>
                  <a:gd name="T16" fmla="*/ 5 w 33"/>
                  <a:gd name="T17" fmla="*/ 21 h 143"/>
                  <a:gd name="T18" fmla="*/ 6 w 33"/>
                  <a:gd name="T19" fmla="*/ 23 h 143"/>
                  <a:gd name="T20" fmla="*/ 6 w 33"/>
                  <a:gd name="T21" fmla="*/ 26 h 143"/>
                  <a:gd name="T22" fmla="*/ 7 w 33"/>
                  <a:gd name="T23" fmla="*/ 28 h 143"/>
                  <a:gd name="T24" fmla="*/ 8 w 33"/>
                  <a:gd name="T25" fmla="*/ 31 h 143"/>
                  <a:gd name="T26" fmla="*/ 8 w 33"/>
                  <a:gd name="T27" fmla="*/ 33 h 143"/>
                  <a:gd name="T28" fmla="*/ 9 w 33"/>
                  <a:gd name="T29" fmla="*/ 36 h 143"/>
                  <a:gd name="T30" fmla="*/ 10 w 33"/>
                  <a:gd name="T31" fmla="*/ 39 h 143"/>
                  <a:gd name="T32" fmla="*/ 10 w 33"/>
                  <a:gd name="T33" fmla="*/ 42 h 143"/>
                  <a:gd name="T34" fmla="*/ 11 w 33"/>
                  <a:gd name="T35" fmla="*/ 46 h 143"/>
                  <a:gd name="T36" fmla="*/ 12 w 33"/>
                  <a:gd name="T37" fmla="*/ 49 h 143"/>
                  <a:gd name="T38" fmla="*/ 13 w 33"/>
                  <a:gd name="T39" fmla="*/ 53 h 143"/>
                  <a:gd name="T40" fmla="*/ 14 w 33"/>
                  <a:gd name="T41" fmla="*/ 57 h 143"/>
                  <a:gd name="T42" fmla="*/ 15 w 33"/>
                  <a:gd name="T43" fmla="*/ 62 h 143"/>
                  <a:gd name="T44" fmla="*/ 16 w 33"/>
                  <a:gd name="T45" fmla="*/ 66 h 143"/>
                  <a:gd name="T46" fmla="*/ 16 w 33"/>
                  <a:gd name="T47" fmla="*/ 68 h 143"/>
                  <a:gd name="T48" fmla="*/ 17 w 33"/>
                  <a:gd name="T49" fmla="*/ 71 h 143"/>
                  <a:gd name="T50" fmla="*/ 18 w 33"/>
                  <a:gd name="T51" fmla="*/ 74 h 143"/>
                  <a:gd name="T52" fmla="*/ 18 w 33"/>
                  <a:gd name="T53" fmla="*/ 76 h 143"/>
                  <a:gd name="T54" fmla="*/ 19 w 33"/>
                  <a:gd name="T55" fmla="*/ 79 h 143"/>
                  <a:gd name="T56" fmla="*/ 19 w 33"/>
                  <a:gd name="T57" fmla="*/ 82 h 143"/>
                  <a:gd name="T58" fmla="*/ 20 w 33"/>
                  <a:gd name="T59" fmla="*/ 85 h 143"/>
                  <a:gd name="T60" fmla="*/ 21 w 33"/>
                  <a:gd name="T61" fmla="*/ 87 h 143"/>
                  <a:gd name="T62" fmla="*/ 21 w 33"/>
                  <a:gd name="T63" fmla="*/ 90 h 143"/>
                  <a:gd name="T64" fmla="*/ 22 w 33"/>
                  <a:gd name="T65" fmla="*/ 94 h 143"/>
                  <a:gd name="T66" fmla="*/ 22 w 33"/>
                  <a:gd name="T67" fmla="*/ 97 h 143"/>
                  <a:gd name="T68" fmla="*/ 23 w 33"/>
                  <a:gd name="T69" fmla="*/ 100 h 143"/>
                  <a:gd name="T70" fmla="*/ 23 w 33"/>
                  <a:gd name="T71" fmla="*/ 101 h 143"/>
                  <a:gd name="T72" fmla="*/ 23 w 33"/>
                  <a:gd name="T73" fmla="*/ 101 h 143"/>
                  <a:gd name="T74" fmla="*/ 24 w 33"/>
                  <a:gd name="T75" fmla="*/ 103 h 143"/>
                  <a:gd name="T76" fmla="*/ 24 w 33"/>
                  <a:gd name="T77" fmla="*/ 104 h 143"/>
                  <a:gd name="T78" fmla="*/ 24 w 33"/>
                  <a:gd name="T79" fmla="*/ 105 h 143"/>
                  <a:gd name="T80" fmla="*/ 25 w 33"/>
                  <a:gd name="T81" fmla="*/ 107 h 143"/>
                  <a:gd name="T82" fmla="*/ 25 w 33"/>
                  <a:gd name="T83" fmla="*/ 107 h 143"/>
                  <a:gd name="T84" fmla="*/ 25 w 33"/>
                  <a:gd name="T85" fmla="*/ 108 h 143"/>
                  <a:gd name="T86" fmla="*/ 25 w 33"/>
                  <a:gd name="T87" fmla="*/ 109 h 143"/>
                  <a:gd name="T88" fmla="*/ 25 w 33"/>
                  <a:gd name="T89" fmla="*/ 110 h 143"/>
                  <a:gd name="T90" fmla="*/ 26 w 33"/>
                  <a:gd name="T91" fmla="*/ 112 h 143"/>
                  <a:gd name="T92" fmla="*/ 26 w 33"/>
                  <a:gd name="T93" fmla="*/ 113 h 143"/>
                  <a:gd name="T94" fmla="*/ 26 w 33"/>
                  <a:gd name="T95" fmla="*/ 114 h 143"/>
                  <a:gd name="T96" fmla="*/ 26 w 33"/>
                  <a:gd name="T97" fmla="*/ 116 h 143"/>
                  <a:gd name="T98" fmla="*/ 27 w 33"/>
                  <a:gd name="T99" fmla="*/ 117 h 143"/>
                  <a:gd name="T100" fmla="*/ 27 w 33"/>
                  <a:gd name="T101" fmla="*/ 119 h 143"/>
                  <a:gd name="T102" fmla="*/ 28 w 33"/>
                  <a:gd name="T103" fmla="*/ 121 h 143"/>
                  <a:gd name="T104" fmla="*/ 28 w 33"/>
                  <a:gd name="T105" fmla="*/ 123 h 143"/>
                  <a:gd name="T106" fmla="*/ 28 w 33"/>
                  <a:gd name="T107" fmla="*/ 125 h 143"/>
                  <a:gd name="T108" fmla="*/ 29 w 33"/>
                  <a:gd name="T109" fmla="*/ 127 h 143"/>
                  <a:gd name="T110" fmla="*/ 30 w 33"/>
                  <a:gd name="T111" fmla="*/ 129 h 143"/>
                  <a:gd name="T112" fmla="*/ 30 w 33"/>
                  <a:gd name="T113" fmla="*/ 132 h 143"/>
                  <a:gd name="T114" fmla="*/ 31 w 33"/>
                  <a:gd name="T115" fmla="*/ 134 h 143"/>
                  <a:gd name="T116" fmla="*/ 31 w 33"/>
                  <a:gd name="T117" fmla="*/ 137 h 143"/>
                  <a:gd name="T118" fmla="*/ 32 w 33"/>
                  <a:gd name="T119" fmla="*/ 140 h 143"/>
                  <a:gd name="T120" fmla="*/ 33 w 33"/>
                  <a:gd name="T121" fmla="*/ 143 h 1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 h="143">
                    <a:moveTo>
                      <a:pt x="0" y="0"/>
                    </a:moveTo>
                    <a:lnTo>
                      <a:pt x="0" y="3"/>
                    </a:lnTo>
                    <a:lnTo>
                      <a:pt x="1" y="7"/>
                    </a:lnTo>
                    <a:lnTo>
                      <a:pt x="2" y="10"/>
                    </a:lnTo>
                    <a:lnTo>
                      <a:pt x="3" y="13"/>
                    </a:lnTo>
                    <a:lnTo>
                      <a:pt x="3" y="15"/>
                    </a:lnTo>
                    <a:lnTo>
                      <a:pt x="4" y="17"/>
                    </a:lnTo>
                    <a:lnTo>
                      <a:pt x="5" y="19"/>
                    </a:lnTo>
                    <a:lnTo>
                      <a:pt x="5" y="21"/>
                    </a:lnTo>
                    <a:lnTo>
                      <a:pt x="6" y="23"/>
                    </a:lnTo>
                    <a:lnTo>
                      <a:pt x="6" y="26"/>
                    </a:lnTo>
                    <a:lnTo>
                      <a:pt x="7" y="28"/>
                    </a:lnTo>
                    <a:lnTo>
                      <a:pt x="8" y="31"/>
                    </a:lnTo>
                    <a:lnTo>
                      <a:pt x="8" y="33"/>
                    </a:lnTo>
                    <a:lnTo>
                      <a:pt x="9" y="36"/>
                    </a:lnTo>
                    <a:lnTo>
                      <a:pt x="10" y="39"/>
                    </a:lnTo>
                    <a:lnTo>
                      <a:pt x="10" y="42"/>
                    </a:lnTo>
                    <a:lnTo>
                      <a:pt x="11" y="46"/>
                    </a:lnTo>
                    <a:lnTo>
                      <a:pt x="12" y="49"/>
                    </a:lnTo>
                    <a:lnTo>
                      <a:pt x="13" y="53"/>
                    </a:lnTo>
                    <a:lnTo>
                      <a:pt x="14" y="57"/>
                    </a:lnTo>
                    <a:lnTo>
                      <a:pt x="15" y="62"/>
                    </a:lnTo>
                    <a:lnTo>
                      <a:pt x="16" y="66"/>
                    </a:lnTo>
                    <a:lnTo>
                      <a:pt x="16" y="68"/>
                    </a:lnTo>
                    <a:lnTo>
                      <a:pt x="17" y="71"/>
                    </a:lnTo>
                    <a:lnTo>
                      <a:pt x="18" y="74"/>
                    </a:lnTo>
                    <a:lnTo>
                      <a:pt x="18" y="76"/>
                    </a:lnTo>
                    <a:lnTo>
                      <a:pt x="19" y="79"/>
                    </a:lnTo>
                    <a:lnTo>
                      <a:pt x="19" y="82"/>
                    </a:lnTo>
                    <a:lnTo>
                      <a:pt x="20" y="85"/>
                    </a:lnTo>
                    <a:lnTo>
                      <a:pt x="21" y="87"/>
                    </a:lnTo>
                    <a:lnTo>
                      <a:pt x="21" y="90"/>
                    </a:lnTo>
                    <a:lnTo>
                      <a:pt x="22" y="94"/>
                    </a:lnTo>
                    <a:lnTo>
                      <a:pt x="22" y="97"/>
                    </a:lnTo>
                    <a:lnTo>
                      <a:pt x="23" y="100"/>
                    </a:lnTo>
                    <a:lnTo>
                      <a:pt x="23" y="101"/>
                    </a:lnTo>
                    <a:lnTo>
                      <a:pt x="24" y="103"/>
                    </a:lnTo>
                    <a:lnTo>
                      <a:pt x="24" y="104"/>
                    </a:lnTo>
                    <a:lnTo>
                      <a:pt x="24" y="105"/>
                    </a:lnTo>
                    <a:lnTo>
                      <a:pt x="25" y="107"/>
                    </a:lnTo>
                    <a:lnTo>
                      <a:pt x="25" y="108"/>
                    </a:lnTo>
                    <a:lnTo>
                      <a:pt x="25" y="109"/>
                    </a:lnTo>
                    <a:lnTo>
                      <a:pt x="25" y="110"/>
                    </a:lnTo>
                    <a:lnTo>
                      <a:pt x="26" y="112"/>
                    </a:lnTo>
                    <a:lnTo>
                      <a:pt x="26" y="113"/>
                    </a:lnTo>
                    <a:lnTo>
                      <a:pt x="26" y="114"/>
                    </a:lnTo>
                    <a:lnTo>
                      <a:pt x="26" y="116"/>
                    </a:lnTo>
                    <a:lnTo>
                      <a:pt x="27" y="117"/>
                    </a:lnTo>
                    <a:lnTo>
                      <a:pt x="27" y="119"/>
                    </a:lnTo>
                    <a:lnTo>
                      <a:pt x="28" y="121"/>
                    </a:lnTo>
                    <a:lnTo>
                      <a:pt x="28" y="123"/>
                    </a:lnTo>
                    <a:lnTo>
                      <a:pt x="28" y="125"/>
                    </a:lnTo>
                    <a:lnTo>
                      <a:pt x="29" y="127"/>
                    </a:lnTo>
                    <a:lnTo>
                      <a:pt x="30" y="129"/>
                    </a:lnTo>
                    <a:lnTo>
                      <a:pt x="30" y="132"/>
                    </a:lnTo>
                    <a:lnTo>
                      <a:pt x="31" y="134"/>
                    </a:lnTo>
                    <a:lnTo>
                      <a:pt x="31" y="137"/>
                    </a:lnTo>
                    <a:lnTo>
                      <a:pt x="32" y="140"/>
                    </a:lnTo>
                    <a:lnTo>
                      <a:pt x="33" y="14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7" name="Freeform 27"/>
              <p:cNvSpPr>
                <a:spLocks/>
              </p:cNvSpPr>
              <p:nvPr/>
            </p:nvSpPr>
            <p:spPr bwMode="auto">
              <a:xfrm>
                <a:off x="1748" y="1775"/>
                <a:ext cx="25" cy="1"/>
              </a:xfrm>
              <a:custGeom>
                <a:avLst/>
                <a:gdLst>
                  <a:gd name="T0" fmla="*/ 0 w 25"/>
                  <a:gd name="T1" fmla="*/ 0 h 1"/>
                  <a:gd name="T2" fmla="*/ 2 w 25"/>
                  <a:gd name="T3" fmla="*/ 0 h 1"/>
                  <a:gd name="T4" fmla="*/ 4 w 25"/>
                  <a:gd name="T5" fmla="*/ 0 h 1"/>
                  <a:gd name="T6" fmla="*/ 6 w 25"/>
                  <a:gd name="T7" fmla="*/ 0 h 1"/>
                  <a:gd name="T8" fmla="*/ 7 w 25"/>
                  <a:gd name="T9" fmla="*/ 0 h 1"/>
                  <a:gd name="T10" fmla="*/ 9 w 25"/>
                  <a:gd name="T11" fmla="*/ 0 h 1"/>
                  <a:gd name="T12" fmla="*/ 11 w 25"/>
                  <a:gd name="T13" fmla="*/ 0 h 1"/>
                  <a:gd name="T14" fmla="*/ 13 w 25"/>
                  <a:gd name="T15" fmla="*/ 0 h 1"/>
                  <a:gd name="T16" fmla="*/ 16 w 25"/>
                  <a:gd name="T17" fmla="*/ 1 h 1"/>
                  <a:gd name="T18" fmla="*/ 19 w 25"/>
                  <a:gd name="T19" fmla="*/ 1 h 1"/>
                  <a:gd name="T20" fmla="*/ 22 w 25"/>
                  <a:gd name="T21" fmla="*/ 1 h 1"/>
                  <a:gd name="T22" fmla="*/ 25 w 25"/>
                  <a:gd name="T23" fmla="*/ 1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
                    <a:moveTo>
                      <a:pt x="0" y="0"/>
                    </a:moveTo>
                    <a:lnTo>
                      <a:pt x="2" y="0"/>
                    </a:lnTo>
                    <a:lnTo>
                      <a:pt x="4" y="0"/>
                    </a:lnTo>
                    <a:lnTo>
                      <a:pt x="6" y="0"/>
                    </a:lnTo>
                    <a:lnTo>
                      <a:pt x="7" y="0"/>
                    </a:lnTo>
                    <a:lnTo>
                      <a:pt x="9" y="0"/>
                    </a:lnTo>
                    <a:lnTo>
                      <a:pt x="11" y="0"/>
                    </a:lnTo>
                    <a:lnTo>
                      <a:pt x="13" y="0"/>
                    </a:lnTo>
                    <a:lnTo>
                      <a:pt x="16" y="1"/>
                    </a:lnTo>
                    <a:lnTo>
                      <a:pt x="19" y="1"/>
                    </a:lnTo>
                    <a:lnTo>
                      <a:pt x="22" y="1"/>
                    </a:lnTo>
                    <a:lnTo>
                      <a:pt x="25" y="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8" name="Freeform 28"/>
              <p:cNvSpPr>
                <a:spLocks/>
              </p:cNvSpPr>
              <p:nvPr/>
            </p:nvSpPr>
            <p:spPr bwMode="auto">
              <a:xfrm>
                <a:off x="1911" y="1761"/>
                <a:ext cx="15" cy="11"/>
              </a:xfrm>
              <a:custGeom>
                <a:avLst/>
                <a:gdLst>
                  <a:gd name="T0" fmla="*/ 0 w 15"/>
                  <a:gd name="T1" fmla="*/ 0 h 11"/>
                  <a:gd name="T2" fmla="*/ 2 w 15"/>
                  <a:gd name="T3" fmla="*/ 0 h 11"/>
                  <a:gd name="T4" fmla="*/ 3 w 15"/>
                  <a:gd name="T5" fmla="*/ 1 h 11"/>
                  <a:gd name="T6" fmla="*/ 5 w 15"/>
                  <a:gd name="T7" fmla="*/ 1 h 11"/>
                  <a:gd name="T8" fmla="*/ 6 w 15"/>
                  <a:gd name="T9" fmla="*/ 2 h 11"/>
                  <a:gd name="T10" fmla="*/ 7 w 15"/>
                  <a:gd name="T11" fmla="*/ 2 h 11"/>
                  <a:gd name="T12" fmla="*/ 8 w 15"/>
                  <a:gd name="T13" fmla="*/ 3 h 11"/>
                  <a:gd name="T14" fmla="*/ 9 w 15"/>
                  <a:gd name="T15" fmla="*/ 4 h 11"/>
                  <a:gd name="T16" fmla="*/ 10 w 15"/>
                  <a:gd name="T17" fmla="*/ 4 h 11"/>
                  <a:gd name="T18" fmla="*/ 11 w 15"/>
                  <a:gd name="T19" fmla="*/ 5 h 11"/>
                  <a:gd name="T20" fmla="*/ 13 w 15"/>
                  <a:gd name="T21" fmla="*/ 7 h 11"/>
                  <a:gd name="T22" fmla="*/ 14 w 15"/>
                  <a:gd name="T23" fmla="*/ 9 h 11"/>
                  <a:gd name="T24" fmla="*/ 15 w 15"/>
                  <a:gd name="T25" fmla="*/ 1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1">
                    <a:moveTo>
                      <a:pt x="0" y="0"/>
                    </a:moveTo>
                    <a:lnTo>
                      <a:pt x="2" y="0"/>
                    </a:lnTo>
                    <a:lnTo>
                      <a:pt x="3" y="1"/>
                    </a:lnTo>
                    <a:lnTo>
                      <a:pt x="5" y="1"/>
                    </a:lnTo>
                    <a:lnTo>
                      <a:pt x="6" y="2"/>
                    </a:lnTo>
                    <a:lnTo>
                      <a:pt x="7" y="2"/>
                    </a:lnTo>
                    <a:lnTo>
                      <a:pt x="8" y="3"/>
                    </a:lnTo>
                    <a:lnTo>
                      <a:pt x="9" y="4"/>
                    </a:lnTo>
                    <a:lnTo>
                      <a:pt x="10" y="4"/>
                    </a:lnTo>
                    <a:lnTo>
                      <a:pt x="11" y="5"/>
                    </a:lnTo>
                    <a:lnTo>
                      <a:pt x="13" y="7"/>
                    </a:lnTo>
                    <a:lnTo>
                      <a:pt x="14" y="9"/>
                    </a:lnTo>
                    <a:lnTo>
                      <a:pt x="15" y="1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9" name="Freeform 29"/>
              <p:cNvSpPr>
                <a:spLocks/>
              </p:cNvSpPr>
              <p:nvPr/>
            </p:nvSpPr>
            <p:spPr bwMode="auto">
              <a:xfrm>
                <a:off x="1908" y="1778"/>
                <a:ext cx="14" cy="4"/>
              </a:xfrm>
              <a:custGeom>
                <a:avLst/>
                <a:gdLst>
                  <a:gd name="T0" fmla="*/ 0 w 14"/>
                  <a:gd name="T1" fmla="*/ 3 h 4"/>
                  <a:gd name="T2" fmla="*/ 1 w 14"/>
                  <a:gd name="T3" fmla="*/ 4 h 4"/>
                  <a:gd name="T4" fmla="*/ 2 w 14"/>
                  <a:gd name="T5" fmla="*/ 4 h 4"/>
                  <a:gd name="T6" fmla="*/ 3 w 14"/>
                  <a:gd name="T7" fmla="*/ 3 h 4"/>
                  <a:gd name="T8" fmla="*/ 4 w 14"/>
                  <a:gd name="T9" fmla="*/ 3 h 4"/>
                  <a:gd name="T10" fmla="*/ 5 w 14"/>
                  <a:gd name="T11" fmla="*/ 3 h 4"/>
                  <a:gd name="T12" fmla="*/ 6 w 14"/>
                  <a:gd name="T13" fmla="*/ 3 h 4"/>
                  <a:gd name="T14" fmla="*/ 7 w 14"/>
                  <a:gd name="T15" fmla="*/ 2 h 4"/>
                  <a:gd name="T16" fmla="*/ 7 w 14"/>
                  <a:gd name="T17" fmla="*/ 2 h 4"/>
                  <a:gd name="T18" fmla="*/ 8 w 14"/>
                  <a:gd name="T19" fmla="*/ 1 h 4"/>
                  <a:gd name="T20" fmla="*/ 9 w 14"/>
                  <a:gd name="T21" fmla="*/ 1 h 4"/>
                  <a:gd name="T22" fmla="*/ 9 w 14"/>
                  <a:gd name="T23" fmla="*/ 1 h 4"/>
                  <a:gd name="T24" fmla="*/ 10 w 14"/>
                  <a:gd name="T25" fmla="*/ 0 h 4"/>
                  <a:gd name="T26" fmla="*/ 11 w 14"/>
                  <a:gd name="T27" fmla="*/ 0 h 4"/>
                  <a:gd name="T28" fmla="*/ 12 w 14"/>
                  <a:gd name="T29" fmla="*/ 0 h 4"/>
                  <a:gd name="T30" fmla="*/ 14 w 14"/>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4">
                    <a:moveTo>
                      <a:pt x="0" y="3"/>
                    </a:moveTo>
                    <a:lnTo>
                      <a:pt x="1" y="4"/>
                    </a:lnTo>
                    <a:lnTo>
                      <a:pt x="2" y="4"/>
                    </a:lnTo>
                    <a:lnTo>
                      <a:pt x="3" y="3"/>
                    </a:lnTo>
                    <a:lnTo>
                      <a:pt x="4" y="3"/>
                    </a:lnTo>
                    <a:lnTo>
                      <a:pt x="5" y="3"/>
                    </a:lnTo>
                    <a:lnTo>
                      <a:pt x="6" y="3"/>
                    </a:lnTo>
                    <a:lnTo>
                      <a:pt x="7" y="2"/>
                    </a:lnTo>
                    <a:lnTo>
                      <a:pt x="8" y="1"/>
                    </a:lnTo>
                    <a:lnTo>
                      <a:pt x="9" y="1"/>
                    </a:lnTo>
                    <a:lnTo>
                      <a:pt x="10" y="0"/>
                    </a:lnTo>
                    <a:lnTo>
                      <a:pt x="11" y="0"/>
                    </a:lnTo>
                    <a:lnTo>
                      <a:pt x="12" y="0"/>
                    </a:lnTo>
                    <a:lnTo>
                      <a:pt x="14"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0" name="Freeform 30"/>
              <p:cNvSpPr>
                <a:spLocks/>
              </p:cNvSpPr>
              <p:nvPr/>
            </p:nvSpPr>
            <p:spPr bwMode="auto">
              <a:xfrm>
                <a:off x="1909" y="1753"/>
                <a:ext cx="51" cy="34"/>
              </a:xfrm>
              <a:custGeom>
                <a:avLst/>
                <a:gdLst>
                  <a:gd name="T0" fmla="*/ 0 w 51"/>
                  <a:gd name="T1" fmla="*/ 0 h 34"/>
                  <a:gd name="T2" fmla="*/ 3 w 51"/>
                  <a:gd name="T3" fmla="*/ 2 h 34"/>
                  <a:gd name="T4" fmla="*/ 7 w 51"/>
                  <a:gd name="T5" fmla="*/ 4 h 34"/>
                  <a:gd name="T6" fmla="*/ 14 w 51"/>
                  <a:gd name="T7" fmla="*/ 8 h 34"/>
                  <a:gd name="T8" fmla="*/ 21 w 51"/>
                  <a:gd name="T9" fmla="*/ 13 h 34"/>
                  <a:gd name="T10" fmla="*/ 24 w 51"/>
                  <a:gd name="T11" fmla="*/ 15 h 34"/>
                  <a:gd name="T12" fmla="*/ 28 w 51"/>
                  <a:gd name="T13" fmla="*/ 17 h 34"/>
                  <a:gd name="T14" fmla="*/ 31 w 51"/>
                  <a:gd name="T15" fmla="*/ 19 h 34"/>
                  <a:gd name="T16" fmla="*/ 34 w 51"/>
                  <a:gd name="T17" fmla="*/ 22 h 34"/>
                  <a:gd name="T18" fmla="*/ 38 w 51"/>
                  <a:gd name="T19" fmla="*/ 24 h 34"/>
                  <a:gd name="T20" fmla="*/ 41 w 51"/>
                  <a:gd name="T21" fmla="*/ 26 h 34"/>
                  <a:gd name="T22" fmla="*/ 43 w 51"/>
                  <a:gd name="T23" fmla="*/ 28 h 34"/>
                  <a:gd name="T24" fmla="*/ 46 w 51"/>
                  <a:gd name="T25" fmla="*/ 30 h 34"/>
                  <a:gd name="T26" fmla="*/ 49 w 51"/>
                  <a:gd name="T27" fmla="*/ 32 h 34"/>
                  <a:gd name="T28" fmla="*/ 51 w 51"/>
                  <a:gd name="T29" fmla="*/ 3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34">
                    <a:moveTo>
                      <a:pt x="0" y="0"/>
                    </a:moveTo>
                    <a:lnTo>
                      <a:pt x="3" y="2"/>
                    </a:lnTo>
                    <a:lnTo>
                      <a:pt x="7" y="4"/>
                    </a:lnTo>
                    <a:lnTo>
                      <a:pt x="14" y="8"/>
                    </a:lnTo>
                    <a:lnTo>
                      <a:pt x="21" y="13"/>
                    </a:lnTo>
                    <a:lnTo>
                      <a:pt x="24" y="15"/>
                    </a:lnTo>
                    <a:lnTo>
                      <a:pt x="28" y="17"/>
                    </a:lnTo>
                    <a:lnTo>
                      <a:pt x="31" y="19"/>
                    </a:lnTo>
                    <a:lnTo>
                      <a:pt x="34" y="22"/>
                    </a:lnTo>
                    <a:lnTo>
                      <a:pt x="38" y="24"/>
                    </a:lnTo>
                    <a:lnTo>
                      <a:pt x="41" y="26"/>
                    </a:lnTo>
                    <a:lnTo>
                      <a:pt x="43" y="28"/>
                    </a:lnTo>
                    <a:lnTo>
                      <a:pt x="46" y="30"/>
                    </a:lnTo>
                    <a:lnTo>
                      <a:pt x="49" y="32"/>
                    </a:lnTo>
                    <a:lnTo>
                      <a:pt x="51" y="3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1" name="Freeform 31"/>
              <p:cNvSpPr>
                <a:spLocks/>
              </p:cNvSpPr>
              <p:nvPr/>
            </p:nvSpPr>
            <p:spPr bwMode="auto">
              <a:xfrm>
                <a:off x="1908" y="1784"/>
                <a:ext cx="52" cy="3"/>
              </a:xfrm>
              <a:custGeom>
                <a:avLst/>
                <a:gdLst>
                  <a:gd name="T0" fmla="*/ 0 w 52"/>
                  <a:gd name="T1" fmla="*/ 0 h 3"/>
                  <a:gd name="T2" fmla="*/ 4 w 52"/>
                  <a:gd name="T3" fmla="*/ 0 h 3"/>
                  <a:gd name="T4" fmla="*/ 7 w 52"/>
                  <a:gd name="T5" fmla="*/ 1 h 3"/>
                  <a:gd name="T6" fmla="*/ 11 w 52"/>
                  <a:gd name="T7" fmla="*/ 1 h 3"/>
                  <a:gd name="T8" fmla="*/ 14 w 52"/>
                  <a:gd name="T9" fmla="*/ 1 h 3"/>
                  <a:gd name="T10" fmla="*/ 18 w 52"/>
                  <a:gd name="T11" fmla="*/ 1 h 3"/>
                  <a:gd name="T12" fmla="*/ 21 w 52"/>
                  <a:gd name="T13" fmla="*/ 2 h 3"/>
                  <a:gd name="T14" fmla="*/ 28 w 52"/>
                  <a:gd name="T15" fmla="*/ 2 h 3"/>
                  <a:gd name="T16" fmla="*/ 34 w 52"/>
                  <a:gd name="T17" fmla="*/ 2 h 3"/>
                  <a:gd name="T18" fmla="*/ 40 w 52"/>
                  <a:gd name="T19" fmla="*/ 2 h 3"/>
                  <a:gd name="T20" fmla="*/ 46 w 52"/>
                  <a:gd name="T21" fmla="*/ 2 h 3"/>
                  <a:gd name="T22" fmla="*/ 52 w 52"/>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 h="3">
                    <a:moveTo>
                      <a:pt x="0" y="0"/>
                    </a:moveTo>
                    <a:lnTo>
                      <a:pt x="4" y="0"/>
                    </a:lnTo>
                    <a:lnTo>
                      <a:pt x="7" y="1"/>
                    </a:lnTo>
                    <a:lnTo>
                      <a:pt x="11" y="1"/>
                    </a:lnTo>
                    <a:lnTo>
                      <a:pt x="14" y="1"/>
                    </a:lnTo>
                    <a:lnTo>
                      <a:pt x="18" y="1"/>
                    </a:lnTo>
                    <a:lnTo>
                      <a:pt x="21" y="2"/>
                    </a:lnTo>
                    <a:lnTo>
                      <a:pt x="28" y="2"/>
                    </a:lnTo>
                    <a:lnTo>
                      <a:pt x="34" y="2"/>
                    </a:lnTo>
                    <a:lnTo>
                      <a:pt x="40" y="2"/>
                    </a:lnTo>
                    <a:lnTo>
                      <a:pt x="46" y="2"/>
                    </a:lnTo>
                    <a:lnTo>
                      <a:pt x="52" y="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2" name="Freeform 32"/>
              <p:cNvSpPr>
                <a:spLocks/>
              </p:cNvSpPr>
              <p:nvPr/>
            </p:nvSpPr>
            <p:spPr bwMode="auto">
              <a:xfrm>
                <a:off x="1628" y="1705"/>
                <a:ext cx="376" cy="212"/>
              </a:xfrm>
              <a:custGeom>
                <a:avLst/>
                <a:gdLst>
                  <a:gd name="T0" fmla="*/ 370 w 376"/>
                  <a:gd name="T1" fmla="*/ 211 h 212"/>
                  <a:gd name="T2" fmla="*/ 373 w 376"/>
                  <a:gd name="T3" fmla="*/ 207 h 212"/>
                  <a:gd name="T4" fmla="*/ 374 w 376"/>
                  <a:gd name="T5" fmla="*/ 201 h 212"/>
                  <a:gd name="T6" fmla="*/ 375 w 376"/>
                  <a:gd name="T7" fmla="*/ 190 h 212"/>
                  <a:gd name="T8" fmla="*/ 376 w 376"/>
                  <a:gd name="T9" fmla="*/ 181 h 212"/>
                  <a:gd name="T10" fmla="*/ 376 w 376"/>
                  <a:gd name="T11" fmla="*/ 169 h 212"/>
                  <a:gd name="T12" fmla="*/ 376 w 376"/>
                  <a:gd name="T13" fmla="*/ 157 h 212"/>
                  <a:gd name="T14" fmla="*/ 376 w 376"/>
                  <a:gd name="T15" fmla="*/ 147 h 212"/>
                  <a:gd name="T16" fmla="*/ 375 w 376"/>
                  <a:gd name="T17" fmla="*/ 137 h 212"/>
                  <a:gd name="T18" fmla="*/ 374 w 376"/>
                  <a:gd name="T19" fmla="*/ 127 h 212"/>
                  <a:gd name="T20" fmla="*/ 372 w 376"/>
                  <a:gd name="T21" fmla="*/ 115 h 212"/>
                  <a:gd name="T22" fmla="*/ 368 w 376"/>
                  <a:gd name="T23" fmla="*/ 102 h 212"/>
                  <a:gd name="T24" fmla="*/ 365 w 376"/>
                  <a:gd name="T25" fmla="*/ 96 h 212"/>
                  <a:gd name="T26" fmla="*/ 362 w 376"/>
                  <a:gd name="T27" fmla="*/ 91 h 212"/>
                  <a:gd name="T28" fmla="*/ 359 w 376"/>
                  <a:gd name="T29" fmla="*/ 87 h 212"/>
                  <a:gd name="T30" fmla="*/ 355 w 376"/>
                  <a:gd name="T31" fmla="*/ 85 h 212"/>
                  <a:gd name="T32" fmla="*/ 349 w 376"/>
                  <a:gd name="T33" fmla="*/ 83 h 212"/>
                  <a:gd name="T34" fmla="*/ 342 w 376"/>
                  <a:gd name="T35" fmla="*/ 77 h 212"/>
                  <a:gd name="T36" fmla="*/ 329 w 376"/>
                  <a:gd name="T37" fmla="*/ 68 h 212"/>
                  <a:gd name="T38" fmla="*/ 310 w 376"/>
                  <a:gd name="T39" fmla="*/ 56 h 212"/>
                  <a:gd name="T40" fmla="*/ 290 w 376"/>
                  <a:gd name="T41" fmla="*/ 45 h 212"/>
                  <a:gd name="T42" fmla="*/ 273 w 376"/>
                  <a:gd name="T43" fmla="*/ 36 h 212"/>
                  <a:gd name="T44" fmla="*/ 260 w 376"/>
                  <a:gd name="T45" fmla="*/ 30 h 212"/>
                  <a:gd name="T46" fmla="*/ 247 w 376"/>
                  <a:gd name="T47" fmla="*/ 23 h 212"/>
                  <a:gd name="T48" fmla="*/ 233 w 376"/>
                  <a:gd name="T49" fmla="*/ 18 h 212"/>
                  <a:gd name="T50" fmla="*/ 220 w 376"/>
                  <a:gd name="T51" fmla="*/ 13 h 212"/>
                  <a:gd name="T52" fmla="*/ 199 w 376"/>
                  <a:gd name="T53" fmla="*/ 7 h 212"/>
                  <a:gd name="T54" fmla="*/ 175 w 376"/>
                  <a:gd name="T55" fmla="*/ 3 h 212"/>
                  <a:gd name="T56" fmla="*/ 149 w 376"/>
                  <a:gd name="T57" fmla="*/ 2 h 212"/>
                  <a:gd name="T58" fmla="*/ 115 w 376"/>
                  <a:gd name="T59" fmla="*/ 0 h 212"/>
                  <a:gd name="T60" fmla="*/ 102 w 376"/>
                  <a:gd name="T61" fmla="*/ 0 h 212"/>
                  <a:gd name="T62" fmla="*/ 90 w 376"/>
                  <a:gd name="T63" fmla="*/ 0 h 212"/>
                  <a:gd name="T64" fmla="*/ 83 w 376"/>
                  <a:gd name="T65" fmla="*/ 0 h 212"/>
                  <a:gd name="T66" fmla="*/ 79 w 376"/>
                  <a:gd name="T67" fmla="*/ 1 h 212"/>
                  <a:gd name="T68" fmla="*/ 73 w 376"/>
                  <a:gd name="T69" fmla="*/ 1 h 212"/>
                  <a:gd name="T70" fmla="*/ 65 w 376"/>
                  <a:gd name="T71" fmla="*/ 2 h 212"/>
                  <a:gd name="T72" fmla="*/ 48 w 376"/>
                  <a:gd name="T73" fmla="*/ 4 h 212"/>
                  <a:gd name="T74" fmla="*/ 31 w 376"/>
                  <a:gd name="T75" fmla="*/ 7 h 212"/>
                  <a:gd name="T76" fmla="*/ 18 w 376"/>
                  <a:gd name="T77" fmla="*/ 10 h 212"/>
                  <a:gd name="T78" fmla="*/ 8 w 376"/>
                  <a:gd name="T79" fmla="*/ 13 h 212"/>
                  <a:gd name="T80" fmla="*/ 2 w 376"/>
                  <a:gd name="T81" fmla="*/ 16 h 212"/>
                  <a:gd name="T82" fmla="*/ 0 w 376"/>
                  <a:gd name="T83" fmla="*/ 21 h 212"/>
                  <a:gd name="T84" fmla="*/ 0 w 376"/>
                  <a:gd name="T85" fmla="*/ 27 h 212"/>
                  <a:gd name="T86" fmla="*/ 1 w 376"/>
                  <a:gd name="T87" fmla="*/ 34 h 212"/>
                  <a:gd name="T88" fmla="*/ 5 w 376"/>
                  <a:gd name="T89" fmla="*/ 47 h 212"/>
                  <a:gd name="T90" fmla="*/ 10 w 376"/>
                  <a:gd name="T91" fmla="*/ 71 h 212"/>
                  <a:gd name="T92" fmla="*/ 16 w 376"/>
                  <a:gd name="T93" fmla="*/ 99 h 212"/>
                  <a:gd name="T94" fmla="*/ 23 w 376"/>
                  <a:gd name="T95" fmla="*/ 125 h 212"/>
                  <a:gd name="T96" fmla="*/ 29 w 376"/>
                  <a:gd name="T97" fmla="*/ 142 h 212"/>
                  <a:gd name="T98" fmla="*/ 36 w 376"/>
                  <a:gd name="T99" fmla="*/ 158 h 212"/>
                  <a:gd name="T100" fmla="*/ 42 w 376"/>
                  <a:gd name="T101" fmla="*/ 172 h 212"/>
                  <a:gd name="T102" fmla="*/ 46 w 376"/>
                  <a:gd name="T103" fmla="*/ 182 h 212"/>
                  <a:gd name="T104" fmla="*/ 51 w 376"/>
                  <a:gd name="T105" fmla="*/ 190 h 212"/>
                  <a:gd name="T106" fmla="*/ 55 w 376"/>
                  <a:gd name="T107" fmla="*/ 196 h 212"/>
                  <a:gd name="T108" fmla="*/ 59 w 376"/>
                  <a:gd name="T109" fmla="*/ 201 h 212"/>
                  <a:gd name="T110" fmla="*/ 66 w 376"/>
                  <a:gd name="T111" fmla="*/ 206 h 212"/>
                  <a:gd name="T112" fmla="*/ 77 w 376"/>
                  <a:gd name="T113" fmla="*/ 210 h 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212">
                    <a:moveTo>
                      <a:pt x="366" y="212"/>
                    </a:moveTo>
                    <a:lnTo>
                      <a:pt x="368" y="212"/>
                    </a:lnTo>
                    <a:lnTo>
                      <a:pt x="369" y="211"/>
                    </a:lnTo>
                    <a:lnTo>
                      <a:pt x="370" y="211"/>
                    </a:lnTo>
                    <a:lnTo>
                      <a:pt x="371" y="210"/>
                    </a:lnTo>
                    <a:lnTo>
                      <a:pt x="371" y="209"/>
                    </a:lnTo>
                    <a:lnTo>
                      <a:pt x="372" y="208"/>
                    </a:lnTo>
                    <a:lnTo>
                      <a:pt x="373" y="207"/>
                    </a:lnTo>
                    <a:lnTo>
                      <a:pt x="373" y="206"/>
                    </a:lnTo>
                    <a:lnTo>
                      <a:pt x="374" y="205"/>
                    </a:lnTo>
                    <a:lnTo>
                      <a:pt x="374" y="204"/>
                    </a:lnTo>
                    <a:lnTo>
                      <a:pt x="374" y="201"/>
                    </a:lnTo>
                    <a:lnTo>
                      <a:pt x="375" y="198"/>
                    </a:lnTo>
                    <a:lnTo>
                      <a:pt x="375" y="195"/>
                    </a:lnTo>
                    <a:lnTo>
                      <a:pt x="375" y="193"/>
                    </a:lnTo>
                    <a:lnTo>
                      <a:pt x="375" y="190"/>
                    </a:lnTo>
                    <a:lnTo>
                      <a:pt x="375" y="188"/>
                    </a:lnTo>
                    <a:lnTo>
                      <a:pt x="376" y="186"/>
                    </a:lnTo>
                    <a:lnTo>
                      <a:pt x="376" y="183"/>
                    </a:lnTo>
                    <a:lnTo>
                      <a:pt x="376" y="181"/>
                    </a:lnTo>
                    <a:lnTo>
                      <a:pt x="376" y="179"/>
                    </a:lnTo>
                    <a:lnTo>
                      <a:pt x="376" y="177"/>
                    </a:lnTo>
                    <a:lnTo>
                      <a:pt x="376" y="173"/>
                    </a:lnTo>
                    <a:lnTo>
                      <a:pt x="376" y="169"/>
                    </a:lnTo>
                    <a:lnTo>
                      <a:pt x="376" y="166"/>
                    </a:lnTo>
                    <a:lnTo>
                      <a:pt x="376" y="163"/>
                    </a:lnTo>
                    <a:lnTo>
                      <a:pt x="376" y="160"/>
                    </a:lnTo>
                    <a:lnTo>
                      <a:pt x="376" y="157"/>
                    </a:lnTo>
                    <a:lnTo>
                      <a:pt x="376" y="154"/>
                    </a:lnTo>
                    <a:lnTo>
                      <a:pt x="376" y="151"/>
                    </a:lnTo>
                    <a:lnTo>
                      <a:pt x="376" y="149"/>
                    </a:lnTo>
                    <a:lnTo>
                      <a:pt x="376" y="147"/>
                    </a:lnTo>
                    <a:lnTo>
                      <a:pt x="376" y="144"/>
                    </a:lnTo>
                    <a:lnTo>
                      <a:pt x="376" y="142"/>
                    </a:lnTo>
                    <a:lnTo>
                      <a:pt x="376" y="139"/>
                    </a:lnTo>
                    <a:lnTo>
                      <a:pt x="375" y="137"/>
                    </a:lnTo>
                    <a:lnTo>
                      <a:pt x="375" y="134"/>
                    </a:lnTo>
                    <a:lnTo>
                      <a:pt x="375" y="132"/>
                    </a:lnTo>
                    <a:lnTo>
                      <a:pt x="375" y="129"/>
                    </a:lnTo>
                    <a:lnTo>
                      <a:pt x="374" y="127"/>
                    </a:lnTo>
                    <a:lnTo>
                      <a:pt x="374" y="125"/>
                    </a:lnTo>
                    <a:lnTo>
                      <a:pt x="374" y="123"/>
                    </a:lnTo>
                    <a:lnTo>
                      <a:pt x="373" y="118"/>
                    </a:lnTo>
                    <a:lnTo>
                      <a:pt x="372" y="115"/>
                    </a:lnTo>
                    <a:lnTo>
                      <a:pt x="371" y="111"/>
                    </a:lnTo>
                    <a:lnTo>
                      <a:pt x="370" y="107"/>
                    </a:lnTo>
                    <a:lnTo>
                      <a:pt x="369" y="103"/>
                    </a:lnTo>
                    <a:lnTo>
                      <a:pt x="368" y="102"/>
                    </a:lnTo>
                    <a:lnTo>
                      <a:pt x="367" y="100"/>
                    </a:lnTo>
                    <a:lnTo>
                      <a:pt x="366" y="99"/>
                    </a:lnTo>
                    <a:lnTo>
                      <a:pt x="366" y="97"/>
                    </a:lnTo>
                    <a:lnTo>
                      <a:pt x="365" y="96"/>
                    </a:lnTo>
                    <a:lnTo>
                      <a:pt x="364" y="94"/>
                    </a:lnTo>
                    <a:lnTo>
                      <a:pt x="363" y="93"/>
                    </a:lnTo>
                    <a:lnTo>
                      <a:pt x="363" y="92"/>
                    </a:lnTo>
                    <a:lnTo>
                      <a:pt x="362" y="91"/>
                    </a:lnTo>
                    <a:lnTo>
                      <a:pt x="362" y="90"/>
                    </a:lnTo>
                    <a:lnTo>
                      <a:pt x="360" y="89"/>
                    </a:lnTo>
                    <a:lnTo>
                      <a:pt x="360" y="88"/>
                    </a:lnTo>
                    <a:lnTo>
                      <a:pt x="359" y="87"/>
                    </a:lnTo>
                    <a:lnTo>
                      <a:pt x="358" y="87"/>
                    </a:lnTo>
                    <a:lnTo>
                      <a:pt x="357" y="86"/>
                    </a:lnTo>
                    <a:lnTo>
                      <a:pt x="356" y="86"/>
                    </a:lnTo>
                    <a:lnTo>
                      <a:pt x="355" y="85"/>
                    </a:lnTo>
                    <a:lnTo>
                      <a:pt x="354" y="85"/>
                    </a:lnTo>
                    <a:lnTo>
                      <a:pt x="352" y="84"/>
                    </a:lnTo>
                    <a:lnTo>
                      <a:pt x="351" y="83"/>
                    </a:lnTo>
                    <a:lnTo>
                      <a:pt x="349" y="83"/>
                    </a:lnTo>
                    <a:lnTo>
                      <a:pt x="348" y="81"/>
                    </a:lnTo>
                    <a:lnTo>
                      <a:pt x="346" y="80"/>
                    </a:lnTo>
                    <a:lnTo>
                      <a:pt x="344" y="78"/>
                    </a:lnTo>
                    <a:lnTo>
                      <a:pt x="342" y="77"/>
                    </a:lnTo>
                    <a:lnTo>
                      <a:pt x="340" y="75"/>
                    </a:lnTo>
                    <a:lnTo>
                      <a:pt x="338" y="74"/>
                    </a:lnTo>
                    <a:lnTo>
                      <a:pt x="334" y="71"/>
                    </a:lnTo>
                    <a:lnTo>
                      <a:pt x="329" y="68"/>
                    </a:lnTo>
                    <a:lnTo>
                      <a:pt x="325" y="65"/>
                    </a:lnTo>
                    <a:lnTo>
                      <a:pt x="320" y="62"/>
                    </a:lnTo>
                    <a:lnTo>
                      <a:pt x="315" y="59"/>
                    </a:lnTo>
                    <a:lnTo>
                      <a:pt x="310" y="56"/>
                    </a:lnTo>
                    <a:lnTo>
                      <a:pt x="305" y="53"/>
                    </a:lnTo>
                    <a:lnTo>
                      <a:pt x="300" y="50"/>
                    </a:lnTo>
                    <a:lnTo>
                      <a:pt x="295" y="48"/>
                    </a:lnTo>
                    <a:lnTo>
                      <a:pt x="290" y="45"/>
                    </a:lnTo>
                    <a:lnTo>
                      <a:pt x="286" y="43"/>
                    </a:lnTo>
                    <a:lnTo>
                      <a:pt x="281" y="40"/>
                    </a:lnTo>
                    <a:lnTo>
                      <a:pt x="277" y="38"/>
                    </a:lnTo>
                    <a:lnTo>
                      <a:pt x="273" y="36"/>
                    </a:lnTo>
                    <a:lnTo>
                      <a:pt x="270" y="34"/>
                    </a:lnTo>
                    <a:lnTo>
                      <a:pt x="266" y="33"/>
                    </a:lnTo>
                    <a:lnTo>
                      <a:pt x="263" y="31"/>
                    </a:lnTo>
                    <a:lnTo>
                      <a:pt x="260" y="30"/>
                    </a:lnTo>
                    <a:lnTo>
                      <a:pt x="258" y="28"/>
                    </a:lnTo>
                    <a:lnTo>
                      <a:pt x="255" y="27"/>
                    </a:lnTo>
                    <a:lnTo>
                      <a:pt x="252" y="26"/>
                    </a:lnTo>
                    <a:lnTo>
                      <a:pt x="247" y="23"/>
                    </a:lnTo>
                    <a:lnTo>
                      <a:pt x="241" y="21"/>
                    </a:lnTo>
                    <a:lnTo>
                      <a:pt x="239" y="20"/>
                    </a:lnTo>
                    <a:lnTo>
                      <a:pt x="236" y="19"/>
                    </a:lnTo>
                    <a:lnTo>
                      <a:pt x="233" y="18"/>
                    </a:lnTo>
                    <a:lnTo>
                      <a:pt x="230" y="17"/>
                    </a:lnTo>
                    <a:lnTo>
                      <a:pt x="228" y="16"/>
                    </a:lnTo>
                    <a:lnTo>
                      <a:pt x="225" y="15"/>
                    </a:lnTo>
                    <a:lnTo>
                      <a:pt x="220" y="13"/>
                    </a:lnTo>
                    <a:lnTo>
                      <a:pt x="215" y="12"/>
                    </a:lnTo>
                    <a:lnTo>
                      <a:pt x="210" y="10"/>
                    </a:lnTo>
                    <a:lnTo>
                      <a:pt x="204" y="9"/>
                    </a:lnTo>
                    <a:lnTo>
                      <a:pt x="199" y="7"/>
                    </a:lnTo>
                    <a:lnTo>
                      <a:pt x="193" y="6"/>
                    </a:lnTo>
                    <a:lnTo>
                      <a:pt x="188" y="5"/>
                    </a:lnTo>
                    <a:lnTo>
                      <a:pt x="181" y="4"/>
                    </a:lnTo>
                    <a:lnTo>
                      <a:pt x="175" y="3"/>
                    </a:lnTo>
                    <a:lnTo>
                      <a:pt x="168" y="3"/>
                    </a:lnTo>
                    <a:lnTo>
                      <a:pt x="162" y="2"/>
                    </a:lnTo>
                    <a:lnTo>
                      <a:pt x="155" y="2"/>
                    </a:lnTo>
                    <a:lnTo>
                      <a:pt x="149" y="2"/>
                    </a:lnTo>
                    <a:lnTo>
                      <a:pt x="136" y="1"/>
                    </a:lnTo>
                    <a:lnTo>
                      <a:pt x="128" y="1"/>
                    </a:lnTo>
                    <a:lnTo>
                      <a:pt x="121" y="1"/>
                    </a:lnTo>
                    <a:lnTo>
                      <a:pt x="115" y="0"/>
                    </a:lnTo>
                    <a:lnTo>
                      <a:pt x="111" y="0"/>
                    </a:lnTo>
                    <a:lnTo>
                      <a:pt x="108" y="0"/>
                    </a:lnTo>
                    <a:lnTo>
                      <a:pt x="105" y="0"/>
                    </a:lnTo>
                    <a:lnTo>
                      <a:pt x="102" y="0"/>
                    </a:lnTo>
                    <a:lnTo>
                      <a:pt x="99" y="0"/>
                    </a:lnTo>
                    <a:lnTo>
                      <a:pt x="96" y="0"/>
                    </a:lnTo>
                    <a:lnTo>
                      <a:pt x="93" y="0"/>
                    </a:lnTo>
                    <a:lnTo>
                      <a:pt x="90" y="0"/>
                    </a:lnTo>
                    <a:lnTo>
                      <a:pt x="88" y="0"/>
                    </a:lnTo>
                    <a:lnTo>
                      <a:pt x="86" y="0"/>
                    </a:lnTo>
                    <a:lnTo>
                      <a:pt x="84" y="0"/>
                    </a:lnTo>
                    <a:lnTo>
                      <a:pt x="83" y="0"/>
                    </a:lnTo>
                    <a:lnTo>
                      <a:pt x="82" y="0"/>
                    </a:lnTo>
                    <a:lnTo>
                      <a:pt x="81" y="1"/>
                    </a:lnTo>
                    <a:lnTo>
                      <a:pt x="80" y="1"/>
                    </a:lnTo>
                    <a:lnTo>
                      <a:pt x="79" y="1"/>
                    </a:lnTo>
                    <a:lnTo>
                      <a:pt x="78" y="1"/>
                    </a:lnTo>
                    <a:lnTo>
                      <a:pt x="77" y="1"/>
                    </a:lnTo>
                    <a:lnTo>
                      <a:pt x="75" y="1"/>
                    </a:lnTo>
                    <a:lnTo>
                      <a:pt x="73" y="1"/>
                    </a:lnTo>
                    <a:lnTo>
                      <a:pt x="71" y="2"/>
                    </a:lnTo>
                    <a:lnTo>
                      <a:pt x="69" y="2"/>
                    </a:lnTo>
                    <a:lnTo>
                      <a:pt x="67" y="2"/>
                    </a:lnTo>
                    <a:lnTo>
                      <a:pt x="65" y="2"/>
                    </a:lnTo>
                    <a:lnTo>
                      <a:pt x="61" y="3"/>
                    </a:lnTo>
                    <a:lnTo>
                      <a:pt x="57" y="3"/>
                    </a:lnTo>
                    <a:lnTo>
                      <a:pt x="52" y="4"/>
                    </a:lnTo>
                    <a:lnTo>
                      <a:pt x="48" y="4"/>
                    </a:lnTo>
                    <a:lnTo>
                      <a:pt x="43" y="5"/>
                    </a:lnTo>
                    <a:lnTo>
                      <a:pt x="39" y="6"/>
                    </a:lnTo>
                    <a:lnTo>
                      <a:pt x="35" y="6"/>
                    </a:lnTo>
                    <a:lnTo>
                      <a:pt x="31" y="7"/>
                    </a:lnTo>
                    <a:lnTo>
                      <a:pt x="27" y="8"/>
                    </a:lnTo>
                    <a:lnTo>
                      <a:pt x="24" y="8"/>
                    </a:lnTo>
                    <a:lnTo>
                      <a:pt x="20" y="9"/>
                    </a:lnTo>
                    <a:lnTo>
                      <a:pt x="18" y="10"/>
                    </a:lnTo>
                    <a:lnTo>
                      <a:pt x="15" y="11"/>
                    </a:lnTo>
                    <a:lnTo>
                      <a:pt x="12" y="11"/>
                    </a:lnTo>
                    <a:lnTo>
                      <a:pt x="10" y="12"/>
                    </a:lnTo>
                    <a:lnTo>
                      <a:pt x="8" y="13"/>
                    </a:lnTo>
                    <a:lnTo>
                      <a:pt x="6" y="14"/>
                    </a:lnTo>
                    <a:lnTo>
                      <a:pt x="4" y="15"/>
                    </a:lnTo>
                    <a:lnTo>
                      <a:pt x="3" y="15"/>
                    </a:lnTo>
                    <a:lnTo>
                      <a:pt x="2" y="16"/>
                    </a:lnTo>
                    <a:lnTo>
                      <a:pt x="1" y="17"/>
                    </a:lnTo>
                    <a:lnTo>
                      <a:pt x="0" y="18"/>
                    </a:lnTo>
                    <a:lnTo>
                      <a:pt x="0" y="19"/>
                    </a:lnTo>
                    <a:lnTo>
                      <a:pt x="0" y="21"/>
                    </a:lnTo>
                    <a:lnTo>
                      <a:pt x="0" y="22"/>
                    </a:lnTo>
                    <a:lnTo>
                      <a:pt x="0" y="23"/>
                    </a:lnTo>
                    <a:lnTo>
                      <a:pt x="0" y="25"/>
                    </a:lnTo>
                    <a:lnTo>
                      <a:pt x="0" y="27"/>
                    </a:lnTo>
                    <a:lnTo>
                      <a:pt x="0" y="28"/>
                    </a:lnTo>
                    <a:lnTo>
                      <a:pt x="0" y="29"/>
                    </a:lnTo>
                    <a:lnTo>
                      <a:pt x="1" y="31"/>
                    </a:lnTo>
                    <a:lnTo>
                      <a:pt x="1" y="34"/>
                    </a:lnTo>
                    <a:lnTo>
                      <a:pt x="2" y="37"/>
                    </a:lnTo>
                    <a:lnTo>
                      <a:pt x="3" y="40"/>
                    </a:lnTo>
                    <a:lnTo>
                      <a:pt x="4" y="43"/>
                    </a:lnTo>
                    <a:lnTo>
                      <a:pt x="5" y="47"/>
                    </a:lnTo>
                    <a:lnTo>
                      <a:pt x="5" y="50"/>
                    </a:lnTo>
                    <a:lnTo>
                      <a:pt x="7" y="57"/>
                    </a:lnTo>
                    <a:lnTo>
                      <a:pt x="8" y="64"/>
                    </a:lnTo>
                    <a:lnTo>
                      <a:pt x="10" y="71"/>
                    </a:lnTo>
                    <a:lnTo>
                      <a:pt x="11" y="78"/>
                    </a:lnTo>
                    <a:lnTo>
                      <a:pt x="13" y="85"/>
                    </a:lnTo>
                    <a:lnTo>
                      <a:pt x="14" y="92"/>
                    </a:lnTo>
                    <a:lnTo>
                      <a:pt x="16" y="99"/>
                    </a:lnTo>
                    <a:lnTo>
                      <a:pt x="18" y="106"/>
                    </a:lnTo>
                    <a:lnTo>
                      <a:pt x="19" y="111"/>
                    </a:lnTo>
                    <a:lnTo>
                      <a:pt x="20" y="115"/>
                    </a:lnTo>
                    <a:lnTo>
                      <a:pt x="23" y="125"/>
                    </a:lnTo>
                    <a:lnTo>
                      <a:pt x="24" y="129"/>
                    </a:lnTo>
                    <a:lnTo>
                      <a:pt x="26" y="133"/>
                    </a:lnTo>
                    <a:lnTo>
                      <a:pt x="28" y="138"/>
                    </a:lnTo>
                    <a:lnTo>
                      <a:pt x="29" y="142"/>
                    </a:lnTo>
                    <a:lnTo>
                      <a:pt x="31" y="147"/>
                    </a:lnTo>
                    <a:lnTo>
                      <a:pt x="32" y="151"/>
                    </a:lnTo>
                    <a:lnTo>
                      <a:pt x="34" y="154"/>
                    </a:lnTo>
                    <a:lnTo>
                      <a:pt x="36" y="158"/>
                    </a:lnTo>
                    <a:lnTo>
                      <a:pt x="37" y="162"/>
                    </a:lnTo>
                    <a:lnTo>
                      <a:pt x="39" y="166"/>
                    </a:lnTo>
                    <a:lnTo>
                      <a:pt x="40" y="169"/>
                    </a:lnTo>
                    <a:lnTo>
                      <a:pt x="42" y="172"/>
                    </a:lnTo>
                    <a:lnTo>
                      <a:pt x="43" y="175"/>
                    </a:lnTo>
                    <a:lnTo>
                      <a:pt x="44" y="177"/>
                    </a:lnTo>
                    <a:lnTo>
                      <a:pt x="45" y="180"/>
                    </a:lnTo>
                    <a:lnTo>
                      <a:pt x="46" y="182"/>
                    </a:lnTo>
                    <a:lnTo>
                      <a:pt x="47" y="184"/>
                    </a:lnTo>
                    <a:lnTo>
                      <a:pt x="49" y="186"/>
                    </a:lnTo>
                    <a:lnTo>
                      <a:pt x="50" y="188"/>
                    </a:lnTo>
                    <a:lnTo>
                      <a:pt x="51" y="190"/>
                    </a:lnTo>
                    <a:lnTo>
                      <a:pt x="52" y="191"/>
                    </a:lnTo>
                    <a:lnTo>
                      <a:pt x="53" y="193"/>
                    </a:lnTo>
                    <a:lnTo>
                      <a:pt x="54" y="194"/>
                    </a:lnTo>
                    <a:lnTo>
                      <a:pt x="55" y="196"/>
                    </a:lnTo>
                    <a:lnTo>
                      <a:pt x="56" y="197"/>
                    </a:lnTo>
                    <a:lnTo>
                      <a:pt x="57" y="198"/>
                    </a:lnTo>
                    <a:lnTo>
                      <a:pt x="58" y="199"/>
                    </a:lnTo>
                    <a:lnTo>
                      <a:pt x="59" y="201"/>
                    </a:lnTo>
                    <a:lnTo>
                      <a:pt x="61" y="202"/>
                    </a:lnTo>
                    <a:lnTo>
                      <a:pt x="62" y="202"/>
                    </a:lnTo>
                    <a:lnTo>
                      <a:pt x="64" y="204"/>
                    </a:lnTo>
                    <a:lnTo>
                      <a:pt x="66" y="206"/>
                    </a:lnTo>
                    <a:lnTo>
                      <a:pt x="69" y="207"/>
                    </a:lnTo>
                    <a:lnTo>
                      <a:pt x="71" y="208"/>
                    </a:lnTo>
                    <a:lnTo>
                      <a:pt x="74" y="209"/>
                    </a:lnTo>
                    <a:lnTo>
                      <a:pt x="77" y="210"/>
                    </a:lnTo>
                    <a:lnTo>
                      <a:pt x="80" y="21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3" name="Line 33"/>
              <p:cNvSpPr>
                <a:spLocks noChangeShapeType="1"/>
              </p:cNvSpPr>
              <p:nvPr/>
            </p:nvSpPr>
            <p:spPr bwMode="auto">
              <a:xfrm flipH="1" flipV="1">
                <a:off x="1708" y="1915"/>
                <a:ext cx="286"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4" name="Freeform 34"/>
              <p:cNvSpPr>
                <a:spLocks/>
              </p:cNvSpPr>
              <p:nvPr/>
            </p:nvSpPr>
            <p:spPr bwMode="auto">
              <a:xfrm>
                <a:off x="2177" y="1840"/>
                <a:ext cx="42" cy="4"/>
              </a:xfrm>
              <a:custGeom>
                <a:avLst/>
                <a:gdLst>
                  <a:gd name="T0" fmla="*/ 42 w 42"/>
                  <a:gd name="T1" fmla="*/ 0 h 4"/>
                  <a:gd name="T2" fmla="*/ 41 w 42"/>
                  <a:gd name="T3" fmla="*/ 0 h 4"/>
                  <a:gd name="T4" fmla="*/ 40 w 42"/>
                  <a:gd name="T5" fmla="*/ 1 h 4"/>
                  <a:gd name="T6" fmla="*/ 39 w 42"/>
                  <a:gd name="T7" fmla="*/ 2 h 4"/>
                  <a:gd name="T8" fmla="*/ 38 w 42"/>
                  <a:gd name="T9" fmla="*/ 2 h 4"/>
                  <a:gd name="T10" fmla="*/ 36 w 42"/>
                  <a:gd name="T11" fmla="*/ 3 h 4"/>
                  <a:gd name="T12" fmla="*/ 34 w 42"/>
                  <a:gd name="T13" fmla="*/ 3 h 4"/>
                  <a:gd name="T14" fmla="*/ 33 w 42"/>
                  <a:gd name="T15" fmla="*/ 3 h 4"/>
                  <a:gd name="T16" fmla="*/ 31 w 42"/>
                  <a:gd name="T17" fmla="*/ 3 h 4"/>
                  <a:gd name="T18" fmla="*/ 30 w 42"/>
                  <a:gd name="T19" fmla="*/ 3 h 4"/>
                  <a:gd name="T20" fmla="*/ 29 w 42"/>
                  <a:gd name="T21" fmla="*/ 4 h 4"/>
                  <a:gd name="T22" fmla="*/ 28 w 42"/>
                  <a:gd name="T23" fmla="*/ 4 h 4"/>
                  <a:gd name="T24" fmla="*/ 26 w 42"/>
                  <a:gd name="T25" fmla="*/ 4 h 4"/>
                  <a:gd name="T26" fmla="*/ 25 w 42"/>
                  <a:gd name="T27" fmla="*/ 4 h 4"/>
                  <a:gd name="T28" fmla="*/ 24 w 42"/>
                  <a:gd name="T29" fmla="*/ 4 h 4"/>
                  <a:gd name="T30" fmla="*/ 22 w 42"/>
                  <a:gd name="T31" fmla="*/ 4 h 4"/>
                  <a:gd name="T32" fmla="*/ 20 w 42"/>
                  <a:gd name="T33" fmla="*/ 4 h 4"/>
                  <a:gd name="T34" fmla="*/ 18 w 42"/>
                  <a:gd name="T35" fmla="*/ 4 h 4"/>
                  <a:gd name="T36" fmla="*/ 16 w 42"/>
                  <a:gd name="T37" fmla="*/ 4 h 4"/>
                  <a:gd name="T38" fmla="*/ 15 w 42"/>
                  <a:gd name="T39" fmla="*/ 4 h 4"/>
                  <a:gd name="T40" fmla="*/ 12 w 42"/>
                  <a:gd name="T41" fmla="*/ 4 h 4"/>
                  <a:gd name="T42" fmla="*/ 10 w 42"/>
                  <a:gd name="T43" fmla="*/ 4 h 4"/>
                  <a:gd name="T44" fmla="*/ 8 w 42"/>
                  <a:gd name="T45" fmla="*/ 4 h 4"/>
                  <a:gd name="T46" fmla="*/ 5 w 42"/>
                  <a:gd name="T47" fmla="*/ 4 h 4"/>
                  <a:gd name="T48" fmla="*/ 2 w 42"/>
                  <a:gd name="T49" fmla="*/ 4 h 4"/>
                  <a:gd name="T50" fmla="*/ 0 w 42"/>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 h="4">
                    <a:moveTo>
                      <a:pt x="42" y="0"/>
                    </a:moveTo>
                    <a:lnTo>
                      <a:pt x="41" y="0"/>
                    </a:lnTo>
                    <a:lnTo>
                      <a:pt x="40" y="1"/>
                    </a:lnTo>
                    <a:lnTo>
                      <a:pt x="39" y="2"/>
                    </a:lnTo>
                    <a:lnTo>
                      <a:pt x="38" y="2"/>
                    </a:lnTo>
                    <a:lnTo>
                      <a:pt x="36" y="3"/>
                    </a:lnTo>
                    <a:lnTo>
                      <a:pt x="34" y="3"/>
                    </a:lnTo>
                    <a:lnTo>
                      <a:pt x="33" y="3"/>
                    </a:lnTo>
                    <a:lnTo>
                      <a:pt x="31" y="3"/>
                    </a:lnTo>
                    <a:lnTo>
                      <a:pt x="30" y="3"/>
                    </a:lnTo>
                    <a:lnTo>
                      <a:pt x="29" y="4"/>
                    </a:lnTo>
                    <a:lnTo>
                      <a:pt x="28" y="4"/>
                    </a:lnTo>
                    <a:lnTo>
                      <a:pt x="26" y="4"/>
                    </a:lnTo>
                    <a:lnTo>
                      <a:pt x="25" y="4"/>
                    </a:lnTo>
                    <a:lnTo>
                      <a:pt x="24" y="4"/>
                    </a:lnTo>
                    <a:lnTo>
                      <a:pt x="22" y="4"/>
                    </a:lnTo>
                    <a:lnTo>
                      <a:pt x="20" y="4"/>
                    </a:lnTo>
                    <a:lnTo>
                      <a:pt x="18" y="4"/>
                    </a:lnTo>
                    <a:lnTo>
                      <a:pt x="16" y="4"/>
                    </a:lnTo>
                    <a:lnTo>
                      <a:pt x="15" y="4"/>
                    </a:lnTo>
                    <a:lnTo>
                      <a:pt x="12" y="4"/>
                    </a:lnTo>
                    <a:lnTo>
                      <a:pt x="10" y="4"/>
                    </a:lnTo>
                    <a:lnTo>
                      <a:pt x="8" y="4"/>
                    </a:lnTo>
                    <a:lnTo>
                      <a:pt x="5" y="4"/>
                    </a:lnTo>
                    <a:lnTo>
                      <a:pt x="2" y="4"/>
                    </a:lnTo>
                    <a:lnTo>
                      <a:pt x="0" y="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5" name="Freeform 35"/>
              <p:cNvSpPr>
                <a:spLocks/>
              </p:cNvSpPr>
              <p:nvPr/>
            </p:nvSpPr>
            <p:spPr bwMode="auto">
              <a:xfrm>
                <a:off x="2011" y="1789"/>
                <a:ext cx="196" cy="34"/>
              </a:xfrm>
              <a:custGeom>
                <a:avLst/>
                <a:gdLst>
                  <a:gd name="T0" fmla="*/ 0 w 196"/>
                  <a:gd name="T1" fmla="*/ 0 h 34"/>
                  <a:gd name="T2" fmla="*/ 1 w 196"/>
                  <a:gd name="T3" fmla="*/ 1 h 34"/>
                  <a:gd name="T4" fmla="*/ 2 w 196"/>
                  <a:gd name="T5" fmla="*/ 2 h 34"/>
                  <a:gd name="T6" fmla="*/ 4 w 196"/>
                  <a:gd name="T7" fmla="*/ 3 h 34"/>
                  <a:gd name="T8" fmla="*/ 5 w 196"/>
                  <a:gd name="T9" fmla="*/ 3 h 34"/>
                  <a:gd name="T10" fmla="*/ 7 w 196"/>
                  <a:gd name="T11" fmla="*/ 4 h 34"/>
                  <a:gd name="T12" fmla="*/ 9 w 196"/>
                  <a:gd name="T13" fmla="*/ 4 h 34"/>
                  <a:gd name="T14" fmla="*/ 11 w 196"/>
                  <a:gd name="T15" fmla="*/ 5 h 34"/>
                  <a:gd name="T16" fmla="*/ 14 w 196"/>
                  <a:gd name="T17" fmla="*/ 5 h 34"/>
                  <a:gd name="T18" fmla="*/ 16 w 196"/>
                  <a:gd name="T19" fmla="*/ 6 h 34"/>
                  <a:gd name="T20" fmla="*/ 19 w 196"/>
                  <a:gd name="T21" fmla="*/ 6 h 34"/>
                  <a:gd name="T22" fmla="*/ 22 w 196"/>
                  <a:gd name="T23" fmla="*/ 6 h 34"/>
                  <a:gd name="T24" fmla="*/ 24 w 196"/>
                  <a:gd name="T25" fmla="*/ 7 h 34"/>
                  <a:gd name="T26" fmla="*/ 28 w 196"/>
                  <a:gd name="T27" fmla="*/ 7 h 34"/>
                  <a:gd name="T28" fmla="*/ 31 w 196"/>
                  <a:gd name="T29" fmla="*/ 7 h 34"/>
                  <a:gd name="T30" fmla="*/ 34 w 196"/>
                  <a:gd name="T31" fmla="*/ 7 h 34"/>
                  <a:gd name="T32" fmla="*/ 38 w 196"/>
                  <a:gd name="T33" fmla="*/ 8 h 34"/>
                  <a:gd name="T34" fmla="*/ 42 w 196"/>
                  <a:gd name="T35" fmla="*/ 8 h 34"/>
                  <a:gd name="T36" fmla="*/ 46 w 196"/>
                  <a:gd name="T37" fmla="*/ 8 h 34"/>
                  <a:gd name="T38" fmla="*/ 50 w 196"/>
                  <a:gd name="T39" fmla="*/ 9 h 34"/>
                  <a:gd name="T40" fmla="*/ 54 w 196"/>
                  <a:gd name="T41" fmla="*/ 9 h 34"/>
                  <a:gd name="T42" fmla="*/ 58 w 196"/>
                  <a:gd name="T43" fmla="*/ 9 h 34"/>
                  <a:gd name="T44" fmla="*/ 63 w 196"/>
                  <a:gd name="T45" fmla="*/ 9 h 34"/>
                  <a:gd name="T46" fmla="*/ 67 w 196"/>
                  <a:gd name="T47" fmla="*/ 10 h 34"/>
                  <a:gd name="T48" fmla="*/ 72 w 196"/>
                  <a:gd name="T49" fmla="*/ 10 h 34"/>
                  <a:gd name="T50" fmla="*/ 77 w 196"/>
                  <a:gd name="T51" fmla="*/ 11 h 34"/>
                  <a:gd name="T52" fmla="*/ 82 w 196"/>
                  <a:gd name="T53" fmla="*/ 11 h 34"/>
                  <a:gd name="T54" fmla="*/ 87 w 196"/>
                  <a:gd name="T55" fmla="*/ 12 h 34"/>
                  <a:gd name="T56" fmla="*/ 92 w 196"/>
                  <a:gd name="T57" fmla="*/ 12 h 34"/>
                  <a:gd name="T58" fmla="*/ 97 w 196"/>
                  <a:gd name="T59" fmla="*/ 13 h 34"/>
                  <a:gd name="T60" fmla="*/ 103 w 196"/>
                  <a:gd name="T61" fmla="*/ 14 h 34"/>
                  <a:gd name="T62" fmla="*/ 108 w 196"/>
                  <a:gd name="T63" fmla="*/ 15 h 34"/>
                  <a:gd name="T64" fmla="*/ 114 w 196"/>
                  <a:gd name="T65" fmla="*/ 16 h 34"/>
                  <a:gd name="T66" fmla="*/ 116 w 196"/>
                  <a:gd name="T67" fmla="*/ 16 h 34"/>
                  <a:gd name="T68" fmla="*/ 119 w 196"/>
                  <a:gd name="T69" fmla="*/ 16 h 34"/>
                  <a:gd name="T70" fmla="*/ 122 w 196"/>
                  <a:gd name="T71" fmla="*/ 17 h 34"/>
                  <a:gd name="T72" fmla="*/ 125 w 196"/>
                  <a:gd name="T73" fmla="*/ 18 h 34"/>
                  <a:gd name="T74" fmla="*/ 127 w 196"/>
                  <a:gd name="T75" fmla="*/ 18 h 34"/>
                  <a:gd name="T76" fmla="*/ 128 w 196"/>
                  <a:gd name="T77" fmla="*/ 18 h 34"/>
                  <a:gd name="T78" fmla="*/ 130 w 196"/>
                  <a:gd name="T79" fmla="*/ 18 h 34"/>
                  <a:gd name="T80" fmla="*/ 132 w 196"/>
                  <a:gd name="T81" fmla="*/ 19 h 34"/>
                  <a:gd name="T82" fmla="*/ 134 w 196"/>
                  <a:gd name="T83" fmla="*/ 19 h 34"/>
                  <a:gd name="T84" fmla="*/ 136 w 196"/>
                  <a:gd name="T85" fmla="*/ 19 h 34"/>
                  <a:gd name="T86" fmla="*/ 138 w 196"/>
                  <a:gd name="T87" fmla="*/ 20 h 34"/>
                  <a:gd name="T88" fmla="*/ 140 w 196"/>
                  <a:gd name="T89" fmla="*/ 20 h 34"/>
                  <a:gd name="T90" fmla="*/ 143 w 196"/>
                  <a:gd name="T91" fmla="*/ 21 h 34"/>
                  <a:gd name="T92" fmla="*/ 146 w 196"/>
                  <a:gd name="T93" fmla="*/ 21 h 34"/>
                  <a:gd name="T94" fmla="*/ 149 w 196"/>
                  <a:gd name="T95" fmla="*/ 22 h 34"/>
                  <a:gd name="T96" fmla="*/ 153 w 196"/>
                  <a:gd name="T97" fmla="*/ 23 h 34"/>
                  <a:gd name="T98" fmla="*/ 156 w 196"/>
                  <a:gd name="T99" fmla="*/ 23 h 34"/>
                  <a:gd name="T100" fmla="*/ 159 w 196"/>
                  <a:gd name="T101" fmla="*/ 24 h 34"/>
                  <a:gd name="T102" fmla="*/ 163 w 196"/>
                  <a:gd name="T103" fmla="*/ 25 h 34"/>
                  <a:gd name="T104" fmla="*/ 167 w 196"/>
                  <a:gd name="T105" fmla="*/ 25 h 34"/>
                  <a:gd name="T106" fmla="*/ 174 w 196"/>
                  <a:gd name="T107" fmla="*/ 27 h 34"/>
                  <a:gd name="T108" fmla="*/ 181 w 196"/>
                  <a:gd name="T109" fmla="*/ 29 h 34"/>
                  <a:gd name="T110" fmla="*/ 189 w 196"/>
                  <a:gd name="T111" fmla="*/ 31 h 34"/>
                  <a:gd name="T112" fmla="*/ 192 w 196"/>
                  <a:gd name="T113" fmla="*/ 33 h 34"/>
                  <a:gd name="T114" fmla="*/ 196 w 196"/>
                  <a:gd name="T115" fmla="*/ 34 h 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6" h="34">
                    <a:moveTo>
                      <a:pt x="0" y="0"/>
                    </a:moveTo>
                    <a:lnTo>
                      <a:pt x="1" y="1"/>
                    </a:lnTo>
                    <a:lnTo>
                      <a:pt x="2" y="2"/>
                    </a:lnTo>
                    <a:lnTo>
                      <a:pt x="4" y="3"/>
                    </a:lnTo>
                    <a:lnTo>
                      <a:pt x="5" y="3"/>
                    </a:lnTo>
                    <a:lnTo>
                      <a:pt x="7" y="4"/>
                    </a:lnTo>
                    <a:lnTo>
                      <a:pt x="9" y="4"/>
                    </a:lnTo>
                    <a:lnTo>
                      <a:pt x="11" y="5"/>
                    </a:lnTo>
                    <a:lnTo>
                      <a:pt x="14" y="5"/>
                    </a:lnTo>
                    <a:lnTo>
                      <a:pt x="16" y="6"/>
                    </a:lnTo>
                    <a:lnTo>
                      <a:pt x="19" y="6"/>
                    </a:lnTo>
                    <a:lnTo>
                      <a:pt x="22" y="6"/>
                    </a:lnTo>
                    <a:lnTo>
                      <a:pt x="24" y="7"/>
                    </a:lnTo>
                    <a:lnTo>
                      <a:pt x="28" y="7"/>
                    </a:lnTo>
                    <a:lnTo>
                      <a:pt x="31" y="7"/>
                    </a:lnTo>
                    <a:lnTo>
                      <a:pt x="34" y="7"/>
                    </a:lnTo>
                    <a:lnTo>
                      <a:pt x="38" y="8"/>
                    </a:lnTo>
                    <a:lnTo>
                      <a:pt x="42" y="8"/>
                    </a:lnTo>
                    <a:lnTo>
                      <a:pt x="46" y="8"/>
                    </a:lnTo>
                    <a:lnTo>
                      <a:pt x="50" y="9"/>
                    </a:lnTo>
                    <a:lnTo>
                      <a:pt x="54" y="9"/>
                    </a:lnTo>
                    <a:lnTo>
                      <a:pt x="58" y="9"/>
                    </a:lnTo>
                    <a:lnTo>
                      <a:pt x="63" y="9"/>
                    </a:lnTo>
                    <a:lnTo>
                      <a:pt x="67" y="10"/>
                    </a:lnTo>
                    <a:lnTo>
                      <a:pt x="72" y="10"/>
                    </a:lnTo>
                    <a:lnTo>
                      <a:pt x="77" y="11"/>
                    </a:lnTo>
                    <a:lnTo>
                      <a:pt x="82" y="11"/>
                    </a:lnTo>
                    <a:lnTo>
                      <a:pt x="87" y="12"/>
                    </a:lnTo>
                    <a:lnTo>
                      <a:pt x="92" y="12"/>
                    </a:lnTo>
                    <a:lnTo>
                      <a:pt x="97" y="13"/>
                    </a:lnTo>
                    <a:lnTo>
                      <a:pt x="103" y="14"/>
                    </a:lnTo>
                    <a:lnTo>
                      <a:pt x="108" y="15"/>
                    </a:lnTo>
                    <a:lnTo>
                      <a:pt x="114" y="16"/>
                    </a:lnTo>
                    <a:lnTo>
                      <a:pt x="116" y="16"/>
                    </a:lnTo>
                    <a:lnTo>
                      <a:pt x="119" y="16"/>
                    </a:lnTo>
                    <a:lnTo>
                      <a:pt x="122" y="17"/>
                    </a:lnTo>
                    <a:lnTo>
                      <a:pt x="125" y="18"/>
                    </a:lnTo>
                    <a:lnTo>
                      <a:pt x="127" y="18"/>
                    </a:lnTo>
                    <a:lnTo>
                      <a:pt x="128" y="18"/>
                    </a:lnTo>
                    <a:lnTo>
                      <a:pt x="130" y="18"/>
                    </a:lnTo>
                    <a:lnTo>
                      <a:pt x="132" y="19"/>
                    </a:lnTo>
                    <a:lnTo>
                      <a:pt x="134" y="19"/>
                    </a:lnTo>
                    <a:lnTo>
                      <a:pt x="136" y="19"/>
                    </a:lnTo>
                    <a:lnTo>
                      <a:pt x="138" y="20"/>
                    </a:lnTo>
                    <a:lnTo>
                      <a:pt x="140" y="20"/>
                    </a:lnTo>
                    <a:lnTo>
                      <a:pt x="143" y="21"/>
                    </a:lnTo>
                    <a:lnTo>
                      <a:pt x="146" y="21"/>
                    </a:lnTo>
                    <a:lnTo>
                      <a:pt x="149" y="22"/>
                    </a:lnTo>
                    <a:lnTo>
                      <a:pt x="153" y="23"/>
                    </a:lnTo>
                    <a:lnTo>
                      <a:pt x="156" y="23"/>
                    </a:lnTo>
                    <a:lnTo>
                      <a:pt x="159" y="24"/>
                    </a:lnTo>
                    <a:lnTo>
                      <a:pt x="163" y="25"/>
                    </a:lnTo>
                    <a:lnTo>
                      <a:pt x="167" y="25"/>
                    </a:lnTo>
                    <a:lnTo>
                      <a:pt x="174" y="27"/>
                    </a:lnTo>
                    <a:lnTo>
                      <a:pt x="181" y="29"/>
                    </a:lnTo>
                    <a:lnTo>
                      <a:pt x="189" y="31"/>
                    </a:lnTo>
                    <a:lnTo>
                      <a:pt x="192" y="33"/>
                    </a:lnTo>
                    <a:lnTo>
                      <a:pt x="196" y="3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6" name="Freeform 36"/>
              <p:cNvSpPr>
                <a:spLocks/>
              </p:cNvSpPr>
              <p:nvPr/>
            </p:nvSpPr>
            <p:spPr bwMode="auto">
              <a:xfrm>
                <a:off x="1419" y="1799"/>
                <a:ext cx="869" cy="104"/>
              </a:xfrm>
              <a:custGeom>
                <a:avLst/>
                <a:gdLst>
                  <a:gd name="T0" fmla="*/ 863 w 869"/>
                  <a:gd name="T1" fmla="*/ 70 h 104"/>
                  <a:gd name="T2" fmla="*/ 853 w 869"/>
                  <a:gd name="T3" fmla="*/ 69 h 104"/>
                  <a:gd name="T4" fmla="*/ 828 w 869"/>
                  <a:gd name="T5" fmla="*/ 66 h 104"/>
                  <a:gd name="T6" fmla="*/ 813 w 869"/>
                  <a:gd name="T7" fmla="*/ 62 h 104"/>
                  <a:gd name="T8" fmla="*/ 804 w 869"/>
                  <a:gd name="T9" fmla="*/ 56 h 104"/>
                  <a:gd name="T10" fmla="*/ 795 w 869"/>
                  <a:gd name="T11" fmla="*/ 46 h 104"/>
                  <a:gd name="T12" fmla="*/ 788 w 869"/>
                  <a:gd name="T13" fmla="*/ 37 h 104"/>
                  <a:gd name="T14" fmla="*/ 773 w 869"/>
                  <a:gd name="T15" fmla="*/ 27 h 104"/>
                  <a:gd name="T16" fmla="*/ 754 w 869"/>
                  <a:gd name="T17" fmla="*/ 17 h 104"/>
                  <a:gd name="T18" fmla="*/ 732 w 869"/>
                  <a:gd name="T19" fmla="*/ 11 h 104"/>
                  <a:gd name="T20" fmla="*/ 707 w 869"/>
                  <a:gd name="T21" fmla="*/ 8 h 104"/>
                  <a:gd name="T22" fmla="*/ 682 w 869"/>
                  <a:gd name="T23" fmla="*/ 10 h 104"/>
                  <a:gd name="T24" fmla="*/ 658 w 869"/>
                  <a:gd name="T25" fmla="*/ 17 h 104"/>
                  <a:gd name="T26" fmla="*/ 643 w 869"/>
                  <a:gd name="T27" fmla="*/ 27 h 104"/>
                  <a:gd name="T28" fmla="*/ 634 w 869"/>
                  <a:gd name="T29" fmla="*/ 36 h 104"/>
                  <a:gd name="T30" fmla="*/ 626 w 869"/>
                  <a:gd name="T31" fmla="*/ 47 h 104"/>
                  <a:gd name="T32" fmla="*/ 618 w 869"/>
                  <a:gd name="T33" fmla="*/ 60 h 104"/>
                  <a:gd name="T34" fmla="*/ 611 w 869"/>
                  <a:gd name="T35" fmla="*/ 74 h 104"/>
                  <a:gd name="T36" fmla="*/ 605 w 869"/>
                  <a:gd name="T37" fmla="*/ 93 h 104"/>
                  <a:gd name="T38" fmla="*/ 587 w 869"/>
                  <a:gd name="T39" fmla="*/ 104 h 104"/>
                  <a:gd name="T40" fmla="*/ 560 w 869"/>
                  <a:gd name="T41" fmla="*/ 103 h 104"/>
                  <a:gd name="T42" fmla="*/ 539 w 869"/>
                  <a:gd name="T43" fmla="*/ 102 h 104"/>
                  <a:gd name="T44" fmla="*/ 522 w 869"/>
                  <a:gd name="T45" fmla="*/ 101 h 104"/>
                  <a:gd name="T46" fmla="*/ 508 w 869"/>
                  <a:gd name="T47" fmla="*/ 101 h 104"/>
                  <a:gd name="T48" fmla="*/ 497 w 869"/>
                  <a:gd name="T49" fmla="*/ 100 h 104"/>
                  <a:gd name="T50" fmla="*/ 486 w 869"/>
                  <a:gd name="T51" fmla="*/ 100 h 104"/>
                  <a:gd name="T52" fmla="*/ 478 w 869"/>
                  <a:gd name="T53" fmla="*/ 99 h 104"/>
                  <a:gd name="T54" fmla="*/ 465 w 869"/>
                  <a:gd name="T55" fmla="*/ 99 h 104"/>
                  <a:gd name="T56" fmla="*/ 450 w 869"/>
                  <a:gd name="T57" fmla="*/ 98 h 104"/>
                  <a:gd name="T58" fmla="*/ 431 w 869"/>
                  <a:gd name="T59" fmla="*/ 98 h 104"/>
                  <a:gd name="T60" fmla="*/ 405 w 869"/>
                  <a:gd name="T61" fmla="*/ 97 h 104"/>
                  <a:gd name="T62" fmla="*/ 386 w 869"/>
                  <a:gd name="T63" fmla="*/ 96 h 104"/>
                  <a:gd name="T64" fmla="*/ 366 w 869"/>
                  <a:gd name="T65" fmla="*/ 95 h 104"/>
                  <a:gd name="T66" fmla="*/ 344 w 869"/>
                  <a:gd name="T67" fmla="*/ 94 h 104"/>
                  <a:gd name="T68" fmla="*/ 314 w 869"/>
                  <a:gd name="T69" fmla="*/ 93 h 104"/>
                  <a:gd name="T70" fmla="*/ 289 w 869"/>
                  <a:gd name="T71" fmla="*/ 92 h 104"/>
                  <a:gd name="T72" fmla="*/ 271 w 869"/>
                  <a:gd name="T73" fmla="*/ 92 h 104"/>
                  <a:gd name="T74" fmla="*/ 259 w 869"/>
                  <a:gd name="T75" fmla="*/ 91 h 104"/>
                  <a:gd name="T76" fmla="*/ 251 w 869"/>
                  <a:gd name="T77" fmla="*/ 90 h 104"/>
                  <a:gd name="T78" fmla="*/ 248 w 869"/>
                  <a:gd name="T79" fmla="*/ 87 h 104"/>
                  <a:gd name="T80" fmla="*/ 246 w 869"/>
                  <a:gd name="T81" fmla="*/ 82 h 104"/>
                  <a:gd name="T82" fmla="*/ 243 w 869"/>
                  <a:gd name="T83" fmla="*/ 71 h 104"/>
                  <a:gd name="T84" fmla="*/ 238 w 869"/>
                  <a:gd name="T85" fmla="*/ 56 h 104"/>
                  <a:gd name="T86" fmla="*/ 227 w 869"/>
                  <a:gd name="T87" fmla="*/ 40 h 104"/>
                  <a:gd name="T88" fmla="*/ 210 w 869"/>
                  <a:gd name="T89" fmla="*/ 24 h 104"/>
                  <a:gd name="T90" fmla="*/ 184 w 869"/>
                  <a:gd name="T91" fmla="*/ 9 h 104"/>
                  <a:gd name="T92" fmla="*/ 165 w 869"/>
                  <a:gd name="T93" fmla="*/ 3 h 104"/>
                  <a:gd name="T94" fmla="*/ 149 w 869"/>
                  <a:gd name="T95" fmla="*/ 1 h 104"/>
                  <a:gd name="T96" fmla="*/ 132 w 869"/>
                  <a:gd name="T97" fmla="*/ 1 h 104"/>
                  <a:gd name="T98" fmla="*/ 108 w 869"/>
                  <a:gd name="T99" fmla="*/ 7 h 104"/>
                  <a:gd name="T100" fmla="*/ 82 w 869"/>
                  <a:gd name="T101" fmla="*/ 20 h 104"/>
                  <a:gd name="T102" fmla="*/ 59 w 869"/>
                  <a:gd name="T103" fmla="*/ 41 h 104"/>
                  <a:gd name="T104" fmla="*/ 48 w 869"/>
                  <a:gd name="T105" fmla="*/ 59 h 104"/>
                  <a:gd name="T106" fmla="*/ 43 w 869"/>
                  <a:gd name="T107" fmla="*/ 72 h 104"/>
                  <a:gd name="T108" fmla="*/ 39 w 869"/>
                  <a:gd name="T109" fmla="*/ 80 h 104"/>
                  <a:gd name="T110" fmla="*/ 33 w 869"/>
                  <a:gd name="T111" fmla="*/ 80 h 104"/>
                  <a:gd name="T112" fmla="*/ 16 w 869"/>
                  <a:gd name="T113" fmla="*/ 79 h 104"/>
                  <a:gd name="T114" fmla="*/ 3 w 869"/>
                  <a:gd name="T115" fmla="*/ 77 h 1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9" h="104">
                    <a:moveTo>
                      <a:pt x="869" y="71"/>
                    </a:moveTo>
                    <a:lnTo>
                      <a:pt x="868" y="70"/>
                    </a:lnTo>
                    <a:lnTo>
                      <a:pt x="867" y="70"/>
                    </a:lnTo>
                    <a:lnTo>
                      <a:pt x="866" y="70"/>
                    </a:lnTo>
                    <a:lnTo>
                      <a:pt x="865" y="70"/>
                    </a:lnTo>
                    <a:lnTo>
                      <a:pt x="863" y="70"/>
                    </a:lnTo>
                    <a:lnTo>
                      <a:pt x="862" y="70"/>
                    </a:lnTo>
                    <a:lnTo>
                      <a:pt x="860" y="69"/>
                    </a:lnTo>
                    <a:lnTo>
                      <a:pt x="858" y="69"/>
                    </a:lnTo>
                    <a:lnTo>
                      <a:pt x="856" y="69"/>
                    </a:lnTo>
                    <a:lnTo>
                      <a:pt x="855" y="69"/>
                    </a:lnTo>
                    <a:lnTo>
                      <a:pt x="853" y="69"/>
                    </a:lnTo>
                    <a:lnTo>
                      <a:pt x="850" y="69"/>
                    </a:lnTo>
                    <a:lnTo>
                      <a:pt x="846" y="68"/>
                    </a:lnTo>
                    <a:lnTo>
                      <a:pt x="842" y="68"/>
                    </a:lnTo>
                    <a:lnTo>
                      <a:pt x="837" y="67"/>
                    </a:lnTo>
                    <a:lnTo>
                      <a:pt x="833" y="67"/>
                    </a:lnTo>
                    <a:lnTo>
                      <a:pt x="828" y="66"/>
                    </a:lnTo>
                    <a:lnTo>
                      <a:pt x="824" y="65"/>
                    </a:lnTo>
                    <a:lnTo>
                      <a:pt x="820" y="64"/>
                    </a:lnTo>
                    <a:lnTo>
                      <a:pt x="818" y="64"/>
                    </a:lnTo>
                    <a:lnTo>
                      <a:pt x="816" y="63"/>
                    </a:lnTo>
                    <a:lnTo>
                      <a:pt x="814" y="63"/>
                    </a:lnTo>
                    <a:lnTo>
                      <a:pt x="813" y="62"/>
                    </a:lnTo>
                    <a:lnTo>
                      <a:pt x="811" y="61"/>
                    </a:lnTo>
                    <a:lnTo>
                      <a:pt x="810" y="61"/>
                    </a:lnTo>
                    <a:lnTo>
                      <a:pt x="808" y="60"/>
                    </a:lnTo>
                    <a:lnTo>
                      <a:pt x="806" y="59"/>
                    </a:lnTo>
                    <a:lnTo>
                      <a:pt x="805" y="58"/>
                    </a:lnTo>
                    <a:lnTo>
                      <a:pt x="804" y="56"/>
                    </a:lnTo>
                    <a:lnTo>
                      <a:pt x="802" y="55"/>
                    </a:lnTo>
                    <a:lnTo>
                      <a:pt x="801" y="54"/>
                    </a:lnTo>
                    <a:lnTo>
                      <a:pt x="800" y="53"/>
                    </a:lnTo>
                    <a:lnTo>
                      <a:pt x="799" y="51"/>
                    </a:lnTo>
                    <a:lnTo>
                      <a:pt x="797" y="49"/>
                    </a:lnTo>
                    <a:lnTo>
                      <a:pt x="795" y="46"/>
                    </a:lnTo>
                    <a:lnTo>
                      <a:pt x="794" y="44"/>
                    </a:lnTo>
                    <a:lnTo>
                      <a:pt x="793" y="43"/>
                    </a:lnTo>
                    <a:lnTo>
                      <a:pt x="792" y="41"/>
                    </a:lnTo>
                    <a:lnTo>
                      <a:pt x="791" y="40"/>
                    </a:lnTo>
                    <a:lnTo>
                      <a:pt x="789" y="39"/>
                    </a:lnTo>
                    <a:lnTo>
                      <a:pt x="788" y="37"/>
                    </a:lnTo>
                    <a:lnTo>
                      <a:pt x="786" y="36"/>
                    </a:lnTo>
                    <a:lnTo>
                      <a:pt x="784" y="35"/>
                    </a:lnTo>
                    <a:lnTo>
                      <a:pt x="783" y="33"/>
                    </a:lnTo>
                    <a:lnTo>
                      <a:pt x="781" y="32"/>
                    </a:lnTo>
                    <a:lnTo>
                      <a:pt x="777" y="29"/>
                    </a:lnTo>
                    <a:lnTo>
                      <a:pt x="773" y="27"/>
                    </a:lnTo>
                    <a:lnTo>
                      <a:pt x="769" y="24"/>
                    </a:lnTo>
                    <a:lnTo>
                      <a:pt x="765" y="22"/>
                    </a:lnTo>
                    <a:lnTo>
                      <a:pt x="761" y="20"/>
                    </a:lnTo>
                    <a:lnTo>
                      <a:pt x="759" y="19"/>
                    </a:lnTo>
                    <a:lnTo>
                      <a:pt x="756" y="18"/>
                    </a:lnTo>
                    <a:lnTo>
                      <a:pt x="754" y="17"/>
                    </a:lnTo>
                    <a:lnTo>
                      <a:pt x="752" y="16"/>
                    </a:lnTo>
                    <a:lnTo>
                      <a:pt x="748" y="15"/>
                    </a:lnTo>
                    <a:lnTo>
                      <a:pt x="743" y="14"/>
                    </a:lnTo>
                    <a:lnTo>
                      <a:pt x="740" y="12"/>
                    </a:lnTo>
                    <a:lnTo>
                      <a:pt x="736" y="12"/>
                    </a:lnTo>
                    <a:lnTo>
                      <a:pt x="732" y="11"/>
                    </a:lnTo>
                    <a:lnTo>
                      <a:pt x="728" y="10"/>
                    </a:lnTo>
                    <a:lnTo>
                      <a:pt x="724" y="9"/>
                    </a:lnTo>
                    <a:lnTo>
                      <a:pt x="719" y="9"/>
                    </a:lnTo>
                    <a:lnTo>
                      <a:pt x="715" y="8"/>
                    </a:lnTo>
                    <a:lnTo>
                      <a:pt x="711" y="8"/>
                    </a:lnTo>
                    <a:lnTo>
                      <a:pt x="707" y="8"/>
                    </a:lnTo>
                    <a:lnTo>
                      <a:pt x="702" y="8"/>
                    </a:lnTo>
                    <a:lnTo>
                      <a:pt x="698" y="8"/>
                    </a:lnTo>
                    <a:lnTo>
                      <a:pt x="694" y="8"/>
                    </a:lnTo>
                    <a:lnTo>
                      <a:pt x="690" y="8"/>
                    </a:lnTo>
                    <a:lnTo>
                      <a:pt x="686" y="9"/>
                    </a:lnTo>
                    <a:lnTo>
                      <a:pt x="682" y="10"/>
                    </a:lnTo>
                    <a:lnTo>
                      <a:pt x="678" y="11"/>
                    </a:lnTo>
                    <a:lnTo>
                      <a:pt x="674" y="12"/>
                    </a:lnTo>
                    <a:lnTo>
                      <a:pt x="669" y="13"/>
                    </a:lnTo>
                    <a:lnTo>
                      <a:pt x="665" y="14"/>
                    </a:lnTo>
                    <a:lnTo>
                      <a:pt x="661" y="16"/>
                    </a:lnTo>
                    <a:lnTo>
                      <a:pt x="658" y="17"/>
                    </a:lnTo>
                    <a:lnTo>
                      <a:pt x="656" y="18"/>
                    </a:lnTo>
                    <a:lnTo>
                      <a:pt x="654" y="20"/>
                    </a:lnTo>
                    <a:lnTo>
                      <a:pt x="651" y="21"/>
                    </a:lnTo>
                    <a:lnTo>
                      <a:pt x="649" y="23"/>
                    </a:lnTo>
                    <a:lnTo>
                      <a:pt x="646" y="25"/>
                    </a:lnTo>
                    <a:lnTo>
                      <a:pt x="643" y="27"/>
                    </a:lnTo>
                    <a:lnTo>
                      <a:pt x="641" y="29"/>
                    </a:lnTo>
                    <a:lnTo>
                      <a:pt x="639" y="30"/>
                    </a:lnTo>
                    <a:lnTo>
                      <a:pt x="638" y="32"/>
                    </a:lnTo>
                    <a:lnTo>
                      <a:pt x="637" y="33"/>
                    </a:lnTo>
                    <a:lnTo>
                      <a:pt x="636" y="34"/>
                    </a:lnTo>
                    <a:lnTo>
                      <a:pt x="634" y="36"/>
                    </a:lnTo>
                    <a:lnTo>
                      <a:pt x="633" y="37"/>
                    </a:lnTo>
                    <a:lnTo>
                      <a:pt x="631" y="39"/>
                    </a:lnTo>
                    <a:lnTo>
                      <a:pt x="630" y="41"/>
                    </a:lnTo>
                    <a:lnTo>
                      <a:pt x="629" y="43"/>
                    </a:lnTo>
                    <a:lnTo>
                      <a:pt x="627" y="45"/>
                    </a:lnTo>
                    <a:lnTo>
                      <a:pt x="626" y="47"/>
                    </a:lnTo>
                    <a:lnTo>
                      <a:pt x="625" y="49"/>
                    </a:lnTo>
                    <a:lnTo>
                      <a:pt x="623" y="51"/>
                    </a:lnTo>
                    <a:lnTo>
                      <a:pt x="621" y="53"/>
                    </a:lnTo>
                    <a:lnTo>
                      <a:pt x="620" y="56"/>
                    </a:lnTo>
                    <a:lnTo>
                      <a:pt x="619" y="58"/>
                    </a:lnTo>
                    <a:lnTo>
                      <a:pt x="618" y="60"/>
                    </a:lnTo>
                    <a:lnTo>
                      <a:pt x="616" y="62"/>
                    </a:lnTo>
                    <a:lnTo>
                      <a:pt x="615" y="65"/>
                    </a:lnTo>
                    <a:lnTo>
                      <a:pt x="614" y="67"/>
                    </a:lnTo>
                    <a:lnTo>
                      <a:pt x="613" y="69"/>
                    </a:lnTo>
                    <a:lnTo>
                      <a:pt x="612" y="72"/>
                    </a:lnTo>
                    <a:lnTo>
                      <a:pt x="611" y="74"/>
                    </a:lnTo>
                    <a:lnTo>
                      <a:pt x="610" y="77"/>
                    </a:lnTo>
                    <a:lnTo>
                      <a:pt x="608" y="80"/>
                    </a:lnTo>
                    <a:lnTo>
                      <a:pt x="608" y="83"/>
                    </a:lnTo>
                    <a:lnTo>
                      <a:pt x="606" y="86"/>
                    </a:lnTo>
                    <a:lnTo>
                      <a:pt x="605" y="89"/>
                    </a:lnTo>
                    <a:lnTo>
                      <a:pt x="605" y="93"/>
                    </a:lnTo>
                    <a:lnTo>
                      <a:pt x="604" y="96"/>
                    </a:lnTo>
                    <a:lnTo>
                      <a:pt x="603" y="100"/>
                    </a:lnTo>
                    <a:lnTo>
                      <a:pt x="602" y="104"/>
                    </a:lnTo>
                    <a:lnTo>
                      <a:pt x="597" y="104"/>
                    </a:lnTo>
                    <a:lnTo>
                      <a:pt x="592" y="104"/>
                    </a:lnTo>
                    <a:lnTo>
                      <a:pt x="587" y="104"/>
                    </a:lnTo>
                    <a:lnTo>
                      <a:pt x="582" y="104"/>
                    </a:lnTo>
                    <a:lnTo>
                      <a:pt x="578" y="103"/>
                    </a:lnTo>
                    <a:lnTo>
                      <a:pt x="573" y="103"/>
                    </a:lnTo>
                    <a:lnTo>
                      <a:pt x="569" y="103"/>
                    </a:lnTo>
                    <a:lnTo>
                      <a:pt x="565" y="103"/>
                    </a:lnTo>
                    <a:lnTo>
                      <a:pt x="560" y="103"/>
                    </a:lnTo>
                    <a:lnTo>
                      <a:pt x="557" y="102"/>
                    </a:lnTo>
                    <a:lnTo>
                      <a:pt x="553" y="102"/>
                    </a:lnTo>
                    <a:lnTo>
                      <a:pt x="549" y="102"/>
                    </a:lnTo>
                    <a:lnTo>
                      <a:pt x="546" y="102"/>
                    </a:lnTo>
                    <a:lnTo>
                      <a:pt x="542" y="102"/>
                    </a:lnTo>
                    <a:lnTo>
                      <a:pt x="539" y="102"/>
                    </a:lnTo>
                    <a:lnTo>
                      <a:pt x="536" y="102"/>
                    </a:lnTo>
                    <a:lnTo>
                      <a:pt x="533" y="102"/>
                    </a:lnTo>
                    <a:lnTo>
                      <a:pt x="530" y="101"/>
                    </a:lnTo>
                    <a:lnTo>
                      <a:pt x="527" y="101"/>
                    </a:lnTo>
                    <a:lnTo>
                      <a:pt x="524" y="101"/>
                    </a:lnTo>
                    <a:lnTo>
                      <a:pt x="522" y="101"/>
                    </a:lnTo>
                    <a:lnTo>
                      <a:pt x="519" y="101"/>
                    </a:lnTo>
                    <a:lnTo>
                      <a:pt x="517" y="101"/>
                    </a:lnTo>
                    <a:lnTo>
                      <a:pt x="514" y="101"/>
                    </a:lnTo>
                    <a:lnTo>
                      <a:pt x="512" y="101"/>
                    </a:lnTo>
                    <a:lnTo>
                      <a:pt x="510" y="101"/>
                    </a:lnTo>
                    <a:lnTo>
                      <a:pt x="508" y="101"/>
                    </a:lnTo>
                    <a:lnTo>
                      <a:pt x="506" y="101"/>
                    </a:lnTo>
                    <a:lnTo>
                      <a:pt x="504" y="100"/>
                    </a:lnTo>
                    <a:lnTo>
                      <a:pt x="502" y="100"/>
                    </a:lnTo>
                    <a:lnTo>
                      <a:pt x="501" y="100"/>
                    </a:lnTo>
                    <a:lnTo>
                      <a:pt x="499" y="100"/>
                    </a:lnTo>
                    <a:lnTo>
                      <a:pt x="497" y="100"/>
                    </a:lnTo>
                    <a:lnTo>
                      <a:pt x="496" y="100"/>
                    </a:lnTo>
                    <a:lnTo>
                      <a:pt x="495" y="100"/>
                    </a:lnTo>
                    <a:lnTo>
                      <a:pt x="493" y="100"/>
                    </a:lnTo>
                    <a:lnTo>
                      <a:pt x="491" y="100"/>
                    </a:lnTo>
                    <a:lnTo>
                      <a:pt x="488" y="100"/>
                    </a:lnTo>
                    <a:lnTo>
                      <a:pt x="486" y="100"/>
                    </a:lnTo>
                    <a:lnTo>
                      <a:pt x="484" y="99"/>
                    </a:lnTo>
                    <a:lnTo>
                      <a:pt x="483" y="99"/>
                    </a:lnTo>
                    <a:lnTo>
                      <a:pt x="481" y="99"/>
                    </a:lnTo>
                    <a:lnTo>
                      <a:pt x="480" y="99"/>
                    </a:lnTo>
                    <a:lnTo>
                      <a:pt x="479" y="99"/>
                    </a:lnTo>
                    <a:lnTo>
                      <a:pt x="478" y="99"/>
                    </a:lnTo>
                    <a:lnTo>
                      <a:pt x="477" y="99"/>
                    </a:lnTo>
                    <a:lnTo>
                      <a:pt x="476" y="99"/>
                    </a:lnTo>
                    <a:lnTo>
                      <a:pt x="475" y="99"/>
                    </a:lnTo>
                    <a:lnTo>
                      <a:pt x="473" y="99"/>
                    </a:lnTo>
                    <a:lnTo>
                      <a:pt x="469" y="99"/>
                    </a:lnTo>
                    <a:lnTo>
                      <a:pt x="465" y="99"/>
                    </a:lnTo>
                    <a:lnTo>
                      <a:pt x="463" y="99"/>
                    </a:lnTo>
                    <a:lnTo>
                      <a:pt x="460" y="99"/>
                    </a:lnTo>
                    <a:lnTo>
                      <a:pt x="458" y="98"/>
                    </a:lnTo>
                    <a:lnTo>
                      <a:pt x="456" y="98"/>
                    </a:lnTo>
                    <a:lnTo>
                      <a:pt x="453" y="98"/>
                    </a:lnTo>
                    <a:lnTo>
                      <a:pt x="450" y="98"/>
                    </a:lnTo>
                    <a:lnTo>
                      <a:pt x="448" y="98"/>
                    </a:lnTo>
                    <a:lnTo>
                      <a:pt x="445" y="98"/>
                    </a:lnTo>
                    <a:lnTo>
                      <a:pt x="442" y="98"/>
                    </a:lnTo>
                    <a:lnTo>
                      <a:pt x="439" y="98"/>
                    </a:lnTo>
                    <a:lnTo>
                      <a:pt x="435" y="98"/>
                    </a:lnTo>
                    <a:lnTo>
                      <a:pt x="431" y="98"/>
                    </a:lnTo>
                    <a:lnTo>
                      <a:pt x="427" y="98"/>
                    </a:lnTo>
                    <a:lnTo>
                      <a:pt x="424" y="97"/>
                    </a:lnTo>
                    <a:lnTo>
                      <a:pt x="419" y="97"/>
                    </a:lnTo>
                    <a:lnTo>
                      <a:pt x="415" y="97"/>
                    </a:lnTo>
                    <a:lnTo>
                      <a:pt x="410" y="97"/>
                    </a:lnTo>
                    <a:lnTo>
                      <a:pt x="405" y="97"/>
                    </a:lnTo>
                    <a:lnTo>
                      <a:pt x="400" y="96"/>
                    </a:lnTo>
                    <a:lnTo>
                      <a:pt x="397" y="96"/>
                    </a:lnTo>
                    <a:lnTo>
                      <a:pt x="394" y="96"/>
                    </a:lnTo>
                    <a:lnTo>
                      <a:pt x="392" y="96"/>
                    </a:lnTo>
                    <a:lnTo>
                      <a:pt x="389" y="96"/>
                    </a:lnTo>
                    <a:lnTo>
                      <a:pt x="386" y="96"/>
                    </a:lnTo>
                    <a:lnTo>
                      <a:pt x="383" y="96"/>
                    </a:lnTo>
                    <a:lnTo>
                      <a:pt x="380" y="96"/>
                    </a:lnTo>
                    <a:lnTo>
                      <a:pt x="376" y="96"/>
                    </a:lnTo>
                    <a:lnTo>
                      <a:pt x="373" y="95"/>
                    </a:lnTo>
                    <a:lnTo>
                      <a:pt x="370" y="95"/>
                    </a:lnTo>
                    <a:lnTo>
                      <a:pt x="366" y="95"/>
                    </a:lnTo>
                    <a:lnTo>
                      <a:pt x="363" y="95"/>
                    </a:lnTo>
                    <a:lnTo>
                      <a:pt x="359" y="95"/>
                    </a:lnTo>
                    <a:lnTo>
                      <a:pt x="355" y="95"/>
                    </a:lnTo>
                    <a:lnTo>
                      <a:pt x="352" y="95"/>
                    </a:lnTo>
                    <a:lnTo>
                      <a:pt x="348" y="95"/>
                    </a:lnTo>
                    <a:lnTo>
                      <a:pt x="344" y="94"/>
                    </a:lnTo>
                    <a:lnTo>
                      <a:pt x="340" y="94"/>
                    </a:lnTo>
                    <a:lnTo>
                      <a:pt x="334" y="94"/>
                    </a:lnTo>
                    <a:lnTo>
                      <a:pt x="329" y="94"/>
                    </a:lnTo>
                    <a:lnTo>
                      <a:pt x="324" y="93"/>
                    </a:lnTo>
                    <a:lnTo>
                      <a:pt x="319" y="93"/>
                    </a:lnTo>
                    <a:lnTo>
                      <a:pt x="314" y="93"/>
                    </a:lnTo>
                    <a:lnTo>
                      <a:pt x="309" y="93"/>
                    </a:lnTo>
                    <a:lnTo>
                      <a:pt x="305" y="93"/>
                    </a:lnTo>
                    <a:lnTo>
                      <a:pt x="301" y="92"/>
                    </a:lnTo>
                    <a:lnTo>
                      <a:pt x="296" y="92"/>
                    </a:lnTo>
                    <a:lnTo>
                      <a:pt x="293" y="92"/>
                    </a:lnTo>
                    <a:lnTo>
                      <a:pt x="289" y="92"/>
                    </a:lnTo>
                    <a:lnTo>
                      <a:pt x="286" y="92"/>
                    </a:lnTo>
                    <a:lnTo>
                      <a:pt x="283" y="92"/>
                    </a:lnTo>
                    <a:lnTo>
                      <a:pt x="279" y="92"/>
                    </a:lnTo>
                    <a:lnTo>
                      <a:pt x="276" y="92"/>
                    </a:lnTo>
                    <a:lnTo>
                      <a:pt x="274" y="92"/>
                    </a:lnTo>
                    <a:lnTo>
                      <a:pt x="271" y="92"/>
                    </a:lnTo>
                    <a:lnTo>
                      <a:pt x="269" y="92"/>
                    </a:lnTo>
                    <a:lnTo>
                      <a:pt x="266" y="91"/>
                    </a:lnTo>
                    <a:lnTo>
                      <a:pt x="265" y="91"/>
                    </a:lnTo>
                    <a:lnTo>
                      <a:pt x="263" y="91"/>
                    </a:lnTo>
                    <a:lnTo>
                      <a:pt x="261" y="91"/>
                    </a:lnTo>
                    <a:lnTo>
                      <a:pt x="259" y="91"/>
                    </a:lnTo>
                    <a:lnTo>
                      <a:pt x="258" y="91"/>
                    </a:lnTo>
                    <a:lnTo>
                      <a:pt x="256" y="91"/>
                    </a:lnTo>
                    <a:lnTo>
                      <a:pt x="255" y="90"/>
                    </a:lnTo>
                    <a:lnTo>
                      <a:pt x="254" y="90"/>
                    </a:lnTo>
                    <a:lnTo>
                      <a:pt x="253" y="90"/>
                    </a:lnTo>
                    <a:lnTo>
                      <a:pt x="251" y="90"/>
                    </a:lnTo>
                    <a:lnTo>
                      <a:pt x="250" y="89"/>
                    </a:lnTo>
                    <a:lnTo>
                      <a:pt x="249" y="89"/>
                    </a:lnTo>
                    <a:lnTo>
                      <a:pt x="248" y="88"/>
                    </a:lnTo>
                    <a:lnTo>
                      <a:pt x="248" y="87"/>
                    </a:lnTo>
                    <a:lnTo>
                      <a:pt x="247" y="87"/>
                    </a:lnTo>
                    <a:lnTo>
                      <a:pt x="247" y="86"/>
                    </a:lnTo>
                    <a:lnTo>
                      <a:pt x="247" y="84"/>
                    </a:lnTo>
                    <a:lnTo>
                      <a:pt x="246" y="82"/>
                    </a:lnTo>
                    <a:lnTo>
                      <a:pt x="246" y="81"/>
                    </a:lnTo>
                    <a:lnTo>
                      <a:pt x="245" y="79"/>
                    </a:lnTo>
                    <a:lnTo>
                      <a:pt x="245" y="77"/>
                    </a:lnTo>
                    <a:lnTo>
                      <a:pt x="245" y="75"/>
                    </a:lnTo>
                    <a:lnTo>
                      <a:pt x="244" y="73"/>
                    </a:lnTo>
                    <a:lnTo>
                      <a:pt x="243" y="71"/>
                    </a:lnTo>
                    <a:lnTo>
                      <a:pt x="243" y="69"/>
                    </a:lnTo>
                    <a:lnTo>
                      <a:pt x="242" y="66"/>
                    </a:lnTo>
                    <a:lnTo>
                      <a:pt x="241" y="64"/>
                    </a:lnTo>
                    <a:lnTo>
                      <a:pt x="240" y="61"/>
                    </a:lnTo>
                    <a:lnTo>
                      <a:pt x="239" y="59"/>
                    </a:lnTo>
                    <a:lnTo>
                      <a:pt x="238" y="56"/>
                    </a:lnTo>
                    <a:lnTo>
                      <a:pt x="236" y="54"/>
                    </a:lnTo>
                    <a:lnTo>
                      <a:pt x="235" y="51"/>
                    </a:lnTo>
                    <a:lnTo>
                      <a:pt x="233" y="48"/>
                    </a:lnTo>
                    <a:lnTo>
                      <a:pt x="231" y="45"/>
                    </a:lnTo>
                    <a:lnTo>
                      <a:pt x="229" y="43"/>
                    </a:lnTo>
                    <a:lnTo>
                      <a:pt x="227" y="40"/>
                    </a:lnTo>
                    <a:lnTo>
                      <a:pt x="225" y="37"/>
                    </a:lnTo>
                    <a:lnTo>
                      <a:pt x="222" y="35"/>
                    </a:lnTo>
                    <a:lnTo>
                      <a:pt x="220" y="32"/>
                    </a:lnTo>
                    <a:lnTo>
                      <a:pt x="217" y="29"/>
                    </a:lnTo>
                    <a:lnTo>
                      <a:pt x="214" y="27"/>
                    </a:lnTo>
                    <a:lnTo>
                      <a:pt x="210" y="24"/>
                    </a:lnTo>
                    <a:lnTo>
                      <a:pt x="206" y="21"/>
                    </a:lnTo>
                    <a:lnTo>
                      <a:pt x="202" y="18"/>
                    </a:lnTo>
                    <a:lnTo>
                      <a:pt x="197" y="15"/>
                    </a:lnTo>
                    <a:lnTo>
                      <a:pt x="193" y="13"/>
                    </a:lnTo>
                    <a:lnTo>
                      <a:pt x="188" y="11"/>
                    </a:lnTo>
                    <a:lnTo>
                      <a:pt x="184" y="9"/>
                    </a:lnTo>
                    <a:lnTo>
                      <a:pt x="179" y="7"/>
                    </a:lnTo>
                    <a:lnTo>
                      <a:pt x="176" y="6"/>
                    </a:lnTo>
                    <a:lnTo>
                      <a:pt x="174" y="6"/>
                    </a:lnTo>
                    <a:lnTo>
                      <a:pt x="171" y="5"/>
                    </a:lnTo>
                    <a:lnTo>
                      <a:pt x="168" y="4"/>
                    </a:lnTo>
                    <a:lnTo>
                      <a:pt x="165" y="3"/>
                    </a:lnTo>
                    <a:lnTo>
                      <a:pt x="163" y="3"/>
                    </a:lnTo>
                    <a:lnTo>
                      <a:pt x="160" y="2"/>
                    </a:lnTo>
                    <a:lnTo>
                      <a:pt x="157" y="2"/>
                    </a:lnTo>
                    <a:lnTo>
                      <a:pt x="154" y="2"/>
                    </a:lnTo>
                    <a:lnTo>
                      <a:pt x="152" y="1"/>
                    </a:lnTo>
                    <a:lnTo>
                      <a:pt x="149" y="1"/>
                    </a:lnTo>
                    <a:lnTo>
                      <a:pt x="146" y="1"/>
                    </a:lnTo>
                    <a:lnTo>
                      <a:pt x="144" y="0"/>
                    </a:lnTo>
                    <a:lnTo>
                      <a:pt x="141" y="0"/>
                    </a:lnTo>
                    <a:lnTo>
                      <a:pt x="138" y="1"/>
                    </a:lnTo>
                    <a:lnTo>
                      <a:pt x="136" y="1"/>
                    </a:lnTo>
                    <a:lnTo>
                      <a:pt x="132" y="1"/>
                    </a:lnTo>
                    <a:lnTo>
                      <a:pt x="128" y="2"/>
                    </a:lnTo>
                    <a:lnTo>
                      <a:pt x="124" y="2"/>
                    </a:lnTo>
                    <a:lnTo>
                      <a:pt x="120" y="3"/>
                    </a:lnTo>
                    <a:lnTo>
                      <a:pt x="116" y="4"/>
                    </a:lnTo>
                    <a:lnTo>
                      <a:pt x="112" y="5"/>
                    </a:lnTo>
                    <a:lnTo>
                      <a:pt x="108" y="7"/>
                    </a:lnTo>
                    <a:lnTo>
                      <a:pt x="105" y="8"/>
                    </a:lnTo>
                    <a:lnTo>
                      <a:pt x="100" y="10"/>
                    </a:lnTo>
                    <a:lnTo>
                      <a:pt x="95" y="12"/>
                    </a:lnTo>
                    <a:lnTo>
                      <a:pt x="91" y="15"/>
                    </a:lnTo>
                    <a:lnTo>
                      <a:pt x="86" y="17"/>
                    </a:lnTo>
                    <a:lnTo>
                      <a:pt x="82" y="20"/>
                    </a:lnTo>
                    <a:lnTo>
                      <a:pt x="78" y="23"/>
                    </a:lnTo>
                    <a:lnTo>
                      <a:pt x="74" y="26"/>
                    </a:lnTo>
                    <a:lnTo>
                      <a:pt x="70" y="30"/>
                    </a:lnTo>
                    <a:lnTo>
                      <a:pt x="66" y="33"/>
                    </a:lnTo>
                    <a:lnTo>
                      <a:pt x="63" y="37"/>
                    </a:lnTo>
                    <a:lnTo>
                      <a:pt x="59" y="41"/>
                    </a:lnTo>
                    <a:lnTo>
                      <a:pt x="57" y="45"/>
                    </a:lnTo>
                    <a:lnTo>
                      <a:pt x="54" y="49"/>
                    </a:lnTo>
                    <a:lnTo>
                      <a:pt x="51" y="53"/>
                    </a:lnTo>
                    <a:lnTo>
                      <a:pt x="50" y="56"/>
                    </a:lnTo>
                    <a:lnTo>
                      <a:pt x="49" y="57"/>
                    </a:lnTo>
                    <a:lnTo>
                      <a:pt x="48" y="59"/>
                    </a:lnTo>
                    <a:lnTo>
                      <a:pt x="47" y="62"/>
                    </a:lnTo>
                    <a:lnTo>
                      <a:pt x="46" y="63"/>
                    </a:lnTo>
                    <a:lnTo>
                      <a:pt x="46" y="66"/>
                    </a:lnTo>
                    <a:lnTo>
                      <a:pt x="45" y="68"/>
                    </a:lnTo>
                    <a:lnTo>
                      <a:pt x="44" y="70"/>
                    </a:lnTo>
                    <a:lnTo>
                      <a:pt x="43" y="72"/>
                    </a:lnTo>
                    <a:lnTo>
                      <a:pt x="43" y="75"/>
                    </a:lnTo>
                    <a:lnTo>
                      <a:pt x="42" y="77"/>
                    </a:lnTo>
                    <a:lnTo>
                      <a:pt x="41" y="79"/>
                    </a:lnTo>
                    <a:lnTo>
                      <a:pt x="41" y="80"/>
                    </a:lnTo>
                    <a:lnTo>
                      <a:pt x="40" y="80"/>
                    </a:lnTo>
                    <a:lnTo>
                      <a:pt x="39" y="80"/>
                    </a:lnTo>
                    <a:lnTo>
                      <a:pt x="38" y="80"/>
                    </a:lnTo>
                    <a:lnTo>
                      <a:pt x="37" y="80"/>
                    </a:lnTo>
                    <a:lnTo>
                      <a:pt x="36" y="80"/>
                    </a:lnTo>
                    <a:lnTo>
                      <a:pt x="34" y="80"/>
                    </a:lnTo>
                    <a:lnTo>
                      <a:pt x="33" y="80"/>
                    </a:lnTo>
                    <a:lnTo>
                      <a:pt x="31" y="80"/>
                    </a:lnTo>
                    <a:lnTo>
                      <a:pt x="28" y="80"/>
                    </a:lnTo>
                    <a:lnTo>
                      <a:pt x="25" y="80"/>
                    </a:lnTo>
                    <a:lnTo>
                      <a:pt x="22" y="79"/>
                    </a:lnTo>
                    <a:lnTo>
                      <a:pt x="19" y="79"/>
                    </a:lnTo>
                    <a:lnTo>
                      <a:pt x="16" y="79"/>
                    </a:lnTo>
                    <a:lnTo>
                      <a:pt x="13" y="78"/>
                    </a:lnTo>
                    <a:lnTo>
                      <a:pt x="10" y="78"/>
                    </a:lnTo>
                    <a:lnTo>
                      <a:pt x="7" y="78"/>
                    </a:lnTo>
                    <a:lnTo>
                      <a:pt x="6" y="77"/>
                    </a:lnTo>
                    <a:lnTo>
                      <a:pt x="5" y="77"/>
                    </a:lnTo>
                    <a:lnTo>
                      <a:pt x="3" y="77"/>
                    </a:lnTo>
                    <a:lnTo>
                      <a:pt x="2" y="77"/>
                    </a:lnTo>
                    <a:lnTo>
                      <a:pt x="1" y="77"/>
                    </a:lnTo>
                    <a:lnTo>
                      <a:pt x="0" y="7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7" name="Freeform 37"/>
              <p:cNvSpPr>
                <a:spLocks/>
              </p:cNvSpPr>
              <p:nvPr/>
            </p:nvSpPr>
            <p:spPr bwMode="auto">
              <a:xfrm>
                <a:off x="2239" y="1882"/>
                <a:ext cx="44" cy="27"/>
              </a:xfrm>
              <a:custGeom>
                <a:avLst/>
                <a:gdLst>
                  <a:gd name="T0" fmla="*/ 44 w 44"/>
                  <a:gd name="T1" fmla="*/ 4 h 27"/>
                  <a:gd name="T2" fmla="*/ 39 w 44"/>
                  <a:gd name="T3" fmla="*/ 4 h 27"/>
                  <a:gd name="T4" fmla="*/ 35 w 44"/>
                  <a:gd name="T5" fmla="*/ 3 h 27"/>
                  <a:gd name="T6" fmla="*/ 31 w 44"/>
                  <a:gd name="T7" fmla="*/ 3 h 27"/>
                  <a:gd name="T8" fmla="*/ 27 w 44"/>
                  <a:gd name="T9" fmla="*/ 2 h 27"/>
                  <a:gd name="T10" fmla="*/ 23 w 44"/>
                  <a:gd name="T11" fmla="*/ 2 h 27"/>
                  <a:gd name="T12" fmla="*/ 20 w 44"/>
                  <a:gd name="T13" fmla="*/ 1 h 27"/>
                  <a:gd name="T14" fmla="*/ 17 w 44"/>
                  <a:gd name="T15" fmla="*/ 1 h 27"/>
                  <a:gd name="T16" fmla="*/ 14 w 44"/>
                  <a:gd name="T17" fmla="*/ 1 h 27"/>
                  <a:gd name="T18" fmla="*/ 11 w 44"/>
                  <a:gd name="T19" fmla="*/ 0 h 27"/>
                  <a:gd name="T20" fmla="*/ 9 w 44"/>
                  <a:gd name="T21" fmla="*/ 0 h 27"/>
                  <a:gd name="T22" fmla="*/ 7 w 44"/>
                  <a:gd name="T23" fmla="*/ 0 h 27"/>
                  <a:gd name="T24" fmla="*/ 5 w 44"/>
                  <a:gd name="T25" fmla="*/ 0 h 27"/>
                  <a:gd name="T26" fmla="*/ 4 w 44"/>
                  <a:gd name="T27" fmla="*/ 1 h 27"/>
                  <a:gd name="T28" fmla="*/ 2 w 44"/>
                  <a:gd name="T29" fmla="*/ 1 h 27"/>
                  <a:gd name="T30" fmla="*/ 1 w 44"/>
                  <a:gd name="T31" fmla="*/ 1 h 27"/>
                  <a:gd name="T32" fmla="*/ 1 w 44"/>
                  <a:gd name="T33" fmla="*/ 2 h 27"/>
                  <a:gd name="T34" fmla="*/ 0 w 44"/>
                  <a:gd name="T35" fmla="*/ 3 h 27"/>
                  <a:gd name="T36" fmla="*/ 0 w 44"/>
                  <a:gd name="T37" fmla="*/ 4 h 27"/>
                  <a:gd name="T38" fmla="*/ 0 w 44"/>
                  <a:gd name="T39" fmla="*/ 4 h 27"/>
                  <a:gd name="T40" fmla="*/ 0 w 44"/>
                  <a:gd name="T41" fmla="*/ 5 h 27"/>
                  <a:gd name="T42" fmla="*/ 0 w 44"/>
                  <a:gd name="T43" fmla="*/ 6 h 27"/>
                  <a:gd name="T44" fmla="*/ 0 w 44"/>
                  <a:gd name="T45" fmla="*/ 7 h 27"/>
                  <a:gd name="T46" fmla="*/ 0 w 44"/>
                  <a:gd name="T47" fmla="*/ 9 h 27"/>
                  <a:gd name="T48" fmla="*/ 0 w 44"/>
                  <a:gd name="T49" fmla="*/ 10 h 27"/>
                  <a:gd name="T50" fmla="*/ 1 w 44"/>
                  <a:gd name="T51" fmla="*/ 12 h 27"/>
                  <a:gd name="T52" fmla="*/ 2 w 44"/>
                  <a:gd name="T53" fmla="*/ 14 h 27"/>
                  <a:gd name="T54" fmla="*/ 2 w 44"/>
                  <a:gd name="T55" fmla="*/ 16 h 27"/>
                  <a:gd name="T56" fmla="*/ 3 w 44"/>
                  <a:gd name="T57" fmla="*/ 18 h 27"/>
                  <a:gd name="T58" fmla="*/ 4 w 44"/>
                  <a:gd name="T59" fmla="*/ 19 h 27"/>
                  <a:gd name="T60" fmla="*/ 5 w 44"/>
                  <a:gd name="T61" fmla="*/ 20 h 27"/>
                  <a:gd name="T62" fmla="*/ 6 w 44"/>
                  <a:gd name="T63" fmla="*/ 21 h 27"/>
                  <a:gd name="T64" fmla="*/ 7 w 44"/>
                  <a:gd name="T65" fmla="*/ 22 h 27"/>
                  <a:gd name="T66" fmla="*/ 8 w 44"/>
                  <a:gd name="T67" fmla="*/ 23 h 27"/>
                  <a:gd name="T68" fmla="*/ 9 w 44"/>
                  <a:gd name="T69" fmla="*/ 24 h 27"/>
                  <a:gd name="T70" fmla="*/ 10 w 44"/>
                  <a:gd name="T71" fmla="*/ 24 h 27"/>
                  <a:gd name="T72" fmla="*/ 11 w 44"/>
                  <a:gd name="T73" fmla="*/ 24 h 27"/>
                  <a:gd name="T74" fmla="*/ 12 w 44"/>
                  <a:gd name="T75" fmla="*/ 24 h 27"/>
                  <a:gd name="T76" fmla="*/ 13 w 44"/>
                  <a:gd name="T77" fmla="*/ 25 h 27"/>
                  <a:gd name="T78" fmla="*/ 14 w 44"/>
                  <a:gd name="T79" fmla="*/ 25 h 27"/>
                  <a:gd name="T80" fmla="*/ 15 w 44"/>
                  <a:gd name="T81" fmla="*/ 25 h 27"/>
                  <a:gd name="T82" fmla="*/ 17 w 44"/>
                  <a:gd name="T83" fmla="*/ 25 h 27"/>
                  <a:gd name="T84" fmla="*/ 18 w 44"/>
                  <a:gd name="T85" fmla="*/ 25 h 27"/>
                  <a:gd name="T86" fmla="*/ 20 w 44"/>
                  <a:gd name="T87" fmla="*/ 25 h 27"/>
                  <a:gd name="T88" fmla="*/ 22 w 44"/>
                  <a:gd name="T89" fmla="*/ 26 h 27"/>
                  <a:gd name="T90" fmla="*/ 23 w 44"/>
                  <a:gd name="T91" fmla="*/ 26 h 27"/>
                  <a:gd name="T92" fmla="*/ 25 w 44"/>
                  <a:gd name="T93" fmla="*/ 26 h 27"/>
                  <a:gd name="T94" fmla="*/ 28 w 44"/>
                  <a:gd name="T95" fmla="*/ 26 h 27"/>
                  <a:gd name="T96" fmla="*/ 30 w 44"/>
                  <a:gd name="T97" fmla="*/ 26 h 27"/>
                  <a:gd name="T98" fmla="*/ 32 w 44"/>
                  <a:gd name="T99" fmla="*/ 26 h 27"/>
                  <a:gd name="T100" fmla="*/ 35 w 44"/>
                  <a:gd name="T101" fmla="*/ 26 h 27"/>
                  <a:gd name="T102" fmla="*/ 38 w 44"/>
                  <a:gd name="T103" fmla="*/ 26 h 27"/>
                  <a:gd name="T104" fmla="*/ 41 w 44"/>
                  <a:gd name="T105" fmla="*/ 27 h 27"/>
                  <a:gd name="T106" fmla="*/ 44 w 44"/>
                  <a:gd name="T107" fmla="*/ 27 h 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 h="27">
                    <a:moveTo>
                      <a:pt x="44" y="4"/>
                    </a:moveTo>
                    <a:lnTo>
                      <a:pt x="39" y="4"/>
                    </a:lnTo>
                    <a:lnTo>
                      <a:pt x="35" y="3"/>
                    </a:lnTo>
                    <a:lnTo>
                      <a:pt x="31" y="3"/>
                    </a:lnTo>
                    <a:lnTo>
                      <a:pt x="27" y="2"/>
                    </a:lnTo>
                    <a:lnTo>
                      <a:pt x="23" y="2"/>
                    </a:lnTo>
                    <a:lnTo>
                      <a:pt x="20" y="1"/>
                    </a:lnTo>
                    <a:lnTo>
                      <a:pt x="17" y="1"/>
                    </a:lnTo>
                    <a:lnTo>
                      <a:pt x="14" y="1"/>
                    </a:lnTo>
                    <a:lnTo>
                      <a:pt x="11" y="0"/>
                    </a:lnTo>
                    <a:lnTo>
                      <a:pt x="9" y="0"/>
                    </a:lnTo>
                    <a:lnTo>
                      <a:pt x="7" y="0"/>
                    </a:lnTo>
                    <a:lnTo>
                      <a:pt x="5" y="0"/>
                    </a:lnTo>
                    <a:lnTo>
                      <a:pt x="4" y="1"/>
                    </a:lnTo>
                    <a:lnTo>
                      <a:pt x="2" y="1"/>
                    </a:lnTo>
                    <a:lnTo>
                      <a:pt x="1" y="1"/>
                    </a:lnTo>
                    <a:lnTo>
                      <a:pt x="1" y="2"/>
                    </a:lnTo>
                    <a:lnTo>
                      <a:pt x="0" y="3"/>
                    </a:lnTo>
                    <a:lnTo>
                      <a:pt x="0" y="4"/>
                    </a:lnTo>
                    <a:lnTo>
                      <a:pt x="0" y="5"/>
                    </a:lnTo>
                    <a:lnTo>
                      <a:pt x="0" y="6"/>
                    </a:lnTo>
                    <a:lnTo>
                      <a:pt x="0" y="7"/>
                    </a:lnTo>
                    <a:lnTo>
                      <a:pt x="0" y="9"/>
                    </a:lnTo>
                    <a:lnTo>
                      <a:pt x="0" y="10"/>
                    </a:lnTo>
                    <a:lnTo>
                      <a:pt x="1" y="12"/>
                    </a:lnTo>
                    <a:lnTo>
                      <a:pt x="2" y="14"/>
                    </a:lnTo>
                    <a:lnTo>
                      <a:pt x="2" y="16"/>
                    </a:lnTo>
                    <a:lnTo>
                      <a:pt x="3" y="18"/>
                    </a:lnTo>
                    <a:lnTo>
                      <a:pt x="4" y="19"/>
                    </a:lnTo>
                    <a:lnTo>
                      <a:pt x="5" y="20"/>
                    </a:lnTo>
                    <a:lnTo>
                      <a:pt x="6" y="21"/>
                    </a:lnTo>
                    <a:lnTo>
                      <a:pt x="7" y="22"/>
                    </a:lnTo>
                    <a:lnTo>
                      <a:pt x="8" y="23"/>
                    </a:lnTo>
                    <a:lnTo>
                      <a:pt x="9" y="24"/>
                    </a:lnTo>
                    <a:lnTo>
                      <a:pt x="10" y="24"/>
                    </a:lnTo>
                    <a:lnTo>
                      <a:pt x="11" y="24"/>
                    </a:lnTo>
                    <a:lnTo>
                      <a:pt x="12" y="24"/>
                    </a:lnTo>
                    <a:lnTo>
                      <a:pt x="13" y="25"/>
                    </a:lnTo>
                    <a:lnTo>
                      <a:pt x="14" y="25"/>
                    </a:lnTo>
                    <a:lnTo>
                      <a:pt x="15" y="25"/>
                    </a:lnTo>
                    <a:lnTo>
                      <a:pt x="17" y="25"/>
                    </a:lnTo>
                    <a:lnTo>
                      <a:pt x="18" y="25"/>
                    </a:lnTo>
                    <a:lnTo>
                      <a:pt x="20" y="25"/>
                    </a:lnTo>
                    <a:lnTo>
                      <a:pt x="22" y="26"/>
                    </a:lnTo>
                    <a:lnTo>
                      <a:pt x="23" y="26"/>
                    </a:lnTo>
                    <a:lnTo>
                      <a:pt x="25" y="26"/>
                    </a:lnTo>
                    <a:lnTo>
                      <a:pt x="28" y="26"/>
                    </a:lnTo>
                    <a:lnTo>
                      <a:pt x="30" y="26"/>
                    </a:lnTo>
                    <a:lnTo>
                      <a:pt x="32" y="26"/>
                    </a:lnTo>
                    <a:lnTo>
                      <a:pt x="35" y="26"/>
                    </a:lnTo>
                    <a:lnTo>
                      <a:pt x="38" y="26"/>
                    </a:lnTo>
                    <a:lnTo>
                      <a:pt x="41" y="27"/>
                    </a:lnTo>
                    <a:lnTo>
                      <a:pt x="44" y="2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8" name="Freeform 38"/>
              <p:cNvSpPr>
                <a:spLocks/>
              </p:cNvSpPr>
              <p:nvPr/>
            </p:nvSpPr>
            <p:spPr bwMode="auto">
              <a:xfrm>
                <a:off x="2251" y="1832"/>
                <a:ext cx="15" cy="5"/>
              </a:xfrm>
              <a:custGeom>
                <a:avLst/>
                <a:gdLst>
                  <a:gd name="T0" fmla="*/ 15 w 15"/>
                  <a:gd name="T1" fmla="*/ 0 h 5"/>
                  <a:gd name="T2" fmla="*/ 14 w 15"/>
                  <a:gd name="T3" fmla="*/ 0 h 5"/>
                  <a:gd name="T4" fmla="*/ 14 w 15"/>
                  <a:gd name="T5" fmla="*/ 1 h 5"/>
                  <a:gd name="T6" fmla="*/ 13 w 15"/>
                  <a:gd name="T7" fmla="*/ 1 h 5"/>
                  <a:gd name="T8" fmla="*/ 13 w 15"/>
                  <a:gd name="T9" fmla="*/ 1 h 5"/>
                  <a:gd name="T10" fmla="*/ 12 w 15"/>
                  <a:gd name="T11" fmla="*/ 2 h 5"/>
                  <a:gd name="T12" fmla="*/ 11 w 15"/>
                  <a:gd name="T13" fmla="*/ 2 h 5"/>
                  <a:gd name="T14" fmla="*/ 9 w 15"/>
                  <a:gd name="T15" fmla="*/ 3 h 5"/>
                  <a:gd name="T16" fmla="*/ 7 w 15"/>
                  <a:gd name="T17" fmla="*/ 3 h 5"/>
                  <a:gd name="T18" fmla="*/ 5 w 15"/>
                  <a:gd name="T19" fmla="*/ 4 h 5"/>
                  <a:gd name="T20" fmla="*/ 2 w 15"/>
                  <a:gd name="T21" fmla="*/ 5 h 5"/>
                  <a:gd name="T22" fmla="*/ 0 w 15"/>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5">
                    <a:moveTo>
                      <a:pt x="15" y="0"/>
                    </a:moveTo>
                    <a:lnTo>
                      <a:pt x="14" y="0"/>
                    </a:lnTo>
                    <a:lnTo>
                      <a:pt x="14" y="1"/>
                    </a:lnTo>
                    <a:lnTo>
                      <a:pt x="13" y="1"/>
                    </a:lnTo>
                    <a:lnTo>
                      <a:pt x="12" y="2"/>
                    </a:lnTo>
                    <a:lnTo>
                      <a:pt x="11" y="2"/>
                    </a:lnTo>
                    <a:lnTo>
                      <a:pt x="9" y="3"/>
                    </a:lnTo>
                    <a:lnTo>
                      <a:pt x="7" y="3"/>
                    </a:lnTo>
                    <a:lnTo>
                      <a:pt x="5" y="4"/>
                    </a:lnTo>
                    <a:lnTo>
                      <a:pt x="2" y="5"/>
                    </a:lnTo>
                    <a:lnTo>
                      <a:pt x="0" y="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9" name="Freeform 39"/>
              <p:cNvSpPr>
                <a:spLocks noEditPoints="1"/>
              </p:cNvSpPr>
              <p:nvPr/>
            </p:nvSpPr>
            <p:spPr bwMode="auto">
              <a:xfrm>
                <a:off x="1494" y="1836"/>
                <a:ext cx="139" cy="135"/>
              </a:xfrm>
              <a:custGeom>
                <a:avLst/>
                <a:gdLst>
                  <a:gd name="T0" fmla="*/ 2 w 139"/>
                  <a:gd name="T1" fmla="*/ 81 h 135"/>
                  <a:gd name="T2" fmla="*/ 7 w 139"/>
                  <a:gd name="T3" fmla="*/ 97 h 135"/>
                  <a:gd name="T4" fmla="*/ 16 w 139"/>
                  <a:gd name="T5" fmla="*/ 110 h 135"/>
                  <a:gd name="T6" fmla="*/ 28 w 139"/>
                  <a:gd name="T7" fmla="*/ 122 h 135"/>
                  <a:gd name="T8" fmla="*/ 43 w 139"/>
                  <a:gd name="T9" fmla="*/ 130 h 135"/>
                  <a:gd name="T10" fmla="*/ 59 w 139"/>
                  <a:gd name="T11" fmla="*/ 134 h 135"/>
                  <a:gd name="T12" fmla="*/ 76 w 139"/>
                  <a:gd name="T13" fmla="*/ 134 h 135"/>
                  <a:gd name="T14" fmla="*/ 93 w 139"/>
                  <a:gd name="T15" fmla="*/ 131 h 135"/>
                  <a:gd name="T16" fmla="*/ 108 w 139"/>
                  <a:gd name="T17" fmla="*/ 124 h 135"/>
                  <a:gd name="T18" fmla="*/ 121 w 139"/>
                  <a:gd name="T19" fmla="*/ 113 h 135"/>
                  <a:gd name="T20" fmla="*/ 130 w 139"/>
                  <a:gd name="T21" fmla="*/ 100 h 135"/>
                  <a:gd name="T22" fmla="*/ 136 w 139"/>
                  <a:gd name="T23" fmla="*/ 84 h 135"/>
                  <a:gd name="T24" fmla="*/ 139 w 139"/>
                  <a:gd name="T25" fmla="*/ 68 h 135"/>
                  <a:gd name="T26" fmla="*/ 136 w 139"/>
                  <a:gd name="T27" fmla="*/ 51 h 135"/>
                  <a:gd name="T28" fmla="*/ 130 w 139"/>
                  <a:gd name="T29" fmla="*/ 35 h 135"/>
                  <a:gd name="T30" fmla="*/ 121 w 139"/>
                  <a:gd name="T31" fmla="*/ 22 h 135"/>
                  <a:gd name="T32" fmla="*/ 108 w 139"/>
                  <a:gd name="T33" fmla="*/ 12 h 135"/>
                  <a:gd name="T34" fmla="*/ 93 w 139"/>
                  <a:gd name="T35" fmla="*/ 4 h 135"/>
                  <a:gd name="T36" fmla="*/ 76 w 139"/>
                  <a:gd name="T37" fmla="*/ 1 h 135"/>
                  <a:gd name="T38" fmla="*/ 59 w 139"/>
                  <a:gd name="T39" fmla="*/ 1 h 135"/>
                  <a:gd name="T40" fmla="*/ 43 w 139"/>
                  <a:gd name="T41" fmla="*/ 5 h 135"/>
                  <a:gd name="T42" fmla="*/ 28 w 139"/>
                  <a:gd name="T43" fmla="*/ 14 h 135"/>
                  <a:gd name="T44" fmla="*/ 16 w 139"/>
                  <a:gd name="T45" fmla="*/ 25 h 135"/>
                  <a:gd name="T46" fmla="*/ 7 w 139"/>
                  <a:gd name="T47" fmla="*/ 38 h 135"/>
                  <a:gd name="T48" fmla="*/ 2 w 139"/>
                  <a:gd name="T49" fmla="*/ 54 h 135"/>
                  <a:gd name="T50" fmla="*/ 0 w 139"/>
                  <a:gd name="T51" fmla="*/ 68 h 135"/>
                  <a:gd name="T52" fmla="*/ 20 w 139"/>
                  <a:gd name="T53" fmla="*/ 77 h 135"/>
                  <a:gd name="T54" fmla="*/ 24 w 139"/>
                  <a:gd name="T55" fmla="*/ 89 h 135"/>
                  <a:gd name="T56" fmla="*/ 30 w 139"/>
                  <a:gd name="T57" fmla="*/ 99 h 135"/>
                  <a:gd name="T58" fmla="*/ 39 w 139"/>
                  <a:gd name="T59" fmla="*/ 107 h 135"/>
                  <a:gd name="T60" fmla="*/ 50 w 139"/>
                  <a:gd name="T61" fmla="*/ 113 h 135"/>
                  <a:gd name="T62" fmla="*/ 61 w 139"/>
                  <a:gd name="T63" fmla="*/ 117 h 135"/>
                  <a:gd name="T64" fmla="*/ 75 w 139"/>
                  <a:gd name="T65" fmla="*/ 117 h 135"/>
                  <a:gd name="T66" fmla="*/ 86 w 139"/>
                  <a:gd name="T67" fmla="*/ 114 h 135"/>
                  <a:gd name="T68" fmla="*/ 98 w 139"/>
                  <a:gd name="T69" fmla="*/ 109 h 135"/>
                  <a:gd name="T70" fmla="*/ 106 w 139"/>
                  <a:gd name="T71" fmla="*/ 101 h 135"/>
                  <a:gd name="T72" fmla="*/ 114 w 139"/>
                  <a:gd name="T73" fmla="*/ 91 h 135"/>
                  <a:gd name="T74" fmla="*/ 118 w 139"/>
                  <a:gd name="T75" fmla="*/ 80 h 135"/>
                  <a:gd name="T76" fmla="*/ 120 w 139"/>
                  <a:gd name="T77" fmla="*/ 67 h 135"/>
                  <a:gd name="T78" fmla="*/ 118 w 139"/>
                  <a:gd name="T79" fmla="*/ 55 h 135"/>
                  <a:gd name="T80" fmla="*/ 114 w 139"/>
                  <a:gd name="T81" fmla="*/ 44 h 135"/>
                  <a:gd name="T82" fmla="*/ 106 w 139"/>
                  <a:gd name="T83" fmla="*/ 34 h 135"/>
                  <a:gd name="T84" fmla="*/ 98 w 139"/>
                  <a:gd name="T85" fmla="*/ 26 h 135"/>
                  <a:gd name="T86" fmla="*/ 86 w 139"/>
                  <a:gd name="T87" fmla="*/ 20 h 135"/>
                  <a:gd name="T88" fmla="*/ 75 w 139"/>
                  <a:gd name="T89" fmla="*/ 18 h 135"/>
                  <a:gd name="T90" fmla="*/ 61 w 139"/>
                  <a:gd name="T91" fmla="*/ 18 h 135"/>
                  <a:gd name="T92" fmla="*/ 50 w 139"/>
                  <a:gd name="T93" fmla="*/ 21 h 135"/>
                  <a:gd name="T94" fmla="*/ 39 w 139"/>
                  <a:gd name="T95" fmla="*/ 27 h 135"/>
                  <a:gd name="T96" fmla="*/ 30 w 139"/>
                  <a:gd name="T97" fmla="*/ 36 h 135"/>
                  <a:gd name="T98" fmla="*/ 24 w 139"/>
                  <a:gd name="T99" fmla="*/ 46 h 135"/>
                  <a:gd name="T100" fmla="*/ 20 w 139"/>
                  <a:gd name="T101" fmla="*/ 57 h 135"/>
                  <a:gd name="T102" fmla="*/ 19 w 139"/>
                  <a:gd name="T103" fmla="*/ 67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9" h="135">
                    <a:moveTo>
                      <a:pt x="0" y="68"/>
                    </a:moveTo>
                    <a:lnTo>
                      <a:pt x="1" y="71"/>
                    </a:lnTo>
                    <a:lnTo>
                      <a:pt x="1" y="74"/>
                    </a:lnTo>
                    <a:lnTo>
                      <a:pt x="1" y="78"/>
                    </a:lnTo>
                    <a:lnTo>
                      <a:pt x="2" y="81"/>
                    </a:lnTo>
                    <a:lnTo>
                      <a:pt x="2" y="84"/>
                    </a:lnTo>
                    <a:lnTo>
                      <a:pt x="4" y="88"/>
                    </a:lnTo>
                    <a:lnTo>
                      <a:pt x="5" y="91"/>
                    </a:lnTo>
                    <a:lnTo>
                      <a:pt x="6" y="94"/>
                    </a:lnTo>
                    <a:lnTo>
                      <a:pt x="7" y="97"/>
                    </a:lnTo>
                    <a:lnTo>
                      <a:pt x="9" y="100"/>
                    </a:lnTo>
                    <a:lnTo>
                      <a:pt x="10" y="103"/>
                    </a:lnTo>
                    <a:lnTo>
                      <a:pt x="12" y="105"/>
                    </a:lnTo>
                    <a:lnTo>
                      <a:pt x="14" y="108"/>
                    </a:lnTo>
                    <a:lnTo>
                      <a:pt x="16" y="110"/>
                    </a:lnTo>
                    <a:lnTo>
                      <a:pt x="18" y="113"/>
                    </a:lnTo>
                    <a:lnTo>
                      <a:pt x="21" y="115"/>
                    </a:lnTo>
                    <a:lnTo>
                      <a:pt x="23" y="118"/>
                    </a:lnTo>
                    <a:lnTo>
                      <a:pt x="25" y="119"/>
                    </a:lnTo>
                    <a:lnTo>
                      <a:pt x="28" y="122"/>
                    </a:lnTo>
                    <a:lnTo>
                      <a:pt x="31" y="124"/>
                    </a:lnTo>
                    <a:lnTo>
                      <a:pt x="34" y="125"/>
                    </a:lnTo>
                    <a:lnTo>
                      <a:pt x="37" y="127"/>
                    </a:lnTo>
                    <a:lnTo>
                      <a:pt x="40" y="128"/>
                    </a:lnTo>
                    <a:lnTo>
                      <a:pt x="43" y="130"/>
                    </a:lnTo>
                    <a:lnTo>
                      <a:pt x="46" y="131"/>
                    </a:lnTo>
                    <a:lnTo>
                      <a:pt x="49" y="132"/>
                    </a:lnTo>
                    <a:lnTo>
                      <a:pt x="52" y="133"/>
                    </a:lnTo>
                    <a:lnTo>
                      <a:pt x="56" y="134"/>
                    </a:lnTo>
                    <a:lnTo>
                      <a:pt x="59" y="134"/>
                    </a:lnTo>
                    <a:lnTo>
                      <a:pt x="62" y="134"/>
                    </a:lnTo>
                    <a:lnTo>
                      <a:pt x="66" y="135"/>
                    </a:lnTo>
                    <a:lnTo>
                      <a:pt x="70" y="135"/>
                    </a:lnTo>
                    <a:lnTo>
                      <a:pt x="73" y="135"/>
                    </a:lnTo>
                    <a:lnTo>
                      <a:pt x="76" y="134"/>
                    </a:lnTo>
                    <a:lnTo>
                      <a:pt x="80" y="134"/>
                    </a:lnTo>
                    <a:lnTo>
                      <a:pt x="83" y="134"/>
                    </a:lnTo>
                    <a:lnTo>
                      <a:pt x="87" y="133"/>
                    </a:lnTo>
                    <a:lnTo>
                      <a:pt x="90" y="132"/>
                    </a:lnTo>
                    <a:lnTo>
                      <a:pt x="93" y="131"/>
                    </a:lnTo>
                    <a:lnTo>
                      <a:pt x="96" y="130"/>
                    </a:lnTo>
                    <a:lnTo>
                      <a:pt x="99" y="128"/>
                    </a:lnTo>
                    <a:lnTo>
                      <a:pt x="102" y="127"/>
                    </a:lnTo>
                    <a:lnTo>
                      <a:pt x="105" y="125"/>
                    </a:lnTo>
                    <a:lnTo>
                      <a:pt x="108" y="124"/>
                    </a:lnTo>
                    <a:lnTo>
                      <a:pt x="111" y="122"/>
                    </a:lnTo>
                    <a:lnTo>
                      <a:pt x="114" y="119"/>
                    </a:lnTo>
                    <a:lnTo>
                      <a:pt x="116" y="118"/>
                    </a:lnTo>
                    <a:lnTo>
                      <a:pt x="118" y="115"/>
                    </a:lnTo>
                    <a:lnTo>
                      <a:pt x="121" y="113"/>
                    </a:lnTo>
                    <a:lnTo>
                      <a:pt x="123" y="110"/>
                    </a:lnTo>
                    <a:lnTo>
                      <a:pt x="125" y="108"/>
                    </a:lnTo>
                    <a:lnTo>
                      <a:pt x="127" y="105"/>
                    </a:lnTo>
                    <a:lnTo>
                      <a:pt x="129" y="103"/>
                    </a:lnTo>
                    <a:lnTo>
                      <a:pt x="130" y="100"/>
                    </a:lnTo>
                    <a:lnTo>
                      <a:pt x="132" y="97"/>
                    </a:lnTo>
                    <a:lnTo>
                      <a:pt x="133" y="94"/>
                    </a:lnTo>
                    <a:lnTo>
                      <a:pt x="134" y="91"/>
                    </a:lnTo>
                    <a:lnTo>
                      <a:pt x="135" y="88"/>
                    </a:lnTo>
                    <a:lnTo>
                      <a:pt x="136" y="84"/>
                    </a:lnTo>
                    <a:lnTo>
                      <a:pt x="137" y="81"/>
                    </a:lnTo>
                    <a:lnTo>
                      <a:pt x="138" y="78"/>
                    </a:lnTo>
                    <a:lnTo>
                      <a:pt x="138" y="74"/>
                    </a:lnTo>
                    <a:lnTo>
                      <a:pt x="139" y="71"/>
                    </a:lnTo>
                    <a:lnTo>
                      <a:pt x="139" y="68"/>
                    </a:lnTo>
                    <a:lnTo>
                      <a:pt x="139" y="64"/>
                    </a:lnTo>
                    <a:lnTo>
                      <a:pt x="138" y="61"/>
                    </a:lnTo>
                    <a:lnTo>
                      <a:pt x="138" y="57"/>
                    </a:lnTo>
                    <a:lnTo>
                      <a:pt x="137" y="54"/>
                    </a:lnTo>
                    <a:lnTo>
                      <a:pt x="136" y="51"/>
                    </a:lnTo>
                    <a:lnTo>
                      <a:pt x="135" y="47"/>
                    </a:lnTo>
                    <a:lnTo>
                      <a:pt x="134" y="44"/>
                    </a:lnTo>
                    <a:lnTo>
                      <a:pt x="133" y="41"/>
                    </a:lnTo>
                    <a:lnTo>
                      <a:pt x="132" y="38"/>
                    </a:lnTo>
                    <a:lnTo>
                      <a:pt x="130" y="35"/>
                    </a:lnTo>
                    <a:lnTo>
                      <a:pt x="129" y="33"/>
                    </a:lnTo>
                    <a:lnTo>
                      <a:pt x="127" y="30"/>
                    </a:lnTo>
                    <a:lnTo>
                      <a:pt x="125" y="27"/>
                    </a:lnTo>
                    <a:lnTo>
                      <a:pt x="123" y="25"/>
                    </a:lnTo>
                    <a:lnTo>
                      <a:pt x="121" y="22"/>
                    </a:lnTo>
                    <a:lnTo>
                      <a:pt x="118" y="20"/>
                    </a:lnTo>
                    <a:lnTo>
                      <a:pt x="116" y="18"/>
                    </a:lnTo>
                    <a:lnTo>
                      <a:pt x="114" y="16"/>
                    </a:lnTo>
                    <a:lnTo>
                      <a:pt x="111" y="14"/>
                    </a:lnTo>
                    <a:lnTo>
                      <a:pt x="108" y="12"/>
                    </a:lnTo>
                    <a:lnTo>
                      <a:pt x="105" y="10"/>
                    </a:lnTo>
                    <a:lnTo>
                      <a:pt x="102" y="8"/>
                    </a:lnTo>
                    <a:lnTo>
                      <a:pt x="99" y="7"/>
                    </a:lnTo>
                    <a:lnTo>
                      <a:pt x="96" y="5"/>
                    </a:lnTo>
                    <a:lnTo>
                      <a:pt x="93" y="4"/>
                    </a:lnTo>
                    <a:lnTo>
                      <a:pt x="90" y="3"/>
                    </a:lnTo>
                    <a:lnTo>
                      <a:pt x="87" y="2"/>
                    </a:lnTo>
                    <a:lnTo>
                      <a:pt x="83" y="2"/>
                    </a:lnTo>
                    <a:lnTo>
                      <a:pt x="80" y="1"/>
                    </a:lnTo>
                    <a:lnTo>
                      <a:pt x="76" y="1"/>
                    </a:lnTo>
                    <a:lnTo>
                      <a:pt x="73" y="0"/>
                    </a:lnTo>
                    <a:lnTo>
                      <a:pt x="70" y="0"/>
                    </a:lnTo>
                    <a:lnTo>
                      <a:pt x="66" y="0"/>
                    </a:lnTo>
                    <a:lnTo>
                      <a:pt x="62" y="1"/>
                    </a:lnTo>
                    <a:lnTo>
                      <a:pt x="59" y="1"/>
                    </a:lnTo>
                    <a:lnTo>
                      <a:pt x="56" y="2"/>
                    </a:lnTo>
                    <a:lnTo>
                      <a:pt x="52" y="2"/>
                    </a:lnTo>
                    <a:lnTo>
                      <a:pt x="49" y="3"/>
                    </a:lnTo>
                    <a:lnTo>
                      <a:pt x="46" y="4"/>
                    </a:lnTo>
                    <a:lnTo>
                      <a:pt x="43" y="5"/>
                    </a:lnTo>
                    <a:lnTo>
                      <a:pt x="40" y="7"/>
                    </a:lnTo>
                    <a:lnTo>
                      <a:pt x="37" y="8"/>
                    </a:lnTo>
                    <a:lnTo>
                      <a:pt x="34" y="10"/>
                    </a:lnTo>
                    <a:lnTo>
                      <a:pt x="31" y="12"/>
                    </a:lnTo>
                    <a:lnTo>
                      <a:pt x="28" y="14"/>
                    </a:lnTo>
                    <a:lnTo>
                      <a:pt x="25" y="16"/>
                    </a:lnTo>
                    <a:lnTo>
                      <a:pt x="23" y="18"/>
                    </a:lnTo>
                    <a:lnTo>
                      <a:pt x="21" y="20"/>
                    </a:lnTo>
                    <a:lnTo>
                      <a:pt x="18" y="22"/>
                    </a:lnTo>
                    <a:lnTo>
                      <a:pt x="16" y="25"/>
                    </a:lnTo>
                    <a:lnTo>
                      <a:pt x="14" y="27"/>
                    </a:lnTo>
                    <a:lnTo>
                      <a:pt x="12" y="30"/>
                    </a:lnTo>
                    <a:lnTo>
                      <a:pt x="10" y="33"/>
                    </a:lnTo>
                    <a:lnTo>
                      <a:pt x="9" y="35"/>
                    </a:lnTo>
                    <a:lnTo>
                      <a:pt x="7" y="38"/>
                    </a:lnTo>
                    <a:lnTo>
                      <a:pt x="6" y="41"/>
                    </a:lnTo>
                    <a:lnTo>
                      <a:pt x="5" y="44"/>
                    </a:lnTo>
                    <a:lnTo>
                      <a:pt x="4" y="47"/>
                    </a:lnTo>
                    <a:lnTo>
                      <a:pt x="2" y="51"/>
                    </a:lnTo>
                    <a:lnTo>
                      <a:pt x="2" y="54"/>
                    </a:lnTo>
                    <a:lnTo>
                      <a:pt x="1" y="57"/>
                    </a:lnTo>
                    <a:lnTo>
                      <a:pt x="1" y="61"/>
                    </a:lnTo>
                    <a:lnTo>
                      <a:pt x="1" y="64"/>
                    </a:lnTo>
                    <a:lnTo>
                      <a:pt x="0" y="68"/>
                    </a:lnTo>
                    <a:close/>
                    <a:moveTo>
                      <a:pt x="19" y="67"/>
                    </a:moveTo>
                    <a:lnTo>
                      <a:pt x="19" y="70"/>
                    </a:lnTo>
                    <a:lnTo>
                      <a:pt x="19" y="73"/>
                    </a:lnTo>
                    <a:lnTo>
                      <a:pt x="20" y="75"/>
                    </a:lnTo>
                    <a:lnTo>
                      <a:pt x="20" y="77"/>
                    </a:lnTo>
                    <a:lnTo>
                      <a:pt x="20" y="80"/>
                    </a:lnTo>
                    <a:lnTo>
                      <a:pt x="21" y="82"/>
                    </a:lnTo>
                    <a:lnTo>
                      <a:pt x="22" y="85"/>
                    </a:lnTo>
                    <a:lnTo>
                      <a:pt x="23" y="87"/>
                    </a:lnTo>
                    <a:lnTo>
                      <a:pt x="24" y="89"/>
                    </a:lnTo>
                    <a:lnTo>
                      <a:pt x="25" y="91"/>
                    </a:lnTo>
                    <a:lnTo>
                      <a:pt x="26" y="93"/>
                    </a:lnTo>
                    <a:lnTo>
                      <a:pt x="28" y="95"/>
                    </a:lnTo>
                    <a:lnTo>
                      <a:pt x="29" y="97"/>
                    </a:lnTo>
                    <a:lnTo>
                      <a:pt x="30" y="99"/>
                    </a:lnTo>
                    <a:lnTo>
                      <a:pt x="32" y="101"/>
                    </a:lnTo>
                    <a:lnTo>
                      <a:pt x="34" y="103"/>
                    </a:lnTo>
                    <a:lnTo>
                      <a:pt x="35" y="104"/>
                    </a:lnTo>
                    <a:lnTo>
                      <a:pt x="37" y="106"/>
                    </a:lnTo>
                    <a:lnTo>
                      <a:pt x="39" y="107"/>
                    </a:lnTo>
                    <a:lnTo>
                      <a:pt x="41" y="109"/>
                    </a:lnTo>
                    <a:lnTo>
                      <a:pt x="43" y="110"/>
                    </a:lnTo>
                    <a:lnTo>
                      <a:pt x="45" y="111"/>
                    </a:lnTo>
                    <a:lnTo>
                      <a:pt x="47" y="113"/>
                    </a:lnTo>
                    <a:lnTo>
                      <a:pt x="50" y="113"/>
                    </a:lnTo>
                    <a:lnTo>
                      <a:pt x="52" y="114"/>
                    </a:lnTo>
                    <a:lnTo>
                      <a:pt x="54" y="115"/>
                    </a:lnTo>
                    <a:lnTo>
                      <a:pt x="57" y="116"/>
                    </a:lnTo>
                    <a:lnTo>
                      <a:pt x="59" y="116"/>
                    </a:lnTo>
                    <a:lnTo>
                      <a:pt x="61" y="117"/>
                    </a:lnTo>
                    <a:lnTo>
                      <a:pt x="64" y="117"/>
                    </a:lnTo>
                    <a:lnTo>
                      <a:pt x="67" y="117"/>
                    </a:lnTo>
                    <a:lnTo>
                      <a:pt x="69" y="118"/>
                    </a:lnTo>
                    <a:lnTo>
                      <a:pt x="72" y="117"/>
                    </a:lnTo>
                    <a:lnTo>
                      <a:pt x="75" y="117"/>
                    </a:lnTo>
                    <a:lnTo>
                      <a:pt x="77" y="117"/>
                    </a:lnTo>
                    <a:lnTo>
                      <a:pt x="79" y="116"/>
                    </a:lnTo>
                    <a:lnTo>
                      <a:pt x="82" y="116"/>
                    </a:lnTo>
                    <a:lnTo>
                      <a:pt x="84" y="115"/>
                    </a:lnTo>
                    <a:lnTo>
                      <a:pt x="86" y="114"/>
                    </a:lnTo>
                    <a:lnTo>
                      <a:pt x="89" y="113"/>
                    </a:lnTo>
                    <a:lnTo>
                      <a:pt x="91" y="113"/>
                    </a:lnTo>
                    <a:lnTo>
                      <a:pt x="93" y="111"/>
                    </a:lnTo>
                    <a:lnTo>
                      <a:pt x="95" y="110"/>
                    </a:lnTo>
                    <a:lnTo>
                      <a:pt x="98" y="109"/>
                    </a:lnTo>
                    <a:lnTo>
                      <a:pt x="99" y="107"/>
                    </a:lnTo>
                    <a:lnTo>
                      <a:pt x="101" y="106"/>
                    </a:lnTo>
                    <a:lnTo>
                      <a:pt x="103" y="104"/>
                    </a:lnTo>
                    <a:lnTo>
                      <a:pt x="105" y="103"/>
                    </a:lnTo>
                    <a:lnTo>
                      <a:pt x="106" y="101"/>
                    </a:lnTo>
                    <a:lnTo>
                      <a:pt x="108" y="99"/>
                    </a:lnTo>
                    <a:lnTo>
                      <a:pt x="109" y="97"/>
                    </a:lnTo>
                    <a:lnTo>
                      <a:pt x="111" y="95"/>
                    </a:lnTo>
                    <a:lnTo>
                      <a:pt x="112" y="93"/>
                    </a:lnTo>
                    <a:lnTo>
                      <a:pt x="114" y="91"/>
                    </a:lnTo>
                    <a:lnTo>
                      <a:pt x="115" y="89"/>
                    </a:lnTo>
                    <a:lnTo>
                      <a:pt x="116" y="87"/>
                    </a:lnTo>
                    <a:lnTo>
                      <a:pt x="117" y="85"/>
                    </a:lnTo>
                    <a:lnTo>
                      <a:pt x="117" y="82"/>
                    </a:lnTo>
                    <a:lnTo>
                      <a:pt x="118" y="80"/>
                    </a:lnTo>
                    <a:lnTo>
                      <a:pt x="119" y="77"/>
                    </a:lnTo>
                    <a:lnTo>
                      <a:pt x="119" y="75"/>
                    </a:lnTo>
                    <a:lnTo>
                      <a:pt x="119" y="73"/>
                    </a:lnTo>
                    <a:lnTo>
                      <a:pt x="119" y="70"/>
                    </a:lnTo>
                    <a:lnTo>
                      <a:pt x="120" y="67"/>
                    </a:lnTo>
                    <a:lnTo>
                      <a:pt x="119" y="65"/>
                    </a:lnTo>
                    <a:lnTo>
                      <a:pt x="119" y="62"/>
                    </a:lnTo>
                    <a:lnTo>
                      <a:pt x="119" y="60"/>
                    </a:lnTo>
                    <a:lnTo>
                      <a:pt x="119" y="57"/>
                    </a:lnTo>
                    <a:lnTo>
                      <a:pt x="118" y="55"/>
                    </a:lnTo>
                    <a:lnTo>
                      <a:pt x="117" y="53"/>
                    </a:lnTo>
                    <a:lnTo>
                      <a:pt x="117" y="50"/>
                    </a:lnTo>
                    <a:lnTo>
                      <a:pt x="116" y="48"/>
                    </a:lnTo>
                    <a:lnTo>
                      <a:pt x="115" y="46"/>
                    </a:lnTo>
                    <a:lnTo>
                      <a:pt x="114" y="44"/>
                    </a:lnTo>
                    <a:lnTo>
                      <a:pt x="112" y="41"/>
                    </a:lnTo>
                    <a:lnTo>
                      <a:pt x="111" y="40"/>
                    </a:lnTo>
                    <a:lnTo>
                      <a:pt x="109" y="37"/>
                    </a:lnTo>
                    <a:lnTo>
                      <a:pt x="108" y="36"/>
                    </a:lnTo>
                    <a:lnTo>
                      <a:pt x="106" y="34"/>
                    </a:lnTo>
                    <a:lnTo>
                      <a:pt x="105" y="32"/>
                    </a:lnTo>
                    <a:lnTo>
                      <a:pt x="103" y="30"/>
                    </a:lnTo>
                    <a:lnTo>
                      <a:pt x="101" y="29"/>
                    </a:lnTo>
                    <a:lnTo>
                      <a:pt x="99" y="27"/>
                    </a:lnTo>
                    <a:lnTo>
                      <a:pt x="98" y="26"/>
                    </a:lnTo>
                    <a:lnTo>
                      <a:pt x="95" y="25"/>
                    </a:lnTo>
                    <a:lnTo>
                      <a:pt x="93" y="23"/>
                    </a:lnTo>
                    <a:lnTo>
                      <a:pt x="91" y="22"/>
                    </a:lnTo>
                    <a:lnTo>
                      <a:pt x="89" y="21"/>
                    </a:lnTo>
                    <a:lnTo>
                      <a:pt x="86" y="20"/>
                    </a:lnTo>
                    <a:lnTo>
                      <a:pt x="84" y="20"/>
                    </a:lnTo>
                    <a:lnTo>
                      <a:pt x="82" y="19"/>
                    </a:lnTo>
                    <a:lnTo>
                      <a:pt x="79" y="18"/>
                    </a:lnTo>
                    <a:lnTo>
                      <a:pt x="77" y="18"/>
                    </a:lnTo>
                    <a:lnTo>
                      <a:pt x="75" y="18"/>
                    </a:lnTo>
                    <a:lnTo>
                      <a:pt x="72" y="17"/>
                    </a:lnTo>
                    <a:lnTo>
                      <a:pt x="69" y="17"/>
                    </a:lnTo>
                    <a:lnTo>
                      <a:pt x="67" y="17"/>
                    </a:lnTo>
                    <a:lnTo>
                      <a:pt x="64" y="18"/>
                    </a:lnTo>
                    <a:lnTo>
                      <a:pt x="61" y="18"/>
                    </a:lnTo>
                    <a:lnTo>
                      <a:pt x="59" y="18"/>
                    </a:lnTo>
                    <a:lnTo>
                      <a:pt x="57" y="19"/>
                    </a:lnTo>
                    <a:lnTo>
                      <a:pt x="54" y="20"/>
                    </a:lnTo>
                    <a:lnTo>
                      <a:pt x="52" y="20"/>
                    </a:lnTo>
                    <a:lnTo>
                      <a:pt x="50" y="21"/>
                    </a:lnTo>
                    <a:lnTo>
                      <a:pt x="47" y="22"/>
                    </a:lnTo>
                    <a:lnTo>
                      <a:pt x="45" y="23"/>
                    </a:lnTo>
                    <a:lnTo>
                      <a:pt x="43" y="25"/>
                    </a:lnTo>
                    <a:lnTo>
                      <a:pt x="41" y="26"/>
                    </a:lnTo>
                    <a:lnTo>
                      <a:pt x="39" y="27"/>
                    </a:lnTo>
                    <a:lnTo>
                      <a:pt x="37" y="29"/>
                    </a:lnTo>
                    <a:lnTo>
                      <a:pt x="35" y="30"/>
                    </a:lnTo>
                    <a:lnTo>
                      <a:pt x="34" y="32"/>
                    </a:lnTo>
                    <a:lnTo>
                      <a:pt x="32" y="34"/>
                    </a:lnTo>
                    <a:lnTo>
                      <a:pt x="30" y="36"/>
                    </a:lnTo>
                    <a:lnTo>
                      <a:pt x="29" y="37"/>
                    </a:lnTo>
                    <a:lnTo>
                      <a:pt x="28" y="40"/>
                    </a:lnTo>
                    <a:lnTo>
                      <a:pt x="26" y="41"/>
                    </a:lnTo>
                    <a:lnTo>
                      <a:pt x="25" y="44"/>
                    </a:lnTo>
                    <a:lnTo>
                      <a:pt x="24" y="46"/>
                    </a:lnTo>
                    <a:lnTo>
                      <a:pt x="23" y="48"/>
                    </a:lnTo>
                    <a:lnTo>
                      <a:pt x="22" y="50"/>
                    </a:lnTo>
                    <a:lnTo>
                      <a:pt x="21" y="53"/>
                    </a:lnTo>
                    <a:lnTo>
                      <a:pt x="20" y="55"/>
                    </a:lnTo>
                    <a:lnTo>
                      <a:pt x="20" y="57"/>
                    </a:lnTo>
                    <a:lnTo>
                      <a:pt x="20" y="60"/>
                    </a:lnTo>
                    <a:lnTo>
                      <a:pt x="19" y="62"/>
                    </a:lnTo>
                    <a:lnTo>
                      <a:pt x="19" y="65"/>
                    </a:lnTo>
                    <a:lnTo>
                      <a:pt x="1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0" name="Freeform 40"/>
              <p:cNvSpPr>
                <a:spLocks/>
              </p:cNvSpPr>
              <p:nvPr/>
            </p:nvSpPr>
            <p:spPr bwMode="auto">
              <a:xfrm>
                <a:off x="1494" y="1836"/>
                <a:ext cx="139" cy="135"/>
              </a:xfrm>
              <a:custGeom>
                <a:avLst/>
                <a:gdLst>
                  <a:gd name="T0" fmla="*/ 1 w 139"/>
                  <a:gd name="T1" fmla="*/ 74 h 135"/>
                  <a:gd name="T2" fmla="*/ 2 w 139"/>
                  <a:gd name="T3" fmla="*/ 84 h 135"/>
                  <a:gd name="T4" fmla="*/ 6 w 139"/>
                  <a:gd name="T5" fmla="*/ 94 h 135"/>
                  <a:gd name="T6" fmla="*/ 10 w 139"/>
                  <a:gd name="T7" fmla="*/ 103 h 135"/>
                  <a:gd name="T8" fmla="*/ 16 w 139"/>
                  <a:gd name="T9" fmla="*/ 110 h 135"/>
                  <a:gd name="T10" fmla="*/ 23 w 139"/>
                  <a:gd name="T11" fmla="*/ 118 h 135"/>
                  <a:gd name="T12" fmla="*/ 31 w 139"/>
                  <a:gd name="T13" fmla="*/ 124 h 135"/>
                  <a:gd name="T14" fmla="*/ 40 w 139"/>
                  <a:gd name="T15" fmla="*/ 128 h 135"/>
                  <a:gd name="T16" fmla="*/ 49 w 139"/>
                  <a:gd name="T17" fmla="*/ 132 h 135"/>
                  <a:gd name="T18" fmla="*/ 59 w 139"/>
                  <a:gd name="T19" fmla="*/ 134 h 135"/>
                  <a:gd name="T20" fmla="*/ 70 w 139"/>
                  <a:gd name="T21" fmla="*/ 135 h 135"/>
                  <a:gd name="T22" fmla="*/ 80 w 139"/>
                  <a:gd name="T23" fmla="*/ 134 h 135"/>
                  <a:gd name="T24" fmla="*/ 90 w 139"/>
                  <a:gd name="T25" fmla="*/ 132 h 135"/>
                  <a:gd name="T26" fmla="*/ 99 w 139"/>
                  <a:gd name="T27" fmla="*/ 128 h 135"/>
                  <a:gd name="T28" fmla="*/ 108 w 139"/>
                  <a:gd name="T29" fmla="*/ 124 h 135"/>
                  <a:gd name="T30" fmla="*/ 116 w 139"/>
                  <a:gd name="T31" fmla="*/ 118 h 135"/>
                  <a:gd name="T32" fmla="*/ 123 w 139"/>
                  <a:gd name="T33" fmla="*/ 110 h 135"/>
                  <a:gd name="T34" fmla="*/ 129 w 139"/>
                  <a:gd name="T35" fmla="*/ 103 h 135"/>
                  <a:gd name="T36" fmla="*/ 133 w 139"/>
                  <a:gd name="T37" fmla="*/ 94 h 135"/>
                  <a:gd name="T38" fmla="*/ 136 w 139"/>
                  <a:gd name="T39" fmla="*/ 84 h 135"/>
                  <a:gd name="T40" fmla="*/ 138 w 139"/>
                  <a:gd name="T41" fmla="*/ 74 h 135"/>
                  <a:gd name="T42" fmla="*/ 139 w 139"/>
                  <a:gd name="T43" fmla="*/ 64 h 135"/>
                  <a:gd name="T44" fmla="*/ 137 w 139"/>
                  <a:gd name="T45" fmla="*/ 54 h 135"/>
                  <a:gd name="T46" fmla="*/ 134 w 139"/>
                  <a:gd name="T47" fmla="*/ 44 h 135"/>
                  <a:gd name="T48" fmla="*/ 130 w 139"/>
                  <a:gd name="T49" fmla="*/ 35 h 135"/>
                  <a:gd name="T50" fmla="*/ 125 w 139"/>
                  <a:gd name="T51" fmla="*/ 27 h 135"/>
                  <a:gd name="T52" fmla="*/ 118 w 139"/>
                  <a:gd name="T53" fmla="*/ 20 h 135"/>
                  <a:gd name="T54" fmla="*/ 111 w 139"/>
                  <a:gd name="T55" fmla="*/ 14 h 135"/>
                  <a:gd name="T56" fmla="*/ 102 w 139"/>
                  <a:gd name="T57" fmla="*/ 8 h 135"/>
                  <a:gd name="T58" fmla="*/ 93 w 139"/>
                  <a:gd name="T59" fmla="*/ 4 h 135"/>
                  <a:gd name="T60" fmla="*/ 83 w 139"/>
                  <a:gd name="T61" fmla="*/ 2 h 135"/>
                  <a:gd name="T62" fmla="*/ 73 w 139"/>
                  <a:gd name="T63" fmla="*/ 0 h 135"/>
                  <a:gd name="T64" fmla="*/ 62 w 139"/>
                  <a:gd name="T65" fmla="*/ 1 h 135"/>
                  <a:gd name="T66" fmla="*/ 52 w 139"/>
                  <a:gd name="T67" fmla="*/ 2 h 135"/>
                  <a:gd name="T68" fmla="*/ 43 w 139"/>
                  <a:gd name="T69" fmla="*/ 5 h 135"/>
                  <a:gd name="T70" fmla="*/ 34 w 139"/>
                  <a:gd name="T71" fmla="*/ 10 h 135"/>
                  <a:gd name="T72" fmla="*/ 25 w 139"/>
                  <a:gd name="T73" fmla="*/ 16 h 135"/>
                  <a:gd name="T74" fmla="*/ 18 w 139"/>
                  <a:gd name="T75" fmla="*/ 22 h 135"/>
                  <a:gd name="T76" fmla="*/ 12 w 139"/>
                  <a:gd name="T77" fmla="*/ 30 h 135"/>
                  <a:gd name="T78" fmla="*/ 7 w 139"/>
                  <a:gd name="T79" fmla="*/ 38 h 135"/>
                  <a:gd name="T80" fmla="*/ 4 w 139"/>
                  <a:gd name="T81" fmla="*/ 47 h 135"/>
                  <a:gd name="T82" fmla="*/ 1 w 139"/>
                  <a:gd name="T83" fmla="*/ 57 h 135"/>
                  <a:gd name="T84" fmla="*/ 0 w 139"/>
                  <a:gd name="T85" fmla="*/ 68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9" h="135">
                    <a:moveTo>
                      <a:pt x="0" y="68"/>
                    </a:moveTo>
                    <a:lnTo>
                      <a:pt x="1" y="71"/>
                    </a:lnTo>
                    <a:lnTo>
                      <a:pt x="1" y="74"/>
                    </a:lnTo>
                    <a:lnTo>
                      <a:pt x="1" y="78"/>
                    </a:lnTo>
                    <a:lnTo>
                      <a:pt x="2" y="81"/>
                    </a:lnTo>
                    <a:lnTo>
                      <a:pt x="2" y="84"/>
                    </a:lnTo>
                    <a:lnTo>
                      <a:pt x="4" y="88"/>
                    </a:lnTo>
                    <a:lnTo>
                      <a:pt x="5" y="91"/>
                    </a:lnTo>
                    <a:lnTo>
                      <a:pt x="6" y="94"/>
                    </a:lnTo>
                    <a:lnTo>
                      <a:pt x="7" y="97"/>
                    </a:lnTo>
                    <a:lnTo>
                      <a:pt x="9" y="100"/>
                    </a:lnTo>
                    <a:lnTo>
                      <a:pt x="10" y="103"/>
                    </a:lnTo>
                    <a:lnTo>
                      <a:pt x="12" y="105"/>
                    </a:lnTo>
                    <a:lnTo>
                      <a:pt x="14" y="108"/>
                    </a:lnTo>
                    <a:lnTo>
                      <a:pt x="16" y="110"/>
                    </a:lnTo>
                    <a:lnTo>
                      <a:pt x="18" y="113"/>
                    </a:lnTo>
                    <a:lnTo>
                      <a:pt x="21" y="115"/>
                    </a:lnTo>
                    <a:lnTo>
                      <a:pt x="23" y="118"/>
                    </a:lnTo>
                    <a:lnTo>
                      <a:pt x="25" y="119"/>
                    </a:lnTo>
                    <a:lnTo>
                      <a:pt x="28" y="122"/>
                    </a:lnTo>
                    <a:lnTo>
                      <a:pt x="31" y="124"/>
                    </a:lnTo>
                    <a:lnTo>
                      <a:pt x="34" y="125"/>
                    </a:lnTo>
                    <a:lnTo>
                      <a:pt x="37" y="127"/>
                    </a:lnTo>
                    <a:lnTo>
                      <a:pt x="40" y="128"/>
                    </a:lnTo>
                    <a:lnTo>
                      <a:pt x="43" y="130"/>
                    </a:lnTo>
                    <a:lnTo>
                      <a:pt x="46" y="131"/>
                    </a:lnTo>
                    <a:lnTo>
                      <a:pt x="49" y="132"/>
                    </a:lnTo>
                    <a:lnTo>
                      <a:pt x="52" y="133"/>
                    </a:lnTo>
                    <a:lnTo>
                      <a:pt x="56" y="134"/>
                    </a:lnTo>
                    <a:lnTo>
                      <a:pt x="59" y="134"/>
                    </a:lnTo>
                    <a:lnTo>
                      <a:pt x="62" y="134"/>
                    </a:lnTo>
                    <a:lnTo>
                      <a:pt x="66" y="135"/>
                    </a:lnTo>
                    <a:lnTo>
                      <a:pt x="70" y="135"/>
                    </a:lnTo>
                    <a:lnTo>
                      <a:pt x="73" y="135"/>
                    </a:lnTo>
                    <a:lnTo>
                      <a:pt x="76" y="134"/>
                    </a:lnTo>
                    <a:lnTo>
                      <a:pt x="80" y="134"/>
                    </a:lnTo>
                    <a:lnTo>
                      <a:pt x="83" y="134"/>
                    </a:lnTo>
                    <a:lnTo>
                      <a:pt x="87" y="133"/>
                    </a:lnTo>
                    <a:lnTo>
                      <a:pt x="90" y="132"/>
                    </a:lnTo>
                    <a:lnTo>
                      <a:pt x="93" y="131"/>
                    </a:lnTo>
                    <a:lnTo>
                      <a:pt x="96" y="130"/>
                    </a:lnTo>
                    <a:lnTo>
                      <a:pt x="99" y="128"/>
                    </a:lnTo>
                    <a:lnTo>
                      <a:pt x="102" y="127"/>
                    </a:lnTo>
                    <a:lnTo>
                      <a:pt x="105" y="125"/>
                    </a:lnTo>
                    <a:lnTo>
                      <a:pt x="108" y="124"/>
                    </a:lnTo>
                    <a:lnTo>
                      <a:pt x="111" y="122"/>
                    </a:lnTo>
                    <a:lnTo>
                      <a:pt x="114" y="119"/>
                    </a:lnTo>
                    <a:lnTo>
                      <a:pt x="116" y="118"/>
                    </a:lnTo>
                    <a:lnTo>
                      <a:pt x="118" y="115"/>
                    </a:lnTo>
                    <a:lnTo>
                      <a:pt x="121" y="113"/>
                    </a:lnTo>
                    <a:lnTo>
                      <a:pt x="123" y="110"/>
                    </a:lnTo>
                    <a:lnTo>
                      <a:pt x="125" y="108"/>
                    </a:lnTo>
                    <a:lnTo>
                      <a:pt x="127" y="105"/>
                    </a:lnTo>
                    <a:lnTo>
                      <a:pt x="129" y="103"/>
                    </a:lnTo>
                    <a:lnTo>
                      <a:pt x="130" y="100"/>
                    </a:lnTo>
                    <a:lnTo>
                      <a:pt x="132" y="97"/>
                    </a:lnTo>
                    <a:lnTo>
                      <a:pt x="133" y="94"/>
                    </a:lnTo>
                    <a:lnTo>
                      <a:pt x="134" y="91"/>
                    </a:lnTo>
                    <a:lnTo>
                      <a:pt x="135" y="88"/>
                    </a:lnTo>
                    <a:lnTo>
                      <a:pt x="136" y="84"/>
                    </a:lnTo>
                    <a:lnTo>
                      <a:pt x="137" y="81"/>
                    </a:lnTo>
                    <a:lnTo>
                      <a:pt x="138" y="78"/>
                    </a:lnTo>
                    <a:lnTo>
                      <a:pt x="138" y="74"/>
                    </a:lnTo>
                    <a:lnTo>
                      <a:pt x="139" y="71"/>
                    </a:lnTo>
                    <a:lnTo>
                      <a:pt x="139" y="68"/>
                    </a:lnTo>
                    <a:lnTo>
                      <a:pt x="139" y="64"/>
                    </a:lnTo>
                    <a:lnTo>
                      <a:pt x="138" y="61"/>
                    </a:lnTo>
                    <a:lnTo>
                      <a:pt x="138" y="57"/>
                    </a:lnTo>
                    <a:lnTo>
                      <a:pt x="137" y="54"/>
                    </a:lnTo>
                    <a:lnTo>
                      <a:pt x="136" y="51"/>
                    </a:lnTo>
                    <a:lnTo>
                      <a:pt x="135" y="47"/>
                    </a:lnTo>
                    <a:lnTo>
                      <a:pt x="134" y="44"/>
                    </a:lnTo>
                    <a:lnTo>
                      <a:pt x="133" y="41"/>
                    </a:lnTo>
                    <a:lnTo>
                      <a:pt x="132" y="38"/>
                    </a:lnTo>
                    <a:lnTo>
                      <a:pt x="130" y="35"/>
                    </a:lnTo>
                    <a:lnTo>
                      <a:pt x="129" y="33"/>
                    </a:lnTo>
                    <a:lnTo>
                      <a:pt x="127" y="30"/>
                    </a:lnTo>
                    <a:lnTo>
                      <a:pt x="125" y="27"/>
                    </a:lnTo>
                    <a:lnTo>
                      <a:pt x="123" y="25"/>
                    </a:lnTo>
                    <a:lnTo>
                      <a:pt x="121" y="22"/>
                    </a:lnTo>
                    <a:lnTo>
                      <a:pt x="118" y="20"/>
                    </a:lnTo>
                    <a:lnTo>
                      <a:pt x="116" y="18"/>
                    </a:lnTo>
                    <a:lnTo>
                      <a:pt x="114" y="16"/>
                    </a:lnTo>
                    <a:lnTo>
                      <a:pt x="111" y="14"/>
                    </a:lnTo>
                    <a:lnTo>
                      <a:pt x="108" y="12"/>
                    </a:lnTo>
                    <a:lnTo>
                      <a:pt x="105" y="10"/>
                    </a:lnTo>
                    <a:lnTo>
                      <a:pt x="102" y="8"/>
                    </a:lnTo>
                    <a:lnTo>
                      <a:pt x="99" y="7"/>
                    </a:lnTo>
                    <a:lnTo>
                      <a:pt x="96" y="5"/>
                    </a:lnTo>
                    <a:lnTo>
                      <a:pt x="93" y="4"/>
                    </a:lnTo>
                    <a:lnTo>
                      <a:pt x="90" y="3"/>
                    </a:lnTo>
                    <a:lnTo>
                      <a:pt x="87" y="2"/>
                    </a:lnTo>
                    <a:lnTo>
                      <a:pt x="83" y="2"/>
                    </a:lnTo>
                    <a:lnTo>
                      <a:pt x="80" y="1"/>
                    </a:lnTo>
                    <a:lnTo>
                      <a:pt x="76" y="1"/>
                    </a:lnTo>
                    <a:lnTo>
                      <a:pt x="73" y="0"/>
                    </a:lnTo>
                    <a:lnTo>
                      <a:pt x="70" y="0"/>
                    </a:lnTo>
                    <a:lnTo>
                      <a:pt x="66" y="0"/>
                    </a:lnTo>
                    <a:lnTo>
                      <a:pt x="62" y="1"/>
                    </a:lnTo>
                    <a:lnTo>
                      <a:pt x="59" y="1"/>
                    </a:lnTo>
                    <a:lnTo>
                      <a:pt x="56" y="2"/>
                    </a:lnTo>
                    <a:lnTo>
                      <a:pt x="52" y="2"/>
                    </a:lnTo>
                    <a:lnTo>
                      <a:pt x="49" y="3"/>
                    </a:lnTo>
                    <a:lnTo>
                      <a:pt x="46" y="4"/>
                    </a:lnTo>
                    <a:lnTo>
                      <a:pt x="43" y="5"/>
                    </a:lnTo>
                    <a:lnTo>
                      <a:pt x="40" y="7"/>
                    </a:lnTo>
                    <a:lnTo>
                      <a:pt x="37" y="8"/>
                    </a:lnTo>
                    <a:lnTo>
                      <a:pt x="34" y="10"/>
                    </a:lnTo>
                    <a:lnTo>
                      <a:pt x="31" y="12"/>
                    </a:lnTo>
                    <a:lnTo>
                      <a:pt x="28" y="14"/>
                    </a:lnTo>
                    <a:lnTo>
                      <a:pt x="25" y="16"/>
                    </a:lnTo>
                    <a:lnTo>
                      <a:pt x="23" y="18"/>
                    </a:lnTo>
                    <a:lnTo>
                      <a:pt x="21" y="20"/>
                    </a:lnTo>
                    <a:lnTo>
                      <a:pt x="18" y="22"/>
                    </a:lnTo>
                    <a:lnTo>
                      <a:pt x="16" y="25"/>
                    </a:lnTo>
                    <a:lnTo>
                      <a:pt x="14" y="27"/>
                    </a:lnTo>
                    <a:lnTo>
                      <a:pt x="12" y="30"/>
                    </a:lnTo>
                    <a:lnTo>
                      <a:pt x="10" y="33"/>
                    </a:lnTo>
                    <a:lnTo>
                      <a:pt x="9" y="35"/>
                    </a:lnTo>
                    <a:lnTo>
                      <a:pt x="7" y="38"/>
                    </a:lnTo>
                    <a:lnTo>
                      <a:pt x="6" y="41"/>
                    </a:lnTo>
                    <a:lnTo>
                      <a:pt x="5" y="44"/>
                    </a:lnTo>
                    <a:lnTo>
                      <a:pt x="4" y="47"/>
                    </a:lnTo>
                    <a:lnTo>
                      <a:pt x="2" y="51"/>
                    </a:lnTo>
                    <a:lnTo>
                      <a:pt x="2" y="54"/>
                    </a:lnTo>
                    <a:lnTo>
                      <a:pt x="1" y="57"/>
                    </a:lnTo>
                    <a:lnTo>
                      <a:pt x="1" y="61"/>
                    </a:lnTo>
                    <a:lnTo>
                      <a:pt x="1" y="64"/>
                    </a:lnTo>
                    <a:lnTo>
                      <a:pt x="0" y="6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1" name="Freeform 41"/>
              <p:cNvSpPr>
                <a:spLocks/>
              </p:cNvSpPr>
              <p:nvPr/>
            </p:nvSpPr>
            <p:spPr bwMode="auto">
              <a:xfrm>
                <a:off x="1513" y="1853"/>
                <a:ext cx="101" cy="101"/>
              </a:xfrm>
              <a:custGeom>
                <a:avLst/>
                <a:gdLst>
                  <a:gd name="T0" fmla="*/ 0 w 101"/>
                  <a:gd name="T1" fmla="*/ 56 h 101"/>
                  <a:gd name="T2" fmla="*/ 1 w 101"/>
                  <a:gd name="T3" fmla="*/ 63 h 101"/>
                  <a:gd name="T4" fmla="*/ 4 w 101"/>
                  <a:gd name="T5" fmla="*/ 70 h 101"/>
                  <a:gd name="T6" fmla="*/ 7 w 101"/>
                  <a:gd name="T7" fmla="*/ 76 h 101"/>
                  <a:gd name="T8" fmla="*/ 11 w 101"/>
                  <a:gd name="T9" fmla="*/ 82 h 101"/>
                  <a:gd name="T10" fmla="*/ 16 w 101"/>
                  <a:gd name="T11" fmla="*/ 87 h 101"/>
                  <a:gd name="T12" fmla="*/ 22 w 101"/>
                  <a:gd name="T13" fmla="*/ 92 h 101"/>
                  <a:gd name="T14" fmla="*/ 28 w 101"/>
                  <a:gd name="T15" fmla="*/ 96 h 101"/>
                  <a:gd name="T16" fmla="*/ 35 w 101"/>
                  <a:gd name="T17" fmla="*/ 98 h 101"/>
                  <a:gd name="T18" fmla="*/ 42 w 101"/>
                  <a:gd name="T19" fmla="*/ 100 h 101"/>
                  <a:gd name="T20" fmla="*/ 50 w 101"/>
                  <a:gd name="T21" fmla="*/ 101 h 101"/>
                  <a:gd name="T22" fmla="*/ 58 w 101"/>
                  <a:gd name="T23" fmla="*/ 100 h 101"/>
                  <a:gd name="T24" fmla="*/ 65 w 101"/>
                  <a:gd name="T25" fmla="*/ 98 h 101"/>
                  <a:gd name="T26" fmla="*/ 72 w 101"/>
                  <a:gd name="T27" fmla="*/ 96 h 101"/>
                  <a:gd name="T28" fmla="*/ 79 w 101"/>
                  <a:gd name="T29" fmla="*/ 92 h 101"/>
                  <a:gd name="T30" fmla="*/ 84 w 101"/>
                  <a:gd name="T31" fmla="*/ 87 h 101"/>
                  <a:gd name="T32" fmla="*/ 89 w 101"/>
                  <a:gd name="T33" fmla="*/ 82 h 101"/>
                  <a:gd name="T34" fmla="*/ 93 w 101"/>
                  <a:gd name="T35" fmla="*/ 76 h 101"/>
                  <a:gd name="T36" fmla="*/ 97 w 101"/>
                  <a:gd name="T37" fmla="*/ 70 h 101"/>
                  <a:gd name="T38" fmla="*/ 99 w 101"/>
                  <a:gd name="T39" fmla="*/ 63 h 101"/>
                  <a:gd name="T40" fmla="*/ 100 w 101"/>
                  <a:gd name="T41" fmla="*/ 56 h 101"/>
                  <a:gd name="T42" fmla="*/ 100 w 101"/>
                  <a:gd name="T43" fmla="*/ 48 h 101"/>
                  <a:gd name="T44" fmla="*/ 100 w 101"/>
                  <a:gd name="T45" fmla="*/ 40 h 101"/>
                  <a:gd name="T46" fmla="*/ 98 w 101"/>
                  <a:gd name="T47" fmla="*/ 33 h 101"/>
                  <a:gd name="T48" fmla="*/ 95 w 101"/>
                  <a:gd name="T49" fmla="*/ 27 h 101"/>
                  <a:gd name="T50" fmla="*/ 90 w 101"/>
                  <a:gd name="T51" fmla="*/ 20 h 101"/>
                  <a:gd name="T52" fmla="*/ 86 w 101"/>
                  <a:gd name="T53" fmla="*/ 15 h 101"/>
                  <a:gd name="T54" fmla="*/ 80 w 101"/>
                  <a:gd name="T55" fmla="*/ 10 h 101"/>
                  <a:gd name="T56" fmla="*/ 74 w 101"/>
                  <a:gd name="T57" fmla="*/ 6 h 101"/>
                  <a:gd name="T58" fmla="*/ 67 w 101"/>
                  <a:gd name="T59" fmla="*/ 3 h 101"/>
                  <a:gd name="T60" fmla="*/ 60 w 101"/>
                  <a:gd name="T61" fmla="*/ 1 h 101"/>
                  <a:gd name="T62" fmla="*/ 53 w 101"/>
                  <a:gd name="T63" fmla="*/ 0 h 101"/>
                  <a:gd name="T64" fmla="*/ 45 w 101"/>
                  <a:gd name="T65" fmla="*/ 1 h 101"/>
                  <a:gd name="T66" fmla="*/ 38 w 101"/>
                  <a:gd name="T67" fmla="*/ 2 h 101"/>
                  <a:gd name="T68" fmla="*/ 31 w 101"/>
                  <a:gd name="T69" fmla="*/ 4 h 101"/>
                  <a:gd name="T70" fmla="*/ 24 w 101"/>
                  <a:gd name="T71" fmla="*/ 8 h 101"/>
                  <a:gd name="T72" fmla="*/ 18 w 101"/>
                  <a:gd name="T73" fmla="*/ 12 h 101"/>
                  <a:gd name="T74" fmla="*/ 13 w 101"/>
                  <a:gd name="T75" fmla="*/ 17 h 101"/>
                  <a:gd name="T76" fmla="*/ 9 w 101"/>
                  <a:gd name="T77" fmla="*/ 23 h 101"/>
                  <a:gd name="T78" fmla="*/ 5 w 101"/>
                  <a:gd name="T79" fmla="*/ 29 h 101"/>
                  <a:gd name="T80" fmla="*/ 2 w 101"/>
                  <a:gd name="T81" fmla="*/ 36 h 101"/>
                  <a:gd name="T82" fmla="*/ 1 w 101"/>
                  <a:gd name="T83" fmla="*/ 43 h 101"/>
                  <a:gd name="T84" fmla="*/ 0 w 101"/>
                  <a:gd name="T85" fmla="*/ 50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101">
                    <a:moveTo>
                      <a:pt x="0" y="50"/>
                    </a:moveTo>
                    <a:lnTo>
                      <a:pt x="0" y="53"/>
                    </a:lnTo>
                    <a:lnTo>
                      <a:pt x="0" y="56"/>
                    </a:lnTo>
                    <a:lnTo>
                      <a:pt x="1" y="58"/>
                    </a:lnTo>
                    <a:lnTo>
                      <a:pt x="1" y="60"/>
                    </a:lnTo>
                    <a:lnTo>
                      <a:pt x="1" y="63"/>
                    </a:lnTo>
                    <a:lnTo>
                      <a:pt x="2" y="65"/>
                    </a:lnTo>
                    <a:lnTo>
                      <a:pt x="3" y="68"/>
                    </a:lnTo>
                    <a:lnTo>
                      <a:pt x="4" y="70"/>
                    </a:lnTo>
                    <a:lnTo>
                      <a:pt x="5" y="72"/>
                    </a:lnTo>
                    <a:lnTo>
                      <a:pt x="6" y="74"/>
                    </a:lnTo>
                    <a:lnTo>
                      <a:pt x="7" y="76"/>
                    </a:lnTo>
                    <a:lnTo>
                      <a:pt x="9" y="78"/>
                    </a:lnTo>
                    <a:lnTo>
                      <a:pt x="10" y="80"/>
                    </a:lnTo>
                    <a:lnTo>
                      <a:pt x="11" y="82"/>
                    </a:lnTo>
                    <a:lnTo>
                      <a:pt x="13" y="84"/>
                    </a:lnTo>
                    <a:lnTo>
                      <a:pt x="15" y="86"/>
                    </a:lnTo>
                    <a:lnTo>
                      <a:pt x="16" y="87"/>
                    </a:lnTo>
                    <a:lnTo>
                      <a:pt x="18" y="89"/>
                    </a:lnTo>
                    <a:lnTo>
                      <a:pt x="20" y="90"/>
                    </a:lnTo>
                    <a:lnTo>
                      <a:pt x="22" y="92"/>
                    </a:lnTo>
                    <a:lnTo>
                      <a:pt x="24" y="93"/>
                    </a:lnTo>
                    <a:lnTo>
                      <a:pt x="26" y="94"/>
                    </a:lnTo>
                    <a:lnTo>
                      <a:pt x="28" y="96"/>
                    </a:lnTo>
                    <a:lnTo>
                      <a:pt x="31" y="96"/>
                    </a:lnTo>
                    <a:lnTo>
                      <a:pt x="33" y="97"/>
                    </a:lnTo>
                    <a:lnTo>
                      <a:pt x="35" y="98"/>
                    </a:lnTo>
                    <a:lnTo>
                      <a:pt x="38" y="99"/>
                    </a:lnTo>
                    <a:lnTo>
                      <a:pt x="40" y="99"/>
                    </a:lnTo>
                    <a:lnTo>
                      <a:pt x="42" y="100"/>
                    </a:lnTo>
                    <a:lnTo>
                      <a:pt x="45" y="100"/>
                    </a:lnTo>
                    <a:lnTo>
                      <a:pt x="48" y="100"/>
                    </a:lnTo>
                    <a:lnTo>
                      <a:pt x="50" y="101"/>
                    </a:lnTo>
                    <a:lnTo>
                      <a:pt x="53" y="100"/>
                    </a:lnTo>
                    <a:lnTo>
                      <a:pt x="56" y="100"/>
                    </a:lnTo>
                    <a:lnTo>
                      <a:pt x="58" y="100"/>
                    </a:lnTo>
                    <a:lnTo>
                      <a:pt x="60" y="99"/>
                    </a:lnTo>
                    <a:lnTo>
                      <a:pt x="63" y="99"/>
                    </a:lnTo>
                    <a:lnTo>
                      <a:pt x="65" y="98"/>
                    </a:lnTo>
                    <a:lnTo>
                      <a:pt x="67" y="97"/>
                    </a:lnTo>
                    <a:lnTo>
                      <a:pt x="70" y="96"/>
                    </a:lnTo>
                    <a:lnTo>
                      <a:pt x="72" y="96"/>
                    </a:lnTo>
                    <a:lnTo>
                      <a:pt x="74" y="94"/>
                    </a:lnTo>
                    <a:lnTo>
                      <a:pt x="76" y="93"/>
                    </a:lnTo>
                    <a:lnTo>
                      <a:pt x="79" y="92"/>
                    </a:lnTo>
                    <a:lnTo>
                      <a:pt x="80" y="90"/>
                    </a:lnTo>
                    <a:lnTo>
                      <a:pt x="82" y="89"/>
                    </a:lnTo>
                    <a:lnTo>
                      <a:pt x="84" y="87"/>
                    </a:lnTo>
                    <a:lnTo>
                      <a:pt x="86" y="86"/>
                    </a:lnTo>
                    <a:lnTo>
                      <a:pt x="87" y="84"/>
                    </a:lnTo>
                    <a:lnTo>
                      <a:pt x="89" y="82"/>
                    </a:lnTo>
                    <a:lnTo>
                      <a:pt x="90" y="80"/>
                    </a:lnTo>
                    <a:lnTo>
                      <a:pt x="92" y="78"/>
                    </a:lnTo>
                    <a:lnTo>
                      <a:pt x="93" y="76"/>
                    </a:lnTo>
                    <a:lnTo>
                      <a:pt x="95" y="74"/>
                    </a:lnTo>
                    <a:lnTo>
                      <a:pt x="96" y="72"/>
                    </a:lnTo>
                    <a:lnTo>
                      <a:pt x="97" y="70"/>
                    </a:lnTo>
                    <a:lnTo>
                      <a:pt x="98" y="68"/>
                    </a:lnTo>
                    <a:lnTo>
                      <a:pt x="98" y="65"/>
                    </a:lnTo>
                    <a:lnTo>
                      <a:pt x="99" y="63"/>
                    </a:lnTo>
                    <a:lnTo>
                      <a:pt x="100" y="60"/>
                    </a:lnTo>
                    <a:lnTo>
                      <a:pt x="100" y="58"/>
                    </a:lnTo>
                    <a:lnTo>
                      <a:pt x="100" y="56"/>
                    </a:lnTo>
                    <a:lnTo>
                      <a:pt x="100" y="53"/>
                    </a:lnTo>
                    <a:lnTo>
                      <a:pt x="101" y="50"/>
                    </a:lnTo>
                    <a:lnTo>
                      <a:pt x="100" y="48"/>
                    </a:lnTo>
                    <a:lnTo>
                      <a:pt x="100" y="45"/>
                    </a:lnTo>
                    <a:lnTo>
                      <a:pt x="100" y="43"/>
                    </a:lnTo>
                    <a:lnTo>
                      <a:pt x="100" y="40"/>
                    </a:lnTo>
                    <a:lnTo>
                      <a:pt x="99" y="38"/>
                    </a:lnTo>
                    <a:lnTo>
                      <a:pt x="98" y="36"/>
                    </a:lnTo>
                    <a:lnTo>
                      <a:pt x="98" y="33"/>
                    </a:lnTo>
                    <a:lnTo>
                      <a:pt x="97" y="31"/>
                    </a:lnTo>
                    <a:lnTo>
                      <a:pt x="96" y="29"/>
                    </a:lnTo>
                    <a:lnTo>
                      <a:pt x="95" y="27"/>
                    </a:lnTo>
                    <a:lnTo>
                      <a:pt x="93" y="24"/>
                    </a:lnTo>
                    <a:lnTo>
                      <a:pt x="92" y="23"/>
                    </a:lnTo>
                    <a:lnTo>
                      <a:pt x="90" y="20"/>
                    </a:lnTo>
                    <a:lnTo>
                      <a:pt x="89" y="19"/>
                    </a:lnTo>
                    <a:lnTo>
                      <a:pt x="87" y="17"/>
                    </a:lnTo>
                    <a:lnTo>
                      <a:pt x="86" y="15"/>
                    </a:lnTo>
                    <a:lnTo>
                      <a:pt x="84" y="13"/>
                    </a:lnTo>
                    <a:lnTo>
                      <a:pt x="82" y="12"/>
                    </a:lnTo>
                    <a:lnTo>
                      <a:pt x="80" y="10"/>
                    </a:lnTo>
                    <a:lnTo>
                      <a:pt x="79" y="9"/>
                    </a:lnTo>
                    <a:lnTo>
                      <a:pt x="76" y="8"/>
                    </a:lnTo>
                    <a:lnTo>
                      <a:pt x="74" y="6"/>
                    </a:lnTo>
                    <a:lnTo>
                      <a:pt x="72" y="5"/>
                    </a:lnTo>
                    <a:lnTo>
                      <a:pt x="70" y="4"/>
                    </a:lnTo>
                    <a:lnTo>
                      <a:pt x="67" y="3"/>
                    </a:lnTo>
                    <a:lnTo>
                      <a:pt x="65" y="3"/>
                    </a:lnTo>
                    <a:lnTo>
                      <a:pt x="63" y="2"/>
                    </a:lnTo>
                    <a:lnTo>
                      <a:pt x="60" y="1"/>
                    </a:lnTo>
                    <a:lnTo>
                      <a:pt x="58" y="1"/>
                    </a:lnTo>
                    <a:lnTo>
                      <a:pt x="56" y="1"/>
                    </a:lnTo>
                    <a:lnTo>
                      <a:pt x="53" y="0"/>
                    </a:lnTo>
                    <a:lnTo>
                      <a:pt x="50" y="0"/>
                    </a:lnTo>
                    <a:lnTo>
                      <a:pt x="48" y="0"/>
                    </a:lnTo>
                    <a:lnTo>
                      <a:pt x="45" y="1"/>
                    </a:lnTo>
                    <a:lnTo>
                      <a:pt x="42" y="1"/>
                    </a:lnTo>
                    <a:lnTo>
                      <a:pt x="40" y="1"/>
                    </a:lnTo>
                    <a:lnTo>
                      <a:pt x="38" y="2"/>
                    </a:lnTo>
                    <a:lnTo>
                      <a:pt x="35" y="3"/>
                    </a:lnTo>
                    <a:lnTo>
                      <a:pt x="33" y="3"/>
                    </a:lnTo>
                    <a:lnTo>
                      <a:pt x="31" y="4"/>
                    </a:lnTo>
                    <a:lnTo>
                      <a:pt x="28" y="5"/>
                    </a:lnTo>
                    <a:lnTo>
                      <a:pt x="26" y="6"/>
                    </a:lnTo>
                    <a:lnTo>
                      <a:pt x="24" y="8"/>
                    </a:lnTo>
                    <a:lnTo>
                      <a:pt x="22" y="9"/>
                    </a:lnTo>
                    <a:lnTo>
                      <a:pt x="20" y="10"/>
                    </a:lnTo>
                    <a:lnTo>
                      <a:pt x="18" y="12"/>
                    </a:lnTo>
                    <a:lnTo>
                      <a:pt x="16" y="13"/>
                    </a:lnTo>
                    <a:lnTo>
                      <a:pt x="15" y="15"/>
                    </a:lnTo>
                    <a:lnTo>
                      <a:pt x="13" y="17"/>
                    </a:lnTo>
                    <a:lnTo>
                      <a:pt x="11" y="19"/>
                    </a:lnTo>
                    <a:lnTo>
                      <a:pt x="10" y="20"/>
                    </a:lnTo>
                    <a:lnTo>
                      <a:pt x="9" y="23"/>
                    </a:lnTo>
                    <a:lnTo>
                      <a:pt x="7" y="24"/>
                    </a:lnTo>
                    <a:lnTo>
                      <a:pt x="6" y="27"/>
                    </a:lnTo>
                    <a:lnTo>
                      <a:pt x="5" y="29"/>
                    </a:lnTo>
                    <a:lnTo>
                      <a:pt x="4" y="31"/>
                    </a:lnTo>
                    <a:lnTo>
                      <a:pt x="3" y="33"/>
                    </a:lnTo>
                    <a:lnTo>
                      <a:pt x="2" y="36"/>
                    </a:lnTo>
                    <a:lnTo>
                      <a:pt x="1" y="38"/>
                    </a:lnTo>
                    <a:lnTo>
                      <a:pt x="1" y="40"/>
                    </a:lnTo>
                    <a:lnTo>
                      <a:pt x="1" y="43"/>
                    </a:lnTo>
                    <a:lnTo>
                      <a:pt x="0" y="45"/>
                    </a:lnTo>
                    <a:lnTo>
                      <a:pt x="0" y="48"/>
                    </a:lnTo>
                    <a:lnTo>
                      <a:pt x="0" y="5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2" name="Freeform 42"/>
              <p:cNvSpPr>
                <a:spLocks noEditPoints="1"/>
              </p:cNvSpPr>
              <p:nvPr/>
            </p:nvSpPr>
            <p:spPr bwMode="auto">
              <a:xfrm>
                <a:off x="2063" y="1836"/>
                <a:ext cx="138" cy="135"/>
              </a:xfrm>
              <a:custGeom>
                <a:avLst/>
                <a:gdLst>
                  <a:gd name="T0" fmla="*/ 1 w 138"/>
                  <a:gd name="T1" fmla="*/ 81 h 135"/>
                  <a:gd name="T2" fmla="*/ 7 w 138"/>
                  <a:gd name="T3" fmla="*/ 97 h 135"/>
                  <a:gd name="T4" fmla="*/ 15 w 138"/>
                  <a:gd name="T5" fmla="*/ 110 h 135"/>
                  <a:gd name="T6" fmla="*/ 27 w 138"/>
                  <a:gd name="T7" fmla="*/ 122 h 135"/>
                  <a:gd name="T8" fmla="*/ 42 w 138"/>
                  <a:gd name="T9" fmla="*/ 130 h 135"/>
                  <a:gd name="T10" fmla="*/ 58 w 138"/>
                  <a:gd name="T11" fmla="*/ 134 h 135"/>
                  <a:gd name="T12" fmla="*/ 76 w 138"/>
                  <a:gd name="T13" fmla="*/ 135 h 135"/>
                  <a:gd name="T14" fmla="*/ 92 w 138"/>
                  <a:gd name="T15" fmla="*/ 131 h 135"/>
                  <a:gd name="T16" fmla="*/ 107 w 138"/>
                  <a:gd name="T17" fmla="*/ 124 h 135"/>
                  <a:gd name="T18" fmla="*/ 120 w 138"/>
                  <a:gd name="T19" fmla="*/ 113 h 135"/>
                  <a:gd name="T20" fmla="*/ 130 w 138"/>
                  <a:gd name="T21" fmla="*/ 100 h 135"/>
                  <a:gd name="T22" fmla="*/ 136 w 138"/>
                  <a:gd name="T23" fmla="*/ 85 h 135"/>
                  <a:gd name="T24" fmla="*/ 138 w 138"/>
                  <a:gd name="T25" fmla="*/ 68 h 135"/>
                  <a:gd name="T26" fmla="*/ 136 w 138"/>
                  <a:gd name="T27" fmla="*/ 51 h 135"/>
                  <a:gd name="T28" fmla="*/ 130 w 138"/>
                  <a:gd name="T29" fmla="*/ 35 h 135"/>
                  <a:gd name="T30" fmla="*/ 120 w 138"/>
                  <a:gd name="T31" fmla="*/ 22 h 135"/>
                  <a:gd name="T32" fmla="*/ 107 w 138"/>
                  <a:gd name="T33" fmla="*/ 12 h 135"/>
                  <a:gd name="T34" fmla="*/ 92 w 138"/>
                  <a:gd name="T35" fmla="*/ 4 h 135"/>
                  <a:gd name="T36" fmla="*/ 76 w 138"/>
                  <a:gd name="T37" fmla="*/ 1 h 135"/>
                  <a:gd name="T38" fmla="*/ 58 w 138"/>
                  <a:gd name="T39" fmla="*/ 1 h 135"/>
                  <a:gd name="T40" fmla="*/ 42 w 138"/>
                  <a:gd name="T41" fmla="*/ 5 h 135"/>
                  <a:gd name="T42" fmla="*/ 27 w 138"/>
                  <a:gd name="T43" fmla="*/ 14 h 135"/>
                  <a:gd name="T44" fmla="*/ 15 w 138"/>
                  <a:gd name="T45" fmla="*/ 25 h 135"/>
                  <a:gd name="T46" fmla="*/ 7 w 138"/>
                  <a:gd name="T47" fmla="*/ 38 h 135"/>
                  <a:gd name="T48" fmla="*/ 1 w 138"/>
                  <a:gd name="T49" fmla="*/ 54 h 135"/>
                  <a:gd name="T50" fmla="*/ 0 w 138"/>
                  <a:gd name="T51" fmla="*/ 68 h 135"/>
                  <a:gd name="T52" fmla="*/ 19 w 138"/>
                  <a:gd name="T53" fmla="*/ 78 h 135"/>
                  <a:gd name="T54" fmla="*/ 23 w 138"/>
                  <a:gd name="T55" fmla="*/ 89 h 135"/>
                  <a:gd name="T56" fmla="*/ 30 w 138"/>
                  <a:gd name="T57" fmla="*/ 99 h 135"/>
                  <a:gd name="T58" fmla="*/ 38 w 138"/>
                  <a:gd name="T59" fmla="*/ 108 h 135"/>
                  <a:gd name="T60" fmla="*/ 49 w 138"/>
                  <a:gd name="T61" fmla="*/ 114 h 135"/>
                  <a:gd name="T62" fmla="*/ 61 w 138"/>
                  <a:gd name="T63" fmla="*/ 117 h 135"/>
                  <a:gd name="T64" fmla="*/ 74 w 138"/>
                  <a:gd name="T65" fmla="*/ 117 h 135"/>
                  <a:gd name="T66" fmla="*/ 86 w 138"/>
                  <a:gd name="T67" fmla="*/ 115 h 135"/>
                  <a:gd name="T68" fmla="*/ 97 w 138"/>
                  <a:gd name="T69" fmla="*/ 109 h 135"/>
                  <a:gd name="T70" fmla="*/ 106 w 138"/>
                  <a:gd name="T71" fmla="*/ 101 h 135"/>
                  <a:gd name="T72" fmla="*/ 113 w 138"/>
                  <a:gd name="T73" fmla="*/ 91 h 135"/>
                  <a:gd name="T74" fmla="*/ 117 w 138"/>
                  <a:gd name="T75" fmla="*/ 80 h 135"/>
                  <a:gd name="T76" fmla="*/ 119 w 138"/>
                  <a:gd name="T77" fmla="*/ 68 h 135"/>
                  <a:gd name="T78" fmla="*/ 117 w 138"/>
                  <a:gd name="T79" fmla="*/ 55 h 135"/>
                  <a:gd name="T80" fmla="*/ 113 w 138"/>
                  <a:gd name="T81" fmla="*/ 44 h 135"/>
                  <a:gd name="T82" fmla="*/ 106 w 138"/>
                  <a:gd name="T83" fmla="*/ 34 h 135"/>
                  <a:gd name="T84" fmla="*/ 97 w 138"/>
                  <a:gd name="T85" fmla="*/ 26 h 135"/>
                  <a:gd name="T86" fmla="*/ 86 w 138"/>
                  <a:gd name="T87" fmla="*/ 20 h 135"/>
                  <a:gd name="T88" fmla="*/ 74 w 138"/>
                  <a:gd name="T89" fmla="*/ 18 h 135"/>
                  <a:gd name="T90" fmla="*/ 61 w 138"/>
                  <a:gd name="T91" fmla="*/ 18 h 135"/>
                  <a:gd name="T92" fmla="*/ 49 w 138"/>
                  <a:gd name="T93" fmla="*/ 22 h 135"/>
                  <a:gd name="T94" fmla="*/ 38 w 138"/>
                  <a:gd name="T95" fmla="*/ 28 h 135"/>
                  <a:gd name="T96" fmla="*/ 30 w 138"/>
                  <a:gd name="T97" fmla="*/ 36 h 135"/>
                  <a:gd name="T98" fmla="*/ 23 w 138"/>
                  <a:gd name="T99" fmla="*/ 46 h 135"/>
                  <a:gd name="T100" fmla="*/ 19 w 138"/>
                  <a:gd name="T101" fmla="*/ 58 h 135"/>
                  <a:gd name="T102" fmla="*/ 18 w 138"/>
                  <a:gd name="T103" fmla="*/ 68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8" h="135">
                    <a:moveTo>
                      <a:pt x="0" y="68"/>
                    </a:moveTo>
                    <a:lnTo>
                      <a:pt x="0" y="71"/>
                    </a:lnTo>
                    <a:lnTo>
                      <a:pt x="0" y="74"/>
                    </a:lnTo>
                    <a:lnTo>
                      <a:pt x="0" y="78"/>
                    </a:lnTo>
                    <a:lnTo>
                      <a:pt x="1" y="81"/>
                    </a:lnTo>
                    <a:lnTo>
                      <a:pt x="2" y="85"/>
                    </a:lnTo>
                    <a:lnTo>
                      <a:pt x="3" y="88"/>
                    </a:lnTo>
                    <a:lnTo>
                      <a:pt x="4" y="91"/>
                    </a:lnTo>
                    <a:lnTo>
                      <a:pt x="5" y="94"/>
                    </a:lnTo>
                    <a:lnTo>
                      <a:pt x="7" y="97"/>
                    </a:lnTo>
                    <a:lnTo>
                      <a:pt x="8" y="100"/>
                    </a:lnTo>
                    <a:lnTo>
                      <a:pt x="10" y="103"/>
                    </a:lnTo>
                    <a:lnTo>
                      <a:pt x="12" y="105"/>
                    </a:lnTo>
                    <a:lnTo>
                      <a:pt x="13" y="108"/>
                    </a:lnTo>
                    <a:lnTo>
                      <a:pt x="15" y="110"/>
                    </a:lnTo>
                    <a:lnTo>
                      <a:pt x="18" y="113"/>
                    </a:lnTo>
                    <a:lnTo>
                      <a:pt x="20" y="115"/>
                    </a:lnTo>
                    <a:lnTo>
                      <a:pt x="22" y="118"/>
                    </a:lnTo>
                    <a:lnTo>
                      <a:pt x="25" y="120"/>
                    </a:lnTo>
                    <a:lnTo>
                      <a:pt x="27" y="122"/>
                    </a:lnTo>
                    <a:lnTo>
                      <a:pt x="30" y="124"/>
                    </a:lnTo>
                    <a:lnTo>
                      <a:pt x="33" y="125"/>
                    </a:lnTo>
                    <a:lnTo>
                      <a:pt x="36" y="127"/>
                    </a:lnTo>
                    <a:lnTo>
                      <a:pt x="39" y="128"/>
                    </a:lnTo>
                    <a:lnTo>
                      <a:pt x="42" y="130"/>
                    </a:lnTo>
                    <a:lnTo>
                      <a:pt x="45" y="131"/>
                    </a:lnTo>
                    <a:lnTo>
                      <a:pt x="48" y="132"/>
                    </a:lnTo>
                    <a:lnTo>
                      <a:pt x="51" y="133"/>
                    </a:lnTo>
                    <a:lnTo>
                      <a:pt x="55" y="134"/>
                    </a:lnTo>
                    <a:lnTo>
                      <a:pt x="58" y="134"/>
                    </a:lnTo>
                    <a:lnTo>
                      <a:pt x="62" y="135"/>
                    </a:lnTo>
                    <a:lnTo>
                      <a:pt x="65" y="135"/>
                    </a:lnTo>
                    <a:lnTo>
                      <a:pt x="69" y="135"/>
                    </a:lnTo>
                    <a:lnTo>
                      <a:pt x="72" y="135"/>
                    </a:lnTo>
                    <a:lnTo>
                      <a:pt x="76" y="135"/>
                    </a:lnTo>
                    <a:lnTo>
                      <a:pt x="79" y="134"/>
                    </a:lnTo>
                    <a:lnTo>
                      <a:pt x="83" y="134"/>
                    </a:lnTo>
                    <a:lnTo>
                      <a:pt x="86" y="133"/>
                    </a:lnTo>
                    <a:lnTo>
                      <a:pt x="89" y="132"/>
                    </a:lnTo>
                    <a:lnTo>
                      <a:pt x="92" y="131"/>
                    </a:lnTo>
                    <a:lnTo>
                      <a:pt x="96" y="130"/>
                    </a:lnTo>
                    <a:lnTo>
                      <a:pt x="99" y="128"/>
                    </a:lnTo>
                    <a:lnTo>
                      <a:pt x="102" y="127"/>
                    </a:lnTo>
                    <a:lnTo>
                      <a:pt x="105" y="125"/>
                    </a:lnTo>
                    <a:lnTo>
                      <a:pt x="107" y="124"/>
                    </a:lnTo>
                    <a:lnTo>
                      <a:pt x="110" y="122"/>
                    </a:lnTo>
                    <a:lnTo>
                      <a:pt x="113" y="120"/>
                    </a:lnTo>
                    <a:lnTo>
                      <a:pt x="115" y="118"/>
                    </a:lnTo>
                    <a:lnTo>
                      <a:pt x="118" y="115"/>
                    </a:lnTo>
                    <a:lnTo>
                      <a:pt x="120" y="113"/>
                    </a:lnTo>
                    <a:lnTo>
                      <a:pt x="122" y="110"/>
                    </a:lnTo>
                    <a:lnTo>
                      <a:pt x="124" y="108"/>
                    </a:lnTo>
                    <a:lnTo>
                      <a:pt x="126" y="105"/>
                    </a:lnTo>
                    <a:lnTo>
                      <a:pt x="128" y="103"/>
                    </a:lnTo>
                    <a:lnTo>
                      <a:pt x="130" y="100"/>
                    </a:lnTo>
                    <a:lnTo>
                      <a:pt x="131" y="97"/>
                    </a:lnTo>
                    <a:lnTo>
                      <a:pt x="132" y="94"/>
                    </a:lnTo>
                    <a:lnTo>
                      <a:pt x="134" y="91"/>
                    </a:lnTo>
                    <a:lnTo>
                      <a:pt x="135" y="88"/>
                    </a:lnTo>
                    <a:lnTo>
                      <a:pt x="136" y="85"/>
                    </a:lnTo>
                    <a:lnTo>
                      <a:pt x="137" y="81"/>
                    </a:lnTo>
                    <a:lnTo>
                      <a:pt x="137" y="78"/>
                    </a:lnTo>
                    <a:lnTo>
                      <a:pt x="138" y="74"/>
                    </a:lnTo>
                    <a:lnTo>
                      <a:pt x="138" y="71"/>
                    </a:lnTo>
                    <a:lnTo>
                      <a:pt x="138" y="68"/>
                    </a:lnTo>
                    <a:lnTo>
                      <a:pt x="138" y="64"/>
                    </a:lnTo>
                    <a:lnTo>
                      <a:pt x="138" y="61"/>
                    </a:lnTo>
                    <a:lnTo>
                      <a:pt x="137" y="58"/>
                    </a:lnTo>
                    <a:lnTo>
                      <a:pt x="137" y="54"/>
                    </a:lnTo>
                    <a:lnTo>
                      <a:pt x="136" y="51"/>
                    </a:lnTo>
                    <a:lnTo>
                      <a:pt x="135" y="48"/>
                    </a:lnTo>
                    <a:lnTo>
                      <a:pt x="134" y="44"/>
                    </a:lnTo>
                    <a:lnTo>
                      <a:pt x="132" y="41"/>
                    </a:lnTo>
                    <a:lnTo>
                      <a:pt x="131" y="38"/>
                    </a:lnTo>
                    <a:lnTo>
                      <a:pt x="130" y="35"/>
                    </a:lnTo>
                    <a:lnTo>
                      <a:pt x="128" y="33"/>
                    </a:lnTo>
                    <a:lnTo>
                      <a:pt x="126" y="30"/>
                    </a:lnTo>
                    <a:lnTo>
                      <a:pt x="124" y="27"/>
                    </a:lnTo>
                    <a:lnTo>
                      <a:pt x="122" y="25"/>
                    </a:lnTo>
                    <a:lnTo>
                      <a:pt x="120" y="22"/>
                    </a:lnTo>
                    <a:lnTo>
                      <a:pt x="118" y="20"/>
                    </a:lnTo>
                    <a:lnTo>
                      <a:pt x="115" y="18"/>
                    </a:lnTo>
                    <a:lnTo>
                      <a:pt x="113" y="16"/>
                    </a:lnTo>
                    <a:lnTo>
                      <a:pt x="110" y="14"/>
                    </a:lnTo>
                    <a:lnTo>
                      <a:pt x="107" y="12"/>
                    </a:lnTo>
                    <a:lnTo>
                      <a:pt x="105" y="10"/>
                    </a:lnTo>
                    <a:lnTo>
                      <a:pt x="102" y="8"/>
                    </a:lnTo>
                    <a:lnTo>
                      <a:pt x="99" y="7"/>
                    </a:lnTo>
                    <a:lnTo>
                      <a:pt x="96" y="5"/>
                    </a:lnTo>
                    <a:lnTo>
                      <a:pt x="92" y="4"/>
                    </a:lnTo>
                    <a:lnTo>
                      <a:pt x="89" y="3"/>
                    </a:lnTo>
                    <a:lnTo>
                      <a:pt x="86" y="2"/>
                    </a:lnTo>
                    <a:lnTo>
                      <a:pt x="83" y="2"/>
                    </a:lnTo>
                    <a:lnTo>
                      <a:pt x="79" y="1"/>
                    </a:lnTo>
                    <a:lnTo>
                      <a:pt x="76" y="1"/>
                    </a:lnTo>
                    <a:lnTo>
                      <a:pt x="72" y="0"/>
                    </a:lnTo>
                    <a:lnTo>
                      <a:pt x="69" y="0"/>
                    </a:lnTo>
                    <a:lnTo>
                      <a:pt x="65" y="0"/>
                    </a:lnTo>
                    <a:lnTo>
                      <a:pt x="62" y="1"/>
                    </a:lnTo>
                    <a:lnTo>
                      <a:pt x="58" y="1"/>
                    </a:lnTo>
                    <a:lnTo>
                      <a:pt x="55" y="2"/>
                    </a:lnTo>
                    <a:lnTo>
                      <a:pt x="51" y="2"/>
                    </a:lnTo>
                    <a:lnTo>
                      <a:pt x="48" y="3"/>
                    </a:lnTo>
                    <a:lnTo>
                      <a:pt x="45" y="4"/>
                    </a:lnTo>
                    <a:lnTo>
                      <a:pt x="42" y="5"/>
                    </a:lnTo>
                    <a:lnTo>
                      <a:pt x="39" y="7"/>
                    </a:lnTo>
                    <a:lnTo>
                      <a:pt x="36" y="8"/>
                    </a:lnTo>
                    <a:lnTo>
                      <a:pt x="33" y="10"/>
                    </a:lnTo>
                    <a:lnTo>
                      <a:pt x="30" y="12"/>
                    </a:lnTo>
                    <a:lnTo>
                      <a:pt x="27" y="14"/>
                    </a:lnTo>
                    <a:lnTo>
                      <a:pt x="25" y="16"/>
                    </a:lnTo>
                    <a:lnTo>
                      <a:pt x="22" y="18"/>
                    </a:lnTo>
                    <a:lnTo>
                      <a:pt x="20" y="20"/>
                    </a:lnTo>
                    <a:lnTo>
                      <a:pt x="18" y="22"/>
                    </a:lnTo>
                    <a:lnTo>
                      <a:pt x="15" y="25"/>
                    </a:lnTo>
                    <a:lnTo>
                      <a:pt x="13" y="27"/>
                    </a:lnTo>
                    <a:lnTo>
                      <a:pt x="12" y="30"/>
                    </a:lnTo>
                    <a:lnTo>
                      <a:pt x="10" y="33"/>
                    </a:lnTo>
                    <a:lnTo>
                      <a:pt x="8" y="35"/>
                    </a:lnTo>
                    <a:lnTo>
                      <a:pt x="7" y="38"/>
                    </a:lnTo>
                    <a:lnTo>
                      <a:pt x="5" y="41"/>
                    </a:lnTo>
                    <a:lnTo>
                      <a:pt x="4" y="44"/>
                    </a:lnTo>
                    <a:lnTo>
                      <a:pt x="3" y="48"/>
                    </a:lnTo>
                    <a:lnTo>
                      <a:pt x="2" y="51"/>
                    </a:lnTo>
                    <a:lnTo>
                      <a:pt x="1" y="54"/>
                    </a:lnTo>
                    <a:lnTo>
                      <a:pt x="0" y="58"/>
                    </a:lnTo>
                    <a:lnTo>
                      <a:pt x="0" y="61"/>
                    </a:lnTo>
                    <a:lnTo>
                      <a:pt x="0" y="64"/>
                    </a:lnTo>
                    <a:lnTo>
                      <a:pt x="0" y="68"/>
                    </a:lnTo>
                    <a:close/>
                    <a:moveTo>
                      <a:pt x="18" y="68"/>
                    </a:moveTo>
                    <a:lnTo>
                      <a:pt x="18" y="70"/>
                    </a:lnTo>
                    <a:lnTo>
                      <a:pt x="18" y="73"/>
                    </a:lnTo>
                    <a:lnTo>
                      <a:pt x="19" y="75"/>
                    </a:lnTo>
                    <a:lnTo>
                      <a:pt x="19" y="78"/>
                    </a:lnTo>
                    <a:lnTo>
                      <a:pt x="20" y="80"/>
                    </a:lnTo>
                    <a:lnTo>
                      <a:pt x="20" y="82"/>
                    </a:lnTo>
                    <a:lnTo>
                      <a:pt x="21" y="85"/>
                    </a:lnTo>
                    <a:lnTo>
                      <a:pt x="22" y="87"/>
                    </a:lnTo>
                    <a:lnTo>
                      <a:pt x="23" y="89"/>
                    </a:lnTo>
                    <a:lnTo>
                      <a:pt x="24" y="91"/>
                    </a:lnTo>
                    <a:lnTo>
                      <a:pt x="26" y="94"/>
                    </a:lnTo>
                    <a:lnTo>
                      <a:pt x="27" y="95"/>
                    </a:lnTo>
                    <a:lnTo>
                      <a:pt x="28" y="97"/>
                    </a:lnTo>
                    <a:lnTo>
                      <a:pt x="30" y="99"/>
                    </a:lnTo>
                    <a:lnTo>
                      <a:pt x="31" y="101"/>
                    </a:lnTo>
                    <a:lnTo>
                      <a:pt x="33" y="103"/>
                    </a:lnTo>
                    <a:lnTo>
                      <a:pt x="35" y="104"/>
                    </a:lnTo>
                    <a:lnTo>
                      <a:pt x="36" y="106"/>
                    </a:lnTo>
                    <a:lnTo>
                      <a:pt x="38" y="108"/>
                    </a:lnTo>
                    <a:lnTo>
                      <a:pt x="40" y="109"/>
                    </a:lnTo>
                    <a:lnTo>
                      <a:pt x="43" y="110"/>
                    </a:lnTo>
                    <a:lnTo>
                      <a:pt x="45" y="112"/>
                    </a:lnTo>
                    <a:lnTo>
                      <a:pt x="47" y="113"/>
                    </a:lnTo>
                    <a:lnTo>
                      <a:pt x="49" y="114"/>
                    </a:lnTo>
                    <a:lnTo>
                      <a:pt x="51" y="115"/>
                    </a:lnTo>
                    <a:lnTo>
                      <a:pt x="54" y="115"/>
                    </a:lnTo>
                    <a:lnTo>
                      <a:pt x="56" y="116"/>
                    </a:lnTo>
                    <a:lnTo>
                      <a:pt x="58" y="116"/>
                    </a:lnTo>
                    <a:lnTo>
                      <a:pt x="61" y="117"/>
                    </a:lnTo>
                    <a:lnTo>
                      <a:pt x="63" y="117"/>
                    </a:lnTo>
                    <a:lnTo>
                      <a:pt x="66" y="118"/>
                    </a:lnTo>
                    <a:lnTo>
                      <a:pt x="69" y="118"/>
                    </a:lnTo>
                    <a:lnTo>
                      <a:pt x="71" y="118"/>
                    </a:lnTo>
                    <a:lnTo>
                      <a:pt x="74" y="117"/>
                    </a:lnTo>
                    <a:lnTo>
                      <a:pt x="76" y="117"/>
                    </a:lnTo>
                    <a:lnTo>
                      <a:pt x="79" y="116"/>
                    </a:lnTo>
                    <a:lnTo>
                      <a:pt x="81" y="116"/>
                    </a:lnTo>
                    <a:lnTo>
                      <a:pt x="84" y="115"/>
                    </a:lnTo>
                    <a:lnTo>
                      <a:pt x="86" y="115"/>
                    </a:lnTo>
                    <a:lnTo>
                      <a:pt x="88" y="114"/>
                    </a:lnTo>
                    <a:lnTo>
                      <a:pt x="90" y="113"/>
                    </a:lnTo>
                    <a:lnTo>
                      <a:pt x="92" y="112"/>
                    </a:lnTo>
                    <a:lnTo>
                      <a:pt x="95" y="110"/>
                    </a:lnTo>
                    <a:lnTo>
                      <a:pt x="97" y="109"/>
                    </a:lnTo>
                    <a:lnTo>
                      <a:pt x="99" y="108"/>
                    </a:lnTo>
                    <a:lnTo>
                      <a:pt x="101" y="106"/>
                    </a:lnTo>
                    <a:lnTo>
                      <a:pt x="102" y="104"/>
                    </a:lnTo>
                    <a:lnTo>
                      <a:pt x="104" y="103"/>
                    </a:lnTo>
                    <a:lnTo>
                      <a:pt x="106" y="101"/>
                    </a:lnTo>
                    <a:lnTo>
                      <a:pt x="107" y="99"/>
                    </a:lnTo>
                    <a:lnTo>
                      <a:pt x="109" y="97"/>
                    </a:lnTo>
                    <a:lnTo>
                      <a:pt x="110" y="95"/>
                    </a:lnTo>
                    <a:lnTo>
                      <a:pt x="112" y="94"/>
                    </a:lnTo>
                    <a:lnTo>
                      <a:pt x="113" y="91"/>
                    </a:lnTo>
                    <a:lnTo>
                      <a:pt x="114" y="89"/>
                    </a:lnTo>
                    <a:lnTo>
                      <a:pt x="115" y="87"/>
                    </a:lnTo>
                    <a:lnTo>
                      <a:pt x="116" y="85"/>
                    </a:lnTo>
                    <a:lnTo>
                      <a:pt x="117" y="82"/>
                    </a:lnTo>
                    <a:lnTo>
                      <a:pt x="117" y="80"/>
                    </a:lnTo>
                    <a:lnTo>
                      <a:pt x="118" y="78"/>
                    </a:lnTo>
                    <a:lnTo>
                      <a:pt x="118" y="75"/>
                    </a:lnTo>
                    <a:lnTo>
                      <a:pt x="119" y="73"/>
                    </a:lnTo>
                    <a:lnTo>
                      <a:pt x="119" y="70"/>
                    </a:lnTo>
                    <a:lnTo>
                      <a:pt x="119" y="68"/>
                    </a:lnTo>
                    <a:lnTo>
                      <a:pt x="119" y="65"/>
                    </a:lnTo>
                    <a:lnTo>
                      <a:pt x="119" y="62"/>
                    </a:lnTo>
                    <a:lnTo>
                      <a:pt x="118" y="60"/>
                    </a:lnTo>
                    <a:lnTo>
                      <a:pt x="118" y="58"/>
                    </a:lnTo>
                    <a:lnTo>
                      <a:pt x="117" y="55"/>
                    </a:lnTo>
                    <a:lnTo>
                      <a:pt x="117" y="53"/>
                    </a:lnTo>
                    <a:lnTo>
                      <a:pt x="116" y="50"/>
                    </a:lnTo>
                    <a:lnTo>
                      <a:pt x="115" y="48"/>
                    </a:lnTo>
                    <a:lnTo>
                      <a:pt x="114" y="46"/>
                    </a:lnTo>
                    <a:lnTo>
                      <a:pt x="113" y="44"/>
                    </a:lnTo>
                    <a:lnTo>
                      <a:pt x="112" y="42"/>
                    </a:lnTo>
                    <a:lnTo>
                      <a:pt x="110" y="40"/>
                    </a:lnTo>
                    <a:lnTo>
                      <a:pt x="109" y="38"/>
                    </a:lnTo>
                    <a:lnTo>
                      <a:pt x="107" y="36"/>
                    </a:lnTo>
                    <a:lnTo>
                      <a:pt x="106" y="34"/>
                    </a:lnTo>
                    <a:lnTo>
                      <a:pt x="104" y="32"/>
                    </a:lnTo>
                    <a:lnTo>
                      <a:pt x="102" y="31"/>
                    </a:lnTo>
                    <a:lnTo>
                      <a:pt x="101" y="29"/>
                    </a:lnTo>
                    <a:lnTo>
                      <a:pt x="99" y="28"/>
                    </a:lnTo>
                    <a:lnTo>
                      <a:pt x="97" y="26"/>
                    </a:lnTo>
                    <a:lnTo>
                      <a:pt x="95" y="25"/>
                    </a:lnTo>
                    <a:lnTo>
                      <a:pt x="92" y="23"/>
                    </a:lnTo>
                    <a:lnTo>
                      <a:pt x="90" y="22"/>
                    </a:lnTo>
                    <a:lnTo>
                      <a:pt x="88" y="22"/>
                    </a:lnTo>
                    <a:lnTo>
                      <a:pt x="86" y="20"/>
                    </a:lnTo>
                    <a:lnTo>
                      <a:pt x="84" y="20"/>
                    </a:lnTo>
                    <a:lnTo>
                      <a:pt x="81" y="19"/>
                    </a:lnTo>
                    <a:lnTo>
                      <a:pt x="79" y="19"/>
                    </a:lnTo>
                    <a:lnTo>
                      <a:pt x="76" y="18"/>
                    </a:lnTo>
                    <a:lnTo>
                      <a:pt x="74" y="18"/>
                    </a:lnTo>
                    <a:lnTo>
                      <a:pt x="71" y="18"/>
                    </a:lnTo>
                    <a:lnTo>
                      <a:pt x="69" y="17"/>
                    </a:lnTo>
                    <a:lnTo>
                      <a:pt x="66" y="18"/>
                    </a:lnTo>
                    <a:lnTo>
                      <a:pt x="63" y="18"/>
                    </a:lnTo>
                    <a:lnTo>
                      <a:pt x="61" y="18"/>
                    </a:lnTo>
                    <a:lnTo>
                      <a:pt x="58" y="19"/>
                    </a:lnTo>
                    <a:lnTo>
                      <a:pt x="56" y="19"/>
                    </a:lnTo>
                    <a:lnTo>
                      <a:pt x="54" y="20"/>
                    </a:lnTo>
                    <a:lnTo>
                      <a:pt x="51" y="20"/>
                    </a:lnTo>
                    <a:lnTo>
                      <a:pt x="49" y="22"/>
                    </a:lnTo>
                    <a:lnTo>
                      <a:pt x="47" y="22"/>
                    </a:lnTo>
                    <a:lnTo>
                      <a:pt x="45" y="23"/>
                    </a:lnTo>
                    <a:lnTo>
                      <a:pt x="43" y="25"/>
                    </a:lnTo>
                    <a:lnTo>
                      <a:pt x="40" y="26"/>
                    </a:lnTo>
                    <a:lnTo>
                      <a:pt x="38" y="28"/>
                    </a:lnTo>
                    <a:lnTo>
                      <a:pt x="36" y="29"/>
                    </a:lnTo>
                    <a:lnTo>
                      <a:pt x="35" y="31"/>
                    </a:lnTo>
                    <a:lnTo>
                      <a:pt x="33" y="32"/>
                    </a:lnTo>
                    <a:lnTo>
                      <a:pt x="31" y="34"/>
                    </a:lnTo>
                    <a:lnTo>
                      <a:pt x="30" y="36"/>
                    </a:lnTo>
                    <a:lnTo>
                      <a:pt x="28" y="38"/>
                    </a:lnTo>
                    <a:lnTo>
                      <a:pt x="27" y="40"/>
                    </a:lnTo>
                    <a:lnTo>
                      <a:pt x="26" y="42"/>
                    </a:lnTo>
                    <a:lnTo>
                      <a:pt x="24" y="44"/>
                    </a:lnTo>
                    <a:lnTo>
                      <a:pt x="23" y="46"/>
                    </a:lnTo>
                    <a:lnTo>
                      <a:pt x="22" y="48"/>
                    </a:lnTo>
                    <a:lnTo>
                      <a:pt x="21" y="50"/>
                    </a:lnTo>
                    <a:lnTo>
                      <a:pt x="20" y="53"/>
                    </a:lnTo>
                    <a:lnTo>
                      <a:pt x="20" y="55"/>
                    </a:lnTo>
                    <a:lnTo>
                      <a:pt x="19" y="58"/>
                    </a:lnTo>
                    <a:lnTo>
                      <a:pt x="19" y="60"/>
                    </a:lnTo>
                    <a:lnTo>
                      <a:pt x="18" y="62"/>
                    </a:lnTo>
                    <a:lnTo>
                      <a:pt x="18" y="65"/>
                    </a:lnTo>
                    <a:lnTo>
                      <a:pt x="1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3" name="Freeform 43"/>
              <p:cNvSpPr>
                <a:spLocks/>
              </p:cNvSpPr>
              <p:nvPr/>
            </p:nvSpPr>
            <p:spPr bwMode="auto">
              <a:xfrm>
                <a:off x="2063" y="1836"/>
                <a:ext cx="138" cy="135"/>
              </a:xfrm>
              <a:custGeom>
                <a:avLst/>
                <a:gdLst>
                  <a:gd name="T0" fmla="*/ 0 w 138"/>
                  <a:gd name="T1" fmla="*/ 74 h 135"/>
                  <a:gd name="T2" fmla="*/ 2 w 138"/>
                  <a:gd name="T3" fmla="*/ 85 h 135"/>
                  <a:gd name="T4" fmla="*/ 5 w 138"/>
                  <a:gd name="T5" fmla="*/ 94 h 135"/>
                  <a:gd name="T6" fmla="*/ 10 w 138"/>
                  <a:gd name="T7" fmla="*/ 103 h 135"/>
                  <a:gd name="T8" fmla="*/ 15 w 138"/>
                  <a:gd name="T9" fmla="*/ 110 h 135"/>
                  <a:gd name="T10" fmla="*/ 22 w 138"/>
                  <a:gd name="T11" fmla="*/ 118 h 135"/>
                  <a:gd name="T12" fmla="*/ 30 w 138"/>
                  <a:gd name="T13" fmla="*/ 124 h 135"/>
                  <a:gd name="T14" fmla="*/ 39 w 138"/>
                  <a:gd name="T15" fmla="*/ 128 h 135"/>
                  <a:gd name="T16" fmla="*/ 48 w 138"/>
                  <a:gd name="T17" fmla="*/ 132 h 135"/>
                  <a:gd name="T18" fmla="*/ 58 w 138"/>
                  <a:gd name="T19" fmla="*/ 134 h 135"/>
                  <a:gd name="T20" fmla="*/ 69 w 138"/>
                  <a:gd name="T21" fmla="*/ 135 h 135"/>
                  <a:gd name="T22" fmla="*/ 79 w 138"/>
                  <a:gd name="T23" fmla="*/ 134 h 135"/>
                  <a:gd name="T24" fmla="*/ 89 w 138"/>
                  <a:gd name="T25" fmla="*/ 132 h 135"/>
                  <a:gd name="T26" fmla="*/ 99 w 138"/>
                  <a:gd name="T27" fmla="*/ 128 h 135"/>
                  <a:gd name="T28" fmla="*/ 107 w 138"/>
                  <a:gd name="T29" fmla="*/ 124 h 135"/>
                  <a:gd name="T30" fmla="*/ 115 w 138"/>
                  <a:gd name="T31" fmla="*/ 118 h 135"/>
                  <a:gd name="T32" fmla="*/ 122 w 138"/>
                  <a:gd name="T33" fmla="*/ 110 h 135"/>
                  <a:gd name="T34" fmla="*/ 128 w 138"/>
                  <a:gd name="T35" fmla="*/ 103 h 135"/>
                  <a:gd name="T36" fmla="*/ 132 w 138"/>
                  <a:gd name="T37" fmla="*/ 94 h 135"/>
                  <a:gd name="T38" fmla="*/ 136 w 138"/>
                  <a:gd name="T39" fmla="*/ 85 h 135"/>
                  <a:gd name="T40" fmla="*/ 138 w 138"/>
                  <a:gd name="T41" fmla="*/ 74 h 135"/>
                  <a:gd name="T42" fmla="*/ 138 w 138"/>
                  <a:gd name="T43" fmla="*/ 64 h 135"/>
                  <a:gd name="T44" fmla="*/ 137 w 138"/>
                  <a:gd name="T45" fmla="*/ 54 h 135"/>
                  <a:gd name="T46" fmla="*/ 134 w 138"/>
                  <a:gd name="T47" fmla="*/ 44 h 135"/>
                  <a:gd name="T48" fmla="*/ 130 w 138"/>
                  <a:gd name="T49" fmla="*/ 35 h 135"/>
                  <a:gd name="T50" fmla="*/ 124 w 138"/>
                  <a:gd name="T51" fmla="*/ 27 h 135"/>
                  <a:gd name="T52" fmla="*/ 118 w 138"/>
                  <a:gd name="T53" fmla="*/ 20 h 135"/>
                  <a:gd name="T54" fmla="*/ 110 w 138"/>
                  <a:gd name="T55" fmla="*/ 14 h 135"/>
                  <a:gd name="T56" fmla="*/ 102 w 138"/>
                  <a:gd name="T57" fmla="*/ 8 h 135"/>
                  <a:gd name="T58" fmla="*/ 92 w 138"/>
                  <a:gd name="T59" fmla="*/ 4 h 135"/>
                  <a:gd name="T60" fmla="*/ 83 w 138"/>
                  <a:gd name="T61" fmla="*/ 2 h 135"/>
                  <a:gd name="T62" fmla="*/ 72 w 138"/>
                  <a:gd name="T63" fmla="*/ 0 h 135"/>
                  <a:gd name="T64" fmla="*/ 62 w 138"/>
                  <a:gd name="T65" fmla="*/ 1 h 135"/>
                  <a:gd name="T66" fmla="*/ 51 w 138"/>
                  <a:gd name="T67" fmla="*/ 2 h 135"/>
                  <a:gd name="T68" fmla="*/ 42 w 138"/>
                  <a:gd name="T69" fmla="*/ 5 h 135"/>
                  <a:gd name="T70" fmla="*/ 33 w 138"/>
                  <a:gd name="T71" fmla="*/ 10 h 135"/>
                  <a:gd name="T72" fmla="*/ 25 w 138"/>
                  <a:gd name="T73" fmla="*/ 16 h 135"/>
                  <a:gd name="T74" fmla="*/ 18 w 138"/>
                  <a:gd name="T75" fmla="*/ 22 h 135"/>
                  <a:gd name="T76" fmla="*/ 12 w 138"/>
                  <a:gd name="T77" fmla="*/ 30 h 135"/>
                  <a:gd name="T78" fmla="*/ 7 w 138"/>
                  <a:gd name="T79" fmla="*/ 38 h 135"/>
                  <a:gd name="T80" fmla="*/ 3 w 138"/>
                  <a:gd name="T81" fmla="*/ 48 h 135"/>
                  <a:gd name="T82" fmla="*/ 0 w 138"/>
                  <a:gd name="T83" fmla="*/ 58 h 135"/>
                  <a:gd name="T84" fmla="*/ 0 w 138"/>
                  <a:gd name="T85" fmla="*/ 68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135">
                    <a:moveTo>
                      <a:pt x="0" y="68"/>
                    </a:moveTo>
                    <a:lnTo>
                      <a:pt x="0" y="71"/>
                    </a:lnTo>
                    <a:lnTo>
                      <a:pt x="0" y="74"/>
                    </a:lnTo>
                    <a:lnTo>
                      <a:pt x="0" y="78"/>
                    </a:lnTo>
                    <a:lnTo>
                      <a:pt x="1" y="81"/>
                    </a:lnTo>
                    <a:lnTo>
                      <a:pt x="2" y="85"/>
                    </a:lnTo>
                    <a:lnTo>
                      <a:pt x="3" y="88"/>
                    </a:lnTo>
                    <a:lnTo>
                      <a:pt x="4" y="91"/>
                    </a:lnTo>
                    <a:lnTo>
                      <a:pt x="5" y="94"/>
                    </a:lnTo>
                    <a:lnTo>
                      <a:pt x="7" y="97"/>
                    </a:lnTo>
                    <a:lnTo>
                      <a:pt x="8" y="100"/>
                    </a:lnTo>
                    <a:lnTo>
                      <a:pt x="10" y="103"/>
                    </a:lnTo>
                    <a:lnTo>
                      <a:pt x="12" y="105"/>
                    </a:lnTo>
                    <a:lnTo>
                      <a:pt x="13" y="108"/>
                    </a:lnTo>
                    <a:lnTo>
                      <a:pt x="15" y="110"/>
                    </a:lnTo>
                    <a:lnTo>
                      <a:pt x="18" y="113"/>
                    </a:lnTo>
                    <a:lnTo>
                      <a:pt x="20" y="115"/>
                    </a:lnTo>
                    <a:lnTo>
                      <a:pt x="22" y="118"/>
                    </a:lnTo>
                    <a:lnTo>
                      <a:pt x="25" y="120"/>
                    </a:lnTo>
                    <a:lnTo>
                      <a:pt x="27" y="122"/>
                    </a:lnTo>
                    <a:lnTo>
                      <a:pt x="30" y="124"/>
                    </a:lnTo>
                    <a:lnTo>
                      <a:pt x="33" y="125"/>
                    </a:lnTo>
                    <a:lnTo>
                      <a:pt x="36" y="127"/>
                    </a:lnTo>
                    <a:lnTo>
                      <a:pt x="39" y="128"/>
                    </a:lnTo>
                    <a:lnTo>
                      <a:pt x="42" y="130"/>
                    </a:lnTo>
                    <a:lnTo>
                      <a:pt x="45" y="131"/>
                    </a:lnTo>
                    <a:lnTo>
                      <a:pt x="48" y="132"/>
                    </a:lnTo>
                    <a:lnTo>
                      <a:pt x="51" y="133"/>
                    </a:lnTo>
                    <a:lnTo>
                      <a:pt x="55" y="134"/>
                    </a:lnTo>
                    <a:lnTo>
                      <a:pt x="58" y="134"/>
                    </a:lnTo>
                    <a:lnTo>
                      <a:pt x="62" y="135"/>
                    </a:lnTo>
                    <a:lnTo>
                      <a:pt x="65" y="135"/>
                    </a:lnTo>
                    <a:lnTo>
                      <a:pt x="69" y="135"/>
                    </a:lnTo>
                    <a:lnTo>
                      <a:pt x="72" y="135"/>
                    </a:lnTo>
                    <a:lnTo>
                      <a:pt x="76" y="135"/>
                    </a:lnTo>
                    <a:lnTo>
                      <a:pt x="79" y="134"/>
                    </a:lnTo>
                    <a:lnTo>
                      <a:pt x="83" y="134"/>
                    </a:lnTo>
                    <a:lnTo>
                      <a:pt x="86" y="133"/>
                    </a:lnTo>
                    <a:lnTo>
                      <a:pt x="89" y="132"/>
                    </a:lnTo>
                    <a:lnTo>
                      <a:pt x="92" y="131"/>
                    </a:lnTo>
                    <a:lnTo>
                      <a:pt x="96" y="130"/>
                    </a:lnTo>
                    <a:lnTo>
                      <a:pt x="99" y="128"/>
                    </a:lnTo>
                    <a:lnTo>
                      <a:pt x="102" y="127"/>
                    </a:lnTo>
                    <a:lnTo>
                      <a:pt x="105" y="125"/>
                    </a:lnTo>
                    <a:lnTo>
                      <a:pt x="107" y="124"/>
                    </a:lnTo>
                    <a:lnTo>
                      <a:pt x="110" y="122"/>
                    </a:lnTo>
                    <a:lnTo>
                      <a:pt x="113" y="120"/>
                    </a:lnTo>
                    <a:lnTo>
                      <a:pt x="115" y="118"/>
                    </a:lnTo>
                    <a:lnTo>
                      <a:pt x="118" y="115"/>
                    </a:lnTo>
                    <a:lnTo>
                      <a:pt x="120" y="113"/>
                    </a:lnTo>
                    <a:lnTo>
                      <a:pt x="122" y="110"/>
                    </a:lnTo>
                    <a:lnTo>
                      <a:pt x="124" y="108"/>
                    </a:lnTo>
                    <a:lnTo>
                      <a:pt x="126" y="105"/>
                    </a:lnTo>
                    <a:lnTo>
                      <a:pt x="128" y="103"/>
                    </a:lnTo>
                    <a:lnTo>
                      <a:pt x="130" y="100"/>
                    </a:lnTo>
                    <a:lnTo>
                      <a:pt x="131" y="97"/>
                    </a:lnTo>
                    <a:lnTo>
                      <a:pt x="132" y="94"/>
                    </a:lnTo>
                    <a:lnTo>
                      <a:pt x="134" y="91"/>
                    </a:lnTo>
                    <a:lnTo>
                      <a:pt x="135" y="88"/>
                    </a:lnTo>
                    <a:lnTo>
                      <a:pt x="136" y="85"/>
                    </a:lnTo>
                    <a:lnTo>
                      <a:pt x="137" y="81"/>
                    </a:lnTo>
                    <a:lnTo>
                      <a:pt x="137" y="78"/>
                    </a:lnTo>
                    <a:lnTo>
                      <a:pt x="138" y="74"/>
                    </a:lnTo>
                    <a:lnTo>
                      <a:pt x="138" y="71"/>
                    </a:lnTo>
                    <a:lnTo>
                      <a:pt x="138" y="68"/>
                    </a:lnTo>
                    <a:lnTo>
                      <a:pt x="138" y="64"/>
                    </a:lnTo>
                    <a:lnTo>
                      <a:pt x="138" y="61"/>
                    </a:lnTo>
                    <a:lnTo>
                      <a:pt x="137" y="58"/>
                    </a:lnTo>
                    <a:lnTo>
                      <a:pt x="137" y="54"/>
                    </a:lnTo>
                    <a:lnTo>
                      <a:pt x="136" y="51"/>
                    </a:lnTo>
                    <a:lnTo>
                      <a:pt x="135" y="48"/>
                    </a:lnTo>
                    <a:lnTo>
                      <a:pt x="134" y="44"/>
                    </a:lnTo>
                    <a:lnTo>
                      <a:pt x="132" y="41"/>
                    </a:lnTo>
                    <a:lnTo>
                      <a:pt x="131" y="38"/>
                    </a:lnTo>
                    <a:lnTo>
                      <a:pt x="130" y="35"/>
                    </a:lnTo>
                    <a:lnTo>
                      <a:pt x="128" y="33"/>
                    </a:lnTo>
                    <a:lnTo>
                      <a:pt x="126" y="30"/>
                    </a:lnTo>
                    <a:lnTo>
                      <a:pt x="124" y="27"/>
                    </a:lnTo>
                    <a:lnTo>
                      <a:pt x="122" y="25"/>
                    </a:lnTo>
                    <a:lnTo>
                      <a:pt x="120" y="22"/>
                    </a:lnTo>
                    <a:lnTo>
                      <a:pt x="118" y="20"/>
                    </a:lnTo>
                    <a:lnTo>
                      <a:pt x="115" y="18"/>
                    </a:lnTo>
                    <a:lnTo>
                      <a:pt x="113" y="16"/>
                    </a:lnTo>
                    <a:lnTo>
                      <a:pt x="110" y="14"/>
                    </a:lnTo>
                    <a:lnTo>
                      <a:pt x="107" y="12"/>
                    </a:lnTo>
                    <a:lnTo>
                      <a:pt x="105" y="10"/>
                    </a:lnTo>
                    <a:lnTo>
                      <a:pt x="102" y="8"/>
                    </a:lnTo>
                    <a:lnTo>
                      <a:pt x="99" y="7"/>
                    </a:lnTo>
                    <a:lnTo>
                      <a:pt x="96" y="5"/>
                    </a:lnTo>
                    <a:lnTo>
                      <a:pt x="92" y="4"/>
                    </a:lnTo>
                    <a:lnTo>
                      <a:pt x="89" y="3"/>
                    </a:lnTo>
                    <a:lnTo>
                      <a:pt x="86" y="2"/>
                    </a:lnTo>
                    <a:lnTo>
                      <a:pt x="83" y="2"/>
                    </a:lnTo>
                    <a:lnTo>
                      <a:pt x="79" y="1"/>
                    </a:lnTo>
                    <a:lnTo>
                      <a:pt x="76" y="1"/>
                    </a:lnTo>
                    <a:lnTo>
                      <a:pt x="72" y="0"/>
                    </a:lnTo>
                    <a:lnTo>
                      <a:pt x="69" y="0"/>
                    </a:lnTo>
                    <a:lnTo>
                      <a:pt x="65" y="0"/>
                    </a:lnTo>
                    <a:lnTo>
                      <a:pt x="62" y="1"/>
                    </a:lnTo>
                    <a:lnTo>
                      <a:pt x="58" y="1"/>
                    </a:lnTo>
                    <a:lnTo>
                      <a:pt x="55" y="2"/>
                    </a:lnTo>
                    <a:lnTo>
                      <a:pt x="51" y="2"/>
                    </a:lnTo>
                    <a:lnTo>
                      <a:pt x="48" y="3"/>
                    </a:lnTo>
                    <a:lnTo>
                      <a:pt x="45" y="4"/>
                    </a:lnTo>
                    <a:lnTo>
                      <a:pt x="42" y="5"/>
                    </a:lnTo>
                    <a:lnTo>
                      <a:pt x="39" y="7"/>
                    </a:lnTo>
                    <a:lnTo>
                      <a:pt x="36" y="8"/>
                    </a:lnTo>
                    <a:lnTo>
                      <a:pt x="33" y="10"/>
                    </a:lnTo>
                    <a:lnTo>
                      <a:pt x="30" y="12"/>
                    </a:lnTo>
                    <a:lnTo>
                      <a:pt x="27" y="14"/>
                    </a:lnTo>
                    <a:lnTo>
                      <a:pt x="25" y="16"/>
                    </a:lnTo>
                    <a:lnTo>
                      <a:pt x="22" y="18"/>
                    </a:lnTo>
                    <a:lnTo>
                      <a:pt x="20" y="20"/>
                    </a:lnTo>
                    <a:lnTo>
                      <a:pt x="18" y="22"/>
                    </a:lnTo>
                    <a:lnTo>
                      <a:pt x="15" y="25"/>
                    </a:lnTo>
                    <a:lnTo>
                      <a:pt x="13" y="27"/>
                    </a:lnTo>
                    <a:lnTo>
                      <a:pt x="12" y="30"/>
                    </a:lnTo>
                    <a:lnTo>
                      <a:pt x="10" y="33"/>
                    </a:lnTo>
                    <a:lnTo>
                      <a:pt x="8" y="35"/>
                    </a:lnTo>
                    <a:lnTo>
                      <a:pt x="7" y="38"/>
                    </a:lnTo>
                    <a:lnTo>
                      <a:pt x="5" y="41"/>
                    </a:lnTo>
                    <a:lnTo>
                      <a:pt x="4" y="44"/>
                    </a:lnTo>
                    <a:lnTo>
                      <a:pt x="3" y="48"/>
                    </a:lnTo>
                    <a:lnTo>
                      <a:pt x="2" y="51"/>
                    </a:lnTo>
                    <a:lnTo>
                      <a:pt x="1" y="54"/>
                    </a:lnTo>
                    <a:lnTo>
                      <a:pt x="0" y="58"/>
                    </a:lnTo>
                    <a:lnTo>
                      <a:pt x="0" y="61"/>
                    </a:lnTo>
                    <a:lnTo>
                      <a:pt x="0" y="64"/>
                    </a:lnTo>
                    <a:lnTo>
                      <a:pt x="0" y="6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4" name="Freeform 44"/>
              <p:cNvSpPr>
                <a:spLocks/>
              </p:cNvSpPr>
              <p:nvPr/>
            </p:nvSpPr>
            <p:spPr bwMode="auto">
              <a:xfrm>
                <a:off x="2081" y="1853"/>
                <a:ext cx="101" cy="101"/>
              </a:xfrm>
              <a:custGeom>
                <a:avLst/>
                <a:gdLst>
                  <a:gd name="T0" fmla="*/ 0 w 101"/>
                  <a:gd name="T1" fmla="*/ 56 h 101"/>
                  <a:gd name="T2" fmla="*/ 2 w 101"/>
                  <a:gd name="T3" fmla="*/ 63 h 101"/>
                  <a:gd name="T4" fmla="*/ 4 w 101"/>
                  <a:gd name="T5" fmla="*/ 70 h 101"/>
                  <a:gd name="T6" fmla="*/ 8 w 101"/>
                  <a:gd name="T7" fmla="*/ 77 h 101"/>
                  <a:gd name="T8" fmla="*/ 12 w 101"/>
                  <a:gd name="T9" fmla="*/ 82 h 101"/>
                  <a:gd name="T10" fmla="*/ 17 w 101"/>
                  <a:gd name="T11" fmla="*/ 87 h 101"/>
                  <a:gd name="T12" fmla="*/ 22 w 101"/>
                  <a:gd name="T13" fmla="*/ 92 h 101"/>
                  <a:gd name="T14" fmla="*/ 29 w 101"/>
                  <a:gd name="T15" fmla="*/ 96 h 101"/>
                  <a:gd name="T16" fmla="*/ 36 w 101"/>
                  <a:gd name="T17" fmla="*/ 98 h 101"/>
                  <a:gd name="T18" fmla="*/ 43 w 101"/>
                  <a:gd name="T19" fmla="*/ 100 h 101"/>
                  <a:gd name="T20" fmla="*/ 51 w 101"/>
                  <a:gd name="T21" fmla="*/ 101 h 101"/>
                  <a:gd name="T22" fmla="*/ 58 w 101"/>
                  <a:gd name="T23" fmla="*/ 100 h 101"/>
                  <a:gd name="T24" fmla="*/ 66 w 101"/>
                  <a:gd name="T25" fmla="*/ 98 h 101"/>
                  <a:gd name="T26" fmla="*/ 72 w 101"/>
                  <a:gd name="T27" fmla="*/ 96 h 101"/>
                  <a:gd name="T28" fmla="*/ 79 w 101"/>
                  <a:gd name="T29" fmla="*/ 92 h 101"/>
                  <a:gd name="T30" fmla="*/ 84 w 101"/>
                  <a:gd name="T31" fmla="*/ 87 h 101"/>
                  <a:gd name="T32" fmla="*/ 89 w 101"/>
                  <a:gd name="T33" fmla="*/ 82 h 101"/>
                  <a:gd name="T34" fmla="*/ 94 w 101"/>
                  <a:gd name="T35" fmla="*/ 77 h 101"/>
                  <a:gd name="T36" fmla="*/ 97 w 101"/>
                  <a:gd name="T37" fmla="*/ 70 h 101"/>
                  <a:gd name="T38" fmla="*/ 99 w 101"/>
                  <a:gd name="T39" fmla="*/ 63 h 101"/>
                  <a:gd name="T40" fmla="*/ 101 w 101"/>
                  <a:gd name="T41" fmla="*/ 56 h 101"/>
                  <a:gd name="T42" fmla="*/ 101 w 101"/>
                  <a:gd name="T43" fmla="*/ 48 h 101"/>
                  <a:gd name="T44" fmla="*/ 100 w 101"/>
                  <a:gd name="T45" fmla="*/ 41 h 101"/>
                  <a:gd name="T46" fmla="*/ 98 w 101"/>
                  <a:gd name="T47" fmla="*/ 33 h 101"/>
                  <a:gd name="T48" fmla="*/ 95 w 101"/>
                  <a:gd name="T49" fmla="*/ 27 h 101"/>
                  <a:gd name="T50" fmla="*/ 91 w 101"/>
                  <a:gd name="T51" fmla="*/ 21 h 101"/>
                  <a:gd name="T52" fmla="*/ 86 w 101"/>
                  <a:gd name="T53" fmla="*/ 15 h 101"/>
                  <a:gd name="T54" fmla="*/ 81 w 101"/>
                  <a:gd name="T55" fmla="*/ 11 h 101"/>
                  <a:gd name="T56" fmla="*/ 74 w 101"/>
                  <a:gd name="T57" fmla="*/ 6 h 101"/>
                  <a:gd name="T58" fmla="*/ 68 w 101"/>
                  <a:gd name="T59" fmla="*/ 3 h 101"/>
                  <a:gd name="T60" fmla="*/ 61 w 101"/>
                  <a:gd name="T61" fmla="*/ 2 h 101"/>
                  <a:gd name="T62" fmla="*/ 53 w 101"/>
                  <a:gd name="T63" fmla="*/ 1 h 101"/>
                  <a:gd name="T64" fmla="*/ 45 w 101"/>
                  <a:gd name="T65" fmla="*/ 1 h 101"/>
                  <a:gd name="T66" fmla="*/ 38 w 101"/>
                  <a:gd name="T67" fmla="*/ 2 h 101"/>
                  <a:gd name="T68" fmla="*/ 31 w 101"/>
                  <a:gd name="T69" fmla="*/ 5 h 101"/>
                  <a:gd name="T70" fmla="*/ 25 w 101"/>
                  <a:gd name="T71" fmla="*/ 8 h 101"/>
                  <a:gd name="T72" fmla="*/ 18 w 101"/>
                  <a:gd name="T73" fmla="*/ 12 h 101"/>
                  <a:gd name="T74" fmla="*/ 13 w 101"/>
                  <a:gd name="T75" fmla="*/ 17 h 101"/>
                  <a:gd name="T76" fmla="*/ 9 w 101"/>
                  <a:gd name="T77" fmla="*/ 23 h 101"/>
                  <a:gd name="T78" fmla="*/ 5 w 101"/>
                  <a:gd name="T79" fmla="*/ 29 h 101"/>
                  <a:gd name="T80" fmla="*/ 2 w 101"/>
                  <a:gd name="T81" fmla="*/ 36 h 101"/>
                  <a:gd name="T82" fmla="*/ 1 w 101"/>
                  <a:gd name="T83" fmla="*/ 43 h 101"/>
                  <a:gd name="T84" fmla="*/ 0 w 101"/>
                  <a:gd name="T85" fmla="*/ 51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101">
                    <a:moveTo>
                      <a:pt x="0" y="51"/>
                    </a:moveTo>
                    <a:lnTo>
                      <a:pt x="0" y="53"/>
                    </a:lnTo>
                    <a:lnTo>
                      <a:pt x="0" y="56"/>
                    </a:lnTo>
                    <a:lnTo>
                      <a:pt x="1" y="58"/>
                    </a:lnTo>
                    <a:lnTo>
                      <a:pt x="1" y="61"/>
                    </a:lnTo>
                    <a:lnTo>
                      <a:pt x="2" y="63"/>
                    </a:lnTo>
                    <a:lnTo>
                      <a:pt x="2" y="65"/>
                    </a:lnTo>
                    <a:lnTo>
                      <a:pt x="3" y="68"/>
                    </a:lnTo>
                    <a:lnTo>
                      <a:pt x="4" y="70"/>
                    </a:lnTo>
                    <a:lnTo>
                      <a:pt x="5" y="72"/>
                    </a:lnTo>
                    <a:lnTo>
                      <a:pt x="6" y="74"/>
                    </a:lnTo>
                    <a:lnTo>
                      <a:pt x="8" y="77"/>
                    </a:lnTo>
                    <a:lnTo>
                      <a:pt x="9" y="78"/>
                    </a:lnTo>
                    <a:lnTo>
                      <a:pt x="10" y="80"/>
                    </a:lnTo>
                    <a:lnTo>
                      <a:pt x="12" y="82"/>
                    </a:lnTo>
                    <a:lnTo>
                      <a:pt x="13" y="84"/>
                    </a:lnTo>
                    <a:lnTo>
                      <a:pt x="15" y="86"/>
                    </a:lnTo>
                    <a:lnTo>
                      <a:pt x="17" y="87"/>
                    </a:lnTo>
                    <a:lnTo>
                      <a:pt x="18" y="89"/>
                    </a:lnTo>
                    <a:lnTo>
                      <a:pt x="20" y="91"/>
                    </a:lnTo>
                    <a:lnTo>
                      <a:pt x="22" y="92"/>
                    </a:lnTo>
                    <a:lnTo>
                      <a:pt x="25" y="93"/>
                    </a:lnTo>
                    <a:lnTo>
                      <a:pt x="27" y="95"/>
                    </a:lnTo>
                    <a:lnTo>
                      <a:pt x="29" y="96"/>
                    </a:lnTo>
                    <a:lnTo>
                      <a:pt x="31" y="97"/>
                    </a:lnTo>
                    <a:lnTo>
                      <a:pt x="33" y="98"/>
                    </a:lnTo>
                    <a:lnTo>
                      <a:pt x="36" y="98"/>
                    </a:lnTo>
                    <a:lnTo>
                      <a:pt x="38" y="99"/>
                    </a:lnTo>
                    <a:lnTo>
                      <a:pt x="40" y="99"/>
                    </a:lnTo>
                    <a:lnTo>
                      <a:pt x="43" y="100"/>
                    </a:lnTo>
                    <a:lnTo>
                      <a:pt x="45" y="100"/>
                    </a:lnTo>
                    <a:lnTo>
                      <a:pt x="48" y="101"/>
                    </a:lnTo>
                    <a:lnTo>
                      <a:pt x="51" y="101"/>
                    </a:lnTo>
                    <a:lnTo>
                      <a:pt x="53" y="101"/>
                    </a:lnTo>
                    <a:lnTo>
                      <a:pt x="56" y="100"/>
                    </a:lnTo>
                    <a:lnTo>
                      <a:pt x="58" y="100"/>
                    </a:lnTo>
                    <a:lnTo>
                      <a:pt x="61" y="99"/>
                    </a:lnTo>
                    <a:lnTo>
                      <a:pt x="63" y="99"/>
                    </a:lnTo>
                    <a:lnTo>
                      <a:pt x="66" y="98"/>
                    </a:lnTo>
                    <a:lnTo>
                      <a:pt x="68" y="98"/>
                    </a:lnTo>
                    <a:lnTo>
                      <a:pt x="70" y="97"/>
                    </a:lnTo>
                    <a:lnTo>
                      <a:pt x="72" y="96"/>
                    </a:lnTo>
                    <a:lnTo>
                      <a:pt x="74" y="95"/>
                    </a:lnTo>
                    <a:lnTo>
                      <a:pt x="77" y="93"/>
                    </a:lnTo>
                    <a:lnTo>
                      <a:pt x="79" y="92"/>
                    </a:lnTo>
                    <a:lnTo>
                      <a:pt x="81" y="91"/>
                    </a:lnTo>
                    <a:lnTo>
                      <a:pt x="83" y="89"/>
                    </a:lnTo>
                    <a:lnTo>
                      <a:pt x="84" y="87"/>
                    </a:lnTo>
                    <a:lnTo>
                      <a:pt x="86" y="86"/>
                    </a:lnTo>
                    <a:lnTo>
                      <a:pt x="88" y="84"/>
                    </a:lnTo>
                    <a:lnTo>
                      <a:pt x="89" y="82"/>
                    </a:lnTo>
                    <a:lnTo>
                      <a:pt x="91" y="80"/>
                    </a:lnTo>
                    <a:lnTo>
                      <a:pt x="92" y="78"/>
                    </a:lnTo>
                    <a:lnTo>
                      <a:pt x="94" y="77"/>
                    </a:lnTo>
                    <a:lnTo>
                      <a:pt x="95" y="74"/>
                    </a:lnTo>
                    <a:lnTo>
                      <a:pt x="96" y="72"/>
                    </a:lnTo>
                    <a:lnTo>
                      <a:pt x="97" y="70"/>
                    </a:lnTo>
                    <a:lnTo>
                      <a:pt x="98" y="68"/>
                    </a:lnTo>
                    <a:lnTo>
                      <a:pt x="99" y="65"/>
                    </a:lnTo>
                    <a:lnTo>
                      <a:pt x="99" y="63"/>
                    </a:lnTo>
                    <a:lnTo>
                      <a:pt x="100" y="61"/>
                    </a:lnTo>
                    <a:lnTo>
                      <a:pt x="100" y="58"/>
                    </a:lnTo>
                    <a:lnTo>
                      <a:pt x="101" y="56"/>
                    </a:lnTo>
                    <a:lnTo>
                      <a:pt x="101" y="53"/>
                    </a:lnTo>
                    <a:lnTo>
                      <a:pt x="101" y="51"/>
                    </a:lnTo>
                    <a:lnTo>
                      <a:pt x="101" y="48"/>
                    </a:lnTo>
                    <a:lnTo>
                      <a:pt x="101" y="45"/>
                    </a:lnTo>
                    <a:lnTo>
                      <a:pt x="100" y="43"/>
                    </a:lnTo>
                    <a:lnTo>
                      <a:pt x="100" y="41"/>
                    </a:lnTo>
                    <a:lnTo>
                      <a:pt x="99" y="38"/>
                    </a:lnTo>
                    <a:lnTo>
                      <a:pt x="99" y="36"/>
                    </a:lnTo>
                    <a:lnTo>
                      <a:pt x="98" y="33"/>
                    </a:lnTo>
                    <a:lnTo>
                      <a:pt x="97" y="31"/>
                    </a:lnTo>
                    <a:lnTo>
                      <a:pt x="96" y="29"/>
                    </a:lnTo>
                    <a:lnTo>
                      <a:pt x="95" y="27"/>
                    </a:lnTo>
                    <a:lnTo>
                      <a:pt x="94" y="25"/>
                    </a:lnTo>
                    <a:lnTo>
                      <a:pt x="92" y="23"/>
                    </a:lnTo>
                    <a:lnTo>
                      <a:pt x="91" y="21"/>
                    </a:lnTo>
                    <a:lnTo>
                      <a:pt x="89" y="19"/>
                    </a:lnTo>
                    <a:lnTo>
                      <a:pt x="88" y="17"/>
                    </a:lnTo>
                    <a:lnTo>
                      <a:pt x="86" y="15"/>
                    </a:lnTo>
                    <a:lnTo>
                      <a:pt x="84" y="14"/>
                    </a:lnTo>
                    <a:lnTo>
                      <a:pt x="83" y="12"/>
                    </a:lnTo>
                    <a:lnTo>
                      <a:pt x="81" y="11"/>
                    </a:lnTo>
                    <a:lnTo>
                      <a:pt x="79" y="9"/>
                    </a:lnTo>
                    <a:lnTo>
                      <a:pt x="77" y="8"/>
                    </a:lnTo>
                    <a:lnTo>
                      <a:pt x="74" y="6"/>
                    </a:lnTo>
                    <a:lnTo>
                      <a:pt x="72" y="5"/>
                    </a:lnTo>
                    <a:lnTo>
                      <a:pt x="70" y="5"/>
                    </a:lnTo>
                    <a:lnTo>
                      <a:pt x="68" y="3"/>
                    </a:lnTo>
                    <a:lnTo>
                      <a:pt x="66" y="3"/>
                    </a:lnTo>
                    <a:lnTo>
                      <a:pt x="63" y="2"/>
                    </a:lnTo>
                    <a:lnTo>
                      <a:pt x="61" y="2"/>
                    </a:lnTo>
                    <a:lnTo>
                      <a:pt x="58" y="1"/>
                    </a:lnTo>
                    <a:lnTo>
                      <a:pt x="56" y="1"/>
                    </a:lnTo>
                    <a:lnTo>
                      <a:pt x="53" y="1"/>
                    </a:lnTo>
                    <a:lnTo>
                      <a:pt x="51" y="0"/>
                    </a:lnTo>
                    <a:lnTo>
                      <a:pt x="48" y="1"/>
                    </a:lnTo>
                    <a:lnTo>
                      <a:pt x="45" y="1"/>
                    </a:lnTo>
                    <a:lnTo>
                      <a:pt x="43" y="1"/>
                    </a:lnTo>
                    <a:lnTo>
                      <a:pt x="40" y="2"/>
                    </a:lnTo>
                    <a:lnTo>
                      <a:pt x="38" y="2"/>
                    </a:lnTo>
                    <a:lnTo>
                      <a:pt x="36" y="3"/>
                    </a:lnTo>
                    <a:lnTo>
                      <a:pt x="33" y="3"/>
                    </a:lnTo>
                    <a:lnTo>
                      <a:pt x="31" y="5"/>
                    </a:lnTo>
                    <a:lnTo>
                      <a:pt x="29" y="5"/>
                    </a:lnTo>
                    <a:lnTo>
                      <a:pt x="27" y="6"/>
                    </a:lnTo>
                    <a:lnTo>
                      <a:pt x="25" y="8"/>
                    </a:lnTo>
                    <a:lnTo>
                      <a:pt x="22" y="9"/>
                    </a:lnTo>
                    <a:lnTo>
                      <a:pt x="20" y="11"/>
                    </a:lnTo>
                    <a:lnTo>
                      <a:pt x="18" y="12"/>
                    </a:lnTo>
                    <a:lnTo>
                      <a:pt x="17" y="14"/>
                    </a:lnTo>
                    <a:lnTo>
                      <a:pt x="15" y="15"/>
                    </a:lnTo>
                    <a:lnTo>
                      <a:pt x="13" y="17"/>
                    </a:lnTo>
                    <a:lnTo>
                      <a:pt x="12" y="19"/>
                    </a:lnTo>
                    <a:lnTo>
                      <a:pt x="10" y="21"/>
                    </a:lnTo>
                    <a:lnTo>
                      <a:pt x="9" y="23"/>
                    </a:lnTo>
                    <a:lnTo>
                      <a:pt x="8" y="25"/>
                    </a:lnTo>
                    <a:lnTo>
                      <a:pt x="6" y="27"/>
                    </a:lnTo>
                    <a:lnTo>
                      <a:pt x="5" y="29"/>
                    </a:lnTo>
                    <a:lnTo>
                      <a:pt x="4" y="31"/>
                    </a:lnTo>
                    <a:lnTo>
                      <a:pt x="3" y="33"/>
                    </a:lnTo>
                    <a:lnTo>
                      <a:pt x="2" y="36"/>
                    </a:lnTo>
                    <a:lnTo>
                      <a:pt x="2" y="38"/>
                    </a:lnTo>
                    <a:lnTo>
                      <a:pt x="1" y="41"/>
                    </a:lnTo>
                    <a:lnTo>
                      <a:pt x="1" y="43"/>
                    </a:lnTo>
                    <a:lnTo>
                      <a:pt x="0" y="45"/>
                    </a:lnTo>
                    <a:lnTo>
                      <a:pt x="0" y="48"/>
                    </a:lnTo>
                    <a:lnTo>
                      <a:pt x="0" y="5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425" name="Group 48"/>
          <p:cNvGrpSpPr>
            <a:grpSpLocks/>
          </p:cNvGrpSpPr>
          <p:nvPr/>
        </p:nvGrpSpPr>
        <p:grpSpPr bwMode="auto">
          <a:xfrm flipH="1">
            <a:off x="5461282" y="3349709"/>
            <a:ext cx="3584076" cy="106042"/>
            <a:chOff x="1035" y="1971"/>
            <a:chExt cx="4038" cy="67"/>
          </a:xfrm>
        </p:grpSpPr>
        <p:sp>
          <p:nvSpPr>
            <p:cNvPr id="426" name="Rectangle 49"/>
            <p:cNvSpPr>
              <a:spLocks noChangeArrowheads="1"/>
            </p:cNvSpPr>
            <p:nvPr/>
          </p:nvSpPr>
          <p:spPr bwMode="auto">
            <a:xfrm>
              <a:off x="1035" y="1971"/>
              <a:ext cx="4038" cy="6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7" name="Rectangle 50"/>
            <p:cNvSpPr>
              <a:spLocks noChangeArrowheads="1"/>
            </p:cNvSpPr>
            <p:nvPr/>
          </p:nvSpPr>
          <p:spPr bwMode="auto">
            <a:xfrm>
              <a:off x="1035" y="1971"/>
              <a:ext cx="4038" cy="67"/>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28" name="Group 59"/>
          <p:cNvGrpSpPr>
            <a:grpSpLocks/>
          </p:cNvGrpSpPr>
          <p:nvPr/>
        </p:nvGrpSpPr>
        <p:grpSpPr bwMode="auto">
          <a:xfrm flipH="1">
            <a:off x="5598420" y="1528269"/>
            <a:ext cx="100002" cy="1870156"/>
            <a:chOff x="4232" y="999"/>
            <a:chExt cx="84" cy="966"/>
          </a:xfrm>
        </p:grpSpPr>
        <p:sp>
          <p:nvSpPr>
            <p:cNvPr id="429" name="Freeform 60"/>
            <p:cNvSpPr>
              <a:spLocks/>
            </p:cNvSpPr>
            <p:nvPr/>
          </p:nvSpPr>
          <p:spPr bwMode="auto">
            <a:xfrm>
              <a:off x="4232" y="999"/>
              <a:ext cx="84" cy="966"/>
            </a:xfrm>
            <a:custGeom>
              <a:avLst/>
              <a:gdLst>
                <a:gd name="T0" fmla="*/ 42 w 688"/>
                <a:gd name="T1" fmla="*/ 0 h 7928"/>
                <a:gd name="T2" fmla="*/ 0 w 688"/>
                <a:gd name="T3" fmla="*/ 5 h 7928"/>
                <a:gd name="T4" fmla="*/ 0 w 688"/>
                <a:gd name="T5" fmla="*/ 961 h 7928"/>
                <a:gd name="T6" fmla="*/ 42 w 688"/>
                <a:gd name="T7" fmla="*/ 966 h 7928"/>
                <a:gd name="T8" fmla="*/ 84 w 688"/>
                <a:gd name="T9" fmla="*/ 961 h 7928"/>
                <a:gd name="T10" fmla="*/ 84 w 688"/>
                <a:gd name="T11" fmla="*/ 5 h 7928"/>
                <a:gd name="T12" fmla="*/ 42 w 688"/>
                <a:gd name="T13" fmla="*/ 0 h 7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8" h="7928">
                  <a:moveTo>
                    <a:pt x="344" y="0"/>
                  </a:moveTo>
                  <a:cubicBezTo>
                    <a:pt x="154" y="0"/>
                    <a:pt x="0" y="19"/>
                    <a:pt x="0" y="42"/>
                  </a:cubicBezTo>
                  <a:lnTo>
                    <a:pt x="0" y="7887"/>
                  </a:lnTo>
                  <a:cubicBezTo>
                    <a:pt x="0" y="7910"/>
                    <a:pt x="154" y="7928"/>
                    <a:pt x="344" y="7928"/>
                  </a:cubicBezTo>
                  <a:cubicBezTo>
                    <a:pt x="534" y="7928"/>
                    <a:pt x="688" y="7910"/>
                    <a:pt x="688" y="7887"/>
                  </a:cubicBezTo>
                  <a:lnTo>
                    <a:pt x="688" y="42"/>
                  </a:lnTo>
                  <a:cubicBezTo>
                    <a:pt x="688" y="19"/>
                    <a:pt x="534" y="0"/>
                    <a:pt x="344" y="0"/>
                  </a:cubicBezTo>
                  <a:close/>
                </a:path>
              </a:pathLst>
            </a:custGeom>
            <a:solidFill>
              <a:srgbClr val="C0C0C0"/>
            </a:solidFill>
            <a:ln w="0">
              <a:solidFill>
                <a:srgbClr val="000000"/>
              </a:solidFill>
              <a:prstDash val="solid"/>
              <a:round/>
              <a:headEnd/>
              <a:tailEnd/>
            </a:ln>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30" name="Oval 61"/>
            <p:cNvSpPr>
              <a:spLocks noChangeArrowheads="1"/>
            </p:cNvSpPr>
            <p:nvPr/>
          </p:nvSpPr>
          <p:spPr bwMode="auto">
            <a:xfrm>
              <a:off x="4232" y="999"/>
              <a:ext cx="84" cy="10"/>
            </a:xfrm>
            <a:prstGeom prst="ellipse">
              <a:avLst/>
            </a:prstGeom>
            <a:solidFill>
              <a:srgbClr val="CDCDCD"/>
            </a:solidFill>
            <a:ln w="0">
              <a:solidFill>
                <a:srgbClr val="000000"/>
              </a:solidFill>
              <a:round/>
              <a:headEnd/>
              <a:tailEnd/>
            </a:ln>
          </p:spPr>
          <p:txBody>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lnSpc>
                  <a:spcPct val="110000"/>
                </a:lnSpc>
                <a:spcBef>
                  <a:spcPct val="0"/>
                </a:spcBef>
                <a:spcAft>
                  <a:spcPct val="0"/>
                </a:spcAft>
                <a:defRPr kumimoji="1" sz="1400">
                  <a:solidFill>
                    <a:schemeClr val="tx1"/>
                  </a:solidFill>
                  <a:latin typeface="Arial" charset="0"/>
                  <a:ea typeface="HGP創英角ｺﾞｼｯｸUB" pitchFamily="50" charset="-128"/>
                </a:defRPr>
              </a:lvl9pPr>
            </a:lstStyle>
            <a:p>
              <a:pPr algn="l" defTabSz="685800" eaLnBrk="1" fontAlgn="auto" hangingPunct="1">
                <a:spcBef>
                  <a:spcPts val="0"/>
                </a:spcBef>
                <a:spcAft>
                  <a:spcPts val="0"/>
                </a:spcAft>
              </a:pPr>
              <a:endParaRPr lang="ja-JP" altLang="en-US" sz="10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31" name="Freeform 62"/>
            <p:cNvSpPr>
              <a:spLocks/>
            </p:cNvSpPr>
            <p:nvPr/>
          </p:nvSpPr>
          <p:spPr bwMode="auto">
            <a:xfrm>
              <a:off x="4232" y="999"/>
              <a:ext cx="84" cy="966"/>
            </a:xfrm>
            <a:custGeom>
              <a:avLst/>
              <a:gdLst>
                <a:gd name="T0" fmla="*/ 42 w 688"/>
                <a:gd name="T1" fmla="*/ 0 h 7928"/>
                <a:gd name="T2" fmla="*/ 0 w 688"/>
                <a:gd name="T3" fmla="*/ 5 h 7928"/>
                <a:gd name="T4" fmla="*/ 0 w 688"/>
                <a:gd name="T5" fmla="*/ 961 h 7928"/>
                <a:gd name="T6" fmla="*/ 42 w 688"/>
                <a:gd name="T7" fmla="*/ 966 h 7928"/>
                <a:gd name="T8" fmla="*/ 84 w 688"/>
                <a:gd name="T9" fmla="*/ 961 h 7928"/>
                <a:gd name="T10" fmla="*/ 84 w 688"/>
                <a:gd name="T11" fmla="*/ 5 h 7928"/>
                <a:gd name="T12" fmla="*/ 42 w 688"/>
                <a:gd name="T13" fmla="*/ 0 h 7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8" h="7928">
                  <a:moveTo>
                    <a:pt x="344" y="0"/>
                  </a:moveTo>
                  <a:cubicBezTo>
                    <a:pt x="154" y="0"/>
                    <a:pt x="0" y="19"/>
                    <a:pt x="0" y="42"/>
                  </a:cubicBezTo>
                  <a:lnTo>
                    <a:pt x="0" y="7887"/>
                  </a:lnTo>
                  <a:cubicBezTo>
                    <a:pt x="0" y="7910"/>
                    <a:pt x="154" y="7928"/>
                    <a:pt x="344" y="7928"/>
                  </a:cubicBezTo>
                  <a:cubicBezTo>
                    <a:pt x="534" y="7928"/>
                    <a:pt x="688" y="7910"/>
                    <a:pt x="688" y="7887"/>
                  </a:cubicBezTo>
                  <a:lnTo>
                    <a:pt x="688" y="42"/>
                  </a:lnTo>
                  <a:cubicBezTo>
                    <a:pt x="688" y="19"/>
                    <a:pt x="534" y="0"/>
                    <a:pt x="344"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32" name="Freeform 63"/>
            <p:cNvSpPr>
              <a:spLocks/>
            </p:cNvSpPr>
            <p:nvPr/>
          </p:nvSpPr>
          <p:spPr bwMode="auto">
            <a:xfrm>
              <a:off x="4232" y="1004"/>
              <a:ext cx="84" cy="5"/>
            </a:xfrm>
            <a:custGeom>
              <a:avLst/>
              <a:gdLst>
                <a:gd name="T0" fmla="*/ 0 w 84"/>
                <a:gd name="T1" fmla="*/ 0 h 5"/>
                <a:gd name="T2" fmla="*/ 42 w 84"/>
                <a:gd name="T3" fmla="*/ 5 h 5"/>
                <a:gd name="T4" fmla="*/ 84 w 84"/>
                <a:gd name="T5" fmla="*/ 0 h 5"/>
                <a:gd name="T6" fmla="*/ 0 60000 65536"/>
                <a:gd name="T7" fmla="*/ 0 60000 65536"/>
                <a:gd name="T8" fmla="*/ 0 60000 65536"/>
              </a:gdLst>
              <a:ahLst/>
              <a:cxnLst>
                <a:cxn ang="T6">
                  <a:pos x="T0" y="T1"/>
                </a:cxn>
                <a:cxn ang="T7">
                  <a:pos x="T2" y="T3"/>
                </a:cxn>
                <a:cxn ang="T8">
                  <a:pos x="T4" y="T5"/>
                </a:cxn>
              </a:cxnLst>
              <a:rect l="0" t="0" r="r" b="b"/>
              <a:pathLst>
                <a:path w="84" h="5">
                  <a:moveTo>
                    <a:pt x="0" y="0"/>
                  </a:moveTo>
                  <a:cubicBezTo>
                    <a:pt x="0" y="3"/>
                    <a:pt x="19" y="5"/>
                    <a:pt x="42" y="5"/>
                  </a:cubicBezTo>
                  <a:cubicBezTo>
                    <a:pt x="65" y="5"/>
                    <a:pt x="84" y="3"/>
                    <a:pt x="84"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33" name="Group 64"/>
          <p:cNvGrpSpPr>
            <a:grpSpLocks/>
          </p:cNvGrpSpPr>
          <p:nvPr/>
        </p:nvGrpSpPr>
        <p:grpSpPr bwMode="auto">
          <a:xfrm rot="293728" flipH="1">
            <a:off x="5430782" y="1405745"/>
            <a:ext cx="1323139" cy="1263008"/>
            <a:chOff x="4151" y="1072"/>
            <a:chExt cx="134" cy="129"/>
          </a:xfrm>
        </p:grpSpPr>
        <p:sp>
          <p:nvSpPr>
            <p:cNvPr id="434" name="Freeform 65"/>
            <p:cNvSpPr>
              <a:spLocks/>
            </p:cNvSpPr>
            <p:nvPr/>
          </p:nvSpPr>
          <p:spPr bwMode="auto">
            <a:xfrm>
              <a:off x="4151" y="1072"/>
              <a:ext cx="134" cy="129"/>
            </a:xfrm>
            <a:custGeom>
              <a:avLst/>
              <a:gdLst>
                <a:gd name="T0" fmla="*/ 0 w 134"/>
                <a:gd name="T1" fmla="*/ 35 h 129"/>
                <a:gd name="T2" fmla="*/ 33 w 134"/>
                <a:gd name="T3" fmla="*/ 129 h 129"/>
                <a:gd name="T4" fmla="*/ 134 w 134"/>
                <a:gd name="T5" fmla="*/ 94 h 129"/>
                <a:gd name="T6" fmla="*/ 100 w 134"/>
                <a:gd name="T7" fmla="*/ 0 h 129"/>
                <a:gd name="T8" fmla="*/ 0 w 134"/>
                <a:gd name="T9" fmla="*/ 35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29">
                  <a:moveTo>
                    <a:pt x="0" y="35"/>
                  </a:moveTo>
                  <a:lnTo>
                    <a:pt x="33" y="129"/>
                  </a:lnTo>
                  <a:lnTo>
                    <a:pt x="134" y="94"/>
                  </a:lnTo>
                  <a:lnTo>
                    <a:pt x="100"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35" name="Freeform 66"/>
            <p:cNvSpPr>
              <a:spLocks/>
            </p:cNvSpPr>
            <p:nvPr/>
          </p:nvSpPr>
          <p:spPr bwMode="auto">
            <a:xfrm>
              <a:off x="4151" y="1072"/>
              <a:ext cx="134" cy="129"/>
            </a:xfrm>
            <a:custGeom>
              <a:avLst/>
              <a:gdLst>
                <a:gd name="T0" fmla="*/ 0 w 134"/>
                <a:gd name="T1" fmla="*/ 35 h 129"/>
                <a:gd name="T2" fmla="*/ 33 w 134"/>
                <a:gd name="T3" fmla="*/ 129 h 129"/>
                <a:gd name="T4" fmla="*/ 134 w 134"/>
                <a:gd name="T5" fmla="*/ 94 h 129"/>
                <a:gd name="T6" fmla="*/ 100 w 134"/>
                <a:gd name="T7" fmla="*/ 0 h 129"/>
                <a:gd name="T8" fmla="*/ 0 w 134"/>
                <a:gd name="T9" fmla="*/ 35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29">
                  <a:moveTo>
                    <a:pt x="0" y="35"/>
                  </a:moveTo>
                  <a:lnTo>
                    <a:pt x="33" y="129"/>
                  </a:lnTo>
                  <a:lnTo>
                    <a:pt x="134" y="94"/>
                  </a:lnTo>
                  <a:lnTo>
                    <a:pt x="100" y="0"/>
                  </a:lnTo>
                  <a:lnTo>
                    <a:pt x="0" y="35"/>
                  </a:lnTo>
                  <a:close/>
                </a:path>
              </a:pathLst>
            </a:custGeom>
            <a:noFill/>
            <a:ln w="190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lgn="l" defTabSz="685800" fontAlgn="auto">
                <a:spcBef>
                  <a:spcPts val="0"/>
                </a:spcBef>
                <a:spcAft>
                  <a:spcPts val="0"/>
                </a:spcAft>
              </a:pPr>
              <a:endParaRPr lang="ja-JP" altLang="en-US" sz="1350" dirty="0">
                <a:solidFill>
                  <a:prstClr val="black"/>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36" name="正方形/長方形 435"/>
          <p:cNvSpPr/>
          <p:nvPr/>
        </p:nvSpPr>
        <p:spPr>
          <a:xfrm>
            <a:off x="5728365" y="1683659"/>
            <a:ext cx="108483" cy="415878"/>
          </a:xfrm>
          <a:prstGeom prst="rect">
            <a:avLst/>
          </a:prstGeom>
          <a:solidFill>
            <a:schemeClr val="bg1">
              <a:lumMod val="75000"/>
            </a:schemeClr>
          </a:solidFill>
          <a:ln>
            <a:noFill/>
          </a:ln>
          <a:scene3d>
            <a:camera prst="orthographicFront">
              <a:rot lat="0" lon="0" rev="20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7" name="正方形/長方形 436"/>
          <p:cNvSpPr/>
          <p:nvPr/>
        </p:nvSpPr>
        <p:spPr>
          <a:xfrm>
            <a:off x="5884773" y="1757674"/>
            <a:ext cx="105508" cy="414382"/>
          </a:xfrm>
          <a:prstGeom prst="rect">
            <a:avLst/>
          </a:prstGeom>
          <a:solidFill>
            <a:srgbClr val="0000FF"/>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8" name="正方形/長方形 437"/>
          <p:cNvSpPr/>
          <p:nvPr/>
        </p:nvSpPr>
        <p:spPr>
          <a:xfrm>
            <a:off x="6043002" y="1984391"/>
            <a:ext cx="331113" cy="201734"/>
          </a:xfrm>
          <a:prstGeom prst="rect">
            <a:avLst/>
          </a:prstGeom>
          <a:solidFill>
            <a:srgbClr val="FFFF00"/>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9" name="正方形/長方形 438"/>
          <p:cNvSpPr/>
          <p:nvPr/>
        </p:nvSpPr>
        <p:spPr>
          <a:xfrm>
            <a:off x="6290764" y="2331653"/>
            <a:ext cx="86884" cy="215539"/>
          </a:xfrm>
          <a:prstGeom prst="rect">
            <a:avLst/>
          </a:prstGeom>
          <a:solidFill>
            <a:srgbClr val="FF0000"/>
          </a:solidFill>
          <a:ln>
            <a:no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0" name="テキスト ボックス 439"/>
          <p:cNvSpPr txBox="1"/>
          <p:nvPr/>
        </p:nvSpPr>
        <p:spPr>
          <a:xfrm>
            <a:off x="5536833" y="1789826"/>
            <a:ext cx="452605" cy="215444"/>
          </a:xfrm>
          <a:prstGeom prst="rect">
            <a:avLst/>
          </a:prstGeom>
          <a:noFill/>
        </p:spPr>
        <p:txBody>
          <a:bodyPr wrap="square" rtlCol="0">
            <a:spAutoFit/>
          </a:bodyPr>
          <a:lstStyle/>
          <a:p>
            <a:r>
              <a:rPr kumimoji="1" lang="en-US" altLang="ja-JP" sz="800" dirty="0" smtClean="0">
                <a:solidFill>
                  <a:schemeClr val="tx2"/>
                </a:solidFill>
                <a:effectLst/>
                <a:latin typeface="Calibri" panose="020F0502020204030204" pitchFamily="34" charset="0"/>
                <a:cs typeface="Calibri" panose="020F0502020204030204" pitchFamily="34" charset="0"/>
              </a:rPr>
              <a:t>CMOS</a:t>
            </a:r>
            <a:endParaRPr kumimoji="1" lang="ja-JP" altLang="en-US" sz="800" dirty="0">
              <a:solidFill>
                <a:schemeClr val="tx2"/>
              </a:solidFill>
              <a:effectLst/>
              <a:latin typeface="Calibri" panose="020F0502020204030204" pitchFamily="34" charset="0"/>
              <a:cs typeface="Calibri" panose="020F0502020204030204" pitchFamily="34" charset="0"/>
            </a:endParaRPr>
          </a:p>
        </p:txBody>
      </p:sp>
      <p:sp>
        <p:nvSpPr>
          <p:cNvPr id="442" name="テキスト ボックス 441"/>
          <p:cNvSpPr txBox="1"/>
          <p:nvPr/>
        </p:nvSpPr>
        <p:spPr>
          <a:xfrm>
            <a:off x="5987110" y="1979427"/>
            <a:ext cx="452605" cy="215444"/>
          </a:xfrm>
          <a:prstGeom prst="rect">
            <a:avLst/>
          </a:prstGeom>
          <a:noFill/>
        </p:spPr>
        <p:txBody>
          <a:bodyPr wrap="square" rtlCol="0">
            <a:spAutoFit/>
          </a:bodyPr>
          <a:lstStyle/>
          <a:p>
            <a:r>
              <a:rPr kumimoji="1" lang="en-US" altLang="ja-JP" sz="800" dirty="0" smtClean="0">
                <a:effectLst/>
                <a:latin typeface="Calibri" panose="020F0502020204030204" pitchFamily="34" charset="0"/>
                <a:cs typeface="Calibri" panose="020F0502020204030204" pitchFamily="34" charset="0"/>
              </a:rPr>
              <a:t>lens</a:t>
            </a:r>
            <a:endParaRPr kumimoji="1" lang="ja-JP" altLang="en-US" sz="800" dirty="0">
              <a:effectLst/>
              <a:latin typeface="Calibri" panose="020F0502020204030204" pitchFamily="34" charset="0"/>
              <a:cs typeface="Calibri" panose="020F0502020204030204" pitchFamily="34" charset="0"/>
            </a:endParaRPr>
          </a:p>
        </p:txBody>
      </p:sp>
      <p:sp>
        <p:nvSpPr>
          <p:cNvPr id="443" name="正方形/長方形 442"/>
          <p:cNvSpPr/>
          <p:nvPr/>
        </p:nvSpPr>
        <p:spPr>
          <a:xfrm>
            <a:off x="6406432" y="2083675"/>
            <a:ext cx="86884" cy="215539"/>
          </a:xfrm>
          <a:prstGeom prst="rect">
            <a:avLst/>
          </a:prstGeom>
          <a:solidFill>
            <a:srgbClr val="00B050"/>
          </a:solidFill>
          <a:ln>
            <a:solidFill>
              <a:schemeClr val="tx1"/>
            </a:solid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44" name="直線矢印コネクタ 443"/>
          <p:cNvCxnSpPr/>
          <p:nvPr/>
        </p:nvCxnSpPr>
        <p:spPr>
          <a:xfrm>
            <a:off x="6571252" y="2229450"/>
            <a:ext cx="1267220" cy="579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直線矢印コネクタ 444"/>
          <p:cNvCxnSpPr/>
          <p:nvPr/>
        </p:nvCxnSpPr>
        <p:spPr>
          <a:xfrm flipH="1" flipV="1">
            <a:off x="6473488" y="2324158"/>
            <a:ext cx="1244685" cy="541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6" name="テキスト ボックス 445"/>
          <p:cNvSpPr txBox="1"/>
          <p:nvPr/>
        </p:nvSpPr>
        <p:spPr>
          <a:xfrm>
            <a:off x="6996855" y="2229450"/>
            <a:ext cx="452605" cy="276999"/>
          </a:xfrm>
          <a:prstGeom prst="rect">
            <a:avLst/>
          </a:prstGeom>
          <a:noFill/>
        </p:spPr>
        <p:txBody>
          <a:bodyPr wrap="square" rtlCol="0">
            <a:spAutoFit/>
          </a:bodyPr>
          <a:lstStyle/>
          <a:p>
            <a:r>
              <a:rPr kumimoji="1" lang="en-US" altLang="ja-JP" sz="1200" dirty="0" smtClean="0">
                <a:solidFill>
                  <a:srgbClr val="FF0000"/>
                </a:solidFill>
              </a:rPr>
              <a:t>IR</a:t>
            </a:r>
            <a:endParaRPr kumimoji="1" lang="ja-JP" altLang="en-US" sz="1200" dirty="0">
              <a:solidFill>
                <a:srgbClr val="FF0000"/>
              </a:solidFill>
            </a:endParaRPr>
          </a:p>
        </p:txBody>
      </p:sp>
      <p:sp>
        <p:nvSpPr>
          <p:cNvPr id="447" name="テキスト ボックス 446"/>
          <p:cNvSpPr txBox="1"/>
          <p:nvPr/>
        </p:nvSpPr>
        <p:spPr>
          <a:xfrm>
            <a:off x="6221125" y="1779719"/>
            <a:ext cx="469498" cy="276999"/>
          </a:xfrm>
          <a:prstGeom prst="rect">
            <a:avLst/>
          </a:prstGeom>
          <a:noFill/>
        </p:spPr>
        <p:txBody>
          <a:bodyPr wrap="square" rtlCol="0">
            <a:spAutoFit/>
          </a:bodyPr>
          <a:lstStyle/>
          <a:p>
            <a:r>
              <a:rPr lang="en-US" altLang="ja-JP" sz="1200" dirty="0" smtClean="0">
                <a:solidFill>
                  <a:srgbClr val="00B050"/>
                </a:solidFill>
                <a:effectLst/>
                <a:latin typeface="Calibri" panose="020F0502020204030204" pitchFamily="34" charset="0"/>
                <a:cs typeface="Calibri" panose="020F0502020204030204" pitchFamily="34" charset="0"/>
              </a:rPr>
              <a:t>BPF</a:t>
            </a:r>
            <a:endParaRPr kumimoji="1" lang="ja-JP" altLang="en-US" sz="1200" dirty="0">
              <a:solidFill>
                <a:srgbClr val="00B050"/>
              </a:solidFill>
              <a:effectLst/>
              <a:latin typeface="Calibri" panose="020F0502020204030204" pitchFamily="34" charset="0"/>
              <a:cs typeface="Calibri" panose="020F0502020204030204" pitchFamily="34" charset="0"/>
            </a:endParaRPr>
          </a:p>
        </p:txBody>
      </p:sp>
      <p:sp>
        <p:nvSpPr>
          <p:cNvPr id="448" name="左右矢印 447"/>
          <p:cNvSpPr/>
          <p:nvPr/>
        </p:nvSpPr>
        <p:spPr>
          <a:xfrm>
            <a:off x="3860217" y="2383630"/>
            <a:ext cx="1359125" cy="633129"/>
          </a:xfrm>
          <a:prstGeom prst="leftRightArrow">
            <a:avLst>
              <a:gd name="adj1" fmla="val 50000"/>
              <a:gd name="adj2" fmla="val 47168"/>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9" name="角丸四角形 448"/>
          <p:cNvSpPr/>
          <p:nvPr/>
        </p:nvSpPr>
        <p:spPr>
          <a:xfrm>
            <a:off x="2314995" y="1371658"/>
            <a:ext cx="1554793" cy="255349"/>
          </a:xfrm>
          <a:prstGeom prst="roundRect">
            <a:avLst>
              <a:gd name="adj" fmla="val 50000"/>
            </a:avLst>
          </a:prstGeom>
          <a:noFill/>
          <a:ln w="31750">
            <a:noFill/>
          </a:ln>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100" b="1" i="0" u="sng"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rPr>
              <a:t>Day time</a:t>
            </a:r>
            <a:endParaRPr kumimoji="1" lang="en-US" altLang="ja-JP" sz="2100" b="1" i="0" u="sng"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450" name="角丸四角形 449"/>
          <p:cNvSpPr/>
          <p:nvPr/>
        </p:nvSpPr>
        <p:spPr>
          <a:xfrm>
            <a:off x="7595162" y="1371658"/>
            <a:ext cx="1480373" cy="321575"/>
          </a:xfrm>
          <a:prstGeom prst="roundRect">
            <a:avLst>
              <a:gd name="adj" fmla="val 50000"/>
            </a:avLst>
          </a:prstGeom>
          <a:noFill/>
          <a:ln w="31750">
            <a:noFill/>
          </a:ln>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2100" b="1" u="sng"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Night</a:t>
            </a:r>
            <a:r>
              <a:rPr kumimoji="1" lang="en-US" altLang="ja-JP" sz="2100" b="1" i="0" u="sng"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rPr>
              <a:t> time</a:t>
            </a:r>
            <a:endParaRPr kumimoji="1" lang="en-US" altLang="ja-JP" sz="2100" b="1" i="0" u="sng"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451" name="弦 450"/>
          <p:cNvSpPr/>
          <p:nvPr/>
        </p:nvSpPr>
        <p:spPr>
          <a:xfrm rot="19804103">
            <a:off x="3280949" y="1810005"/>
            <a:ext cx="424410" cy="347262"/>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2" name="テキスト ボックス 451"/>
          <p:cNvSpPr txBox="1"/>
          <p:nvPr/>
        </p:nvSpPr>
        <p:spPr>
          <a:xfrm>
            <a:off x="3230585" y="1882851"/>
            <a:ext cx="452605" cy="276999"/>
          </a:xfrm>
          <a:prstGeom prst="rect">
            <a:avLst/>
          </a:prstGeom>
          <a:noFill/>
        </p:spPr>
        <p:txBody>
          <a:bodyPr wrap="square" rtlCol="0">
            <a:spAutoFit/>
          </a:bodyPr>
          <a:lstStyle/>
          <a:p>
            <a:r>
              <a:rPr lang="en-US" altLang="ja-JP" sz="1200" dirty="0" smtClean="0">
                <a:solidFill>
                  <a:schemeClr val="tx2"/>
                </a:solidFill>
                <a:effectLst/>
              </a:rPr>
              <a:t>sun</a:t>
            </a:r>
            <a:endParaRPr kumimoji="1" lang="ja-JP" altLang="en-US" sz="1200" dirty="0">
              <a:solidFill>
                <a:schemeClr val="tx2"/>
              </a:solidFill>
              <a:effectLst/>
            </a:endParaRPr>
          </a:p>
        </p:txBody>
      </p:sp>
      <p:cxnSp>
        <p:nvCxnSpPr>
          <p:cNvPr id="453" name="直線矢印コネクタ 452"/>
          <p:cNvCxnSpPr>
            <a:endCxn id="328" idx="0"/>
          </p:cNvCxnSpPr>
          <p:nvPr/>
        </p:nvCxnSpPr>
        <p:spPr>
          <a:xfrm flipH="1">
            <a:off x="2709540" y="2136084"/>
            <a:ext cx="613354" cy="58525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直線矢印コネクタ 453"/>
          <p:cNvCxnSpPr>
            <a:stCxn id="328" idx="0"/>
          </p:cNvCxnSpPr>
          <p:nvPr/>
        </p:nvCxnSpPr>
        <p:spPr>
          <a:xfrm flipH="1" flipV="1">
            <a:off x="1202026" y="2195270"/>
            <a:ext cx="1507514" cy="526070"/>
          </a:xfrm>
          <a:prstGeom prst="straightConnector1">
            <a:avLst/>
          </a:prstGeom>
          <a:ln w="190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5" name="テキスト ボックス 454"/>
          <p:cNvSpPr txBox="1"/>
          <p:nvPr/>
        </p:nvSpPr>
        <p:spPr>
          <a:xfrm>
            <a:off x="1202961" y="2071574"/>
            <a:ext cx="1935654" cy="261610"/>
          </a:xfrm>
          <a:prstGeom prst="rect">
            <a:avLst/>
          </a:prstGeom>
          <a:noFill/>
        </p:spPr>
        <p:txBody>
          <a:bodyPr wrap="square" rtlCol="0">
            <a:spAutoFit/>
          </a:bodyPr>
          <a:lstStyle/>
          <a:p>
            <a:r>
              <a:rPr lang="en-US" altLang="ja-JP" sz="1100" dirty="0">
                <a:effectLst/>
              </a:rPr>
              <a:t>C</a:t>
            </a:r>
            <a:r>
              <a:rPr lang="en-US" altLang="ja-JP" sz="1100" dirty="0" smtClean="0">
                <a:effectLst/>
              </a:rPr>
              <a:t>ut reflection</a:t>
            </a:r>
            <a:endParaRPr kumimoji="1" lang="ja-JP" altLang="en-US" sz="1100" dirty="0">
              <a:effectLst/>
            </a:endParaRPr>
          </a:p>
        </p:txBody>
      </p:sp>
      <p:cxnSp>
        <p:nvCxnSpPr>
          <p:cNvPr id="456" name="直線矢印コネクタ 455"/>
          <p:cNvCxnSpPr/>
          <p:nvPr/>
        </p:nvCxnSpPr>
        <p:spPr>
          <a:xfrm flipH="1" flipV="1">
            <a:off x="6508612" y="2374337"/>
            <a:ext cx="717563" cy="694365"/>
          </a:xfrm>
          <a:prstGeom prst="straightConnector1">
            <a:avLst/>
          </a:prstGeom>
          <a:ln w="190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7" name="テキスト ボックス 456"/>
          <p:cNvSpPr txBox="1"/>
          <p:nvPr/>
        </p:nvSpPr>
        <p:spPr>
          <a:xfrm>
            <a:off x="5603425" y="2752402"/>
            <a:ext cx="1935654" cy="261610"/>
          </a:xfrm>
          <a:prstGeom prst="rect">
            <a:avLst/>
          </a:prstGeom>
          <a:noFill/>
        </p:spPr>
        <p:txBody>
          <a:bodyPr wrap="square" rtlCol="0">
            <a:spAutoFit/>
          </a:bodyPr>
          <a:lstStyle/>
          <a:p>
            <a:r>
              <a:rPr lang="en-US" altLang="ja-JP" sz="1100" dirty="0" smtClean="0">
                <a:effectLst/>
              </a:rPr>
              <a:t>Cut </a:t>
            </a:r>
            <a:r>
              <a:rPr kumimoji="1" lang="en-US" altLang="ja-JP" sz="1100" dirty="0" smtClean="0">
                <a:effectLst/>
              </a:rPr>
              <a:t>Head light</a:t>
            </a:r>
            <a:endParaRPr kumimoji="1" lang="ja-JP" altLang="en-US" sz="1100" dirty="0">
              <a:effectLst/>
            </a:endParaRPr>
          </a:p>
        </p:txBody>
      </p:sp>
      <p:sp>
        <p:nvSpPr>
          <p:cNvPr id="458" name="角丸四角形 457"/>
          <p:cNvSpPr/>
          <p:nvPr/>
        </p:nvSpPr>
        <p:spPr>
          <a:xfrm>
            <a:off x="647857" y="1236348"/>
            <a:ext cx="1192711" cy="285019"/>
          </a:xfrm>
          <a:prstGeom prst="roundRect">
            <a:avLst>
              <a:gd name="adj" fmla="val 50000"/>
            </a:avLst>
          </a:prstGeom>
          <a:noFill/>
          <a:ln w="31750">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WV-X5550LTPJ</a:t>
            </a:r>
            <a:endParaRPr kumimoji="1" lang="en-US" altLang="ja-JP" sz="1100" b="1" i="0" u="none" strike="noStrike" kern="1200" normalizeH="0" baseline="0" noProof="0" dirty="0">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460" name="正方形/長方形 459"/>
          <p:cNvSpPr/>
          <p:nvPr/>
        </p:nvSpPr>
        <p:spPr>
          <a:xfrm>
            <a:off x="3605364" y="3649181"/>
            <a:ext cx="2183554" cy="861752"/>
          </a:xfrm>
          <a:prstGeom prst="rect">
            <a:avLst/>
          </a:prstGeom>
        </p:spPr>
        <p:txBody>
          <a:bodyPr wrap="square" lIns="91418" tIns="45709" rIns="91418" bIns="45709">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Switch </a:t>
            </a:r>
          </a:p>
          <a:p>
            <a:pPr marL="0" marR="0" lvl="0" indent="0"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between PLF and BPF</a:t>
            </a:r>
          </a:p>
          <a:p>
            <a:pPr marL="0" marR="0" lvl="0" indent="0" defTabSz="6858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Automatically.</a:t>
            </a:r>
            <a:endParaRPr kumimoji="1" lang="en-US" altLang="ja-JP" sz="16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461" name="角丸四角形 460"/>
          <p:cNvSpPr/>
          <p:nvPr/>
        </p:nvSpPr>
        <p:spPr bwMode="auto">
          <a:xfrm>
            <a:off x="3887342" y="1207130"/>
            <a:ext cx="1332000" cy="360000"/>
          </a:xfrm>
          <a:prstGeom prst="roundRect">
            <a:avLst>
              <a:gd name="adj" fmla="val 28222"/>
            </a:avLst>
          </a:prstGeom>
          <a:solidFill>
            <a:srgbClr val="0000CC"/>
          </a:solidFill>
          <a:ln>
            <a:noFill/>
          </a:ln>
          <a:extLst/>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rPr>
              <a:t>Powerful IR</a:t>
            </a:r>
            <a:endParaRPr kumimoji="1" lang="ja-JP" altLang="en-US" sz="1600" b="1" i="0" u="none" strike="noStrike" kern="120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462" name="正方形/長方形 461"/>
          <p:cNvSpPr/>
          <p:nvPr/>
        </p:nvSpPr>
        <p:spPr>
          <a:xfrm>
            <a:off x="3689616" y="1586985"/>
            <a:ext cx="1882906" cy="646309"/>
          </a:xfrm>
          <a:prstGeom prst="rect">
            <a:avLst/>
          </a:prstGeom>
        </p:spPr>
        <p:txBody>
          <a:bodyPr wrap="square" lIns="91418" tIns="45709" rIns="91418" bIns="45709">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Powerful</a:t>
            </a:r>
            <a:r>
              <a:rPr kumimoji="1" lang="en-US" altLang="ja-JP" sz="1200" b="0" i="0" u="none" strike="noStrike" kern="1200" cap="none" spc="0" normalizeH="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rPr>
              <a:t> and Compact IR</a:t>
            </a:r>
          </a:p>
          <a:p>
            <a:pPr marL="0" marR="0" lvl="0" indent="0" defTabSz="685800" rtl="0" eaLnBrk="1" fontAlgn="auto" latinLnBrk="0" hangingPunct="1">
              <a:lnSpc>
                <a:spcPct val="100000"/>
              </a:lnSpc>
              <a:spcBef>
                <a:spcPts val="0"/>
              </a:spcBef>
              <a:spcAft>
                <a:spcPts val="0"/>
              </a:spcAft>
              <a:buClrTx/>
              <a:buSzTx/>
              <a:buFontTx/>
              <a:buNone/>
              <a:tabLst/>
              <a:defRPr/>
            </a:pPr>
            <a:r>
              <a:rPr lang="en-US" altLang="ja-JP" sz="1200" noProof="0" dirty="0" smtClean="0">
                <a:effectLst/>
                <a:latin typeface="Calibri" panose="020F0502020204030204" pitchFamily="34" charset="0"/>
                <a:ea typeface="Meiryo UI" panose="020B0604030504040204" pitchFamily="50" charset="-128"/>
                <a:cs typeface="Meiryo UI" panose="020B0604030504040204" pitchFamily="50" charset="-128"/>
              </a:rPr>
              <a:t>complies eye-safety standard.</a:t>
            </a:r>
            <a:endParaRPr kumimoji="1" lang="en-US" altLang="ja-JP" sz="1200" b="0" i="0" u="none" strike="noStrike" kern="1200" cap="none" spc="0" normalizeH="0" baseline="0" noProof="0" dirty="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48" name="角丸四角形 147"/>
          <p:cNvSpPr/>
          <p:nvPr/>
        </p:nvSpPr>
        <p:spPr>
          <a:xfrm>
            <a:off x="6040501" y="1231877"/>
            <a:ext cx="1192711" cy="285019"/>
          </a:xfrm>
          <a:prstGeom prst="roundRect">
            <a:avLst>
              <a:gd name="adj" fmla="val 50000"/>
            </a:avLst>
          </a:prstGeom>
          <a:noFill/>
          <a:ln w="31750">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WV-X5550LTPJ</a:t>
            </a:r>
            <a:endParaRPr kumimoji="1" lang="en-US" altLang="ja-JP" sz="1100" b="1" i="0" u="none" strike="noStrike" kern="1200" normalizeH="0" baseline="0" noProof="0" dirty="0">
              <a:solidFill>
                <a:schemeClr val="tx1"/>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49" name="テキスト ボックス 148"/>
          <p:cNvSpPr txBox="1"/>
          <p:nvPr/>
        </p:nvSpPr>
        <p:spPr>
          <a:xfrm>
            <a:off x="5397736" y="2097023"/>
            <a:ext cx="886990" cy="338554"/>
          </a:xfrm>
          <a:prstGeom prst="rect">
            <a:avLst/>
          </a:prstGeom>
          <a:noFill/>
        </p:spPr>
        <p:txBody>
          <a:bodyPr wrap="square" rtlCol="0">
            <a:spAutoFit/>
          </a:bodyPr>
          <a:lstStyle/>
          <a:p>
            <a:r>
              <a:rPr lang="en-US" altLang="ja-JP" sz="800" dirty="0" smtClean="0">
                <a:solidFill>
                  <a:schemeClr val="tx2"/>
                </a:solidFill>
                <a:effectLst/>
                <a:latin typeface="Calibri" panose="020F0502020204030204" pitchFamily="34" charset="0"/>
                <a:cs typeface="Calibri" panose="020F0502020204030204" pitchFamily="34" charset="0"/>
              </a:rPr>
              <a:t>Cutting visible</a:t>
            </a:r>
          </a:p>
          <a:p>
            <a:r>
              <a:rPr lang="en-US" altLang="ja-JP" sz="800" dirty="0" smtClean="0">
                <a:solidFill>
                  <a:schemeClr val="tx2"/>
                </a:solidFill>
                <a:effectLst/>
                <a:latin typeface="Calibri" panose="020F0502020204030204" pitchFamily="34" charset="0"/>
                <a:cs typeface="Calibri" panose="020F0502020204030204" pitchFamily="34" charset="0"/>
              </a:rPr>
              <a:t> light filter</a:t>
            </a:r>
            <a:endParaRPr kumimoji="1" lang="ja-JP" altLang="en-US" sz="800" dirty="0">
              <a:solidFill>
                <a:schemeClr val="tx2"/>
              </a:solidFill>
              <a:effectLst/>
              <a:latin typeface="Calibri" panose="020F0502020204030204" pitchFamily="34" charset="0"/>
              <a:cs typeface="Calibri" panose="020F0502020204030204" pitchFamily="34" charset="0"/>
            </a:endParaRPr>
          </a:p>
        </p:txBody>
      </p:sp>
      <p:sp>
        <p:nvSpPr>
          <p:cNvPr id="150"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schemeClr val="bg1"/>
                </a:solidFill>
              </a:rPr>
              <a:t>2. Main Feature </a:t>
            </a:r>
            <a:r>
              <a:rPr lang="en-US" altLang="ja-JP" sz="2000" dirty="0" smtClean="0">
                <a:solidFill>
                  <a:schemeClr val="bg1"/>
                </a:solidFill>
              </a:rPr>
              <a:t>“Capturing Clear Image Function” (1/2)</a:t>
            </a:r>
            <a:endParaRPr lang="ja-JP" altLang="en-US" sz="2800" dirty="0">
              <a:solidFill>
                <a:schemeClr val="bg1"/>
              </a:solidFill>
            </a:endParaRPr>
          </a:p>
        </p:txBody>
      </p:sp>
    </p:spTree>
    <p:extLst>
      <p:ext uri="{BB962C8B-B14F-4D97-AF65-F5344CB8AC3E}">
        <p14:creationId xmlns:p14="http://schemas.microsoft.com/office/powerpoint/2010/main" val="1464291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タイトル 1"/>
          <p:cNvSpPr txBox="1">
            <a:spLocks/>
          </p:cNvSpPr>
          <p:nvPr/>
        </p:nvSpPr>
        <p:spPr>
          <a:xfrm>
            <a:off x="206740" y="638839"/>
            <a:ext cx="8793340" cy="489299"/>
          </a:xfrm>
          <a:prstGeom prst="rect">
            <a:avLst/>
          </a:prstGeom>
        </p:spPr>
        <p:txBody>
          <a:bodyPr lIns="91324" tIns="45661" rIns="91324" bIns="45661"/>
          <a:lstStyle>
            <a:lvl1pPr algn="ctr" rtl="0" eaLnBrk="0" fontAlgn="base" hangingPunct="0">
              <a:spcBef>
                <a:spcPct val="0"/>
              </a:spcBef>
              <a:spcAft>
                <a:spcPct val="0"/>
              </a:spcAft>
              <a:defRPr kumimoji="1" sz="28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2pPr>
            <a:lvl3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3pPr>
            <a:lvl4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4pPr>
            <a:lvl5pPr algn="ctr" rtl="0" eaLnBrk="0" fontAlgn="base" hangingPunct="0">
              <a:spcBef>
                <a:spcPct val="0"/>
              </a:spcBef>
              <a:spcAft>
                <a:spcPct val="0"/>
              </a:spcAft>
              <a:defRPr kumimoji="1" sz="3200">
                <a:solidFill>
                  <a:schemeClr val="bg1"/>
                </a:solidFill>
                <a:latin typeface="HGP創英角ｺﾞｼｯｸUB" pitchFamily="50" charset="-128"/>
                <a:ea typeface="ＭＳ Ｐゴシック" pitchFamily="50" charset="-128"/>
              </a:defRPr>
            </a:lvl5pPr>
            <a:lvl6pPr marL="457148"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6pPr>
            <a:lvl7pPr marL="914296"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7pPr>
            <a:lvl8pPr marL="1371445"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8pPr>
            <a:lvl9pPr marL="1828592" algn="ctr" rtl="0" fontAlgn="base">
              <a:spcBef>
                <a:spcPct val="0"/>
              </a:spcBef>
              <a:spcAft>
                <a:spcPct val="0"/>
              </a:spcAft>
              <a:defRPr kumimoji="1" sz="3200">
                <a:solidFill>
                  <a:schemeClr val="bg1"/>
                </a:solidFill>
                <a:latin typeface="HGP創英角ｺﾞｼｯｸUB" pitchFamily="50" charset="-128"/>
                <a:ea typeface="ＭＳ Ｐゴシック" pitchFamily="50" charset="-128"/>
              </a:defRPr>
            </a:lvl9pPr>
          </a:lstStyle>
          <a:p>
            <a:pPr algn="l" defTabSz="914400"/>
            <a:r>
              <a:rPr lang="en-US" altLang="ja-JP" sz="2000" u="sng" kern="0" dirty="0" smtClean="0">
                <a:solidFill>
                  <a:srgbClr val="6464E6"/>
                </a:solidFill>
                <a:effectLst/>
                <a:latin typeface="Calibri" panose="020F0502020204030204" pitchFamily="34" charset="0"/>
                <a:cs typeface="Calibri" panose="020F0502020204030204" pitchFamily="34" charset="0"/>
              </a:rPr>
              <a:t>Image comparison with Normal camera.</a:t>
            </a:r>
            <a:endParaRPr lang="en-US" altLang="ja-JP" sz="2000" u="sng" kern="0" dirty="0">
              <a:solidFill>
                <a:srgbClr val="6464E6"/>
              </a:solidFill>
              <a:effectLst/>
              <a:latin typeface="Calibri" panose="020F0502020204030204" pitchFamily="34" charset="0"/>
              <a:cs typeface="Calibri" panose="020F0502020204030204" pitchFamily="34" charset="0"/>
            </a:endParaRPr>
          </a:p>
        </p:txBody>
      </p:sp>
      <p:graphicFrame>
        <p:nvGraphicFramePr>
          <p:cNvPr id="148" name="表 147"/>
          <p:cNvGraphicFramePr>
            <a:graphicFrameLocks noGrp="1"/>
          </p:cNvGraphicFramePr>
          <p:nvPr>
            <p:extLst>
              <p:ext uri="{D42A27DB-BD31-4B8C-83A1-F6EECF244321}">
                <p14:modId xmlns:p14="http://schemas.microsoft.com/office/powerpoint/2010/main" val="839354808"/>
              </p:ext>
            </p:extLst>
          </p:nvPr>
        </p:nvGraphicFramePr>
        <p:xfrm>
          <a:off x="177536" y="1128138"/>
          <a:ext cx="8840792" cy="3460491"/>
        </p:xfrm>
        <a:graphic>
          <a:graphicData uri="http://schemas.openxmlformats.org/drawingml/2006/table">
            <a:tbl>
              <a:tblPr firstRow="1" bandRow="1">
                <a:tableStyleId>{5C22544A-7EE6-4342-B048-85BDC9FD1C3A}</a:tableStyleId>
              </a:tblPr>
              <a:tblGrid>
                <a:gridCol w="2903632">
                  <a:extLst>
                    <a:ext uri="{9D8B030D-6E8A-4147-A177-3AD203B41FA5}">
                      <a16:colId xmlns:a16="http://schemas.microsoft.com/office/drawing/2014/main" val="3907013407"/>
                    </a:ext>
                  </a:extLst>
                </a:gridCol>
                <a:gridCol w="2852670">
                  <a:extLst>
                    <a:ext uri="{9D8B030D-6E8A-4147-A177-3AD203B41FA5}">
                      <a16:colId xmlns:a16="http://schemas.microsoft.com/office/drawing/2014/main" val="2037820307"/>
                    </a:ext>
                  </a:extLst>
                </a:gridCol>
                <a:gridCol w="3084490">
                  <a:extLst>
                    <a:ext uri="{9D8B030D-6E8A-4147-A177-3AD203B41FA5}">
                      <a16:colId xmlns:a16="http://schemas.microsoft.com/office/drawing/2014/main" val="1908729423"/>
                    </a:ext>
                  </a:extLst>
                </a:gridCol>
              </a:tblGrid>
              <a:tr h="316028">
                <a:tc gridSpan="2">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Calibri" panose="020F0502020204030204" pitchFamily="34" charset="0"/>
                          <a:ea typeface="meiryo" panose="020B0604030504040204" pitchFamily="50" charset="-128"/>
                          <a:cs typeface="Calibri" panose="020F0502020204030204" pitchFamily="34" charset="0"/>
                        </a:rPr>
                        <a:t>WV-X5550LT / WV-X5550LTPJ</a:t>
                      </a:r>
                    </a:p>
                  </a:txBody>
                  <a:tcPr marL="36000" marR="36000" marT="7200" marB="7200" anchor="ctr" anchorCtr="1">
                    <a:lnB w="12700" cap="flat" cmpd="sng" algn="ctr">
                      <a:solidFill>
                        <a:schemeClr val="bg1"/>
                      </a:solidFill>
                      <a:prstDash val="solid"/>
                      <a:round/>
                      <a:headEnd type="none" w="med" len="med"/>
                      <a:tailEnd type="none" w="med" len="med"/>
                    </a:lnB>
                  </a:tcPr>
                </a:tc>
                <a:tc hMerge="1">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smtClean="0">
                        <a:ln>
                          <a:noFill/>
                        </a:ln>
                        <a:solidFill>
                          <a:prstClr val="white"/>
                        </a:solidFill>
                        <a:effectLst/>
                        <a:uLnTx/>
                        <a:uFillTx/>
                        <a:latin typeface="meiryo" panose="020B0604030504040204" pitchFamily="50" charset="-128"/>
                        <a:ea typeface="meiryo" panose="020B0604030504040204" pitchFamily="50" charset="-128"/>
                      </a:endParaRPr>
                    </a:p>
                  </a:txBody>
                  <a:tcPr marL="36000" marR="36000" marT="7200" marB="7200" anchor="ctr" anchorCtr="1">
                    <a:lnB w="12700" cap="flat" cmpd="sng" algn="ctr">
                      <a:solidFill>
                        <a:schemeClr val="bg1"/>
                      </a:solidFill>
                      <a:prstDash val="solid"/>
                      <a:round/>
                      <a:headEnd type="none" w="med" len="med"/>
                      <a:tailEnd type="none" w="med" len="med"/>
                    </a:lnB>
                  </a:tcPr>
                </a:tc>
                <a:tc rowSpan="2">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Calibri" panose="020F0502020204030204" pitchFamily="34" charset="0"/>
                          <a:ea typeface="meiryo" panose="020B0604030504040204" pitchFamily="50" charset="-128"/>
                          <a:cs typeface="Calibri" panose="020F0502020204030204" pitchFamily="34" charset="0"/>
                        </a:rPr>
                        <a:t>Normal Camera</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smtClean="0">
                          <a:ln>
                            <a:noFill/>
                          </a:ln>
                          <a:solidFill>
                            <a:prstClr val="white"/>
                          </a:solidFill>
                          <a:effectLst/>
                          <a:uLnTx/>
                          <a:uFillTx/>
                          <a:latin typeface="Calibri" panose="020F0502020204030204" pitchFamily="34" charset="0"/>
                          <a:ea typeface="meiryo" panose="020B0604030504040204" pitchFamily="50" charset="-128"/>
                          <a:cs typeface="Calibri" panose="020F0502020204030204" pitchFamily="34" charset="0"/>
                        </a:rPr>
                        <a:t>WV-S1531(with </a:t>
                      </a:r>
                      <a:r>
                        <a:rPr kumimoji="1" lang="en-US" altLang="ja-JP" sz="1100" b="1" i="0" u="none" strike="noStrike" kern="1200" cap="none" spc="0" normalizeH="0" baseline="0" noProof="0" dirty="0" smtClean="0">
                          <a:ln>
                            <a:noFill/>
                          </a:ln>
                          <a:solidFill>
                            <a:prstClr val="white"/>
                          </a:solidFill>
                          <a:effectLst/>
                          <a:uLnTx/>
                          <a:uFillTx/>
                          <a:latin typeface="Calibri" panose="020F0502020204030204" pitchFamily="34" charset="0"/>
                          <a:ea typeface="meiryo" panose="020B0604030504040204" pitchFamily="50" charset="-128"/>
                          <a:cs typeface="Calibri" panose="020F0502020204030204" pitchFamily="34" charset="0"/>
                        </a:rPr>
                        <a:t>external IR)</a:t>
                      </a:r>
                    </a:p>
                  </a:txBody>
                  <a:tcPr marL="36000" marR="36000" marT="7200" marB="7200" anchor="ctr" anchorCtr="1">
                    <a:solidFill>
                      <a:schemeClr val="bg1">
                        <a:lumMod val="75000"/>
                      </a:schemeClr>
                    </a:solidFill>
                  </a:tcPr>
                </a:tc>
                <a:extLst>
                  <a:ext uri="{0D108BD9-81ED-4DB2-BD59-A6C34878D82A}">
                    <a16:rowId xmlns:a16="http://schemas.microsoft.com/office/drawing/2014/main" val="2200583237"/>
                  </a:ext>
                </a:extLst>
              </a:tr>
              <a:tr h="316028">
                <a:tc>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chemeClr val="tx1"/>
                          </a:solidFill>
                          <a:effectLst/>
                          <a:uLnTx/>
                          <a:uFillTx/>
                          <a:latin typeface="meiryo" panose="020B0604030504040204" pitchFamily="50" charset="-128"/>
                          <a:ea typeface="meiryo" panose="020B0604030504040204" pitchFamily="50" charset="-128"/>
                        </a:rPr>
                        <a:t>Occupant</a:t>
                      </a:r>
                    </a:p>
                  </a:txBody>
                  <a:tcPr marL="36000" marR="36000" marT="7200" marB="7200" anchor="ctr" anchorCtr="1">
                    <a:lnT w="12700" cap="flat" cmpd="sng" algn="ctr">
                      <a:solidFill>
                        <a:schemeClr val="bg1"/>
                      </a:solidFill>
                      <a:prstDash val="solid"/>
                      <a:round/>
                      <a:headEnd type="none" w="med" len="med"/>
                      <a:tailEnd type="none" w="med" len="med"/>
                    </a:lnT>
                  </a:tcPr>
                </a:tc>
                <a:tc>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chemeClr val="tx1"/>
                          </a:solidFill>
                          <a:effectLst/>
                          <a:uLnTx/>
                          <a:uFillTx/>
                          <a:latin typeface="meiryo" panose="020B0604030504040204" pitchFamily="50" charset="-128"/>
                          <a:ea typeface="meiryo" panose="020B0604030504040204" pitchFamily="50" charset="-128"/>
                        </a:rPr>
                        <a:t>License</a:t>
                      </a:r>
                    </a:p>
                  </a:txBody>
                  <a:tcPr marL="36000" marR="36000" marT="7200" marB="7200" anchor="ctr" anchorCtr="1">
                    <a:lnT w="12700" cap="flat" cmpd="sng" algn="ctr">
                      <a:solidFill>
                        <a:schemeClr val="bg1"/>
                      </a:solidFill>
                      <a:prstDash val="solid"/>
                      <a:round/>
                      <a:headEnd type="none" w="med" len="med"/>
                      <a:tailEnd type="none" w="med" len="med"/>
                    </a:lnT>
                  </a:tcPr>
                </a:tc>
                <a:tc vMerge="1">
                  <a:txBody>
                    <a:bodyPr/>
                    <a:lstStyle/>
                    <a:p>
                      <a:endParaRPr kumimoji="1" lang="ja-JP" altLang="en-US"/>
                    </a:p>
                  </a:txBody>
                  <a:tcPr/>
                </a:tc>
                <a:extLst>
                  <a:ext uri="{0D108BD9-81ED-4DB2-BD59-A6C34878D82A}">
                    <a16:rowId xmlns:a16="http://schemas.microsoft.com/office/drawing/2014/main" val="2749185020"/>
                  </a:ext>
                </a:extLst>
              </a:tr>
              <a:tr h="140190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400" dirty="0" smtClean="0">
                        <a:solidFill>
                          <a:schemeClr val="bg1">
                            <a:lumMod val="75000"/>
                          </a:schemeClr>
                        </a:solidFill>
                        <a:latin typeface="Calibri" panose="020F0502020204030204" pitchFamily="34" charset="0"/>
                        <a:cs typeface="Calibri" panose="020F0502020204030204" pitchFamily="34" charset="0"/>
                      </a:endParaRPr>
                    </a:p>
                  </a:txBody>
                  <a:tcPr marL="36000" marR="36000" marT="7200" marB="7200" anchor="ctr" anchorCtr="1"/>
                </a:tc>
                <a:tc>
                  <a:txBody>
                    <a:bodyPr/>
                    <a:lstStyle/>
                    <a:p>
                      <a:pPr algn="ctr"/>
                      <a:endParaRPr kumimoji="1" lang="ja-JP" altLang="en-US" sz="1400" dirty="0">
                        <a:solidFill>
                          <a:schemeClr val="bg1">
                            <a:lumMod val="75000"/>
                          </a:schemeClr>
                        </a:solidFill>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algn="ctr"/>
                      <a:endParaRPr kumimoji="1" lang="ja-JP" altLang="en-US" sz="1400" dirty="0">
                        <a:solidFill>
                          <a:schemeClr val="bg2">
                            <a:lumMod val="40000"/>
                            <a:lumOff val="60000"/>
                          </a:schemeClr>
                        </a:solidFill>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extLst>
                  <a:ext uri="{0D108BD9-81ED-4DB2-BD59-A6C34878D82A}">
                    <a16:rowId xmlns:a16="http://schemas.microsoft.com/office/drawing/2014/main" val="490228719"/>
                  </a:ext>
                </a:extLst>
              </a:tr>
              <a:tr h="1426535">
                <a:tc>
                  <a:txBody>
                    <a:bodyPr/>
                    <a:lstStyle/>
                    <a:p>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algn="ct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ja-JP" altLang="en-US" sz="1400" b="1" dirty="0" smtClean="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solidFill>
                      <a:srgbClr val="E7F1F8"/>
                    </a:solidFill>
                  </a:tcPr>
                </a:tc>
                <a:extLst>
                  <a:ext uri="{0D108BD9-81ED-4DB2-BD59-A6C34878D82A}">
                    <a16:rowId xmlns:a16="http://schemas.microsoft.com/office/drawing/2014/main" val="294882529"/>
                  </a:ext>
                </a:extLst>
              </a:tr>
            </a:tbl>
          </a:graphicData>
        </a:graphic>
      </p:graphicFrame>
      <p:sp>
        <p:nvSpPr>
          <p:cNvPr id="163" name="正方形/長方形 162"/>
          <p:cNvSpPr/>
          <p:nvPr/>
        </p:nvSpPr>
        <p:spPr>
          <a:xfrm>
            <a:off x="185540" y="1128139"/>
            <a:ext cx="5745275" cy="3459222"/>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pic>
        <p:nvPicPr>
          <p:cNvPr id="43" name="図 42"/>
          <p:cNvPicPr>
            <a:picLocks noChangeAspect="1"/>
          </p:cNvPicPr>
          <p:nvPr/>
        </p:nvPicPr>
        <p:blipFill rotWithShape="1">
          <a:blip r:embed="rId2"/>
          <a:srcRect t="1" b="-943"/>
          <a:stretch/>
        </p:blipFill>
        <p:spPr>
          <a:xfrm>
            <a:off x="421473" y="1832487"/>
            <a:ext cx="1499253" cy="1285992"/>
          </a:xfrm>
          <a:prstGeom prst="rect">
            <a:avLst/>
          </a:prstGeom>
          <a:ln w="19050">
            <a:solidFill>
              <a:schemeClr val="bg1"/>
            </a:solidFill>
          </a:ln>
        </p:spPr>
      </p:pic>
      <p:pic>
        <p:nvPicPr>
          <p:cNvPr id="44" name="図 43"/>
          <p:cNvPicPr>
            <a:picLocks noChangeAspect="1"/>
          </p:cNvPicPr>
          <p:nvPr/>
        </p:nvPicPr>
        <p:blipFill rotWithShape="1">
          <a:blip r:embed="rId3"/>
          <a:srcRect t="698" b="-1"/>
          <a:stretch/>
        </p:blipFill>
        <p:spPr>
          <a:xfrm>
            <a:off x="3275978" y="1816854"/>
            <a:ext cx="1501726" cy="1282793"/>
          </a:xfrm>
          <a:prstGeom prst="rect">
            <a:avLst/>
          </a:prstGeom>
          <a:ln w="19050">
            <a:solidFill>
              <a:schemeClr val="bg1"/>
            </a:solidFill>
          </a:ln>
        </p:spPr>
      </p:pic>
      <p:sp>
        <p:nvSpPr>
          <p:cNvPr id="187" name="テキスト ボックス 186"/>
          <p:cNvSpPr txBox="1"/>
          <p:nvPr/>
        </p:nvSpPr>
        <p:spPr>
          <a:xfrm>
            <a:off x="219205" y="1794971"/>
            <a:ext cx="432000" cy="244450"/>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Day</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189" name="テキスト ボックス 188"/>
          <p:cNvSpPr txBox="1"/>
          <p:nvPr/>
        </p:nvSpPr>
        <p:spPr>
          <a:xfrm>
            <a:off x="3129600" y="1829281"/>
            <a:ext cx="432000" cy="244450"/>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Day</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46" name="図 45"/>
          <p:cNvPicPr>
            <a:picLocks noChangeAspect="1"/>
          </p:cNvPicPr>
          <p:nvPr/>
        </p:nvPicPr>
        <p:blipFill rotWithShape="1">
          <a:blip r:embed="rId2"/>
          <a:srcRect l="24181" t="4130" r="48189" b="68919"/>
          <a:stretch/>
        </p:blipFill>
        <p:spPr>
          <a:xfrm>
            <a:off x="2028235" y="1835874"/>
            <a:ext cx="929160" cy="770115"/>
          </a:xfrm>
          <a:prstGeom prst="rect">
            <a:avLst/>
          </a:prstGeom>
          <a:ln w="19050">
            <a:solidFill>
              <a:schemeClr val="bg1"/>
            </a:solidFill>
          </a:ln>
        </p:spPr>
      </p:pic>
      <p:cxnSp>
        <p:nvCxnSpPr>
          <p:cNvPr id="4" name="直線矢印コネクタ 3"/>
          <p:cNvCxnSpPr/>
          <p:nvPr/>
        </p:nvCxnSpPr>
        <p:spPr>
          <a:xfrm>
            <a:off x="1103524" y="2019858"/>
            <a:ext cx="1157015" cy="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47" name="図 46"/>
          <p:cNvPicPr>
            <a:picLocks noChangeAspect="1"/>
          </p:cNvPicPr>
          <p:nvPr/>
        </p:nvPicPr>
        <p:blipFill rotWithShape="1">
          <a:blip r:embed="rId3"/>
          <a:srcRect l="40490" t="74631" r="42663" b="15702"/>
          <a:stretch/>
        </p:blipFill>
        <p:spPr>
          <a:xfrm>
            <a:off x="4844807" y="2605989"/>
            <a:ext cx="1018904" cy="502920"/>
          </a:xfrm>
          <a:prstGeom prst="rect">
            <a:avLst/>
          </a:prstGeom>
          <a:ln w="19050">
            <a:solidFill>
              <a:schemeClr val="bg1"/>
            </a:solidFill>
          </a:ln>
        </p:spPr>
      </p:pic>
      <p:cxnSp>
        <p:nvCxnSpPr>
          <p:cNvPr id="48" name="直線矢印コネクタ 47"/>
          <p:cNvCxnSpPr/>
          <p:nvPr/>
        </p:nvCxnSpPr>
        <p:spPr>
          <a:xfrm flipV="1">
            <a:off x="4125252" y="2827846"/>
            <a:ext cx="792000" cy="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49" name="図 48"/>
          <p:cNvPicPr>
            <a:picLocks noChangeAspect="1"/>
          </p:cNvPicPr>
          <p:nvPr/>
        </p:nvPicPr>
        <p:blipFill rotWithShape="1">
          <a:blip r:embed="rId4"/>
          <a:srcRect l="-1310" t="11630" r="1310" b="-104"/>
          <a:stretch/>
        </p:blipFill>
        <p:spPr>
          <a:xfrm>
            <a:off x="423404" y="3286924"/>
            <a:ext cx="1495389" cy="1242396"/>
          </a:xfrm>
          <a:prstGeom prst="rect">
            <a:avLst/>
          </a:prstGeom>
          <a:ln w="19050">
            <a:solidFill>
              <a:schemeClr val="bg1"/>
            </a:solidFill>
          </a:ln>
        </p:spPr>
      </p:pic>
      <p:pic>
        <p:nvPicPr>
          <p:cNvPr id="50" name="図 49"/>
          <p:cNvPicPr>
            <a:picLocks noChangeAspect="1"/>
          </p:cNvPicPr>
          <p:nvPr/>
        </p:nvPicPr>
        <p:blipFill rotWithShape="1">
          <a:blip r:embed="rId5"/>
          <a:srcRect t="-355" b="1"/>
          <a:stretch/>
        </p:blipFill>
        <p:spPr>
          <a:xfrm>
            <a:off x="3249403" y="3253952"/>
            <a:ext cx="1514788" cy="1295938"/>
          </a:xfrm>
          <a:prstGeom prst="rect">
            <a:avLst/>
          </a:prstGeom>
          <a:ln w="19050">
            <a:solidFill>
              <a:schemeClr val="bg1"/>
            </a:solidFill>
          </a:ln>
        </p:spPr>
      </p:pic>
      <p:sp>
        <p:nvSpPr>
          <p:cNvPr id="188" name="テキスト ボックス 187"/>
          <p:cNvSpPr txBox="1"/>
          <p:nvPr/>
        </p:nvSpPr>
        <p:spPr>
          <a:xfrm>
            <a:off x="207404" y="3208437"/>
            <a:ext cx="432000" cy="251069"/>
          </a:xfrm>
          <a:prstGeom prst="roundRect">
            <a:avLst/>
          </a:prstGeom>
          <a:solidFill>
            <a:sysClr val="windowText" lastClr="000000">
              <a:lumMod val="50000"/>
              <a:lumOff val="50000"/>
            </a:sysClr>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Night</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51" name="図 50"/>
          <p:cNvPicPr>
            <a:picLocks noChangeAspect="1"/>
          </p:cNvPicPr>
          <p:nvPr/>
        </p:nvPicPr>
        <p:blipFill rotWithShape="1">
          <a:blip r:embed="rId4"/>
          <a:srcRect l="20311" t="11629" r="48679" b="58459"/>
          <a:stretch/>
        </p:blipFill>
        <p:spPr>
          <a:xfrm>
            <a:off x="2031999" y="3282720"/>
            <a:ext cx="925396" cy="838192"/>
          </a:xfrm>
          <a:prstGeom prst="rect">
            <a:avLst/>
          </a:prstGeom>
          <a:ln w="19050">
            <a:solidFill>
              <a:schemeClr val="bg1"/>
            </a:solidFill>
          </a:ln>
        </p:spPr>
      </p:pic>
      <p:cxnSp>
        <p:nvCxnSpPr>
          <p:cNvPr id="45" name="直線矢印コネクタ 44"/>
          <p:cNvCxnSpPr/>
          <p:nvPr/>
        </p:nvCxnSpPr>
        <p:spPr>
          <a:xfrm>
            <a:off x="1119372" y="3488821"/>
            <a:ext cx="1251201" cy="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90" name="テキスト ボックス 189"/>
          <p:cNvSpPr txBox="1"/>
          <p:nvPr/>
        </p:nvSpPr>
        <p:spPr>
          <a:xfrm>
            <a:off x="3124435" y="3208436"/>
            <a:ext cx="432000" cy="251069"/>
          </a:xfrm>
          <a:prstGeom prst="roundRect">
            <a:avLst/>
          </a:prstGeom>
          <a:solidFill>
            <a:sysClr val="windowText" lastClr="000000">
              <a:lumMod val="50000"/>
              <a:lumOff val="50000"/>
            </a:sysClr>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Night</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53" name="図 52"/>
          <p:cNvPicPr>
            <a:picLocks noChangeAspect="1"/>
          </p:cNvPicPr>
          <p:nvPr/>
        </p:nvPicPr>
        <p:blipFill rotWithShape="1">
          <a:blip r:embed="rId5"/>
          <a:srcRect l="37273" t="76119" r="46343" b="12754"/>
          <a:stretch/>
        </p:blipFill>
        <p:spPr>
          <a:xfrm>
            <a:off x="4845341" y="3937972"/>
            <a:ext cx="1018370" cy="589582"/>
          </a:xfrm>
          <a:prstGeom prst="rect">
            <a:avLst/>
          </a:prstGeom>
          <a:ln w="19050">
            <a:solidFill>
              <a:schemeClr val="bg1"/>
            </a:solidFill>
          </a:ln>
        </p:spPr>
      </p:pic>
      <p:cxnSp>
        <p:nvCxnSpPr>
          <p:cNvPr id="52" name="直線矢印コネクタ 51"/>
          <p:cNvCxnSpPr/>
          <p:nvPr/>
        </p:nvCxnSpPr>
        <p:spPr>
          <a:xfrm flipV="1">
            <a:off x="4040275" y="4303172"/>
            <a:ext cx="961954" cy="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57" name="図 56"/>
          <p:cNvPicPr>
            <a:picLocks noChangeAspect="1"/>
          </p:cNvPicPr>
          <p:nvPr/>
        </p:nvPicPr>
        <p:blipFill rotWithShape="1">
          <a:blip r:embed="rId6"/>
          <a:srcRect t="12311"/>
          <a:stretch/>
        </p:blipFill>
        <p:spPr>
          <a:xfrm>
            <a:off x="6149091" y="1812657"/>
            <a:ext cx="1505267" cy="1299665"/>
          </a:xfrm>
          <a:prstGeom prst="rect">
            <a:avLst/>
          </a:prstGeom>
          <a:ln w="19050">
            <a:solidFill>
              <a:schemeClr val="bg1"/>
            </a:solidFill>
          </a:ln>
        </p:spPr>
      </p:pic>
      <p:sp>
        <p:nvSpPr>
          <p:cNvPr id="168" name="正方形/長方形 167"/>
          <p:cNvSpPr/>
          <p:nvPr/>
        </p:nvSpPr>
        <p:spPr>
          <a:xfrm>
            <a:off x="6833246" y="2790232"/>
            <a:ext cx="203025" cy="111840"/>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69" name="正方形/長方形 168"/>
          <p:cNvSpPr/>
          <p:nvPr/>
        </p:nvSpPr>
        <p:spPr>
          <a:xfrm>
            <a:off x="6566771" y="1943755"/>
            <a:ext cx="216087" cy="191332"/>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cxnSp>
        <p:nvCxnSpPr>
          <p:cNvPr id="58" name="直線矢印コネクタ 57"/>
          <p:cNvCxnSpPr/>
          <p:nvPr/>
        </p:nvCxnSpPr>
        <p:spPr>
          <a:xfrm flipV="1">
            <a:off x="7036271" y="2846152"/>
            <a:ext cx="10440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1" name="テキスト ボックス 190"/>
          <p:cNvSpPr txBox="1"/>
          <p:nvPr/>
        </p:nvSpPr>
        <p:spPr>
          <a:xfrm>
            <a:off x="5982595" y="1804894"/>
            <a:ext cx="432000" cy="244450"/>
          </a:xfrm>
          <a:prstGeom prst="roundRect">
            <a:avLst/>
          </a:prstGeom>
          <a:solidFill>
            <a:srgbClr val="0000FF"/>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Day</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59" name="図 58"/>
          <p:cNvPicPr>
            <a:picLocks noChangeAspect="1"/>
          </p:cNvPicPr>
          <p:nvPr/>
        </p:nvPicPr>
        <p:blipFill rotWithShape="1">
          <a:blip r:embed="rId6"/>
          <a:srcRect l="16377" t="18983" r="48910" b="53254"/>
          <a:stretch/>
        </p:blipFill>
        <p:spPr>
          <a:xfrm>
            <a:off x="7905592" y="1820118"/>
            <a:ext cx="1007236" cy="793197"/>
          </a:xfrm>
          <a:prstGeom prst="rect">
            <a:avLst/>
          </a:prstGeom>
          <a:ln w="19050">
            <a:solidFill>
              <a:schemeClr val="bg1"/>
            </a:solidFill>
          </a:ln>
        </p:spPr>
      </p:pic>
      <p:cxnSp>
        <p:nvCxnSpPr>
          <p:cNvPr id="55" name="直線矢印コネクタ 54"/>
          <p:cNvCxnSpPr>
            <a:stCxn id="169" idx="3"/>
          </p:cNvCxnSpPr>
          <p:nvPr/>
        </p:nvCxnSpPr>
        <p:spPr>
          <a:xfrm>
            <a:off x="6782858" y="2039421"/>
            <a:ext cx="12960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p:cNvPicPr>
            <a:picLocks noChangeAspect="1"/>
          </p:cNvPicPr>
          <p:nvPr/>
        </p:nvPicPr>
        <p:blipFill rotWithShape="1">
          <a:blip r:embed="rId6"/>
          <a:srcRect l="43479" t="75389" r="38731" b="13593"/>
          <a:stretch/>
        </p:blipFill>
        <p:spPr>
          <a:xfrm>
            <a:off x="8078858" y="2665690"/>
            <a:ext cx="693335" cy="422765"/>
          </a:xfrm>
          <a:prstGeom prst="rect">
            <a:avLst/>
          </a:prstGeom>
        </p:spPr>
      </p:pic>
      <p:pic>
        <p:nvPicPr>
          <p:cNvPr id="6" name="図 5"/>
          <p:cNvPicPr>
            <a:picLocks noChangeAspect="1"/>
          </p:cNvPicPr>
          <p:nvPr/>
        </p:nvPicPr>
        <p:blipFill rotWithShape="1">
          <a:blip r:embed="rId7"/>
          <a:srcRect t="9865" b="5446"/>
          <a:stretch/>
        </p:blipFill>
        <p:spPr>
          <a:xfrm>
            <a:off x="6158237" y="3230542"/>
            <a:ext cx="1496121" cy="1319348"/>
          </a:xfrm>
          <a:prstGeom prst="rect">
            <a:avLst/>
          </a:prstGeom>
          <a:ln w="19050">
            <a:solidFill>
              <a:schemeClr val="bg1"/>
            </a:solidFill>
          </a:ln>
        </p:spPr>
      </p:pic>
      <p:sp>
        <p:nvSpPr>
          <p:cNvPr id="170" name="正方形/長方形 169"/>
          <p:cNvSpPr/>
          <p:nvPr/>
        </p:nvSpPr>
        <p:spPr>
          <a:xfrm>
            <a:off x="6584649" y="3399393"/>
            <a:ext cx="216087" cy="191332"/>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171" name="正方形/長方形 170"/>
          <p:cNvSpPr/>
          <p:nvPr/>
        </p:nvSpPr>
        <p:spPr>
          <a:xfrm>
            <a:off x="6714454" y="4236879"/>
            <a:ext cx="341410" cy="230017"/>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cxnSp>
        <p:nvCxnSpPr>
          <p:cNvPr id="60" name="直線矢印コネクタ 59"/>
          <p:cNvCxnSpPr/>
          <p:nvPr/>
        </p:nvCxnSpPr>
        <p:spPr>
          <a:xfrm flipV="1">
            <a:off x="7055864" y="4321133"/>
            <a:ext cx="10440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5978696" y="3193452"/>
            <a:ext cx="432000" cy="251069"/>
          </a:xfrm>
          <a:prstGeom prst="roundRect">
            <a:avLst/>
          </a:prstGeom>
          <a:solidFill>
            <a:sysClr val="windowText" lastClr="000000">
              <a:lumMod val="50000"/>
              <a:lumOff val="50000"/>
            </a:sysClr>
          </a:solidFill>
          <a:ln w="25400" cap="flat" cmpd="sng" algn="ctr">
            <a:noFill/>
            <a:prstDash val="solid"/>
          </a:ln>
          <a:effectLst/>
          <a:scene3d>
            <a:camera prst="orthographicFront"/>
            <a:lightRig rig="threePt" dir="t"/>
          </a:scene3d>
          <a:sp3d>
            <a:bevelT/>
          </a:sp3d>
        </p:spPr>
        <p:txBody>
          <a:bodyPr wrap="square" lIns="26999" tIns="0" rIns="26999" bIns="0" anchor="ctr">
            <a:noAutofit/>
          </a:bodyPr>
          <a:lstStyle>
            <a:defPPr>
              <a:defRPr lang="en-US"/>
            </a:defPPr>
            <a:lvl1pPr algn="ctr">
              <a:defRPr b="1"/>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rPr>
              <a:t>Night</a:t>
            </a:r>
            <a:endParaRPr kumimoji="0" lang="en-US" altLang="ja-JP" sz="1200" b="1" i="0" u="none" strike="noStrike" kern="0" cap="none" spc="0" normalizeH="0" baseline="0" noProof="0" dirty="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63" name="図 62"/>
          <p:cNvPicPr>
            <a:picLocks noChangeAspect="1"/>
          </p:cNvPicPr>
          <p:nvPr/>
        </p:nvPicPr>
        <p:blipFill rotWithShape="1">
          <a:blip r:embed="rId7"/>
          <a:srcRect l="16068" t="16176" r="48135" b="57831"/>
          <a:stretch/>
        </p:blipFill>
        <p:spPr>
          <a:xfrm>
            <a:off x="7879142" y="3232065"/>
            <a:ext cx="1033685" cy="781568"/>
          </a:xfrm>
          <a:prstGeom prst="rect">
            <a:avLst/>
          </a:prstGeom>
          <a:ln w="19050">
            <a:solidFill>
              <a:schemeClr val="bg1"/>
            </a:solidFill>
          </a:ln>
        </p:spPr>
      </p:pic>
      <p:cxnSp>
        <p:nvCxnSpPr>
          <p:cNvPr id="61" name="直線矢印コネクタ 60"/>
          <p:cNvCxnSpPr/>
          <p:nvPr/>
        </p:nvCxnSpPr>
        <p:spPr>
          <a:xfrm>
            <a:off x="6800736" y="3505370"/>
            <a:ext cx="129423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4" name="図 63"/>
          <p:cNvPicPr>
            <a:picLocks noChangeAspect="1"/>
          </p:cNvPicPr>
          <p:nvPr/>
        </p:nvPicPr>
        <p:blipFill rotWithShape="1">
          <a:blip r:embed="rId7"/>
          <a:srcRect l="35276" t="72774" r="36784" b="12132"/>
          <a:stretch/>
        </p:blipFill>
        <p:spPr>
          <a:xfrm>
            <a:off x="8111768" y="4099071"/>
            <a:ext cx="677132" cy="380888"/>
          </a:xfrm>
          <a:prstGeom prst="rect">
            <a:avLst/>
          </a:prstGeom>
          <a:ln w="19050">
            <a:solidFill>
              <a:schemeClr val="bg1"/>
            </a:solidFill>
          </a:ln>
        </p:spPr>
      </p:pic>
      <p:sp>
        <p:nvSpPr>
          <p:cNvPr id="54" name="タイトル 1"/>
          <p:cNvSpPr txBox="1">
            <a:spLocks/>
          </p:cNvSpPr>
          <p:nvPr/>
        </p:nvSpPr>
        <p:spPr>
          <a:xfrm>
            <a:off x="327663" y="87839"/>
            <a:ext cx="7045088" cy="483945"/>
          </a:xfrm>
        </p:spPr>
        <p:txBody>
          <a:bodyPr anchor="ctr"/>
          <a:lstStyle>
            <a:lvl1pPr algn="l" defTabSz="914400" rtl="0" eaLnBrk="1" latinLnBrk="0" hangingPunct="1">
              <a:lnSpc>
                <a:spcPct val="90000"/>
              </a:lnSpc>
              <a:spcBef>
                <a:spcPct val="0"/>
              </a:spcBef>
              <a:buNone/>
              <a:defRPr kumimoji="1" sz="4400" b="1"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en-US" altLang="ja-JP" sz="2800" dirty="0" smtClean="0">
                <a:solidFill>
                  <a:schemeClr val="bg1"/>
                </a:solidFill>
              </a:rPr>
              <a:t>2. Main Feature </a:t>
            </a:r>
            <a:r>
              <a:rPr lang="en-US" altLang="ja-JP" sz="2000" dirty="0" smtClean="0">
                <a:solidFill>
                  <a:schemeClr val="bg1"/>
                </a:solidFill>
              </a:rPr>
              <a:t>“Capturing Clear Image Function” (2/2)</a:t>
            </a:r>
            <a:endParaRPr lang="ja-JP" altLang="en-US" sz="2800" dirty="0">
              <a:solidFill>
                <a:schemeClr val="bg1"/>
              </a:solidFill>
            </a:endParaRPr>
          </a:p>
        </p:txBody>
      </p:sp>
      <p:sp>
        <p:nvSpPr>
          <p:cNvPr id="42" name="正方形/長方形 41"/>
          <p:cNvSpPr/>
          <p:nvPr/>
        </p:nvSpPr>
        <p:spPr>
          <a:xfrm>
            <a:off x="853810" y="1874663"/>
            <a:ext cx="265562" cy="3229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正方形/長方形 55"/>
          <p:cNvSpPr/>
          <p:nvPr/>
        </p:nvSpPr>
        <p:spPr>
          <a:xfrm>
            <a:off x="845712" y="3333970"/>
            <a:ext cx="265562" cy="3229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正方形/長方形 64"/>
          <p:cNvSpPr/>
          <p:nvPr/>
        </p:nvSpPr>
        <p:spPr>
          <a:xfrm>
            <a:off x="3871880" y="2750207"/>
            <a:ext cx="265562" cy="15780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正方形/長方形 65"/>
          <p:cNvSpPr/>
          <p:nvPr/>
        </p:nvSpPr>
        <p:spPr>
          <a:xfrm>
            <a:off x="3792527" y="4230941"/>
            <a:ext cx="265562" cy="15780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7111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6BB81F6A4B16F4FBF6E5B4B51AFEF0C" ma:contentTypeVersion="2" ma:contentTypeDescription="新しいドキュメントを作成します。" ma:contentTypeScope="" ma:versionID="dc8e0488b3a7e83b0fe98478e4249804">
  <xsd:schema xmlns:xsd="http://www.w3.org/2001/XMLSchema" xmlns:xs="http://www.w3.org/2001/XMLSchema" xmlns:p="http://schemas.microsoft.com/office/2006/metadata/properties" xmlns:ns2="16b08945-a158-4f5e-8626-dcf9be7cb805" targetNamespace="http://schemas.microsoft.com/office/2006/metadata/properties" ma:root="true" ma:fieldsID="ae43e56c8e2a74390cf83fa00d53d8bb" ns2:_="">
    <xsd:import namespace="16b08945-a158-4f5e-8626-dcf9be7cb8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b08945-a158-4f5e-8626-dcf9be7cb8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DBBE98-FCFC-45C4-AB6C-52148F154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b08945-a158-4f5e-8626-dcf9be7cb8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2177D2-5D83-46C5-9B75-E946E57280D6}">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74435459-C837-49A7-A3CD-2EA618B1ED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4_3_pips_templateB_Tentative_青</Template>
  <TotalTime>1530</TotalTime>
  <Words>7221</Words>
  <Application>Microsoft Office PowerPoint</Application>
  <PresentationFormat>画面に合わせる (16:9)</PresentationFormat>
  <Paragraphs>1369</Paragraphs>
  <Slides>53</Slides>
  <Notes>17</Notes>
  <HiddenSlides>0</HiddenSlides>
  <MMClips>0</MMClips>
  <ScaleCrop>false</ScaleCrop>
  <HeadingPairs>
    <vt:vector size="6" baseType="variant">
      <vt:variant>
        <vt:lpstr>使用されているフォント</vt:lpstr>
      </vt:variant>
      <vt:variant>
        <vt:i4>12</vt:i4>
      </vt:variant>
      <vt:variant>
        <vt:lpstr>テーマ</vt:lpstr>
      </vt:variant>
      <vt:variant>
        <vt:i4>4</vt:i4>
      </vt:variant>
      <vt:variant>
        <vt:lpstr>スライド タイトル</vt:lpstr>
      </vt:variant>
      <vt:variant>
        <vt:i4>53</vt:i4>
      </vt:variant>
    </vt:vector>
  </HeadingPairs>
  <TitlesOfParts>
    <vt:vector size="69" baseType="lpstr">
      <vt:lpstr>HGPｺﾞｼｯｸE</vt:lpstr>
      <vt:lpstr>meiryo</vt:lpstr>
      <vt:lpstr>Meiryo UI</vt:lpstr>
      <vt:lpstr>ＭＳ Ｐゴシック</vt:lpstr>
      <vt:lpstr>ＭＳ Ｐ明朝</vt:lpstr>
      <vt:lpstr>游ゴシック</vt:lpstr>
      <vt:lpstr>游ゴシック Light</vt:lpstr>
      <vt:lpstr>Arial</vt:lpstr>
      <vt:lpstr>Calibri</vt:lpstr>
      <vt:lpstr>Calibri Light</vt:lpstr>
      <vt:lpstr>Tahoma</vt:lpstr>
      <vt:lpstr>Wingdings</vt:lpstr>
      <vt:lpstr>デザインの設定</vt:lpstr>
      <vt:lpstr>3_デザインの設定</vt:lpstr>
      <vt:lpstr>1_デザインの設定</vt:lpstr>
      <vt:lpstr>2_デザインの設定</vt:lpstr>
      <vt:lpstr>PowerPoint プレゼンテーション</vt:lpstr>
      <vt:lpstr>PowerPoint プレゼンテーション</vt:lpstr>
      <vt:lpstr>PowerPoint プレゼンテーション</vt:lpstr>
      <vt:lpstr>PowerPoint プレゼンテーション</vt:lpstr>
      <vt:lpstr>1. Introduction</vt:lpstr>
      <vt:lpstr>1. Introduction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SPEC comparison</vt:lpstr>
      <vt:lpstr>4. Appearance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パナソニック株式会社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メインタイトル(44pt/B)</dc:title>
  <dc:creator>東 健志&lt;azuma.tsuyoshi@jp.panasonic.com&gt;</dc:creator>
  <cp:lastModifiedBy>服部 博&lt;hattori.hiro@jp.panasonic.com&gt;</cp:lastModifiedBy>
  <cp:revision>119</cp:revision>
  <cp:lastPrinted>2015-03-10T07:58:40Z</cp:lastPrinted>
  <dcterms:created xsi:type="dcterms:W3CDTF">2019-10-16T05:12:32Z</dcterms:created>
  <dcterms:modified xsi:type="dcterms:W3CDTF">2020-09-24T08:52:16Z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0x010100D6BB81F6A4B16F4FBF6E5B4B51AFEF0C</vt:lpwstr>
  </property>
</Properties>
</file>