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17" r:id="rId1"/>
    <p:sldMasterId id="2147484223" r:id="rId2"/>
    <p:sldMasterId id="2147484228" r:id="rId3"/>
    <p:sldMasterId id="2147484235" r:id="rId4"/>
    <p:sldMasterId id="2147484239" r:id="rId5"/>
  </p:sldMasterIdLst>
  <p:notesMasterIdLst>
    <p:notesMasterId r:id="rId97"/>
  </p:notesMasterIdLst>
  <p:handoutMasterIdLst>
    <p:handoutMasterId r:id="rId98"/>
  </p:handoutMasterIdLst>
  <p:sldIdLst>
    <p:sldId id="2158" r:id="rId6"/>
    <p:sldId id="1736" r:id="rId7"/>
    <p:sldId id="1926" r:id="rId8"/>
    <p:sldId id="2126" r:id="rId9"/>
    <p:sldId id="2036" r:id="rId10"/>
    <p:sldId id="2038" r:id="rId11"/>
    <p:sldId id="2077" r:id="rId12"/>
    <p:sldId id="2079" r:id="rId13"/>
    <p:sldId id="2080" r:id="rId14"/>
    <p:sldId id="2081" r:id="rId15"/>
    <p:sldId id="2082" r:id="rId16"/>
    <p:sldId id="2083" r:id="rId17"/>
    <p:sldId id="2084" r:id="rId18"/>
    <p:sldId id="2085" r:id="rId19"/>
    <p:sldId id="2086" r:id="rId20"/>
    <p:sldId id="2087" r:id="rId21"/>
    <p:sldId id="2088" r:id="rId22"/>
    <p:sldId id="2090" r:id="rId23"/>
    <p:sldId id="2091" r:id="rId24"/>
    <p:sldId id="2119" r:id="rId25"/>
    <p:sldId id="2120" r:id="rId26"/>
    <p:sldId id="2092" r:id="rId27"/>
    <p:sldId id="2093" r:id="rId28"/>
    <p:sldId id="2094" r:id="rId29"/>
    <p:sldId id="2095" r:id="rId30"/>
    <p:sldId id="2131" r:id="rId31"/>
    <p:sldId id="2140" r:id="rId32"/>
    <p:sldId id="2103" r:id="rId33"/>
    <p:sldId id="2110" r:id="rId34"/>
    <p:sldId id="2128" r:id="rId35"/>
    <p:sldId id="2061" r:id="rId36"/>
    <p:sldId id="2062" r:id="rId37"/>
    <p:sldId id="2063" r:id="rId38"/>
    <p:sldId id="2096" r:id="rId39"/>
    <p:sldId id="2097" r:id="rId40"/>
    <p:sldId id="2098" r:id="rId41"/>
    <p:sldId id="2099" r:id="rId42"/>
    <p:sldId id="2100" r:id="rId43"/>
    <p:sldId id="2101" r:id="rId44"/>
    <p:sldId id="2102" r:id="rId45"/>
    <p:sldId id="2130" r:id="rId46"/>
    <p:sldId id="2141" r:id="rId47"/>
    <p:sldId id="2070" r:id="rId48"/>
    <p:sldId id="2071" r:id="rId49"/>
    <p:sldId id="2072" r:id="rId50"/>
    <p:sldId id="2058" r:id="rId51"/>
    <p:sldId id="2059" r:id="rId52"/>
    <p:sldId id="1964" r:id="rId53"/>
    <p:sldId id="2111" r:id="rId54"/>
    <p:sldId id="2112" r:id="rId55"/>
    <p:sldId id="2116" r:id="rId56"/>
    <p:sldId id="2118" r:id="rId57"/>
    <p:sldId id="2117" r:id="rId58"/>
    <p:sldId id="2115" r:id="rId59"/>
    <p:sldId id="2113" r:id="rId60"/>
    <p:sldId id="2114" r:id="rId61"/>
    <p:sldId id="2132" r:id="rId62"/>
    <p:sldId id="2139" r:id="rId63"/>
    <p:sldId id="2133" r:id="rId64"/>
    <p:sldId id="2134" r:id="rId65"/>
    <p:sldId id="2135" r:id="rId66"/>
    <p:sldId id="2136" r:id="rId67"/>
    <p:sldId id="2137" r:id="rId68"/>
    <p:sldId id="2138" r:id="rId69"/>
    <p:sldId id="2143" r:id="rId70"/>
    <p:sldId id="2144" r:id="rId71"/>
    <p:sldId id="2145" r:id="rId72"/>
    <p:sldId id="2146" r:id="rId73"/>
    <p:sldId id="2147" r:id="rId74"/>
    <p:sldId id="2148" r:id="rId75"/>
    <p:sldId id="2149" r:id="rId76"/>
    <p:sldId id="2150" r:id="rId77"/>
    <p:sldId id="2122" r:id="rId78"/>
    <p:sldId id="2123" r:id="rId79"/>
    <p:sldId id="2104" r:id="rId80"/>
    <p:sldId id="2105" r:id="rId81"/>
    <p:sldId id="2152" r:id="rId82"/>
    <p:sldId id="2153" r:id="rId83"/>
    <p:sldId id="2151" r:id="rId84"/>
    <p:sldId id="2106" r:id="rId85"/>
    <p:sldId id="2107" r:id="rId86"/>
    <p:sldId id="2108" r:id="rId87"/>
    <p:sldId id="2109" r:id="rId88"/>
    <p:sldId id="2155" r:id="rId89"/>
    <p:sldId id="2156" r:id="rId90"/>
    <p:sldId id="2157" r:id="rId91"/>
    <p:sldId id="2124" r:id="rId92"/>
    <p:sldId id="2125" r:id="rId93"/>
    <p:sldId id="2127" r:id="rId94"/>
    <p:sldId id="2154" r:id="rId95"/>
    <p:sldId id="1936" r:id="rId96"/>
  </p:sldIdLst>
  <p:sldSz cx="9144000" cy="5143500" type="screen16x9"/>
  <p:notesSz cx="9939338" cy="14368463"/>
  <p:custDataLst>
    <p:tags r:id="rId99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178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355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532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709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5886" algn="l" defTabSz="914355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064" algn="l" defTabSz="914355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240" algn="l" defTabSz="914355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418" algn="l" defTabSz="914355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3" userDrawn="1">
          <p15:clr>
            <a:srgbClr val="A4A3A4"/>
          </p15:clr>
        </p15:guide>
        <p15:guide id="2" orient="horz" pos="1769" userDrawn="1">
          <p15:clr>
            <a:srgbClr val="A4A3A4"/>
          </p15:clr>
        </p15:guide>
        <p15:guide id="3" orient="horz" pos="2486" userDrawn="1">
          <p15:clr>
            <a:srgbClr val="A4A3A4"/>
          </p15:clr>
        </p15:guide>
        <p15:guide id="4" orient="horz" pos="2249" userDrawn="1">
          <p15:clr>
            <a:srgbClr val="A4A3A4"/>
          </p15:clr>
        </p15:guide>
        <p15:guide id="5" pos="1406" userDrawn="1">
          <p15:clr>
            <a:srgbClr val="A4A3A4"/>
          </p15:clr>
        </p15:guide>
        <p15:guide id="6" pos="3315" userDrawn="1">
          <p15:clr>
            <a:srgbClr val="A4A3A4"/>
          </p15:clr>
        </p15:guide>
        <p15:guide id="7" pos="1695" userDrawn="1">
          <p15:clr>
            <a:srgbClr val="A4A3A4"/>
          </p15:clr>
        </p15:guide>
        <p15:guide id="8" pos="90" userDrawn="1">
          <p15:clr>
            <a:srgbClr val="A4A3A4"/>
          </p15:clr>
        </p15:guide>
        <p15:guide id="9" pos="5692" userDrawn="1">
          <p15:clr>
            <a:srgbClr val="A4A3A4"/>
          </p15:clr>
        </p15:guide>
        <p15:guide id="10" pos="4468" userDrawn="1">
          <p15:clr>
            <a:srgbClr val="A4A3A4"/>
          </p15:clr>
        </p15:guide>
        <p15:guide id="11" pos="2815" userDrawn="1">
          <p15:clr>
            <a:srgbClr val="A4A3A4"/>
          </p15:clr>
        </p15:guide>
        <p15:guide id="1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6" userDrawn="1">
          <p15:clr>
            <a:srgbClr val="A4A3A4"/>
          </p15:clr>
        </p15:guide>
        <p15:guide id="2" pos="313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28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4FC"/>
    <a:srgbClr val="CCE1F1"/>
    <a:srgbClr val="0000FF"/>
    <a:srgbClr val="E6E6E6"/>
    <a:srgbClr val="006AB0"/>
    <a:srgbClr val="0070C0"/>
    <a:srgbClr val="33CC33"/>
    <a:srgbClr val="0A54A0"/>
    <a:srgbClr val="000000"/>
    <a:srgbClr val="C9E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間スタイル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5923" autoAdjust="0"/>
  </p:normalViewPr>
  <p:slideViewPr>
    <p:cSldViewPr snapToGrid="0" snapToObjects="1">
      <p:cViewPr varScale="1">
        <p:scale>
          <a:sx n="110" d="100"/>
          <a:sy n="110" d="100"/>
        </p:scale>
        <p:origin x="888" y="77"/>
      </p:cViewPr>
      <p:guideLst>
        <p:guide orient="horz" pos="713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4526"/>
        <p:guide pos="313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gs" Target="tags/tag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notesMaster" Target="notesMasters/notesMaster1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9%20&#12452;&#12531;&#12486;&#12522;&#38306;&#36899;\20%20AI&#12459;&#12513;&#12521;\01%20&#12510;&#12486;&#12522;&#12450;&#12523;\SE&#36039;&#26009;\temp\&#30011;&#36074;&#12524;&#12540;&#12480;&#12540;&#12481;&#12515;&#12540;&#124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9%20&#12452;&#12531;&#12486;&#12522;&#38306;&#36899;\20%20AI&#12459;&#12513;&#12521;\01%20&#12510;&#12486;&#12522;&#12450;&#12523;\01%20SE&#36039;&#26009;\temp\&#30011;&#36074;&#12524;&#12540;&#12480;&#12540;&#12481;&#12515;&#12540;&#1248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47782392891664"/>
          <c:y val="0.10229266895297792"/>
          <c:w val="0.52600282683145405"/>
          <c:h val="0.74789748468939776"/>
        </c:manualLayout>
      </c:layout>
      <c:radarChart>
        <c:radarStyle val="marker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Panasonic X2551L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Sheet1!$D$4:$D$9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Sheet1!$E$4:$E$9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D-44D0-9770-F76267EDE6A8}"/>
            </c:ext>
          </c:extLst>
        </c:ser>
        <c:ser>
          <c:idx val="2"/>
          <c:order val="1"/>
          <c:tx>
            <c:strRef>
              <c:f>Sheet1!$G$3</c:f>
              <c:strCache>
                <c:ptCount val="1"/>
                <c:pt idx="0">
                  <c:v>Avigilon 4.0C-H5A-DO1-IR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Sheet1!$G$4:$G$9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FD-44D0-9770-F76267EDE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9876903178001473E-2"/>
          <c:y val="0.93328630120543132"/>
          <c:w val="0.95968601218143468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376636390083072"/>
          <c:y val="0.1341775405967856"/>
          <c:w val="0.45993811796733863"/>
          <c:h val="0.70494802009561186"/>
        </c:manualLayout>
      </c:layout>
      <c:radarChart>
        <c:radarStyle val="marker"/>
        <c:varyColors val="0"/>
        <c:ser>
          <c:idx val="0"/>
          <c:order val="0"/>
          <c:tx>
            <c:strRef>
              <c:f>'Sheet1 (3)'!$E$3</c:f>
              <c:strCache>
                <c:ptCount val="1"/>
                <c:pt idx="0">
                  <c:v>Panasonic X2571L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'Sheet1 (3)'!$D$4:$D$9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(3)'!$E$4:$E$9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9-465C-A02D-1D922CC313F5}"/>
            </c:ext>
          </c:extLst>
        </c:ser>
        <c:ser>
          <c:idx val="1"/>
          <c:order val="1"/>
          <c:tx>
            <c:strRef>
              <c:f>'Sheet1 (3)'!$F$3</c:f>
              <c:strCache>
                <c:ptCount val="1"/>
                <c:pt idx="0">
                  <c:v>Avigilon 8.0C-H5A-DO1-IR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'Sheet1 (3)'!$D$4:$D$9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(3)'!$F$4:$F$9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9-465C-A02D-1D922CC31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8520707811752776E-2"/>
          <c:y val="0.94210882820277586"/>
          <c:w val="0.88866008412299746"/>
          <c:h val="4.5707558132752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23106594623674"/>
          <c:y val="9.8304779565350345E-2"/>
          <c:w val="0.38561994110736564"/>
          <c:h val="0.64851198171329194"/>
        </c:manualLayout>
      </c:layout>
      <c:radarChart>
        <c:radarStyle val="marker"/>
        <c:varyColors val="0"/>
        <c:ser>
          <c:idx val="0"/>
          <c:order val="0"/>
          <c:tx>
            <c:strRef>
              <c:f>'Sheet1 (4)'!$E$3</c:f>
              <c:strCache>
                <c:ptCount val="1"/>
                <c:pt idx="0">
                  <c:v>Panasonic X2571L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'Sheet1 (4)'!$D$4:$D$9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(4)'!$E$4:$E$9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4-4140-A9BB-94642DF7E8B1}"/>
            </c:ext>
          </c:extLst>
        </c:ser>
        <c:ser>
          <c:idx val="1"/>
          <c:order val="1"/>
          <c:tx>
            <c:strRef>
              <c:f>'Sheet1 (4)'!$F$3</c:f>
              <c:strCache>
                <c:ptCount val="1"/>
                <c:pt idx="0">
                  <c:v>Hanwha　PND-A9081R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'Sheet1 (4)'!$D$4:$D$9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SD Night time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(4)'!$F$4:$F$9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24-4140-A9BB-94642DF7E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48588251307882"/>
          <c:y val="0.8637398162436164"/>
          <c:w val="0.65324080859371558"/>
          <c:h val="4.1595783165930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2D07C-1F39-4D96-9BB1-4B8C7F241182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BD54C59-B5C2-4213-A724-0AEAB14BFAD8}">
      <dgm:prSet phldrT="[テキスト]" phldr="1" custT="1"/>
      <dgm:spPr/>
      <dgm:t>
        <a:bodyPr/>
        <a:lstStyle/>
        <a:p>
          <a:endParaRPr kumimoji="1" lang="ja-JP" altLang="en-US" sz="100" dirty="0">
            <a:solidFill>
              <a:srgbClr val="FFFFFF"/>
            </a:solidFill>
          </a:endParaRPr>
        </a:p>
      </dgm:t>
    </dgm:pt>
    <dgm:pt modelId="{1F62C38C-3719-4C21-BDBE-4B4BE3CEF973}" type="sibTrans" cxnId="{045EB407-2F64-4459-AFA7-7711112EEF6B}">
      <dgm:prSet/>
      <dgm:spPr/>
      <dgm:t>
        <a:bodyPr/>
        <a:lstStyle/>
        <a:p>
          <a:endParaRPr kumimoji="1" lang="ja-JP" altLang="en-US"/>
        </a:p>
      </dgm:t>
    </dgm:pt>
    <dgm:pt modelId="{58FC2A99-D2CE-49E7-A75E-A6F44A61D211}" type="parTrans" cxnId="{045EB407-2F64-4459-AFA7-7711112EEF6B}">
      <dgm:prSet/>
      <dgm:spPr/>
      <dgm:t>
        <a:bodyPr/>
        <a:lstStyle/>
        <a:p>
          <a:endParaRPr kumimoji="1" lang="ja-JP" altLang="en-US"/>
        </a:p>
      </dgm:t>
    </dgm:pt>
    <dgm:pt modelId="{48A9A509-B042-4758-858E-B21A0C8A1A7B}" type="pres">
      <dgm:prSet presAssocID="{07B2D07C-1F39-4D96-9BB1-4B8C7F241182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kumimoji="1" lang="ja-JP" altLang="en-US"/>
        </a:p>
      </dgm:t>
    </dgm:pt>
    <dgm:pt modelId="{EC2A061B-0AA3-4134-8797-65FB4F692CC3}" type="pres">
      <dgm:prSet presAssocID="{07B2D07C-1F39-4D96-9BB1-4B8C7F241182}" presName="arrowNode" presStyleLbl="node1" presStyleIdx="0" presStyleCnt="1" custAng="19593285" custFlipHor="1" custScaleX="64920" custScaleY="70627" custLinFactNeighborX="-42935" custLinFactNeighborY="-42903"/>
      <dgm:spPr/>
    </dgm:pt>
    <dgm:pt modelId="{D0815CBE-5392-4A84-971E-6937D04105D6}" type="pres">
      <dgm:prSet presAssocID="{8BD54C59-B5C2-4213-A724-0AEAB14BFAD8}" presName="txNode1" presStyleLbl="revTx" presStyleIdx="0" presStyleCnt="1" custLinFactY="3093" custLinFactNeighborX="4182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45EB407-2F64-4459-AFA7-7711112EEF6B}" srcId="{07B2D07C-1F39-4D96-9BB1-4B8C7F241182}" destId="{8BD54C59-B5C2-4213-A724-0AEAB14BFAD8}" srcOrd="0" destOrd="0" parTransId="{58FC2A99-D2CE-49E7-A75E-A6F44A61D211}" sibTransId="{1F62C38C-3719-4C21-BDBE-4B4BE3CEF973}"/>
    <dgm:cxn modelId="{3B5DD7F2-08B0-484D-A29B-05FC2FF3ACBA}" type="presOf" srcId="{07B2D07C-1F39-4D96-9BB1-4B8C7F241182}" destId="{48A9A509-B042-4758-858E-B21A0C8A1A7B}" srcOrd="0" destOrd="0" presId="urn:microsoft.com/office/officeart/2009/3/layout/DescendingProcess"/>
    <dgm:cxn modelId="{420C771B-E1E3-43B0-A5B1-F8BDF58F0AE5}" type="presOf" srcId="{8BD54C59-B5C2-4213-A724-0AEAB14BFAD8}" destId="{D0815CBE-5392-4A84-971E-6937D04105D6}" srcOrd="0" destOrd="0" presId="urn:microsoft.com/office/officeart/2009/3/layout/DescendingProcess"/>
    <dgm:cxn modelId="{9E759AEC-1B54-4DA1-BF29-B1B780ACF28B}" type="presParOf" srcId="{48A9A509-B042-4758-858E-B21A0C8A1A7B}" destId="{EC2A061B-0AA3-4134-8797-65FB4F692CC3}" srcOrd="0" destOrd="0" presId="urn:microsoft.com/office/officeart/2009/3/layout/DescendingProcess"/>
    <dgm:cxn modelId="{DDF14213-B8B3-4D19-ACD3-F8917B64ABCD}" type="presParOf" srcId="{48A9A509-B042-4758-858E-B21A0C8A1A7B}" destId="{D0815CBE-5392-4A84-971E-6937D04105D6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A061B-0AA3-4134-8797-65FB4F692CC3}">
      <dsp:nvSpPr>
        <dsp:cNvPr id="0" name=""/>
        <dsp:cNvSpPr/>
      </dsp:nvSpPr>
      <dsp:spPr>
        <a:xfrm rot="19210341" flipH="1">
          <a:off x="883191" y="-89364"/>
          <a:ext cx="1452794" cy="861417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15CBE-5392-4A84-971E-6937D04105D6}">
      <dsp:nvSpPr>
        <dsp:cNvPr id="0" name=""/>
        <dsp:cNvSpPr/>
      </dsp:nvSpPr>
      <dsp:spPr>
        <a:xfrm>
          <a:off x="1335094" y="553281"/>
          <a:ext cx="944644" cy="371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b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00" kern="1200" dirty="0">
            <a:solidFill>
              <a:srgbClr val="FFFFFF"/>
            </a:solidFill>
          </a:endParaRPr>
        </a:p>
      </dsp:txBody>
      <dsp:txXfrm>
        <a:off x="1335094" y="553281"/>
        <a:ext cx="944644" cy="371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3"/>
            <a:ext cx="4306676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2711" tIns="66355" rIns="132711" bIns="66355" numCol="1" anchor="t" anchorCtr="0" compatLnSpc="1">
            <a:prstTxWarp prst="textNoShape">
              <a:avLst/>
            </a:prstTxWarp>
          </a:bodyPr>
          <a:lstStyle>
            <a:lvl1pPr algn="l" defTabSz="1326369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3"/>
            <a:ext cx="4306675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2711" tIns="66355" rIns="132711" bIns="66355" numCol="1" anchor="t" anchorCtr="0" compatLnSpc="1">
            <a:prstTxWarp prst="textNoShape">
              <a:avLst/>
            </a:prstTxWarp>
          </a:bodyPr>
          <a:lstStyle>
            <a:lvl1pPr algn="r" defTabSz="1326369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13648593"/>
            <a:ext cx="4306676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2711" tIns="66355" rIns="132711" bIns="66355" numCol="1" anchor="b" anchorCtr="0" compatLnSpc="1">
            <a:prstTxWarp prst="textNoShape">
              <a:avLst/>
            </a:prstTxWarp>
          </a:bodyPr>
          <a:lstStyle>
            <a:lvl1pPr algn="l" defTabSz="1326369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13648593"/>
            <a:ext cx="4306675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2711" tIns="66355" rIns="132711" bIns="66355" numCol="1" anchor="b" anchorCtr="0" compatLnSpc="1">
            <a:prstTxWarp prst="textNoShape">
              <a:avLst/>
            </a:prstTxWarp>
          </a:bodyPr>
          <a:lstStyle>
            <a:lvl1pPr algn="r" defTabSz="1326369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3"/>
            <a:ext cx="4306676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796" tIns="66898" rIns="133796" bIns="66898" numCol="1" anchor="t" anchorCtr="0" compatLnSpc="1">
            <a:prstTxWarp prst="textNoShape">
              <a:avLst/>
            </a:prstTxWarp>
          </a:bodyPr>
          <a:lstStyle>
            <a:lvl1pPr algn="l" defTabSz="1339721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3"/>
            <a:ext cx="4306675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796" tIns="66898" rIns="133796" bIns="66898" numCol="1" anchor="t" anchorCtr="0" compatLnSpc="1">
            <a:prstTxWarp prst="textNoShape">
              <a:avLst/>
            </a:prstTxWarp>
          </a:bodyPr>
          <a:lstStyle>
            <a:lvl1pPr algn="r" defTabSz="1339721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9388" y="1076325"/>
            <a:ext cx="9585325" cy="5391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5" y="6824298"/>
            <a:ext cx="7953690" cy="646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796" tIns="66898" rIns="133796" bIns="668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13648593"/>
            <a:ext cx="4306676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796" tIns="66898" rIns="133796" bIns="66898" numCol="1" anchor="b" anchorCtr="0" compatLnSpc="1">
            <a:prstTxWarp prst="textNoShape">
              <a:avLst/>
            </a:prstTxWarp>
          </a:bodyPr>
          <a:lstStyle>
            <a:lvl1pPr algn="l" defTabSz="1339721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13648593"/>
            <a:ext cx="4306675" cy="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796" tIns="66898" rIns="133796" bIns="66898" numCol="1" anchor="b" anchorCtr="0" compatLnSpc="1">
            <a:prstTxWarp prst="textNoShape">
              <a:avLst/>
            </a:prstTxWarp>
          </a:bodyPr>
          <a:lstStyle>
            <a:lvl1pPr algn="r" defTabSz="1339721">
              <a:defRPr sz="17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35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5886" algn="l" defTabSz="914355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1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1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55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811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637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23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823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63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45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3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496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53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65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802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62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73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14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90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69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29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86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37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079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3474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48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62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512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770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072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1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982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789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89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01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6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667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44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9858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19275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104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290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7914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59944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51077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35898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98737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12882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94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2223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1681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2653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14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27252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613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8579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2144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292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2002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9345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87861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2302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1415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9C95B-4687-4DA4-9A08-A79227521500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452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48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807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23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559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009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724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127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4559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451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424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718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10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741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26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146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6782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3200A-AD79-4BB1-BAB0-2A7AA18CB5FF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6721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019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8020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1183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2102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80975" y="1077913"/>
            <a:ext cx="9577388" cy="5386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9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49B83B-CE60-4CAF-804C-DE81A2F665A9}" type="slidenum">
              <a:rPr kumimoji="1" lang="en-US" altLang="ja-JP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13397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4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表紙-Title Slide Head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7"/>
            <a:ext cx="6970614" cy="870641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04F4-AF76-42F7-92A9-9CEE392DBFFE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6049" y="4968000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Authorized Partner</a:t>
            </a:r>
            <a:endParaRPr lang="en-US" altLang="ja-JP" sz="800" b="1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6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46707"/>
            <a:ext cx="9144000" cy="4392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5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57" indent="-271457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57" indent="-271457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57" indent="-271457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57" indent="-271457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912803A1-FCFE-465C-BDA0-093C06A9DBF0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4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03" y="101601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67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4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表紙-Title Slide Head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7"/>
            <a:ext cx="6970614" cy="870641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04F4-AF76-42F7-92A9-9CEE392DBFFE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6049" y="4968000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Authorized Partner</a:t>
            </a:r>
            <a:endParaRPr lang="en-US" altLang="ja-JP" sz="800" b="1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注意書きと目次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46707"/>
            <a:ext cx="9144000" cy="4392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5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A54A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1451" indent="-271451">
              <a:buSzPct val="60000"/>
              <a:buFont typeface="Wingdings" charset="2"/>
              <a:buChar char="§"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1451" indent="-271451">
              <a:buSzPct val="60000"/>
              <a:buFont typeface="Wingdings" charset="2"/>
              <a:buChar char="§"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71451" indent="-271451">
              <a:buSzPct val="60000"/>
              <a:buFont typeface="Wingdings" charset="2"/>
              <a:buChar char="§"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71451" indent="-271451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912803A1-FCFE-465C-BDA0-093C06A9DBF0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05" y="101602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67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71451" indent="-271451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89E7F7A0-E517-442B-93F7-0E2B54F94E34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5715" y="553674"/>
            <a:ext cx="8986746" cy="4247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/>
                </a:solidFill>
              </a:defRPr>
            </a:lvl1pPr>
            <a:lvl2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2pPr>
            <a:lvl3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3pPr>
            <a:lvl4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4pPr>
            <a:lvl5pPr marL="271457" indent="-271457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9776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裏表紙-End Titl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6"/>
            <a:ext cx="6970614" cy="870641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8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71B9591-6939-4FD9-A615-C870C870604F}" type="datetime1">
              <a:rPr lang="en-GB" altLang="ja-JP" smtClean="0"/>
              <a:t>22/07/2022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9" y="4799235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6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_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ED4AFAB-B9C9-464D-BF05-171CA07F2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"/>
          </a:xfrm>
          <a:prstGeom prst="rect">
            <a:avLst/>
          </a:prstGeom>
        </p:spPr>
      </p:pic>
      <p:sp>
        <p:nvSpPr>
          <p:cNvPr id="2" name="正方形/長方形 1"/>
          <p:cNvSpPr/>
          <p:nvPr userDrawn="1"/>
        </p:nvSpPr>
        <p:spPr>
          <a:xfrm flipV="1">
            <a:off x="190500" y="492518"/>
            <a:ext cx="8593968" cy="34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 dirty="0"/>
          </a:p>
        </p:txBody>
      </p:sp>
      <p:cxnSp>
        <p:nvCxnSpPr>
          <p:cNvPr id="4" name="直線コネクタ 3"/>
          <p:cNvCxnSpPr/>
          <p:nvPr userDrawn="1"/>
        </p:nvCxnSpPr>
        <p:spPr>
          <a:xfrm>
            <a:off x="190500" y="492518"/>
            <a:ext cx="8809992" cy="0"/>
          </a:xfrm>
          <a:prstGeom prst="line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8595447" y="70642"/>
            <a:ext cx="467916" cy="351234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lIns="26881" tIns="26881" rIns="26881" bIns="26881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fld id="{97A3D67B-F38D-4A8D-921D-2B062E3CB648}" type="slidenum">
              <a:rPr lang="ja-JP" altLang="en-US" sz="900" b="1" smtClean="0">
                <a:solidFill>
                  <a:prstClr val="white"/>
                </a:solidFill>
              </a:rPr>
              <a:pPr algn="ctr">
                <a:defRPr/>
              </a:pPr>
              <a:t>‹#›</a:t>
            </a:fld>
            <a:endParaRPr lang="en-US" altLang="ja-JP" sz="9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99254"/>
      </p:ext>
    </p:extLst>
  </p:cSld>
  <p:clrMapOvr>
    <a:masterClrMapping/>
  </p:clrMapOvr>
  <p:transition spd="slow"/>
  <p:extLst mod="1">
    <p:ext uri="{DCECCB84-F9BA-43D5-87BE-67443E8EF086}">
      <p15:sldGuideLst xmlns:p15="http://schemas.microsoft.com/office/powerpoint/2012/main">
        <p15:guide id="3" orient="horz" pos="890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197">
          <p15:clr>
            <a:srgbClr val="FBAE40"/>
          </p15:clr>
        </p15:guide>
        <p15:guide id="6" pos="74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564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注意書きと目次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46707"/>
            <a:ext cx="9144000" cy="4392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5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662" y="9791"/>
            <a:ext cx="7376159" cy="525309"/>
          </a:xfrm>
        </p:spPr>
        <p:txBody>
          <a:bodyPr/>
          <a:lstStyle>
            <a:lvl1pPr>
              <a:defRPr b="1">
                <a:solidFill>
                  <a:srgbClr val="0A54A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1451" indent="-271451">
              <a:buSzPct val="60000"/>
              <a:buFont typeface="Wingdings" charset="2"/>
              <a:buChar char="§"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1451" indent="-271451">
              <a:buSzPct val="60000"/>
              <a:buFont typeface="Wingdings" charset="2"/>
              <a:buChar char="§"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71451" indent="-271451">
              <a:buSzPct val="60000"/>
              <a:buFont typeface="Wingdings" charset="2"/>
              <a:buChar char="§"/>
              <a:defRPr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71451" indent="-271451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912803A1-FCFE-465C-BDA0-093C06A9DBF0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05" y="101602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67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2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662" y="9791"/>
            <a:ext cx="7376159" cy="525309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71451" indent="-271451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89E7F7A0-E517-442B-93F7-0E2B54F94E34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5715" y="553674"/>
            <a:ext cx="8986746" cy="4247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/>
                </a:solidFill>
              </a:defRPr>
            </a:lvl1pPr>
            <a:lvl2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2pPr>
            <a:lvl3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3pPr>
            <a:lvl4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4pPr>
            <a:lvl5pPr marL="271457" indent="-271457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13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裏表紙-End Titl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6"/>
            <a:ext cx="6970614" cy="870641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8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71B9591-6939-4FD9-A615-C870C870604F}" type="datetime1">
              <a:rPr lang="en-GB" altLang="ja-JP" smtClean="0"/>
              <a:t>22/07/2022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9" y="4799235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1263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271451" indent="-271451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71451" indent="-271451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89E7F7A0-E517-442B-93F7-0E2B54F94E34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5715" y="553674"/>
            <a:ext cx="8986746" cy="4247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tx1"/>
                </a:solidFill>
              </a:defRPr>
            </a:lvl1pPr>
            <a:lvl2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2pPr>
            <a:lvl3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3pPr>
            <a:lvl4pPr marL="271457" indent="-271457">
              <a:buSzPct val="60000"/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4pPr>
            <a:lvl5pPr marL="271457" indent="-271457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83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logo_whit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4" y="3738014"/>
            <a:ext cx="890400" cy="864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043608" y="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7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89E7F7A0-E517-442B-93F7-0E2B54F94E34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6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6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5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04F4-AF76-42F7-92A9-9CEE392DBFFE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 userDrawn="1"/>
        </p:nvSpPr>
        <p:spPr bwMode="auto">
          <a:xfrm>
            <a:off x="7566049" y="495300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 Authorized Partner</a:t>
            </a:r>
            <a:endParaRPr lang="en-US" altLang="ja-JP" sz="800" b="1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57" indent="-271457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57" indent="-271457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57" indent="-271457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57" indent="-271457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70" y="4801131"/>
            <a:ext cx="1416886" cy="273844"/>
          </a:xfrm>
        </p:spPr>
        <p:txBody>
          <a:bodyPr/>
          <a:lstStyle/>
          <a:p>
            <a:fld id="{89E7F7A0-E517-442B-93F7-0E2B54F94E34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4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4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/>
          <p:nvPr userDrawn="1"/>
        </p:nvSpPr>
        <p:spPr>
          <a:xfrm>
            <a:off x="0" y="1939"/>
            <a:ext cx="9144000" cy="530741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931298"/>
            <a:ext cx="9144000" cy="216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9791"/>
            <a:ext cx="7376159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70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F9F990-49FB-4F2B-A718-E73925DB4D68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AutoShape 13"/>
          <p:cNvSpPr>
            <a:spLocks noChangeArrowheads="1"/>
          </p:cNvSpPr>
          <p:nvPr userDrawn="1"/>
        </p:nvSpPr>
        <p:spPr bwMode="auto">
          <a:xfrm>
            <a:off x="7566049" y="4968000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Authorized Partner</a:t>
            </a:r>
            <a:endParaRPr lang="en-US" altLang="ja-JP" sz="800" b="1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Slide Number Placeholder 8"/>
          <p:cNvSpPr txBox="1">
            <a:spLocks/>
          </p:cNvSpPr>
          <p:nvPr userDrawn="1"/>
        </p:nvSpPr>
        <p:spPr>
          <a:xfrm>
            <a:off x="4359803" y="4978658"/>
            <a:ext cx="396000" cy="144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900" smtClean="0">
                <a:latin typeface="Calibri" panose="020F0502020204030204" pitchFamily="34" charset="0"/>
              </a:rPr>
              <a:pPr algn="ctr"/>
              <a:t>‹#›</a:t>
            </a:fld>
            <a:endParaRPr lang="en-US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9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22" r:id="rId2"/>
    <p:sldLayoutId id="2147484221" r:id="rId3"/>
    <p:sldLayoutId id="2147484204" r:id="rId4"/>
    <p:sldLayoutId id="2147484234" r:id="rId5"/>
    <p:sldLayoutId id="2147484237" r:id="rId6"/>
    <p:sldLayoutId id="214748423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931298"/>
            <a:ext cx="9144000" cy="216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2794"/>
            <a:ext cx="9144000" cy="540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661" y="979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70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F9F990-49FB-4F2B-A718-E73925DB4D68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8" y="229131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8"/>
          <p:cNvSpPr txBox="1">
            <a:spLocks/>
          </p:cNvSpPr>
          <p:nvPr userDrawn="1"/>
        </p:nvSpPr>
        <p:spPr>
          <a:xfrm>
            <a:off x="4359803" y="4978658"/>
            <a:ext cx="396000" cy="144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900" smtClean="0">
                <a:latin typeface="Calibri" panose="020F0502020204030204" pitchFamily="34" charset="0"/>
              </a:rPr>
              <a:pPr algn="ctr"/>
              <a:t>‹#›</a:t>
            </a:fld>
            <a:endParaRPr lang="en-US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19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89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591" indent="-355591" algn="l" defTabSz="45718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591" indent="-355591" algn="l" defTabSz="45718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591" indent="-355591" algn="l" defTabSz="45718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591" indent="-355591" algn="l" defTabSz="457189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931298"/>
            <a:ext cx="9144000" cy="216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2794"/>
            <a:ext cx="9144000" cy="5400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9791"/>
            <a:ext cx="7376159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70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F9F990-49FB-4F2B-A718-E73925DB4D68}" type="datetime1">
              <a:rPr lang="en-GB" altLang="ja-JP" smtClean="0">
                <a:solidFill>
                  <a:prstClr val="white"/>
                </a:solidFill>
              </a:rPr>
              <a:t>22/07/2022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AutoShape 13"/>
          <p:cNvSpPr>
            <a:spLocks noChangeArrowheads="1"/>
          </p:cNvSpPr>
          <p:nvPr userDrawn="1"/>
        </p:nvSpPr>
        <p:spPr bwMode="auto">
          <a:xfrm>
            <a:off x="7566049" y="4968000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Authorized Partner</a:t>
            </a:r>
            <a:endParaRPr lang="en-US" altLang="ja-JP" sz="800" b="1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Slide Number Placeholder 8"/>
          <p:cNvSpPr txBox="1">
            <a:spLocks/>
          </p:cNvSpPr>
          <p:nvPr userDrawn="1"/>
        </p:nvSpPr>
        <p:spPr>
          <a:xfrm>
            <a:off x="4359803" y="4978658"/>
            <a:ext cx="396000" cy="144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900" smtClean="0">
                <a:latin typeface="Calibri" panose="020F0502020204030204" pitchFamily="34" charset="0"/>
              </a:rPr>
              <a:pPr algn="ctr"/>
              <a:t>‹#›</a:t>
            </a:fld>
            <a:endParaRPr lang="en-US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582" indent="-355582" algn="l" defTabSz="457178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66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</p:sldLayoutIdLst>
  <p:hf hdr="0" ftr="0" dt="0"/>
  <p:txStyles>
    <p:titleStyle>
      <a:lvl1pPr algn="ctr" defTabSz="685817" rtl="0" eaLnBrk="1" latinLnBrk="0" hangingPunct="1">
        <a:spcBef>
          <a:spcPct val="0"/>
        </a:spcBef>
        <a:buNone/>
        <a:defRPr kumimoji="1"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81" indent="-257181" algn="l" defTabSz="68581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27" indent="-214318" algn="l" defTabSz="68581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7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4" y="425093"/>
            <a:ext cx="1965764" cy="45769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9753" y="-1256"/>
            <a:ext cx="1646063" cy="163996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 userDrawn="1"/>
        </p:nvSpPr>
        <p:spPr>
          <a:xfrm>
            <a:off x="7539989" y="4876459"/>
            <a:ext cx="15969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i-PRO | All Rights</a:t>
            </a:r>
            <a:r>
              <a:rPr kumimoji="1" lang="en-US" altLang="ja-JP" sz="900" baseline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Reserved.</a:t>
            </a:r>
            <a:endParaRPr kumimoji="1" lang="ja-JP" alt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タイトル プレースホルダー 2"/>
          <p:cNvSpPr>
            <a:spLocks noGrp="1"/>
          </p:cNvSpPr>
          <p:nvPr>
            <p:ph type="title"/>
          </p:nvPr>
        </p:nvSpPr>
        <p:spPr>
          <a:xfrm>
            <a:off x="576232" y="18297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442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jpe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.jpeg"/><Relationship Id="rId4" Type="http://schemas.openxmlformats.org/officeDocument/2006/relationships/image" Target="../media/image1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jpe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1.png"/><Relationship Id="rId4" Type="http://schemas.openxmlformats.org/officeDocument/2006/relationships/image" Target="../media/image23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38" y="3706112"/>
            <a:ext cx="978559" cy="85248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32" y="3606119"/>
            <a:ext cx="982873" cy="9587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18" y="2900828"/>
            <a:ext cx="1544251" cy="80528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47837" y="1814947"/>
            <a:ext cx="7671999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/>
            <a:r>
              <a:rPr lang="en-US" altLang="ja-JP" sz="3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Extreme </a:t>
            </a:r>
            <a:br>
              <a:rPr lang="en-US" altLang="ja-JP" sz="3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sz="3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Fixed Network Camera with AI </a:t>
            </a:r>
            <a:r>
              <a:rPr lang="en-US" altLang="ja-JP" sz="3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 for </a:t>
            </a:r>
            <a:r>
              <a:rPr lang="en-US" altLang="ja-JP" sz="3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54085" y="4311607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/>
            <a:r>
              <a:rPr lang="en-US" altLang="ja-JP" sz="1600" dirty="0" smtClean="0">
                <a:effectLst/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Jul. 2022</a:t>
            </a:r>
            <a:endParaRPr lang="en-US" altLang="ja-JP" sz="1600" dirty="0">
              <a:effectLst/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54085" y="3916219"/>
            <a:ext cx="1840282" cy="338554"/>
          </a:xfrm>
          <a:prstGeom prst="rect">
            <a:avLst/>
          </a:prstGeom>
        </p:spPr>
        <p:txBody>
          <a:bodyPr wrap="square" lIns="91440" tIns="45720" rIns="91440" bIns="45720" anchor="b">
            <a:spAutoFit/>
          </a:bodyPr>
          <a:lstStyle/>
          <a:p>
            <a:pPr algn="l"/>
            <a:r>
              <a:rPr lang="en-US" altLang="ja-JP" sz="1600" dirty="0" smtClean="0">
                <a:effectLst/>
                <a:latin typeface="Calibri Light"/>
                <a:ea typeface="Tahoma"/>
                <a:cs typeface="Calibri Light"/>
              </a:rPr>
              <a:t>Document Ver.1.13</a:t>
            </a:r>
          </a:p>
        </p:txBody>
      </p:sp>
    </p:spTree>
    <p:extLst>
      <p:ext uri="{BB962C8B-B14F-4D97-AF65-F5344CB8AC3E}">
        <p14:creationId xmlns:p14="http://schemas.microsoft.com/office/powerpoint/2010/main" val="41165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Extension Software –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AI-VMD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21050" y="604392"/>
            <a:ext cx="9140222" cy="10413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indent="-285750" algn="l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Improvements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from the current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i-VMD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(WV-SAE200W</a:t>
            </a: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lang="en-US" altLang="ja-JP" sz="8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l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1. Improved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true positive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alarm rate/ Reduced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false positive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alarm rate</a:t>
            </a:r>
          </a:p>
          <a:p>
            <a:pPr lvl="0" algn="l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The false positive alarm rate has been remarkably reduced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by utilizing AI technology, and besides, </a:t>
            </a:r>
            <a:r>
              <a:rPr lang="en-US" altLang="ja-JP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lang="en-US" altLang="ja-JP" sz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rue positive alarm rate has been improved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</a:p>
          <a:p>
            <a:pPr lvl="0" indent="-457200" algn="l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With AI technology, AI-VMD recognizes only human, vehicle and bicycle as detection objects, and eliminate other objects from </a:t>
            </a:r>
          </a:p>
          <a:p>
            <a:pPr lvl="0" indent="-457200" algn="l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detection target.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845" y="1693713"/>
            <a:ext cx="3614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accuracy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804" y="3702272"/>
            <a:ext cx="86820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Notes: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#1 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percentages above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comparison result based on PIPS's original evaluation video assuming the actual environment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(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shaking of plants / animals / light and shadow / rain / fluctuation in lighting, etc.). 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#2 The performance described above is the result when human, vehicle and bicycle are checked for detection target.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definition of false positive alarm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 is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percentage of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cases where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object other than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(human,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vehicle, bicycle)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detected.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an object is detected correctly as a detection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one scene, it will be counted as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true positive alarm,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but if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object which is NOT the detection target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detected in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same scene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positive alarm will be counted as well.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826375"/>
              </p:ext>
            </p:extLst>
          </p:nvPr>
        </p:nvGraphicFramePr>
        <p:xfrm>
          <a:off x="301140" y="1942133"/>
          <a:ext cx="3683202" cy="129177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34045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276664">
                  <a:extLst>
                    <a:ext uri="{9D8B030D-6E8A-4147-A177-3AD203B41FA5}">
                      <a16:colId xmlns:a16="http://schemas.microsoft.com/office/drawing/2014/main" val="2217409004"/>
                    </a:ext>
                  </a:extLst>
                </a:gridCol>
                <a:gridCol w="1072493">
                  <a:extLst>
                    <a:ext uri="{9D8B030D-6E8A-4147-A177-3AD203B41FA5}">
                      <a16:colId xmlns:a16="http://schemas.microsoft.com/office/drawing/2014/main" val="294387348"/>
                    </a:ext>
                  </a:extLst>
                </a:gridCol>
              </a:tblGrid>
              <a:tr h="43954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lang="ja-JP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endParaRPr lang="en-US" altLang="ja-JP" sz="1200" u="none" strike="noStrike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8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positive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86.7 %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78.9 %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8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negative</a:t>
                      </a:r>
                      <a:endParaRPr lang="ja-JP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13.3 %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21.1 %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242508674"/>
                  </a:ext>
                </a:extLst>
              </a:tr>
              <a:tr h="2813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positive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6.6 %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22.3 %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</a:tbl>
          </a:graphicData>
        </a:graphic>
      </p:graphicFrame>
      <p:sp>
        <p:nvSpPr>
          <p:cNvPr id="21" name="角丸四角形 20"/>
          <p:cNvSpPr/>
          <p:nvPr/>
        </p:nvSpPr>
        <p:spPr>
          <a:xfrm>
            <a:off x="4353950" y="1956028"/>
            <a:ext cx="4500000" cy="172406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303329" y="1985095"/>
            <a:ext cx="1528856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Shadow and reflection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98" y="2227271"/>
            <a:ext cx="1155287" cy="1005758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6041397" y="1969150"/>
            <a:ext cx="906630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Light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545" y="2223607"/>
            <a:ext cx="1377851" cy="1005758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429207" y="1986073"/>
            <a:ext cx="1672750" cy="31785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1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Swaying trees</a:t>
            </a: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and plants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733" y="2227271"/>
            <a:ext cx="1080033" cy="1020182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 rot="20700000">
            <a:off x="5050576" y="2286477"/>
            <a:ext cx="806863" cy="822574"/>
            <a:chOff x="-2203483" y="1549768"/>
            <a:chExt cx="978408" cy="997459"/>
          </a:xfrm>
        </p:grpSpPr>
        <p:sp>
          <p:nvSpPr>
            <p:cNvPr id="47" name="環状矢印 46"/>
            <p:cNvSpPr/>
            <p:nvPr/>
          </p:nvSpPr>
          <p:spPr>
            <a:xfrm flipH="1">
              <a:off x="-2187284" y="1568819"/>
              <a:ext cx="911875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effectLst>
              <a:outerShdw blurRad="40000" dist="23000" dir="5400000" sx="95000" sy="95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54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環状矢印 47"/>
            <p:cNvSpPr/>
            <p:nvPr/>
          </p:nvSpPr>
          <p:spPr>
            <a:xfrm rot="20700000">
              <a:off x="-2203483" y="1549768"/>
              <a:ext cx="978408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6464830" y="2192660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 rot="2700000">
            <a:off x="6938029" y="2280457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 rot="18900000">
            <a:off x="6026154" y="2289736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91161" y="3205635"/>
            <a:ext cx="3963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occurrence rate of false positive alarm on the scenes</a:t>
            </a:r>
            <a:r>
              <a:rPr kumimoji="1" lang="en-US" altLang="ja-JP" sz="11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above has </a:t>
            </a:r>
            <a:r>
              <a:rPr lang="en-US" altLang="ja-JP" sz="11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been </a:t>
            </a:r>
            <a:r>
              <a:rPr kumimoji="1" lang="en-US" altLang="ja-JP" sz="11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reduced remarkably by utilizing AI technology.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01140" y="2953122"/>
            <a:ext cx="3663145" cy="2574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73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6" y="1416879"/>
            <a:ext cx="6121831" cy="339260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b="95594"/>
          <a:stretch/>
        </p:blipFill>
        <p:spPr>
          <a:xfrm>
            <a:off x="330976" y="1408857"/>
            <a:ext cx="6114160" cy="154657"/>
          </a:xfrm>
          <a:prstGeom prst="rect">
            <a:avLst/>
          </a:prstGeom>
        </p:spPr>
      </p:pic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Extension Software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– AI-VMD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72000" y="443857"/>
            <a:ext cx="9000000" cy="98488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Improvements from the current</a:t>
            </a:r>
            <a:r>
              <a:rPr lang="ja-JP" altLang="en-US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i-VMD</a:t>
            </a:r>
            <a:r>
              <a:rPr lang="ja-JP" altLang="en-US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(WV-SAE200W)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2. Output of the classification of detected objects 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4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Sends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output of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classification (human, vehicle and bicycle) to the following destination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Camera browser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display, TCP alarm protocol, Mail notification and so on.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445136" y="1633239"/>
            <a:ext cx="2461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Example: Intruder (Human)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INTRUDER ALARM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HUMAN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Example: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Direction (Vehicle)</a:t>
            </a:r>
            <a:endParaRPr lang="en-US" altLang="ja-JP" sz="10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ja-JP" altLang="en-US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DIRECTION</a:t>
            </a:r>
            <a:r>
              <a:rPr lang="ja-JP" altLang="en-US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ALARM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VEHICLE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Example: Cross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line (Bicycle)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CROSS 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LINE 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ALARM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BICYCLE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77600" y="1402981"/>
            <a:ext cx="968112" cy="16053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1" name="直線矢印コネクタ 10"/>
          <p:cNvCxnSpPr>
            <a:stCxn id="9" idx="3"/>
          </p:cNvCxnSpPr>
          <p:nvPr/>
        </p:nvCxnSpPr>
        <p:spPr>
          <a:xfrm>
            <a:off x="6045712" y="1483248"/>
            <a:ext cx="477008" cy="296626"/>
          </a:xfrm>
          <a:prstGeom prst="straightConnector1">
            <a:avLst/>
          </a:prstGeom>
          <a:ln>
            <a:solidFill>
              <a:srgbClr val="0070C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6484480" y="3841424"/>
            <a:ext cx="233613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* As we apply the ONVIF classification rule to the classification of detection object, both bicycle and motorcycle are defined as “Bicycle”.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6651702" y="183644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>
            <a:off x="6651702" y="2306051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右矢印 13"/>
          <p:cNvSpPr/>
          <p:nvPr/>
        </p:nvSpPr>
        <p:spPr>
          <a:xfrm>
            <a:off x="6653560" y="277028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4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22" y="1512059"/>
            <a:ext cx="1407120" cy="793103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3987776" y="793345"/>
            <a:ext cx="51562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kumimoji="1" lang="en-US" altLang="ja-JP" sz="1050" b="0" i="0" u="sng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License installation</a:t>
            </a:r>
            <a:endParaRPr kumimoji="1" lang="en-US" altLang="ja-JP" sz="1050" b="0" i="0" u="sng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Intruder detection 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will be automatically activated when the license is installed.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Note: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Setting needs to be changed t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 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the detection mode other than intruder.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1200" cap="none" spc="0" normalizeH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lang="en-US" altLang="ja-JP" sz="1050" u="sng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need to </a:t>
            </a:r>
            <a:r>
              <a:rPr lang="en-US" altLang="ja-JP" sz="1050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050" u="sng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Mask area </a:t>
            </a:r>
            <a:r>
              <a:rPr lang="en-US" altLang="ja-JP" sz="1050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Depth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realized reducing false positive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alarms. This saves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steps for mask area setting and depth setting which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necessary in the conventional models.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Note: For further reduction in the number of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positive alarm, set 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mask area and depth additionally d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epending on the environment.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lang="en-US" altLang="ja-JP" sz="1050" u="sng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</a:t>
            </a:r>
            <a:r>
              <a:rPr lang="en-US" altLang="ja-JP" sz="1050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Setup for image quality</a:t>
            </a:r>
            <a:endParaRPr kumimoji="1" lang="en-US" altLang="ja-JP" sz="1050" b="0" i="0" u="sng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Basically, image quality adjustment is unnecessary. </a:t>
            </a:r>
          </a:p>
          <a:p>
            <a:pPr algn="l">
              <a:defRPr/>
            </a:pP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Note:</a:t>
            </a:r>
            <a:r>
              <a:rPr lang="ja-JP" altLang="en-US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the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accuracy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AI-VMD is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lower than expected, execute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"Batch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change to the appropriate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setting”. This can improve the accuracy.</a:t>
            </a:r>
          </a:p>
          <a:p>
            <a:pPr algn="l"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Items changed in bulk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Dynamic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	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            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Light control speed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White balance adjusting speed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	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Digital noise reduction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	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             </a:t>
            </a:r>
            <a:r>
              <a:rPr lang="en-US" altLang="ja-JP" sz="105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 contrast adjust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  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Extension Software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– AI-VMD Application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103119" y="513229"/>
            <a:ext cx="7933836" cy="50270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indent="-285750" algn="l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Improvements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from the current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(WV-SAE200W)</a:t>
            </a:r>
          </a:p>
          <a:p>
            <a:pPr algn="l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3.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Setup</a:t>
            </a:r>
            <a:endParaRPr lang="en-US" altLang="ja-JP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3119" y="1259479"/>
            <a:ext cx="3828456" cy="3647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noAutofit/>
          </a:bodyPr>
          <a:lstStyle/>
          <a:p>
            <a:pPr marL="0" marR="0" lvl="0" indent="0" algn="ctr" defTabSz="9142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ctr" defTabSz="9142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444564" y="1003720"/>
            <a:ext cx="3014277" cy="324633"/>
          </a:xfrm>
          <a:prstGeom prst="roundRect">
            <a:avLst>
              <a:gd name="adj" fmla="val 50000"/>
            </a:avLst>
          </a:prstGeom>
          <a:solidFill>
            <a:srgbClr val="006AB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 the </a:t>
            </a:r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configuration</a:t>
            </a: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steps by half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03A21C3-0683-4912-B9E8-ECEC9A2249AF}"/>
              </a:ext>
            </a:extLst>
          </p:cNvPr>
          <p:cNvCxnSpPr>
            <a:cxnSpLocks/>
          </p:cNvCxnSpPr>
          <p:nvPr/>
        </p:nvCxnSpPr>
        <p:spPr>
          <a:xfrm>
            <a:off x="985672" y="2157037"/>
            <a:ext cx="0" cy="2612230"/>
          </a:xfrm>
          <a:prstGeom prst="line">
            <a:avLst/>
          </a:prstGeom>
          <a:noFill/>
          <a:ln w="5715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9935328-F930-45D3-A954-74ECA1AF874D}"/>
              </a:ext>
            </a:extLst>
          </p:cNvPr>
          <p:cNvSpPr txBox="1"/>
          <p:nvPr/>
        </p:nvSpPr>
        <p:spPr>
          <a:xfrm>
            <a:off x="259564" y="3369073"/>
            <a:ext cx="1548000" cy="230832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</a:t>
            </a:r>
            <a:r>
              <a:rPr kumimoji="0" lang="en-US" altLang="ja-JP" sz="9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activation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6B84A93-5424-438D-AFBD-7490C27AA3EC}"/>
              </a:ext>
            </a:extLst>
          </p:cNvPr>
          <p:cNvSpPr txBox="1"/>
          <p:nvPr/>
        </p:nvSpPr>
        <p:spPr>
          <a:xfrm>
            <a:off x="262833" y="3726961"/>
            <a:ext cx="1548000" cy="230832"/>
          </a:xfrm>
          <a:prstGeom prst="rect">
            <a:avLst/>
          </a:prstGeom>
          <a:solidFill>
            <a:srgbClr val="006AB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 Setup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555713-8D8B-4ABD-ADAD-0918E837A299}"/>
              </a:ext>
            </a:extLst>
          </p:cNvPr>
          <p:cNvSpPr txBox="1"/>
          <p:nvPr/>
        </p:nvSpPr>
        <p:spPr>
          <a:xfrm>
            <a:off x="259550" y="4183321"/>
            <a:ext cx="1548000" cy="246221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Schedule setting</a:t>
            </a:r>
            <a:endParaRPr kumimoji="0" lang="ja-JP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A97CED6-D490-4A7D-B9B5-0945EFA8B99F}"/>
              </a:ext>
            </a:extLst>
          </p:cNvPr>
          <p:cNvSpPr txBox="1"/>
          <p:nvPr/>
        </p:nvSpPr>
        <p:spPr>
          <a:xfrm>
            <a:off x="260828" y="2990829"/>
            <a:ext cx="1548000" cy="230832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quality setting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CFAD341-9505-4D40-8754-787F5510B5ED}"/>
              </a:ext>
            </a:extLst>
          </p:cNvPr>
          <p:cNvSpPr txBox="1"/>
          <p:nvPr/>
        </p:nvSpPr>
        <p:spPr>
          <a:xfrm>
            <a:off x="268393" y="4560587"/>
            <a:ext cx="1548000" cy="246221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Output setting</a:t>
            </a:r>
            <a:endParaRPr kumimoji="0" lang="ja-JP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FA7B315-B991-4BB7-8072-68BD81C6BD15}"/>
              </a:ext>
            </a:extLst>
          </p:cNvPr>
          <p:cNvSpPr txBox="1"/>
          <p:nvPr/>
        </p:nvSpPr>
        <p:spPr>
          <a:xfrm>
            <a:off x="268393" y="2274243"/>
            <a:ext cx="1548000" cy="215444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License installation</a:t>
            </a:r>
            <a:endParaRPr kumimoji="0" lang="ja-JP" altLang="en-US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AutoShape 20">
            <a:extLst>
              <a:ext uri="{FF2B5EF4-FFF2-40B4-BE49-F238E27FC236}">
                <a16:creationId xmlns:a16="http://schemas.microsoft.com/office/drawing/2014/main" id="{6C6C48CE-B15B-4EBF-9DB6-F00AAC825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09" y="1777171"/>
            <a:ext cx="1548000" cy="397416"/>
          </a:xfrm>
          <a:prstGeom prst="roundRect">
            <a:avLst>
              <a:gd name="adj" fmla="val 29412"/>
            </a:avLst>
          </a:prstGeom>
          <a:solidFill>
            <a:srgbClr val="006AB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flow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399D492E-A0CC-45D0-9FD0-A4389D583500}"/>
              </a:ext>
            </a:extLst>
          </p:cNvPr>
          <p:cNvCxnSpPr>
            <a:cxnSpLocks/>
          </p:cNvCxnSpPr>
          <p:nvPr/>
        </p:nvCxnSpPr>
        <p:spPr>
          <a:xfrm>
            <a:off x="2949309" y="2157037"/>
            <a:ext cx="0" cy="2612230"/>
          </a:xfrm>
          <a:prstGeom prst="line">
            <a:avLst/>
          </a:prstGeom>
          <a:noFill/>
          <a:ln w="5715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25FE1AE-528D-4EE7-BA60-C95C988A09C2}"/>
              </a:ext>
            </a:extLst>
          </p:cNvPr>
          <p:cNvSpPr txBox="1"/>
          <p:nvPr/>
        </p:nvSpPr>
        <p:spPr>
          <a:xfrm>
            <a:off x="2178639" y="3724192"/>
            <a:ext cx="1548000" cy="348813"/>
          </a:xfrm>
          <a:prstGeom prst="rect">
            <a:avLst/>
          </a:prstGeom>
          <a:solidFill>
            <a:srgbClr val="006AB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AI-VMD </a:t>
            </a:r>
          </a:p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Setup</a:t>
            </a:r>
            <a:endParaRPr kumimoji="0" lang="en-US" altLang="ja-JP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83117F8-3F86-4577-974A-3A2988F4F453}"/>
              </a:ext>
            </a:extLst>
          </p:cNvPr>
          <p:cNvSpPr txBox="1"/>
          <p:nvPr/>
        </p:nvSpPr>
        <p:spPr>
          <a:xfrm>
            <a:off x="2178639" y="4560114"/>
            <a:ext cx="1548000" cy="246221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Output</a:t>
            </a:r>
            <a:r>
              <a:rPr kumimoji="0" lang="en-US" altLang="ja-JP" sz="10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setting</a:t>
            </a:r>
            <a:endParaRPr kumimoji="0" lang="ja-JP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B736171-A614-4509-925E-C809F49DFF10}"/>
              </a:ext>
            </a:extLst>
          </p:cNvPr>
          <p:cNvSpPr txBox="1"/>
          <p:nvPr/>
        </p:nvSpPr>
        <p:spPr>
          <a:xfrm>
            <a:off x="2197215" y="2276254"/>
            <a:ext cx="1548000" cy="605294"/>
          </a:xfrm>
          <a:prstGeom prst="rect">
            <a:avLst/>
          </a:prstGeom>
          <a:solidFill>
            <a:srgbClr val="006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ts val="1000"/>
              </a:lnSpc>
              <a:defRPr/>
            </a:pPr>
            <a:r>
              <a:rPr kumimoji="0" lang="en-US" altLang="ja-JP" sz="800" b="1" kern="0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License installation</a:t>
            </a:r>
            <a:endParaRPr kumimoji="0" lang="ja-JP" altLang="en-US" sz="800" b="1" kern="0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(Automatically</a:t>
            </a:r>
            <a:r>
              <a:rPr kumimoji="0" lang="ja-JP" alt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activates:</a:t>
            </a:r>
            <a:r>
              <a:rPr kumimoji="0" lang="en-US" altLang="ja-JP" sz="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Intruder detection </a:t>
            </a:r>
          </a:p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kern="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0" lang="en-US" altLang="ja-JP" sz="8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24-hour schedule registration)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8D7904B-0920-4C2B-8B73-BF7AE08FABC1}"/>
              </a:ext>
            </a:extLst>
          </p:cNvPr>
          <p:cNvSpPr/>
          <p:nvPr/>
        </p:nvSpPr>
        <p:spPr>
          <a:xfrm>
            <a:off x="1575727" y="1105428"/>
            <a:ext cx="16273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0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to conventional models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0DB019E-34B3-4C57-83A5-848A755EFFB0}"/>
              </a:ext>
            </a:extLst>
          </p:cNvPr>
          <p:cNvSpPr/>
          <p:nvPr/>
        </p:nvSpPr>
        <p:spPr>
          <a:xfrm>
            <a:off x="93124" y="1306328"/>
            <a:ext cx="357312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Setup allows for </a:t>
            </a: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less</a:t>
            </a:r>
            <a:r>
              <a:rPr kumimoji="1" lang="en-US" altLang="ja-JP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steps for configuration</a:t>
            </a:r>
            <a:r>
              <a:rPr kumimoji="1" lang="en-US" altLang="ja-JP" sz="1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(Automatically configures the basic settings)</a:t>
            </a:r>
            <a:endParaRPr kumimoji="1" lang="en-US" altLang="ja-JP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38A0CA0-4D90-44A2-8DF8-AF384E546718}"/>
              </a:ext>
            </a:extLst>
          </p:cNvPr>
          <p:cNvSpPr txBox="1"/>
          <p:nvPr/>
        </p:nvSpPr>
        <p:spPr>
          <a:xfrm>
            <a:off x="2184875" y="4196407"/>
            <a:ext cx="1548000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Schedule setting</a:t>
            </a:r>
            <a:endParaRPr kumimoji="0" lang="ja-JP" alt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ED1DE1B-579C-477C-8139-A99773627DAE}"/>
              </a:ext>
            </a:extLst>
          </p:cNvPr>
          <p:cNvSpPr txBox="1"/>
          <p:nvPr/>
        </p:nvSpPr>
        <p:spPr>
          <a:xfrm>
            <a:off x="2184875" y="3360515"/>
            <a:ext cx="1548000" cy="2205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</a:t>
            </a:r>
            <a:r>
              <a:rPr kumimoji="0" lang="en-US" altLang="ja-JP" sz="9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activation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7E78088-F5BC-4029-B183-48CDA9A4D365}"/>
              </a:ext>
            </a:extLst>
          </p:cNvPr>
          <p:cNvSpPr txBox="1"/>
          <p:nvPr/>
        </p:nvSpPr>
        <p:spPr>
          <a:xfrm>
            <a:off x="2184875" y="3005905"/>
            <a:ext cx="1548000" cy="2205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quality setting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583108" y="2466597"/>
            <a:ext cx="225059" cy="177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(1)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006796" y="2276884"/>
            <a:ext cx="16997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24-hour schedule registration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4033638" y="2285760"/>
            <a:ext cx="11863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ja-JP" sz="8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All</a:t>
            </a:r>
            <a:r>
              <a:rPr lang="ja-JP" altLang="en-US" sz="8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area settings</a:t>
            </a:r>
            <a:endParaRPr kumimoji="1" lang="en-US" altLang="ja-JP" sz="8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5638462" y="1650821"/>
            <a:ext cx="851751" cy="17670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110573" y="1697284"/>
            <a:ext cx="1711209" cy="31717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1863713" y="2949459"/>
            <a:ext cx="213124" cy="667389"/>
          </a:xfrm>
          <a:prstGeom prst="rightArrow">
            <a:avLst>
              <a:gd name="adj1" fmla="val 50000"/>
              <a:gd name="adj2" fmla="val 64832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3974695" y="1297982"/>
            <a:ext cx="46726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Items automatically configured concurrently with the 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license installation</a:t>
            </a:r>
            <a:endParaRPr kumimoji="1" lang="en-US" altLang="ja-JP" sz="9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83107" y="3717042"/>
            <a:ext cx="225059" cy="177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(2)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582925" y="3908146"/>
            <a:ext cx="225059" cy="177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(3)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006705" y="814618"/>
            <a:ext cx="225059" cy="177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(1)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015510" y="2555204"/>
            <a:ext cx="225059" cy="177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(2)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026328" y="3498776"/>
            <a:ext cx="225059" cy="1772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(3)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79" y="1513581"/>
            <a:ext cx="1857848" cy="77249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16" y="1514077"/>
            <a:ext cx="1166871" cy="792110"/>
          </a:xfrm>
          <a:prstGeom prst="rect">
            <a:avLst/>
          </a:prstGeom>
        </p:spPr>
      </p:pic>
      <p:sp>
        <p:nvSpPr>
          <p:cNvPr id="26" name="AutoShape 20">
            <a:extLst>
              <a:ext uri="{FF2B5EF4-FFF2-40B4-BE49-F238E27FC236}">
                <a16:creationId xmlns:a16="http://schemas.microsoft.com/office/drawing/2014/main" id="{3E742A10-4B74-4FEF-B12B-8354FC56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309" y="1773620"/>
            <a:ext cx="1548000" cy="397416"/>
          </a:xfrm>
          <a:prstGeom prst="roundRect">
            <a:avLst>
              <a:gd name="adj" fmla="val 29412"/>
            </a:avLst>
          </a:prstGeom>
          <a:solidFill>
            <a:srgbClr val="006AB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flow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(Easy Setup)</a:t>
            </a:r>
            <a:endParaRPr kumimoji="1" lang="ja-JP" alt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244648" y="2280593"/>
            <a:ext cx="18448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ja-JP" sz="8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Intruder</a:t>
            </a:r>
            <a:r>
              <a:rPr lang="en-US" altLang="ja-JP" sz="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detection registration</a:t>
            </a:r>
            <a:endParaRPr kumimoji="1" lang="en-US" altLang="ja-JP" sz="8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90" y="4144863"/>
            <a:ext cx="1897695" cy="311680"/>
          </a:xfrm>
          <a:prstGeom prst="rect">
            <a:avLst/>
          </a:prstGeom>
        </p:spPr>
      </p:pic>
      <p:sp>
        <p:nvSpPr>
          <p:cNvPr id="45" name="正方形/長方形 44"/>
          <p:cNvSpPr/>
          <p:nvPr/>
        </p:nvSpPr>
        <p:spPr>
          <a:xfrm>
            <a:off x="6907479" y="4302123"/>
            <a:ext cx="1893305" cy="13065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9" y="1521553"/>
            <a:ext cx="4888917" cy="275090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29248" y="1463609"/>
            <a:ext cx="3098477" cy="185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i-VMD</a:t>
            </a:r>
          </a:p>
        </p:txBody>
      </p:sp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AI-VMD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72000" y="641064"/>
            <a:ext cx="9000000" cy="7181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indent="-285750" algn="l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Improvements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from the current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(WV-SAE200W)</a:t>
            </a:r>
          </a:p>
          <a:p>
            <a:pPr algn="l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4.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Detection object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  <a:endParaRPr lang="en-US" altLang="ja-JP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Select the object to be detected with AI from “Human”, “Vehicle” and Bicycle” in the “Detection objects” section.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28005" y="2862257"/>
            <a:ext cx="257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Setup screen of i-VMD</a:t>
            </a:r>
            <a:r>
              <a:rPr lang="ja-JP" altLang="en-US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WV-SAE200W)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without detection object options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73293" y="2059892"/>
            <a:ext cx="1640609" cy="504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313388" y="1474383"/>
            <a:ext cx="2957112" cy="223811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lvl="0" defTabSz="361950">
              <a:defRPr/>
            </a:pPr>
            <a:r>
              <a:rPr kumimoji="0" lang="en-US" altLang="ja-JP" sz="1100" b="1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Added icons for detection object</a:t>
            </a:r>
            <a:endParaRPr kumimoji="0" lang="ja-JP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18" y="1820863"/>
            <a:ext cx="3022935" cy="104139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720852" y="2038918"/>
            <a:ext cx="924738" cy="8193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8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3" y="1255006"/>
            <a:ext cx="5047337" cy="339378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821415" y="1237377"/>
            <a:ext cx="2883920" cy="34318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i-VMD</a:t>
            </a:r>
          </a:p>
        </p:txBody>
      </p:sp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AI-VMD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0" y="550009"/>
            <a:ext cx="7620000" cy="6873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indent="-285750" algn="l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Improvements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from the current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</a:t>
            </a:r>
            <a:r>
              <a:rPr lang="ja-JP" altLang="en-US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(WV-SAE200W)</a:t>
            </a:r>
          </a:p>
          <a:p>
            <a:pPr algn="l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5.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Detection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sensitivity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Added the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screen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for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detection sensitivity setting of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each detecting object (human, vehicle and bicycle)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00" y="4648879"/>
            <a:ext cx="881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Note: “Motion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detection sensitivity” works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common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all the detecting targets Human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Vehicle and Bicycle.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77653" y="1516722"/>
            <a:ext cx="302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Setup screen of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i-VMD</a:t>
            </a:r>
            <a:r>
              <a:rPr lang="ja-JP" altLang="en-US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WV-SAE200W) </a:t>
            </a:r>
          </a:p>
          <a:p>
            <a:pPr lvl="0" algn="l"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 without detection sensitivity setting for each object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1728231" y="1251087"/>
            <a:ext cx="3535919" cy="223811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lvl="0" defTabSz="361950">
              <a:defRPr/>
            </a:pPr>
            <a:r>
              <a:rPr kumimoji="0" lang="en-US" altLang="ja-JP" sz="1100" b="1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Added slider bars for detection sensitivity</a:t>
            </a:r>
            <a:endParaRPr kumimoji="0" lang="ja-JP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77" y="1939683"/>
            <a:ext cx="1867831" cy="253833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423477" y="2198375"/>
            <a:ext cx="1819456" cy="1907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073021" y="1560329"/>
            <a:ext cx="2751396" cy="13002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/>
          <p:cNvSpPr txBox="1"/>
          <p:nvPr/>
        </p:nvSpPr>
        <p:spPr>
          <a:xfrm>
            <a:off x="133590" y="1355502"/>
            <a:ext cx="8853035" cy="2024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noAutofit/>
          </a:bodyPr>
          <a:lstStyle/>
          <a:p>
            <a:pPr marL="0" marR="0" lvl="0" indent="0" algn="ctr" defTabSz="9142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ctr" defTabSz="9142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AI-VMD Application</a:t>
            </a:r>
            <a:endParaRPr kumimoji="1" lang="ja-JP" altLang="en-US" sz="20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2"/>
          </p:nvPr>
        </p:nvSpPr>
        <p:spPr>
          <a:xfrm>
            <a:off x="75714" y="565249"/>
            <a:ext cx="9363485" cy="73349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>
                <a:solidFill>
                  <a:srgbClr val="0A54A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System linkage</a:t>
            </a:r>
          </a:p>
          <a:p>
            <a:r>
              <a:rPr kumimoji="1" lang="ja-JP" altLang="en-US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600" b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600" b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Expanded the system linkage functions which </a:t>
            </a:r>
            <a:r>
              <a:rPr kumimoji="1" lang="en-US" altLang="ja-JP" sz="1600" b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partly supported by conventional i-VMD alarm.</a:t>
            </a:r>
            <a:endParaRPr kumimoji="1" lang="ja-JP" altLang="en-US" sz="1600" b="0" dirty="0">
              <a:solidFill>
                <a:srgbClr val="FF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01085" y="2698391"/>
            <a:ext cx="191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the target objects assigned for alarm: human, vehicle and bicycle</a:t>
            </a:r>
            <a:endParaRPr kumimoji="1" lang="ja-JP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450" y="2104525"/>
            <a:ext cx="1441601" cy="44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6571538" y="1795475"/>
            <a:ext cx="2202988" cy="912203"/>
            <a:chOff x="7097770" y="2718692"/>
            <a:chExt cx="1874516" cy="776191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7770" y="2731729"/>
              <a:ext cx="876598" cy="763154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4794" y="2718692"/>
              <a:ext cx="1017492" cy="746511"/>
            </a:xfrm>
            <a:prstGeom prst="rect">
              <a:avLst/>
            </a:prstGeom>
          </p:spPr>
        </p:pic>
      </p:grpSp>
      <p:grpSp>
        <p:nvGrpSpPr>
          <p:cNvPr id="18" name="グループ化 17"/>
          <p:cNvGrpSpPr>
            <a:grpSpLocks noChangeAspect="1"/>
          </p:cNvGrpSpPr>
          <p:nvPr/>
        </p:nvGrpSpPr>
        <p:grpSpPr>
          <a:xfrm>
            <a:off x="1797602" y="2251577"/>
            <a:ext cx="1576641" cy="472628"/>
            <a:chOff x="3433845" y="3311330"/>
            <a:chExt cx="1691298" cy="506999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1950" y="3431885"/>
              <a:ext cx="223193" cy="26395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6"/>
            <a:srcRect l="35005" t="34173" r="58165" b="53062"/>
            <a:stretch/>
          </p:blipFill>
          <p:spPr>
            <a:xfrm>
              <a:off x="4077355" y="3313839"/>
              <a:ext cx="432928" cy="488433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 rotWithShape="1">
            <a:blip r:embed="rId6"/>
            <a:srcRect l="24114" t="28476" r="69231" b="53827"/>
            <a:stretch/>
          </p:blipFill>
          <p:spPr>
            <a:xfrm>
              <a:off x="4546709" y="3311330"/>
              <a:ext cx="310656" cy="498685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6"/>
            <a:srcRect l="41643" t="37299" r="36964" b="33905"/>
            <a:stretch/>
          </p:blipFill>
          <p:spPr>
            <a:xfrm>
              <a:off x="3433845" y="3323029"/>
              <a:ext cx="609600" cy="495300"/>
            </a:xfrm>
            <a:prstGeom prst="rect">
              <a:avLst/>
            </a:prstGeom>
          </p:spPr>
        </p:pic>
      </p:grpSp>
      <p:sp>
        <p:nvSpPr>
          <p:cNvPr id="29" name="正方形/長方形 28"/>
          <p:cNvSpPr/>
          <p:nvPr/>
        </p:nvSpPr>
        <p:spPr>
          <a:xfrm>
            <a:off x="520742" y="1487759"/>
            <a:ext cx="2304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with AI engine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(with</a:t>
            </a:r>
            <a:r>
              <a:rPr kumimoji="1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AI-VMD installed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177065" y="2716645"/>
            <a:ext cx="2401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in July, 2020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97769" y="1835677"/>
            <a:ext cx="1535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NX</a:t>
            </a:r>
            <a:r>
              <a:rPr kumimoji="1" lang="en-US" altLang="ja-JP" sz="14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Recorder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3374243" y="2324981"/>
            <a:ext cx="1096087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6018837" y="2319355"/>
            <a:ext cx="523590" cy="5626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3085322" y="1953108"/>
            <a:ext cx="153528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 notification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8148319" y="2742092"/>
            <a:ext cx="0" cy="406223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V="1">
            <a:off x="3852963" y="3136740"/>
            <a:ext cx="4318506" cy="11575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3884386" y="2330930"/>
            <a:ext cx="0" cy="798713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70625"/>
              </p:ext>
            </p:extLst>
          </p:nvPr>
        </p:nvGraphicFramePr>
        <p:xfrm>
          <a:off x="436032" y="3725266"/>
          <a:ext cx="3974869" cy="10890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99809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387530">
                  <a:extLst>
                    <a:ext uri="{9D8B030D-6E8A-4147-A177-3AD203B41FA5}">
                      <a16:colId xmlns:a16="http://schemas.microsoft.com/office/drawing/2014/main" val="2217409004"/>
                    </a:ext>
                  </a:extLst>
                </a:gridCol>
                <a:gridCol w="1387530">
                  <a:extLst>
                    <a:ext uri="{9D8B030D-6E8A-4147-A177-3AD203B41FA5}">
                      <a16:colId xmlns:a16="http://schemas.microsoft.com/office/drawing/2014/main" val="294387348"/>
                    </a:ext>
                  </a:extLst>
                </a:gridCol>
              </a:tblGrid>
              <a:tr h="3743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</a:p>
                    <a:p>
                      <a:pPr algn="ctr" fontAlgn="ctr"/>
                      <a:r>
                        <a:rPr lang="en-US" altLang="ja-JP" sz="10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(WV-SAE200W)</a:t>
                      </a:r>
                      <a:endParaRPr lang="ja-JP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382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Timeline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382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Playback VMD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  <a:tr h="2382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Search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filter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2852717446"/>
                  </a:ext>
                </a:extLst>
              </a:tr>
            </a:tbl>
          </a:graphicData>
        </a:graphic>
      </p:graphicFrame>
      <p:sp>
        <p:nvSpPr>
          <p:cNvPr id="49" name="コンテンツ プレースホルダー 3"/>
          <p:cNvSpPr>
            <a:spLocks noGrp="1"/>
          </p:cNvSpPr>
          <p:nvPr>
            <p:ph idx="12"/>
          </p:nvPr>
        </p:nvSpPr>
        <p:spPr>
          <a:xfrm>
            <a:off x="347408" y="3419671"/>
            <a:ext cx="3950654" cy="424793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kumimoji="1" lang="en-US" altLang="ja-JP" sz="17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connected</a:t>
            </a:r>
            <a:r>
              <a:rPr kumimoji="1"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Network Disk Recorder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コンテンツ プレースホルダー 3"/>
          <p:cNvSpPr>
            <a:spLocks noGrp="1"/>
          </p:cNvSpPr>
          <p:nvPr>
            <p:ph idx="12"/>
          </p:nvPr>
        </p:nvSpPr>
        <p:spPr>
          <a:xfrm>
            <a:off x="4643077" y="3414558"/>
            <a:ext cx="3713743" cy="42479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connected to WV-ASM300</a:t>
            </a:r>
            <a:endParaRPr kumimoji="1"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278694"/>
              </p:ext>
            </p:extLst>
          </p:nvPr>
        </p:nvGraphicFramePr>
        <p:xfrm>
          <a:off x="4746740" y="3710063"/>
          <a:ext cx="3974869" cy="110561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99809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387530">
                  <a:extLst>
                    <a:ext uri="{9D8B030D-6E8A-4147-A177-3AD203B41FA5}">
                      <a16:colId xmlns:a16="http://schemas.microsoft.com/office/drawing/2014/main" val="2217409004"/>
                    </a:ext>
                  </a:extLst>
                </a:gridCol>
                <a:gridCol w="1387530">
                  <a:extLst>
                    <a:ext uri="{9D8B030D-6E8A-4147-A177-3AD203B41FA5}">
                      <a16:colId xmlns:a16="http://schemas.microsoft.com/office/drawing/2014/main" val="294387348"/>
                    </a:ext>
                  </a:extLst>
                </a:gridCol>
              </a:tblGrid>
              <a:tr h="38005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endParaRPr lang="ja-JP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</a:p>
                    <a:p>
                      <a:pPr algn="ctr" fontAlgn="ctr"/>
                      <a:r>
                        <a:rPr lang="en-US" altLang="ja-JP" sz="10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(WV-SAE200W)</a:t>
                      </a:r>
                      <a:endParaRPr lang="ja-JP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418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Timeline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418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Playback VMD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  <a:tr h="2418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Search</a:t>
                      </a:r>
                      <a:r>
                        <a:rPr lang="en-US" altLang="ja-JP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filter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Yes*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2852717446"/>
                  </a:ext>
                </a:extLst>
              </a:tr>
            </a:tbl>
          </a:graphicData>
        </a:graphic>
      </p:graphicFrame>
      <p:sp>
        <p:nvSpPr>
          <p:cNvPr id="34" name="正方形/長方形 33"/>
          <p:cNvSpPr/>
          <p:nvPr/>
        </p:nvSpPr>
        <p:spPr>
          <a:xfrm>
            <a:off x="6985955" y="4743018"/>
            <a:ext cx="20714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*Partly supported</a:t>
            </a:r>
            <a:endParaRPr kumimoji="1" lang="en-US" altLang="ja-JP" sz="10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4" y="1989566"/>
            <a:ext cx="1186392" cy="618671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4" y="2672797"/>
            <a:ext cx="684680" cy="596470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" y="2659057"/>
            <a:ext cx="634290" cy="61872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33132" y="1773546"/>
            <a:ext cx="1175595" cy="21544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NX recorder’s monitor</a:t>
            </a:r>
            <a:endParaRPr kumimoji="1" lang="ja-JP" altLang="en-US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638715" y="1764831"/>
            <a:ext cx="1035727" cy="21544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WV-ASM300</a:t>
            </a:r>
            <a:endParaRPr kumimoji="1" lang="ja-JP" altLang="en-US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1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AI-VMD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72000" y="618620"/>
            <a:ext cx="9000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marR="0" lvl="0" indent="-285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6823" y="971152"/>
            <a:ext cx="8397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accuracy of image analysis may be affected by </a:t>
            </a:r>
            <a:r>
              <a:rPr lang="en-US" altLang="ja-JP" sz="16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6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environmental causes listed </a:t>
            </a:r>
            <a:r>
              <a:rPr lang="en-US" altLang="ja-JP" sz="16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below.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Although the performance </a:t>
            </a:r>
            <a:r>
              <a:rPr lang="en-US" altLang="ja-JP" sz="16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has been remarkably improved by AI technology, </a:t>
            </a:r>
            <a:r>
              <a:rPr lang="en-US" altLang="ja-JP" sz="1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causes of false positives / false negatives listed below are not 100 percent eliminated.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difference in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brightness between the background and the moving object is small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baseline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when the brightness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the image is low such as nighttime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too small or too large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under the changeable light conditions such as outdoors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near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windows and so forth</a:t>
            </a:r>
            <a:endParaRPr lang="en-US" altLang="ja-JP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External lights such as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sunlight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car headlights come into the shooting area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Flickering fluorescent lamps</a:t>
            </a:r>
            <a:endParaRPr lang="en-US" altLang="ja-JP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dome of the camera is sweating or has dirt on it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straight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toward the camera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too fast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or too slow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Too many moving objects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 in the shooting area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camera is shaking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weather is extremely bad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Reflected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light from a puddle or glass comes into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area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Flags or vinyl and so forth are fluttering in the wind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Insects or animals come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into the shooting area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2057" y="3266781"/>
            <a:ext cx="384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n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accuracy</a:t>
            </a:r>
            <a:endParaRPr lang="ja-JP" altLang="en-US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70768"/>
              </p:ext>
            </p:extLst>
          </p:nvPr>
        </p:nvGraphicFramePr>
        <p:xfrm>
          <a:off x="5090103" y="3548202"/>
          <a:ext cx="3423977" cy="128350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17897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058400">
                  <a:extLst>
                    <a:ext uri="{9D8B030D-6E8A-4147-A177-3AD203B41FA5}">
                      <a16:colId xmlns:a16="http://schemas.microsoft.com/office/drawing/2014/main" val="2217409004"/>
                    </a:ext>
                  </a:extLst>
                </a:gridCol>
                <a:gridCol w="1047680">
                  <a:extLst>
                    <a:ext uri="{9D8B030D-6E8A-4147-A177-3AD203B41FA5}">
                      <a16:colId xmlns:a16="http://schemas.microsoft.com/office/drawing/2014/main" val="294387348"/>
                    </a:ext>
                  </a:extLst>
                </a:gridCol>
              </a:tblGrid>
              <a:tr h="43954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lang="ja-JP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</a:p>
                  </a:txBody>
                  <a:tcPr marL="0" marR="0" marT="0" marB="0" anchor="ctr">
                    <a:solidFill>
                      <a:srgbClr val="006A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813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positive</a:t>
                      </a:r>
                      <a:endParaRPr lang="ja-JP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86.7 %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78.9 %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813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negative</a:t>
                      </a:r>
                      <a:endParaRPr lang="ja-JP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13.3 %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21.1 %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/>
                </a:tc>
                <a:extLst>
                  <a:ext uri="{0D108BD9-81ED-4DB2-BD59-A6C34878D82A}">
                    <a16:rowId xmlns:a16="http://schemas.microsoft.com/office/drawing/2014/main" val="1805438350"/>
                  </a:ext>
                </a:extLst>
              </a:tr>
              <a:tr h="2813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positive</a:t>
                      </a:r>
                      <a:endParaRPr lang="ja-JP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1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6.6 %</a:t>
                      </a:r>
                      <a:endParaRPr lang="en-US" altLang="ja-JP" sz="16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22.3 %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6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AI Privacy Guard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0" y="606241"/>
            <a:ext cx="9000000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marR="0" lvl="0" indent="-285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Privacy Guard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Performs Blurring or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Block processing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mask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face or person detected on the image in order to protect privacy.</a:t>
            </a:r>
            <a:endParaRPr kumimoji="1" lang="en-US" altLang="ja-JP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2" y="1998875"/>
            <a:ext cx="2540800" cy="14292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9392" y="3467083"/>
            <a:ext cx="285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Original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</a:endParaRPr>
          </a:p>
        </p:txBody>
      </p:sp>
      <p:graphicFrame>
        <p:nvGraphicFramePr>
          <p:cNvPr id="13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473368"/>
              </p:ext>
            </p:extLst>
          </p:nvPr>
        </p:nvGraphicFramePr>
        <p:xfrm>
          <a:off x="506207" y="4048257"/>
          <a:ext cx="2936071" cy="505524"/>
        </p:xfrm>
        <a:graphic>
          <a:graphicData uri="http://schemas.openxmlformats.org/drawingml/2006/table">
            <a:tbl>
              <a:tblPr/>
              <a:tblGrid>
                <a:gridCol w="141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060">
                  <a:extLst>
                    <a:ext uri="{9D8B030D-6E8A-4147-A177-3AD203B41FA5}">
                      <a16:colId xmlns:a16="http://schemas.microsoft.com/office/drawing/2014/main" val="2530052273"/>
                    </a:ext>
                  </a:extLst>
                </a:gridCol>
              </a:tblGrid>
              <a:tr h="232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Face/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Human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45400"/>
                  </a:ext>
                </a:extLst>
              </a:tr>
              <a:tr h="16393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Blurring </a:t>
                      </a: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Block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99" y="1539334"/>
            <a:ext cx="2540651" cy="142911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80" y="3255531"/>
            <a:ext cx="2511888" cy="141293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276836" y="2968450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53" y="1539334"/>
            <a:ext cx="632581" cy="141622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7" y="3252801"/>
            <a:ext cx="605789" cy="1400888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7502717" y="1307670"/>
            <a:ext cx="1633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Block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曲折矢印 24"/>
          <p:cNvSpPr/>
          <p:nvPr/>
        </p:nvSpPr>
        <p:spPr>
          <a:xfrm>
            <a:off x="3735805" y="1857375"/>
            <a:ext cx="1257676" cy="837699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>
              <a:tint val="100000"/>
              <a:shade val="100000"/>
              <a:satMod val="130000"/>
            </a:schemeClr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228753" y="2695074"/>
            <a:ext cx="749981" cy="29425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曲折矢印 26"/>
          <p:cNvSpPr/>
          <p:nvPr/>
        </p:nvSpPr>
        <p:spPr>
          <a:xfrm flipV="1">
            <a:off x="3728386" y="2961306"/>
            <a:ext cx="1257676" cy="856441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518187" y="1616736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Face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42278" y="3806149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Human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85189" y="4663771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43380" y="1313579"/>
            <a:ext cx="2385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Blurring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AI Privacy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Guard Application</a:t>
            </a:r>
            <a:endParaRPr kumimoji="1" lang="ja-JP" altLang="en-US" sz="20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26368" y="552173"/>
            <a:ext cx="839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  <a:defRPr/>
            </a:pPr>
            <a:r>
              <a:rPr lang="en-US" altLang="ja-JP" sz="16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Guard Target </a:t>
            </a:r>
            <a:r>
              <a:rPr lang="en-US" altLang="ja-JP" sz="16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Guide</a:t>
            </a:r>
            <a:endParaRPr kumimoji="1" lang="en-US" altLang="ja-JP" sz="1600" b="0" i="0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354121" y="1005571"/>
            <a:ext cx="370338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 When </a:t>
            </a:r>
            <a:r>
              <a:rPr lang="en-US" altLang="ja-JP" sz="11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=“Face”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Facial</a:t>
            </a:r>
            <a:r>
              <a:rPr kumimoji="1" lang="en-US" altLang="ja-JP" sz="11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width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[Privacy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Guard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target] =“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Human”: Body width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The upper body including face needs to be captured on the image when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is set to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“Human”.</a:t>
            </a:r>
            <a:endParaRPr lang="en-US" altLang="ja-JP" sz="11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angle of camera optical axis and a target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</a:t>
            </a:r>
          </a:p>
          <a:p>
            <a:pPr algn="l">
              <a:defRPr/>
            </a:pPr>
            <a:endParaRPr lang="en-US" altLang="ja-JP" sz="11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*4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regarding the vertical line of an image as 0 degree</a:t>
            </a:r>
          </a:p>
          <a:p>
            <a:pPr lvl="0" algn="l">
              <a:defRPr/>
            </a:pPr>
            <a:endParaRPr lang="en-US" altLang="ja-JP" sz="11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endParaRPr lang="en-US" altLang="ja-JP" sz="11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3698" y="3555212"/>
            <a:ext cx="824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Block</a:t>
            </a:r>
            <a:r>
              <a:rPr lang="ja-JP" altLang="en-US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may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be performed in the following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cases even if the conditions described above are met:</a:t>
            </a:r>
          </a:p>
          <a:p>
            <a:pPr lvl="0" algn="l">
              <a:defRPr/>
            </a:pPr>
            <a:endParaRPr lang="en-US" altLang="ja-JP" sz="11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- The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is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 of focus.</a:t>
            </a:r>
          </a:p>
          <a:p>
            <a:pPr lvl="0" algn="l">
              <a:defRPr/>
            </a:pP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- The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is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blurred.</a:t>
            </a:r>
          </a:p>
          <a:p>
            <a:pPr lvl="0" algn="l">
              <a:defRPr/>
            </a:pP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- The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is </a:t>
            </a: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overexposed or underexposed. </a:t>
            </a:r>
            <a:endParaRPr lang="en-US" altLang="ja-JP" sz="11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target object is lying down or felled.</a:t>
            </a:r>
            <a:endParaRPr lang="en-US" altLang="ja-JP" sz="11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855316"/>
              </p:ext>
            </p:extLst>
          </p:nvPr>
        </p:nvGraphicFramePr>
        <p:xfrm>
          <a:off x="330976" y="916319"/>
          <a:ext cx="4869161" cy="2589468"/>
        </p:xfrm>
        <a:graphic>
          <a:graphicData uri="http://schemas.openxmlformats.org/drawingml/2006/table">
            <a:tbl>
              <a:tblPr/>
              <a:tblGrid>
                <a:gridCol w="1189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648">
                  <a:extLst>
                    <a:ext uri="{9D8B030D-6E8A-4147-A177-3AD203B41FA5}">
                      <a16:colId xmlns:a16="http://schemas.microsoft.com/office/drawing/2014/main" val="3149750947"/>
                    </a:ext>
                  </a:extLst>
                </a:gridCol>
                <a:gridCol w="985458">
                  <a:extLst>
                    <a:ext uri="{9D8B030D-6E8A-4147-A177-3AD203B41FA5}">
                      <a16:colId xmlns:a16="http://schemas.microsoft.com/office/drawing/2014/main" val="2530052273"/>
                    </a:ext>
                  </a:extLst>
                </a:gridCol>
                <a:gridCol w="173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470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Size *1</a:t>
                      </a:r>
                      <a:endParaRPr kumimoji="1" lang="ja-JP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Camera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43</a:t>
                      </a:r>
                      <a:r>
                        <a:rPr kumimoji="1" lang="ja-JP" altLang="en-US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1870pixel</a:t>
                      </a: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51 to 2240pixel (super 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 imaging)</a:t>
                      </a:r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454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ahoma" panose="020B060403050404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</a:t>
                      </a:r>
                      <a:r>
                        <a:rPr kumimoji="1" lang="ja-JP" altLang="en-US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endParaRPr kumimoji="1" lang="ja-JP" altLang="en-US" sz="1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</a:t>
                      </a:r>
                      <a:r>
                        <a:rPr kumimoji="1" lang="ja-JP" altLang="en-US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2800pixel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32126"/>
                  </a:ext>
                </a:extLst>
              </a:tr>
              <a:tr h="15338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Max. number of  </a:t>
                      </a: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simultaneous </a:t>
                      </a: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processing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99</a:t>
                      </a:r>
                      <a:r>
                        <a:rPr kumimoji="1" lang="ja-JP" altLang="en-US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1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3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Shooting range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Two-thirds of the target object needs to be captured on the image </a:t>
                      </a: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*2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519900"/>
                  </a:ext>
                </a:extLst>
              </a:tr>
              <a:tr h="1639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Color/black and white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Supports both</a:t>
                      </a:r>
                      <a:r>
                        <a:rPr kumimoji="1" lang="ja-JP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(including with IR-LED)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ahoma" panose="020B060403050404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9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When “Face” is selected for [Privacy Guard target]</a:t>
                      </a: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Direction</a:t>
                      </a:r>
                      <a:r>
                        <a:rPr kumimoji="1" lang="ja-JP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*3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Right and left: Within 90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lang="en-US" altLang="ja-JP" sz="1100" u="none" strike="noStrike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Up and down: Within 45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°</a:t>
                      </a: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285229"/>
                  </a:ext>
                </a:extLst>
              </a:tr>
              <a:tr h="16393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ahoma" panose="020B060403050404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Rotation *4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Within +/-90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°</a:t>
                      </a:r>
                      <a:endParaRPr kumimoji="1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150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9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AI Privacy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Guard Application</a:t>
            </a:r>
            <a:endParaRPr kumimoji="1" lang="ja-JP" altLang="en-US" sz="2000" dirty="0"/>
          </a:p>
        </p:txBody>
      </p:sp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" y="498950"/>
            <a:ext cx="886968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marR="0" lvl="0" indent="-285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Restrictions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100" y="923454"/>
            <a:ext cx="9200150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p"/>
              <a:defRPr/>
            </a:pPr>
            <a:r>
              <a:rPr lang="en-US" altLang="ja-JP" sz="13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specification related</a:t>
            </a:r>
            <a:endParaRPr lang="en-US" altLang="ja-JP" sz="13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ts val="1600"/>
              </a:lnSpc>
              <a:defRPr/>
            </a:pP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Target stream for AI Privacy Guard can be selected from Stream(1) to (4) or Stream(2)&amp;Stream(4).</a:t>
            </a:r>
            <a:endParaRPr lang="ja-JP" altLang="en-US" sz="13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“Stream(2)&amp;Stream(4)” needs to be selected for [Target stream] when using AI Privacy Guard linked to NX recorder or WV-ASM300.</a:t>
            </a:r>
            <a:endParaRPr lang="ja-JP" altLang="en-US" sz="13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ts val="1600"/>
              </a:lnSpc>
              <a:defRPr/>
            </a:pPr>
            <a:r>
              <a:rPr lang="ja-JP" altLang="en-US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*When “Stream(2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&amp;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Stream(4)”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"Stream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(1)" and "Stream (2)" of the camera will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have the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same resolution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</a:p>
          <a:p>
            <a:pPr lvl="0" algn="l">
              <a:lnSpc>
                <a:spcPts val="1600"/>
              </a:lnSpc>
              <a:defRPr/>
            </a:pP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Also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"Stream (3)"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"Stream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(4)"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will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have the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same resolution.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084" y="3480806"/>
            <a:ext cx="9037724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p"/>
              <a:defRPr/>
            </a:pPr>
            <a:r>
              <a:rPr lang="en-US" altLang="ja-JP" sz="13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Performance</a:t>
            </a:r>
            <a:r>
              <a:rPr lang="ja-JP" altLang="en-US" sz="13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3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ts val="1600"/>
              </a:lnSpc>
              <a:defRPr/>
            </a:pP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applied on the area without “face” or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“person”.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Block may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applied on dolls or posters.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the area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where Blurring or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Block performed may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larger than the actual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 of a target object.</a:t>
            </a:r>
            <a:endParaRPr lang="en-US" altLang="ja-JP" sz="13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100" y="2077407"/>
            <a:ext cx="9200150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ja-JP" altLang="en-US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frame rate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original image</a:t>
            </a:r>
            <a:r>
              <a:rPr lang="en-US" altLang="ja-JP" sz="1200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(a)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AI Privacy Guard image</a:t>
            </a:r>
            <a:r>
              <a:rPr lang="en-US" altLang="ja-JP" sz="1200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(b)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determined by model, 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AI Privacy Guard is enabled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lvl="0" algn="l">
              <a:lnSpc>
                <a:spcPts val="1600"/>
              </a:lnSpc>
              <a:defRPr/>
            </a:pPr>
            <a:r>
              <a:rPr lang="ja-JP" altLang="en-US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</a:t>
            </a:r>
            <a:r>
              <a:rPr lang="en-US" altLang="ja-JP" sz="13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Camera: </a:t>
            </a:r>
            <a:r>
              <a:rPr lang="en-US" altLang="ja-JP" sz="1200" b="1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(a)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30fps / </a:t>
            </a:r>
            <a:r>
              <a:rPr lang="en-US" altLang="ja-JP" sz="1200" b="1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(b)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           4K Camera: </a:t>
            </a:r>
            <a:r>
              <a:rPr lang="en-US" altLang="ja-JP" sz="1200" b="1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(a)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 / </a:t>
            </a:r>
            <a:r>
              <a:rPr lang="en-US" altLang="ja-JP" sz="1200" b="1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(b)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installed with AI-VMD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the frame rate of AI Privacy Guard image will be limited to </a:t>
            </a:r>
            <a:r>
              <a:rPr lang="en-US" altLang="ja-JP" sz="13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10fps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regardless of model.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JPEG(2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is NOT available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AI Privacy Guard is </a:t>
            </a: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enabled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lvl="0" algn="l">
              <a:lnSpc>
                <a:spcPts val="1600"/>
              </a:lnSpc>
              <a:defRPr/>
            </a:pPr>
            <a:r>
              <a:rPr lang="en-US" altLang="ja-JP" sz="13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3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*JPEG(1) is available as an original image.</a:t>
            </a:r>
          </a:p>
        </p:txBody>
      </p:sp>
    </p:spTree>
    <p:extLst>
      <p:ext uri="{BB962C8B-B14F-4D97-AF65-F5344CB8AC3E}">
        <p14:creationId xmlns:p14="http://schemas.microsoft.com/office/powerpoint/2010/main" val="5466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968509"/>
            <a:ext cx="8229600" cy="3800449"/>
          </a:xfrm>
        </p:spPr>
        <p:txBody>
          <a:bodyPr>
            <a:normAutofit fontScale="92500" lnSpcReduction="10000"/>
          </a:bodyPr>
          <a:lstStyle/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Product Concept</a:t>
            </a:r>
          </a:p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Key Features</a:t>
            </a: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AI Intelligent Auto</a:t>
            </a:r>
            <a:endParaRPr kumimoji="1" lang="en-US" altLang="ja-JP" sz="2000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AI Smart Coding</a:t>
            </a:r>
            <a:endParaRPr kumimoji="1" lang="en-US" altLang="ja-JP" sz="2000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Extension Software</a:t>
            </a: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AI-VMD Application</a:t>
            </a: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AI Privacy Guard Application</a:t>
            </a:r>
            <a:endParaRPr kumimoji="1" lang="en-US" altLang="ja-JP" sz="2000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en-US" altLang="ja-JP" sz="2000" b="1" baseline="30000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rd</a:t>
            </a: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 Party Application</a:t>
            </a:r>
          </a:p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Specification Comparison</a:t>
            </a:r>
          </a:p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Appearance</a:t>
            </a:r>
            <a:endParaRPr kumimoji="1" lang="en-US" altLang="ja-JP" sz="2000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>
                <a:ea typeface="Meiryo UI" panose="020B0604030504040204" pitchFamily="50" charset="-128"/>
                <a:cs typeface="Meiryo UI" panose="020B0604030504040204" pitchFamily="50" charset="-128"/>
              </a:rPr>
              <a:t>Standard </a:t>
            </a: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Accessories</a:t>
            </a:r>
            <a:r>
              <a:rPr kumimoji="1" lang="en-US" altLang="ja-JP" sz="2000" b="1" dirty="0">
                <a:ea typeface="Meiryo UI" panose="020B0604030504040204" pitchFamily="50" charset="-128"/>
                <a:cs typeface="Meiryo UI" panose="020B0604030504040204" pitchFamily="50" charset="-128"/>
              </a:rPr>
              <a:t>, </a:t>
            </a: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Options</a:t>
            </a:r>
          </a:p>
          <a:p>
            <a:pPr marL="457178" indent="-457178" defTabSz="91435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Other Software Specification</a:t>
            </a: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</a:t>
            </a:r>
            <a:endParaRPr kumimoji="1" lang="en-US" altLang="ja-JP" sz="2000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728629" lvl="1" indent="-457178" defTabSz="91435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Extension Software</a:t>
            </a:r>
            <a:endParaRPr kumimoji="1" lang="en-US" altLang="ja-JP" sz="2000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331123" y="11222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Contents</a:t>
            </a:r>
            <a:endParaRPr kumimoji="1" lang="ja-JP" altLang="en-US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25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it-IT" altLang="ja-JP" dirty="0">
                <a:solidFill>
                  <a:prstClr val="white"/>
                </a:solidFill>
                <a:ea typeface="Meiryo UI" pitchFamily="50" charset="-128"/>
              </a:rPr>
              <a:t>Extension Software – AI Privacy Guard Application</a:t>
            </a:r>
            <a:endParaRPr kumimoji="1" lang="ja-JP" altLang="en-US" sz="2000" dirty="0"/>
          </a:p>
        </p:txBody>
      </p:sp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8200" y="587106"/>
            <a:ext cx="9113445" cy="5745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marR="0" lvl="0" indent="-285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Sample</a:t>
            </a:r>
            <a:r>
              <a:rPr kumimoji="1" lang="en-US" altLang="ja-JP" sz="18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system configuration 1 (Camera / Recorder)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l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kumimoji="1" lang="en-US" altLang="ja-JP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 can</a:t>
            </a:r>
            <a:r>
              <a:rPr kumimoji="1" lang="en-US" altLang="ja-JP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simultaneously </a:t>
            </a:r>
            <a:r>
              <a:rPr kumimoji="1" lang="en-US" altLang="ja-JP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deliver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both </a:t>
            </a:r>
            <a:r>
              <a:rPr kumimoji="1" lang="en-US" altLang="ja-JP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original image and AI Privacy Guard image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</a:t>
            </a:r>
            <a:endParaRPr kumimoji="1" lang="ja-JP" altLang="en-US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26196" y="1225905"/>
            <a:ext cx="8891608" cy="1836321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楕円 50"/>
          <p:cNvSpPr/>
          <p:nvPr/>
        </p:nvSpPr>
        <p:spPr>
          <a:xfrm>
            <a:off x="7616981" y="1449143"/>
            <a:ext cx="1334783" cy="1360426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楕円 51"/>
          <p:cNvSpPr/>
          <p:nvPr/>
        </p:nvSpPr>
        <p:spPr>
          <a:xfrm>
            <a:off x="3950215" y="1444848"/>
            <a:ext cx="1351061" cy="817078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楕円 52"/>
          <p:cNvSpPr/>
          <p:nvPr/>
        </p:nvSpPr>
        <p:spPr>
          <a:xfrm>
            <a:off x="202395" y="1463852"/>
            <a:ext cx="1334783" cy="1360426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5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032" y="1744280"/>
            <a:ext cx="973589" cy="29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5" name="直線矢印コネクタ 54"/>
          <p:cNvCxnSpPr/>
          <p:nvPr/>
        </p:nvCxnSpPr>
        <p:spPr>
          <a:xfrm>
            <a:off x="1608548" y="1845731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>
            <a:off x="5307164" y="1845731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1608547" y="1953731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prstDash val="dash"/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15"/>
          <p:cNvSpPr txBox="1"/>
          <p:nvPr/>
        </p:nvSpPr>
        <p:spPr>
          <a:xfrm>
            <a:off x="1588458" y="1631371"/>
            <a:ext cx="2227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Original image (Stream1/3)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テキスト ボックス 16"/>
          <p:cNvSpPr txBox="1"/>
          <p:nvPr/>
        </p:nvSpPr>
        <p:spPr>
          <a:xfrm>
            <a:off x="1542516" y="1958327"/>
            <a:ext cx="2400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AI privacy guard image (Stream2/4)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2" name="テキスト ボックス 17"/>
          <p:cNvSpPr txBox="1"/>
          <p:nvPr/>
        </p:nvSpPr>
        <p:spPr>
          <a:xfrm>
            <a:off x="143038" y="2320186"/>
            <a:ext cx="145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Cameras with AI privacy </a:t>
            </a:r>
            <a:r>
              <a:rPr lang="en-US" altLang="ja-JP" sz="1000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guard installed</a:t>
            </a:r>
            <a:endParaRPr lang="en-US" altLang="ja-JP" sz="1000" dirty="0">
              <a:solidFill>
                <a:schemeClr val="bg2"/>
              </a:solidFill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3" name="テキスト ボックス 19"/>
          <p:cNvSpPr txBox="1"/>
          <p:nvPr/>
        </p:nvSpPr>
        <p:spPr>
          <a:xfrm>
            <a:off x="7647164" y="2284854"/>
            <a:ext cx="1254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HDMI</a:t>
            </a:r>
            <a:r>
              <a:rPr lang="ja-JP" altLang="en-US" sz="1000" dirty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monitor</a:t>
            </a:r>
            <a:endParaRPr lang="en-US" altLang="ja-JP" sz="10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grpSp>
        <p:nvGrpSpPr>
          <p:cNvPr id="64" name="グループ化 63"/>
          <p:cNvGrpSpPr>
            <a:grpSpLocks/>
          </p:cNvGrpSpPr>
          <p:nvPr/>
        </p:nvGrpSpPr>
        <p:grpSpPr bwMode="auto">
          <a:xfrm>
            <a:off x="7859978" y="1752948"/>
            <a:ext cx="870347" cy="534591"/>
            <a:chOff x="567539" y="873727"/>
            <a:chExt cx="4148478" cy="3525867"/>
          </a:xfrm>
        </p:grpSpPr>
        <p:pic>
          <p:nvPicPr>
            <p:cNvPr id="76" name="Picture 31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39" y="873727"/>
              <a:ext cx="4148478" cy="3525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86" y="1134269"/>
              <a:ext cx="3810000" cy="229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7" name="直線矢印コネクタ 66"/>
          <p:cNvCxnSpPr/>
          <p:nvPr/>
        </p:nvCxnSpPr>
        <p:spPr>
          <a:xfrm>
            <a:off x="5307164" y="1953731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prstDash val="dash"/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33"/>
          <p:cNvSpPr txBox="1"/>
          <p:nvPr/>
        </p:nvSpPr>
        <p:spPr>
          <a:xfrm>
            <a:off x="5480675" y="1636802"/>
            <a:ext cx="209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l"/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[Play back] Original image (Ex: CH1)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9" name="テキスト ボックス 34"/>
          <p:cNvSpPr txBox="1"/>
          <p:nvPr/>
        </p:nvSpPr>
        <p:spPr>
          <a:xfrm>
            <a:off x="5479275" y="2143909"/>
            <a:ext cx="26527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l"/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[Play </a:t>
            </a:r>
            <a:r>
              <a:rPr lang="en-US" altLang="ja-JP" sz="900" dirty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back] AI Privacy Guard image 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(Ex: CH2)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75" name="テキスト ボックス 63"/>
          <p:cNvSpPr txBox="1"/>
          <p:nvPr/>
        </p:nvSpPr>
        <p:spPr>
          <a:xfrm>
            <a:off x="4096594" y="2032063"/>
            <a:ext cx="1021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NX recorder</a:t>
            </a:r>
            <a:endParaRPr lang="en-US" altLang="ja-JP" sz="10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80" name="図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0" y="1855729"/>
            <a:ext cx="466513" cy="40641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647702" y="1261622"/>
            <a:ext cx="19602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9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Records images with original image and AI Privacy Guard image assigned to the separate channels</a:t>
            </a:r>
            <a:endParaRPr lang="ja-JP" alt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1" name="表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649245"/>
              </p:ext>
            </p:extLst>
          </p:nvPr>
        </p:nvGraphicFramePr>
        <p:xfrm>
          <a:off x="189955" y="3321037"/>
          <a:ext cx="8725613" cy="1215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18">
                  <a:extLst>
                    <a:ext uri="{9D8B030D-6E8A-4147-A177-3AD203B41FA5}">
                      <a16:colId xmlns:a16="http://schemas.microsoft.com/office/drawing/2014/main" val="3734076791"/>
                    </a:ext>
                  </a:extLst>
                </a:gridCol>
                <a:gridCol w="2670625">
                  <a:extLst>
                    <a:ext uri="{9D8B030D-6E8A-4147-A177-3AD203B41FA5}">
                      <a16:colId xmlns:a16="http://schemas.microsoft.com/office/drawing/2014/main" val="1851205021"/>
                    </a:ext>
                  </a:extLst>
                </a:gridCol>
                <a:gridCol w="1933833">
                  <a:extLst>
                    <a:ext uri="{9D8B030D-6E8A-4147-A177-3AD203B41FA5}">
                      <a16:colId xmlns:a16="http://schemas.microsoft.com/office/drawing/2014/main" val="223993887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92588490"/>
                    </a:ext>
                  </a:extLst>
                </a:gridCol>
                <a:gridCol w="1845937">
                  <a:extLst>
                    <a:ext uri="{9D8B030D-6E8A-4147-A177-3AD203B41FA5}">
                      <a16:colId xmlns:a16="http://schemas.microsoft.com/office/drawing/2014/main" val="4112020796"/>
                    </a:ext>
                  </a:extLst>
                </a:gridCol>
              </a:tblGrid>
              <a:tr h="27099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User A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User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User C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39193859"/>
                  </a:ext>
                </a:extLst>
              </a:tr>
              <a:tr h="1766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CH1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Camera1</a:t>
                      </a:r>
                      <a:r>
                        <a:rPr kumimoji="1" lang="ja-JP" altLang="en-US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(Original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No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376152"/>
                  </a:ext>
                </a:extLst>
              </a:tr>
              <a:tr h="176691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CH2</a:t>
                      </a:r>
                      <a:endParaRPr kumimoji="1" lang="ja-JP" altLang="en-US" sz="11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Camera1 (AI Privacy Guard image)</a:t>
                      </a:r>
                      <a:endParaRPr kumimoji="1" lang="ja-JP" altLang="en-US" sz="11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0097514"/>
                  </a:ext>
                </a:extLst>
              </a:tr>
              <a:tr h="187780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CH3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Camera2 (Original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No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No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358553"/>
                  </a:ext>
                </a:extLst>
              </a:tr>
              <a:tr h="187780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CH4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Camera2 (AI Privacy Guard image)</a:t>
                      </a:r>
                      <a:endParaRPr kumimoji="1" lang="ja-JP" altLang="en-US" sz="11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No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64593"/>
                  </a:ext>
                </a:extLst>
              </a:tr>
            </a:tbl>
          </a:graphicData>
        </a:graphic>
      </p:graphicFrame>
      <p:sp>
        <p:nvSpPr>
          <p:cNvPr id="82" name="正方形/長方形 114"/>
          <p:cNvSpPr>
            <a:spLocks noChangeArrowheads="1"/>
          </p:cNvSpPr>
          <p:nvPr/>
        </p:nvSpPr>
        <p:spPr bwMode="auto">
          <a:xfrm>
            <a:off x="126195" y="3056240"/>
            <a:ext cx="5652405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Sample setting of user authentication in recorder</a:t>
            </a:r>
            <a:endParaRPr kumimoji="1" lang="en-US" altLang="ja-JP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5762125" y="2660042"/>
            <a:ext cx="336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9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Displays Stream1 or 2 in case of displaying 1-screen live image Displays Stream3 or 4 in case of displaying multi-screen live images</a:t>
            </a:r>
            <a:endParaRPr lang="ja-JP" alt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1958219" y="2174532"/>
            <a:ext cx="18424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noProof="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&lt;Sample stream settings&gt;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1 : 1920x1080 /30fps</a:t>
            </a:r>
          </a:p>
          <a:p>
            <a:pPr lvl="0" algn="l">
              <a:defRPr/>
            </a:pPr>
            <a:r>
              <a:rPr lang="en-US" altLang="ja-JP" sz="1000" dirty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</a:t>
            </a:r>
            <a:r>
              <a:rPr lang="en-US" altLang="ja-JP" sz="100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ja-JP" altLang="en-US" sz="1000" dirty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1920x1080 /30fps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000" dirty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</a:t>
            </a:r>
            <a:r>
              <a:rPr lang="en-US" altLang="ja-JP" sz="100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ja-JP" altLang="en-US" sz="1000" dirty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/30fps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000" dirty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</a:t>
            </a:r>
            <a:r>
              <a:rPr lang="en-US" altLang="ja-JP" sz="100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ja-JP" altLang="en-US" sz="1000" dirty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000000">
                    <a:lumMod val="75000"/>
                  </a:srgb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/30fps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7" name="テキスト ボックス 15"/>
          <p:cNvSpPr txBox="1"/>
          <p:nvPr/>
        </p:nvSpPr>
        <p:spPr>
          <a:xfrm>
            <a:off x="5478874" y="1454937"/>
            <a:ext cx="26531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l"/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[Live] Original image (Strema1/3)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8" name="テキスト ボックス 16"/>
          <p:cNvSpPr txBox="1"/>
          <p:nvPr/>
        </p:nvSpPr>
        <p:spPr>
          <a:xfrm>
            <a:off x="5480507" y="1963140"/>
            <a:ext cx="2400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l"/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[Live] AI Privacy Guard image (Stream2/4)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9" name="正方形/長方形 114"/>
          <p:cNvSpPr>
            <a:spLocks noChangeArrowheads="1"/>
          </p:cNvSpPr>
          <p:nvPr/>
        </p:nvSpPr>
        <p:spPr bwMode="auto">
          <a:xfrm>
            <a:off x="91357" y="4603354"/>
            <a:ext cx="880181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 </a:t>
            </a:r>
            <a:r>
              <a:rPr kumimoji="1" lang="en-US" altLang="ja-JP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recorder’s setting,</a:t>
            </a:r>
            <a:r>
              <a:rPr kumimoji="1" lang="en-US" altLang="ja-JP" sz="120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</a:t>
            </a:r>
            <a:r>
              <a:rPr kumimoji="1" lang="en-US" altLang="ja-JP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ermission for viewing original/ AI Privacy Guard</a:t>
            </a:r>
            <a:r>
              <a:rPr kumimoji="1" lang="en-US" altLang="ja-JP" sz="120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images </a:t>
            </a:r>
            <a:r>
              <a:rPr kumimoji="1" lang="en-US" altLang="ja-JP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be</a:t>
            </a:r>
            <a:r>
              <a:rPr kumimoji="1" lang="en-US" altLang="ja-JP" sz="120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set individually for per user.</a:t>
            </a:r>
            <a:endParaRPr kumimoji="1" lang="en-US" altLang="ja-JP" sz="120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62" y="1785528"/>
            <a:ext cx="806337" cy="408444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9" y="1827983"/>
            <a:ext cx="852378" cy="4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it-IT" altLang="ja-JP" dirty="0">
                <a:solidFill>
                  <a:prstClr val="white"/>
                </a:solidFill>
                <a:ea typeface="Meiryo UI" pitchFamily="50" charset="-128"/>
              </a:rPr>
              <a:t>Extension Software – AI Privacy Guard Application</a:t>
            </a:r>
            <a:endParaRPr kumimoji="1" lang="ja-JP" altLang="en-US" sz="2000" dirty="0"/>
          </a:p>
        </p:txBody>
      </p:sp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" y="568286"/>
            <a:ext cx="8858250" cy="5745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algn="l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Sample system configuration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(Camera / Recorder / WV-ASM300)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 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simultaneously deliver both original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AI Privacy Guard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image.</a:t>
            </a:r>
            <a:endParaRPr lang="ja-JP" altLang="en-US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26196" y="1201191"/>
            <a:ext cx="8891608" cy="1836321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楕円 50"/>
          <p:cNvSpPr/>
          <p:nvPr/>
        </p:nvSpPr>
        <p:spPr>
          <a:xfrm>
            <a:off x="7616981" y="1424429"/>
            <a:ext cx="1334783" cy="1360426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楕円 51"/>
          <p:cNvSpPr/>
          <p:nvPr/>
        </p:nvSpPr>
        <p:spPr>
          <a:xfrm>
            <a:off x="3950215" y="1509258"/>
            <a:ext cx="1351061" cy="562630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楕円 52"/>
          <p:cNvSpPr/>
          <p:nvPr/>
        </p:nvSpPr>
        <p:spPr>
          <a:xfrm>
            <a:off x="202395" y="1439138"/>
            <a:ext cx="1334783" cy="1360426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marL="457200" indent="-457200" algn="l" defTabSz="844083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1" lang="ja-JP" altLang="en-US" sz="2000" kern="0" dirty="0">
              <a:solidFill>
                <a:srgbClr val="0070C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5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032" y="1681466"/>
            <a:ext cx="973589" cy="29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5" name="直線矢印コネクタ 54"/>
          <p:cNvCxnSpPr/>
          <p:nvPr/>
        </p:nvCxnSpPr>
        <p:spPr>
          <a:xfrm>
            <a:off x="1608548" y="1782917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>
            <a:off x="5307164" y="1782917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1608547" y="1890917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prstDash val="dash"/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19"/>
          <p:cNvSpPr txBox="1"/>
          <p:nvPr/>
        </p:nvSpPr>
        <p:spPr>
          <a:xfrm>
            <a:off x="7801786" y="2269086"/>
            <a:ext cx="1021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WV-ASM300</a:t>
            </a:r>
            <a:endParaRPr lang="en-US" altLang="ja-JP" sz="10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grpSp>
        <p:nvGrpSpPr>
          <p:cNvPr id="64" name="グループ化 63"/>
          <p:cNvGrpSpPr>
            <a:grpSpLocks/>
          </p:cNvGrpSpPr>
          <p:nvPr/>
        </p:nvGrpSpPr>
        <p:grpSpPr bwMode="auto">
          <a:xfrm>
            <a:off x="7859978" y="1728234"/>
            <a:ext cx="870347" cy="534591"/>
            <a:chOff x="567539" y="873727"/>
            <a:chExt cx="4148478" cy="3525867"/>
          </a:xfrm>
        </p:grpSpPr>
        <p:pic>
          <p:nvPicPr>
            <p:cNvPr id="76" name="Picture 31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39" y="873727"/>
              <a:ext cx="4148478" cy="3525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86" y="1134269"/>
              <a:ext cx="3810000" cy="229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テキスト ボックス 30"/>
          <p:cNvSpPr txBox="1"/>
          <p:nvPr/>
        </p:nvSpPr>
        <p:spPr>
          <a:xfrm>
            <a:off x="1618560" y="2208478"/>
            <a:ext cx="22131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Original image (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Stream1/3)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6" name="テキスト ボックス 31"/>
          <p:cNvSpPr txBox="1"/>
          <p:nvPr/>
        </p:nvSpPr>
        <p:spPr>
          <a:xfrm>
            <a:off x="1567760" y="2552903"/>
            <a:ext cx="23851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AI privacy guard image (</a:t>
            </a:r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Stream2/4)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>
            <a:off x="5307164" y="1890917"/>
            <a:ext cx="2340000" cy="0"/>
          </a:xfrm>
          <a:prstGeom prst="straightConnector1">
            <a:avLst/>
          </a:prstGeom>
          <a:ln w="19050">
            <a:solidFill>
              <a:srgbClr val="33CC33"/>
            </a:solidFill>
            <a:prstDash val="dash"/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33"/>
          <p:cNvSpPr txBox="1"/>
          <p:nvPr/>
        </p:nvSpPr>
        <p:spPr>
          <a:xfrm>
            <a:off x="5643788" y="1555660"/>
            <a:ext cx="18928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Original image (Ex: CH1)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9" name="テキスト ボックス 34"/>
          <p:cNvSpPr txBox="1"/>
          <p:nvPr/>
        </p:nvSpPr>
        <p:spPr>
          <a:xfrm>
            <a:off x="5242089" y="1896945"/>
            <a:ext cx="2777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AI Privacy Guard image (Ex: CH2)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73" name="直線矢印コネクタ 72"/>
          <p:cNvCxnSpPr/>
          <p:nvPr/>
        </p:nvCxnSpPr>
        <p:spPr>
          <a:xfrm>
            <a:off x="1608548" y="2422902"/>
            <a:ext cx="6038616" cy="0"/>
          </a:xfrm>
          <a:prstGeom prst="straightConnector1">
            <a:avLst/>
          </a:prstGeom>
          <a:ln w="19050">
            <a:solidFill>
              <a:srgbClr val="33CC33"/>
            </a:solidFill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>
            <a:off x="1608547" y="2530902"/>
            <a:ext cx="6038617" cy="0"/>
          </a:xfrm>
          <a:prstGeom prst="straightConnector1">
            <a:avLst/>
          </a:prstGeom>
          <a:ln w="19050">
            <a:solidFill>
              <a:srgbClr val="33CC33"/>
            </a:solidFill>
            <a:prstDash val="dash"/>
            <a:headEnd type="none" w="med" len="me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図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0" y="1831015"/>
            <a:ext cx="466513" cy="406410"/>
          </a:xfrm>
          <a:prstGeom prst="rect">
            <a:avLst/>
          </a:prstGeom>
        </p:spPr>
      </p:pic>
      <p:sp>
        <p:nvSpPr>
          <p:cNvPr id="82" name="正方形/長方形 114"/>
          <p:cNvSpPr>
            <a:spLocks noChangeArrowheads="1"/>
          </p:cNvSpPr>
          <p:nvPr/>
        </p:nvSpPr>
        <p:spPr bwMode="auto">
          <a:xfrm>
            <a:off x="126195" y="2974776"/>
            <a:ext cx="5652405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WV-ASM300 User authentication</a:t>
            </a:r>
            <a:endParaRPr kumimoji="1" lang="en-US" altLang="ja-JP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4" name="正方形/長方形 114"/>
          <p:cNvSpPr>
            <a:spLocks noChangeArrowheads="1"/>
          </p:cNvSpPr>
          <p:nvPr/>
        </p:nvSpPr>
        <p:spPr bwMode="auto">
          <a:xfrm>
            <a:off x="0" y="4534848"/>
            <a:ext cx="88018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 In WV-ASM300 setting, “AI Privacy Guard image switching” has been added to the items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which can be set for per user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“User level setup” tab.</a:t>
            </a:r>
            <a:endParaRPr kumimoji="1" lang="en-US" altLang="ja-JP" sz="110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Users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“AI Privacy Guard image switching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 permission can view the original images.</a:t>
            </a:r>
            <a:endParaRPr kumimoji="1" lang="en-US" altLang="ja-JP" sz="110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778601" y="2635328"/>
            <a:ext cx="3239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ja-JP" sz="9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Displays Stream1 or 3(2 or 4) depending on the number of split-screens in </a:t>
            </a:r>
            <a:r>
              <a:rPr kumimoji="0" lang="en-US" altLang="ja-JP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case of [Stream type]= [</a:t>
            </a:r>
            <a:r>
              <a:rPr kumimoji="0" lang="en-US" altLang="ja-JP" sz="9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AUTO].</a:t>
            </a:r>
            <a:endParaRPr lang="ja-JP" alt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211219"/>
              </p:ext>
            </p:extLst>
          </p:nvPr>
        </p:nvGraphicFramePr>
        <p:xfrm>
          <a:off x="200838" y="3242811"/>
          <a:ext cx="8720912" cy="134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3">
                  <a:extLst>
                    <a:ext uri="{9D8B030D-6E8A-4147-A177-3AD203B41FA5}">
                      <a16:colId xmlns:a16="http://schemas.microsoft.com/office/drawing/2014/main" val="3734076791"/>
                    </a:ext>
                  </a:extLst>
                </a:gridCol>
                <a:gridCol w="2273233">
                  <a:extLst>
                    <a:ext uri="{9D8B030D-6E8A-4147-A177-3AD203B41FA5}">
                      <a16:colId xmlns:a16="http://schemas.microsoft.com/office/drawing/2014/main" val="1851205021"/>
                    </a:ext>
                  </a:extLst>
                </a:gridCol>
                <a:gridCol w="2835875">
                  <a:extLst>
                    <a:ext uri="{9D8B030D-6E8A-4147-A177-3AD203B41FA5}">
                      <a16:colId xmlns:a16="http://schemas.microsoft.com/office/drawing/2014/main" val="2239938874"/>
                    </a:ext>
                  </a:extLst>
                </a:gridCol>
                <a:gridCol w="3052291">
                  <a:extLst>
                    <a:ext uri="{9D8B030D-6E8A-4147-A177-3AD203B41FA5}">
                      <a16:colId xmlns:a16="http://schemas.microsoft.com/office/drawing/2014/main" val="1292588490"/>
                    </a:ext>
                  </a:extLst>
                </a:gridCol>
              </a:tblGrid>
              <a:tr h="270991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User with authentication for viewing original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User without authentication for viewing original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39193859"/>
                  </a:ext>
                </a:extLst>
              </a:tr>
              <a:tr h="1766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CH1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Camera1(Original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No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376152"/>
                  </a:ext>
                </a:extLst>
              </a:tr>
              <a:tr h="176691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CH2</a:t>
                      </a:r>
                      <a:endParaRPr kumimoji="1" lang="ja-JP" altLang="en-US" sz="11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Camera1(AI Privacy Guard image)</a:t>
                      </a:r>
                      <a:endParaRPr kumimoji="1" lang="ja-JP" altLang="en-US" sz="11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0097514"/>
                  </a:ext>
                </a:extLst>
              </a:tr>
              <a:tr h="187780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CH3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Camera2(Original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No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358553"/>
                  </a:ext>
                </a:extLst>
              </a:tr>
              <a:tr h="187780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CH4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Camera2(AI Privacy Guard image)</a:t>
                      </a:r>
                      <a:endParaRPr kumimoji="1" lang="ja-JP" altLang="en-US" sz="11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Permission for viewing = Yes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64593"/>
                  </a:ext>
                </a:extLst>
              </a:tr>
            </a:tbl>
          </a:graphicData>
        </a:graphic>
      </p:graphicFrame>
      <p:sp>
        <p:nvSpPr>
          <p:cNvPr id="37" name="テキスト ボックス 15"/>
          <p:cNvSpPr txBox="1"/>
          <p:nvPr/>
        </p:nvSpPr>
        <p:spPr>
          <a:xfrm>
            <a:off x="1488087" y="1549685"/>
            <a:ext cx="2227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Original image (Stream1)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テキスト ボックス 16"/>
          <p:cNvSpPr txBox="1"/>
          <p:nvPr/>
        </p:nvSpPr>
        <p:spPr>
          <a:xfrm>
            <a:off x="1425426" y="1905502"/>
            <a:ext cx="2400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9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AI privacy guard image (Stream2)</a:t>
            </a:r>
            <a:endParaRPr lang="ja-JP" altLang="en-US" sz="9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テキスト ボックス 17"/>
          <p:cNvSpPr txBox="1"/>
          <p:nvPr/>
        </p:nvSpPr>
        <p:spPr>
          <a:xfrm>
            <a:off x="143038" y="2225139"/>
            <a:ext cx="145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Cameras with AI privacy </a:t>
            </a:r>
            <a:r>
              <a:rPr lang="en-US" altLang="ja-JP" sz="1000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guard installed</a:t>
            </a:r>
            <a:endParaRPr lang="en-US" altLang="ja-JP" sz="1000" dirty="0">
              <a:solidFill>
                <a:schemeClr val="bg2"/>
              </a:solidFill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0" name="テキスト ボックス 63"/>
          <p:cNvSpPr txBox="1"/>
          <p:nvPr/>
        </p:nvSpPr>
        <p:spPr>
          <a:xfrm>
            <a:off x="4072811" y="1962257"/>
            <a:ext cx="1021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NX recorder</a:t>
            </a:r>
            <a:endParaRPr lang="en-US" altLang="ja-JP" sz="1000" dirty="0">
              <a:effectLst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647702" y="1236908"/>
            <a:ext cx="19602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9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Records images with original image and AI Privacy Guard image assigned to the separate channels</a:t>
            </a:r>
            <a:endParaRPr lang="ja-JP" altLang="en-US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9" y="1827983"/>
            <a:ext cx="852378" cy="4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3rd Party Application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305526" y="1763319"/>
            <a:ext cx="3363061" cy="1944216"/>
            <a:chOff x="495795" y="2708920"/>
            <a:chExt cx="4484081" cy="2592288"/>
          </a:xfrm>
        </p:grpSpPr>
        <p:sp>
          <p:nvSpPr>
            <p:cNvPr id="23" name="角丸四角形 22"/>
            <p:cNvSpPr/>
            <p:nvPr/>
          </p:nvSpPr>
          <p:spPr>
            <a:xfrm>
              <a:off x="497350" y="2708920"/>
              <a:ext cx="4482526" cy="966895"/>
            </a:xfrm>
            <a:prstGeom prst="roundRect">
              <a:avLst/>
            </a:prstGeom>
            <a:gradFill rotWithShape="1">
              <a:gsLst>
                <a:gs pos="0">
                  <a:srgbClr val="0071EB">
                    <a:shade val="51000"/>
                    <a:satMod val="130000"/>
                  </a:srgbClr>
                </a:gs>
                <a:gs pos="80000">
                  <a:srgbClr val="0071EB">
                    <a:shade val="93000"/>
                    <a:satMod val="130000"/>
                  </a:srgbClr>
                </a:gs>
                <a:gs pos="100000">
                  <a:srgbClr val="0071EB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User Application</a:t>
              </a:r>
              <a:endParaRPr kumimoji="0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eiryo UI"/>
                <a:cs typeface="+mn-cs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495795" y="4153288"/>
              <a:ext cx="2016224" cy="1147920"/>
            </a:xfrm>
            <a:prstGeom prst="roundRect">
              <a:avLst/>
            </a:prstGeom>
            <a:gradFill rotWithShape="1">
              <a:gsLst>
                <a:gs pos="0">
                  <a:srgbClr val="FF931E">
                    <a:shade val="51000"/>
                    <a:satMod val="130000"/>
                  </a:srgbClr>
                </a:gs>
                <a:gs pos="80000">
                  <a:srgbClr val="FF931E">
                    <a:shade val="93000"/>
                    <a:satMod val="130000"/>
                  </a:srgbClr>
                </a:gs>
                <a:gs pos="100000">
                  <a:srgbClr val="FF931E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931E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i-PRO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CAMERA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SDK</a:t>
              </a:r>
              <a:endParaRPr kumimoji="0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eiryo UI"/>
                <a:cs typeface="+mn-cs"/>
              </a:endParaRP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2963652" y="4153288"/>
              <a:ext cx="2016224" cy="1147920"/>
            </a:xfrm>
            <a:prstGeom prst="roundRect">
              <a:avLst/>
            </a:prstGeom>
            <a:gradFill rotWithShape="1">
              <a:gsLst>
                <a:gs pos="0">
                  <a:srgbClr val="0071EB">
                    <a:shade val="51000"/>
                    <a:satMod val="130000"/>
                  </a:srgbClr>
                </a:gs>
                <a:gs pos="80000">
                  <a:srgbClr val="0071EB">
                    <a:shade val="93000"/>
                    <a:satMod val="130000"/>
                  </a:srgbClr>
                </a:gs>
                <a:gs pos="100000">
                  <a:srgbClr val="0071EB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User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AI</a:t>
              </a:r>
              <a:r>
                <a:rPr kumimoji="0" lang="en-US" altLang="ja-JP" sz="18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 Model</a:t>
              </a:r>
              <a:r>
                <a:rPr kumimoji="0" lang="ja-JP" altLang="en-US" sz="1800" b="1" kern="0" dirty="0">
                  <a:solidFill>
                    <a:srgbClr val="FFFFFF"/>
                  </a:solidFill>
                  <a:effectLst/>
                  <a:latin typeface="Arial"/>
                  <a:ea typeface="Meiryo UI"/>
                </a:rPr>
                <a:t> </a:t>
              </a:r>
              <a:r>
                <a:rPr kumimoji="0" lang="ja-JP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eiryo UI"/>
                  <a:cs typeface="+mn-cs"/>
                </a:rPr>
                <a:t>*</a:t>
              </a:r>
              <a:r>
                <a:rPr kumimoji="0" lang="en-US" altLang="ja-JP" sz="1200" b="1" kern="0" dirty="0">
                  <a:solidFill>
                    <a:srgbClr val="FFFFFF"/>
                  </a:solidFill>
                  <a:effectLst/>
                  <a:latin typeface="Arial"/>
                  <a:ea typeface="Meiryo UI"/>
                </a:rPr>
                <a:t>2</a:t>
              </a:r>
              <a:endPara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eiryo UI"/>
                <a:cs typeface="+mn-cs"/>
              </a:endParaRPr>
            </a:p>
          </p:txBody>
        </p:sp>
        <p:sp>
          <p:nvSpPr>
            <p:cNvPr id="26" name="フローチャート: 論理和 25"/>
            <p:cNvSpPr/>
            <p:nvPr/>
          </p:nvSpPr>
          <p:spPr>
            <a:xfrm>
              <a:off x="2420246" y="3642449"/>
              <a:ext cx="648072" cy="637584"/>
            </a:xfrm>
            <a:prstGeom prst="flowChartOr">
              <a:avLst/>
            </a:prstGeom>
            <a:solidFill>
              <a:srgbClr val="000000">
                <a:lumMod val="75000"/>
                <a:lumOff val="25000"/>
              </a:srgbClr>
            </a:solidFill>
            <a:ln w="38100" cap="flat" cmpd="sng" algn="ctr">
              <a:solidFill>
                <a:srgbClr val="FCE7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eiryo UI"/>
                <a:cs typeface="+mn-cs"/>
              </a:endParaRPr>
            </a:p>
          </p:txBody>
        </p:sp>
      </p:grpSp>
      <p:sp>
        <p:nvSpPr>
          <p:cNvPr id="27" name="メモ 26"/>
          <p:cNvSpPr/>
          <p:nvPr/>
        </p:nvSpPr>
        <p:spPr>
          <a:xfrm>
            <a:off x="5045740" y="2339761"/>
            <a:ext cx="594066" cy="677006"/>
          </a:xfrm>
          <a:prstGeom prst="foldedCorner">
            <a:avLst>
              <a:gd name="adj" fmla="val 34533"/>
            </a:avLst>
          </a:prstGeom>
          <a:gradFill rotWithShape="1">
            <a:gsLst>
              <a:gs pos="0">
                <a:srgbClr val="FCE700">
                  <a:tint val="50000"/>
                  <a:satMod val="300000"/>
                </a:srgbClr>
              </a:gs>
              <a:gs pos="35000">
                <a:srgbClr val="FCE700">
                  <a:tint val="37000"/>
                  <a:satMod val="300000"/>
                </a:srgbClr>
              </a:gs>
              <a:gs pos="100000">
                <a:srgbClr val="FCE7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CE7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.ext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28" name="右矢印 27"/>
          <p:cNvSpPr/>
          <p:nvPr/>
        </p:nvSpPr>
        <p:spPr>
          <a:xfrm>
            <a:off x="4019626" y="2336161"/>
            <a:ext cx="594066" cy="650003"/>
          </a:xfrm>
          <a:prstGeom prst="rightArrow">
            <a:avLst>
              <a:gd name="adj1" fmla="val 56830"/>
              <a:gd name="adj2" fmla="val 51707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eiryo UI"/>
              <a:cs typeface="+mn-c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478677" y="3050250"/>
            <a:ext cx="1755195" cy="451123"/>
          </a:xfrm>
          <a:prstGeom prst="rect">
            <a:avLst/>
          </a:prstGeom>
          <a:effectLst>
            <a:outerShdw blurRad="101600" dir="5400000" algn="ctr" rotWithShape="0">
              <a:srgbClr val="FFFFFF"/>
            </a:outerShdw>
          </a:effectLst>
        </p:spPr>
        <p:txBody>
          <a:bodyPr wrap="square" tIns="54000" bIns="27000" anchor="t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User-specific application file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5999485" y="2661161"/>
            <a:ext cx="1341510" cy="17102"/>
          </a:xfrm>
          <a:prstGeom prst="straightConnector1">
            <a:avLst/>
          </a:prstGeom>
          <a:noFill/>
          <a:ln w="76200" cap="flat" cmpd="sng" algn="ctr">
            <a:solidFill>
              <a:srgbClr val="FFFFFF">
                <a:lumMod val="85000"/>
              </a:srgbClr>
            </a:solidFill>
            <a:prstDash val="solid"/>
            <a:tailEnd type="triangle"/>
          </a:ln>
          <a:effectLst/>
        </p:spPr>
      </p:cxnSp>
      <p:sp>
        <p:nvSpPr>
          <p:cNvPr id="31" name="正方形/長方形 30"/>
          <p:cNvSpPr/>
          <p:nvPr/>
        </p:nvSpPr>
        <p:spPr>
          <a:xfrm>
            <a:off x="5747818" y="2307154"/>
            <a:ext cx="1755195" cy="312623"/>
          </a:xfrm>
          <a:prstGeom prst="rect">
            <a:avLst/>
          </a:prstGeom>
          <a:effectLst>
            <a:outerShdw blurRad="101600" dir="5400000" algn="ctr" rotWithShape="0">
              <a:srgbClr val="FFFFFF"/>
            </a:outerShdw>
          </a:effectLst>
        </p:spPr>
        <p:txBody>
          <a:bodyPr wrap="square" tIns="54000" bIns="27000" anchor="t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Install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97290" y="4358082"/>
            <a:ext cx="8838475" cy="404956"/>
          </a:xfrm>
          <a:prstGeom prst="rect">
            <a:avLst/>
          </a:prstGeom>
          <a:effectLst>
            <a:outerShdw blurRad="101600" dir="5400000" algn="ctr" rotWithShape="0">
              <a:srgbClr val="FFFFFF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05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105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0" lang="ja-JP" altLang="en-US" sz="105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05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: For further information, refer to our i-PRO Camera Application Platform at </a:t>
            </a:r>
            <a:r>
              <a:rPr kumimoji="0" lang="en-US" altLang="ja-JP" sz="105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https://i-pro.com/global/en/surveillance/i-pro-application-platform </a:t>
            </a:r>
            <a:endParaRPr kumimoji="0" lang="en-US" altLang="ja-JP" sz="1050" kern="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1050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2 : </a:t>
            </a:r>
            <a:r>
              <a:rPr kumimoji="0" lang="en-US" altLang="ja-JP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Not needed when developing the applications without AI models.</a:t>
            </a:r>
            <a:endParaRPr kumimoji="0" lang="ja-JP" alt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27261" y="693085"/>
            <a:ext cx="8664491" cy="789677"/>
          </a:xfrm>
          <a:prstGeom prst="rect">
            <a:avLst/>
          </a:prstGeom>
          <a:effectLst>
            <a:outerShdw blurRad="101600" dir="5400000" algn="ctr" rotWithShape="0">
              <a:srgbClr val="FFFFFF"/>
            </a:outerShdw>
          </a:effectLst>
        </p:spPr>
        <p:txBody>
          <a:bodyPr wrap="square" tIns="54000" bIns="27000" anchor="t">
            <a:spAutoFit/>
          </a:bodyPr>
          <a:lstStyle/>
          <a:p>
            <a:pPr marL="0" marR="0" lvl="0" indent="0" algn="l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-PRO</a:t>
            </a:r>
            <a:r>
              <a:rPr kumimoji="0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CAMERA</a:t>
            </a:r>
            <a:r>
              <a:rPr kumimoji="0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SDK made it possible to develop user-specific applications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*1</a:t>
            </a:r>
          </a:p>
          <a:p>
            <a:pPr marL="0" marR="0" lvl="0" indent="0" algn="l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Installing</a:t>
            </a:r>
            <a:r>
              <a:rPr kumimoji="0" lang="en-US" altLang="ja-JP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developed applications on </a:t>
            </a:r>
            <a:r>
              <a:rPr kumimoji="0" lang="en-US" altLang="ja-JP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our network camera enables you to use the network camera that runs user-specific applications. </a:t>
            </a:r>
            <a:endParaRPr kumimoji="0" lang="ja-JP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4013" y="3703304"/>
            <a:ext cx="1755195" cy="312623"/>
          </a:xfrm>
          <a:prstGeom prst="rect">
            <a:avLst/>
          </a:prstGeom>
          <a:effectLst>
            <a:outerShdw blurRad="101600" dir="5400000" algn="ctr" rotWithShape="0">
              <a:srgbClr val="FFFFFF"/>
            </a:outerShdw>
          </a:effectLst>
        </p:spPr>
        <p:txBody>
          <a:bodyPr wrap="square" tIns="54000" bIns="27000" anchor="t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Free of charge</a:t>
            </a:r>
            <a:r>
              <a:rPr kumimoji="0" lang="en-US" altLang="ja-JP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)</a:t>
            </a:r>
            <a:endParaRPr kumimoji="0" lang="ja-JP" altLang="en-US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7557" y="2333828"/>
            <a:ext cx="1414195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3rd Party Application</a:t>
            </a:r>
            <a:endParaRPr kumimoji="1" lang="ja-JP" altLang="en-US" sz="2000" dirty="0"/>
          </a:p>
        </p:txBody>
      </p:sp>
      <p:sp>
        <p:nvSpPr>
          <p:cNvPr id="90" name="正方形/長方形 89"/>
          <p:cNvSpPr/>
          <p:nvPr/>
        </p:nvSpPr>
        <p:spPr>
          <a:xfrm>
            <a:off x="398107" y="4347307"/>
            <a:ext cx="8441093" cy="204902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2</a:t>
            </a: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: Converts the models developed using open-source deep learning libraries such as Caffe, Tensorflow and ONNX to the models that can be operated in our </a:t>
            </a:r>
            <a:r>
              <a:rPr kumimoji="0" lang="en-US" altLang="ja-JP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i-PRO with AI engine.</a:t>
            </a:r>
            <a:endParaRPr kumimoji="0" lang="ja-JP" altLang="en-US" sz="800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400991" y="4487464"/>
            <a:ext cx="8625639" cy="328012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3</a:t>
            </a: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: Used for pruning the AI models developed using open-source </a:t>
            </a:r>
            <a:r>
              <a:rPr kumimoji="0" lang="en-US" altLang="ja-JP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deep learning libraries such as 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Caffe and Tensorflow.</a:t>
            </a:r>
            <a:endParaRPr kumimoji="0" lang="en-US" altLang="ja-JP" sz="800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Increase in processing speed and the effect of size compression can be expected by pruning.</a:t>
            </a:r>
            <a:r>
              <a:rPr kumimoji="0" lang="ja-JP" altLang="en-US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endParaRPr kumimoji="0" lang="en-US" altLang="ja-JP" sz="800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94593" y="693183"/>
            <a:ext cx="9049406" cy="404956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SDK contains “SDK main unit” and the “Tool” for AI processor as below.</a:t>
            </a:r>
            <a:endParaRPr kumimoji="0" lang="en-US" altLang="ja-JP" sz="21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3" name="正方形/長方形 92"/>
          <p:cNvSpPr/>
          <p:nvPr/>
        </p:nvSpPr>
        <p:spPr>
          <a:xfrm>
            <a:off x="162018" y="1193553"/>
            <a:ext cx="4058943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i-PRO CAMERA SDK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94" name="直線コネクタ 93"/>
          <p:cNvCxnSpPr/>
          <p:nvPr/>
        </p:nvCxnSpPr>
        <p:spPr>
          <a:xfrm>
            <a:off x="953598" y="1552344"/>
            <a:ext cx="0" cy="172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 rot="5400000">
            <a:off x="1785314" y="1690902"/>
            <a:ext cx="0" cy="729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/>
          <p:cNvCxnSpPr/>
          <p:nvPr/>
        </p:nvCxnSpPr>
        <p:spPr>
          <a:xfrm rot="5400000">
            <a:off x="1785314" y="2074239"/>
            <a:ext cx="0" cy="729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 rot="5400000">
            <a:off x="1785314" y="2479285"/>
            <a:ext cx="0" cy="729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/>
          <p:cNvCxnSpPr/>
          <p:nvPr/>
        </p:nvCxnSpPr>
        <p:spPr>
          <a:xfrm rot="5400000">
            <a:off x="1795988" y="3249917"/>
            <a:ext cx="0" cy="729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正方形/長方形 98"/>
          <p:cNvSpPr/>
          <p:nvPr/>
        </p:nvSpPr>
        <p:spPr>
          <a:xfrm>
            <a:off x="2117513" y="1895630"/>
            <a:ext cx="1866322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Manual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2117513" y="2268970"/>
            <a:ext cx="2465766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Sample code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2099003" y="2654763"/>
            <a:ext cx="2781309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Header/Libraries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2168733" y="3444647"/>
            <a:ext cx="3391808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AI</a:t>
            </a:r>
            <a:r>
              <a:rPr kumimoji="0" lang="ja-JP" altLang="en-US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model convert tools</a:t>
            </a:r>
            <a:r>
              <a:rPr kumimoji="0" lang="ja-JP" alt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2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03" name="直線コネクタ 102"/>
          <p:cNvCxnSpPr/>
          <p:nvPr/>
        </p:nvCxnSpPr>
        <p:spPr>
          <a:xfrm rot="5400000">
            <a:off x="1795988" y="3613410"/>
            <a:ext cx="0" cy="729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正方形/長方形 103"/>
          <p:cNvSpPr/>
          <p:nvPr/>
        </p:nvSpPr>
        <p:spPr>
          <a:xfrm>
            <a:off x="2168733" y="3813160"/>
            <a:ext cx="4584235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AI model compression tools</a:t>
            </a:r>
            <a:r>
              <a:rPr kumimoji="0" lang="ja-JP" alt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3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5" name="正方形/長方形 104"/>
          <p:cNvSpPr/>
          <p:nvPr/>
        </p:nvSpPr>
        <p:spPr>
          <a:xfrm>
            <a:off x="5390051" y="1971221"/>
            <a:ext cx="3642189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Develop environment manual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5441318" y="2375291"/>
            <a:ext cx="2872565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API manual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07" name="直線コネクタ 106"/>
          <p:cNvCxnSpPr/>
          <p:nvPr/>
        </p:nvCxnSpPr>
        <p:spPr>
          <a:xfrm rot="5400000">
            <a:off x="4139874" y="1353402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 flipH="1">
            <a:off x="4841874" y="2048165"/>
            <a:ext cx="5190" cy="5255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 flipH="1">
            <a:off x="4847063" y="2222715"/>
            <a:ext cx="561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 flipH="1">
            <a:off x="4847063" y="2573754"/>
            <a:ext cx="5727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図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14" y="1217112"/>
            <a:ext cx="569867" cy="392502"/>
          </a:xfrm>
          <a:prstGeom prst="rect">
            <a:avLst/>
          </a:prstGeom>
        </p:spPr>
      </p:pic>
      <p:sp>
        <p:nvSpPr>
          <p:cNvPr id="112" name="正方形/長方形 111"/>
          <p:cNvSpPr/>
          <p:nvPr/>
        </p:nvSpPr>
        <p:spPr>
          <a:xfrm>
            <a:off x="1112763" y="1645421"/>
            <a:ext cx="948563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SDK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13" name="直線コネクタ 112"/>
          <p:cNvCxnSpPr/>
          <p:nvPr/>
        </p:nvCxnSpPr>
        <p:spPr>
          <a:xfrm rot="5400000">
            <a:off x="1048038" y="1723170"/>
            <a:ext cx="0" cy="189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/>
          <p:nvPr/>
        </p:nvCxnSpPr>
        <p:spPr>
          <a:xfrm>
            <a:off x="1412649" y="1935983"/>
            <a:ext cx="0" cy="89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/>
          <p:cNvCxnSpPr/>
          <p:nvPr/>
        </p:nvCxnSpPr>
        <p:spPr>
          <a:xfrm rot="5400000">
            <a:off x="1069766" y="3166052"/>
            <a:ext cx="0" cy="21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正方形/長方形 115"/>
          <p:cNvSpPr/>
          <p:nvPr/>
        </p:nvSpPr>
        <p:spPr>
          <a:xfrm>
            <a:off x="1169622" y="3101360"/>
            <a:ext cx="3888432" cy="35879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Tool</a:t>
            </a:r>
            <a:r>
              <a:rPr kumimoji="0" lang="ja-JP" altLang="en-US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(for AI processor) </a:t>
            </a:r>
            <a:r>
              <a:rPr kumimoji="0" lang="ja-JP" alt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1</a:t>
            </a:r>
            <a:endParaRPr kumimoji="0" lang="ja-JP" altLang="en-US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17" name="直線コネクタ 116"/>
          <p:cNvCxnSpPr/>
          <p:nvPr/>
        </p:nvCxnSpPr>
        <p:spPr>
          <a:xfrm>
            <a:off x="1412649" y="3398474"/>
            <a:ext cx="0" cy="59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正方形/長方形 117"/>
          <p:cNvSpPr/>
          <p:nvPr/>
        </p:nvSpPr>
        <p:spPr>
          <a:xfrm>
            <a:off x="389615" y="4204068"/>
            <a:ext cx="8561345" cy="208602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0" lang="ja-JP" alt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: Not provided for developing the application without AI processor.</a:t>
            </a:r>
            <a:endParaRPr kumimoji="0" lang="ja-JP" altLang="en-US" sz="800" dirty="0">
              <a:solidFill>
                <a:srgbClr val="000000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Extension Software – 3rd Party Application</a:t>
            </a:r>
            <a:endParaRPr kumimoji="1" lang="ja-JP" altLang="en-US" sz="2000" dirty="0"/>
          </a:p>
        </p:txBody>
      </p:sp>
      <p:sp>
        <p:nvSpPr>
          <p:cNvPr id="33" name="正方形/長方形 32"/>
          <p:cNvSpPr/>
          <p:nvPr/>
        </p:nvSpPr>
        <p:spPr>
          <a:xfrm>
            <a:off x="121276" y="516969"/>
            <a:ext cx="8589795" cy="697344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WV-XLE001W is needed for the application utilizing AI processor</a:t>
            </a:r>
            <a:endParaRPr kumimoji="0" lang="en-US" altLang="ja-JP" sz="1800" b="1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Operation</a:t>
            </a:r>
            <a:r>
              <a:rPr kumimoji="0" lang="ja-JP" altLang="en-US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of</a:t>
            </a:r>
            <a:r>
              <a:rPr kumimoji="0" lang="ja-JP" altLang="en-US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the application utilizing AI processor will force-quit if you do not </a:t>
            </a:r>
            <a:r>
              <a:rPr kumimoji="0" lang="en-US" altLang="ja-JP" sz="1100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register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“WV-XLE001W” </a:t>
            </a:r>
            <a:r>
              <a:rPr kumimoji="0" lang="en-US" altLang="ja-JP" sz="1100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the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license for enabling AI processor within 90 days after starting the operation, after installing the application. </a:t>
            </a:r>
            <a:endParaRPr kumimoji="0" lang="ja-JP" altLang="en-US" sz="1100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81" y="1202386"/>
            <a:ext cx="6565187" cy="289774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31495" y="2830802"/>
            <a:ext cx="1620000" cy="5320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kumimoji="1"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Application </a:t>
            </a:r>
          </a:p>
          <a:p>
            <a:pPr algn="l"/>
            <a:r>
              <a:rPr kumimoji="1"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utilizing AI </a:t>
            </a:r>
            <a:r>
              <a:rPr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  <a:endParaRPr kumimoji="1" lang="ja-JP" alt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31494" y="2225800"/>
            <a:ext cx="1620000" cy="5294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kumimoji="1"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Application </a:t>
            </a:r>
            <a:r>
              <a:rPr kumimoji="1" lang="en-US" altLang="ja-JP" sz="12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</a:t>
            </a:r>
            <a:r>
              <a:rPr kumimoji="1"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utilizing AI </a:t>
            </a:r>
            <a:r>
              <a:rPr lang="en-US" altLang="ja-JP" sz="12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  <a:endParaRPr kumimoji="1" lang="ja-JP" alt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1" y="2543290"/>
            <a:ext cx="1359022" cy="708693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6398510" y="1671450"/>
            <a:ext cx="1300258" cy="566539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50" b="1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License for enabling AI processor</a:t>
            </a: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050" b="1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(WV-XLE001W)</a:t>
            </a:r>
            <a:endParaRPr kumimoji="0" lang="ja-JP" altLang="en-US" sz="1050" b="1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6568" y="3930589"/>
            <a:ext cx="8829197" cy="1015380"/>
          </a:xfrm>
          <a:prstGeom prst="rect">
            <a:avLst/>
          </a:prstGeom>
          <a:effectLst>
            <a:outerShdw blurRad="101600" dir="5400000" algn="ctr" rotWithShape="0">
              <a:schemeClr val="bg1"/>
            </a:outerShdw>
          </a:effectLst>
        </p:spPr>
        <p:txBody>
          <a:bodyPr wrap="square" tIns="54000" bIns="27000" anchor="t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l" defTabSz="3429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Up to 3 applications can be installed on </a:t>
            </a:r>
            <a:r>
              <a:rPr kumimoji="0" lang="en-US" altLang="ja-JP" sz="1800" b="1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i-PRO with AI engine</a:t>
            </a:r>
            <a:endParaRPr kumimoji="0" lang="en-US" altLang="ja-JP" sz="30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00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Only 1 registration of the license for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enabling AI processor </a:t>
            </a:r>
            <a:r>
              <a:rPr kumimoji="0" lang="en-US" altLang="ja-JP" sz="1100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is needed even when you install 3 additional applications on your camera. </a:t>
            </a:r>
            <a:endParaRPr kumimoji="0" lang="ja-JP" altLang="en-US" sz="1100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00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The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performance </a:t>
            </a:r>
            <a:r>
              <a:rPr kumimoji="0" lang="en-US" altLang="ja-JP" sz="1100" dirty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of each application may be affected depending on </a:t>
            </a: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the CPU/AI processor usage of each application.</a:t>
            </a:r>
            <a:endParaRPr kumimoji="0" lang="ja-JP" altLang="en-US" sz="1100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 There is no impact on the basic performance of the camera such as the decrease in frame rate.</a:t>
            </a:r>
            <a:endParaRPr kumimoji="0" lang="en-US" altLang="ja-JP" sz="1100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00" dirty="0" smtClean="0"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* We have confirmed that there is no impact on each application’s performance when AI-VMD and AI Privacy Guard are installed.</a:t>
            </a:r>
            <a:endParaRPr kumimoji="0" lang="ja-JP" altLang="en-US" sz="1100" dirty="0">
              <a:effectLst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480259" y="2867635"/>
            <a:ext cx="657754" cy="276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12693" y="2749216"/>
            <a:ext cx="80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</a:t>
            </a:r>
          </a:p>
          <a:p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347209" y="2248647"/>
            <a:ext cx="1287707" cy="215869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05773" y="2266559"/>
            <a:ext cx="150406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with AI engine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44347" y="3498850"/>
            <a:ext cx="6143041" cy="46166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*When using our extension software products, the license for enabling AI processor </a:t>
            </a:r>
          </a:p>
          <a:p>
            <a:pPr algn="l"/>
            <a:r>
              <a:rPr lang="en-US" altLang="ja-JP" sz="12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“WV-XLE001W” is not needed even if the application is utilizing AI processor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738562"/>
              </p:ext>
            </p:extLst>
          </p:nvPr>
        </p:nvGraphicFramePr>
        <p:xfrm>
          <a:off x="203844" y="766560"/>
          <a:ext cx="8707185" cy="401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4266372011"/>
                    </a:ext>
                  </a:extLst>
                </a:gridCol>
              </a:tblGrid>
              <a:tr h="89444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WV-X1551LN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WV-X2551LN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WV-X2251L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Avigilon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4.0C-H5A-DO1-IR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PNV-A7081R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22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3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resolution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 x 1440</a:t>
                      </a:r>
                      <a:r>
                        <a:rPr kumimoji="1" lang="ja-JP" alt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endParaRPr kumimoji="1" lang="en-US" altLang="ja-JP" sz="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(3072x1728</a:t>
                      </a:r>
                      <a:r>
                        <a:rPr kumimoji="1" lang="ja-JP" altLang="en-US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*1)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 x 1440</a:t>
                      </a:r>
                      <a:r>
                        <a:rPr kumimoji="1" lang="ja-JP" alt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T.B.C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range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132dB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dirty="0" smtClean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126dB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53"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x3.1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1.3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2.5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distance: 2.9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9mm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 : 1.3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distance: 3.3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9mm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distance: 4.5 - 10mm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0.07lx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0.03lx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0.009lx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419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Horizontal angle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of view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Wide:106° / Tele:34°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Wide:103° /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Tele:33°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Wide:105° /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Tele:33°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Wide:92°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Tele:34°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Wide:111.6°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Tele:46.2°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863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r>
                        <a:rPr kumimoji="1" lang="en-US" altLang="ja-JP" sz="800" b="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</a:t>
                      </a: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G.711, </a:t>
                      </a: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G.726</a:t>
                      </a: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(G.711)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4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memory card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(SDXC,SDHC,SD)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(microSD)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(microSD)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7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800" kern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kern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AUTO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VIQS/Smart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facial coding)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HDSM Smart codec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Wise StreamⅡ 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(40m)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(30m)</a:t>
                      </a:r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(30m)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8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en-US" altLang="ja-JP" sz="800" b="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Monitor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</a:t>
                      </a:r>
                      <a:endParaRPr kumimoji="1"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engine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22248" y="2781"/>
            <a:ext cx="7646285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55" fontAlgn="base">
              <a:spcAft>
                <a:spcPct val="0"/>
              </a:spcAft>
            </a:pP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</a:rPr>
              <a:t>4. </a:t>
            </a:r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Specification Comparison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94937" l="1515" r="98485">
                        <a14:foregroundMark x1="21717" y1="67722" x2="21717" y2="67722"/>
                        <a14:foregroundMark x1="24242" y1="76582" x2="24242" y2="76582"/>
                        <a14:foregroundMark x1="27273" y1="79747" x2="27273" y2="79747"/>
                        <a14:foregroundMark x1="72222" y1="70886" x2="72222" y2="70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39" y="1037048"/>
            <a:ext cx="582227" cy="46460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2784" l="10000" r="90000">
                        <a14:foregroundMark x1="35833" y1="63918" x2="35833" y2="63918"/>
                        <a14:foregroundMark x1="36167" y1="65979" x2="36167" y2="65979"/>
                        <a14:foregroundMark x1="36333" y1="70447" x2="36333" y2="70447"/>
                        <a14:foregroundMark x1="37167" y1="74914" x2="37167" y2="74914"/>
                        <a14:foregroundMark x1="59167" y1="67354" x2="59167" y2="67354"/>
                        <a14:foregroundMark x1="59333" y1="63230" x2="59333" y2="63230"/>
                        <a14:foregroundMark x1="58500" y1="69072" x2="58500" y2="69072"/>
                        <a14:foregroundMark x1="58333" y1="71478" x2="58333" y2="71478"/>
                        <a14:foregroundMark x1="58000" y1="75258" x2="58000" y2="75258"/>
                        <a14:foregroundMark x1="57000" y1="79038" x2="57000" y2="79038"/>
                        <a14:foregroundMark x1="56167" y1="82474" x2="56167" y2="82474"/>
                        <a14:foregroundMark x1="54500" y1="85567" x2="54500" y2="85567"/>
                        <a14:foregroundMark x1="52833" y1="87285" x2="52833" y2="87285"/>
                        <a14:foregroundMark x1="50500" y1="89347" x2="50500" y2="89347"/>
                        <a14:foregroundMark x1="48667" y1="90034" x2="48667" y2="90034"/>
                        <a14:foregroundMark x1="51167" y1="89003" x2="51167" y2="89003"/>
                        <a14:foregroundMark x1="50000" y1="89691" x2="50000" y2="89691"/>
                        <a14:foregroundMark x1="47500" y1="90034" x2="47500" y2="90034"/>
                        <a14:foregroundMark x1="45833" y1="90034" x2="45833" y2="90034"/>
                        <a14:foregroundMark x1="37333" y1="77320" x2="37333" y2="77320"/>
                        <a14:foregroundMark x1="37833" y1="80069" x2="37833" y2="80069"/>
                        <a14:foregroundMark x1="38667" y1="81787" x2="38667" y2="81787"/>
                        <a14:foregroundMark x1="39167" y1="83162" x2="39167" y2="83162"/>
                        <a14:foregroundMark x1="40000" y1="84192" x2="40000" y2="84192"/>
                        <a14:foregroundMark x1="40833" y1="85911" x2="40833" y2="85911"/>
                        <a14:foregroundMark x1="42000" y1="87285" x2="42000" y2="87285"/>
                        <a14:foregroundMark x1="43000" y1="88316" x2="43000" y2="88316"/>
                        <a14:foregroundMark x1="43667" y1="88660" x2="43667" y2="88660"/>
                        <a14:foregroundMark x1="44500" y1="89691" x2="44500" y2="89691"/>
                        <a14:foregroundMark x1="46500" y1="90378" x2="46500" y2="9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12749" r="27467" b="7800"/>
          <a:stretch/>
        </p:blipFill>
        <p:spPr>
          <a:xfrm>
            <a:off x="7874986" y="1037048"/>
            <a:ext cx="598689" cy="47016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95416" y="4754221"/>
            <a:ext cx="1601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800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*1 </a:t>
            </a:r>
            <a:r>
              <a:rPr lang="en-US" altLang="ja-JP" sz="800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Super resolution imaging</a:t>
            </a:r>
            <a:endParaRPr kumimoji="1" lang="ja-JP" altLang="en-US" sz="8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96" y="914005"/>
            <a:ext cx="1076922" cy="56158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1482" y="471733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to other companies</a:t>
            </a:r>
            <a:r>
              <a:rPr lang="ja-JP" altLang="en-US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(5MP model)</a:t>
            </a:r>
            <a:endParaRPr lang="en-US" altLang="ja-JP" sz="1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4" y="914005"/>
            <a:ext cx="811088" cy="70659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23" y="914005"/>
            <a:ext cx="726339" cy="708515"/>
          </a:xfrm>
          <a:prstGeom prst="rect">
            <a:avLst/>
          </a:prstGeom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40789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16935"/>
              </p:ext>
            </p:extLst>
          </p:nvPr>
        </p:nvGraphicFramePr>
        <p:xfrm>
          <a:off x="203844" y="766560"/>
          <a:ext cx="8707185" cy="391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1480">
                  <a:extLst>
                    <a:ext uri="{9D8B030D-6E8A-4147-A177-3AD203B41FA5}">
                      <a16:colId xmlns:a16="http://schemas.microsoft.com/office/drawing/2014/main" val="4266372011"/>
                    </a:ext>
                  </a:extLst>
                </a:gridCol>
              </a:tblGrid>
              <a:tr h="89444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WV-X1571LN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WV-X2571LN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WV-X2271L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Avigilon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8.0C-H5A-DO1-IR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PNV-A9081R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22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3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resolution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r>
                        <a:rPr kumimoji="1" lang="ja-JP" alt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r>
                        <a:rPr kumimoji="1" lang="ja-JP" alt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range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132dB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dirty="0" smtClean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53"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x2.0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number:1.5-</a:t>
                      </a: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distance: 4.3-8.6mm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number:1.8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distance: 4.9 - 8mm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endParaRPr kumimoji="1"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distance: 4.5 - 10mm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0.09lx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0.055lx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0.05lx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419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Horizontal angle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of view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Wide:104°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Tele:53°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Wide:101° / Tele:52°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Wide:101° / Tele:52°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Wide:92°</a:t>
                      </a: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Tele:52°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Wide:101.4° / </a:t>
                      </a: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Tele:45.5°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863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r>
                        <a:rPr kumimoji="1" lang="en-US" altLang="ja-JP" sz="800" b="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codec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AAC</a:t>
                      </a: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G.711, </a:t>
                      </a:r>
                      <a:r>
                        <a:rPr kumimoji="1" lang="en-US" altLang="ja-JP" sz="800" b="1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G.726</a:t>
                      </a: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(G.711)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1" kern="120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4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memory card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(SDXC,SDHC,SD)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(microSD)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(</a:t>
                      </a:r>
                      <a:r>
                        <a:rPr kumimoji="1" lang="en-US" altLang="ja-JP" sz="8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717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kern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800" kern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kern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AUTO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VIQS/Smart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facial coding)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HDSM Smart codec</a:t>
                      </a:r>
                      <a:endParaRPr kumimoji="1" lang="ja-JP" altLang="en-US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Wise </a:t>
                      </a:r>
                      <a:r>
                        <a:rPr kumimoji="1" lang="en-US" altLang="ja-JP" sz="8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StreamⅡ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(40m)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(30m)</a:t>
                      </a:r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(30m)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8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(30m)</a:t>
                      </a:r>
                      <a:endParaRPr kumimoji="1" lang="en-US" altLang="ja-JP" sz="800" b="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Monitor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</a:t>
                      </a:r>
                      <a:endParaRPr kumimoji="1"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0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6993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398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097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7969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4960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1952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198944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5936" algn="l" defTabSz="913984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engine</a:t>
                      </a:r>
                      <a:endParaRPr kumimoji="1" lang="ja-JP" altLang="en-US" sz="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1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23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34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46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57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69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80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91" algn="l" defTabSz="457211" rtl="0" eaLnBrk="1" latinLnBrk="0" hangingPunct="1">
                        <a:defRPr kumimoji="1" sz="1801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800" b="1" dirty="0" smtClean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322248" y="2781"/>
            <a:ext cx="7646285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55" fontAlgn="base">
              <a:spcAft>
                <a:spcPct val="0"/>
              </a:spcAft>
            </a:pP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</a:rPr>
              <a:t>4. </a:t>
            </a:r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Specification Comparison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94937" l="1515" r="98485">
                        <a14:foregroundMark x1="21717" y1="67722" x2="21717" y2="67722"/>
                        <a14:foregroundMark x1="24242" y1="76582" x2="24242" y2="76582"/>
                        <a14:foregroundMark x1="27273" y1="79747" x2="27273" y2="79747"/>
                        <a14:foregroundMark x1="72222" y1="70886" x2="72222" y2="70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39" y="1037048"/>
            <a:ext cx="582227" cy="46460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2784" l="10000" r="90000">
                        <a14:foregroundMark x1="35833" y1="63918" x2="35833" y2="63918"/>
                        <a14:foregroundMark x1="36167" y1="65979" x2="36167" y2="65979"/>
                        <a14:foregroundMark x1="36333" y1="70447" x2="36333" y2="70447"/>
                        <a14:foregroundMark x1="37167" y1="74914" x2="37167" y2="74914"/>
                        <a14:foregroundMark x1="59167" y1="67354" x2="59167" y2="67354"/>
                        <a14:foregroundMark x1="59333" y1="63230" x2="59333" y2="63230"/>
                        <a14:foregroundMark x1="58500" y1="69072" x2="58500" y2="69072"/>
                        <a14:foregroundMark x1="58333" y1="71478" x2="58333" y2="71478"/>
                        <a14:foregroundMark x1="58000" y1="75258" x2="58000" y2="75258"/>
                        <a14:foregroundMark x1="57000" y1="79038" x2="57000" y2="79038"/>
                        <a14:foregroundMark x1="56167" y1="82474" x2="56167" y2="82474"/>
                        <a14:foregroundMark x1="54500" y1="85567" x2="54500" y2="85567"/>
                        <a14:foregroundMark x1="52833" y1="87285" x2="52833" y2="87285"/>
                        <a14:foregroundMark x1="50500" y1="89347" x2="50500" y2="89347"/>
                        <a14:foregroundMark x1="48667" y1="90034" x2="48667" y2="90034"/>
                        <a14:foregroundMark x1="51167" y1="89003" x2="51167" y2="89003"/>
                        <a14:foregroundMark x1="50000" y1="89691" x2="50000" y2="89691"/>
                        <a14:foregroundMark x1="47500" y1="90034" x2="47500" y2="90034"/>
                        <a14:foregroundMark x1="45833" y1="90034" x2="45833" y2="90034"/>
                        <a14:foregroundMark x1="37333" y1="77320" x2="37333" y2="77320"/>
                        <a14:foregroundMark x1="37833" y1="80069" x2="37833" y2="80069"/>
                        <a14:foregroundMark x1="38667" y1="81787" x2="38667" y2="81787"/>
                        <a14:foregroundMark x1="39167" y1="83162" x2="39167" y2="83162"/>
                        <a14:foregroundMark x1="40000" y1="84192" x2="40000" y2="84192"/>
                        <a14:foregroundMark x1="40833" y1="85911" x2="40833" y2="85911"/>
                        <a14:foregroundMark x1="42000" y1="87285" x2="42000" y2="87285"/>
                        <a14:foregroundMark x1="43000" y1="88316" x2="43000" y2="88316"/>
                        <a14:foregroundMark x1="43667" y1="88660" x2="43667" y2="88660"/>
                        <a14:foregroundMark x1="44500" y1="89691" x2="44500" y2="89691"/>
                        <a14:foregroundMark x1="46500" y1="90378" x2="46500" y2="9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12749" r="27467" b="7800"/>
          <a:stretch/>
        </p:blipFill>
        <p:spPr>
          <a:xfrm>
            <a:off x="7874986" y="1037048"/>
            <a:ext cx="598689" cy="4701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96" y="914005"/>
            <a:ext cx="1076922" cy="56158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1482" y="471733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to other companies (4K model)</a:t>
            </a:r>
            <a:endParaRPr lang="en-US" altLang="ja-JP" sz="1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4" y="914005"/>
            <a:ext cx="811088" cy="70659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23" y="914005"/>
            <a:ext cx="726339" cy="708515"/>
          </a:xfrm>
          <a:prstGeom prst="rect">
            <a:avLst/>
          </a:prstGeom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9838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677117"/>
              </p:ext>
            </p:extLst>
          </p:nvPr>
        </p:nvGraphicFramePr>
        <p:xfrm>
          <a:off x="53340" y="804301"/>
          <a:ext cx="9019454" cy="4128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5MP camera with AI engine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(WV-X1551LN, X2551LN, X2251L)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(WV-S1550L, S2550L, S2250L)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Aspect ratio / Capture mode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 / 16:9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(25fps)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4:3(30fps)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H.264)  (1)-(4),  JPEG(1)(2)  </a:t>
                      </a:r>
                      <a:endParaRPr lang="ja-JP" altLang="ja-JP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(1)-(4), JPEG(1)(2)</a:t>
                      </a:r>
                      <a:endParaRPr lang="ja-JP" altLang="ja-JP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fps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Corridor</a:t>
                      </a:r>
                      <a:r>
                        <a:rPr lang="en-US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0°/ 90°/ 180° / 270°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*90° rotation and 270° rotation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do not support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image capture size “320x180”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0°/ 90°/ 180° / 270°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*90° rotation and 270° rotation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do not support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image capture size “320x180 (H.264)”  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*90° rotation and 270° rotation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do not support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 capture mode “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4:3”</a:t>
                      </a:r>
                      <a:endParaRPr lang="ja-JP" alt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Facial Coding (with AI)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Auto VIQS</a:t>
                      </a:r>
                      <a:r>
                        <a:rPr lang="ja-JP" altLang="en-US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ja-JP" altLang="en-US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AI)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r>
                        <a:rPr lang="ja-JP" altLang="en-US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(with Frame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rate ctrl)</a:t>
                      </a:r>
                      <a:endParaRPr lang="ja-JP" altLang="ja-JP" sz="75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r>
                        <a:rPr lang="ja-JP" altLang="en-US" sz="75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GOP</a:t>
                      </a:r>
                      <a:r>
                        <a:rPr lang="en-US" altLang="ja-JP" sz="75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r>
                        <a:rPr lang="ja-JP" altLang="en-US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lang="ja-JP" altLang="ja-JP" sz="75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 LED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09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terminal/Video</a:t>
                      </a:r>
                      <a:r>
                        <a:rPr lang="en-US" altLang="ja-JP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Out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4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ja-JP" altLang="en-US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with AI)</a:t>
                      </a:r>
                      <a:endParaRPr lang="ja-JP" sz="75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VMD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75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(WV-SAE200W)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75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621330463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 software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Application 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(WV-XAE200W)</a:t>
                      </a:r>
                      <a:endParaRPr lang="ja-JP" altLang="en-US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Privacy Guard Application</a:t>
                      </a:r>
                      <a:r>
                        <a:rPr lang="ja-JP" altLang="en-US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(WV-XAE201W)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Third Party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Application</a:t>
                      </a:r>
                      <a:endParaRPr lang="ja-JP" altLang="en-US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8873" y="477122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current models</a:t>
            </a:r>
            <a:r>
              <a:rPr lang="ja-JP" altLang="en-US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(5MP model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lang="en-US" altLang="ja-JP" sz="1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2248" y="2781"/>
            <a:ext cx="7646285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55" fontAlgn="base">
              <a:spcAft>
                <a:spcPct val="0"/>
              </a:spcAft>
            </a:pP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</a:rPr>
              <a:t>4. </a:t>
            </a:r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Specification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28072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56163"/>
              </p:ext>
            </p:extLst>
          </p:nvPr>
        </p:nvGraphicFramePr>
        <p:xfrm>
          <a:off x="53340" y="804301"/>
          <a:ext cx="9019454" cy="413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4K camera with AI engine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(WV-X1571LN, X2571LN, X2271L)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4K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(WV-S1570L, S2570L, S2270L)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Aspect ratio / Capture mode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 / 16:9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(25fps)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16:9(15fps)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H.264)  (1)-(4),  JPEG(1)(2)  </a:t>
                      </a:r>
                      <a:endParaRPr lang="ja-JP" altLang="ja-JP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(1)-(4), JPEG(1)(2)</a:t>
                      </a:r>
                      <a:endParaRPr lang="ja-JP" altLang="ja-JP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fps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ja-JP" altLang="en-US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0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Corridor</a:t>
                      </a:r>
                      <a:r>
                        <a:rPr lang="en-US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0°/ 90°/ 180° / 270°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*90° rotation and 270° rotation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do not support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image capture size “320x180”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altLang="ja-JP" sz="8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 in maximum when “90°” or “270°” is selected for [Image rotation].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0°/ 90°/ 180° / 270°  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*90° rotation and 270° rotation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do not support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image capture size “320x180 (H.264)”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*90° rotation and 270° rotation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do not support 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image capture mode “16:9(30fps)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”</a:t>
                      </a:r>
                      <a:endParaRPr lang="ja-JP" alt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VBR/CBR/Framerate/Best Effort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Facial Coding (with AI)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Auto VIQS</a:t>
                      </a:r>
                      <a:r>
                        <a:rPr lang="ja-JP" altLang="en-US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ja-JP" altLang="en-US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AI)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r>
                        <a:rPr lang="ja-JP" altLang="en-US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(with Frame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rate ctrl)</a:t>
                      </a:r>
                      <a:endParaRPr lang="ja-JP" altLang="ja-JP" sz="75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r>
                        <a:rPr lang="ja-JP" altLang="en-US" sz="75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GOP</a:t>
                      </a:r>
                      <a:r>
                        <a:rPr lang="en-US" altLang="ja-JP" sz="75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r>
                        <a:rPr lang="ja-JP" altLang="en-US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lang="ja-JP" altLang="ja-JP" sz="75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IR LED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09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terminal/Video</a:t>
                      </a:r>
                      <a:r>
                        <a:rPr lang="en-US" altLang="ja-JP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Out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4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ja-JP" altLang="en-US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with AI)</a:t>
                      </a:r>
                      <a:endParaRPr lang="ja-JP" sz="75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VMD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75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75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75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(WV-SAE200W)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75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(JPEG, H.264, H.265)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S, G, T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621330463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7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 software</a:t>
                      </a:r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Application 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(WV-XAE200W)</a:t>
                      </a:r>
                      <a:endParaRPr lang="ja-JP" altLang="en-US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Privacy Guard Application</a:t>
                      </a:r>
                      <a:r>
                        <a:rPr lang="ja-JP" altLang="en-US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(WV-XAE201W)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Third Party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Application</a:t>
                      </a:r>
                      <a:endParaRPr lang="ja-JP" altLang="en-US" sz="75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7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75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8873" y="477122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current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 (4K model)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2248" y="2781"/>
            <a:ext cx="7646285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55" fontAlgn="base">
              <a:spcAft>
                <a:spcPct val="0"/>
              </a:spcAft>
            </a:pP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</a:rPr>
              <a:t>4. </a:t>
            </a:r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Specification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41155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2248" y="2781"/>
            <a:ext cx="7646285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55" fontAlgn="base">
              <a:spcAft>
                <a:spcPct val="0"/>
              </a:spcAft>
            </a:pPr>
            <a:r>
              <a:rPr lang="en-US" altLang="ja-JP" b="1" dirty="0" smtClean="0">
                <a:solidFill>
                  <a:prstClr val="white"/>
                </a:solidFill>
                <a:ea typeface="Meiryo UI" pitchFamily="50" charset="-128"/>
              </a:rPr>
              <a:t>4. </a:t>
            </a:r>
            <a:r>
              <a:rPr kumimoji="1" lang="en-US" altLang="ja-JP" dirty="0">
                <a:ea typeface="Meiryo UI" panose="020B0604030504040204" pitchFamily="50" charset="-128"/>
              </a:rPr>
              <a:t>Specification Comparison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51787" y="1041738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WV-X1551LN</a:t>
            </a:r>
          </a:p>
          <a:p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Box</a:t>
            </a:r>
            <a:endParaRPr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3301" y="3489151"/>
            <a:ext cx="1148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WV-X2251L</a:t>
            </a:r>
          </a:p>
          <a:p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6968" y="2283603"/>
            <a:ext cx="1280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WV-X2551LN</a:t>
            </a:r>
          </a:p>
          <a:p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5" y="4038035"/>
            <a:ext cx="586220" cy="57183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" y="2770509"/>
            <a:ext cx="674554" cy="587648"/>
          </a:xfrm>
          <a:prstGeom prst="rect">
            <a:avLst/>
          </a:prstGeom>
        </p:spPr>
      </p:pic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08839"/>
              </p:ext>
            </p:extLst>
          </p:nvPr>
        </p:nvGraphicFramePr>
        <p:xfrm>
          <a:off x="1877350" y="3518966"/>
          <a:ext cx="6991182" cy="1179895"/>
        </p:xfrm>
        <a:graphic>
          <a:graphicData uri="http://schemas.openxmlformats.org/drawingml/2006/table">
            <a:tbl>
              <a:tblPr/>
              <a:tblGrid>
                <a:gridCol w="922222">
                  <a:extLst>
                    <a:ext uri="{9D8B030D-6E8A-4147-A177-3AD203B41FA5}">
                      <a16:colId xmlns:a16="http://schemas.microsoft.com/office/drawing/2014/main" val="328613696"/>
                    </a:ext>
                  </a:extLst>
                </a:gridCol>
                <a:gridCol w="1050484">
                  <a:extLst>
                    <a:ext uri="{9D8B030D-6E8A-4147-A177-3AD203B41FA5}">
                      <a16:colId xmlns:a16="http://schemas.microsoft.com/office/drawing/2014/main" val="3828068787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42701853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378280881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153145129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1425200202"/>
                    </a:ext>
                  </a:extLst>
                </a:gridCol>
              </a:tblGrid>
              <a:tr h="19552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1728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33</a:t>
                      </a:r>
                      <a:r>
                        <a:rPr lang="en-US" altLang="ja-JP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ja-JP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105</a:t>
                      </a:r>
                      <a:r>
                        <a:rPr lang="en-US" altLang="ja-JP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228827"/>
                  </a:ext>
                </a:extLst>
              </a:tr>
              <a:tr h="176825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91478"/>
                  </a:ext>
                </a:extLst>
              </a:tr>
              <a:tr h="1897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207.42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154.67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97523"/>
                  </a:ext>
                </a:extLst>
              </a:tr>
              <a:tr h="21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82.97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272.20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07817"/>
                  </a:ext>
                </a:extLst>
              </a:tr>
              <a:tr h="203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41.48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9.43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475133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02742"/>
                  </a:ext>
                </a:extLst>
              </a:tr>
            </a:tbl>
          </a:graphicData>
        </a:graphic>
      </p:graphicFrame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99476"/>
              </p:ext>
            </p:extLst>
          </p:nvPr>
        </p:nvGraphicFramePr>
        <p:xfrm>
          <a:off x="1877351" y="2318482"/>
          <a:ext cx="6991182" cy="1127554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057430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3163803516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61409217"/>
                    </a:ext>
                  </a:extLst>
                </a:gridCol>
              </a:tblGrid>
              <a:tr h="196436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3072 x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1728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33</a:t>
                      </a:r>
                      <a:r>
                        <a:rPr lang="en-US" altLang="ja-JP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ja-JP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</a:t>
                      </a:r>
                      <a:r>
                        <a:rPr lang="en-US" altLang="ja-JP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69752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510"/>
                  </a:ext>
                </a:extLst>
              </a:tr>
              <a:tr h="1744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207.42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48.87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160.34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82.97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272.20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19.55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64.14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41.48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9.77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32.07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191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51575"/>
              </p:ext>
            </p:extLst>
          </p:nvPr>
        </p:nvGraphicFramePr>
        <p:xfrm>
          <a:off x="1877351" y="1080993"/>
          <a:ext cx="6991181" cy="1164559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1728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34</a:t>
                      </a:r>
                      <a:r>
                        <a:rPr lang="en-US" altLang="ja-JP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°</a:t>
                      </a:r>
                      <a:r>
                        <a:rPr lang="ja-JP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106</a:t>
                      </a:r>
                      <a:r>
                        <a:rPr lang="en-US" altLang="ja-JP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200.96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659.32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46.3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151.90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80.38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263.73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18.52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192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40.19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131.86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19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65.93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4.63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3878211" y="521912"/>
            <a:ext cx="525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area.</a:t>
            </a:r>
          </a:p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camera's tele and wide can meet these criteria is shown below: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874" y="555330"/>
            <a:ext cx="380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r>
              <a:rPr lang="ja-JP" altLang="en-US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(5MP model)</a:t>
            </a:r>
            <a:endParaRPr lang="en-US" altLang="ja-JP" sz="1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4" y="1552131"/>
            <a:ext cx="1076922" cy="56158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10188" y="4706538"/>
            <a:ext cx="3075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43090" y="4707315"/>
            <a:ext cx="1353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resolution imaging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3825" y="580115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87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1 Título"/>
          <p:cNvSpPr>
            <a:spLocks noGrp="1"/>
          </p:cNvSpPr>
          <p:nvPr>
            <p:ph type="title"/>
          </p:nvPr>
        </p:nvSpPr>
        <p:spPr>
          <a:xfrm>
            <a:off x="319252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1.</a:t>
            </a:r>
            <a:r>
              <a:rPr lang="ja-JP" altLang="en-US" dirty="0">
                <a:solidFill>
                  <a:prstClr val="white"/>
                </a:solidFill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Product Concept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29" name="正方形/長方形 114"/>
          <p:cNvSpPr>
            <a:spLocks noChangeArrowheads="1"/>
          </p:cNvSpPr>
          <p:nvPr/>
        </p:nvSpPr>
        <p:spPr bwMode="auto">
          <a:xfrm>
            <a:off x="66424" y="553357"/>
            <a:ext cx="8838361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indent="-285736" algn="l" defTabSz="91437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Network camera with built-in “AI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engine”</a:t>
            </a:r>
            <a:endParaRPr lang="en-US" altLang="ja-JP" sz="1800" b="1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algn="l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Perform video analysis inside the camera and provide solutions that meet a wide range of customer needs.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83466" y="1220641"/>
            <a:ext cx="7825381" cy="30594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006AB0">
                  <a:shade val="67500"/>
                  <a:satMod val="115000"/>
                </a:srgbClr>
              </a:gs>
              <a:gs pos="100000">
                <a:srgbClr val="006AB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83467" y="1607949"/>
            <a:ext cx="1902076" cy="14887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883" tIns="0" rIns="47942" bIns="0" anchor="ctr"/>
          <a:lstStyle/>
          <a:p>
            <a:pPr lvl="0" algn="ctr">
              <a:defRPr/>
            </a:pPr>
            <a:r>
              <a:rPr lang="en-US" altLang="ja-JP" sz="1800" b="1" dirty="0" smtClean="0">
                <a:ln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1"/>
                  <a:tileRect/>
                </a:gra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Function</a:t>
            </a:r>
            <a:endParaRPr lang="ja-JP" altLang="en-US" sz="1800" b="1" dirty="0">
              <a:ln>
                <a:prstDash val="solid"/>
              </a:ln>
              <a:gradFill flip="none" rotWithShape="1"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1"/>
                <a:tileRect/>
              </a:gra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83466" y="3160880"/>
            <a:ext cx="1902076" cy="1085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883" tIns="0" rIns="47942" bIns="0" anchor="ctr"/>
          <a:lstStyle/>
          <a:p>
            <a:pPr algn="ctr" defTabSz="17399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en-US" altLang="ja-JP" sz="1800" b="1" dirty="0" smtClean="0">
                <a:ln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1"/>
                  <a:tileRect/>
                </a:gra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Compression</a:t>
            </a:r>
            <a:endParaRPr lang="ja-JP" altLang="en-US" sz="1800" b="1" dirty="0">
              <a:ln>
                <a:prstDash val="solid"/>
              </a:ln>
              <a:gradFill flip="none" rotWithShape="1">
                <a:gsLst>
                  <a:gs pos="0">
                    <a:srgbClr val="0070C0"/>
                  </a:gs>
                  <a:gs pos="100000">
                    <a:srgbClr val="002060"/>
                  </a:gs>
                </a:gsLst>
                <a:lin ang="5400000" scaled="1"/>
                <a:tileRect/>
              </a:gra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54190" y="3160880"/>
            <a:ext cx="5754658" cy="10859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Ins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549330" y="1594243"/>
            <a:ext cx="5759518" cy="15024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Ins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83466" y="4297283"/>
            <a:ext cx="1902077" cy="5919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883" tIns="0" rIns="47942" bIns="0" anchor="ctr"/>
          <a:lstStyle/>
          <a:p>
            <a:pPr algn="ctr" defTabSz="17399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defRPr/>
            </a:pPr>
            <a:r>
              <a:rPr lang="en-US" altLang="ja-JP" sz="1800" b="1" dirty="0" smtClean="0">
                <a:ln>
                  <a:prstDash val="solid"/>
                </a:ln>
                <a:gradFill flip="none" rotWithShape="1">
                  <a:gsLst>
                    <a:gs pos="0">
                      <a:srgbClr val="0070C0"/>
                    </a:gs>
                    <a:gs pos="100000">
                      <a:srgbClr val="002060"/>
                    </a:gs>
                  </a:gsLst>
                  <a:lin ang="5400000" scaled="1"/>
                  <a:tileRect/>
                </a:gra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Reliability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549330" y="4297283"/>
            <a:ext cx="5759517" cy="59074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Ins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591450" y="3096705"/>
            <a:ext cx="416040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Coding</a:t>
            </a:r>
          </a:p>
          <a:p>
            <a:pPr lvl="0" algn="l">
              <a:lnSpc>
                <a:spcPts val="1400"/>
              </a:lnSpc>
              <a:defRPr/>
            </a:pPr>
            <a:r>
              <a:rPr kumimoji="0" lang="en-US" altLang="ja-JP" kern="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to conventional models</a:t>
            </a:r>
            <a:r>
              <a:rPr lang="en-US" altLang="ja-JP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</a:t>
            </a:r>
            <a:r>
              <a:rPr lang="en-US" altLang="ja-JP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</a:t>
            </a:r>
            <a:r>
              <a:rPr kumimoji="0" lang="en-US" altLang="ja-JP" kern="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</a:t>
            </a:r>
          </a:p>
          <a:p>
            <a:pPr lvl="0" algn="l">
              <a:lnSpc>
                <a:spcPts val="1400"/>
              </a:lnSpc>
              <a:defRPr/>
            </a:pPr>
            <a:r>
              <a:rPr kumimoji="0" lang="en-US" altLang="ja-JP" kern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Reduces costs by reducing recording capacity by approximately 50 percent.</a:t>
            </a:r>
          </a:p>
          <a:p>
            <a:pPr marL="0" marR="0" lvl="0" indent="0" algn="l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(With Auto VIQS and Smart Coding enabled)</a:t>
            </a:r>
            <a:endParaRPr kumimoji="0" lang="en-US" altLang="ja-JP" b="0" i="0" u="none" strike="noStrike" kern="0" cap="none" spc="0" normalizeH="0" baseline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baseline="30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baseline="30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Comparison to i-PRO Extreme series cameras</a:t>
            </a:r>
            <a:endParaRPr kumimoji="0" lang="en-US" altLang="ja-JP" b="0" i="0" u="none" strike="noStrike" kern="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549212" y="1526585"/>
            <a:ext cx="5566187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ja-JP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Supports extension software</a:t>
            </a:r>
            <a:endParaRPr kumimoji="0" lang="en-US" altLang="ja-JP" b="1" u="sng" kern="0" dirty="0">
              <a:solidFill>
                <a:prstClr val="black">
                  <a:lumMod val="75000"/>
                  <a:lumOff val="25000"/>
                </a:prstClr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 defTabSz="91440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Allows additional installation of up to 3 applications.</a:t>
            </a:r>
          </a:p>
          <a:p>
            <a:pPr lvl="0" algn="l" defTabSz="914400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Allows application development by third parties using application development kit.</a:t>
            </a:r>
          </a:p>
          <a:p>
            <a:pPr lvl="0" algn="l" defTabSz="914400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ja-JP" sz="800" kern="0" dirty="0" smtClean="0">
              <a:solidFill>
                <a:prstClr val="black">
                  <a:lumMod val="75000"/>
                  <a:lumOff val="25000"/>
                </a:prstClr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kumimoji="0" lang="en-US" altLang="ja-JP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</a:t>
            </a:r>
          </a:p>
          <a:p>
            <a:pPr algn="l">
              <a:lnSpc>
                <a:spcPts val="1400"/>
              </a:lnSpc>
              <a:defRPr/>
            </a:pPr>
            <a:r>
              <a:rPr kumimoji="0" lang="en-US" altLang="ja-JP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Recognizes “Face”, “Human” and “Vehicle” and optimizes the images according to the environment.</a:t>
            </a:r>
            <a:endParaRPr kumimoji="0" lang="ja-JP" altLang="en-US" kern="0" dirty="0">
              <a:solidFill>
                <a:prstClr val="black">
                  <a:lumMod val="75000"/>
                  <a:lumOff val="25000"/>
                </a:prstClr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58068" y="4282727"/>
            <a:ext cx="4402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sng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Quality</a:t>
            </a:r>
          </a:p>
          <a:p>
            <a:pPr lvl="0" algn="l">
              <a:defRPr/>
            </a:pPr>
            <a:r>
              <a:rPr kumimoji="0" lang="en-US" altLang="ja-JP" kern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Ensure performance, Image quality and </a:t>
            </a:r>
            <a:r>
              <a:rPr kumimoji="0" lang="en-US" altLang="ja-JP" kern="0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reliability.</a:t>
            </a:r>
            <a:endParaRPr kumimoji="0" lang="en-US" altLang="ja-JP" kern="0" dirty="0">
              <a:solidFill>
                <a:prstClr val="black">
                  <a:lumMod val="75000"/>
                  <a:lumOff val="25000"/>
                </a:prstClr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43" y="1777099"/>
            <a:ext cx="642739" cy="694417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691573" y="3407955"/>
            <a:ext cx="254218" cy="826775"/>
            <a:chOff x="10236744" y="3206681"/>
            <a:chExt cx="750778" cy="2593393"/>
          </a:xfrm>
        </p:grpSpPr>
        <p:pic>
          <p:nvPicPr>
            <p:cNvPr id="22" name="図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6744" y="3206681"/>
              <a:ext cx="750778" cy="2572222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36744" y="4151050"/>
              <a:ext cx="750778" cy="1649024"/>
            </a:xfrm>
            <a:prstGeom prst="rect">
              <a:avLst/>
            </a:prstGeom>
          </p:spPr>
        </p:pic>
      </p:grpSp>
      <p:sp>
        <p:nvSpPr>
          <p:cNvPr id="25" name="正方形/長方形 24"/>
          <p:cNvSpPr/>
          <p:nvPr/>
        </p:nvSpPr>
        <p:spPr>
          <a:xfrm>
            <a:off x="7772714" y="3419761"/>
            <a:ext cx="685370" cy="400099"/>
          </a:xfrm>
          <a:prstGeom prst="rect">
            <a:avLst/>
          </a:prstGeom>
          <a:effectLst/>
        </p:spPr>
        <p:txBody>
          <a:bodyPr wrap="square" lIns="91429" tIns="45715" rIns="91429" bIns="4571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Max</a:t>
            </a:r>
            <a:r>
              <a:rPr lang="en-US" altLang="ja-JP" sz="1000" b="1" dirty="0" smtClean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50</a:t>
            </a:r>
            <a:r>
              <a:rPr lang="en-US" altLang="ja-JP" sz="1000" b="1" dirty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%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07" y="3407955"/>
            <a:ext cx="254217" cy="81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 flipH="1">
            <a:off x="6574147" y="3966498"/>
            <a:ext cx="11159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</a:p>
          <a:p>
            <a:pPr algn="ctr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kumimoji="1" lang="ja-JP" altLang="en-US" sz="900" b="1" dirty="0">
              <a:ln w="0"/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flipH="1">
            <a:off x="6664692" y="3149694"/>
            <a:ext cx="92905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 Models H.265</a:t>
            </a:r>
            <a:endParaRPr kumimoji="1" lang="ja-JP" altLang="en-US" sz="1000" b="1" dirty="0">
              <a:ln w="0"/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flipH="1">
            <a:off x="7425996" y="3135960"/>
            <a:ext cx="85116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ja-JP" sz="1000" b="1" dirty="0">
                <a:ln w="0"/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i-PRO with AI engine</a:t>
            </a:r>
            <a:endParaRPr kumimoji="1" lang="ja-JP" altLang="en-US" sz="1000" b="1" dirty="0">
              <a:ln w="0"/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 flipH="1">
            <a:off x="7369907" y="3967404"/>
            <a:ext cx="938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</a:p>
          <a:p>
            <a:pPr algn="ctr">
              <a:lnSpc>
                <a:spcPts val="900"/>
              </a:lnSpc>
            </a:pPr>
            <a:r>
              <a:rPr lang="en-US" altLang="ja-JP" sz="9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kumimoji="1" lang="ja-JP" altLang="en-US" sz="900" b="1" dirty="0">
              <a:ln w="0"/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7744036" y="3395791"/>
            <a:ext cx="149290" cy="2398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32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22248" y="2781"/>
            <a:ext cx="7646285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55" fontAlgn="base">
              <a:spcAft>
                <a:spcPct val="0"/>
              </a:spcAft>
            </a:pPr>
            <a:r>
              <a:rPr lang="en-US" altLang="ja-JP" b="1" dirty="0" smtClean="0">
                <a:solidFill>
                  <a:prstClr val="white"/>
                </a:solidFill>
                <a:ea typeface="Meiryo UI" pitchFamily="50" charset="-128"/>
              </a:rPr>
              <a:t>4. </a:t>
            </a:r>
            <a:r>
              <a:rPr kumimoji="1" lang="en-US" altLang="ja-JP" dirty="0">
                <a:ea typeface="Meiryo UI" panose="020B0604030504040204" pitchFamily="50" charset="-128"/>
              </a:rPr>
              <a:t>Specification Comparison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51787" y="1041738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WV-X1571LN</a:t>
            </a:r>
          </a:p>
          <a:p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Box</a:t>
            </a:r>
            <a:endParaRPr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3301" y="3489151"/>
            <a:ext cx="1148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WV-X2271L</a:t>
            </a:r>
          </a:p>
          <a:p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6968" y="2283603"/>
            <a:ext cx="1280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WV-X2571LN</a:t>
            </a:r>
          </a:p>
          <a:p>
            <a:r>
              <a:rPr lang="en-US" altLang="ja-JP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5" y="4038035"/>
            <a:ext cx="586220" cy="57183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" y="2770509"/>
            <a:ext cx="674554" cy="587648"/>
          </a:xfrm>
          <a:prstGeom prst="rect">
            <a:avLst/>
          </a:prstGeom>
        </p:spPr>
      </p:pic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178901"/>
              </p:ext>
            </p:extLst>
          </p:nvPr>
        </p:nvGraphicFramePr>
        <p:xfrm>
          <a:off x="1877350" y="3518966"/>
          <a:ext cx="6991182" cy="1179895"/>
        </p:xfrm>
        <a:graphic>
          <a:graphicData uri="http://schemas.openxmlformats.org/drawingml/2006/table">
            <a:tbl>
              <a:tblPr/>
              <a:tblGrid>
                <a:gridCol w="922222">
                  <a:extLst>
                    <a:ext uri="{9D8B030D-6E8A-4147-A177-3AD203B41FA5}">
                      <a16:colId xmlns:a16="http://schemas.microsoft.com/office/drawing/2014/main" val="328613696"/>
                    </a:ext>
                  </a:extLst>
                </a:gridCol>
                <a:gridCol w="1050484">
                  <a:extLst>
                    <a:ext uri="{9D8B030D-6E8A-4147-A177-3AD203B41FA5}">
                      <a16:colId xmlns:a16="http://schemas.microsoft.com/office/drawing/2014/main" val="3828068787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42701853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378280881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153145129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1425200202"/>
                    </a:ext>
                  </a:extLst>
                </a:gridCol>
              </a:tblGrid>
              <a:tr h="19552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2160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52°</a:t>
                      </a:r>
                      <a:r>
                        <a:rPr lang="ja-JP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101°</a:t>
                      </a:r>
                      <a:endParaRPr lang="en-US" altLang="ja-JP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228827"/>
                  </a:ext>
                </a:extLst>
              </a:tr>
              <a:tr h="176825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91478"/>
                  </a:ext>
                </a:extLst>
              </a:tr>
              <a:tr h="1897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157.46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516.61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63.31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207.71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97523"/>
                  </a:ext>
                </a:extLst>
              </a:tr>
              <a:tr h="21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62.99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206.64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25.32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83.08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07817"/>
                  </a:ext>
                </a:extLst>
              </a:tr>
              <a:tr h="203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31.49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103.32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12.66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475133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15.75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51.66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6.33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20.77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02742"/>
                  </a:ext>
                </a:extLst>
              </a:tr>
            </a:tbl>
          </a:graphicData>
        </a:graphic>
      </p:graphicFrame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293811"/>
              </p:ext>
            </p:extLst>
          </p:nvPr>
        </p:nvGraphicFramePr>
        <p:xfrm>
          <a:off x="1877351" y="2318482"/>
          <a:ext cx="6991182" cy="1127554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057430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3163803516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61409217"/>
                    </a:ext>
                  </a:extLst>
                </a:gridCol>
              </a:tblGrid>
              <a:tr h="196436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2160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52°</a:t>
                      </a:r>
                      <a:r>
                        <a:rPr lang="ja-JP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101°</a:t>
                      </a:r>
                      <a:endParaRPr lang="en-US" altLang="ja-JP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69752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510"/>
                  </a:ext>
                </a:extLst>
              </a:tr>
              <a:tr h="1744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157.46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516.61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63.31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207.71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62.99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206.64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25.32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83.08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31.49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103.32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12.66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191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15.75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51.66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6.33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20.77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581472"/>
              </p:ext>
            </p:extLst>
          </p:nvPr>
        </p:nvGraphicFramePr>
        <p:xfrm>
          <a:off x="1877351" y="1080993"/>
          <a:ext cx="6991181" cy="1164559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2160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53°</a:t>
                      </a:r>
                      <a:r>
                        <a:rPr lang="ja-JP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104°</a:t>
                      </a:r>
                      <a:endParaRPr lang="en-US" altLang="ja-JP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154.04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505.37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60.00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196.86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61.61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202.15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24.00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78.74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192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30.81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101.07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12.00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39.37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19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15.40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50.54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6.00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19.69</a:t>
                      </a:r>
                      <a:endParaRPr lang="en-US" altLang="ja-JP" sz="10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3878211" y="521912"/>
            <a:ext cx="525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area.</a:t>
            </a:r>
          </a:p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camera's tele and wide can meet these criteria is shown below: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4" y="1552131"/>
            <a:ext cx="1076922" cy="56158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10188" y="4706538"/>
            <a:ext cx="3075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8874" y="555330"/>
            <a:ext cx="380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r>
              <a:rPr lang="ja-JP" altLang="en-US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(4K model)</a:t>
            </a:r>
            <a:endParaRPr lang="en-US" altLang="ja-JP" sz="1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3825" y="580115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70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66" y="685470"/>
            <a:ext cx="4591087" cy="1693615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33" y="6127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5. Appearance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114"/>
          <p:cNvSpPr>
            <a:spLocks noChangeArrowheads="1"/>
          </p:cNvSpPr>
          <p:nvPr/>
        </p:nvSpPr>
        <p:spPr bwMode="auto">
          <a:xfrm>
            <a:off x="95825" y="557479"/>
            <a:ext cx="9000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algn="l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WV-X1551LN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WV-X1571LN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470" y="1155451"/>
            <a:ext cx="265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 Appearance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Color</a:t>
            </a:r>
          </a:p>
          <a:p>
            <a:pPr lvl="0" indent="-720000"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en-US" altLang="ja-JP" dirty="0" smtClean="0"/>
              <a:t> </a:t>
            </a:r>
            <a:r>
              <a:rPr lang="en-US" altLang="ja-JP" dirty="0"/>
              <a:t>i-PRO White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Size/Weight</a:t>
            </a:r>
          </a:p>
          <a:p>
            <a:pPr lvl="0"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Added </a:t>
            </a:r>
            <a:r>
              <a:rPr lang="en-US" altLang="ja-JP" dirty="0"/>
              <a:t>ferrite core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58249" y="2040749"/>
            <a:ext cx="3628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dirty="0" smtClean="0"/>
              <a:t>. Installation Layout (same </a:t>
            </a:r>
            <a:r>
              <a:rPr lang="en-US" altLang="ja-JP" dirty="0"/>
              <a:t>as conventional models)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7856" y="2839079"/>
            <a:ext cx="366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dirty="0" smtClean="0"/>
              <a:t>.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Indicator, Button Layout (same as conventional models)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18833" y="2268549"/>
            <a:ext cx="2746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Size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pl-PL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133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mm(</a:t>
            </a:r>
            <a:r>
              <a:rPr kumimoji="1" lang="pl-PL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r>
              <a:rPr kumimoji="1" lang="pl-PL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pl-PL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</a:t>
            </a:r>
            <a:r>
              <a:rPr kumimoji="1" lang="pl-PL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133mm(H</a:t>
            </a:r>
            <a:r>
              <a:rPr kumimoji="1" lang="pl-PL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x </a:t>
            </a:r>
            <a:r>
              <a:rPr kumimoji="1" lang="pl-PL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377mm(L)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Weight</a:t>
            </a:r>
            <a:r>
              <a:rPr kumimoji="1" lang="ja-JP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1.7kg</a:t>
            </a:r>
          </a:p>
        </p:txBody>
      </p:sp>
      <p:grpSp>
        <p:nvGrpSpPr>
          <p:cNvPr id="84" name="グループ化 83"/>
          <p:cNvGrpSpPr/>
          <p:nvPr/>
        </p:nvGrpSpPr>
        <p:grpSpPr>
          <a:xfrm>
            <a:off x="2049208" y="3020406"/>
            <a:ext cx="2131332" cy="1706299"/>
            <a:chOff x="7175844" y="3150458"/>
            <a:chExt cx="2279112" cy="1771211"/>
          </a:xfrm>
        </p:grpSpPr>
        <p:pic>
          <p:nvPicPr>
            <p:cNvPr id="85" name="図 84" descr="画面の領域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844" y="3358595"/>
              <a:ext cx="730246" cy="1498359"/>
            </a:xfrm>
            <a:prstGeom prst="rect">
              <a:avLst/>
            </a:prstGeom>
          </p:spPr>
        </p:pic>
        <p:sp>
          <p:nvSpPr>
            <p:cNvPr id="86" name="テキスト ボックス 85"/>
            <p:cNvSpPr txBox="1"/>
            <p:nvPr/>
          </p:nvSpPr>
          <p:spPr>
            <a:xfrm>
              <a:off x="8043865" y="3185281"/>
              <a:ext cx="1186543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SD</a:t>
              </a:r>
              <a:r>
                <a:rPr kumimoji="1" lang="ja-JP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ON /OFF 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87" name="直線コネクタ 86"/>
            <p:cNvCxnSpPr>
              <a:stCxn id="86" idx="1"/>
            </p:cNvCxnSpPr>
            <p:nvPr/>
          </p:nvCxnSpPr>
          <p:spPr>
            <a:xfrm flipH="1">
              <a:off x="7741739" y="3297101"/>
              <a:ext cx="302125" cy="308919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テキスト ボックス 87"/>
            <p:cNvSpPr txBox="1"/>
            <p:nvPr/>
          </p:nvSpPr>
          <p:spPr>
            <a:xfrm>
              <a:off x="8043866" y="3441222"/>
              <a:ext cx="1186543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LINK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89" name="直線コネクタ 88"/>
            <p:cNvCxnSpPr>
              <a:stCxn id="88" idx="1"/>
            </p:cNvCxnSpPr>
            <p:nvPr/>
          </p:nvCxnSpPr>
          <p:spPr>
            <a:xfrm flipH="1">
              <a:off x="7832227" y="3553042"/>
              <a:ext cx="211639" cy="269673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テキスト ボックス 89"/>
            <p:cNvSpPr txBox="1"/>
            <p:nvPr/>
          </p:nvSpPr>
          <p:spPr>
            <a:xfrm>
              <a:off x="8043866" y="3689917"/>
              <a:ext cx="1186543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ACT</a:t>
              </a: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　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91" name="直線コネクタ 90"/>
            <p:cNvCxnSpPr>
              <a:stCxn id="90" idx="1"/>
            </p:cNvCxnSpPr>
            <p:nvPr/>
          </p:nvCxnSpPr>
          <p:spPr>
            <a:xfrm flipH="1">
              <a:off x="7839370" y="3801737"/>
              <a:ext cx="204496" cy="159089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テキスト ボックス 91"/>
            <p:cNvSpPr txBox="1"/>
            <p:nvPr/>
          </p:nvSpPr>
          <p:spPr>
            <a:xfrm>
              <a:off x="8043867" y="3941945"/>
              <a:ext cx="1411089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SD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ERROR</a:t>
              </a:r>
              <a:r>
                <a:rPr kumimoji="1" lang="ja-JP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/</a:t>
              </a:r>
              <a:r>
                <a:rPr kumimoji="1" lang="ja-JP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AF 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93" name="直線コネクタ 92"/>
            <p:cNvCxnSpPr>
              <a:stCxn id="92" idx="1"/>
            </p:cNvCxnSpPr>
            <p:nvPr/>
          </p:nvCxnSpPr>
          <p:spPr>
            <a:xfrm flipH="1">
              <a:off x="7836988" y="4053765"/>
              <a:ext cx="206878" cy="5470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テキスト ボックス 93"/>
            <p:cNvSpPr txBox="1"/>
            <p:nvPr/>
          </p:nvSpPr>
          <p:spPr>
            <a:xfrm>
              <a:off x="8043866" y="4193973"/>
              <a:ext cx="1257138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SD </a:t>
              </a:r>
              <a:r>
                <a:rPr lang="en-US" altLang="ja-JP" sz="800" dirty="0" smtClean="0">
                  <a:solidFill>
                    <a:srgbClr val="0A54A0"/>
                  </a:solidFill>
                </a:rPr>
                <a:t>MOUNT Indicator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95" name="直線コネクタ 94"/>
            <p:cNvCxnSpPr>
              <a:stCxn id="94" idx="1"/>
            </p:cNvCxnSpPr>
            <p:nvPr/>
          </p:nvCxnSpPr>
          <p:spPr>
            <a:xfrm flipH="1" flipV="1">
              <a:off x="7836988" y="4246578"/>
              <a:ext cx="206878" cy="59215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テキスト ボックス 95"/>
            <p:cNvSpPr txBox="1"/>
            <p:nvPr/>
          </p:nvSpPr>
          <p:spPr>
            <a:xfrm>
              <a:off x="8043865" y="4446001"/>
              <a:ext cx="1186541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TELE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97" name="直線コネクタ 96"/>
            <p:cNvCxnSpPr>
              <a:stCxn id="96" idx="1"/>
            </p:cNvCxnSpPr>
            <p:nvPr/>
          </p:nvCxnSpPr>
          <p:spPr>
            <a:xfrm flipH="1" flipV="1">
              <a:off x="7734596" y="4465653"/>
              <a:ext cx="309269" cy="92168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テキスト ボックス 97"/>
            <p:cNvSpPr txBox="1"/>
            <p:nvPr/>
          </p:nvSpPr>
          <p:spPr>
            <a:xfrm>
              <a:off x="8043865" y="4698029"/>
              <a:ext cx="1186541" cy="2236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WIDE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99" name="直線コネクタ 98"/>
            <p:cNvCxnSpPr>
              <a:stCxn id="98" idx="1"/>
            </p:cNvCxnSpPr>
            <p:nvPr/>
          </p:nvCxnSpPr>
          <p:spPr>
            <a:xfrm flipH="1" flipV="1">
              <a:off x="7741739" y="4629958"/>
              <a:ext cx="302126" cy="179891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テキスト ボックス 99"/>
            <p:cNvSpPr txBox="1"/>
            <p:nvPr/>
          </p:nvSpPr>
          <p:spPr>
            <a:xfrm>
              <a:off x="7216513" y="3150458"/>
              <a:ext cx="578012" cy="2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/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Side A</a:t>
              </a: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</p:grpSp>
      <p:grpSp>
        <p:nvGrpSpPr>
          <p:cNvPr id="101" name="グループ化 100"/>
          <p:cNvGrpSpPr/>
          <p:nvPr/>
        </p:nvGrpSpPr>
        <p:grpSpPr>
          <a:xfrm>
            <a:off x="4089456" y="3210439"/>
            <a:ext cx="2042579" cy="1301720"/>
            <a:chOff x="7182008" y="5089098"/>
            <a:chExt cx="2042579" cy="1301720"/>
          </a:xfrm>
        </p:grpSpPr>
        <p:pic>
          <p:nvPicPr>
            <p:cNvPr id="102" name="図 101" descr="画面の領域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008" y="5089098"/>
              <a:ext cx="724082" cy="1301720"/>
            </a:xfrm>
            <a:prstGeom prst="rect">
              <a:avLst/>
            </a:prstGeom>
          </p:spPr>
        </p:pic>
        <p:sp>
          <p:nvSpPr>
            <p:cNvPr id="103" name="テキスト ボックス 102"/>
            <p:cNvSpPr txBox="1"/>
            <p:nvPr/>
          </p:nvSpPr>
          <p:spPr>
            <a:xfrm>
              <a:off x="8037274" y="5310698"/>
              <a:ext cx="1186541" cy="33855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MONITOR OUT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terminal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104" name="直線コネクタ 103"/>
            <p:cNvCxnSpPr>
              <a:stCxn id="103" idx="1"/>
            </p:cNvCxnSpPr>
            <p:nvPr/>
          </p:nvCxnSpPr>
          <p:spPr>
            <a:xfrm flipH="1" flipV="1">
              <a:off x="7791746" y="5418420"/>
              <a:ext cx="245528" cy="61555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テキスト ボックス 104"/>
            <p:cNvSpPr txBox="1"/>
            <p:nvPr/>
          </p:nvSpPr>
          <p:spPr>
            <a:xfrm>
              <a:off x="8038046" y="5614605"/>
              <a:ext cx="1186541" cy="21544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INITIAL SET </a:t>
              </a: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106" name="直線コネクタ 105"/>
            <p:cNvCxnSpPr>
              <a:stCxn id="105" idx="1"/>
            </p:cNvCxnSpPr>
            <p:nvPr/>
          </p:nvCxnSpPr>
          <p:spPr>
            <a:xfrm flipH="1">
              <a:off x="7791745" y="5722327"/>
              <a:ext cx="246301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テキスト ボックス 106"/>
            <p:cNvSpPr txBox="1"/>
            <p:nvPr/>
          </p:nvSpPr>
          <p:spPr>
            <a:xfrm>
              <a:off x="8035950" y="5875436"/>
              <a:ext cx="1186541" cy="21544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AF button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cxnSp>
          <p:nvCxnSpPr>
            <p:cNvPr id="108" name="直線コネクタ 107"/>
            <p:cNvCxnSpPr>
              <a:stCxn id="107" idx="1"/>
            </p:cNvCxnSpPr>
            <p:nvPr/>
          </p:nvCxnSpPr>
          <p:spPr>
            <a:xfrm flipH="1" flipV="1">
              <a:off x="7748882" y="5887259"/>
              <a:ext cx="287068" cy="95899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グループ化 108"/>
          <p:cNvGrpSpPr/>
          <p:nvPr/>
        </p:nvGrpSpPr>
        <p:grpSpPr>
          <a:xfrm>
            <a:off x="87132" y="3335064"/>
            <a:ext cx="1865164" cy="1216478"/>
            <a:chOff x="6893405" y="1576917"/>
            <a:chExt cx="2331288" cy="1478931"/>
          </a:xfrm>
        </p:grpSpPr>
        <p:pic>
          <p:nvPicPr>
            <p:cNvPr id="110" name="図 109" descr="画面の領域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405" y="1576917"/>
              <a:ext cx="2331288" cy="1155682"/>
            </a:xfrm>
            <a:prstGeom prst="rect">
              <a:avLst/>
            </a:prstGeom>
          </p:spPr>
        </p:pic>
        <p:sp>
          <p:nvSpPr>
            <p:cNvPr id="111" name="右矢印 110"/>
            <p:cNvSpPr/>
            <p:nvPr/>
          </p:nvSpPr>
          <p:spPr>
            <a:xfrm>
              <a:off x="7757501" y="2179899"/>
              <a:ext cx="216024" cy="2072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7439660" y="2151767"/>
              <a:ext cx="675618" cy="299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/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Side A</a:t>
              </a: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13" name="右矢印 112"/>
            <p:cNvSpPr/>
            <p:nvPr/>
          </p:nvSpPr>
          <p:spPr>
            <a:xfrm rot="16200000">
              <a:off x="8005130" y="2582406"/>
              <a:ext cx="216024" cy="2072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7918217" y="2756505"/>
              <a:ext cx="673614" cy="299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A54A0"/>
                  </a:solidFill>
                  <a:effectLst/>
                  <a:uLnTx/>
                  <a:uFillTx/>
                  <a:latin typeface="Tahoma" pitchFamily="34" charset="0"/>
                  <a:ea typeface="HGPｺﾞｼｯｸE" pitchFamily="50" charset="-128"/>
                  <a:cs typeface="+mn-cs"/>
                </a:rPr>
                <a:t>Side B</a:t>
              </a:r>
              <a:endPara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Tahoma" pitchFamily="34" charset="0"/>
                <a:ea typeface="HGPｺﾞｼｯｸE" pitchFamily="50" charset="-128"/>
                <a:cs typeface="+mn-cs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241" y="2362692"/>
            <a:ext cx="2690603" cy="1359403"/>
          </a:xfrm>
          <a:prstGeom prst="rect">
            <a:avLst/>
          </a:prstGeom>
        </p:spPr>
      </p:pic>
      <p:grpSp>
        <p:nvGrpSpPr>
          <p:cNvPr id="116" name="グループ化 115"/>
          <p:cNvGrpSpPr/>
          <p:nvPr/>
        </p:nvGrpSpPr>
        <p:grpSpPr>
          <a:xfrm>
            <a:off x="7882856" y="3872424"/>
            <a:ext cx="792000" cy="720000"/>
            <a:chOff x="8876078" y="3355225"/>
            <a:chExt cx="792000" cy="720000"/>
          </a:xfrm>
        </p:grpSpPr>
        <p:pic>
          <p:nvPicPr>
            <p:cNvPr id="117" name="図 1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6197" y="3357349"/>
              <a:ext cx="591763" cy="715752"/>
            </a:xfrm>
            <a:prstGeom prst="rect">
              <a:avLst/>
            </a:prstGeom>
          </p:spPr>
        </p:pic>
        <p:grpSp>
          <p:nvGrpSpPr>
            <p:cNvPr id="118" name="グループ化 117"/>
            <p:cNvGrpSpPr/>
            <p:nvPr/>
          </p:nvGrpSpPr>
          <p:grpSpPr>
            <a:xfrm>
              <a:off x="8876078" y="3355225"/>
              <a:ext cx="792000" cy="720000"/>
              <a:chOff x="9272078" y="1871366"/>
              <a:chExt cx="792000" cy="720000"/>
            </a:xfrm>
          </p:grpSpPr>
          <p:cxnSp>
            <p:nvCxnSpPr>
              <p:cNvPr id="119" name="直線コネクタ 118"/>
              <p:cNvCxnSpPr/>
              <p:nvPr/>
            </p:nvCxnSpPr>
            <p:spPr>
              <a:xfrm flipH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線コネクタ 119"/>
              <p:cNvCxnSpPr/>
              <p:nvPr/>
            </p:nvCxnSpPr>
            <p:spPr>
              <a:xfrm flipH="1" flipV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1" name="テキスト ボックス 120"/>
          <p:cNvSpPr txBox="1"/>
          <p:nvPr/>
        </p:nvSpPr>
        <p:spPr>
          <a:xfrm>
            <a:off x="6231041" y="3983086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 Other Changes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Deleted QR</a:t>
            </a:r>
            <a:r>
              <a:rPr lang="ja-JP" altLang="en-US" dirty="0"/>
              <a:t> </a:t>
            </a:r>
            <a:r>
              <a:rPr lang="en-US" altLang="ja-JP" dirty="0" smtClean="0"/>
              <a:t>code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148570" y="1616800"/>
            <a:ext cx="376018" cy="239564"/>
          </a:xfrm>
          <a:prstGeom prst="rect">
            <a:avLst/>
          </a:prstGeom>
          <a:noFill/>
          <a:ln w="28575"/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125337" y="2979286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Side B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74" y="792427"/>
            <a:ext cx="2036982" cy="1062230"/>
          </a:xfrm>
          <a:prstGeom prst="rect">
            <a:avLst/>
          </a:prstGeom>
        </p:spPr>
      </p:pic>
      <p:sp>
        <p:nvSpPr>
          <p:cNvPr id="51" name="四角形吹き出し 50"/>
          <p:cNvSpPr/>
          <p:nvPr/>
        </p:nvSpPr>
        <p:spPr>
          <a:xfrm>
            <a:off x="1445970" y="1106495"/>
            <a:ext cx="1702600" cy="356304"/>
          </a:xfrm>
          <a:prstGeom prst="wedgeRectCallout">
            <a:avLst>
              <a:gd name="adj1" fmla="val 54382"/>
              <a:gd name="adj2" fmla="val 13039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Added ferrite core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図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6" y="2388647"/>
            <a:ext cx="2725213" cy="224403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11" y="1435601"/>
            <a:ext cx="2534875" cy="2079616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33" y="6127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5.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Appearance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114"/>
          <p:cNvSpPr>
            <a:spLocks noChangeArrowheads="1"/>
          </p:cNvSpPr>
          <p:nvPr/>
        </p:nvSpPr>
        <p:spPr bwMode="auto">
          <a:xfrm>
            <a:off x="95825" y="560649"/>
            <a:ext cx="3315207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algn="l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WV-X2551LN </a:t>
            </a:r>
            <a:r>
              <a:rPr lang="en-US" altLang="ja-JP" sz="1800" b="1" noProof="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</a:t>
            </a:r>
            <a:r>
              <a:rPr lang="ja-JP" altLang="en-US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WV-X2571LN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7039332" y="3780300"/>
            <a:ext cx="792000" cy="720000"/>
            <a:chOff x="8876078" y="3355225"/>
            <a:chExt cx="792000" cy="720000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76197" y="3357349"/>
              <a:ext cx="591763" cy="715752"/>
            </a:xfrm>
            <a:prstGeom prst="rect">
              <a:avLst/>
            </a:prstGeom>
          </p:spPr>
        </p:pic>
        <p:grpSp>
          <p:nvGrpSpPr>
            <p:cNvPr id="41" name="グループ化 40"/>
            <p:cNvGrpSpPr/>
            <p:nvPr/>
          </p:nvGrpSpPr>
          <p:grpSpPr>
            <a:xfrm>
              <a:off x="8876078" y="3355225"/>
              <a:ext cx="792000" cy="720000"/>
              <a:chOff x="9272078" y="1871366"/>
              <a:chExt cx="792000" cy="720000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 flipH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H="1" flipV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テキスト ボックス 21"/>
          <p:cNvSpPr txBox="1"/>
          <p:nvPr/>
        </p:nvSpPr>
        <p:spPr>
          <a:xfrm>
            <a:off x="213947" y="1119956"/>
            <a:ext cx="2656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1</a:t>
            </a:r>
            <a:r>
              <a:rPr lang="en-US" altLang="ja-JP" dirty="0" smtClean="0"/>
              <a:t>.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Appearance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- Color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　</a:t>
            </a:r>
            <a:r>
              <a:rPr kumimoji="1" lang="ja-JP" alt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i-PRO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 White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</a:rPr>
              <a:t>Size/</a:t>
            </a:r>
            <a:r>
              <a:rPr lang="en-US" altLang="ja-JP" dirty="0" smtClean="0"/>
              <a:t>Weight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88381" y="1184211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 </a:t>
            </a:r>
            <a:r>
              <a:rPr lang="en-US" altLang="ja-JP" dirty="0" smtClean="0"/>
              <a:t>Installation Layout (same </a:t>
            </a:r>
            <a:r>
              <a:rPr lang="en-US" altLang="ja-JP" dirty="0"/>
              <a:t>as conventional models)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32094" y="991028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 smtClean="0"/>
              <a:t>2. Indicator, button </a:t>
            </a:r>
            <a:r>
              <a:rPr lang="en-US" altLang="ja-JP" dirty="0"/>
              <a:t>Layout (same as conventional models)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388381" y="3643138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/>
              <a:t>4. Other Changes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Deleted QR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code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31288" y="2043421"/>
            <a:ext cx="18373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ø164mm </a:t>
            </a:r>
            <a:r>
              <a:rPr kumimoji="1" lang="pt-BR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× 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139</a:t>
            </a:r>
            <a:r>
              <a:rPr lang="pt-BR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mm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pt-BR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(H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Weight</a:t>
            </a: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1.6kg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 rotWithShape="1">
          <a:blip r:embed="rId6"/>
          <a:srcRect l="11407" t="58770" r="14584" b="799"/>
          <a:stretch/>
        </p:blipFill>
        <p:spPr>
          <a:xfrm>
            <a:off x="2816367" y="3468445"/>
            <a:ext cx="2123440" cy="133096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07" y="681557"/>
            <a:ext cx="1240414" cy="108060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0" y="1627787"/>
            <a:ext cx="2112572" cy="206965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306170" y="4677601"/>
            <a:ext cx="441917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slot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01161" y="3949259"/>
            <a:ext cx="85725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ON/OFF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883964" y="3313250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TELE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65463" y="3214365"/>
            <a:ext cx="700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642175" y="2442799"/>
            <a:ext cx="98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memory </a:t>
            </a:r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card warning</a:t>
            </a:r>
            <a:endParaRPr lang="en-US" altLang="ja-JP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6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/error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81662" y="2696879"/>
            <a:ext cx="9818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INITIAL SET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500955" y="2813965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437401" y="2921832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LINK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397815" y="3017862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MOUNT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12589" y="3112558"/>
            <a:ext cx="10319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ERROR/AF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84495" y="3249072"/>
            <a:ext cx="4905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33" y="6127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5.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Appearance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正方形/長方形 114"/>
          <p:cNvSpPr>
            <a:spLocks noChangeArrowheads="1"/>
          </p:cNvSpPr>
          <p:nvPr/>
        </p:nvSpPr>
        <p:spPr bwMode="auto">
          <a:xfrm>
            <a:off x="99336" y="562950"/>
            <a:ext cx="329759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algn="l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WV-X2251L / WV-X2271L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7102646" y="3849457"/>
            <a:ext cx="792000" cy="720000"/>
            <a:chOff x="8876078" y="3355225"/>
            <a:chExt cx="792000" cy="720000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6197" y="3357349"/>
              <a:ext cx="591763" cy="715752"/>
            </a:xfrm>
            <a:prstGeom prst="rect">
              <a:avLst/>
            </a:prstGeom>
          </p:spPr>
        </p:pic>
        <p:grpSp>
          <p:nvGrpSpPr>
            <p:cNvPr id="41" name="グループ化 40"/>
            <p:cNvGrpSpPr/>
            <p:nvPr/>
          </p:nvGrpSpPr>
          <p:grpSpPr>
            <a:xfrm>
              <a:off x="8876078" y="3355225"/>
              <a:ext cx="792000" cy="720000"/>
              <a:chOff x="9272078" y="1871366"/>
              <a:chExt cx="792000" cy="720000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 flipH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H="1" flipV="1">
                <a:off x="9272078" y="1871366"/>
                <a:ext cx="792000" cy="720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3" y="2555325"/>
            <a:ext cx="2834159" cy="205422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274" y="1344131"/>
            <a:ext cx="2024255" cy="192589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3359" y="1038513"/>
            <a:ext cx="3064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dirty="0" smtClean="0"/>
              <a:t>. Appearance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i-PRO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White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9800" y="1918663"/>
            <a:ext cx="309908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05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Size/Weight </a:t>
            </a:r>
            <a:endParaRPr lang="en-US" altLang="ja-JP" sz="105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Size: 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∅129.5mm </a:t>
            </a:r>
            <a:r>
              <a:rPr kumimoji="1" lang="pt-BR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× 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kumimoji="1" lang="pt-BR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.5mm(H</a:t>
            </a:r>
            <a:r>
              <a:rPr kumimoji="1" lang="pt-BR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Weight: 830g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76836" y="3525057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/>
              <a:t>4. Other Changes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Deleted QR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code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65681" y="953378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 </a:t>
            </a:r>
            <a:r>
              <a:rPr lang="en-US" altLang="ja-JP" dirty="0" smtClean="0"/>
              <a:t>Installation Layout (same </a:t>
            </a:r>
            <a:r>
              <a:rPr lang="en-US" altLang="ja-JP" dirty="0"/>
              <a:t>as conventional models)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739653" y="1173319"/>
            <a:ext cx="285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altLang="ja-JP" dirty="0" smtClean="0"/>
              <a:t>2. Indicator, button </a:t>
            </a:r>
            <a:r>
              <a:rPr lang="en-US" altLang="ja-JP" dirty="0"/>
              <a:t>Layout (same as conventional models)</a:t>
            </a:r>
          </a:p>
        </p:txBody>
      </p:sp>
      <p:sp>
        <p:nvSpPr>
          <p:cNvPr id="51" name="四角形吹き出し 50"/>
          <p:cNvSpPr/>
          <p:nvPr/>
        </p:nvSpPr>
        <p:spPr>
          <a:xfrm>
            <a:off x="1410763" y="4406984"/>
            <a:ext cx="1846174" cy="405137"/>
          </a:xfrm>
          <a:prstGeom prst="wedgeRectCallout">
            <a:avLst>
              <a:gd name="adj1" fmla="val -28717"/>
              <a:gd name="adj2" fmla="val -271495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Changed the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material 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dome cover to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die-cast</a:t>
            </a: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46" y="696450"/>
            <a:ext cx="1120151" cy="10926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84" y="1678999"/>
            <a:ext cx="2624846" cy="2535072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2932965" y="3739934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MOUNT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061170" y="3905835"/>
            <a:ext cx="10319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ERROR/AF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768898" y="3647601"/>
            <a:ext cx="4419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slot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869117" y="3805842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118062" y="3666915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LINK indicator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382847" y="3805056"/>
            <a:ext cx="561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INITIAL SET</a:t>
            </a:r>
          </a:p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664062" y="3874979"/>
            <a:ext cx="8572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SD ON/OFF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783305" y="3643653"/>
            <a:ext cx="4905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037433" y="3735986"/>
            <a:ext cx="5939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TELE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182958" y="3613290"/>
            <a:ext cx="700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button</a:t>
            </a:r>
            <a:endParaRPr kumimoji="1" lang="ja-JP" altLang="en-US" sz="600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20" y="4120093"/>
            <a:ext cx="878729" cy="45823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19" y="3876628"/>
            <a:ext cx="1074570" cy="80655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43" y="3876628"/>
            <a:ext cx="1055571" cy="792293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27" y="476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6.</a:t>
            </a:r>
            <a:r>
              <a:rPr lang="en-US" altLang="ja-JP" b="0" dirty="0"/>
              <a:t> </a:t>
            </a:r>
            <a:r>
              <a:rPr lang="en-US" altLang="ja-JP" dirty="0"/>
              <a:t>Standard </a:t>
            </a:r>
            <a:r>
              <a:rPr lang="en-US" altLang="ja-JP" dirty="0" smtClean="0"/>
              <a:t>Accessories, </a:t>
            </a:r>
            <a:r>
              <a:rPr lang="en-US" altLang="ja-JP" dirty="0"/>
              <a:t>Optional Accessories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254554"/>
              </p:ext>
            </p:extLst>
          </p:nvPr>
        </p:nvGraphicFramePr>
        <p:xfrm>
          <a:off x="1827014" y="831316"/>
          <a:ext cx="7145538" cy="27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6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5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3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4P alarm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Safety wire</a:t>
                      </a:r>
                      <a:endParaRPr kumimoji="1" lang="en-US" altLang="ja-JP" sz="10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mount bracket cover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 Coating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Camera mount bracket cover fixing screw</a:t>
                      </a:r>
                    </a:p>
                    <a:p>
                      <a:r>
                        <a:rPr lang="it-IT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(M3 x 6 mm {1/4 inches})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IMPORTANT SAFETY INSTRUCTIONS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cover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Adapter box</a:t>
                      </a:r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cap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Mounting screws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(M5 x 20 mm {25/32 inches}) 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(of them, 1 for spare)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6052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Adapter box mounting screw</a:t>
                      </a:r>
                    </a:p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(M4 x 35 mm {1-3/8 inches}) 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132400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0" y="521433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WV-X1551LN / WV-X1571LN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accessories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07145" y="3804211"/>
            <a:ext cx="2835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 CD-ROM</a:t>
            </a:r>
          </a:p>
          <a:p>
            <a:pPr lvl="0" algn="l">
              <a:defRPr/>
            </a:pP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Safety wire lug 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Attached to the main body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" name="楕円 2"/>
          <p:cNvSpPr/>
          <p:nvPr/>
        </p:nvSpPr>
        <p:spPr>
          <a:xfrm>
            <a:off x="3645060" y="4152688"/>
            <a:ext cx="165197" cy="12329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楕円 14"/>
          <p:cNvSpPr/>
          <p:nvPr/>
        </p:nvSpPr>
        <p:spPr>
          <a:xfrm>
            <a:off x="6163596" y="4064796"/>
            <a:ext cx="318708" cy="314575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4764799" y="4063225"/>
            <a:ext cx="318708" cy="314575"/>
          </a:xfrm>
          <a:prstGeom prst="ellipse">
            <a:avLst/>
          </a:prstGeom>
          <a:noFill/>
          <a:ln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4306477" y="3631874"/>
            <a:ext cx="2631841" cy="1288217"/>
          </a:xfrm>
          <a:prstGeom prst="wedgeRectCallout">
            <a:avLst>
              <a:gd name="adj1" fmla="val -70646"/>
              <a:gd name="adj2" fmla="val -5210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二等辺三角形 9"/>
          <p:cNvSpPr/>
          <p:nvPr/>
        </p:nvSpPr>
        <p:spPr>
          <a:xfrm rot="5400000">
            <a:off x="5452039" y="4225786"/>
            <a:ext cx="311742" cy="10035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80893" y="4667838"/>
            <a:ext cx="67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Before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92324" y="4677625"/>
            <a:ext cx="67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After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13390" y="3623413"/>
            <a:ext cx="1840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Safety wire lug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5" y="1221896"/>
            <a:ext cx="1608125" cy="838593"/>
          </a:xfrm>
          <a:prstGeom prst="rect">
            <a:avLst/>
          </a:prstGeom>
        </p:spPr>
      </p:pic>
      <p:cxnSp>
        <p:nvCxnSpPr>
          <p:cNvPr id="4" name="直線矢印コネクタ 3"/>
          <p:cNvCxnSpPr/>
          <p:nvPr/>
        </p:nvCxnSpPr>
        <p:spPr>
          <a:xfrm>
            <a:off x="1215479" y="4433355"/>
            <a:ext cx="15611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27" y="476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6. </a:t>
            </a:r>
            <a:r>
              <a:rPr lang="en-US" altLang="ja-JP" dirty="0"/>
              <a:t>Standard </a:t>
            </a:r>
            <a:r>
              <a:rPr lang="en-US" altLang="ja-JP" dirty="0" smtClean="0"/>
              <a:t>Accessories, </a:t>
            </a:r>
            <a:r>
              <a:rPr lang="en-US" altLang="ja-JP" dirty="0"/>
              <a:t>Optional Accessories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6273" y="568617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WV-X1551LN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WV-X1571LN 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Optional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accessories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82761"/>
              </p:ext>
            </p:extLst>
          </p:nvPr>
        </p:nvGraphicFramePr>
        <p:xfrm>
          <a:off x="1089441" y="1129518"/>
          <a:ext cx="7374159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456654215"/>
                    </a:ext>
                  </a:extLst>
                </a:gridCol>
                <a:gridCol w="4364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</a:t>
                      </a:r>
                      <a:r>
                        <a:rPr kumimoji="1"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silver)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</a:t>
                      </a:r>
                      <a:r>
                        <a:rPr kumimoji="1"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silver)</a:t>
                      </a:r>
                      <a:endParaRPr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lang="ja-JP" alt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lang="en-US" altLang="ja-JP" sz="12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33" y="1386839"/>
            <a:ext cx="608553" cy="67931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04" y="2079606"/>
            <a:ext cx="487409" cy="55369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11" y="2646754"/>
            <a:ext cx="634675" cy="7245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04" y="3371278"/>
            <a:ext cx="489853" cy="5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27" y="476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6. </a:t>
            </a:r>
            <a:r>
              <a:rPr lang="en-US" altLang="ja-JP" dirty="0"/>
              <a:t>Standard </a:t>
            </a:r>
            <a:r>
              <a:rPr lang="en-US" altLang="ja-JP" dirty="0" smtClean="0"/>
              <a:t>Accessories, </a:t>
            </a:r>
            <a:r>
              <a:rPr lang="en-US" altLang="ja-JP" dirty="0"/>
              <a:t>Optional Accessories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907" y="707180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WV-X2551LN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WV-X2571LN 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Standard accessories 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7528"/>
              </p:ext>
            </p:extLst>
          </p:nvPr>
        </p:nvGraphicFramePr>
        <p:xfrm>
          <a:off x="1780288" y="1160751"/>
          <a:ext cx="7257913" cy="285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07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38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3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IMPORTANT SAFETY INSTRUCTIONS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Template B (for the base bracket)</a:t>
                      </a:r>
                      <a:endParaRPr kumimoji="1" lang="en-US" altLang="ja-JP" sz="10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Base bracket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4P alarm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Fixing screws for attachment plate</a:t>
                      </a:r>
                    </a:p>
                    <a:p>
                      <a:r>
                        <a:rPr lang="it-IT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(M4 × 8 mm {5/16 inches})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 OUT conversion plug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cover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 Coating label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1027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RJ45 waterproof connector cap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038060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655472" y="4129851"/>
            <a:ext cx="15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]</a:t>
            </a:r>
          </a:p>
          <a:p>
            <a:pPr lvl="0" algn="l">
              <a:defRPr/>
            </a:pP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  <a:endParaRPr lang="en-US" altLang="ja-JP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" y="1209080"/>
            <a:ext cx="1669037" cy="14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27" y="476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6. </a:t>
            </a:r>
            <a:r>
              <a:rPr lang="en-US" altLang="ja-JP" dirty="0"/>
              <a:t>Standard </a:t>
            </a:r>
            <a:r>
              <a:rPr lang="en-US" altLang="ja-JP" dirty="0" smtClean="0"/>
              <a:t>Accessories, </a:t>
            </a:r>
            <a:r>
              <a:rPr lang="en-US" altLang="ja-JP" dirty="0"/>
              <a:t>Optional Accessories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3741" y="558486"/>
            <a:ext cx="642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WV-X2551LN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WV-X2571LN 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Optional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accessories</a:t>
            </a:r>
            <a:endParaRPr lang="en-US" altLang="ja-JP" sz="18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468777"/>
              </p:ext>
            </p:extLst>
          </p:nvPr>
        </p:nvGraphicFramePr>
        <p:xfrm>
          <a:off x="138894" y="890713"/>
          <a:ext cx="4582793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2036868469"/>
                    </a:ext>
                  </a:extLst>
                </a:gridCol>
                <a:gridCol w="2252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r>
                        <a:rPr kumimoji="1" lang="ja-JP" altLang="en-US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Dome cover (Smoke type with clear sight coating)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WV-Q7118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 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1027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98471"/>
                  </a:ext>
                </a:extLst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169153"/>
              </p:ext>
            </p:extLst>
          </p:nvPr>
        </p:nvGraphicFramePr>
        <p:xfrm>
          <a:off x="4725672" y="890713"/>
          <a:ext cx="4349748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967">
                  <a:extLst>
                    <a:ext uri="{9D8B030D-6E8A-4147-A177-3AD203B41FA5}">
                      <a16:colId xmlns:a16="http://schemas.microsoft.com/office/drawing/2014/main" val="47804531"/>
                    </a:ext>
                  </a:extLst>
                </a:gridCol>
                <a:gridCol w="219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)*2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WV-Q124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)*2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)*2</a:t>
                      </a:r>
                      <a:endParaRPr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)*2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10274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)*2</a:t>
                      </a:r>
                      <a:endParaRPr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398471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96668" y="4368541"/>
            <a:ext cx="51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WV-Q105A is “for indoor use only” when installing on the ceiling.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62" y="1105060"/>
            <a:ext cx="505362" cy="35533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90" y="1506564"/>
            <a:ext cx="475614" cy="3344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62" y="1840980"/>
            <a:ext cx="600802" cy="3764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4" y="2220366"/>
            <a:ext cx="393454" cy="35433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54" y="2566187"/>
            <a:ext cx="430530" cy="3860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35" y="2979888"/>
            <a:ext cx="222665" cy="3242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02" y="3331815"/>
            <a:ext cx="265368" cy="36602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41" y="3658155"/>
            <a:ext cx="368959" cy="41927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49" y="4042335"/>
            <a:ext cx="335451" cy="38155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15" y="1105060"/>
            <a:ext cx="223859" cy="35533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55" y="1468032"/>
            <a:ext cx="277063" cy="41148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3" y="1828046"/>
            <a:ext cx="444152" cy="38937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21" y="2227629"/>
            <a:ext cx="396235" cy="34706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91" y="2584905"/>
            <a:ext cx="323348" cy="36732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81" y="2901312"/>
            <a:ext cx="424937" cy="47434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2" y="3324195"/>
            <a:ext cx="323536" cy="37046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44" y="3623911"/>
            <a:ext cx="437326" cy="49923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47" y="4042336"/>
            <a:ext cx="512409" cy="3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27" y="476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6. </a:t>
            </a:r>
            <a:r>
              <a:rPr lang="en-US" altLang="ja-JP" dirty="0"/>
              <a:t>Standard </a:t>
            </a:r>
            <a:r>
              <a:rPr lang="en-US" altLang="ja-JP" dirty="0" smtClean="0"/>
              <a:t>Accessories, </a:t>
            </a:r>
            <a:r>
              <a:rPr lang="en-US" altLang="ja-JP" dirty="0"/>
              <a:t>Optional Accessories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8299" y="723687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WV-X2251L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WV-X2271L 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　</a:t>
            </a:r>
            <a:r>
              <a:rPr lang="en-US" altLang="ja-JP" sz="1800" dirty="0">
                <a:effectLst/>
              </a:rPr>
              <a:t> </a:t>
            </a:r>
            <a:r>
              <a:rPr lang="en-US" altLang="ja-JP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Standard accessories 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62282"/>
              </p:ext>
            </p:extLst>
          </p:nvPr>
        </p:nvGraphicFramePr>
        <p:xfrm>
          <a:off x="1835264" y="1374765"/>
          <a:ext cx="7051797" cy="167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1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5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3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Power cord plug (</a:t>
                      </a:r>
                      <a:r>
                        <a:rPr kumimoji="1" lang="en-US" altLang="ja-JP" sz="1000" b="0" i="0" u="none" strike="noStrike" kern="120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 I/O terminal plug (</a:t>
                      </a:r>
                      <a:r>
                        <a:rPr kumimoji="1" lang="en-US" altLang="ja-JP" sz="1000" b="0" i="0" u="none" strike="noStrike" kern="120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Code label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MONITOR OUT conversion plug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ja-JP" altLang="en-US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IMPORTANT SAFETY INSTRUCTIONS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02337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835264" y="3525451"/>
            <a:ext cx="5484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*1: The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power cord plug and EXT I/O terminal plug are attached to the camera.</a:t>
            </a:r>
            <a:endParaRPr kumimoji="1" lang="ja-JP" altLang="en-US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80518" y="3985989"/>
            <a:ext cx="156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]</a:t>
            </a:r>
          </a:p>
          <a:p>
            <a:pPr lvl="0" algn="l">
              <a:defRPr/>
            </a:pP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  <a:endParaRPr lang="en-US" altLang="ja-JP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6" y="1242781"/>
            <a:ext cx="1455722" cy="14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8027" y="476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6. </a:t>
            </a:r>
            <a:r>
              <a:rPr lang="en-US" altLang="ja-JP" dirty="0"/>
              <a:t>Standard </a:t>
            </a:r>
            <a:r>
              <a:rPr lang="en-US" altLang="ja-JP" dirty="0" smtClean="0"/>
              <a:t>Accessories, </a:t>
            </a:r>
            <a:r>
              <a:rPr lang="en-US" altLang="ja-JP" dirty="0"/>
              <a:t>Optional Accessories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8937" y="658808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WV-X2251L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WV-X2271L 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Optional </a:t>
            </a: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accessories</a:t>
            </a:r>
            <a:endParaRPr lang="en-US" altLang="ja-JP" sz="18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40160"/>
              </p:ext>
            </p:extLst>
          </p:nvPr>
        </p:nvGraphicFramePr>
        <p:xfrm>
          <a:off x="496626" y="1062865"/>
          <a:ext cx="773297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529">
                  <a:extLst>
                    <a:ext uri="{9D8B030D-6E8A-4147-A177-3AD203B41FA5}">
                      <a16:colId xmlns:a16="http://schemas.microsoft.com/office/drawing/2014/main" val="1449735427"/>
                    </a:ext>
                  </a:extLst>
                </a:gridCol>
                <a:gridCol w="3648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7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Number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Name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2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</a:t>
                      </a:r>
                      <a:endParaRPr kumimoji="1" lang="ja-JP" altLang="en-US" sz="10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2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WV-CR1S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1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2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WV-Q174B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(White)</a:t>
                      </a:r>
                      <a:endParaRPr kumimoji="1" lang="ja-JP" altLang="en-US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2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WV-QEM100-W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ja-JP" altLang="en-US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lang="ja-JP" altLang="en-US" sz="10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2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2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altLang="ja-JP" sz="10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</a:t>
                      </a:r>
                      <a:r>
                        <a:rPr kumimoji="1" lang="en-US" altLang="ja-JP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ja-JP" altLang="en-US" sz="10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57" y="1290227"/>
            <a:ext cx="962803" cy="60325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1897380"/>
            <a:ext cx="759532" cy="51020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0" y="2407584"/>
            <a:ext cx="998220" cy="6004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32" y="3008076"/>
            <a:ext cx="827419" cy="53279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3540866"/>
            <a:ext cx="777517" cy="5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表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1636"/>
              </p:ext>
            </p:extLst>
          </p:nvPr>
        </p:nvGraphicFramePr>
        <p:xfrm>
          <a:off x="4813940" y="3703332"/>
          <a:ext cx="4001073" cy="93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56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984520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1059442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958544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311335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BOX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DOME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DOME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</a:t>
                      </a:r>
                      <a:r>
                        <a:rPr kumimoji="1" lang="ja-JP" altLang="en-US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WV-X1551LN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WV-X2551LN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WV-X2251L</a:t>
                      </a:r>
                      <a:endParaRPr kumimoji="1" lang="ja-JP" altLang="en-US" sz="12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</a:t>
                      </a:r>
                      <a:r>
                        <a:rPr kumimoji="1" lang="en-US" altLang="ja-JP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WV-X1571LN</a:t>
                      </a: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WV-X2571LN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WV-X2271L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449815" y="3382679"/>
            <a:ext cx="4307300" cy="135560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Ins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466487" y="1806100"/>
            <a:ext cx="2164287" cy="1274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Ins="0" anchor="ctr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" name="図表 3"/>
          <p:cNvGraphicFramePr/>
          <p:nvPr>
            <p:extLst/>
          </p:nvPr>
        </p:nvGraphicFramePr>
        <p:xfrm>
          <a:off x="3276498" y="1646376"/>
          <a:ext cx="4348857" cy="232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8" name="1 Título"/>
          <p:cNvSpPr>
            <a:spLocks noGrp="1"/>
          </p:cNvSpPr>
          <p:nvPr>
            <p:ph type="title"/>
          </p:nvPr>
        </p:nvSpPr>
        <p:spPr>
          <a:xfrm>
            <a:off x="319252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1.</a:t>
            </a:r>
            <a:r>
              <a:rPr lang="ja-JP" altLang="en-US" dirty="0">
                <a:solidFill>
                  <a:prstClr val="white"/>
                </a:solidFill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Product Concept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23" name="正方形/長方形 114"/>
          <p:cNvSpPr>
            <a:spLocks noChangeArrowheads="1"/>
          </p:cNvSpPr>
          <p:nvPr/>
        </p:nvSpPr>
        <p:spPr bwMode="auto">
          <a:xfrm>
            <a:off x="0" y="560376"/>
            <a:ext cx="9059905" cy="12311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algn="l" defTabSz="914378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What’s</a:t>
            </a:r>
            <a:r>
              <a:rPr lang="ja-JP" altLang="en-US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i-PRO with AI engine?</a:t>
            </a:r>
          </a:p>
          <a:p>
            <a:pPr marL="342900" lvl="0" indent="-342900" algn="l" defTabSz="91437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Recognizes “Face”, “Human” and “Vehicle” using AI function </a:t>
            </a:r>
            <a:r>
              <a:rPr lang="en-US" altLang="ja-JP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inside the camera </a:t>
            </a: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and optimizes the image depending on the environment</a:t>
            </a:r>
            <a:r>
              <a:rPr lang="ja-JP" altLang="en-US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　</a:t>
            </a:r>
            <a:endParaRPr lang="en-US" altLang="ja-JP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 marL="342900" lvl="0" indent="-342900" algn="l" defTabSz="91437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b="1" dirty="0" smtClean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Up to 3 installations of extension software is possible</a:t>
            </a:r>
          </a:p>
          <a:p>
            <a:pPr marL="342900" lvl="0" indent="-342900" algn="l" defTabSz="91437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We provide Software Development Kit (i-PRO </a:t>
            </a:r>
            <a:r>
              <a:rPr lang="en-US" altLang="ja-JP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Camera </a:t>
            </a: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SDK) to outside 3</a:t>
            </a:r>
            <a:r>
              <a:rPr lang="en-US" altLang="ja-JP" b="1" baseline="30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rd</a:t>
            </a: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parties</a:t>
            </a:r>
            <a:endParaRPr lang="ja-JP" altLang="en-US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484685" y="1945520"/>
            <a:ext cx="21460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Extension Software </a:t>
            </a:r>
          </a:p>
          <a:p>
            <a:pPr algn="l"/>
            <a:r>
              <a:rPr lang="ja-JP" altLang="en-US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AI-VMD</a:t>
            </a:r>
          </a:p>
          <a:p>
            <a:pPr algn="l"/>
            <a:r>
              <a:rPr lang="ja-JP" altLang="en-US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AI Privacy Guard</a:t>
            </a:r>
          </a:p>
          <a:p>
            <a:pPr algn="l"/>
            <a:r>
              <a:rPr lang="ja-JP" altLang="en-US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- 3rd Party Application</a:t>
            </a:r>
            <a:endParaRPr lang="en-US" altLang="ja-JP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85463" y="3382679"/>
            <a:ext cx="3013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u="sng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en-US" altLang="ja-JP" sz="1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with AI engine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3471260" y="4400834"/>
            <a:ext cx="1061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25320" y="4400619"/>
            <a:ext cx="10336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BOX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135649" y="4401517"/>
            <a:ext cx="1210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76" y="1915503"/>
            <a:ext cx="487699" cy="532649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4807966" y="3435360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 UP: 6</a:t>
            </a:r>
            <a:r>
              <a:rPr lang="ja-JP" altLang="en-US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endParaRPr lang="en-US" altLang="ja-JP" sz="105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64459" y="2456658"/>
            <a:ext cx="2250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Recognizes “Face”, “Human” and “Vehicle” and automatically optimizes the image </a:t>
            </a:r>
            <a:endParaRPr kumimoji="1" lang="ja-JP" altLang="en-U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3092" y="2926099"/>
            <a:ext cx="1538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 smtClean="0">
                <a:solidFill>
                  <a:srgbClr val="0A54A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Recognition Image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1" y="1911913"/>
            <a:ext cx="1848902" cy="1040007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9" y="3707892"/>
            <a:ext cx="1288859" cy="67210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90" y="3687728"/>
            <a:ext cx="879778" cy="766432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30" y="3662191"/>
            <a:ext cx="803177" cy="78346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60002" y="1825143"/>
            <a:ext cx="4297113" cy="135049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角丸四角形 27"/>
          <p:cNvSpPr/>
          <p:nvPr/>
        </p:nvSpPr>
        <p:spPr>
          <a:xfrm>
            <a:off x="4566380" y="1881725"/>
            <a:ext cx="770284" cy="172784"/>
          </a:xfrm>
          <a:prstGeom prst="round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100" b="1" kern="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Install</a:t>
            </a:r>
            <a:endParaRPr kumimoji="0" lang="ja-JP" altLang="en-US" sz="1100" b="1" kern="0" dirty="0" smtClean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0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6214" y="9234"/>
            <a:ext cx="7854941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Other </a:t>
            </a:r>
            <a:r>
              <a:rPr kumimoji="1" lang="en-US" altLang="ja-JP" dirty="0" smtClean="0"/>
              <a:t>Software Specifications - </a:t>
            </a:r>
            <a:r>
              <a:rPr kumimoji="1" lang="en-US" altLang="ja-JP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</a:t>
            </a:r>
            <a:endParaRPr kumimoji="1" lang="en-US" altLang="ja-JP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685247"/>
              </p:ext>
            </p:extLst>
          </p:nvPr>
        </p:nvGraphicFramePr>
        <p:xfrm>
          <a:off x="100080" y="845867"/>
          <a:ext cx="8947401" cy="228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878">
                <a:tc rowSpan="2"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1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10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  <a:endParaRPr kumimoji="1" lang="en-US" altLang="ja-JP" sz="11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1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1280x720 640x360 </a:t>
                      </a: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900" b="1" i="1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8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  <a:endParaRPr kumimoji="1" lang="ja-JP" altLang="en-US" sz="11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 fps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 fps</a:t>
                      </a:r>
                      <a:endParaRPr kumimoji="1" lang="ja-JP" alt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solidFill>
                      <a:srgbClr val="DCF4FC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Resolution:</a:t>
                      </a: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Same</a:t>
                      </a: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as</a:t>
                      </a:r>
                      <a:r>
                        <a:rPr kumimoji="1" lang="ja-JP" alt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above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2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  <a:endParaRPr kumimoji="1" lang="ja-JP" altLang="en-US" sz="11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4.2 fps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4.2 fps</a:t>
                      </a:r>
                      <a:endParaRPr kumimoji="1" lang="ja-JP" alt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872053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8873" y="519394"/>
            <a:ext cx="811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(5MP model)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00080" y="3151071"/>
            <a:ext cx="8863959" cy="11695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either Stream(1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to be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- 3072x1728,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can be selected in case of stream(1) is set to 2560x1440.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90°” and “270°” cannot be set for [Image rotation] when “320x180” is selected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89372" y="1295639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 *3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56536" y="836379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*1</a:t>
            </a:r>
            <a:endParaRPr kumimoji="1" lang="en-US" altLang="ja-JP" sz="800" b="1" dirty="0" smtClean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85358" y="1123180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91415" y="1618482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24943" y="1945147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00028" y="1945147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19225" y="195521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08342" y="195521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4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6214" y="9234"/>
            <a:ext cx="7854941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Other </a:t>
            </a:r>
            <a:r>
              <a:rPr kumimoji="1" lang="en-US" altLang="ja-JP" dirty="0" smtClean="0"/>
              <a:t>Software Specifications - </a:t>
            </a:r>
            <a:r>
              <a:rPr kumimoji="1" lang="en-US" altLang="ja-JP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</a:t>
            </a:r>
            <a:endParaRPr kumimoji="1" lang="en-US" altLang="ja-JP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873" y="519394"/>
            <a:ext cx="811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(4K model)</a:t>
            </a: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60651"/>
              </p:ext>
            </p:extLst>
          </p:nvPr>
        </p:nvGraphicFramePr>
        <p:xfrm>
          <a:off x="98910" y="844958"/>
          <a:ext cx="8947401" cy="270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087">
                  <a:extLst>
                    <a:ext uri="{9D8B030D-6E8A-4147-A177-3AD203B41FA5}">
                      <a16:colId xmlns:a16="http://schemas.microsoft.com/office/drawing/2014/main" val="39950167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1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630">
                <a:tc gridSpan="2"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endParaRPr kumimoji="1" lang="en-US" altLang="ja-JP" sz="11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</a:p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10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1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10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10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endParaRPr kumimoji="1" lang="en-US" altLang="ja-JP" sz="110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</a:t>
                      </a: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 </a:t>
                      </a:r>
                    </a:p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1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900" b="1" i="1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956">
                <a:tc rowSpan="2">
                  <a:txBody>
                    <a:bodyPr/>
                    <a:lstStyle/>
                    <a:p>
                      <a:endParaRPr kumimoji="1" lang="en-US" altLang="ja-JP" sz="11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5fps</a:t>
                      </a:r>
                      <a:endParaRPr kumimoji="1" lang="ja-JP" altLang="en-US" sz="11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70920"/>
                  </a:ext>
                </a:extLst>
              </a:tr>
              <a:tr h="28795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049520"/>
                  </a:ext>
                </a:extLst>
              </a:tr>
              <a:tr h="177857">
                <a:tc gridSpan="2"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Resolution:</a:t>
                      </a: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Same</a:t>
                      </a: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as</a:t>
                      </a:r>
                      <a:r>
                        <a:rPr kumimoji="1" lang="ja-JP" alt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above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900" dirty="0" smtClean="0">
                        <a:solidFill>
                          <a:srgbClr val="0070C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sz="1100" b="0" kern="1200" dirty="0" smtClean="0">
                        <a:solidFill>
                          <a:srgbClr val="0070C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230">
                <a:tc rowSpan="2">
                  <a:txBody>
                    <a:bodyPr/>
                    <a:lstStyle/>
                    <a:p>
                      <a:endParaRPr kumimoji="1" lang="en-US" altLang="ja-JP" sz="11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12.5fps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12.5fps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12.5fps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4.2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782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12.5fps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25fps</a:t>
                      </a:r>
                      <a:endParaRPr kumimoji="1" lang="en-US" altLang="ja-JP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97793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3774990" y="1275100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 </a:t>
            </a:r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endParaRPr kumimoji="1" lang="ja-JP" altLang="en-US" sz="8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41097" y="832926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endParaRPr kumimoji="1" lang="ja-JP" altLang="en-US" sz="800" b="1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45145" y="2195789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ja-JP" altLang="en-US" sz="8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45145" y="2487141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ja-JP" altLang="en-US" sz="8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47150" y="3027974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ja-JP" altLang="en-US" sz="8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47150" y="3283230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endParaRPr kumimoji="1" lang="ja-JP" altLang="en-US" sz="8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71324" y="1109146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83393" y="1622494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24943" y="1945147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00028" y="1945147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19225" y="195521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08342" y="195521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62470" y="2197884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35264" y="2485256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52459" y="2480339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169654" y="2474636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62470" y="3032130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35264" y="3283230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52459" y="328384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169654" y="3283848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</a:t>
            </a:r>
            <a:r>
              <a:rPr kumimoji="1" lang="en-US" altLang="ja-JP" sz="800" b="1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100080" y="3506000"/>
            <a:ext cx="8863959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for either Stream(1)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to be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- 3072x1728,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can be selected in case of stream(1) is set to 2560x1440.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90°” and “270°” cannot be set for [Image rotation] when “320x180” is selected.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maximum frame rates of Stream(1) to JPEG(2) are either the combination of (A) or (B).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Up to 15fps(12.5fps) when “90°” or “270°” is selected for [Image rotation].</a:t>
            </a:r>
          </a:p>
        </p:txBody>
      </p:sp>
    </p:spTree>
    <p:extLst>
      <p:ext uri="{BB962C8B-B14F-4D97-AF65-F5344CB8AC3E}">
        <p14:creationId xmlns:p14="http://schemas.microsoft.com/office/powerpoint/2010/main" val="18627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26214" y="9234"/>
            <a:ext cx="7854941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Other </a:t>
            </a:r>
            <a:r>
              <a:rPr kumimoji="1" lang="en-US" altLang="ja-JP" dirty="0" smtClean="0"/>
              <a:t>Software Specifications - </a:t>
            </a:r>
            <a:r>
              <a:rPr kumimoji="1" lang="en-US" altLang="ja-JP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</a:t>
            </a:r>
            <a:endParaRPr kumimoji="1" lang="en-US" altLang="ja-JP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7771" y="616348"/>
            <a:ext cx="58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 rate limitation</a:t>
            </a:r>
            <a:endParaRPr lang="en-US" altLang="ja-JP" sz="1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47362"/>
              </p:ext>
            </p:extLst>
          </p:nvPr>
        </p:nvGraphicFramePr>
        <p:xfrm>
          <a:off x="702234" y="1047415"/>
          <a:ext cx="7822138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125">
                  <a:extLst>
                    <a:ext uri="{9D8B030D-6E8A-4147-A177-3AD203B41FA5}">
                      <a16:colId xmlns:a16="http://schemas.microsoft.com/office/drawing/2014/main" val="1505557162"/>
                    </a:ext>
                  </a:extLst>
                </a:gridCol>
                <a:gridCol w="873899">
                  <a:extLst>
                    <a:ext uri="{9D8B030D-6E8A-4147-A177-3AD203B41FA5}">
                      <a16:colId xmlns:a16="http://schemas.microsoft.com/office/drawing/2014/main" val="157271064"/>
                    </a:ext>
                  </a:extLst>
                </a:gridCol>
                <a:gridCol w="1877725">
                  <a:extLst>
                    <a:ext uri="{9D8B030D-6E8A-4147-A177-3AD203B41FA5}">
                      <a16:colId xmlns:a16="http://schemas.microsoft.com/office/drawing/2014/main" val="1169171710"/>
                    </a:ext>
                  </a:extLst>
                </a:gridCol>
                <a:gridCol w="2475053">
                  <a:extLst>
                    <a:ext uri="{9D8B030D-6E8A-4147-A177-3AD203B41FA5}">
                      <a16:colId xmlns:a16="http://schemas.microsoft.com/office/drawing/2014/main" val="2192643945"/>
                    </a:ext>
                  </a:extLst>
                </a:gridCol>
                <a:gridCol w="1800336">
                  <a:extLst>
                    <a:ext uri="{9D8B030D-6E8A-4147-A177-3AD203B41FA5}">
                      <a16:colId xmlns:a16="http://schemas.microsoft.com/office/drawing/2014/main" val="679480296"/>
                    </a:ext>
                  </a:extLst>
                </a:gridCol>
              </a:tblGrid>
              <a:tr h="228600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5MP</a:t>
                      </a:r>
                      <a:r>
                        <a:rPr lang="en-US" altLang="ja-JP" sz="11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11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Privacy Guard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61172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94063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946"/>
                  </a:ext>
                </a:extLst>
              </a:tr>
              <a:tr h="2997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lang="en-US" altLang="ja-JP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：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90682257"/>
                  </a:ext>
                </a:extLst>
              </a:tr>
              <a:tr h="2636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lang="en-US" altLang="ja-JP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：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735261049"/>
                  </a:ext>
                </a:extLst>
              </a:tr>
            </a:tbl>
          </a:graphicData>
        </a:graphic>
      </p:graphicFrame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465907"/>
              </p:ext>
            </p:extLst>
          </p:nvPr>
        </p:nvGraphicFramePr>
        <p:xfrm>
          <a:off x="694380" y="2686309"/>
          <a:ext cx="7842023" cy="1356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128">
                  <a:extLst>
                    <a:ext uri="{9D8B030D-6E8A-4147-A177-3AD203B41FA5}">
                      <a16:colId xmlns:a16="http://schemas.microsoft.com/office/drawing/2014/main" val="490900841"/>
                    </a:ext>
                  </a:extLst>
                </a:gridCol>
                <a:gridCol w="872289">
                  <a:extLst>
                    <a:ext uri="{9D8B030D-6E8A-4147-A177-3AD203B41FA5}">
                      <a16:colId xmlns:a16="http://schemas.microsoft.com/office/drawing/2014/main" val="1436212574"/>
                    </a:ext>
                  </a:extLst>
                </a:gridCol>
                <a:gridCol w="1880380">
                  <a:extLst>
                    <a:ext uri="{9D8B030D-6E8A-4147-A177-3AD203B41FA5}">
                      <a16:colId xmlns:a16="http://schemas.microsoft.com/office/drawing/2014/main" val="3002673840"/>
                    </a:ext>
                  </a:extLst>
                </a:gridCol>
                <a:gridCol w="2450989">
                  <a:extLst>
                    <a:ext uri="{9D8B030D-6E8A-4147-A177-3AD203B41FA5}">
                      <a16:colId xmlns:a16="http://schemas.microsoft.com/office/drawing/2014/main" val="3151046318"/>
                    </a:ext>
                  </a:extLst>
                </a:gridCol>
                <a:gridCol w="1826237">
                  <a:extLst>
                    <a:ext uri="{9D8B030D-6E8A-4147-A177-3AD203B41FA5}">
                      <a16:colId xmlns:a16="http://schemas.microsoft.com/office/drawing/2014/main" val="2651535228"/>
                    </a:ext>
                  </a:extLst>
                </a:gridCol>
              </a:tblGrid>
              <a:tr h="228600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4K model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11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Privacy Guard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094385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137018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10355"/>
                  </a:ext>
                </a:extLst>
              </a:tr>
              <a:tr h="267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r>
                        <a:rPr lang="ja-JP" alt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Privacy Guard image 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：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endParaRPr lang="en-US" altLang="ja-JP" sz="11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24564928"/>
                  </a:ext>
                </a:extLst>
              </a:tr>
              <a:tr h="2688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Installed</a:t>
                      </a:r>
                      <a:endParaRPr lang="ja-JP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r>
                        <a:rPr lang="ja-JP" alt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Privacy Guard image 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：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endParaRPr lang="en-US" altLang="ja-JP" sz="11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1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94420"/>
                  </a:ext>
                </a:extLst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00396" y="4162984"/>
            <a:ext cx="784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  15fps in maximum when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90°”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270°”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 for [Image rotation], or depending on the resolution.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  7.5fps in maximum when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90°”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270°”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 for [Image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rotation].</a:t>
            </a:r>
            <a:endParaRPr kumimoji="1" lang="ja-JP" altLang="en-US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93566" y="33300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ja-JP" altLang="en-US" sz="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269032" y="332932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ja-JP" altLang="en-US" sz="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05723" y="352427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</a:t>
            </a:r>
            <a:endParaRPr kumimoji="1" lang="ja-JP" altLang="en-US" sz="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07728" y="38511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</a:t>
            </a:r>
            <a:endParaRPr kumimoji="1" lang="ja-JP" altLang="en-US" sz="8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9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558864" y="673611"/>
            <a:ext cx="4541593" cy="4172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 anchorCtr="1">
            <a:no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Models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7. </a:t>
            </a:r>
            <a:r>
              <a:rPr kumimoji="1" lang="en-US" altLang="ja-JP" dirty="0" smtClean="0"/>
              <a:t>Other Software </a:t>
            </a:r>
            <a:r>
              <a:rPr kumimoji="1" lang="en-US" altLang="ja-JP" dirty="0"/>
              <a:t>Specifications - </a:t>
            </a:r>
            <a:r>
              <a:rPr kumimoji="1" lang="en-US" altLang="ja-JP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1067" y="505300"/>
            <a:ext cx="3226049" cy="384721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</a:t>
            </a:r>
            <a:r>
              <a:rPr kumimoji="1" lang="en-US" altLang="ja-JP" sz="14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mask setting</a:t>
            </a:r>
            <a:endParaRPr kumimoji="1" lang="en-US" altLang="ja-JP" sz="1400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3719" y="952033"/>
            <a:ext cx="419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designating 4 points on the screen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43525" y="950598"/>
            <a:ext cx="4300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 by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rectangle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10" y="1271081"/>
            <a:ext cx="4054700" cy="31640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6" y="1271081"/>
            <a:ext cx="3810045" cy="33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3" y="1310983"/>
            <a:ext cx="2730936" cy="31851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7. </a:t>
            </a:r>
            <a:r>
              <a:rPr kumimoji="1" lang="en-US" altLang="ja-JP" dirty="0" smtClean="0"/>
              <a:t>Other Software </a:t>
            </a:r>
            <a:r>
              <a:rPr kumimoji="1" lang="en-US" altLang="ja-JP" dirty="0"/>
              <a:t>Specifications - </a:t>
            </a:r>
            <a:r>
              <a:rPr kumimoji="1" lang="en-US" altLang="ja-JP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1067" y="500984"/>
            <a:ext cx="3226049" cy="384721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  <a:r>
              <a:rPr kumimoji="1" lang="en-US" altLang="ja-JP" sz="14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on Super dynamic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7669" y="860863"/>
            <a:ext cx="6683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Adjusting the super dynamic level to 30 or more sets the frame rate to 15fps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at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maximum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74532" y="1558233"/>
            <a:ext cx="489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Setting: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Default=27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　　　　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 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fps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transmission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available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646011" y="1679519"/>
            <a:ext cx="1478145" cy="47101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" name="直線コネクタ 9"/>
          <p:cNvCxnSpPr>
            <a:endCxn id="9" idx="3"/>
          </p:cNvCxnSpPr>
          <p:nvPr/>
        </p:nvCxnSpPr>
        <p:spPr>
          <a:xfrm flipH="1">
            <a:off x="3124156" y="1679519"/>
            <a:ext cx="550377" cy="23550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888963"/>
              </p:ext>
            </p:extLst>
          </p:nvPr>
        </p:nvGraphicFramePr>
        <p:xfrm>
          <a:off x="3674533" y="2150533"/>
          <a:ext cx="5168678" cy="80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25">
                  <a:extLst>
                    <a:ext uri="{9D8B030D-6E8A-4147-A177-3AD203B41FA5}">
                      <a16:colId xmlns:a16="http://schemas.microsoft.com/office/drawing/2014/main" val="2440865893"/>
                    </a:ext>
                  </a:extLst>
                </a:gridCol>
                <a:gridCol w="757989">
                  <a:extLst>
                    <a:ext uri="{9D8B030D-6E8A-4147-A177-3AD203B41FA5}">
                      <a16:colId xmlns:a16="http://schemas.microsoft.com/office/drawing/2014/main" val="1429192844"/>
                    </a:ext>
                  </a:extLst>
                </a:gridCol>
                <a:gridCol w="715879">
                  <a:extLst>
                    <a:ext uri="{9D8B030D-6E8A-4147-A177-3AD203B41FA5}">
                      <a16:colId xmlns:a16="http://schemas.microsoft.com/office/drawing/2014/main" val="3360149267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187522024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1827881942"/>
                    </a:ext>
                  </a:extLst>
                </a:gridCol>
                <a:gridCol w="709864">
                  <a:extLst>
                    <a:ext uri="{9D8B030D-6E8A-4147-A177-3AD203B41FA5}">
                      <a16:colId xmlns:a16="http://schemas.microsoft.com/office/drawing/2014/main" val="1339714971"/>
                    </a:ext>
                  </a:extLst>
                </a:gridCol>
              </a:tblGrid>
              <a:tr h="26636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Level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926197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rate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582447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 *1</a:t>
                      </a:r>
                      <a:endParaRPr kumimoji="1" lang="en-US" altLang="ja-JP" sz="6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108dB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114dB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126dB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132dB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9827513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674532" y="3082472"/>
            <a:ext cx="5111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: Those are design values and they can change depending on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7568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7. </a:t>
            </a:r>
            <a:r>
              <a:rPr kumimoji="1" lang="en-US" altLang="ja-JP" dirty="0" smtClean="0"/>
              <a:t>Other Software </a:t>
            </a:r>
            <a:r>
              <a:rPr kumimoji="1" lang="en-US" altLang="ja-JP" dirty="0"/>
              <a:t>Specifications - </a:t>
            </a:r>
            <a:r>
              <a:rPr kumimoji="1" lang="en-US" altLang="ja-JP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Cameras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1066" y="502978"/>
            <a:ext cx="4162254" cy="384721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lvl="0" indent="-285750" algn="l">
              <a:lnSpc>
                <a:spcPts val="3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ja-JP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(scene change detection) </a:t>
            </a: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 settings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7670" y="814036"/>
            <a:ext cx="4932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alarm has been added as a standard feature.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9943" y="1011558"/>
            <a:ext cx="5052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 setting</a:t>
            </a: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Configure the area for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alarm 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        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(Up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1 area)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Detection sensitivity</a:t>
            </a: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the detection sensitivity from “Low”, “Middle” and “High”.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 is “Middle”.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area</a:t>
            </a: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the detection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area to detect the subject motion from “Very low”, “Low”, “Middle” and “High”. Default is “Middle”.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Detection time</a:t>
            </a: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time to issue an alarm from 3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</a:t>
            </a:r>
            <a:r>
              <a:rPr lang="en-US" altLang="ja-JP" sz="12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5s, 10s, 30s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1min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  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                     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Default is 3s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SCD information addition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Determine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whether to attach the SCD information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the streaming data. (O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</a:t>
            </a:r>
            <a:r>
              <a:rPr lang="ja-JP" altLang="en-US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2" y="1132581"/>
            <a:ext cx="3417389" cy="37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4" y="2594756"/>
            <a:ext cx="1235352" cy="11243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7. </a:t>
            </a:r>
            <a:r>
              <a:rPr kumimoji="1" lang="en-US" altLang="ja-JP" dirty="0" smtClean="0"/>
              <a:t>Other Software Specifications – Extension Software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0216" y="1015578"/>
            <a:ext cx="1458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Added the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setting screen of extension software on Setup screen. 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Allows installation of up to 3 additional extension software applications.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66599" y="3168734"/>
            <a:ext cx="1038782" cy="481211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9049" y="3726793"/>
            <a:ext cx="1595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menu links of additionally installed applications are displayed (3 apps max)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Clicking on the link opens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setup menu.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3" name="直線コネクタ 12"/>
          <p:cNvCxnSpPr>
            <a:stCxn id="3" idx="1"/>
            <a:endCxn id="10" idx="3"/>
          </p:cNvCxnSpPr>
          <p:nvPr/>
        </p:nvCxnSpPr>
        <p:spPr>
          <a:xfrm flipH="1">
            <a:off x="1305381" y="1831186"/>
            <a:ext cx="294704" cy="157815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929940" y="956708"/>
            <a:ext cx="3122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ja-JP" sz="10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additional applications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Information such as version will be displayed when the installation is done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83302" y="2221565"/>
            <a:ext cx="3232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AI-VMD and AI Privacy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Guard: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Trial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period is 90 days after installation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You can use them without regular license activation for the first 90 days.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927322" y="3163383"/>
            <a:ext cx="312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start regular operation, obtain Registration Key from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KMS and finish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registration.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1067" y="504298"/>
            <a:ext cx="3226049" cy="384721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Manage Extension Software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4" y="966083"/>
            <a:ext cx="4350828" cy="282354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600085" y="1466012"/>
            <a:ext cx="763391" cy="730347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078427" y="2093702"/>
            <a:ext cx="2142598" cy="63167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7" name="直線コネクタ 16"/>
          <p:cNvCxnSpPr>
            <a:endCxn id="15" idx="3"/>
          </p:cNvCxnSpPr>
          <p:nvPr/>
        </p:nvCxnSpPr>
        <p:spPr>
          <a:xfrm flipH="1">
            <a:off x="5221025" y="1866542"/>
            <a:ext cx="875865" cy="54299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18" y="1488654"/>
            <a:ext cx="2922663" cy="661079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7101703" y="1792159"/>
            <a:ext cx="1898508" cy="14625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35" y="3573986"/>
            <a:ext cx="2768049" cy="7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79" y="1257906"/>
            <a:ext cx="3572625" cy="299698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7" y="1257684"/>
            <a:ext cx="3790865" cy="34094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7. </a:t>
            </a:r>
            <a:r>
              <a:rPr kumimoji="1" lang="en-US" altLang="ja-JP" dirty="0" smtClean="0"/>
              <a:t>Other Software </a:t>
            </a:r>
            <a:r>
              <a:rPr kumimoji="1" lang="en-US" altLang="ja-JP" dirty="0"/>
              <a:t>Specifications – Extension Software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1067" y="500650"/>
            <a:ext cx="3226049" cy="384721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4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Schedule of Extension Software </a:t>
            </a:r>
            <a:endParaRPr kumimoji="1" lang="en-US" altLang="ja-JP" sz="105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3469" y="1302238"/>
            <a:ext cx="3543943" cy="335276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7669" y="902128"/>
            <a:ext cx="603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Added schedule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setting screen for extension software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made it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possible to set the schedule of each additional application.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74286" y="1011463"/>
            <a:ext cx="3461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Sample: Screen of AI-VMD Setting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194737" y="1806117"/>
            <a:ext cx="2254469" cy="85676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153448" y="2734991"/>
            <a:ext cx="3420174" cy="1107960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12162" y="4254890"/>
            <a:ext cx="3461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Manage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</a:t>
            </a:r>
            <a:r>
              <a:rPr lang="en-US" altLang="ja-JP" sz="10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 schedule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“Operating day of week” and </a:t>
            </a:r>
            <a:r>
              <a:rPr lang="en-US" altLang="ja-JP" sz="10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above 2 time tables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Appendix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8876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72530" y="2293576"/>
            <a:ext cx="6970614" cy="1105345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Image quality comparison (5MP model</a:t>
            </a:r>
            <a:r>
              <a:rPr kumimoji="1" lang="en-US" altLang="ja-JP" sz="2800" dirty="0"/>
              <a:t>)</a:t>
            </a:r>
            <a:br>
              <a:rPr kumimoji="1" lang="en-US" altLang="ja-JP" sz="2800" dirty="0"/>
            </a:br>
            <a:r>
              <a:rPr kumimoji="1" lang="en-US" altLang="ja-JP" sz="2800" dirty="0"/>
              <a:t>vs </a:t>
            </a:r>
            <a:r>
              <a:rPr lang="en-US" altLang="ja-JP" sz="2800" dirty="0"/>
              <a:t>Avigilon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186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表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81746"/>
              </p:ext>
            </p:extLst>
          </p:nvPr>
        </p:nvGraphicFramePr>
        <p:xfrm>
          <a:off x="29145" y="1631898"/>
          <a:ext cx="9100947" cy="320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64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583532"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i-PRO with AI engine</a:t>
                      </a:r>
                      <a:r>
                        <a:rPr kumimoji="1" lang="ja-JP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WV-X1551LN)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High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i-PRO with AI engine (</a:t>
                      </a: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WV-X1551LN)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Low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Conventional model</a:t>
                      </a:r>
                    </a:p>
                  </a:txBody>
                  <a:tcPr marL="36000" marR="36000" marT="7200" marB="7200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1306263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317019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23" y="2360997"/>
            <a:ext cx="1930569" cy="108594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87" y="2298273"/>
            <a:ext cx="1935452" cy="108869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54" y="2379552"/>
            <a:ext cx="1959272" cy="1102091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30029" y="7076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2</a:t>
            </a:r>
            <a:r>
              <a:rPr lang="en-US" altLang="ja-JP" b="1" dirty="0" smtClean="0">
                <a:solidFill>
                  <a:prstClr val="white"/>
                </a:solidFill>
                <a:latin typeface="Calibri" panose="020F0502020204030204" pitchFamily="34" charset="0"/>
                <a:ea typeface="Meiryo UI" pitchFamily="50" charset="-128"/>
              </a:rPr>
              <a:t>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Key features</a:t>
            </a:r>
            <a:r>
              <a:rPr lang="ja-JP" altLang="en-US" dirty="0">
                <a:solidFill>
                  <a:prstClr val="white"/>
                </a:solidFill>
                <a:ea typeface="Meiryo UI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-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 AI Intelligent Auto</a:t>
            </a:r>
            <a:endParaRPr kumimoji="1" lang="ja-JP" altLang="en-US" sz="200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正方形/長方形 114"/>
          <p:cNvSpPr>
            <a:spLocks noChangeArrowheads="1"/>
          </p:cNvSpPr>
          <p:nvPr/>
        </p:nvSpPr>
        <p:spPr bwMode="auto">
          <a:xfrm>
            <a:off x="330029" y="1085225"/>
            <a:ext cx="7845892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</a:t>
            </a:r>
            <a:r>
              <a:rPr lang="en-US" altLang="ja-JP" sz="16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has been remarkably improved by </a:t>
            </a:r>
            <a:r>
              <a:rPr lang="en-US" altLang="ja-JP" sz="16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 detection (upper body) </a:t>
            </a:r>
            <a:r>
              <a:rPr lang="en-US" altLang="ja-JP" sz="16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even in the situation where </a:t>
            </a:r>
            <a:r>
              <a:rPr lang="en-US" altLang="ja-JP" sz="1600" noProof="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 detection is unavailable.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0" y="2306965"/>
            <a:ext cx="932566" cy="1080000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605" y="2341838"/>
            <a:ext cx="936000" cy="1080000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154" y="2372316"/>
            <a:ext cx="936000" cy="1080000"/>
          </a:xfrm>
          <a:prstGeom prst="rect">
            <a:avLst/>
          </a:prstGeom>
          <a:ln w="19050">
            <a:solidFill>
              <a:srgbClr val="FF5050"/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1341506" y="3824164"/>
            <a:ext cx="264286" cy="3392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20" y="3688213"/>
            <a:ext cx="1892053" cy="10642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9" y="3706412"/>
            <a:ext cx="1892052" cy="10642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47" y="3678725"/>
            <a:ext cx="1908618" cy="10735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845" y="3688213"/>
            <a:ext cx="936000" cy="10800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54" name="図 5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52" y="3704785"/>
            <a:ext cx="936000" cy="10800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429" y="3684707"/>
            <a:ext cx="936000" cy="10800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1830823" y="2375178"/>
            <a:ext cx="328628" cy="1011787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114"/>
          <p:cNvSpPr>
            <a:spLocks noChangeArrowheads="1"/>
          </p:cNvSpPr>
          <p:nvPr/>
        </p:nvSpPr>
        <p:spPr bwMode="auto">
          <a:xfrm>
            <a:off x="-51186" y="532385"/>
            <a:ext cx="9000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55584" lvl="1" algn="l">
              <a:buFont typeface="Wingdings" panose="05000000000000000000" pitchFamily="2" charset="2"/>
              <a:buChar char="u"/>
            </a:pPr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Recognizes “Face”, “Human” and “Vehicle” and automatically optimizes the image depending on the environment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2355445" y="2360997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2282776" y="3746210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830823" y="3763764"/>
            <a:ext cx="328628" cy="98855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904112" y="2426982"/>
            <a:ext cx="283198" cy="994854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414750" y="2424677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929239" y="2426982"/>
            <a:ext cx="264286" cy="342932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8420965" y="2425240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51" name="角丸四角形 50"/>
          <p:cNvSpPr/>
          <p:nvPr/>
        </p:nvSpPr>
        <p:spPr>
          <a:xfrm>
            <a:off x="5345015" y="3719380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4893061" y="3736934"/>
            <a:ext cx="365685" cy="101538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8379579" y="3735307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7933845" y="3752861"/>
            <a:ext cx="276159" cy="342932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29144" y="1631898"/>
            <a:ext cx="6061741" cy="32068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1862033" y="2399797"/>
            <a:ext cx="259752" cy="238209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866807" y="3799002"/>
            <a:ext cx="259752" cy="238209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Summary</a:t>
            </a:r>
            <a:endParaRPr kumimoji="1" lang="ja-JP" altLang="en-US" sz="2000" dirty="0"/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234923"/>
              </p:ext>
            </p:extLst>
          </p:nvPr>
        </p:nvGraphicFramePr>
        <p:xfrm>
          <a:off x="349895" y="977054"/>
          <a:ext cx="4815229" cy="35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正方形/長方形 11"/>
          <p:cNvSpPr/>
          <p:nvPr/>
        </p:nvSpPr>
        <p:spPr>
          <a:xfrm>
            <a:off x="5604570" y="2902666"/>
            <a:ext cx="35394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 setting (common to all scenes, default setting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l" eaLnBrk="0" hangingPunct="0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SD : ON</a:t>
            </a:r>
            <a:endParaRPr lang="en-US" altLang="ja-JP" sz="1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0" hangingPunct="0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H265, VBR, MAX bitrate :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36000kbps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20fps, image quality : 6</a:t>
            </a:r>
            <a:endParaRPr lang="en-US" altLang="ja-JP" sz="1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604571" y="1818251"/>
            <a:ext cx="3450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 setting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(common to all scenes, default setting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SD : ON, iA : ON</a:t>
            </a:r>
          </a:p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H265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10240 kbps, Image quality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Smartcoding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353406" y="1582576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X2551L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353405" y="2666992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205255" y="698863"/>
            <a:ext cx="7598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Has advantages compared to Avigilon.</a:t>
            </a:r>
            <a:endParaRPr lang="en-US" altLang="ja-JP" sz="18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968941" y="4516760"/>
            <a:ext cx="6361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</p:spTree>
    <p:extLst>
      <p:ext uri="{BB962C8B-B14F-4D97-AF65-F5344CB8AC3E}">
        <p14:creationId xmlns:p14="http://schemas.microsoft.com/office/powerpoint/2010/main" val="40569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623059"/>
              </p:ext>
            </p:extLst>
          </p:nvPr>
        </p:nvGraphicFramePr>
        <p:xfrm>
          <a:off x="715879" y="3358554"/>
          <a:ext cx="3555332" cy="101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93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952037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17358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Somewhat visible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340121"/>
              </p:ext>
            </p:extLst>
          </p:nvPr>
        </p:nvGraphicFramePr>
        <p:xfrm>
          <a:off x="4853781" y="3362772"/>
          <a:ext cx="3640510" cy="1028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142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986955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15413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5408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5408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Somewhat visible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3568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Good, Very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oisy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5408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5408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9475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729862" y="3046178"/>
            <a:ext cx="1197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points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57968" y="3046178"/>
            <a:ext cx="1074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points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81" y="1037171"/>
            <a:ext cx="2935224" cy="164934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25" y="1043669"/>
            <a:ext cx="2932938" cy="1648206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Low light (Illuminance: 0.3lux)</a:t>
            </a:r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383053" y="653473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i-PRO X2551L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5553615" y="657580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135446" y="1626539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6419451" y="1763690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500200" y="44306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807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566098" y="44258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3043kbps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9" y="1740305"/>
            <a:ext cx="1042836" cy="1213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9" y="1765375"/>
            <a:ext cx="1025119" cy="118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737134"/>
              </p:ext>
            </p:extLst>
          </p:nvPr>
        </p:nvGraphicFramePr>
        <p:xfrm>
          <a:off x="818148" y="3533287"/>
          <a:ext cx="3398922" cy="100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01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750595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99310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42909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4290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4290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r>
                        <a:rPr kumimoji="1" lang="ja-JP" altLang="en-US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4290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4290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62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593173"/>
              </p:ext>
            </p:extLst>
          </p:nvPr>
        </p:nvGraphicFramePr>
        <p:xfrm>
          <a:off x="4881605" y="3541124"/>
          <a:ext cx="3468315" cy="10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410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708484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4142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44930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4493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r>
                        <a:rPr kumimoji="1" lang="ja-JP" altLang="en-US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4493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 Noisy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4493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4493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4393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679787" y="3237458"/>
            <a:ext cx="1170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55042" y="3251746"/>
            <a:ext cx="1347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56" y="1018132"/>
            <a:ext cx="2930652" cy="164592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7" y="1021561"/>
            <a:ext cx="2930652" cy="1642491"/>
          </a:xfrm>
          <a:prstGeom prst="rect">
            <a:avLst/>
          </a:prstGeom>
        </p:spPr>
      </p:pic>
      <p:sp>
        <p:nvSpPr>
          <p:cNvPr id="25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IR-LED</a:t>
            </a:r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371024" y="653473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X2551L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5459977" y="657580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975472" y="1681871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7038201" y="1680303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2855277" y="2155579"/>
            <a:ext cx="367933" cy="2276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6854234" y="2138573"/>
            <a:ext cx="367933" cy="2276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472108" y="45419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886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523805" y="453590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2332kbps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78" y="1562626"/>
            <a:ext cx="795657" cy="10671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92" y="1511990"/>
            <a:ext cx="762761" cy="113001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32" y="2465657"/>
            <a:ext cx="1313644" cy="98523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95" y="2465657"/>
            <a:ext cx="1383114" cy="9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153150"/>
              </p:ext>
            </p:extLst>
          </p:nvPr>
        </p:nvGraphicFramePr>
        <p:xfrm>
          <a:off x="872289" y="3511050"/>
          <a:ext cx="3194484" cy="101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8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92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24766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751200"/>
              </p:ext>
            </p:extLst>
          </p:nvPr>
        </p:nvGraphicFramePr>
        <p:xfrm>
          <a:off x="5047246" y="3513877"/>
          <a:ext cx="3260557" cy="101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085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34177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9329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noisy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0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15" y="1051192"/>
            <a:ext cx="2931795" cy="164706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" y="1048335"/>
            <a:ext cx="2926080" cy="1652778"/>
          </a:xfrm>
          <a:prstGeom prst="rect">
            <a:avLst/>
          </a:prstGeom>
        </p:spPr>
      </p:pic>
      <p:sp>
        <p:nvSpPr>
          <p:cNvPr id="35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SD Night time (Illuminance: 5-10lux</a:t>
            </a:r>
            <a:r>
              <a:rPr lang="en-US" altLang="ja-JP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1377040" y="653473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X2551L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5506636" y="657580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545143" y="1701029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6634512" y="1713174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9915" y="3188947"/>
            <a:ext cx="1170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15071" y="3172496"/>
            <a:ext cx="1170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  <a:endParaRPr lang="en-US" altLang="ja-JP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262192" y="4526182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856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446321" y="452466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3468kbps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4" y="1886831"/>
            <a:ext cx="936477" cy="118682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82" y="1888751"/>
            <a:ext cx="851649" cy="11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8" y="1058415"/>
            <a:ext cx="2930652" cy="16459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10" y="2025748"/>
            <a:ext cx="793601" cy="996614"/>
          </a:xfrm>
          <a:prstGeom prst="rect">
            <a:avLst/>
          </a:prstGeom>
        </p:spPr>
      </p:pic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66803"/>
              </p:ext>
            </p:extLst>
          </p:nvPr>
        </p:nvGraphicFramePr>
        <p:xfrm>
          <a:off x="685801" y="3276278"/>
          <a:ext cx="3661374" cy="101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952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5510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81320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blurry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Dark part bright, Bright part 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Fair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0051"/>
              </p:ext>
            </p:extLst>
          </p:nvPr>
        </p:nvGraphicFramePr>
        <p:xfrm>
          <a:off x="4822939" y="3280446"/>
          <a:ext cx="3641277" cy="102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435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8668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39153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59761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59761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Visible, Slightly blurry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59761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Dark </a:t>
                      </a:r>
                      <a:r>
                        <a:rPr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part bright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Bright part 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59761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70084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9" y="1058415"/>
            <a:ext cx="2930652" cy="1650492"/>
          </a:xfrm>
          <a:prstGeom prst="rect">
            <a:avLst/>
          </a:prstGeom>
        </p:spPr>
      </p:pic>
      <p:sp>
        <p:nvSpPr>
          <p:cNvPr id="52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SD Day time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401131" y="653473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X2551L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5470407" y="657580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flipH="1" flipV="1">
            <a:off x="3864934" y="2839453"/>
            <a:ext cx="273929" cy="682224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楕円 58"/>
          <p:cNvSpPr/>
          <p:nvPr/>
        </p:nvSpPr>
        <p:spPr>
          <a:xfrm>
            <a:off x="3267131" y="2033344"/>
            <a:ext cx="748960" cy="8599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2875648" y="1593819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6997570" y="1603826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99741" y="297431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38275" y="2975488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501238" y="428988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2411kbps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643577" y="42857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5300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59" y="1165124"/>
            <a:ext cx="571550" cy="147840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39" y="1140161"/>
            <a:ext cx="486777" cy="152571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03" y="2017179"/>
            <a:ext cx="771285" cy="9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1" y="1047065"/>
            <a:ext cx="2930652" cy="164592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38" y="1751847"/>
            <a:ext cx="604106" cy="892217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22815"/>
              </p:ext>
            </p:extLst>
          </p:nvPr>
        </p:nvGraphicFramePr>
        <p:xfrm>
          <a:off x="788067" y="3269922"/>
          <a:ext cx="3577690" cy="1019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50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892883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4430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4930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4930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8533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041945"/>
              </p:ext>
            </p:extLst>
          </p:nvPr>
        </p:nvGraphicFramePr>
        <p:xfrm>
          <a:off x="4884828" y="3273076"/>
          <a:ext cx="3506748" cy="101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384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901733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2063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41189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4118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Noisy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4118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4118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41189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76166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49" y="1047065"/>
            <a:ext cx="2931795" cy="1645920"/>
          </a:xfrm>
          <a:prstGeom prst="rect">
            <a:avLst/>
          </a:prstGeom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Day time Indoors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449233" y="653473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X2551L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5476069" y="657580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楕円 41"/>
          <p:cNvSpPr/>
          <p:nvPr/>
        </p:nvSpPr>
        <p:spPr>
          <a:xfrm>
            <a:off x="3421348" y="1751847"/>
            <a:ext cx="572479" cy="7583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4" name="直線矢印コネクタ 43"/>
          <p:cNvCxnSpPr>
            <a:endCxn id="42" idx="5"/>
          </p:cNvCxnSpPr>
          <p:nvPr/>
        </p:nvCxnSpPr>
        <p:spPr>
          <a:xfrm flipH="1" flipV="1">
            <a:off x="3909989" y="2399137"/>
            <a:ext cx="270985" cy="1084005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>
            <a:off x="2642098" y="1656894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6611307" y="1644296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01987" y="2934522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04730" y="29217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524949" y="429787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1517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557118" y="4283242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4450kbps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9" y="1751847"/>
            <a:ext cx="640839" cy="8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5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9" y="1039151"/>
            <a:ext cx="2930652" cy="165506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75" y="1752514"/>
            <a:ext cx="623908" cy="921463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916775"/>
              </p:ext>
            </p:extLst>
          </p:nvPr>
        </p:nvGraphicFramePr>
        <p:xfrm>
          <a:off x="764006" y="3332040"/>
          <a:ext cx="3364054" cy="101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54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757605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07908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Fair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678154"/>
              </p:ext>
            </p:extLst>
          </p:nvPr>
        </p:nvGraphicFramePr>
        <p:xfrm>
          <a:off x="4836695" y="3338056"/>
          <a:ext cx="3572266" cy="101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64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92938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822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Noisy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 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Fair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65" y="1047152"/>
            <a:ext cx="2928366" cy="1647063"/>
          </a:xfrm>
          <a:prstGeom prst="rect">
            <a:avLst/>
          </a:prstGeom>
        </p:spPr>
      </p:pic>
      <p:sp>
        <p:nvSpPr>
          <p:cNvPr id="3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Day time Outdoors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316881" y="653473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X2551L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5457370" y="657580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523600" y="1712310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6506935" y="1786642"/>
            <a:ext cx="306414" cy="3754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楕円 45"/>
          <p:cNvSpPr/>
          <p:nvPr/>
        </p:nvSpPr>
        <p:spPr>
          <a:xfrm>
            <a:off x="3316704" y="1751847"/>
            <a:ext cx="572479" cy="7583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7" name="直線矢印コネクタ 46"/>
          <p:cNvCxnSpPr/>
          <p:nvPr/>
        </p:nvCxnSpPr>
        <p:spPr>
          <a:xfrm flipH="1" flipV="1">
            <a:off x="3729789" y="2510194"/>
            <a:ext cx="225672" cy="1079444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71907" y="3002480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839622" y="2997624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314706" y="434565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3122kbps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574805" y="4351666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10330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10" y="1815344"/>
            <a:ext cx="538045" cy="8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72530" y="2293576"/>
            <a:ext cx="6970614" cy="1171519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Image quality comparison (4K model)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vs </a:t>
            </a:r>
            <a:r>
              <a:rPr lang="en-US" altLang="ja-JP" sz="2800" dirty="0"/>
              <a:t>Avigilon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568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Summary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604570" y="2902666"/>
            <a:ext cx="35394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 setting (common to all scenes, default setting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l" eaLnBrk="0" hangingPunct="0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SD : ON</a:t>
            </a:r>
            <a:endParaRPr lang="en-US" altLang="ja-JP" sz="1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0" hangingPunct="0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H265, VBR, MAX bitrate :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36000kbps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30fps, image quality : 6</a:t>
            </a:r>
            <a:endParaRPr lang="en-US" altLang="ja-JP" sz="1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604571" y="1818251"/>
            <a:ext cx="3450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 setting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(common to all scenes, default setting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SD : ON, iA : ON</a:t>
            </a:r>
          </a:p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H265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24576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kbps, Image quality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Smartcoding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353406" y="1582576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353405" y="2666992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205255" y="698863"/>
            <a:ext cx="7598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Has advantages compared to Avigilon.</a:t>
            </a:r>
            <a:endParaRPr lang="en-US" altLang="ja-JP" sz="18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968941" y="4516760"/>
            <a:ext cx="6361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348699"/>
              </p:ext>
            </p:extLst>
          </p:nvPr>
        </p:nvGraphicFramePr>
        <p:xfrm>
          <a:off x="140324" y="883529"/>
          <a:ext cx="5213081" cy="363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97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70516"/>
              </p:ext>
            </p:extLst>
          </p:nvPr>
        </p:nvGraphicFramePr>
        <p:xfrm>
          <a:off x="786688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Somewhat visible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blurry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061403"/>
              </p:ext>
            </p:extLst>
          </p:nvPr>
        </p:nvGraphicFramePr>
        <p:xfrm>
          <a:off x="4902010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Somewhat visible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noisy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2" y="1206836"/>
            <a:ext cx="3200423" cy="17992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18" y="1200527"/>
            <a:ext cx="3219599" cy="1805556"/>
          </a:xfrm>
          <a:prstGeom prst="rect">
            <a:avLst/>
          </a:prstGeom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5524193" y="781861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Low light (Illuminance: 0.3lux)</a:t>
            </a:r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403179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1320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502190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7104kbps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392972" y="2001068"/>
            <a:ext cx="306414" cy="293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6725486" y="1812884"/>
            <a:ext cx="306414" cy="293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1" y="2294935"/>
            <a:ext cx="712782" cy="87940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93" y="2294934"/>
            <a:ext cx="805847" cy="937031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23021" y="3134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55125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24009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94" y="1912809"/>
            <a:ext cx="1818981" cy="1024198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1939110"/>
            <a:ext cx="1834491" cy="1033466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31472" y="5028"/>
            <a:ext cx="7376159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2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.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Key features</a:t>
            </a:r>
            <a:r>
              <a:rPr lang="ja-JP" altLang="en-US" dirty="0">
                <a:solidFill>
                  <a:prstClr val="white"/>
                </a:solidFill>
                <a:ea typeface="Meiryo UI" pitchFamily="50" charset="-128"/>
              </a:rPr>
              <a:t>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-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 AI Smart Coding</a:t>
            </a:r>
            <a:endParaRPr kumimoji="1" lang="ja-JP" altLang="en-US" sz="200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86487" y="1295734"/>
            <a:ext cx="7144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detection by AI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</a:t>
            </a:r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detection accuracy and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 rate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other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areas.</a:t>
            </a:r>
          </a:p>
          <a:p>
            <a:pPr lvl="0" algn="l">
              <a:defRPr/>
            </a:pP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(approx. 50 percent compared to conventional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53" name="グループ化 52"/>
          <p:cNvGrpSpPr/>
          <p:nvPr/>
        </p:nvGrpSpPr>
        <p:grpSpPr>
          <a:xfrm>
            <a:off x="8561180" y="987755"/>
            <a:ext cx="254218" cy="826775"/>
            <a:chOff x="10236744" y="3206681"/>
            <a:chExt cx="750778" cy="2593393"/>
          </a:xfrm>
        </p:grpSpPr>
        <p:pic>
          <p:nvPicPr>
            <p:cNvPr id="54" name="図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6744" y="3206681"/>
              <a:ext cx="750778" cy="2572222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36744" y="4151050"/>
              <a:ext cx="750778" cy="1649024"/>
            </a:xfrm>
            <a:prstGeom prst="rect">
              <a:avLst/>
            </a:prstGeom>
          </p:spPr>
        </p:pic>
      </p:grpSp>
      <p:sp>
        <p:nvSpPr>
          <p:cNvPr id="58" name="正方形/長方形 57"/>
          <p:cNvSpPr/>
          <p:nvPr/>
        </p:nvSpPr>
        <p:spPr>
          <a:xfrm>
            <a:off x="8727422" y="1080102"/>
            <a:ext cx="503570" cy="400099"/>
          </a:xfrm>
          <a:prstGeom prst="rect">
            <a:avLst/>
          </a:prstGeom>
          <a:effectLst/>
        </p:spPr>
        <p:txBody>
          <a:bodyPr wrap="square" lIns="91429" tIns="45715" rIns="91429" bIns="4571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Max</a:t>
            </a:r>
            <a:r>
              <a:rPr lang="en-US" altLang="ja-JP" sz="1000" b="1" dirty="0" smtClean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50</a:t>
            </a:r>
            <a:r>
              <a:rPr lang="en-US" altLang="ja-JP" sz="1000" b="1" dirty="0">
                <a:solidFill>
                  <a:srgbClr val="00FFFF"/>
                </a:solidFill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rPr>
              <a:t>%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04" y="996891"/>
            <a:ext cx="254217" cy="81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テキスト ボックス 64"/>
          <p:cNvSpPr txBox="1"/>
          <p:nvPr/>
        </p:nvSpPr>
        <p:spPr>
          <a:xfrm flipH="1">
            <a:off x="7368341" y="548293"/>
            <a:ext cx="100680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 models</a:t>
            </a:r>
          </a:p>
          <a:p>
            <a:pPr algn="ctr">
              <a:lnSpc>
                <a:spcPts val="1000"/>
              </a:lnSpc>
            </a:pPr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H.265</a:t>
            </a:r>
            <a:endParaRPr kumimoji="1" lang="ja-JP" altLang="en-US" sz="1000" b="1" dirty="0">
              <a:ln w="0"/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 flipH="1">
            <a:off x="8220645" y="533924"/>
            <a:ext cx="851163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altLang="ja-JP" sz="1000" b="1" dirty="0">
                <a:ln w="0"/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i-PRO with AI </a:t>
            </a:r>
            <a:r>
              <a:rPr lang="en-US" altLang="ja-JP" sz="1000" b="1" dirty="0" smtClean="0">
                <a:ln w="0"/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</a:t>
            </a:r>
          </a:p>
          <a:p>
            <a:pPr>
              <a:lnSpc>
                <a:spcPts val="1000"/>
              </a:lnSpc>
            </a:pPr>
            <a:r>
              <a:rPr kumimoji="1" lang="en-US" altLang="ja-JP" sz="1000" b="1" dirty="0" smtClean="0">
                <a:ln w="0"/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H.265</a:t>
            </a:r>
            <a:endParaRPr kumimoji="1" lang="ja-JP" altLang="en-US" sz="1000" b="1" dirty="0">
              <a:ln w="0"/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 flipH="1">
            <a:off x="8223046" y="1543608"/>
            <a:ext cx="938229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</a:p>
          <a:p>
            <a:pPr algn="ctr"/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kumimoji="1" lang="ja-JP" altLang="en-US" sz="1000" b="1" dirty="0">
              <a:ln w="0"/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下矢印 67"/>
          <p:cNvSpPr/>
          <p:nvPr/>
        </p:nvSpPr>
        <p:spPr>
          <a:xfrm>
            <a:off x="8604478" y="1072435"/>
            <a:ext cx="149290" cy="2398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32642" y="580917"/>
            <a:ext cx="719873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ts val="1400"/>
              </a:lnSpc>
              <a:buFont typeface="Wingdings" panose="05000000000000000000" pitchFamily="2" charset="2"/>
              <a:buChar char="u"/>
              <a:defRPr/>
            </a:pPr>
            <a:r>
              <a:rPr lang="en-US" altLang="ja-JP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Recognizes “Face”, “Human” and “Vehicle” and automatically controls the compression rate depending on the environment.</a:t>
            </a:r>
            <a:endParaRPr kumimoji="1" lang="en-US" altLang="ja-JP" b="1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107468" y="971872"/>
            <a:ext cx="7346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models: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motion and automatically adjusts the image quality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moving objects to high and others to low.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pPr lvl="0" algn="l">
              <a:defRPr/>
            </a:pPr>
            <a:r>
              <a:rPr lang="en-US" altLang="ja-JP" sz="1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with AI engine :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objects (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face, human and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vehicle)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adjusts the image quality of those objects to high and others to low.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 flipH="1">
            <a:off x="7427811" y="1543608"/>
            <a:ext cx="938229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coding</a:t>
            </a:r>
          </a:p>
          <a:p>
            <a:pPr algn="ctr"/>
            <a:r>
              <a:rPr lang="en-US" altLang="ja-JP" sz="1000" b="1" dirty="0" smtClean="0">
                <a:ln w="0"/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kumimoji="1" lang="ja-JP" altLang="en-US" sz="1000" b="1" dirty="0">
              <a:ln w="0"/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四角形吹き出し 73"/>
          <p:cNvSpPr/>
          <p:nvPr/>
        </p:nvSpPr>
        <p:spPr>
          <a:xfrm>
            <a:off x="7001387" y="1919539"/>
            <a:ext cx="2030856" cy="1882439"/>
          </a:xfrm>
          <a:prstGeom prst="wedgeRectCallout">
            <a:avLst>
              <a:gd name="adj1" fmla="val -100968"/>
              <a:gd name="adj2" fmla="val -2336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四角形吹き出し 74"/>
          <p:cNvSpPr/>
          <p:nvPr/>
        </p:nvSpPr>
        <p:spPr>
          <a:xfrm>
            <a:off x="4974512" y="2972295"/>
            <a:ext cx="1906216" cy="1925584"/>
          </a:xfrm>
          <a:prstGeom prst="wedgeRectCallout">
            <a:avLst>
              <a:gd name="adj1" fmla="val -24021"/>
              <a:gd name="adj2" fmla="val -818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四角形吹き出し 76"/>
          <p:cNvSpPr/>
          <p:nvPr/>
        </p:nvSpPr>
        <p:spPr>
          <a:xfrm>
            <a:off x="2134021" y="1940587"/>
            <a:ext cx="2030856" cy="1857148"/>
          </a:xfrm>
          <a:prstGeom prst="wedgeRectCallout">
            <a:avLst>
              <a:gd name="adj1" fmla="val -97013"/>
              <a:gd name="adj2" fmla="val -2636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72129" y="1681174"/>
            <a:ext cx="1593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Conventional models]</a:t>
            </a:r>
            <a:endParaRPr lang="en-US" altLang="ja-JP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右矢印 80"/>
          <p:cNvSpPr/>
          <p:nvPr/>
        </p:nvSpPr>
        <p:spPr>
          <a:xfrm>
            <a:off x="4342375" y="2499779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正方形/長方形 81"/>
          <p:cNvSpPr/>
          <p:nvPr/>
        </p:nvSpPr>
        <p:spPr>
          <a:xfrm>
            <a:off x="2113597" y="3308181"/>
            <a:ext cx="21158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Person on the image does not move </a:t>
            </a:r>
            <a:endParaRPr lang="en-US" altLang="ja-JP" sz="105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quality is adjusted to low</a:t>
            </a: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3" name="四角形吹き出し 82"/>
          <p:cNvSpPr/>
          <p:nvPr/>
        </p:nvSpPr>
        <p:spPr>
          <a:xfrm>
            <a:off x="112679" y="3003827"/>
            <a:ext cx="1906216" cy="1875230"/>
          </a:xfrm>
          <a:prstGeom prst="wedgeRectCallout">
            <a:avLst>
              <a:gd name="adj1" fmla="val -27586"/>
              <a:gd name="adj2" fmla="val -863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94674" y="4395176"/>
            <a:ext cx="1908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recognized as a moving object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Increase </a:t>
            </a: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Data amount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4867445" y="1658467"/>
            <a:ext cx="1556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[i-PRO with AI engine]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4951986" y="4374508"/>
            <a:ext cx="19721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NOT recognized as an object</a:t>
            </a:r>
          </a:p>
          <a:p>
            <a:pPr algn="l">
              <a:lnSpc>
                <a:spcPts val="800"/>
              </a:lnSpc>
            </a:pPr>
            <a:endParaRPr lang="en-US" altLang="ja-JP" sz="105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Suppress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Data amount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6975590" y="3270320"/>
            <a:ext cx="21503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detect “face” and “human”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A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quality of the face area to high</a:t>
            </a:r>
          </a:p>
        </p:txBody>
      </p:sp>
      <p:sp>
        <p:nvSpPr>
          <p:cNvPr id="90" name="正方形/長方形 89"/>
          <p:cNvSpPr/>
          <p:nvPr/>
        </p:nvSpPr>
        <p:spPr>
          <a:xfrm>
            <a:off x="2226291" y="456454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6733kbps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7160772" y="45892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5055676" y="471618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右矢印 35"/>
          <p:cNvSpPr/>
          <p:nvPr/>
        </p:nvSpPr>
        <p:spPr>
          <a:xfrm>
            <a:off x="182891" y="4728960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右矢印 42"/>
          <p:cNvSpPr/>
          <p:nvPr/>
        </p:nvSpPr>
        <p:spPr>
          <a:xfrm>
            <a:off x="2204219" y="3649469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右矢印 43"/>
          <p:cNvSpPr/>
          <p:nvPr/>
        </p:nvSpPr>
        <p:spPr>
          <a:xfrm>
            <a:off x="7089081" y="3489958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02" y="2008953"/>
            <a:ext cx="1817848" cy="128097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" y="3047727"/>
            <a:ext cx="1564681" cy="13332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17" y="1971938"/>
            <a:ext cx="1807646" cy="127378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47" y="3011966"/>
            <a:ext cx="1603597" cy="13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0" y="1166489"/>
            <a:ext cx="3254155" cy="183163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71" y="1801552"/>
            <a:ext cx="1158362" cy="1299626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503364"/>
              </p:ext>
            </p:extLst>
          </p:nvPr>
        </p:nvGraphicFramePr>
        <p:xfrm>
          <a:off x="744914" y="3449174"/>
          <a:ext cx="3476452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65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71498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0297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Noisy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34435"/>
              </p:ext>
            </p:extLst>
          </p:nvPr>
        </p:nvGraphicFramePr>
        <p:xfrm>
          <a:off x="4936479" y="3451867"/>
          <a:ext cx="349937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33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82040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21000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Dark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02" y="1192940"/>
            <a:ext cx="3227907" cy="1816661"/>
          </a:xfrm>
          <a:prstGeom prst="rect">
            <a:avLst/>
          </a:prstGeom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IR-LED</a:t>
            </a:r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5524193" y="781861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389578" y="449838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2676kbps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622582" y="449838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2090kbps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62345" y="1932318"/>
            <a:ext cx="306414" cy="293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6771446" y="1816343"/>
            <a:ext cx="241246" cy="293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/>
          <p:cNvSpPr/>
          <p:nvPr/>
        </p:nvSpPr>
        <p:spPr>
          <a:xfrm>
            <a:off x="3000445" y="1841222"/>
            <a:ext cx="870286" cy="10119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1" name="直線矢印コネクタ 30"/>
          <p:cNvCxnSpPr>
            <a:endCxn id="30" idx="5"/>
          </p:cNvCxnSpPr>
          <p:nvPr/>
        </p:nvCxnSpPr>
        <p:spPr>
          <a:xfrm flipH="1" flipV="1">
            <a:off x="3743281" y="2705002"/>
            <a:ext cx="309818" cy="972087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78" y="1843843"/>
            <a:ext cx="1039566" cy="1236241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07371" y="3114678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55125" y="3134869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2349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6" y="1249782"/>
            <a:ext cx="3180192" cy="178853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94" y="2175684"/>
            <a:ext cx="1080120" cy="1080120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641367"/>
              </p:ext>
            </p:extLst>
          </p:nvPr>
        </p:nvGraphicFramePr>
        <p:xfrm>
          <a:off x="690698" y="3460401"/>
          <a:ext cx="3720029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92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774497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9360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</a:t>
                      </a:r>
                      <a:r>
                        <a:rPr kumimoji="1" lang="ja-JP" altLang="en-US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noisy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881323"/>
              </p:ext>
            </p:extLst>
          </p:nvPr>
        </p:nvGraphicFramePr>
        <p:xfrm>
          <a:off x="4971815" y="3460401"/>
          <a:ext cx="3567900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082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90724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1709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blurry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56" y="1249782"/>
            <a:ext cx="3179803" cy="1788530"/>
          </a:xfrm>
          <a:prstGeom prst="rect">
            <a:avLst/>
          </a:prstGeom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SD Night time (Illuminance: 5-10lux</a:t>
            </a:r>
            <a:r>
              <a:rPr lang="en-US" altLang="ja-JP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5524193" y="781861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550712" y="450692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3839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730357" y="450692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6827kbps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16726" y="2111071"/>
            <a:ext cx="306414" cy="293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6904247" y="2015966"/>
            <a:ext cx="306414" cy="2938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/>
          <p:cNvSpPr/>
          <p:nvPr/>
        </p:nvSpPr>
        <p:spPr>
          <a:xfrm>
            <a:off x="3309826" y="2171231"/>
            <a:ext cx="870286" cy="10119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1" name="直線矢印コネクタ 30"/>
          <p:cNvCxnSpPr>
            <a:endCxn id="30" idx="5"/>
          </p:cNvCxnSpPr>
          <p:nvPr/>
        </p:nvCxnSpPr>
        <p:spPr>
          <a:xfrm flipH="1" flipV="1">
            <a:off x="4052662" y="3035011"/>
            <a:ext cx="149235" cy="692377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91" y="2168059"/>
            <a:ext cx="1071976" cy="1081298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707371" y="3114678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97413" y="3127352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2219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4" y="1277219"/>
            <a:ext cx="3348048" cy="188408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83" y="1796789"/>
            <a:ext cx="819092" cy="1619356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74760"/>
              </p:ext>
            </p:extLst>
          </p:nvPr>
        </p:nvGraphicFramePr>
        <p:xfrm>
          <a:off x="845554" y="3579843"/>
          <a:ext cx="341031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842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88025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80448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89381"/>
              </p:ext>
            </p:extLst>
          </p:nvPr>
        </p:nvGraphicFramePr>
        <p:xfrm>
          <a:off x="5045062" y="3579843"/>
          <a:ext cx="333148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220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0048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59783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Slightly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blurry</a:t>
                      </a: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21" y="1285915"/>
            <a:ext cx="3372554" cy="1900658"/>
          </a:xfrm>
          <a:prstGeom prst="rect">
            <a:avLst/>
          </a:prstGeom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SD Day time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5524193" y="781861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490642" y="462636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2708kbps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662031" y="463003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9127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860485" y="2001071"/>
            <a:ext cx="306414" cy="5427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7368250" y="1947885"/>
            <a:ext cx="306414" cy="5427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/>
          <p:cNvSpPr/>
          <p:nvPr/>
        </p:nvSpPr>
        <p:spPr>
          <a:xfrm>
            <a:off x="3606520" y="1799971"/>
            <a:ext cx="690471" cy="10532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4083862" y="2853202"/>
            <a:ext cx="59819" cy="984190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81" y="1558521"/>
            <a:ext cx="620734" cy="14425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36" y="1558521"/>
            <a:ext cx="598520" cy="14600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96" y="1795975"/>
            <a:ext cx="819504" cy="162017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803625" y="324702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75620" y="3253686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24750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0" y="1136652"/>
            <a:ext cx="3284678" cy="18471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62" y="1767046"/>
            <a:ext cx="1167703" cy="1436460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492608"/>
              </p:ext>
            </p:extLst>
          </p:nvPr>
        </p:nvGraphicFramePr>
        <p:xfrm>
          <a:off x="783226" y="3482191"/>
          <a:ext cx="3667816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92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77615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29272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680730"/>
              </p:ext>
            </p:extLst>
          </p:nvPr>
        </p:nvGraphicFramePr>
        <p:xfrm>
          <a:off x="4900340" y="3479567"/>
          <a:ext cx="3529372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350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7154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88868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98" y="1136652"/>
            <a:ext cx="3282873" cy="1847180"/>
          </a:xfrm>
          <a:prstGeom prst="rect">
            <a:avLst/>
          </a:prstGeom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Day time Indoors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5524193" y="781861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685815" y="451694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1578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665026" y="452608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433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276095" y="1931928"/>
            <a:ext cx="306414" cy="34375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6598977" y="1767046"/>
            <a:ext cx="306414" cy="34375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/>
          <p:cNvSpPr/>
          <p:nvPr/>
        </p:nvSpPr>
        <p:spPr>
          <a:xfrm>
            <a:off x="3158690" y="1772471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1" name="直線矢印コネクタ 30"/>
          <p:cNvCxnSpPr>
            <a:endCxn id="30" idx="5"/>
          </p:cNvCxnSpPr>
          <p:nvPr/>
        </p:nvCxnSpPr>
        <p:spPr>
          <a:xfrm flipH="1" flipV="1">
            <a:off x="4012926" y="2718408"/>
            <a:ext cx="261384" cy="1022734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90" y="1692598"/>
            <a:ext cx="1218168" cy="151090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79562" y="3156788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67335" y="3157432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875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63" y="1132877"/>
            <a:ext cx="3385613" cy="19037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81" y="1853926"/>
            <a:ext cx="1353733" cy="137253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8" y="1129202"/>
            <a:ext cx="3395678" cy="190744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07" y="1786299"/>
            <a:ext cx="1355446" cy="1440161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96933"/>
              </p:ext>
            </p:extLst>
          </p:nvPr>
        </p:nvGraphicFramePr>
        <p:xfrm>
          <a:off x="842464" y="3488285"/>
          <a:ext cx="33858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6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715146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1144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58202"/>
              </p:ext>
            </p:extLst>
          </p:nvPr>
        </p:nvGraphicFramePr>
        <p:xfrm>
          <a:off x="5061666" y="3479817"/>
          <a:ext cx="3457236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76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12187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75282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Day time Outdoors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5524193" y="781861"/>
            <a:ext cx="2258357" cy="21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Avigilon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8</a:t>
            </a:r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.0C-H5A-DO1-IR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411506" y="45289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5029kbps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708264" y="452890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24453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117966" y="2021304"/>
            <a:ext cx="306414" cy="34375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6440688" y="1897293"/>
            <a:ext cx="306414" cy="34375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/>
          <p:cNvSpPr/>
          <p:nvPr/>
        </p:nvSpPr>
        <p:spPr>
          <a:xfrm>
            <a:off x="3158690" y="1772471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3898232" y="2825702"/>
            <a:ext cx="190448" cy="915440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楕円 31"/>
          <p:cNvSpPr/>
          <p:nvPr/>
        </p:nvSpPr>
        <p:spPr>
          <a:xfrm>
            <a:off x="7449643" y="1858308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 flipH="1" flipV="1">
            <a:off x="8193808" y="2880705"/>
            <a:ext cx="190448" cy="842138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79562" y="3156788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50883" y="3144788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7052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72530" y="2293576"/>
            <a:ext cx="6970614" cy="1171519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Image quality comparison (4K model)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vs </a:t>
            </a:r>
            <a:r>
              <a:rPr lang="en-US" altLang="ja-JP" sz="2800" dirty="0" smtClean="0"/>
              <a:t>Hanwha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90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Summary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604570" y="2902666"/>
            <a:ext cx="35394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 setting (common to all scenes, default setting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l" eaLnBrk="0" hangingPunct="0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SD : ON</a:t>
            </a:r>
            <a:endParaRPr lang="en-US" altLang="ja-JP" sz="1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0" hangingPunct="0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H265, VBR, MAX bitrate : 12288kbps, 30fps</a:t>
            </a:r>
            <a:endParaRPr lang="en-US" altLang="ja-JP" sz="1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604571" y="1818251"/>
            <a:ext cx="3450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Compression setting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(common to all scenes, default setting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SD : ON, iA : ON</a:t>
            </a:r>
          </a:p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H265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24576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kbps, Image quality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Smartcoding </a:t>
            </a:r>
            <a:r>
              <a:rPr lang="en-US" altLang="ja-JP" sz="1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353406" y="1582576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353405" y="2666992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05255" y="698863"/>
            <a:ext cx="7598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Has advantages compared to Hanwha.</a:t>
            </a:r>
            <a:endParaRPr lang="en-US" altLang="ja-JP" sz="18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968941" y="4516760"/>
            <a:ext cx="6361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graphicFrame>
        <p:nvGraphicFramePr>
          <p:cNvPr id="20" name="グラフ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715161"/>
              </p:ext>
            </p:extLst>
          </p:nvPr>
        </p:nvGraphicFramePr>
        <p:xfrm>
          <a:off x="-129340" y="1011957"/>
          <a:ext cx="6127082" cy="3643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03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77" y="1140864"/>
            <a:ext cx="3069661" cy="17222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83" y="1939889"/>
            <a:ext cx="927953" cy="1203583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936688"/>
              </p:ext>
            </p:extLst>
          </p:nvPr>
        </p:nvGraphicFramePr>
        <p:xfrm>
          <a:off x="786688" y="3473423"/>
          <a:ext cx="353305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79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534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527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02752"/>
              </p:ext>
            </p:extLst>
          </p:nvPr>
        </p:nvGraphicFramePr>
        <p:xfrm>
          <a:off x="4902010" y="3471565"/>
          <a:ext cx="350272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0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6089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462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Slightly bad, Noisy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Dark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Low light (Illuminance: 0.3-0.7lux)</a:t>
            </a:r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403179" y="453264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4226kbps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502190" y="4532647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10952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524193" y="763475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8" y="1140864"/>
            <a:ext cx="3056096" cy="1722215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2259917" y="1666374"/>
            <a:ext cx="306414" cy="47524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6341756" y="1527654"/>
            <a:ext cx="306414" cy="43635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楕円 30"/>
          <p:cNvSpPr/>
          <p:nvPr/>
        </p:nvSpPr>
        <p:spPr>
          <a:xfrm>
            <a:off x="7157753" y="1977755"/>
            <a:ext cx="875583" cy="1048225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矢印コネクタ 31"/>
          <p:cNvCxnSpPr>
            <a:endCxn id="31" idx="5"/>
          </p:cNvCxnSpPr>
          <p:nvPr/>
        </p:nvCxnSpPr>
        <p:spPr>
          <a:xfrm flipH="1" flipV="1">
            <a:off x="7905110" y="2872471"/>
            <a:ext cx="301667" cy="1009397"/>
          </a:xfrm>
          <a:prstGeom prst="straightConnector1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23" y="1941616"/>
            <a:ext cx="817110" cy="120013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885038" y="3133010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86688" y="3144261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6868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3" y="1150519"/>
            <a:ext cx="3052667" cy="17136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77" y="1827507"/>
            <a:ext cx="1001692" cy="1263003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2" y="1152212"/>
            <a:ext cx="3056096" cy="17127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66" y="1832510"/>
            <a:ext cx="1122245" cy="1258000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55421"/>
              </p:ext>
            </p:extLst>
          </p:nvPr>
        </p:nvGraphicFramePr>
        <p:xfrm>
          <a:off x="744914" y="3449174"/>
          <a:ext cx="3476452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65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71498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0297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 Slightly noisy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189051"/>
              </p:ext>
            </p:extLst>
          </p:nvPr>
        </p:nvGraphicFramePr>
        <p:xfrm>
          <a:off x="4936479" y="3451867"/>
          <a:ext cx="349937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33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582040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21000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is blurred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Good, Noisy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IR-LED</a:t>
            </a:r>
            <a:endParaRPr kumimoji="1"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389578" y="449838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1080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622582" y="449838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5921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5524193" y="763475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2046786" y="1700749"/>
            <a:ext cx="342792" cy="36868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130954" y="1539680"/>
            <a:ext cx="342792" cy="36868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楕円 38"/>
          <p:cNvSpPr/>
          <p:nvPr/>
        </p:nvSpPr>
        <p:spPr>
          <a:xfrm>
            <a:off x="2856181" y="1882472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0" name="直線矢印コネクタ 39"/>
          <p:cNvCxnSpPr>
            <a:endCxn id="39" idx="5"/>
          </p:cNvCxnSpPr>
          <p:nvPr/>
        </p:nvCxnSpPr>
        <p:spPr>
          <a:xfrm flipH="1" flipV="1">
            <a:off x="3710417" y="2828409"/>
            <a:ext cx="378263" cy="1400871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楕円 40"/>
          <p:cNvSpPr/>
          <p:nvPr/>
        </p:nvSpPr>
        <p:spPr>
          <a:xfrm>
            <a:off x="7157753" y="1888379"/>
            <a:ext cx="875583" cy="1048225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矢印コネクタ 41"/>
          <p:cNvCxnSpPr>
            <a:endCxn id="41" idx="5"/>
          </p:cNvCxnSpPr>
          <p:nvPr/>
        </p:nvCxnSpPr>
        <p:spPr>
          <a:xfrm flipH="1" flipV="1">
            <a:off x="7905110" y="2783095"/>
            <a:ext cx="301668" cy="920023"/>
          </a:xfrm>
          <a:prstGeom prst="straightConnector1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26528" y="3120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85038" y="3133010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9335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454964"/>
              </p:ext>
            </p:extLst>
          </p:nvPr>
        </p:nvGraphicFramePr>
        <p:xfrm>
          <a:off x="690698" y="3460401"/>
          <a:ext cx="3720029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19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09273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3655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539158"/>
              </p:ext>
            </p:extLst>
          </p:nvPr>
        </p:nvGraphicFramePr>
        <p:xfrm>
          <a:off x="4887591" y="3460401"/>
          <a:ext cx="3567900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19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955131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84573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Slightly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poor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SD Night time (Illuminance: 3-10lux</a:t>
            </a:r>
            <a:r>
              <a:rPr lang="en-US" altLang="ja-JP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550712" y="450692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2673kbps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646133" y="450692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6115kbps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524193" y="763475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5" y="1168794"/>
            <a:ext cx="3046590" cy="171440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59" y="1168794"/>
            <a:ext cx="3049922" cy="1714402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2758608" y="1962006"/>
            <a:ext cx="465855" cy="36868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6702172" y="1777673"/>
            <a:ext cx="465855" cy="36868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楕円 37"/>
          <p:cNvSpPr/>
          <p:nvPr/>
        </p:nvSpPr>
        <p:spPr>
          <a:xfrm>
            <a:off x="7298698" y="1277334"/>
            <a:ext cx="875583" cy="719056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矢印コネクタ 38"/>
          <p:cNvCxnSpPr>
            <a:endCxn id="38" idx="5"/>
          </p:cNvCxnSpPr>
          <p:nvPr/>
        </p:nvCxnSpPr>
        <p:spPr>
          <a:xfrm flipH="1" flipV="1">
            <a:off x="8046055" y="1891087"/>
            <a:ext cx="311557" cy="2320061"/>
          </a:xfrm>
          <a:prstGeom prst="straightConnector1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7" y="1856749"/>
            <a:ext cx="1555603" cy="12650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29" y="1868730"/>
            <a:ext cx="1568718" cy="125311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90432" y="3120197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85038" y="3133010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40884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テキスト ボックス 59"/>
          <p:cNvSpPr txBox="1"/>
          <p:nvPr/>
        </p:nvSpPr>
        <p:spPr>
          <a:xfrm>
            <a:off x="368472" y="2797100"/>
            <a:ext cx="4047035" cy="1946368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779711" y="2805692"/>
            <a:ext cx="4047035" cy="1937776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Extension Software – AI-VMD Application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65175" y="506513"/>
            <a:ext cx="869576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l" eaLnBrk="1" hangingPunct="1"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AI-VMD : </a:t>
            </a:r>
            <a:r>
              <a:rPr lang="en-US" altLang="ja-JP" sz="16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Improved the accuracy by utilizing AI object detection in addition to the current i-VMD.</a:t>
            </a:r>
            <a:endParaRPr lang="ja-JP" altLang="en-US" sz="16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8473" y="856447"/>
            <a:ext cx="4047035" cy="1923761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779712" y="857383"/>
            <a:ext cx="4047035" cy="1922826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99022" y="2549377"/>
            <a:ext cx="3265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an alarm when a moving object enters the configured area.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23650" y="4411205"/>
            <a:ext cx="388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 moving object enters and stays at the configured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area for a specified pe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riod.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843894" y="2456516"/>
            <a:ext cx="399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 moving object enters the configured area and moves to the specified direction.</a:t>
            </a: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871986" y="4407176"/>
            <a:ext cx="410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an object moving to the specified direction crosses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configured line.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6" name="正方形/長方形 114"/>
          <p:cNvSpPr>
            <a:spLocks noChangeArrowheads="1"/>
          </p:cNvSpPr>
          <p:nvPr/>
        </p:nvSpPr>
        <p:spPr bwMode="auto">
          <a:xfrm>
            <a:off x="354729" y="4698867"/>
            <a:ext cx="7911187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*Supported: 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 change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/ </a:t>
            </a: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</a:t>
            </a: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Supported: Object detection (left) and Object detection (removed)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9" y="889825"/>
            <a:ext cx="2936052" cy="1651529"/>
          </a:xfrm>
          <a:prstGeom prst="rect">
            <a:avLst/>
          </a:prstGeom>
        </p:spPr>
      </p:pic>
      <p:sp>
        <p:nvSpPr>
          <p:cNvPr id="23" name="フリーフォーム 22"/>
          <p:cNvSpPr/>
          <p:nvPr/>
        </p:nvSpPr>
        <p:spPr>
          <a:xfrm>
            <a:off x="1449805" y="1707021"/>
            <a:ext cx="1660358" cy="799749"/>
          </a:xfrm>
          <a:custGeom>
            <a:avLst/>
            <a:gdLst>
              <a:gd name="connsiteX0" fmla="*/ 1660358 w 1660358"/>
              <a:gd name="connsiteY0" fmla="*/ 0 h 842211"/>
              <a:gd name="connsiteX1" fmla="*/ 1461837 w 1660358"/>
              <a:gd name="connsiteY1" fmla="*/ 842211 h 842211"/>
              <a:gd name="connsiteX2" fmla="*/ 0 w 1660358"/>
              <a:gd name="connsiteY2" fmla="*/ 824163 h 842211"/>
              <a:gd name="connsiteX3" fmla="*/ 1106906 w 1660358"/>
              <a:gd name="connsiteY3" fmla="*/ 18048 h 842211"/>
              <a:gd name="connsiteX4" fmla="*/ 1660358 w 1660358"/>
              <a:gd name="connsiteY4" fmla="*/ 0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358" h="842211">
                <a:moveTo>
                  <a:pt x="1660358" y="0"/>
                </a:moveTo>
                <a:lnTo>
                  <a:pt x="1461837" y="842211"/>
                </a:lnTo>
                <a:lnTo>
                  <a:pt x="0" y="824163"/>
                </a:lnTo>
                <a:lnTo>
                  <a:pt x="1106906" y="18048"/>
                </a:lnTo>
                <a:lnTo>
                  <a:pt x="1660358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3565" y="885433"/>
            <a:ext cx="1386435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Intruder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10" y="2823811"/>
            <a:ext cx="2936052" cy="1651529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2304892" y="3196481"/>
            <a:ext cx="287168" cy="8690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1528011" y="3728654"/>
            <a:ext cx="1949115" cy="715879"/>
          </a:xfrm>
          <a:custGeom>
            <a:avLst/>
            <a:gdLst>
              <a:gd name="connsiteX0" fmla="*/ 60157 w 1949115"/>
              <a:gd name="connsiteY0" fmla="*/ 715879 h 715879"/>
              <a:gd name="connsiteX1" fmla="*/ 1949115 w 1949115"/>
              <a:gd name="connsiteY1" fmla="*/ 715879 h 715879"/>
              <a:gd name="connsiteX2" fmla="*/ 1010652 w 1949115"/>
              <a:gd name="connsiteY2" fmla="*/ 0 h 715879"/>
              <a:gd name="connsiteX3" fmla="*/ 0 w 1949115"/>
              <a:gd name="connsiteY3" fmla="*/ 264695 h 715879"/>
              <a:gd name="connsiteX4" fmla="*/ 60157 w 1949115"/>
              <a:gd name="connsiteY4" fmla="*/ 715879 h 7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115" h="715879">
                <a:moveTo>
                  <a:pt x="60157" y="715879"/>
                </a:moveTo>
                <a:lnTo>
                  <a:pt x="1949115" y="715879"/>
                </a:lnTo>
                <a:lnTo>
                  <a:pt x="1010652" y="0"/>
                </a:lnTo>
                <a:lnTo>
                  <a:pt x="0" y="264695"/>
                </a:lnTo>
                <a:lnTo>
                  <a:pt x="60157" y="715879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13565" y="2822800"/>
            <a:ext cx="1386435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Loitering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25" y="881046"/>
            <a:ext cx="2922916" cy="1637594"/>
          </a:xfrm>
          <a:prstGeom prst="rect">
            <a:avLst/>
          </a:prstGeom>
        </p:spPr>
      </p:pic>
      <p:sp>
        <p:nvSpPr>
          <p:cNvPr id="28" name="フリーフォーム 27"/>
          <p:cNvSpPr/>
          <p:nvPr/>
        </p:nvSpPr>
        <p:spPr>
          <a:xfrm>
            <a:off x="5317958" y="996996"/>
            <a:ext cx="2279984" cy="1419726"/>
          </a:xfrm>
          <a:custGeom>
            <a:avLst/>
            <a:gdLst>
              <a:gd name="connsiteX0" fmla="*/ 2279984 w 2279984"/>
              <a:gd name="connsiteY0" fmla="*/ 42110 h 1419726"/>
              <a:gd name="connsiteX1" fmla="*/ 2087479 w 2279984"/>
              <a:gd name="connsiteY1" fmla="*/ 0 h 1419726"/>
              <a:gd name="connsiteX2" fmla="*/ 0 w 2279984"/>
              <a:gd name="connsiteY2" fmla="*/ 944479 h 1419726"/>
              <a:gd name="connsiteX3" fmla="*/ 24063 w 2279984"/>
              <a:gd name="connsiteY3" fmla="*/ 1419726 h 1419726"/>
              <a:gd name="connsiteX4" fmla="*/ 2279984 w 2279984"/>
              <a:gd name="connsiteY4" fmla="*/ 42110 h 14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984" h="1419726">
                <a:moveTo>
                  <a:pt x="2279984" y="42110"/>
                </a:moveTo>
                <a:lnTo>
                  <a:pt x="2087479" y="0"/>
                </a:lnTo>
                <a:lnTo>
                  <a:pt x="0" y="944479"/>
                </a:lnTo>
                <a:lnTo>
                  <a:pt x="24063" y="1419726"/>
                </a:lnTo>
                <a:lnTo>
                  <a:pt x="2279984" y="4211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フリーフォーム 28"/>
          <p:cNvSpPr/>
          <p:nvPr/>
        </p:nvSpPr>
        <p:spPr>
          <a:xfrm>
            <a:off x="5420226" y="1063170"/>
            <a:ext cx="2526632" cy="1422691"/>
          </a:xfrm>
          <a:custGeom>
            <a:avLst/>
            <a:gdLst>
              <a:gd name="connsiteX0" fmla="*/ 0 w 2526632"/>
              <a:gd name="connsiteY0" fmla="*/ 1395663 h 1467852"/>
              <a:gd name="connsiteX1" fmla="*/ 2267953 w 2526632"/>
              <a:gd name="connsiteY1" fmla="*/ 0 h 1467852"/>
              <a:gd name="connsiteX2" fmla="*/ 2526632 w 2526632"/>
              <a:gd name="connsiteY2" fmla="*/ 36094 h 1467852"/>
              <a:gd name="connsiteX3" fmla="*/ 1810753 w 2526632"/>
              <a:gd name="connsiteY3" fmla="*/ 974558 h 1467852"/>
              <a:gd name="connsiteX4" fmla="*/ 1931069 w 2526632"/>
              <a:gd name="connsiteY4" fmla="*/ 1467852 h 1467852"/>
              <a:gd name="connsiteX5" fmla="*/ 0 w 2526632"/>
              <a:gd name="connsiteY5" fmla="*/ 1395663 h 14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632" h="1467852">
                <a:moveTo>
                  <a:pt x="0" y="1395663"/>
                </a:moveTo>
                <a:lnTo>
                  <a:pt x="2267953" y="0"/>
                </a:lnTo>
                <a:lnTo>
                  <a:pt x="2526632" y="36094"/>
                </a:lnTo>
                <a:lnTo>
                  <a:pt x="1810753" y="974558"/>
                </a:lnTo>
                <a:lnTo>
                  <a:pt x="1931069" y="1467852"/>
                </a:lnTo>
                <a:lnTo>
                  <a:pt x="0" y="1395663"/>
                </a:lnTo>
                <a:close/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6457950" y="1853925"/>
            <a:ext cx="385259" cy="32908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>
            <a:off x="5991775" y="1567533"/>
            <a:ext cx="372984" cy="29772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4835503" y="882061"/>
            <a:ext cx="1442897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Direction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778" y="2828843"/>
            <a:ext cx="2978139" cy="1633840"/>
          </a:xfrm>
          <a:prstGeom prst="rect">
            <a:avLst/>
          </a:prstGeom>
        </p:spPr>
      </p:pic>
      <p:cxnSp>
        <p:nvCxnSpPr>
          <p:cNvPr id="36" name="直線コネクタ 35"/>
          <p:cNvCxnSpPr/>
          <p:nvPr/>
        </p:nvCxnSpPr>
        <p:spPr>
          <a:xfrm>
            <a:off x="6069930" y="3801790"/>
            <a:ext cx="628977" cy="2406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6410203" y="3734009"/>
            <a:ext cx="288704" cy="32776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4828129" y="2828977"/>
            <a:ext cx="1450271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Cross line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98251"/>
              </p:ext>
            </p:extLst>
          </p:nvPr>
        </p:nvGraphicFramePr>
        <p:xfrm>
          <a:off x="707190" y="3579843"/>
          <a:ext cx="3684336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641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27321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523374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473322"/>
              </p:ext>
            </p:extLst>
          </p:nvPr>
        </p:nvGraphicFramePr>
        <p:xfrm>
          <a:off x="5045062" y="3579843"/>
          <a:ext cx="3331485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220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00482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59783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visible and dark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SD Day time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490642" y="462636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3144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487571" y="4630031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11429kbps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524193" y="763475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0" y="1195432"/>
            <a:ext cx="3048381" cy="172135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08" y="1195432"/>
            <a:ext cx="3053525" cy="171364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66" y="1478084"/>
            <a:ext cx="833211" cy="126847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43" y="1478084"/>
            <a:ext cx="716528" cy="12444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92" y="1933863"/>
            <a:ext cx="1184036" cy="1269974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6" y="1951337"/>
            <a:ext cx="1186080" cy="1252500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sp>
        <p:nvSpPr>
          <p:cNvPr id="38" name="楕円 37"/>
          <p:cNvSpPr/>
          <p:nvPr/>
        </p:nvSpPr>
        <p:spPr>
          <a:xfrm>
            <a:off x="3454323" y="1971849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矢印コネクタ 38"/>
          <p:cNvCxnSpPr/>
          <p:nvPr/>
        </p:nvCxnSpPr>
        <p:spPr>
          <a:xfrm flipH="1" flipV="1">
            <a:off x="4088680" y="3080084"/>
            <a:ext cx="167189" cy="749396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90432" y="3240514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95203" y="3233574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4056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305078"/>
              </p:ext>
            </p:extLst>
          </p:nvPr>
        </p:nvGraphicFramePr>
        <p:xfrm>
          <a:off x="783226" y="3482191"/>
          <a:ext cx="3667816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858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33337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8062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84103"/>
              </p:ext>
            </p:extLst>
          </p:nvPr>
        </p:nvGraphicFramePr>
        <p:xfrm>
          <a:off x="4900340" y="3479567"/>
          <a:ext cx="3581923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434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985210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8727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Day time Indoors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685815" y="451694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3138kbps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665026" y="4526087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6223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2" y="1248600"/>
            <a:ext cx="3048381" cy="1716215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524193" y="763475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92" y="1249028"/>
            <a:ext cx="3046667" cy="17153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28" y="1896958"/>
            <a:ext cx="1092167" cy="1264615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89" y="1896958"/>
            <a:ext cx="1078722" cy="1249047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sp>
        <p:nvSpPr>
          <p:cNvPr id="34" name="楕円 33"/>
          <p:cNvSpPr/>
          <p:nvPr/>
        </p:nvSpPr>
        <p:spPr>
          <a:xfrm>
            <a:off x="3186190" y="1882474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5" name="直線矢印コネクタ 34"/>
          <p:cNvCxnSpPr>
            <a:endCxn id="34" idx="5"/>
          </p:cNvCxnSpPr>
          <p:nvPr/>
        </p:nvCxnSpPr>
        <p:spPr>
          <a:xfrm flipH="1" flipV="1">
            <a:off x="4040426" y="2828411"/>
            <a:ext cx="233884" cy="911695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20512" y="3150275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56839" y="3143335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40988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85966"/>
              </p:ext>
            </p:extLst>
          </p:nvPr>
        </p:nvGraphicFramePr>
        <p:xfrm>
          <a:off x="732782" y="3477377"/>
          <a:ext cx="3605217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26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24844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21106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Visible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+1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85602"/>
              </p:ext>
            </p:extLst>
          </p:nvPr>
        </p:nvGraphicFramePr>
        <p:xfrm>
          <a:off x="4924753" y="3477377"/>
          <a:ext cx="3659779" cy="104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487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2067981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49931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Comments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visible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Somewhat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development is slightly  good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+0</a:t>
                      </a:r>
                      <a:endParaRPr kumimoji="1" lang="ja-JP" altLang="en-US" sz="105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330976" y="7070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Day time Outdoors</a:t>
            </a:r>
            <a:endParaRPr lang="ja-JP" altLang="en-US" dirty="0"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411506" y="45289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6094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708264" y="45289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6222kbps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8" y="1248329"/>
            <a:ext cx="3046667" cy="1719644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1453555" y="763475"/>
            <a:ext cx="2258356" cy="216000"/>
          </a:xfrm>
          <a:prstGeom prst="rect">
            <a:avLst/>
          </a:prstGeom>
          <a:solidFill>
            <a:srgbClr val="0000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defTabSz="914378">
              <a:defRPr/>
            </a:pPr>
            <a:r>
              <a:rPr lang="en-US" altLang="ja-JP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</a:rPr>
              <a:t>i-PRO X2571L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524193" y="763475"/>
            <a:ext cx="2258357" cy="216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Hanwha</a:t>
            </a:r>
            <a:r>
              <a:rPr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　</a:t>
            </a:r>
            <a:r>
              <a:rPr lang="en-US" altLang="ja-JP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PND-A9081R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36" y="1248329"/>
            <a:ext cx="3050096" cy="17213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4" y="1760891"/>
            <a:ext cx="1149225" cy="1291691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66" y="1766701"/>
            <a:ext cx="1123956" cy="1285881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sp>
        <p:nvSpPr>
          <p:cNvPr id="37" name="楕円 36"/>
          <p:cNvSpPr/>
          <p:nvPr/>
        </p:nvSpPr>
        <p:spPr>
          <a:xfrm>
            <a:off x="2986810" y="1483714"/>
            <a:ext cx="1000800" cy="11082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3966441" y="2232626"/>
            <a:ext cx="256865" cy="2043745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20512" y="3150275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56839" y="3143335"/>
            <a:ext cx="149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10203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Reliability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208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Countermeasures against Heat</a:t>
            </a:r>
            <a:endParaRPr kumimoji="1" lang="ja-JP" altLang="en-US" sz="2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204708" y="698863"/>
            <a:ext cx="8939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Overheat protection technology to make the most of AI </a:t>
            </a:r>
            <a:r>
              <a:rPr lang="en-US" altLang="ja-JP" sz="18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engine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30976" y="1035921"/>
            <a:ext cx="4589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Our various improvements in hardware structure has made it possible to efficiently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release </a:t>
            </a: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heat to outside. This allows for avoiding camera from overheating and making the most of AI </a:t>
            </a:r>
            <a:r>
              <a:rPr lang="en-US" altLang="ja-JP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engine.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74601" y="2060590"/>
            <a:ext cx="4409618" cy="27463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12911" y="2443443"/>
            <a:ext cx="1548746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camera</a:t>
            </a:r>
            <a:endParaRPr kumimoji="1" lang="ja-JP" altLang="en-US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645359" y="2454827"/>
            <a:ext cx="1642624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camera</a:t>
            </a:r>
            <a:endParaRPr kumimoji="1" lang="ja-JP" altLang="en-US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9" y="2735278"/>
            <a:ext cx="1727010" cy="1448012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46" y="2735278"/>
            <a:ext cx="1728450" cy="1448012"/>
          </a:xfrm>
          <a:prstGeom prst="rect">
            <a:avLst/>
          </a:prstGeom>
        </p:spPr>
      </p:pic>
      <p:sp>
        <p:nvSpPr>
          <p:cNvPr id="47" name="楕円 46"/>
          <p:cNvSpPr/>
          <p:nvPr/>
        </p:nvSpPr>
        <p:spPr>
          <a:xfrm>
            <a:off x="3550328" y="3227946"/>
            <a:ext cx="485826" cy="487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0976" y="4233923"/>
            <a:ext cx="4262601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Body </a:t>
            </a:r>
            <a:r>
              <a:rPr kumimoji="1"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 </a:t>
            </a:r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has been improved to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have </a:t>
            </a:r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more space for cool-sheet which releases heat effectively</a:t>
            </a:r>
          </a:p>
        </p:txBody>
      </p:sp>
      <p:sp>
        <p:nvSpPr>
          <p:cNvPr id="49" name="楕円 48"/>
          <p:cNvSpPr/>
          <p:nvPr/>
        </p:nvSpPr>
        <p:spPr>
          <a:xfrm>
            <a:off x="3281374" y="2837485"/>
            <a:ext cx="389798" cy="429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04708" y="2060590"/>
            <a:ext cx="77356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kumimoji="1"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BOX </a:t>
            </a:r>
            <a:endParaRPr kumimoji="1" lang="ja-JP" altLang="en-US" sz="16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221705" y="1175696"/>
            <a:ext cx="3766409" cy="3630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96" y="1818016"/>
            <a:ext cx="1376295" cy="1189759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78" y="1818016"/>
            <a:ext cx="1371649" cy="1199309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0779" y="3562407"/>
            <a:ext cx="1444028" cy="899932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1024" y="3566714"/>
            <a:ext cx="1391404" cy="895625"/>
          </a:xfrm>
          <a:prstGeom prst="rect">
            <a:avLst/>
          </a:prstGeom>
        </p:spPr>
      </p:pic>
      <p:sp>
        <p:nvSpPr>
          <p:cNvPr id="56" name="楕円 55"/>
          <p:cNvSpPr/>
          <p:nvPr/>
        </p:nvSpPr>
        <p:spPr>
          <a:xfrm>
            <a:off x="7884408" y="3776546"/>
            <a:ext cx="351208" cy="322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358297" y="3024927"/>
            <a:ext cx="3512907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Changed the number of camera housing material from 2 to 1 in order to improve heat conductivity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493146" y="4515290"/>
            <a:ext cx="3163322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Increased the number of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cool-sheet from </a:t>
            </a:r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to 2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559583" y="1536922"/>
            <a:ext cx="1515224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camera</a:t>
            </a:r>
            <a:endParaRPr kumimoji="1" lang="ja-JP" altLang="en-US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970594" y="1535639"/>
            <a:ext cx="1716308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kumimoji="1"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camera</a:t>
            </a:r>
            <a:endParaRPr kumimoji="1" lang="ja-JP" altLang="en-US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088403" y="1175697"/>
            <a:ext cx="1084750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kumimoji="1"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DOME </a:t>
            </a:r>
            <a:endParaRPr kumimoji="1" lang="ja-JP" altLang="en-US" sz="16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3" name="楕円 62"/>
          <p:cNvSpPr/>
          <p:nvPr/>
        </p:nvSpPr>
        <p:spPr>
          <a:xfrm>
            <a:off x="6233144" y="3723758"/>
            <a:ext cx="351208" cy="322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AI-VMD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216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4807843" y="1618205"/>
            <a:ext cx="3674424" cy="25603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 anchorCtr="1"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Conventional i-VMD</a:t>
            </a:r>
            <a:endParaRPr lang="en-US" altLang="ja-JP" sz="1800" dirty="0">
              <a:solidFill>
                <a:srgbClr val="0A54A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99" y="2142880"/>
            <a:ext cx="3141285" cy="174933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40829" y="1618204"/>
            <a:ext cx="3836938" cy="25603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AI-VMD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3" y="2142880"/>
            <a:ext cx="3336168" cy="1749338"/>
          </a:xfrm>
          <a:prstGeom prst="rect">
            <a:avLst/>
          </a:prstGeom>
        </p:spPr>
      </p:pic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Case Example of False Positive Alarm Reduction</a:t>
            </a:r>
            <a:endParaRPr kumimoji="1" lang="ja-JP" altLang="en-US" sz="2000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1112387" y="2569199"/>
            <a:ext cx="3266066" cy="326327"/>
          </a:xfrm>
          <a:prstGeom prst="wedgeRoundRectCallout">
            <a:avLst>
              <a:gd name="adj1" fmla="val -24808"/>
              <a:gd name="adj2" fmla="val 18011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角丸四角形吹き出し 14"/>
          <p:cNvSpPr/>
          <p:nvPr/>
        </p:nvSpPr>
        <p:spPr>
          <a:xfrm>
            <a:off x="6186915" y="2081923"/>
            <a:ext cx="2295352" cy="738664"/>
          </a:xfrm>
          <a:prstGeom prst="wedgeRoundRectCallout">
            <a:avLst>
              <a:gd name="adj1" fmla="val -14995"/>
              <a:gd name="adj2" fmla="val 853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122247" y="2081923"/>
            <a:ext cx="2440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Recognized the headlight as a moving object, which caused a false positive alarm.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042285" y="2561626"/>
            <a:ext cx="3416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Recognized</a:t>
            </a:r>
            <a:r>
              <a:rPr kumimoji="1" lang="en-US" altLang="ja-JP" sz="14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a vehicle and is issuing an alarm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04708" y="698863"/>
            <a:ext cx="746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Case </a:t>
            </a: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example: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Reduction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on the 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false positive alarm </a:t>
            </a: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issued to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headlight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Accuracy Comparison (5MP model)</a:t>
            </a:r>
            <a:endParaRPr kumimoji="1" lang="ja-JP" altLang="en-US" sz="2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204708" y="698863"/>
            <a:ext cx="873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Comparison to our conventional model and other company models</a:t>
            </a:r>
            <a:endParaRPr lang="en-US" altLang="ja-JP" sz="18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044204"/>
              </p:ext>
            </p:extLst>
          </p:nvPr>
        </p:nvGraphicFramePr>
        <p:xfrm>
          <a:off x="524842" y="1379507"/>
          <a:ext cx="4970276" cy="12373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42569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3712610908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3879766202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2823398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lang="en-US" altLang="ja-JP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Avigilon</a:t>
                      </a:r>
                      <a:b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(4.0C-H5A-DO1-I)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positive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86.7%</a:t>
                      </a:r>
                      <a:endParaRPr lang="en-US" altLang="ja-JP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78.9%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85.6%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negative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13.3%</a:t>
                      </a:r>
                      <a:endParaRPr lang="en-US" altLang="ja-JP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21.1%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14.4%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56386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positive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6.6%</a:t>
                      </a:r>
                      <a:endParaRPr lang="en-US" altLang="ja-JP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22.3%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21.2%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410537" y="1106649"/>
            <a:ext cx="7595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l">
              <a:buFont typeface="Wingdings" panose="05000000000000000000" pitchFamily="2" charset="2"/>
              <a:buChar char="p"/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accuracy</a:t>
            </a:r>
            <a:endParaRPr lang="ja-JP" altLang="en-US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535" y="2864449"/>
            <a:ext cx="46418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Notes: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#1 The percentages above is a comparison result based on PIPS's original evaluation video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assuming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actual environment 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(shaking of plants / animals / light and shadow / rain / fluctuation in lighting, etc.). 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The performance described above is the result when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vehicle and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bicycle are checked 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for detection target.</a:t>
            </a:r>
            <a:endParaRPr lang="en-US" altLang="ja-JP" sz="9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#3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definition of false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positive alarm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 is the percentage of the cases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where an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other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than detection target (human, vehicle, bicycle) is detected.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If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object is detected correctly as a detection target in one scene, it will be counted as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a true positive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alarm, but if an object which is NOT the detection target is detected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in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scene, a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positive alarm will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counted as well.</a:t>
            </a:r>
            <a:endParaRPr lang="ja-JP" altLang="en-US" sz="9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4651012" y="2893231"/>
            <a:ext cx="4394992" cy="185748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385992" y="2978626"/>
            <a:ext cx="1541983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Shadow and reflection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932" y="3233453"/>
            <a:ext cx="1155287" cy="1005758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6318804" y="2969566"/>
            <a:ext cx="906630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Light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942" y="3233453"/>
            <a:ext cx="1377851" cy="1005758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651012" y="2981814"/>
            <a:ext cx="1642894" cy="31785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lvl="0" algn="l">
              <a:defRPr/>
            </a:pPr>
            <a:r>
              <a:rPr lang="en-US" altLang="ja-JP" sz="11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Swaying trees and plants</a:t>
            </a: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667" y="3233453"/>
            <a:ext cx="1080033" cy="1020182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 rot="20700000">
            <a:off x="5316510" y="3292659"/>
            <a:ext cx="806863" cy="822574"/>
            <a:chOff x="-2203483" y="1549768"/>
            <a:chExt cx="978408" cy="997459"/>
          </a:xfrm>
        </p:grpSpPr>
        <p:sp>
          <p:nvSpPr>
            <p:cNvPr id="38" name="環状矢印 37"/>
            <p:cNvSpPr/>
            <p:nvPr/>
          </p:nvSpPr>
          <p:spPr>
            <a:xfrm flipH="1">
              <a:off x="-2187284" y="1568819"/>
              <a:ext cx="911875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effectLst>
              <a:outerShdw blurRad="40000" dist="23000" dir="5400000" sx="95000" sy="95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54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環状矢印 38"/>
            <p:cNvSpPr/>
            <p:nvPr/>
          </p:nvSpPr>
          <p:spPr>
            <a:xfrm rot="20700000">
              <a:off x="-2203483" y="1549768"/>
              <a:ext cx="978408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6730764" y="3198842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正方形/長方形 41"/>
          <p:cNvSpPr/>
          <p:nvPr/>
        </p:nvSpPr>
        <p:spPr>
          <a:xfrm rot="2700000">
            <a:off x="7203963" y="3286639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正方形/長方形 42"/>
          <p:cNvSpPr/>
          <p:nvPr/>
        </p:nvSpPr>
        <p:spPr>
          <a:xfrm rot="18900000">
            <a:off x="6292088" y="3295918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09671" y="4261289"/>
            <a:ext cx="3290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Sample cases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scenes </a:t>
            </a:r>
            <a:endParaRPr lang="en-US" altLang="ja-JP" sz="11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where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negatives and false positives can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occur</a:t>
            </a:r>
            <a:endParaRPr lang="ja-JP" altLang="en-US" sz="11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Accuracy Comparison (4K model)</a:t>
            </a:r>
            <a:endParaRPr kumimoji="1" lang="ja-JP" altLang="en-US" sz="2000" dirty="0"/>
          </a:p>
        </p:txBody>
      </p:sp>
      <p:sp>
        <p:nvSpPr>
          <p:cNvPr id="18" name="正方形/長方形 17"/>
          <p:cNvSpPr/>
          <p:nvPr/>
        </p:nvSpPr>
        <p:spPr>
          <a:xfrm>
            <a:off x="204708" y="698863"/>
            <a:ext cx="873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Comparison to our conventional model and other company models</a:t>
            </a:r>
            <a:endParaRPr lang="en-US" altLang="ja-JP" sz="18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962526"/>
              </p:ext>
            </p:extLst>
          </p:nvPr>
        </p:nvGraphicFramePr>
        <p:xfrm>
          <a:off x="524842" y="1379507"/>
          <a:ext cx="6212845" cy="1234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42569">
                  <a:extLst>
                    <a:ext uri="{9D8B030D-6E8A-4147-A177-3AD203B41FA5}">
                      <a16:colId xmlns:a16="http://schemas.microsoft.com/office/drawing/2014/main" val="3323277342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3712610908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3879766202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2823398972"/>
                    </a:ext>
                  </a:extLst>
                </a:gridCol>
                <a:gridCol w="1242569">
                  <a:extLst>
                    <a:ext uri="{9D8B030D-6E8A-4147-A177-3AD203B41FA5}">
                      <a16:colId xmlns:a16="http://schemas.microsoft.com/office/drawing/2014/main" val="378458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lang="en-US" altLang="ja-JP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Avigilon</a:t>
                      </a:r>
                      <a:b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(8.0C-H5A-D1-IR)</a:t>
                      </a:r>
                      <a:endParaRPr lang="en-US" altLang="ja-JP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Hanwha</a:t>
                      </a:r>
                      <a:b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(PNO-A9081R)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19551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True positive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87.8%</a:t>
                      </a:r>
                      <a:endParaRPr lang="en-US" altLang="ja-JP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73.7%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84.3%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67.2%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6410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negative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12.2%</a:t>
                      </a:r>
                      <a:endParaRPr lang="en-US" altLang="ja-JP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26.3%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15.7%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32.8%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56386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False positive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4.2%</a:t>
                      </a:r>
                      <a:endParaRPr lang="en-US" altLang="ja-JP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7.1%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8.2%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2942305"/>
                  </a:ext>
                </a:extLst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410537" y="1106649"/>
            <a:ext cx="475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l">
              <a:buFont typeface="Wingdings" panose="05000000000000000000" pitchFamily="2" charset="2"/>
              <a:buChar char="p"/>
              <a:defRPr/>
            </a:pPr>
            <a:r>
              <a:rPr lang="en-US" altLang="ja-JP" sz="12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12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accuracy</a:t>
            </a:r>
            <a:endParaRPr lang="ja-JP" altLang="en-US" sz="12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AutoShape 13"/>
          <p:cNvSpPr>
            <a:spLocks noChangeArrowheads="1"/>
          </p:cNvSpPr>
          <p:nvPr/>
        </p:nvSpPr>
        <p:spPr bwMode="auto">
          <a:xfrm>
            <a:off x="7569032" y="4968000"/>
            <a:ext cx="1440000" cy="1440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378">
              <a:defRPr/>
            </a:pPr>
            <a:r>
              <a:rPr lang="en-US" altLang="ja-JP" sz="9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Internal </a:t>
            </a:r>
            <a:r>
              <a:rPr lang="en-US" altLang="ja-JP" sz="9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use only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4651012" y="2893231"/>
            <a:ext cx="4394992" cy="185748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385992" y="2978626"/>
            <a:ext cx="1541983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Shadow and reflection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932" y="3233453"/>
            <a:ext cx="1155287" cy="1005758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6318804" y="2969566"/>
            <a:ext cx="906630" cy="24658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Light</a:t>
            </a:r>
            <a:endParaRPr kumimoji="1" lang="en-US" altLang="ja-JP" sz="11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942" y="3233453"/>
            <a:ext cx="1377851" cy="1005758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4651012" y="2981814"/>
            <a:ext cx="1642894" cy="31785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lvl="0" algn="l">
              <a:defRPr/>
            </a:pPr>
            <a:r>
              <a:rPr lang="en-US" altLang="ja-JP" sz="11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Swaying trees and plants</a:t>
            </a: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667" y="3233453"/>
            <a:ext cx="1080033" cy="1020182"/>
          </a:xfrm>
          <a:prstGeom prst="rect">
            <a:avLst/>
          </a:prstGeom>
        </p:spPr>
      </p:pic>
      <p:grpSp>
        <p:nvGrpSpPr>
          <p:cNvPr id="38" name="グループ化 37"/>
          <p:cNvGrpSpPr/>
          <p:nvPr/>
        </p:nvGrpSpPr>
        <p:grpSpPr>
          <a:xfrm rot="20700000">
            <a:off x="5316510" y="3292659"/>
            <a:ext cx="806863" cy="822574"/>
            <a:chOff x="-2203483" y="1549768"/>
            <a:chExt cx="978408" cy="997459"/>
          </a:xfrm>
        </p:grpSpPr>
        <p:sp>
          <p:nvSpPr>
            <p:cNvPr id="39" name="環状矢印 38"/>
            <p:cNvSpPr/>
            <p:nvPr/>
          </p:nvSpPr>
          <p:spPr>
            <a:xfrm flipH="1">
              <a:off x="-2187284" y="1568819"/>
              <a:ext cx="911875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effectLst>
              <a:outerShdw blurRad="40000" dist="23000" dir="5400000" sx="95000" sy="95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54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環状矢印 39"/>
            <p:cNvSpPr/>
            <p:nvPr/>
          </p:nvSpPr>
          <p:spPr>
            <a:xfrm rot="20700000">
              <a:off x="-2203483" y="1549768"/>
              <a:ext cx="978408" cy="97840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41492"/>
                <a:gd name="adj5" fmla="val 125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4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6730764" y="3198842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正方形/長方形 42"/>
          <p:cNvSpPr/>
          <p:nvPr/>
        </p:nvSpPr>
        <p:spPr>
          <a:xfrm rot="2700000">
            <a:off x="7203963" y="3286639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正方形/長方形 43"/>
          <p:cNvSpPr/>
          <p:nvPr/>
        </p:nvSpPr>
        <p:spPr>
          <a:xfrm rot="18900000">
            <a:off x="6292088" y="3295918"/>
            <a:ext cx="76200" cy="209550"/>
          </a:xfrm>
          <a:prstGeom prst="rect">
            <a:avLst/>
          </a:prstGeom>
          <a:solidFill>
            <a:srgbClr val="FF0000">
              <a:alpha val="6392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209671" y="4261289"/>
            <a:ext cx="3290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Sample cases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scenes </a:t>
            </a:r>
            <a:endParaRPr lang="en-US" altLang="ja-JP" sz="11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where </a:t>
            </a:r>
            <a:r>
              <a:rPr lang="en-US" altLang="ja-JP" sz="11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negatives and false positives can </a:t>
            </a:r>
            <a:r>
              <a:rPr lang="en-US" altLang="ja-JP" sz="11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occur</a:t>
            </a:r>
            <a:endParaRPr lang="ja-JP" altLang="en-US" sz="11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535" y="2864449"/>
            <a:ext cx="46418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Notes: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#1 The percentages above is a comparison result based on PIPS's original evaluation video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assuming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actual environment 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(shaking of plants / animals / light and shadow / rain / fluctuation in lighting, etc.). 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The performance described above is the result when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vehicle and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bicycle are checked 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for detection target.</a:t>
            </a:r>
            <a:endParaRPr lang="en-US" altLang="ja-JP" sz="9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#3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definition of false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positive alarm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 is the percentage of the cases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where an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other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than detection target (human, vehicle, bicycle) is detected.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If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object is detected correctly as a detection target in one scene, it will be counted as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a true positive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alarm, but if an object which is NOT the detection target is detected </a:t>
            </a:r>
            <a:endParaRPr lang="en-US" altLang="ja-JP" sz="900" dirty="0" smtClean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in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same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scene, a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false positive alarm will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counted as well.</a:t>
            </a:r>
            <a:endParaRPr lang="ja-JP" altLang="en-US" sz="9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Compatibility with Specific Camera Version</a:t>
            </a:r>
            <a:endParaRPr kumimoji="1" lang="ja-JP" altLang="en-US" sz="20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830300"/>
              </p:ext>
            </p:extLst>
          </p:nvPr>
        </p:nvGraphicFramePr>
        <p:xfrm>
          <a:off x="240633" y="1668671"/>
          <a:ext cx="4017308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982">
                  <a:extLst>
                    <a:ext uri="{9D8B030D-6E8A-4147-A177-3AD203B41FA5}">
                      <a16:colId xmlns:a16="http://schemas.microsoft.com/office/drawing/2014/main" val="3298620890"/>
                    </a:ext>
                  </a:extLst>
                </a:gridCol>
                <a:gridCol w="1184386">
                  <a:extLst>
                    <a:ext uri="{9D8B030D-6E8A-4147-A177-3AD203B41FA5}">
                      <a16:colId xmlns:a16="http://schemas.microsoft.com/office/drawing/2014/main" val="2223551745"/>
                    </a:ext>
                  </a:extLst>
                </a:gridCol>
                <a:gridCol w="967613">
                  <a:extLst>
                    <a:ext uri="{9D8B030D-6E8A-4147-A177-3AD203B41FA5}">
                      <a16:colId xmlns:a16="http://schemas.microsoft.com/office/drawing/2014/main" val="4122524468"/>
                    </a:ext>
                  </a:extLst>
                </a:gridCol>
                <a:gridCol w="1004327">
                  <a:extLst>
                    <a:ext uri="{9D8B030D-6E8A-4147-A177-3AD203B41FA5}">
                      <a16:colId xmlns:a16="http://schemas.microsoft.com/office/drawing/2014/main" val="1134453738"/>
                    </a:ext>
                  </a:extLst>
                </a:gridCol>
              </a:tblGrid>
              <a:tr h="264769">
                <a:tc rowSpan="2" gridSpan="2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818339"/>
                  </a:ext>
                </a:extLst>
              </a:tr>
              <a:tr h="264769">
                <a:tc gridSpan="2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V1.11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 later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156682"/>
                  </a:ext>
                </a:extLst>
              </a:tr>
              <a:tr h="264769">
                <a:tc rowSpan="2"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V1.00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baseline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588997"/>
                  </a:ext>
                </a:extLst>
              </a:tr>
              <a:tr h="26476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V1.20 or later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280309"/>
                  </a:ext>
                </a:extLst>
              </a:tr>
            </a:tbl>
          </a:graphicData>
        </a:graphic>
      </p:graphicFrame>
      <p:sp>
        <p:nvSpPr>
          <p:cNvPr id="13" name="四角形吹き出し 12"/>
          <p:cNvSpPr/>
          <p:nvPr/>
        </p:nvSpPr>
        <p:spPr>
          <a:xfrm>
            <a:off x="4469324" y="1668825"/>
            <a:ext cx="4428490" cy="2925321"/>
          </a:xfrm>
          <a:prstGeom prst="wedgeRectCallout">
            <a:avLst>
              <a:gd name="adj1" fmla="val -59817"/>
              <a:gd name="adj2" fmla="val -16865"/>
            </a:avLst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kern="0" dirty="0">
                <a:solidFill>
                  <a:srgbClr val="FF0000"/>
                </a:solidFill>
                <a:effectLst/>
                <a:latin typeface="Calibri" panose="020F0502020204030204"/>
                <a:ea typeface="游ゴシック" panose="020B0400000000000000" pitchFamily="50" charset="-128"/>
              </a:rPr>
              <a:t>When operating a camera </a:t>
            </a:r>
            <a:r>
              <a:rPr lang="en-US" altLang="ja-JP" sz="1050" kern="0" dirty="0" smtClean="0">
                <a:solidFill>
                  <a:srgbClr val="FF0000"/>
                </a:solidFill>
                <a:effectLst/>
                <a:latin typeface="Calibri" panose="020F0502020204030204"/>
                <a:ea typeface="游ゴシック" panose="020B0400000000000000" pitchFamily="50" charset="-128"/>
              </a:rPr>
              <a:t>V1.11 or later with </a:t>
            </a:r>
            <a:r>
              <a:rPr lang="en-US" altLang="ja-JP" sz="1050" kern="0" dirty="0">
                <a:solidFill>
                  <a:srgbClr val="FF0000"/>
                </a:solidFill>
                <a:effectLst/>
                <a:latin typeface="Calibri" panose="020F0502020204030204"/>
                <a:ea typeface="游ゴシック" panose="020B0400000000000000" pitchFamily="50" charset="-128"/>
              </a:rPr>
              <a:t>AI-VMD V1.00 installed, “1.00 (Version error)” will be displayed as follows in [Ext. software] page&gt; [Software mng.] tab&gt; [Software version</a:t>
            </a:r>
            <a:r>
              <a:rPr lang="en-US" altLang="ja-JP" sz="1050" kern="0" dirty="0" smtClean="0">
                <a:solidFill>
                  <a:srgbClr val="FF0000"/>
                </a:solidFill>
                <a:effectLst/>
                <a:latin typeface="Calibri" panose="020F0502020204030204"/>
                <a:ea typeface="游ゴシック" panose="020B0400000000000000" pitchFamily="50" charset="-128"/>
              </a:rPr>
              <a:t>].</a:t>
            </a:r>
            <a:endParaRPr lang="en-US" altLang="ja-JP" sz="1050" kern="0" dirty="0">
              <a:solidFill>
                <a:srgbClr val="FF0000"/>
              </a:solidFill>
              <a:effectLst/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3" name="四角形吹き出し 22"/>
          <p:cNvSpPr/>
          <p:nvPr/>
        </p:nvSpPr>
        <p:spPr>
          <a:xfrm>
            <a:off x="240633" y="3347901"/>
            <a:ext cx="4008120" cy="413713"/>
          </a:xfrm>
          <a:prstGeom prst="wedgeRectCallout">
            <a:avLst>
              <a:gd name="adj1" fmla="val 19437"/>
              <a:gd name="adj2" fmla="val -133209"/>
            </a:avLst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kern="0" dirty="0">
                <a:solidFill>
                  <a:srgbClr val="FF0000"/>
                </a:solidFill>
                <a:effectLst/>
                <a:latin typeface="Calibri" panose="020F0502020204030204"/>
                <a:ea typeface="游ゴシック" panose="020B0400000000000000" pitchFamily="50" charset="-128"/>
              </a:rPr>
              <a:t>When operating a camera V1.00 with AI-VMD V1.20 or later installed, the camera does not display any notification about version error.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1698" y="1045166"/>
            <a:ext cx="6550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Refer to the below for the combination of camera and AI-VMD versions and the behavior in each case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04709" y="698863"/>
            <a:ext cx="4788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u"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Caution</a:t>
            </a:r>
            <a:endParaRPr lang="en-US" altLang="ja-JP" sz="1800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2" y="2523020"/>
            <a:ext cx="268974" cy="22094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95" y="2839288"/>
            <a:ext cx="268974" cy="22094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95" y="2530384"/>
            <a:ext cx="236987" cy="2369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87" y="2825684"/>
            <a:ext cx="236987" cy="23698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49" y="2258320"/>
            <a:ext cx="4228085" cy="227566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6535487" y="4042095"/>
            <a:ext cx="15468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700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1.00 ( Version error )</a:t>
            </a:r>
            <a:endParaRPr kumimoji="1" lang="ja-JP" altLang="en-US" sz="700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667451" y="4021323"/>
            <a:ext cx="3524250" cy="215444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6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Extension Software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– AI-VMD Application</a:t>
            </a:r>
            <a:endParaRPr kumimoji="1" lang="ja-JP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633518"/>
              </p:ext>
            </p:extLst>
          </p:nvPr>
        </p:nvGraphicFramePr>
        <p:xfrm>
          <a:off x="330976" y="813788"/>
          <a:ext cx="8279499" cy="3450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176">
                  <a:extLst>
                    <a:ext uri="{9D8B030D-6E8A-4147-A177-3AD203B41FA5}">
                      <a16:colId xmlns:a16="http://schemas.microsoft.com/office/drawing/2014/main" val="640403881"/>
                    </a:ext>
                  </a:extLst>
                </a:gridCol>
                <a:gridCol w="280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r>
                        <a:rPr lang="ja-JP" altLang="en-US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WV-XAE200W)</a:t>
                      </a:r>
                      <a:endParaRPr lang="ja-JP" sz="10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Reference: i-VMD (WV-SAE200W)</a:t>
                      </a:r>
                      <a:endParaRPr lang="ja-JP" sz="10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8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 method</a:t>
                      </a:r>
                      <a:endParaRPr lang="ja-JP" sz="10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 + </a:t>
                      </a:r>
                      <a:r>
                        <a:rPr lang="en-US" altLang="ja-JP" sz="1000" b="0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object detection</a:t>
                      </a:r>
                      <a:endParaRPr lang="ja-JP" sz="1000" b="0" kern="100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endParaRPr lang="ja-JP" sz="1000" b="0" kern="100" baseline="0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701230348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 mode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Intruder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Direction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1000" b="0" kern="100" dirty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06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Cross line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</a:t>
                      </a:r>
                      <a:r>
                        <a:rPr lang="ja-JP" altLang="en-US" sz="10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i="0" u="none" strike="noStrike" kern="1200" noProof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(left / removed) 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lang="ja-JP" sz="1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 vMerge="1">
                  <a:txBody>
                    <a:bodyPr/>
                    <a:lstStyle/>
                    <a:p>
                      <a:pPr algn="l" fontAlgn="ctr"/>
                      <a:endParaRPr lang="en-US" sz="75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0000" marR="90000" marT="46800" marB="468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r>
                        <a:rPr lang="ja-JP" altLang="en-US" sz="1000" b="0" kern="100" baseline="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0" kern="100" baseline="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Installed on i-PRO with AI engine)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kern="100" baseline="0" dirty="0" smtClean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en-US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 object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Human, Vehicle,</a:t>
                      </a:r>
                      <a:r>
                        <a:rPr lang="en-US" altLang="ja-JP" sz="1000" b="0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Bicycle</a:t>
                      </a:r>
                      <a:endParaRPr lang="ja-JP" altLang="ja-JP" sz="1000" b="0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lang="ja-JP" altLang="ja-JP" sz="1000" b="0" kern="100" dirty="0" smtClean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092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 number of simultaneous detection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(*1)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(*2)</a:t>
                      </a:r>
                      <a:endParaRPr lang="en-US" altLang="ja-JP" sz="10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713278"/>
                  </a:ext>
                </a:extLst>
              </a:tr>
              <a:tr h="130927">
                <a:tc gridSpan="2"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Minimum detection size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(*3)</a:t>
                      </a:r>
                      <a:endParaRPr lang="en-US" altLang="ja-JP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20pix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24pix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141858"/>
                  </a:ext>
                </a:extLst>
              </a:tr>
              <a:tr h="252112">
                <a:tc gridSpan="2"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Registerable number of detection condition</a:t>
                      </a:r>
                      <a:r>
                        <a:rPr lang="en-US" altLang="ja-JP" sz="1000" b="1" i="0" u="none" strike="noStrike" kern="120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(*4)</a:t>
                      </a:r>
                      <a:endParaRPr lang="en-US" altLang="ja-JP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96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Registerable number of detection area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000" b="0" kern="100" baseline="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16 in total</a:t>
                      </a:r>
                      <a:endParaRPr lang="ja-JP" sz="1000" b="0" kern="100" dirty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000" b="0" kern="100" baseline="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16 in total</a:t>
                      </a:r>
                      <a:endParaRPr lang="ja-JP" altLang="ja-JP" sz="1000" b="0" kern="100" dirty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641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Registerable number of mask area</a:t>
                      </a:r>
                      <a:endParaRPr lang="en-US" altLang="ja-JP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000" b="0" kern="100" baseline="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16 in total</a:t>
                      </a:r>
                      <a:endParaRPr lang="ja-JP" altLang="ja-JP" sz="1000" b="0" kern="100" dirty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0" kern="1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000" b="0" kern="100" baseline="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16 in total</a:t>
                      </a:r>
                      <a:endParaRPr lang="ja-JP" altLang="ja-JP" sz="1000" b="0" kern="100" dirty="0">
                        <a:solidFill>
                          <a:srgbClr val="0A54A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68873" y="504709"/>
            <a:ext cx="5843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 Comparison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5538" y="4236486"/>
            <a:ext cx="8585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(*1)</a:t>
            </a:r>
            <a:r>
              <a:rPr kumimoji="1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Depending on the size of moving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object, the detecting situation and other con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ditions, it may not detect the objects up to the maximum number of detection.</a:t>
            </a:r>
          </a:p>
          <a:p>
            <a:pPr lvl="0" algn="l">
              <a:defRPr/>
            </a:pP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(*2) Maximum number of simultaneous detection</a:t>
            </a:r>
            <a:r>
              <a:rPr lang="ja-JP" altLang="en-US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Panoramic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is 32.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(*3)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minimum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sizes above are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theoretical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values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we do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guarantee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performance in detecting the objects of those sizes.</a:t>
            </a:r>
          </a:p>
          <a:p>
            <a:pPr lvl="0" algn="l">
              <a:defRPr/>
            </a:pP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(*4)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detection condition can be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configured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 </a:t>
            </a:r>
            <a:r>
              <a:rPr lang="en-US" altLang="ja-JP" sz="9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 the </a:t>
            </a:r>
            <a:r>
              <a:rPr lang="en-US" altLang="ja-JP" sz="9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of "Detection area", "Detection object" and "Detection mode".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AI Privacy Guard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034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Sample Process of Capturing a Subject #1</a:t>
            </a:r>
            <a:endParaRPr kumimoji="1"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4"/>
          <a:stretch/>
        </p:blipFill>
        <p:spPr>
          <a:xfrm>
            <a:off x="463215" y="544411"/>
            <a:ext cx="8191676" cy="3900589"/>
          </a:xfrm>
          <a:prstGeom prst="rect">
            <a:avLst/>
          </a:prstGeom>
        </p:spPr>
      </p:pic>
      <p:sp>
        <p:nvSpPr>
          <p:cNvPr id="10" name="二等辺三角形 9"/>
          <p:cNvSpPr/>
          <p:nvPr/>
        </p:nvSpPr>
        <p:spPr>
          <a:xfrm rot="5400000">
            <a:off x="1913020" y="2896607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二等辺三角形 12"/>
          <p:cNvSpPr/>
          <p:nvPr/>
        </p:nvSpPr>
        <p:spPr>
          <a:xfrm rot="5400000">
            <a:off x="4065757" y="2896607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二等辺三角形 13"/>
          <p:cNvSpPr/>
          <p:nvPr/>
        </p:nvSpPr>
        <p:spPr>
          <a:xfrm rot="5400000">
            <a:off x="6323683" y="2896608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3214" y="4456271"/>
            <a:ext cx="825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above images are the example of blurring processing on the face when a person appears from behind the shielding object.</a:t>
            </a:r>
          </a:p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will not be performed when only a part of face is captured.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6"/>
          <a:stretch/>
        </p:blipFill>
        <p:spPr>
          <a:xfrm>
            <a:off x="607596" y="538394"/>
            <a:ext cx="7952872" cy="3900255"/>
          </a:xfrm>
          <a:prstGeom prst="rect">
            <a:avLst/>
          </a:prstGeom>
        </p:spPr>
      </p:pic>
      <p:sp>
        <p:nvSpPr>
          <p:cNvPr id="12" name="二等辺三角形 11"/>
          <p:cNvSpPr/>
          <p:nvPr/>
        </p:nvSpPr>
        <p:spPr>
          <a:xfrm rot="5400000">
            <a:off x="1880020" y="2699759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二等辺三角形 12"/>
          <p:cNvSpPr/>
          <p:nvPr/>
        </p:nvSpPr>
        <p:spPr>
          <a:xfrm rot="5400000">
            <a:off x="3843169" y="2699757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二等辺三角形 13"/>
          <p:cNvSpPr/>
          <p:nvPr/>
        </p:nvSpPr>
        <p:spPr>
          <a:xfrm rot="5400000">
            <a:off x="5998823" y="2699758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23959" y="15266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Sample Process of Capturing a Subject #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1 (with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a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face mask)</a:t>
            </a:r>
            <a:endParaRPr lang="ja-JP" altLang="en-US" dirty="0">
              <a:solidFill>
                <a:prstClr val="white"/>
              </a:solidFill>
              <a:ea typeface="Meiryo UI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354" y="4372479"/>
            <a:ext cx="90646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above images are the example of blurring processing on </a:t>
            </a:r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face when a person wearing a face mask appears from behind the shielding object.</a:t>
            </a:r>
          </a:p>
          <a:p>
            <a:pPr algn="l"/>
            <a:r>
              <a:rPr lang="en-US" altLang="ja-JP" sz="1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 the amount of information on the face is small in case of wearing a face mask, large part of face needs to be captured on the image for performing blurring compared to the case without a face mask.</a:t>
            </a:r>
            <a:endParaRPr kumimoji="1" lang="ja-JP" altLang="en-US" sz="11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Sample Process of Capturing a Subject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#2</a:t>
            </a:r>
            <a:endParaRPr kumimoji="1" lang="ja-JP" altLang="en-US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8"/>
          <a:stretch/>
        </p:blipFill>
        <p:spPr>
          <a:xfrm>
            <a:off x="583528" y="541957"/>
            <a:ext cx="8013031" cy="3877643"/>
          </a:xfrm>
          <a:prstGeom prst="rect">
            <a:avLst/>
          </a:prstGeom>
        </p:spPr>
      </p:pic>
      <p:sp>
        <p:nvSpPr>
          <p:cNvPr id="13" name="二等辺三角形 12"/>
          <p:cNvSpPr/>
          <p:nvPr/>
        </p:nvSpPr>
        <p:spPr>
          <a:xfrm rot="5400000">
            <a:off x="1834812" y="2788657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二等辺三角形 13"/>
          <p:cNvSpPr/>
          <p:nvPr/>
        </p:nvSpPr>
        <p:spPr>
          <a:xfrm rot="5400000">
            <a:off x="3987549" y="2788657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二等辺三角形 14"/>
          <p:cNvSpPr/>
          <p:nvPr/>
        </p:nvSpPr>
        <p:spPr>
          <a:xfrm rot="5400000">
            <a:off x="5959811" y="2829799"/>
            <a:ext cx="1347539" cy="3609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3152" y="4429178"/>
            <a:ext cx="888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above images are the example of blurring processing on the face when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human with bicycle appears from behind the shielding object.</a:t>
            </a:r>
          </a:p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will not be performed when only a part of face is captured.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8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>
                <a:ea typeface="Meiryo UI" panose="020B0604030504040204" pitchFamily="50" charset="-128"/>
              </a:rPr>
              <a:t>About </a:t>
            </a:r>
            <a:r>
              <a:rPr kumimoji="1" lang="en-US" altLang="ja-JP" sz="2800" dirty="0"/>
              <a:t>pre-installed </a:t>
            </a:r>
            <a:r>
              <a:rPr kumimoji="1" lang="en-US" altLang="ja-JP" sz="2800" dirty="0" smtClean="0"/>
              <a:t>application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6594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Overview</a:t>
            </a:r>
          </a:p>
        </p:txBody>
      </p:sp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573065"/>
              </p:ext>
            </p:extLst>
          </p:nvPr>
        </p:nvGraphicFramePr>
        <p:xfrm>
          <a:off x="73138" y="943636"/>
          <a:ext cx="8998673" cy="2364414"/>
        </p:xfrm>
        <a:graphic>
          <a:graphicData uri="http://schemas.openxmlformats.org/drawingml/2006/table">
            <a:tbl>
              <a:tblPr/>
              <a:tblGrid>
                <a:gridCol w="438204">
                  <a:extLst>
                    <a:ext uri="{9D8B030D-6E8A-4147-A177-3AD203B41FA5}">
                      <a16:colId xmlns:a16="http://schemas.microsoft.com/office/drawing/2014/main" val="663953205"/>
                    </a:ext>
                  </a:extLst>
                </a:gridCol>
                <a:gridCol w="3001879">
                  <a:extLst>
                    <a:ext uri="{9D8B030D-6E8A-4147-A177-3AD203B41FA5}">
                      <a16:colId xmlns:a16="http://schemas.microsoft.com/office/drawing/2014/main" val="1181787571"/>
                    </a:ext>
                  </a:extLst>
                </a:gridCol>
                <a:gridCol w="1564105">
                  <a:extLst>
                    <a:ext uri="{9D8B030D-6E8A-4147-A177-3AD203B41FA5}">
                      <a16:colId xmlns:a16="http://schemas.microsoft.com/office/drawing/2014/main" val="1488129542"/>
                    </a:ext>
                  </a:extLst>
                </a:gridCol>
                <a:gridCol w="1547485">
                  <a:extLst>
                    <a:ext uri="{9D8B030D-6E8A-4147-A177-3AD203B41FA5}">
                      <a16:colId xmlns:a16="http://schemas.microsoft.com/office/drawing/2014/main" val="420532411"/>
                    </a:ext>
                  </a:extLst>
                </a:gridCol>
                <a:gridCol w="1221993">
                  <a:extLst>
                    <a:ext uri="{9D8B030D-6E8A-4147-A177-3AD203B41FA5}">
                      <a16:colId xmlns:a16="http://schemas.microsoft.com/office/drawing/2014/main" val="793432778"/>
                    </a:ext>
                  </a:extLst>
                </a:gridCol>
                <a:gridCol w="1225007">
                  <a:extLst>
                    <a:ext uri="{9D8B030D-6E8A-4147-A177-3AD203B41FA5}">
                      <a16:colId xmlns:a16="http://schemas.microsoft.com/office/drawing/2014/main" val="291255138"/>
                    </a:ext>
                  </a:extLst>
                </a:gridCol>
              </a:tblGrid>
              <a:tr h="165916">
                <a:tc rowSpan="2" gridSpan="2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1" i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Contents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base"/>
                      <a:endParaRPr lang="en-US" altLang="ja-JP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Pre-install</a:t>
                      </a:r>
                      <a:endParaRPr lang="ja-JP" altLang="en-US" sz="1400" b="1" i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KMS</a:t>
                      </a:r>
                      <a:endParaRPr lang="ja-JP" altLang="en-US" sz="1400" b="1" i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License</a:t>
                      </a:r>
                      <a:endParaRPr lang="ja-JP" altLang="en-US" sz="1400" b="1" i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30696"/>
                  </a:ext>
                </a:extLst>
              </a:tr>
              <a:tr h="165916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000" b="1" i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Until</a:t>
                      </a:r>
                      <a:r>
                        <a:rPr lang="en-US" altLang="ja-JP" sz="1000" b="1" i="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Aug. 2021 shipment</a:t>
                      </a:r>
                      <a:endParaRPr lang="ja-JP" altLang="en-US" sz="1000" b="1" i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Sep. 2021 shipment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57126"/>
                  </a:ext>
                </a:extLst>
              </a:tr>
              <a:tr h="243212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40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</a:t>
                      </a:r>
                      <a:r>
                        <a:rPr kumimoji="1" lang="en-US" altLang="ja-JP" sz="1400" kern="12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Classification</a:t>
                      </a:r>
                      <a:endParaRPr kumimoji="1" lang="ja-JP" altLang="en-US" sz="140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  <a:endParaRPr lang="en-US" altLang="ja-JP" sz="1400" b="0" i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89392"/>
                  </a:ext>
                </a:extLst>
              </a:tr>
              <a:tr h="243212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400" kern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40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73992"/>
                  </a:ext>
                </a:extLst>
              </a:tr>
              <a:tr h="243212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lang="en-US" altLang="ja-JP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40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4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80310"/>
                  </a:ext>
                </a:extLst>
              </a:tr>
              <a:tr h="254060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4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4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09558"/>
                  </a:ext>
                </a:extLst>
              </a:tr>
              <a:tr h="234377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400" b="0" kern="12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811166"/>
                  </a:ext>
                </a:extLst>
              </a:tr>
              <a:tr h="234629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400" b="0" kern="12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400" b="0" kern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16954"/>
                  </a:ext>
                </a:extLst>
              </a:tr>
              <a:tr h="243212"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lang="en-US" altLang="ja-JP" sz="14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 Activation License </a:t>
                      </a: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81867"/>
                  </a:ext>
                </a:extLst>
              </a:tr>
            </a:tbl>
          </a:graphicData>
        </a:graphic>
      </p:graphicFrame>
      <p:sp>
        <p:nvSpPr>
          <p:cNvPr id="33" name="正方形/長方形 32"/>
          <p:cNvSpPr/>
          <p:nvPr/>
        </p:nvSpPr>
        <p:spPr>
          <a:xfrm>
            <a:off x="73138" y="576854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algn="l" defTabSz="4572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About </a:t>
            </a:r>
            <a:r>
              <a:rPr lang="en-US" altLang="ja-JP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“Pre-install" </a:t>
            </a: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“License Free</a:t>
            </a: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</a:t>
            </a:r>
            <a:endParaRPr lang="ja-JP" altLang="en-US" sz="2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25" y="3709029"/>
            <a:ext cx="544003" cy="543746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388592" y="4232134"/>
            <a:ext cx="635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150MB</a:t>
            </a:r>
            <a:endParaRPr lang="ja-JP" altLang="en-US" sz="120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2485038" y="3934427"/>
            <a:ext cx="677331" cy="753023"/>
            <a:chOff x="7362094" y="1642497"/>
            <a:chExt cx="687752" cy="564766"/>
          </a:xfrm>
        </p:grpSpPr>
        <p:sp>
          <p:nvSpPr>
            <p:cNvPr id="38" name="円柱 37"/>
            <p:cNvSpPr/>
            <p:nvPr/>
          </p:nvSpPr>
          <p:spPr>
            <a:xfrm>
              <a:off x="7365647" y="1963509"/>
              <a:ext cx="684199" cy="243754"/>
            </a:xfrm>
            <a:prstGeom prst="can">
              <a:avLst>
                <a:gd name="adj" fmla="val 50000"/>
              </a:avLst>
            </a:prstGeom>
            <a:solidFill>
              <a:srgbClr val="ED7D31">
                <a:lumMod val="20000"/>
                <a:lumOff val="80000"/>
              </a:srgb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lIns="96000" tIns="48000" rIns="48000" bIns="48000" rtlCol="0" anchor="t" anchorCtr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9" name="円柱 38"/>
            <p:cNvSpPr/>
            <p:nvPr/>
          </p:nvSpPr>
          <p:spPr>
            <a:xfrm>
              <a:off x="7362094" y="1642497"/>
              <a:ext cx="687752" cy="474146"/>
            </a:xfrm>
            <a:prstGeom prst="can">
              <a:avLst>
                <a:gd name="adj" fmla="val 38187"/>
              </a:avLst>
            </a:prstGeom>
            <a:solidFill>
              <a:srgbClr val="70AD47">
                <a:lumMod val="20000"/>
                <a:lumOff val="80000"/>
              </a:srgbClr>
            </a:solidFill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lIns="96000" tIns="48000" rIns="48000" bIns="48000" rtlCol="0" anchor="t" anchorCtr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40" name="右中かっこ 39"/>
          <p:cNvSpPr/>
          <p:nvPr/>
        </p:nvSpPr>
        <p:spPr>
          <a:xfrm>
            <a:off x="3162369" y="3980902"/>
            <a:ext cx="199732" cy="505677"/>
          </a:xfrm>
          <a:prstGeom prst="rightBrace">
            <a:avLst>
              <a:gd name="adj1" fmla="val 27723"/>
              <a:gd name="adj2" fmla="val 50000"/>
            </a:avLst>
          </a:prstGeom>
          <a:noFill/>
          <a:ln w="63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角丸四角形吹き出し 40"/>
          <p:cNvSpPr/>
          <p:nvPr/>
        </p:nvSpPr>
        <p:spPr>
          <a:xfrm>
            <a:off x="1749191" y="3700353"/>
            <a:ext cx="621849" cy="197768"/>
          </a:xfrm>
          <a:prstGeom prst="wedgeRoundRectCallout">
            <a:avLst>
              <a:gd name="adj1" fmla="val 82120"/>
              <a:gd name="adj2" fmla="val 200154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APP#1</a:t>
            </a:r>
          </a:p>
        </p:txBody>
      </p:sp>
      <p:sp>
        <p:nvSpPr>
          <p:cNvPr id="42" name="角丸四角形吹き出し 41"/>
          <p:cNvSpPr/>
          <p:nvPr/>
        </p:nvSpPr>
        <p:spPr>
          <a:xfrm>
            <a:off x="492365" y="4323058"/>
            <a:ext cx="1792941" cy="375677"/>
          </a:xfrm>
          <a:prstGeom prst="wedgeRoundRectCallout">
            <a:avLst>
              <a:gd name="adj1" fmla="val 65275"/>
              <a:gd name="adj2" fmla="val 1829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(Standard feature)</a:t>
            </a: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右中かっこ 42"/>
          <p:cNvSpPr/>
          <p:nvPr/>
        </p:nvSpPr>
        <p:spPr>
          <a:xfrm flipH="1">
            <a:off x="1509099" y="3647114"/>
            <a:ext cx="206827" cy="593827"/>
          </a:xfrm>
          <a:prstGeom prst="rightBrace">
            <a:avLst>
              <a:gd name="adj1" fmla="val 27723"/>
              <a:gd name="adj2" fmla="val 50000"/>
            </a:avLst>
          </a:prstGeom>
          <a:noFill/>
          <a:ln w="635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69326" y="3782276"/>
            <a:ext cx="592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</a:t>
            </a:r>
            <a:r>
              <a:rPr lang="en-US" altLang="ja-JP" sz="12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</a:t>
            </a:r>
            <a:endParaRPr lang="ja-JP" altLang="en-US" sz="120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3138" y="3279787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algn="l" defTabSz="4572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</a:t>
            </a:r>
            <a:r>
              <a:rPr lang="en-US" altLang="ja-JP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</a:t>
            </a: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</a:t>
            </a: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  </a:t>
            </a:r>
            <a:r>
              <a:rPr lang="en-US" altLang="ja-JP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&amp;  </a:t>
            </a:r>
            <a:r>
              <a:rPr lang="en-US" altLang="ja-JP" sz="2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Max. capacity will be </a:t>
            </a:r>
            <a:r>
              <a:rPr lang="en-US" altLang="ja-JP" sz="2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150MB  </a:t>
            </a:r>
            <a:endParaRPr lang="ja-JP" altLang="en-US" sz="2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角丸四角形吹き出し 45"/>
          <p:cNvSpPr/>
          <p:nvPr/>
        </p:nvSpPr>
        <p:spPr>
          <a:xfrm>
            <a:off x="1749192" y="3987128"/>
            <a:ext cx="621849" cy="197768"/>
          </a:xfrm>
          <a:prstGeom prst="wedgeRoundRectCallout">
            <a:avLst>
              <a:gd name="adj1" fmla="val 75207"/>
              <a:gd name="adj2" fmla="val 15174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APP#2</a:t>
            </a:r>
          </a:p>
        </p:txBody>
      </p:sp>
      <p:sp>
        <p:nvSpPr>
          <p:cNvPr id="47" name="角丸四角形吹き出し 46"/>
          <p:cNvSpPr/>
          <p:nvPr/>
        </p:nvSpPr>
        <p:spPr>
          <a:xfrm>
            <a:off x="4383225" y="3732936"/>
            <a:ext cx="1400013" cy="375677"/>
          </a:xfrm>
          <a:prstGeom prst="wedgeRoundRectCallout">
            <a:avLst>
              <a:gd name="adj1" fmla="val -75007"/>
              <a:gd name="adj2" fmla="val -313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Processor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Activation License </a:t>
            </a: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3" y="1398258"/>
            <a:ext cx="291539" cy="291539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2" y="2209946"/>
            <a:ext cx="291539" cy="291539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3" y="2482981"/>
            <a:ext cx="291539" cy="291539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3" y="2759099"/>
            <a:ext cx="291539" cy="2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Ref. Notification about pre-installed application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8400" y="871200"/>
            <a:ext cx="850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/>
            <a:r>
              <a:rPr lang="en-US" altLang="ja-JP" sz="1800" dirty="0" smtClean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Until Nov. 2021 shipment, there is two important notification regarding pre-installed applications.</a:t>
            </a:r>
          </a:p>
          <a:p>
            <a:pPr algn="l" defTabSz="457200"/>
            <a:endParaRPr lang="en-US" altLang="ja-JP" sz="1800" dirty="0" smtClean="0">
              <a:solidFill>
                <a:prstClr val="black"/>
              </a:solidFill>
              <a:effectLst/>
              <a:latin typeface="Calibri" charset="0"/>
              <a:ea typeface="ＭＳ Ｐゴシック" charset="0"/>
            </a:endParaRPr>
          </a:p>
          <a:p>
            <a:pPr marL="742950" lvl="1" indent="-285750" algn="l" defTabSz="457200">
              <a:buFont typeface="Wingdings" panose="05000000000000000000" pitchFamily="2" charset="2"/>
              <a:buChar char="ü"/>
            </a:pPr>
            <a:r>
              <a:rPr lang="en-US" altLang="ja-JP" sz="1800" dirty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Pre-installed will return back to "AI Privacy Guard" if factory reset is executed</a:t>
            </a:r>
          </a:p>
          <a:p>
            <a:pPr marL="1200150" lvl="2" indent="-285750" algn="l" defTabSz="457200">
              <a:buFont typeface="Wingdings" panose="05000000000000000000" pitchFamily="2" charset="2"/>
              <a:buChar char="Ø"/>
            </a:pPr>
            <a:r>
              <a:rPr lang="en-US" altLang="ja-JP" sz="1800" dirty="0" smtClean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Countermeasure is to delete </a:t>
            </a:r>
            <a:r>
              <a:rPr lang="en-US" altLang="ja-JP" sz="1800" dirty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“AI privacy guard” and install “AI People detection</a:t>
            </a:r>
            <a:r>
              <a:rPr lang="en-US" altLang="ja-JP" sz="1800" dirty="0" smtClean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” again.</a:t>
            </a:r>
          </a:p>
          <a:p>
            <a:pPr marL="1200150" lvl="2" indent="-285750" algn="l" defTabSz="457200">
              <a:buFont typeface="Arial" panose="020B0604020202020204" pitchFamily="34" charset="0"/>
              <a:buChar char="•"/>
            </a:pPr>
            <a:endParaRPr lang="en-US" altLang="ja-JP" sz="1800" dirty="0">
              <a:solidFill>
                <a:prstClr val="black"/>
              </a:solidFill>
              <a:effectLst/>
              <a:latin typeface="Calibri" charset="0"/>
              <a:ea typeface="ＭＳ Ｐゴシック" charset="0"/>
            </a:endParaRPr>
          </a:p>
          <a:p>
            <a:pPr marL="742950" lvl="1" indent="-285750" algn="l" defTabSz="457200">
              <a:buFont typeface="Wingdings" panose="05000000000000000000" pitchFamily="2" charset="2"/>
              <a:buChar char="ü"/>
            </a:pPr>
            <a:r>
              <a:rPr lang="en-US" altLang="ja-JP" sz="1800" dirty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One </a:t>
            </a:r>
            <a:r>
              <a:rPr lang="en-US" altLang="ja-JP" sz="1800" dirty="0" smtClean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description </a:t>
            </a:r>
            <a:r>
              <a:rPr lang="en-US" altLang="ja-JP" sz="1800" dirty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of ”AI Privacy Guard” remains in Operating Instructions</a:t>
            </a:r>
          </a:p>
          <a:p>
            <a:pPr marL="1200150" lvl="2" indent="-285750" algn="l" defTabSz="457200">
              <a:buFont typeface="Wingdings" panose="05000000000000000000" pitchFamily="2" charset="2"/>
              <a:buChar char="Ø"/>
            </a:pPr>
            <a:r>
              <a:rPr lang="en-US" altLang="ja-JP" sz="1800" dirty="0" smtClean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Newer version, individual </a:t>
            </a:r>
            <a:r>
              <a:rPr lang="en-US" altLang="ja-JP" sz="1800" dirty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application </a:t>
            </a:r>
            <a:r>
              <a:rPr lang="en-US" altLang="ja-JP" sz="1800" dirty="0" smtClean="0">
                <a:solidFill>
                  <a:prstClr val="black"/>
                </a:solidFill>
                <a:effectLst/>
                <a:latin typeface="Calibri" charset="0"/>
                <a:ea typeface="ＭＳ Ｐゴシック" charset="0"/>
              </a:rPr>
              <a:t>name is deleted, will be published in a website after mid of Nov. 2021.</a:t>
            </a:r>
          </a:p>
        </p:txBody>
      </p:sp>
    </p:spTree>
    <p:extLst>
      <p:ext uri="{BB962C8B-B14F-4D97-AF65-F5344CB8AC3E}">
        <p14:creationId xmlns:p14="http://schemas.microsoft.com/office/powerpoint/2010/main" val="26013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>
                <a:cs typeface="Meiryo UI" panose="020B0604030504040204" pitchFamily="50" charset="-128"/>
              </a:rPr>
              <a:t>Version History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285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cs typeface="Meiryo UI" panose="020B0604030504040204" pitchFamily="50" charset="-128"/>
              </a:rPr>
              <a:t>Version History</a:t>
            </a:r>
            <a:endParaRPr kumimoji="1" lang="ja-JP" altLang="en-US" sz="20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38810"/>
              </p:ext>
            </p:extLst>
          </p:nvPr>
        </p:nvGraphicFramePr>
        <p:xfrm>
          <a:off x="144379" y="643113"/>
          <a:ext cx="8843211" cy="412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the description of s</a:t>
                      </a:r>
                      <a:r>
                        <a:rPr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coring method</a:t>
                      </a: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Changed “AI processor” to “AI engine”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P.3, P.23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P.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25,P.74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Changed the page titles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P.5, P.6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Changed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“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Network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Camera” to “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i-PRO with AI engine”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P.1, P.4, P.15, P.23, P.24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the information regarding “</a:t>
                      </a:r>
                      <a:r>
                        <a:rPr lang="en-US" altLang="ja-JP" sz="10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 number of simultaneous detection</a:t>
                      </a:r>
                      <a:r>
                        <a:rPr lang="ja-JP" altLang="en-US" sz="10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dirty="0" smtClean="0">
                          <a:solidFill>
                            <a:srgbClr val="0A54A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for Panoramic camera” </a:t>
                      </a:r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 (*2)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the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descriptions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sample images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P.81 - P.83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Replaced the illustrations from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Japanese ones to English ones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P.32,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P.32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zh-TW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Changed “Accurate alarm” to “True positive”</a:t>
                      </a:r>
                    </a:p>
                    <a:p>
                      <a:r>
                        <a:rPr kumimoji="1" lang="en-US" altLang="zh-TW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Changed</a:t>
                      </a:r>
                      <a:r>
                        <a:rPr kumimoji="1" lang="en-US" altLang="zh-TW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“Alarm failure” to “True negative”</a:t>
                      </a:r>
                    </a:p>
                    <a:p>
                      <a:r>
                        <a:rPr kumimoji="1" lang="en-US" altLang="zh-TW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Changed “False alarm” to “False positive”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P.10,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P.16, P.77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Modified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description of “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WV-XLE001” to “the license for enabling AI engine”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8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Modified the restrictions on “Corridor mode” regarding </a:t>
                      </a:r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90° rotation and 270° rotation </a:t>
                      </a:r>
                      <a:endParaRPr kumimoji="1" lang="ja-JP" altLang="en-US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30.Jul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0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 the item regarding the restriction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Viewnetcam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3.Aug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Added framerate and dynamic range of each Super dynamic level</a:t>
                      </a:r>
                      <a:endParaRPr lang="en-US" altLang="ja-JP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3.Aug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9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cs typeface="Meiryo UI" panose="020B0604030504040204" pitchFamily="50" charset="-128"/>
              </a:rPr>
              <a:t>Version History</a:t>
            </a:r>
            <a:endParaRPr kumimoji="1" lang="ja-JP" altLang="en-US" sz="20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560913"/>
              </p:ext>
            </p:extLst>
          </p:nvPr>
        </p:nvGraphicFramePr>
        <p:xfrm>
          <a:off x="144379" y="643113"/>
          <a:ext cx="8843211" cy="4193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"True negative" to "False negative"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P.10, P.16, P.77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4.Sep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website name to i-PRO Camera Application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4.Sep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"AI engine" to "AI processor"</a:t>
                      </a: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P.23, P.24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4.Sep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specification </a:t>
                      </a:r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comparison information</a:t>
                      </a:r>
                      <a:r>
                        <a:rPr kumimoji="1" lang="en-US" altLang="ja-JP" sz="1000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on</a:t>
                      </a:r>
                      <a:r>
                        <a:rPr kumimoji="1" lang="en-US" altLang="ja-JP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4K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24.Sep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.2020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 on 4K models DORI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description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supported resolutions for 4K models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description of frame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limitation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image quality comparison of 4K models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P.57-P.72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description of AI-VMD compatibility with specific camera version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P.79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items on restrictions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8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supplemental information on image rotation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the current 5M models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0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description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supported resolutions for 5MP models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information on 4K models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P.1, P.4, P.31-39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24.Sep.2020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5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detection accuracy results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P.10, P.16, P.77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2.Oct.2020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047670"/>
                  </a:ext>
                </a:extLst>
              </a:tr>
              <a:tr h="2075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detection accuracy results for 4K models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P.78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2.Oct.2020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5783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0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3. </a:t>
            </a:r>
            <a:r>
              <a:rPr lang="en-US" altLang="ja-JP" dirty="0" smtClean="0">
                <a:solidFill>
                  <a:prstClr val="white"/>
                </a:solidFill>
                <a:ea typeface="Meiryo UI" pitchFamily="50" charset="-128"/>
              </a:rPr>
              <a:t>Extension Software </a:t>
            </a:r>
            <a:r>
              <a:rPr lang="en-US" altLang="ja-JP" dirty="0">
                <a:solidFill>
                  <a:prstClr val="white"/>
                </a:solidFill>
                <a:ea typeface="Meiryo UI" pitchFamily="50" charset="-128"/>
              </a:rPr>
              <a:t>– AI-VMD Application</a:t>
            </a:r>
            <a:endParaRPr kumimoji="1" lang="ja-JP" altLang="en-US" sz="2000" dirty="0"/>
          </a:p>
        </p:txBody>
      </p:sp>
      <p:sp>
        <p:nvSpPr>
          <p:cNvPr id="6" name="正方形/長方形 114"/>
          <p:cNvSpPr>
            <a:spLocks noChangeArrowheads="1"/>
          </p:cNvSpPr>
          <p:nvPr/>
        </p:nvSpPr>
        <p:spPr bwMode="auto">
          <a:xfrm>
            <a:off x="72000" y="736705"/>
            <a:ext cx="9000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Improvements from </a:t>
            </a:r>
            <a:r>
              <a:rPr kumimoji="1" lang="en-US" altLang="ja-JP" sz="1800" b="1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current</a:t>
            </a:r>
            <a:r>
              <a:rPr lang="ja-JP" altLang="en-US" sz="18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i-VMD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(WV-SAE200W)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126" y="1247672"/>
            <a:ext cx="8250814" cy="269304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285750" lvl="0" indent="-285750" algn="l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AI </a:t>
            </a: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object </a:t>
            </a:r>
            <a:r>
              <a:rPr lang="en-US" altLang="ja-JP" sz="18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detection 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related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0078" marR="0" lvl="1" indent="-34290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Improved the true positive alarm rate/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Reduced the false positive alarm rate</a:t>
            </a:r>
          </a:p>
          <a:p>
            <a:pPr marL="800078" marR="0" lvl="1" indent="-34290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Output of the classification of detected objects </a:t>
            </a:r>
          </a:p>
          <a:p>
            <a:pPr marL="285750" marR="0" lvl="0" indent="-28575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Setup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related</a:t>
            </a:r>
          </a:p>
          <a:p>
            <a:pPr marL="800078" marR="0" lvl="1" indent="-34290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Easy Setup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0078" lvl="1" indent="-342900" algn="l">
              <a:lnSpc>
                <a:spcPts val="3000"/>
              </a:lnSpc>
              <a:buFont typeface="+mj-lt"/>
              <a:buAutoNum type="arabicPeriod" startAt="4"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Detection</a:t>
            </a:r>
            <a:r>
              <a:rPr lang="ja-JP" altLang="en-US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object setting</a:t>
            </a:r>
          </a:p>
          <a:p>
            <a:pPr marL="800078" lvl="1" indent="-342900" algn="l">
              <a:lnSpc>
                <a:spcPts val="3000"/>
              </a:lnSpc>
              <a:buFont typeface="+mj-lt"/>
              <a:buAutoNum type="arabicPeriod" startAt="5"/>
              <a:defRPr/>
            </a:pP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Detection </a:t>
            </a:r>
            <a:r>
              <a:rPr lang="en-US" altLang="ja-JP" sz="18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sensitivity </a:t>
            </a:r>
            <a:r>
              <a:rPr lang="en-US" altLang="ja-JP" sz="18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setting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3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1 Título"/>
          <p:cNvSpPr>
            <a:spLocks noGrp="1"/>
          </p:cNvSpPr>
          <p:nvPr>
            <p:ph type="title"/>
          </p:nvPr>
        </p:nvSpPr>
        <p:spPr>
          <a:xfrm>
            <a:off x="330976" y="7070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>
                <a:cs typeface="Meiryo UI" panose="020B0604030504040204" pitchFamily="50" charset="-128"/>
              </a:rPr>
              <a:t>Version History</a:t>
            </a:r>
            <a:endParaRPr kumimoji="1" lang="ja-JP" altLang="en-US" sz="20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07328"/>
              </p:ext>
            </p:extLst>
          </p:nvPr>
        </p:nvGraphicFramePr>
        <p:xfrm>
          <a:off x="144379" y="643113"/>
          <a:ext cx="8843211" cy="4193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description of AI-VMD compatibility with specific camera version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P.79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8.Oct.2020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items on restrictions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P.40, P.42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14.Oct.2020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about pre-installed 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P.84 - P.86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4.Oct.2021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Support company name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Jul.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816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03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545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047670"/>
                  </a:ext>
                </a:extLst>
              </a:tr>
              <a:tr h="207545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5783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/>
              <a:t>Thank you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522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1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sz="1000">
            <a:effectLst/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sz="1000">
            <a:effectLst/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sz="1000">
            <a:effectLst/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Confidential">
  <a:themeElements>
    <a:clrScheme name="ユーザー設定 7">
      <a:dk1>
        <a:srgbClr val="000000"/>
      </a:dk1>
      <a:lt1>
        <a:srgbClr val="FFFFFF"/>
      </a:lt1>
      <a:dk2>
        <a:srgbClr val="1B1464"/>
      </a:dk2>
      <a:lt2>
        <a:srgbClr val="FFFFFF"/>
      </a:lt2>
      <a:accent1>
        <a:srgbClr val="0041C0"/>
      </a:accent1>
      <a:accent2>
        <a:srgbClr val="D9E8FF"/>
      </a:accent2>
      <a:accent3>
        <a:srgbClr val="0071EB"/>
      </a:accent3>
      <a:accent4>
        <a:srgbClr val="FCE700"/>
      </a:accent4>
      <a:accent5>
        <a:srgbClr val="78C000"/>
      </a:accent5>
      <a:accent6>
        <a:srgbClr val="FF931E"/>
      </a:accent6>
      <a:hlink>
        <a:srgbClr val="FF00B1"/>
      </a:hlink>
      <a:folHlink>
        <a:srgbClr val="B6C1CB"/>
      </a:folHlink>
    </a:clrScheme>
    <a:fontScheme name="パナソニック設定">
      <a:majorFont>
        <a:latin typeface="Arial"/>
        <a:ea typeface="Meiryo UI"/>
        <a:cs typeface=""/>
      </a:majorFont>
      <a:minorFont>
        <a:latin typeface="Arial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 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11265</Words>
  <Application>Microsoft Office PowerPoint</Application>
  <PresentationFormat>画面に合わせる (16:9)</PresentationFormat>
  <Paragraphs>2913</Paragraphs>
  <Slides>91</Slides>
  <Notes>87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91</vt:i4>
      </vt:variant>
    </vt:vector>
  </HeadingPairs>
  <TitlesOfParts>
    <vt:vector size="112" baseType="lpstr">
      <vt:lpstr>CW-GB ZhongYi</vt:lpstr>
      <vt:lpstr>HGPｺﾞｼｯｸE</vt:lpstr>
      <vt:lpstr>meiryo</vt:lpstr>
      <vt:lpstr>Meiryo UI</vt:lpstr>
      <vt:lpstr>微軟正黑體</vt:lpstr>
      <vt:lpstr>ＭＳ Ｐゴシック</vt:lpstr>
      <vt:lpstr>ＭＳ Ｐ明朝</vt:lpstr>
      <vt:lpstr>Yu Gothic UI</vt:lpstr>
      <vt:lpstr>メイリオ</vt:lpstr>
      <vt:lpstr>游ゴシック</vt:lpstr>
      <vt:lpstr>Arial</vt:lpstr>
      <vt:lpstr>Calibri</vt:lpstr>
      <vt:lpstr>Calibri Light</vt:lpstr>
      <vt:lpstr>Tahoma</vt:lpstr>
      <vt:lpstr>Verdana</vt:lpstr>
      <vt:lpstr>Wingdings</vt:lpstr>
      <vt:lpstr>1_Office Theme</vt:lpstr>
      <vt:lpstr>2_Office Theme</vt:lpstr>
      <vt:lpstr>3_Office Theme</vt:lpstr>
      <vt:lpstr>Confidential</vt:lpstr>
      <vt:lpstr>デザインの設定</vt:lpstr>
      <vt:lpstr>PowerPoint プレゼンテーション</vt:lpstr>
      <vt:lpstr>Contents</vt:lpstr>
      <vt:lpstr>1. Product Concept</vt:lpstr>
      <vt:lpstr>1. Product Concept</vt:lpstr>
      <vt:lpstr>2. Key features - AI Intelligent Auto</vt:lpstr>
      <vt:lpstr>2. Key features - AI Smart Coding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AI-VMD Application</vt:lpstr>
      <vt:lpstr>3. Extension Software – AI Privacy Guard Application</vt:lpstr>
      <vt:lpstr>3. Extension Software – AI Privacy Guard Application</vt:lpstr>
      <vt:lpstr>3. Extension Software – AI Privacy Guard Application</vt:lpstr>
      <vt:lpstr>3. Extension Software – AI Privacy Guard Application</vt:lpstr>
      <vt:lpstr>3. Extension Software – AI Privacy Guard Application</vt:lpstr>
      <vt:lpstr>3. Extension Software – 3rd Party Application</vt:lpstr>
      <vt:lpstr>3. Extension Software – 3rd Party Application</vt:lpstr>
      <vt:lpstr>3. Extension Software – 3rd Party Application</vt:lpstr>
      <vt:lpstr>4. Specification Comparison</vt:lpstr>
      <vt:lpstr>4. Specification Comparison</vt:lpstr>
      <vt:lpstr>4. Specification Comparison</vt:lpstr>
      <vt:lpstr>4. Specification Comparison</vt:lpstr>
      <vt:lpstr>4. Specification Comparison</vt:lpstr>
      <vt:lpstr>4. Specification Comparison</vt:lpstr>
      <vt:lpstr>5. Appearance</vt:lpstr>
      <vt:lpstr>5. Appearance</vt:lpstr>
      <vt:lpstr>5. Appearance</vt:lpstr>
      <vt:lpstr>6. Standard Accessories, Optional Accessories</vt:lpstr>
      <vt:lpstr>6. Standard Accessories, Optional Accessories</vt:lpstr>
      <vt:lpstr>6. Standard Accessories, Optional Accessories</vt:lpstr>
      <vt:lpstr>6. Standard Accessories, Optional Accessories</vt:lpstr>
      <vt:lpstr>6. Standard Accessories, Optional Accessories</vt:lpstr>
      <vt:lpstr>6. Standard Accessories, Optional Accessories</vt:lpstr>
      <vt:lpstr>7. Other Software Specifications - Cameras</vt:lpstr>
      <vt:lpstr>7. Other Software Specifications - Cameras</vt:lpstr>
      <vt:lpstr>7. Other Software Specifications - Cameras</vt:lpstr>
      <vt:lpstr>7. Other Software Specifications - Cameras</vt:lpstr>
      <vt:lpstr>7. Other Software Specifications - Cameras </vt:lpstr>
      <vt:lpstr>7. Other Software Specifications - Cameras</vt:lpstr>
      <vt:lpstr>7. Other Software Specifications – Extension Software</vt:lpstr>
      <vt:lpstr>7. Other Software Specifications – Extension Software</vt:lpstr>
      <vt:lpstr>Appendix</vt:lpstr>
      <vt:lpstr>Image quality comparison (5MP model) vs Avigilon</vt:lpstr>
      <vt:lpstr>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Image quality comparison (4K model) vs Avigilon</vt:lpstr>
      <vt:lpstr>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Image quality comparison (4K model) vs Hanwha</vt:lpstr>
      <vt:lpstr>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Reliability</vt:lpstr>
      <vt:lpstr>Countermeasures against Heat</vt:lpstr>
      <vt:lpstr>AI-VMD</vt:lpstr>
      <vt:lpstr>Case Example of False Positive Alarm Reduction</vt:lpstr>
      <vt:lpstr>Accuracy Comparison (5MP model)</vt:lpstr>
      <vt:lpstr>Accuracy Comparison (4K model)</vt:lpstr>
      <vt:lpstr>Compatibility with Specific Camera Version</vt:lpstr>
      <vt:lpstr>AI Privacy Guard</vt:lpstr>
      <vt:lpstr>Sample Process of Capturing a Subject #1</vt:lpstr>
      <vt:lpstr>PowerPoint プレゼンテーション</vt:lpstr>
      <vt:lpstr>Sample Process of Capturing a Subject #2</vt:lpstr>
      <vt:lpstr>About pre-installed application</vt:lpstr>
      <vt:lpstr>Overview</vt:lpstr>
      <vt:lpstr>Ref. Notification about pre-installed application</vt:lpstr>
      <vt:lpstr>Version History</vt:lpstr>
      <vt:lpstr>Version History</vt:lpstr>
      <vt:lpstr>Version History</vt:lpstr>
      <vt:lpstr>Version History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2022-07-22T06:40:40Z</dcterms:created>
  <dcterms:modified xsi:type="dcterms:W3CDTF">2022-07-22T06:40:46Z</dcterms:modified>
</cp:coreProperties>
</file>