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982" r:id="rId4"/>
    <p:sldMasterId id="2147484992" r:id="rId5"/>
    <p:sldMasterId id="2147484984" r:id="rId6"/>
    <p:sldMasterId id="2147484985" r:id="rId7"/>
  </p:sldMasterIdLst>
  <p:notesMasterIdLst>
    <p:notesMasterId r:id="rId33"/>
  </p:notesMasterIdLst>
  <p:handoutMasterIdLst>
    <p:handoutMasterId r:id="rId34"/>
  </p:handoutMasterIdLst>
  <p:sldIdLst>
    <p:sldId id="302" r:id="rId8"/>
    <p:sldId id="311" r:id="rId9"/>
    <p:sldId id="359" r:id="rId10"/>
    <p:sldId id="360" r:id="rId11"/>
    <p:sldId id="361" r:id="rId12"/>
    <p:sldId id="362" r:id="rId13"/>
    <p:sldId id="325" r:id="rId14"/>
    <p:sldId id="364" r:id="rId15"/>
    <p:sldId id="365" r:id="rId16"/>
    <p:sldId id="383" r:id="rId17"/>
    <p:sldId id="384" r:id="rId18"/>
    <p:sldId id="385" r:id="rId19"/>
    <p:sldId id="386" r:id="rId20"/>
    <p:sldId id="387" r:id="rId21"/>
    <p:sldId id="388" r:id="rId22"/>
    <p:sldId id="389" r:id="rId23"/>
    <p:sldId id="390" r:id="rId24"/>
    <p:sldId id="373" r:id="rId25"/>
    <p:sldId id="381" r:id="rId26"/>
    <p:sldId id="382" r:id="rId27"/>
    <p:sldId id="352" r:id="rId28"/>
    <p:sldId id="353" r:id="rId29"/>
    <p:sldId id="354" r:id="rId30"/>
    <p:sldId id="379" r:id="rId31"/>
    <p:sldId id="309" r:id="rId32"/>
  </p:sldIdLst>
  <p:sldSz cx="9144000" cy="5143500" type="screen16x9"/>
  <p:notesSz cx="6858000" cy="9144000"/>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E6"/>
    <a:srgbClr val="FFFFCC"/>
    <a:srgbClr val="CCFFFF"/>
    <a:srgbClr val="33CCFF"/>
    <a:srgbClr val="006AB0"/>
    <a:srgbClr val="81CCFF"/>
    <a:srgbClr val="E46C0A"/>
    <a:srgbClr val="953735"/>
    <a:srgbClr val="0000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7801" autoAdjust="0"/>
  </p:normalViewPr>
  <p:slideViewPr>
    <p:cSldViewPr snapToGrid="0" snapToObjects="1">
      <p:cViewPr varScale="1">
        <p:scale>
          <a:sx n="139" d="100"/>
          <a:sy n="139" d="100"/>
        </p:scale>
        <p:origin x="130" y="17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13B03E-5F20-4FE9-AE8F-91B893F34AB0}" type="datetimeFigureOut">
              <a:rPr kumimoji="1" lang="ja-JP" altLang="en-US" smtClean="0"/>
              <a:t>2020/8/28</a:t>
            </a:fld>
            <a:endParaRPr kumimoji="1" lang="ja-JP" altLang="en-US" dirty="0"/>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0EB71C-CB81-48F9-9CC9-1F57D1F346E3}" type="slidenum">
              <a:rPr kumimoji="1" lang="ja-JP" altLang="en-US" smtClean="0"/>
              <a:t>‹#›</a:t>
            </a:fld>
            <a:endParaRPr kumimoji="1" lang="ja-JP" altLang="en-US" dirty="0"/>
          </a:p>
        </p:txBody>
      </p:sp>
    </p:spTree>
    <p:extLst>
      <p:ext uri="{BB962C8B-B14F-4D97-AF65-F5344CB8AC3E}">
        <p14:creationId xmlns:p14="http://schemas.microsoft.com/office/powerpoint/2010/main" val="4053856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23280-4631-449D-B6CA-E374E1E336EF}" type="datetimeFigureOut">
              <a:rPr kumimoji="1" lang="ja-JP" altLang="en-US" smtClean="0"/>
              <a:t>2020/8/28</a:t>
            </a:fld>
            <a:endParaRPr kumimoji="1" lang="ja-JP" altLang="en-US" dirty="0"/>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4F106-CE4D-4C0B-9204-00F638B8A095}" type="slidenum">
              <a:rPr kumimoji="1" lang="ja-JP" altLang="en-US" smtClean="0"/>
              <a:t>‹#›</a:t>
            </a:fld>
            <a:endParaRPr kumimoji="1" lang="ja-JP" altLang="en-US" dirty="0"/>
          </a:p>
        </p:txBody>
      </p:sp>
    </p:spTree>
    <p:extLst>
      <p:ext uri="{BB962C8B-B14F-4D97-AF65-F5344CB8AC3E}">
        <p14:creationId xmlns:p14="http://schemas.microsoft.com/office/powerpoint/2010/main" val="40851502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6</a:t>
            </a:fld>
            <a:endParaRPr kumimoji="1" lang="en-US" altLang="ja-JP" sz="17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85052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lvl1pPr algn="l" defTabSz="904864" eaLnBrk="0" hangingPunct="0">
              <a:spcBef>
                <a:spcPct val="30000"/>
              </a:spcBef>
              <a:defRPr kumimoji="1" sz="1200">
                <a:solidFill>
                  <a:schemeClr val="tx1"/>
                </a:solidFill>
                <a:latin typeface="Arial" charset="0"/>
                <a:ea typeface="ＭＳ Ｐ明朝" charset="-128"/>
              </a:defRPr>
            </a:lvl1pPr>
            <a:lvl2pPr marL="735893" indent="-281092" algn="l" defTabSz="904864" eaLnBrk="0" hangingPunct="0">
              <a:spcBef>
                <a:spcPct val="30000"/>
              </a:spcBef>
              <a:defRPr kumimoji="1" sz="1200">
                <a:solidFill>
                  <a:schemeClr val="tx1"/>
                </a:solidFill>
                <a:latin typeface="Arial" charset="0"/>
                <a:ea typeface="ＭＳ Ｐ明朝" charset="-128"/>
              </a:defRPr>
            </a:lvl2pPr>
            <a:lvl3pPr marL="1132265" indent="-224242" algn="l" defTabSz="904864" eaLnBrk="0" hangingPunct="0">
              <a:spcBef>
                <a:spcPct val="30000"/>
              </a:spcBef>
              <a:defRPr kumimoji="1" sz="1200">
                <a:solidFill>
                  <a:schemeClr val="tx1"/>
                </a:solidFill>
                <a:latin typeface="Arial" charset="0"/>
                <a:ea typeface="ＭＳ Ｐ明朝" charset="-128"/>
              </a:defRPr>
            </a:lvl3pPr>
            <a:lvl4pPr marL="1588644" indent="-224242" algn="l" defTabSz="904864" eaLnBrk="0" hangingPunct="0">
              <a:spcBef>
                <a:spcPct val="30000"/>
              </a:spcBef>
              <a:defRPr kumimoji="1" sz="1200">
                <a:solidFill>
                  <a:schemeClr val="tx1"/>
                </a:solidFill>
                <a:latin typeface="Arial" charset="0"/>
                <a:ea typeface="ＭＳ Ｐ明朝" charset="-128"/>
              </a:defRPr>
            </a:lvl4pPr>
            <a:lvl5pPr marL="2043444" indent="-224242" algn="l" defTabSz="904864" eaLnBrk="0" hangingPunct="0">
              <a:spcBef>
                <a:spcPct val="30000"/>
              </a:spcBef>
              <a:defRPr kumimoji="1" sz="1200">
                <a:solidFill>
                  <a:schemeClr val="tx1"/>
                </a:solidFill>
                <a:latin typeface="Arial" charset="0"/>
                <a:ea typeface="ＭＳ Ｐ明朝" charset="-128"/>
              </a:defRPr>
            </a:lvl5pPr>
            <a:lvl6pPr marL="2498245" indent="-224242" defTabSz="904864" eaLnBrk="0" fontAlgn="base" hangingPunct="0">
              <a:spcBef>
                <a:spcPct val="30000"/>
              </a:spcBef>
              <a:spcAft>
                <a:spcPct val="0"/>
              </a:spcAft>
              <a:defRPr kumimoji="1" sz="1200">
                <a:solidFill>
                  <a:schemeClr val="tx1"/>
                </a:solidFill>
                <a:latin typeface="Arial" charset="0"/>
                <a:ea typeface="ＭＳ Ｐ明朝" charset="-128"/>
              </a:defRPr>
            </a:lvl6pPr>
            <a:lvl7pPr marL="2953048" indent="-224242" defTabSz="904864" eaLnBrk="0" fontAlgn="base" hangingPunct="0">
              <a:spcBef>
                <a:spcPct val="30000"/>
              </a:spcBef>
              <a:spcAft>
                <a:spcPct val="0"/>
              </a:spcAft>
              <a:defRPr kumimoji="1" sz="1200">
                <a:solidFill>
                  <a:schemeClr val="tx1"/>
                </a:solidFill>
                <a:latin typeface="Arial" charset="0"/>
                <a:ea typeface="ＭＳ Ｐ明朝" charset="-128"/>
              </a:defRPr>
            </a:lvl7pPr>
            <a:lvl8pPr marL="3407848" indent="-224242" defTabSz="904864" eaLnBrk="0" fontAlgn="base" hangingPunct="0">
              <a:spcBef>
                <a:spcPct val="30000"/>
              </a:spcBef>
              <a:spcAft>
                <a:spcPct val="0"/>
              </a:spcAft>
              <a:defRPr kumimoji="1" sz="1200">
                <a:solidFill>
                  <a:schemeClr val="tx1"/>
                </a:solidFill>
                <a:latin typeface="Arial" charset="0"/>
                <a:ea typeface="ＭＳ Ｐ明朝" charset="-128"/>
              </a:defRPr>
            </a:lvl8pPr>
            <a:lvl9pPr marL="3862648" indent="-224242" defTabSz="904864" eaLnBrk="0" fontAlgn="base" hangingPunct="0">
              <a:spcBef>
                <a:spcPct val="30000"/>
              </a:spcBef>
              <a:spcAft>
                <a:spcPct val="0"/>
              </a:spcAft>
              <a:defRPr kumimoji="1" sz="1200">
                <a:solidFill>
                  <a:schemeClr val="tx1"/>
                </a:solidFill>
                <a:latin typeface="Arial" charset="0"/>
                <a:ea typeface="ＭＳ Ｐ明朝" charset="-128"/>
              </a:defRPr>
            </a:lvl9pPr>
          </a:lstStyle>
          <a:p>
            <a:pPr marL="0" marR="0" lvl="0" indent="0" algn="r" defTabSz="904864" rtl="0" eaLnBrk="1" fontAlgn="base" latinLnBrk="0" hangingPunct="1">
              <a:lnSpc>
                <a:spcPct val="100000"/>
              </a:lnSpc>
              <a:spcBef>
                <a:spcPct val="0"/>
              </a:spcBef>
              <a:spcAft>
                <a:spcPct val="0"/>
              </a:spcAft>
              <a:buClrTx/>
              <a:buSzTx/>
              <a:buFontTx/>
              <a:buNone/>
              <a:tabLst/>
              <a:defRPr/>
            </a:pPr>
            <a:fld id="{864BEEA7-9F16-4A55-B7C7-1DF5A5CC5235}"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04864"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dirty="0" smtClean="0">
              <a:ln>
                <a:noFill/>
              </a:ln>
              <a:solidFill>
                <a:srgbClr val="000000"/>
              </a:solidFill>
              <a:effectLst/>
              <a:uLnTx/>
              <a:uFillTx/>
              <a:latin typeface="Arial" charset="0"/>
              <a:ea typeface="ＭＳ Ｐゴシック" charset="-128"/>
              <a:cs typeface="+mn-cs"/>
            </a:endParaRPr>
          </a:p>
        </p:txBody>
      </p:sp>
      <p:sp>
        <p:nvSpPr>
          <p:cNvPr id="277507" name="Rectangle 2"/>
          <p:cNvSpPr>
            <a:spLocks noGrp="1" noRot="1" noChangeAspect="1" noChangeArrowheads="1" noTextEdit="1"/>
          </p:cNvSpPr>
          <p:nvPr>
            <p:ph type="sldImg"/>
          </p:nvPr>
        </p:nvSpPr>
        <p:spPr>
          <a:xfrm>
            <a:off x="2717800" y="511175"/>
            <a:ext cx="4532313" cy="2551113"/>
          </a:xfrm>
          <a:ln/>
        </p:spPr>
      </p:sp>
      <p:sp>
        <p:nvSpPr>
          <p:cNvPr id="277508" name="Rectangle 3"/>
          <p:cNvSpPr>
            <a:spLocks noGrp="1" noChangeArrowheads="1"/>
          </p:cNvSpPr>
          <p:nvPr>
            <p:ph type="body" idx="1"/>
          </p:nvPr>
        </p:nvSpPr>
        <p:spPr>
          <a:noFill/>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85934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18</a:t>
            </a:fld>
            <a:endParaRPr kumimoji="1" lang="en-US" altLang="ja-JP" sz="17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28066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19</a:t>
            </a:fld>
            <a:endParaRPr kumimoji="1" lang="en-US" altLang="ja-JP" sz="17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55593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276789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93217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215057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274638"/>
            <a:ext cx="1971675" cy="435768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274638"/>
            <a:ext cx="5762625" cy="435768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154484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8891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7662" y="9791"/>
            <a:ext cx="7376159" cy="525309"/>
          </a:xfrm>
        </p:spPr>
        <p:txBody>
          <a:bodyPr/>
          <a:lstStyle>
            <a:lvl1pPr>
              <a:defRPr b="1">
                <a:latin typeface="Calibri" panose="020F0502020204030204" pitchFamily="34" charset="0"/>
                <a:cs typeface="Calibri" panose="020F050202020403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3"/>
            <a:ext cx="8229600" cy="3126316"/>
          </a:xfrm>
        </p:spPr>
        <p:txBody>
          <a:bodyPr>
            <a:normAutofit/>
          </a:bodyPr>
          <a:lstStyle>
            <a:lvl1pPr marL="0" indent="0">
              <a:buFontTx/>
              <a:buNone/>
              <a:defRPr sz="1800">
                <a:solidFill>
                  <a:schemeClr val="tx1"/>
                </a:solidFill>
                <a:latin typeface="Calibri" panose="020F0502020204030204" pitchFamily="34" charset="0"/>
                <a:cs typeface="Calibri" panose="020F0502020204030204" pitchFamily="34" charset="0"/>
              </a:defRPr>
            </a:lvl1pPr>
            <a:lvl2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2pPr>
            <a:lvl3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3pPr>
            <a:lvl4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4pPr>
            <a:lvl5pPr marL="271451" indent="-271451">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70" y="4801131"/>
            <a:ext cx="1416886" cy="273844"/>
          </a:xfrm>
        </p:spPr>
        <p:txBody>
          <a:bodyPr/>
          <a:lstStyle/>
          <a:p>
            <a:fld id="{89E7F7A0-E517-442B-93F7-0E2B54F94E34}" type="datetime1">
              <a:rPr lang="en-GB" altLang="ja-JP" smtClean="0">
                <a:solidFill>
                  <a:prstClr val="white"/>
                </a:solidFill>
              </a:rPr>
              <a:t>28/08/2020</a:t>
            </a:fld>
            <a:endParaRPr lang="en-US" dirty="0">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dirty="0">
              <a:solidFill>
                <a:prstClr val="white"/>
              </a:solidFill>
            </a:endParaRPr>
          </a:p>
        </p:txBody>
      </p:sp>
      <p:sp>
        <p:nvSpPr>
          <p:cNvPr id="7" name="Content Placeholder 2"/>
          <p:cNvSpPr>
            <a:spLocks noGrp="1"/>
          </p:cNvSpPr>
          <p:nvPr>
            <p:ph idx="12" hasCustomPrompt="1"/>
          </p:nvPr>
        </p:nvSpPr>
        <p:spPr>
          <a:xfrm>
            <a:off x="75715" y="553674"/>
            <a:ext cx="8986746" cy="424793"/>
          </a:xfrm>
        </p:spPr>
        <p:txBody>
          <a:bodyPr>
            <a:normAutofit/>
          </a:bodyPr>
          <a:lstStyle>
            <a:lvl1pPr marL="0" indent="0">
              <a:buFontTx/>
              <a:buNone/>
              <a:defRPr sz="1800" b="1">
                <a:solidFill>
                  <a:schemeClr val="tx1"/>
                </a:solidFill>
              </a:defRPr>
            </a:lvl1pPr>
            <a:lvl2pPr marL="271457" indent="-271457">
              <a:buSzPct val="60000"/>
              <a:buFont typeface="Wingdings" charset="2"/>
              <a:buChar char="§"/>
              <a:defRPr sz="1800">
                <a:solidFill>
                  <a:schemeClr val="tx1"/>
                </a:solidFill>
              </a:defRPr>
            </a:lvl2pPr>
            <a:lvl3pPr marL="271457" indent="-271457">
              <a:buSzPct val="60000"/>
              <a:buFont typeface="Wingdings" charset="2"/>
              <a:buChar char="§"/>
              <a:defRPr sz="1800">
                <a:solidFill>
                  <a:schemeClr val="tx1"/>
                </a:solidFill>
              </a:defRPr>
            </a:lvl3pPr>
            <a:lvl4pPr marL="271457" indent="-271457">
              <a:buSzPct val="60000"/>
              <a:buFont typeface="Wingdings" charset="2"/>
              <a:buChar char="§"/>
              <a:defRPr sz="1800">
                <a:solidFill>
                  <a:schemeClr val="tx1"/>
                </a:solidFill>
              </a:defRPr>
            </a:lvl4pPr>
            <a:lvl5pPr marL="271457" indent="-271457">
              <a:buSzPct val="60000"/>
              <a:buFont typeface="Wingdings" charset="2"/>
              <a:buChar char="§"/>
              <a:defRPr sz="1700">
                <a:solidFill>
                  <a:srgbClr val="0A54A0"/>
                </a:solidFill>
              </a:defRPr>
            </a:lvl5pPr>
          </a:lstStyle>
          <a:p>
            <a:pPr lvl="0"/>
            <a:r>
              <a:rPr lang="en-GB" dirty="0" smtClean="0"/>
              <a:t>Click to edit Master text styles</a:t>
            </a:r>
          </a:p>
        </p:txBody>
      </p:sp>
    </p:spTree>
    <p:extLst>
      <p:ext uri="{BB962C8B-B14F-4D97-AF65-F5344CB8AC3E}">
        <p14:creationId xmlns:p14="http://schemas.microsoft.com/office/powerpoint/2010/main" val="38254477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38"/>
            <a:ext cx="5791200" cy="567002"/>
          </a:xfrm>
          <a:prstGeom prst="rect">
            <a:avLst/>
          </a:prstGeom>
        </p:spPr>
        <p:txBody>
          <a:bodyPr/>
          <a:lstStyle>
            <a:lvl1pPr>
              <a:defRPr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マスター タイトルの書式設定</a:t>
            </a:r>
            <a:endParaRPr lang="en-US"/>
          </a:p>
        </p:txBody>
      </p:sp>
      <p:sp>
        <p:nvSpPr>
          <p:cNvPr id="3" name="Content Placeholder 2"/>
          <p:cNvSpPr>
            <a:spLocks noGrp="1"/>
          </p:cNvSpPr>
          <p:nvPr>
            <p:ph idx="1"/>
          </p:nvPr>
        </p:nvSpPr>
        <p:spPr>
          <a:xfrm>
            <a:off x="457200" y="1314451"/>
            <a:ext cx="7620000" cy="328017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スライド番号プレースホルダー 5"/>
          <p:cNvSpPr>
            <a:spLocks noGrp="1"/>
          </p:cNvSpPr>
          <p:nvPr>
            <p:ph type="sldNum" sz="quarter" idx="10"/>
          </p:nvPr>
        </p:nvSpPr>
        <p:spPr>
          <a:xfrm>
            <a:off x="8079937" y="4962921"/>
            <a:ext cx="875803" cy="192919"/>
          </a:xfrm>
          <a:prstGeom prst="rect">
            <a:avLst/>
          </a:prstGeom>
        </p:spPr>
        <p:txBody>
          <a:bodyPr/>
          <a:lstStyle/>
          <a:p>
            <a:pPr defTabSz="685488"/>
            <a:fld id="{21CFAD67-33D7-464A-A1FA-DBBC567526FA}" type="slidenum">
              <a:rPr lang="ja-JP" altLang="en-US" smtClean="0">
                <a:solidFill>
                  <a:srgbClr val="000000"/>
                </a:solidFill>
              </a:rPr>
              <a:pPr defTabSz="685488"/>
              <a:t>‹#›</a:t>
            </a:fld>
            <a:r>
              <a:rPr lang="en-US" altLang="ja-JP" dirty="0" smtClean="0">
                <a:solidFill>
                  <a:srgbClr val="000000"/>
                </a:solidFill>
              </a:rPr>
              <a:t>/ 16</a:t>
            </a:r>
            <a:endParaRPr lang="ja-JP" altLang="en-US" dirty="0">
              <a:solidFill>
                <a:srgbClr val="000000"/>
              </a:solidFill>
            </a:endParaRPr>
          </a:p>
        </p:txBody>
      </p:sp>
    </p:spTree>
    <p:extLst>
      <p:ext uri="{BB962C8B-B14F-4D97-AF65-F5344CB8AC3E}">
        <p14:creationId xmlns:p14="http://schemas.microsoft.com/office/powerpoint/2010/main" val="12267168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03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1375"/>
            <a:ext cx="6858000" cy="17907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198184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155027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82700"/>
            <a:ext cx="7886700" cy="2139950"/>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277330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370013"/>
            <a:ext cx="3867150" cy="32623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370013"/>
            <a:ext cx="3867150" cy="32623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74796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74638"/>
            <a:ext cx="7886700" cy="993775"/>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1879600"/>
            <a:ext cx="3868737" cy="27622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1879600"/>
            <a:ext cx="3887788" cy="27622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117854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75078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2656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663CA2-A1EC-492B-A4A4-03723240CF90}" type="datetimeFigureOut">
              <a:rPr kumimoji="1" lang="ja-JP" altLang="en-US" smtClean="0"/>
              <a:t>2020/8/28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4179689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290" y="439283"/>
            <a:ext cx="1590675" cy="447675"/>
          </a:xfrm>
          <a:prstGeom prst="rect">
            <a:avLst/>
          </a:prstGeom>
        </p:spPr>
      </p:pic>
      <p:pic>
        <p:nvPicPr>
          <p:cNvPr id="3" name="図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290" y="4391560"/>
            <a:ext cx="3770767" cy="201645"/>
          </a:xfrm>
          <a:prstGeom prst="rect">
            <a:avLst/>
          </a:prstGeom>
        </p:spPr>
      </p:pic>
      <p:sp>
        <p:nvSpPr>
          <p:cNvPr id="8" name="正方形/長方形 7"/>
          <p:cNvSpPr/>
          <p:nvPr userDrawn="1"/>
        </p:nvSpPr>
        <p:spPr>
          <a:xfrm>
            <a:off x="605290" y="1815350"/>
            <a:ext cx="7050996" cy="1116536"/>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pic>
        <p:nvPicPr>
          <p:cNvPr id="4" name="図 3"/>
          <p:cNvPicPr>
            <a:picLocks noChangeAspect="1"/>
          </p:cNvPicPr>
          <p:nvPr userDrawn="1"/>
        </p:nvPicPr>
        <p:blipFill>
          <a:blip r:embed="rId6"/>
          <a:stretch>
            <a:fillRect/>
          </a:stretch>
        </p:blipFill>
        <p:spPr>
          <a:xfrm>
            <a:off x="7656038" y="1279280"/>
            <a:ext cx="560881" cy="554784"/>
          </a:xfrm>
          <a:prstGeom prst="rect">
            <a:avLst/>
          </a:prstGeom>
        </p:spPr>
      </p:pic>
      <p:pic>
        <p:nvPicPr>
          <p:cNvPr id="9" name="図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18971" y="274862"/>
            <a:ext cx="1209771" cy="628422"/>
          </a:xfrm>
          <a:prstGeom prst="rect">
            <a:avLst/>
          </a:prstGeom>
        </p:spPr>
      </p:pic>
    </p:spTree>
    <p:extLst>
      <p:ext uri="{BB962C8B-B14F-4D97-AF65-F5344CB8AC3E}">
        <p14:creationId xmlns:p14="http://schemas.microsoft.com/office/powerpoint/2010/main" val="2234640366"/>
      </p:ext>
    </p:extLst>
  </p:cSld>
  <p:clrMap bg1="lt1" tx1="dk1" bg2="lt2" tx2="dk2" accent1="accent1" accent2="accent2" accent3="accent3" accent4="accent4" accent5="accent5" accent6="accent6" hlink="hlink" folHlink="folHlink"/>
  <p:sldLayoutIdLst>
    <p:sldLayoutId id="214748498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3663CA2-A1EC-492B-A4A4-03723240CF90}" type="datetimeFigureOut">
              <a:rPr kumimoji="1" lang="ja-JP" altLang="en-US" smtClean="0"/>
              <a:t>2020/8/28</a:t>
            </a:fld>
            <a:endParaRPr kumimoji="1" lang="ja-JP" altLang="en-US" dirty="0"/>
          </a:p>
        </p:txBody>
      </p:sp>
      <p:sp>
        <p:nvSpPr>
          <p:cNvPr id="5" name="フッター プレースホルダー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AE00726-53FF-4DA1-A640-CEBEA53BA2C9}" type="slidenum">
              <a:rPr kumimoji="1" lang="ja-JP" altLang="en-US" smtClean="0"/>
              <a:t>‹#›</a:t>
            </a:fld>
            <a:endParaRPr kumimoji="1" lang="ja-JP" altLang="en-US" dirty="0"/>
          </a:p>
        </p:txBody>
      </p:sp>
    </p:spTree>
    <p:extLst>
      <p:ext uri="{BB962C8B-B14F-4D97-AF65-F5344CB8AC3E}">
        <p14:creationId xmlns:p14="http://schemas.microsoft.com/office/powerpoint/2010/main" val="3820654303"/>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0"/>
            <a:ext cx="9144000" cy="62630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4304624" y="4738913"/>
            <a:ext cx="534753" cy="295635"/>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r>
              <a:rPr lang="en-US" altLang="ja-JP" sz="900" b="1" dirty="0" smtClean="0">
                <a:solidFill>
                  <a:schemeClr val="tx1"/>
                </a:solidFill>
              </a:rPr>
              <a:t>/23</a:t>
            </a:r>
            <a:endParaRPr lang="ja-JP" altLang="en-US" sz="900" b="1" dirty="0">
              <a:solidFill>
                <a:schemeClr val="tx1"/>
              </a:solidFill>
            </a:endParaRPr>
          </a:p>
        </p:txBody>
      </p:sp>
      <p:pic>
        <p:nvPicPr>
          <p:cNvPr id="13" name="図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0425" y="4820052"/>
            <a:ext cx="2826199" cy="151134"/>
          </a:xfrm>
          <a:prstGeom prst="rect">
            <a:avLst/>
          </a:prstGeom>
        </p:spPr>
      </p:pic>
      <p:pic>
        <p:nvPicPr>
          <p:cNvPr id="3" name="図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1270" y="4784466"/>
            <a:ext cx="1917474" cy="186720"/>
          </a:xfrm>
          <a:prstGeom prst="rect">
            <a:avLst/>
          </a:prstGeom>
        </p:spPr>
      </p:pic>
      <p:cxnSp>
        <p:nvCxnSpPr>
          <p:cNvPr id="5" name="直線コネクタ 4"/>
          <p:cNvCxnSpPr/>
          <p:nvPr userDrawn="1"/>
        </p:nvCxnSpPr>
        <p:spPr>
          <a:xfrm>
            <a:off x="0" y="4644571"/>
            <a:ext cx="9144000" cy="0"/>
          </a:xfrm>
          <a:prstGeom prst="line">
            <a:avLst/>
          </a:prstGeom>
          <a:ln w="57150">
            <a:solidFill>
              <a:srgbClr val="6464E6"/>
            </a:solidFill>
          </a:ln>
        </p:spPr>
        <p:style>
          <a:lnRef idx="1">
            <a:schemeClr val="accent1"/>
          </a:lnRef>
          <a:fillRef idx="0">
            <a:schemeClr val="accent1"/>
          </a:fillRef>
          <a:effectRef idx="0">
            <a:schemeClr val="accent1"/>
          </a:effectRef>
          <a:fontRef idx="minor">
            <a:schemeClr val="tx1"/>
          </a:fontRef>
        </p:style>
      </p:cxnSp>
      <p:sp>
        <p:nvSpPr>
          <p:cNvPr id="10" name="AutoShape 13"/>
          <p:cNvSpPr>
            <a:spLocks noChangeArrowheads="1"/>
          </p:cNvSpPr>
          <p:nvPr userDrawn="1"/>
        </p:nvSpPr>
        <p:spPr bwMode="auto">
          <a:xfrm>
            <a:off x="2679643" y="4800194"/>
            <a:ext cx="1191811" cy="186720"/>
          </a:xfrm>
          <a:prstGeom prst="roundRect">
            <a:avLst>
              <a:gd name="adj" fmla="val 16667"/>
            </a:avLst>
          </a:prstGeom>
          <a:noFill/>
          <a:ln w="28575">
            <a:solidFill>
              <a:srgbClr val="6464E6"/>
            </a:solidFill>
            <a:round/>
            <a:headEnd/>
            <a:tailEnd/>
          </a:ln>
          <a:effectLst/>
          <a:extLst/>
        </p:spPr>
        <p:txBody>
          <a:bodyPr wrap="none" anchor="ctr"/>
          <a:lstStyle/>
          <a:p>
            <a:pPr>
              <a:defRPr/>
            </a:pPr>
            <a:r>
              <a:rPr lang="en-US" altLang="ja-JP" sz="1000" b="1" dirty="0" smtClean="0">
                <a:solidFill>
                  <a:srgbClr val="6464E6"/>
                </a:solidFill>
                <a:effectLst/>
                <a:latin typeface="Calibri" panose="020F0502020204030204" pitchFamily="34" charset="0"/>
              </a:rPr>
              <a:t>Authorized Partner</a:t>
            </a:r>
            <a:endParaRPr lang="en-US" altLang="ja-JP" sz="1000" b="1" dirty="0">
              <a:solidFill>
                <a:srgbClr val="6464E6"/>
              </a:solidFill>
              <a:effectLst/>
              <a:latin typeface="Calibri" panose="020F0502020204030204" pitchFamily="34" charset="0"/>
            </a:endParaRPr>
          </a:p>
        </p:txBody>
      </p:sp>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42189" y="123423"/>
            <a:ext cx="960725" cy="478494"/>
          </a:xfrm>
          <a:prstGeom prst="rect">
            <a:avLst/>
          </a:prstGeom>
        </p:spPr>
      </p:pic>
    </p:spTree>
    <p:extLst>
      <p:ext uri="{BB962C8B-B14F-4D97-AF65-F5344CB8AC3E}">
        <p14:creationId xmlns:p14="http://schemas.microsoft.com/office/powerpoint/2010/main" val="1021924562"/>
      </p:ext>
    </p:extLst>
  </p:cSld>
  <p:clrMap bg1="lt1" tx1="dk1" bg2="lt2" tx2="dk2" accent1="accent1" accent2="accent2" accent3="accent3" accent4="accent4" accent5="accent5" accent6="accent6" hlink="hlink" folHlink="folHlink"/>
  <p:sldLayoutIdLst>
    <p:sldLayoutId id="2147484990" r:id="rId1"/>
    <p:sldLayoutId id="2147485004" r:id="rId2"/>
    <p:sldLayoutId id="214748500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9194800" cy="5143500"/>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1211" y="1864119"/>
            <a:ext cx="2841579" cy="1415263"/>
          </a:xfrm>
          <a:prstGeom prst="rect">
            <a:avLst/>
          </a:prstGeom>
        </p:spPr>
      </p:pic>
    </p:spTree>
    <p:extLst>
      <p:ext uri="{BB962C8B-B14F-4D97-AF65-F5344CB8AC3E}">
        <p14:creationId xmlns:p14="http://schemas.microsoft.com/office/powerpoint/2010/main" val="1327447218"/>
      </p:ext>
    </p:extLst>
  </p:cSld>
  <p:clrMap bg1="lt1" tx1="dk1" bg2="lt2" tx2="dk2" accent1="accent1" accent2="accent2" accent3="accent3" accent4="accent4" accent5="accent5" accent6="accent6" hlink="hlink" folHlink="folHlink"/>
  <p:sldLayoutIdLst>
    <p:sldLayoutId id="214748499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5.png"/><Relationship Id="rId11" Type="http://schemas.openxmlformats.org/officeDocument/2006/relationships/image" Target="../media/image14.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hyperlink" Target="http://192.168.12.10/" TargetMode="External"/><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jpe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jpeg"/><Relationship Id="rId17" Type="http://schemas.openxmlformats.org/officeDocument/2006/relationships/image" Target="../media/image65.jpeg"/><Relationship Id="rId2" Type="http://schemas.openxmlformats.org/officeDocument/2006/relationships/notesSlide" Target="../notesSlides/notesSlide3.xml"/><Relationship Id="rId16" Type="http://schemas.openxmlformats.org/officeDocument/2006/relationships/image" Target="../media/image64.jpeg"/><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5" Type="http://schemas.openxmlformats.org/officeDocument/2006/relationships/image" Target="../media/image6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hyperlink" Target="http://cam.ip.address/admin/conf_ver_disp.html" TargetMode="Externa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cam.ip.addres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am.ip.address/admin/conf_ver_disp.html" TargetMode="External"/><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25969" y="1888747"/>
            <a:ext cx="6356801" cy="954107"/>
          </a:xfrm>
          <a:prstGeom prst="rect">
            <a:avLst/>
          </a:prstGeom>
        </p:spPr>
        <p:txBody>
          <a:bodyPr wrap="square" anchor="b">
            <a:spAutoFit/>
          </a:bodyPr>
          <a:lstStyle/>
          <a:p>
            <a:r>
              <a:rPr lang="en-US" altLang="ja-JP" sz="2800" b="1" dirty="0">
                <a:solidFill>
                  <a:prstClr val="white"/>
                </a:solidFill>
                <a:latin typeface="Calibri" panose="020F0502020204030204" pitchFamily="34" charset="0"/>
                <a:ea typeface="Meiryo UI" panose="020B0604030504040204" pitchFamily="50" charset="-128"/>
                <a:cs typeface="Meiryo UI" panose="020B0604030504040204" pitchFamily="50" charset="-128"/>
              </a:rPr>
              <a:t>X5 series Vehicle </a:t>
            </a:r>
            <a:r>
              <a:rPr lang="ja-JP" altLang="en-US" sz="2800" b="1" dirty="0">
                <a:solidFill>
                  <a:prstClr val="white"/>
                </a:solidFill>
                <a:latin typeface="Calibri" panose="020F0502020204030204" pitchFamily="34" charset="0"/>
                <a:ea typeface="Meiryo UI" panose="020B0604030504040204" pitchFamily="50" charset="-128"/>
                <a:cs typeface="Meiryo UI" panose="020B0604030504040204" pitchFamily="50" charset="-128"/>
              </a:rPr>
              <a:t> </a:t>
            </a:r>
            <a:r>
              <a:rPr lang="en-US" altLang="ja-JP" sz="2800" b="1" dirty="0">
                <a:solidFill>
                  <a:prstClr val="white"/>
                </a:solidFill>
                <a:latin typeface="Calibri" panose="020F0502020204030204" pitchFamily="34" charset="0"/>
                <a:ea typeface="Meiryo UI" panose="020B0604030504040204" pitchFamily="50" charset="-128"/>
                <a:cs typeface="Meiryo UI" panose="020B0604030504040204" pitchFamily="50" charset="-128"/>
              </a:rPr>
              <a:t>Capture Camera</a:t>
            </a:r>
            <a:br>
              <a:rPr lang="en-US" altLang="ja-JP" sz="2800" b="1" dirty="0">
                <a:solidFill>
                  <a:prstClr val="white"/>
                </a:solidFill>
                <a:latin typeface="Calibri" panose="020F0502020204030204" pitchFamily="34" charset="0"/>
                <a:ea typeface="Meiryo UI" panose="020B0604030504040204" pitchFamily="50" charset="-128"/>
                <a:cs typeface="Meiryo UI" panose="020B0604030504040204" pitchFamily="50" charset="-128"/>
              </a:rPr>
            </a:br>
            <a:r>
              <a:rPr lang="en-US" altLang="ja-JP" sz="2800" b="1" dirty="0" smtClean="0">
                <a:solidFill>
                  <a:prstClr val="white"/>
                </a:solidFill>
                <a:latin typeface="Calibri" panose="020F0502020204030204" pitchFamily="34" charset="0"/>
                <a:ea typeface="Meiryo UI" panose="020B0604030504040204" pitchFamily="50" charset="-128"/>
                <a:cs typeface="Meiryo UI" panose="020B0604030504040204" pitchFamily="50" charset="-128"/>
              </a:rPr>
              <a:t>for POC manual</a:t>
            </a:r>
            <a:r>
              <a:rPr lang="ja-JP" altLang="en-US" sz="2800" b="1" dirty="0">
                <a:solidFill>
                  <a:prstClr val="white"/>
                </a:solidFill>
                <a:latin typeface="Calibri" panose="020F0502020204030204" pitchFamily="34" charset="0"/>
                <a:ea typeface="Meiryo UI" panose="020B0604030504040204" pitchFamily="50" charset="-128"/>
                <a:cs typeface="Meiryo UI" panose="020B0604030504040204" pitchFamily="50" charset="-128"/>
              </a:rPr>
              <a:t>　</a:t>
            </a:r>
            <a:r>
              <a:rPr lang="en-US" altLang="ja-JP" sz="2800" b="1" dirty="0" smtClean="0">
                <a:solidFill>
                  <a:prstClr val="white"/>
                </a:solidFill>
                <a:latin typeface="Calibri" panose="020F0502020204030204" pitchFamily="34" charset="0"/>
                <a:ea typeface="Meiryo UI" panose="020B0604030504040204" pitchFamily="50" charset="-128"/>
                <a:cs typeface="Meiryo UI" panose="020B0604030504040204" pitchFamily="50" charset="-128"/>
              </a:rPr>
              <a:t>ver.1.05</a:t>
            </a:r>
            <a:endParaRPr lang="en-US" altLang="ja-JP" sz="1800" b="1" dirty="0" smtClean="0">
              <a:solidFill>
                <a:prstClr val="white"/>
              </a:solidFill>
              <a:effectLst/>
              <a:latin typeface="Calibri" panose="020F0502020204030204" pitchFamily="34" charset="0"/>
              <a:ea typeface="Tahoma" panose="020B0604030504040204" pitchFamily="34" charset="0"/>
              <a:cs typeface="Tahoma" panose="020B0604030504040204" pitchFamily="34" charset="0"/>
            </a:endParaRPr>
          </a:p>
        </p:txBody>
      </p:sp>
      <p:sp>
        <p:nvSpPr>
          <p:cNvPr id="4" name="正方形/長方形 3"/>
          <p:cNvSpPr/>
          <p:nvPr/>
        </p:nvSpPr>
        <p:spPr>
          <a:xfrm>
            <a:off x="825969" y="3079407"/>
            <a:ext cx="5160449" cy="338554"/>
          </a:xfrm>
          <a:prstGeom prst="rect">
            <a:avLst/>
          </a:prstGeom>
        </p:spPr>
        <p:txBody>
          <a:bodyPr wrap="square" anchor="b">
            <a:spAutoFit/>
          </a:bodyPr>
          <a:lstStyle/>
          <a:p>
            <a:pPr algn="l"/>
            <a:r>
              <a:rPr lang="en-US" altLang="ja-JP" sz="1600" dirty="0" smtClean="0">
                <a:latin typeface="Calibri Light" panose="020F0302020204030204" pitchFamily="34" charset="0"/>
                <a:ea typeface="Tahoma" panose="020B0604030504040204" pitchFamily="34" charset="0"/>
                <a:cs typeface="Calibri Light" panose="020F0302020204030204" pitchFamily="34" charset="0"/>
              </a:rPr>
              <a:t>Model: WV-X5550LT, X5550LTPJ</a:t>
            </a:r>
            <a:endParaRPr lang="en-US" altLang="ja-JP" sz="1050" dirty="0" smtClean="0">
              <a:effectLst/>
              <a:latin typeface="Calibri Light" panose="020F0302020204030204" pitchFamily="34" charset="0"/>
              <a:ea typeface="Tahoma" panose="020B0604030504040204" pitchFamily="34" charset="0"/>
              <a:cs typeface="Calibri Light" panose="020F0302020204030204" pitchFamily="34" charset="0"/>
            </a:endParaRPr>
          </a:p>
        </p:txBody>
      </p:sp>
      <p:pic>
        <p:nvPicPr>
          <p:cNvPr id="5" name="図 4"/>
          <p:cNvPicPr>
            <a:picLocks noChangeAspect="1"/>
          </p:cNvPicPr>
          <p:nvPr/>
        </p:nvPicPr>
        <p:blipFill>
          <a:blip r:embed="rId2"/>
          <a:stretch>
            <a:fillRect/>
          </a:stretch>
        </p:blipFill>
        <p:spPr>
          <a:xfrm>
            <a:off x="6627824" y="2169226"/>
            <a:ext cx="1847718" cy="2482517"/>
          </a:xfrm>
          <a:prstGeom prst="rect">
            <a:avLst/>
          </a:prstGeom>
        </p:spPr>
      </p:pic>
    </p:spTree>
    <p:extLst>
      <p:ext uri="{BB962C8B-B14F-4D97-AF65-F5344CB8AC3E}">
        <p14:creationId xmlns:p14="http://schemas.microsoft.com/office/powerpoint/2010/main" val="159065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08345" y="608661"/>
            <a:ext cx="2528800" cy="375615"/>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600" u="sng" kern="0" dirty="0" smtClean="0">
                <a:solidFill>
                  <a:srgbClr val="6464E6"/>
                </a:solidFill>
                <a:latin typeface="Calibri" panose="020F0502020204030204" pitchFamily="34" charset="0"/>
                <a:cs typeface="Calibri" panose="020F0502020204030204" pitchFamily="34" charset="0"/>
              </a:rPr>
              <a:t>Setting flow for each model</a:t>
            </a:r>
            <a:endParaRPr lang="en-US" altLang="ja-JP" sz="1600" u="sng" kern="0" dirty="0">
              <a:solidFill>
                <a:srgbClr val="6464E6"/>
              </a:solidFill>
              <a:latin typeface="Calibri" panose="020F0502020204030204" pitchFamily="34" charset="0"/>
              <a:cs typeface="Calibri" panose="020F0502020204030204" pitchFamily="34" charset="0"/>
            </a:endParaRPr>
          </a:p>
        </p:txBody>
      </p:sp>
      <p:sp>
        <p:nvSpPr>
          <p:cNvPr id="29"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4. Parameter Setting Overview</a:t>
            </a:r>
            <a:endParaRPr lang="ja-JP" altLang="en-US" sz="2400" dirty="0">
              <a:solidFill>
                <a:schemeClr val="bg1"/>
              </a:solidFill>
            </a:endParaRPr>
          </a:p>
        </p:txBody>
      </p:sp>
      <p:sp>
        <p:nvSpPr>
          <p:cNvPr id="2" name="山形 1"/>
          <p:cNvSpPr/>
          <p:nvPr/>
        </p:nvSpPr>
        <p:spPr>
          <a:xfrm>
            <a:off x="2459879" y="974959"/>
            <a:ext cx="851514" cy="460227"/>
          </a:xfrm>
          <a:prstGeom prst="chevron">
            <a:avLst/>
          </a:prstGeom>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1" lang="en-US" altLang="ja-JP" sz="1200" b="1" dirty="0" smtClean="0">
                <a:solidFill>
                  <a:schemeClr val="tx1"/>
                </a:solidFill>
                <a:latin typeface="Calibri" panose="020F0502020204030204" pitchFamily="34" charset="0"/>
                <a:cs typeface="Calibri" panose="020F0502020204030204" pitchFamily="34" charset="0"/>
              </a:rPr>
              <a:t>5-1</a:t>
            </a:r>
          </a:p>
          <a:p>
            <a:pPr algn="ctr"/>
            <a:r>
              <a:rPr kumimoji="1" lang="en-US" altLang="ja-JP" sz="1200" b="1" dirty="0" smtClean="0">
                <a:solidFill>
                  <a:schemeClr val="tx1"/>
                </a:solidFill>
                <a:latin typeface="Calibri" panose="020F0502020204030204" pitchFamily="34" charset="0"/>
                <a:cs typeface="Calibri" panose="020F0502020204030204" pitchFamily="34" charset="0"/>
              </a:rPr>
              <a:t>Time</a:t>
            </a:r>
            <a:endParaRPr kumimoji="1" lang="ja-JP" altLang="en-US" sz="1200" b="1" dirty="0">
              <a:solidFill>
                <a:schemeClr val="tx1"/>
              </a:solidFill>
              <a:latin typeface="Calibri" panose="020F0502020204030204" pitchFamily="34" charset="0"/>
              <a:cs typeface="Calibri" panose="020F0502020204030204" pitchFamily="34" charset="0"/>
            </a:endParaRPr>
          </a:p>
        </p:txBody>
      </p:sp>
      <p:sp>
        <p:nvSpPr>
          <p:cNvPr id="30" name="山形 29"/>
          <p:cNvSpPr/>
          <p:nvPr/>
        </p:nvSpPr>
        <p:spPr>
          <a:xfrm>
            <a:off x="3159816" y="969016"/>
            <a:ext cx="803843" cy="460227"/>
          </a:xfrm>
          <a:prstGeom prst="chevron">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en-US" altLang="ja-JP" sz="1200" b="1" dirty="0" smtClean="0">
                <a:solidFill>
                  <a:schemeClr val="tx1"/>
                </a:solidFill>
                <a:latin typeface="Calibri" panose="020F0502020204030204" pitchFamily="34" charset="0"/>
                <a:cs typeface="Calibri" panose="020F0502020204030204" pitchFamily="34" charset="0"/>
              </a:rPr>
              <a:t>5-2</a:t>
            </a:r>
          </a:p>
          <a:p>
            <a:pPr algn="ctr"/>
            <a:r>
              <a:rPr kumimoji="1" lang="en-US" altLang="ja-JP" sz="1200" b="1" dirty="0" smtClean="0">
                <a:solidFill>
                  <a:schemeClr val="tx1"/>
                </a:solidFill>
                <a:latin typeface="Calibri" panose="020F0502020204030204" pitchFamily="34" charset="0"/>
                <a:cs typeface="Calibri" panose="020F0502020204030204" pitchFamily="34" charset="0"/>
              </a:rPr>
              <a:t>Video</a:t>
            </a:r>
            <a:endParaRPr kumimoji="1" lang="ja-JP" altLang="en-US" sz="1200" b="1" dirty="0">
              <a:solidFill>
                <a:schemeClr val="tx1"/>
              </a:solidFill>
              <a:latin typeface="Calibri" panose="020F0502020204030204" pitchFamily="34" charset="0"/>
              <a:cs typeface="Calibri" panose="020F0502020204030204" pitchFamily="34" charset="0"/>
            </a:endParaRPr>
          </a:p>
        </p:txBody>
      </p:sp>
      <p:sp>
        <p:nvSpPr>
          <p:cNvPr id="52" name="山形 51"/>
          <p:cNvSpPr/>
          <p:nvPr/>
        </p:nvSpPr>
        <p:spPr>
          <a:xfrm>
            <a:off x="3849461" y="966100"/>
            <a:ext cx="2416754" cy="460227"/>
          </a:xfrm>
          <a:prstGeom prst="chevron">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kumimoji="1" lang="en-US" altLang="ja-JP" sz="1200" b="1" dirty="0" smtClean="0">
                <a:solidFill>
                  <a:schemeClr val="tx1"/>
                </a:solidFill>
                <a:latin typeface="Calibri" panose="020F0502020204030204" pitchFamily="34" charset="0"/>
                <a:cs typeface="Calibri" panose="020F0502020204030204" pitchFamily="34" charset="0"/>
              </a:rPr>
              <a:t>5-3</a:t>
            </a:r>
          </a:p>
          <a:p>
            <a:pPr algn="ctr"/>
            <a:r>
              <a:rPr kumimoji="1" lang="en-US" altLang="ja-JP" sz="1200" b="1" dirty="0" smtClean="0">
                <a:solidFill>
                  <a:schemeClr val="tx1"/>
                </a:solidFill>
                <a:latin typeface="Calibri" panose="020F0502020204030204" pitchFamily="34" charset="0"/>
                <a:cs typeface="Calibri" panose="020F0502020204030204" pitchFamily="34" charset="0"/>
              </a:rPr>
              <a:t>Zoom &amp; focus</a:t>
            </a:r>
            <a:endParaRPr kumimoji="1" lang="ja-JP" altLang="en-US" sz="1200" b="1" dirty="0">
              <a:solidFill>
                <a:schemeClr val="tx1"/>
              </a:solidFill>
              <a:latin typeface="Calibri" panose="020F0502020204030204" pitchFamily="34" charset="0"/>
              <a:cs typeface="Calibri" panose="020F0502020204030204" pitchFamily="34" charset="0"/>
            </a:endParaRPr>
          </a:p>
        </p:txBody>
      </p:sp>
      <p:sp>
        <p:nvSpPr>
          <p:cNvPr id="53" name="山形 52"/>
          <p:cNvSpPr/>
          <p:nvPr/>
        </p:nvSpPr>
        <p:spPr>
          <a:xfrm>
            <a:off x="6145714" y="966099"/>
            <a:ext cx="1013921" cy="460227"/>
          </a:xfrm>
          <a:prstGeom prst="chevron">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en-US" altLang="ja-JP" sz="1200" b="1" dirty="0" smtClean="0">
                <a:solidFill>
                  <a:schemeClr val="tx1"/>
                </a:solidFill>
                <a:latin typeface="Calibri" panose="020F0502020204030204" pitchFamily="34" charset="0"/>
                <a:cs typeface="Calibri" panose="020F0502020204030204" pitchFamily="34" charset="0"/>
              </a:rPr>
              <a:t>5-4</a:t>
            </a:r>
          </a:p>
          <a:p>
            <a:pPr algn="ctr"/>
            <a:r>
              <a:rPr kumimoji="1" lang="en-US" altLang="ja-JP" sz="1200" b="1" dirty="0" smtClean="0">
                <a:solidFill>
                  <a:schemeClr val="tx1"/>
                </a:solidFill>
                <a:latin typeface="Calibri" panose="020F0502020204030204" pitchFamily="34" charset="0"/>
                <a:cs typeface="Calibri" panose="020F0502020204030204" pitchFamily="34" charset="0"/>
              </a:rPr>
              <a:t>Polarization</a:t>
            </a:r>
          </a:p>
          <a:p>
            <a:pPr algn="ctr"/>
            <a:r>
              <a:rPr kumimoji="1" lang="en-US" altLang="ja-JP" sz="1200" b="1" dirty="0" smtClean="0">
                <a:solidFill>
                  <a:schemeClr val="tx1"/>
                </a:solidFill>
                <a:latin typeface="Calibri" panose="020F0502020204030204" pitchFamily="34" charset="0"/>
                <a:cs typeface="Calibri" panose="020F0502020204030204" pitchFamily="34" charset="0"/>
              </a:rPr>
              <a:t> filter</a:t>
            </a:r>
            <a:endParaRPr kumimoji="1" lang="ja-JP" altLang="en-US" sz="1200" b="1" dirty="0">
              <a:solidFill>
                <a:schemeClr val="tx1"/>
              </a:solidFill>
              <a:latin typeface="Calibri" panose="020F0502020204030204" pitchFamily="34" charset="0"/>
              <a:cs typeface="Calibri" panose="020F0502020204030204" pitchFamily="34" charset="0"/>
            </a:endParaRPr>
          </a:p>
        </p:txBody>
      </p:sp>
      <p:sp>
        <p:nvSpPr>
          <p:cNvPr id="54" name="山形 53"/>
          <p:cNvSpPr/>
          <p:nvPr/>
        </p:nvSpPr>
        <p:spPr>
          <a:xfrm>
            <a:off x="7067577" y="966098"/>
            <a:ext cx="1013921" cy="460227"/>
          </a:xfrm>
          <a:prstGeom prst="chevron">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b="1" dirty="0" smtClean="0">
                <a:solidFill>
                  <a:schemeClr val="tx1"/>
                </a:solidFill>
                <a:latin typeface="Calibri" panose="020F0502020204030204" pitchFamily="34" charset="0"/>
                <a:cs typeface="Calibri" panose="020F0502020204030204" pitchFamily="34" charset="0"/>
              </a:rPr>
              <a:t>5-5</a:t>
            </a:r>
          </a:p>
          <a:p>
            <a:pPr algn="ctr"/>
            <a:r>
              <a:rPr kumimoji="1" lang="en-US" altLang="ja-JP" sz="1200" b="1" dirty="0" smtClean="0">
                <a:solidFill>
                  <a:schemeClr val="tx1"/>
                </a:solidFill>
                <a:latin typeface="Calibri" panose="020F0502020204030204" pitchFamily="34" charset="0"/>
                <a:cs typeface="Calibri" panose="020F0502020204030204" pitchFamily="34" charset="0"/>
              </a:rPr>
              <a:t>Day/Night</a:t>
            </a:r>
          </a:p>
          <a:p>
            <a:pPr algn="ctr"/>
            <a:r>
              <a:rPr lang="en-US" altLang="ja-JP" sz="1200" b="1" dirty="0" smtClean="0">
                <a:solidFill>
                  <a:schemeClr val="tx1"/>
                </a:solidFill>
                <a:latin typeface="Calibri" panose="020F0502020204030204" pitchFamily="34" charset="0"/>
                <a:cs typeface="Calibri" panose="020F0502020204030204" pitchFamily="34" charset="0"/>
              </a:rPr>
              <a:t>Schedule</a:t>
            </a:r>
            <a:endParaRPr kumimoji="1" lang="ja-JP" altLang="en-US" sz="1200" b="1" dirty="0">
              <a:solidFill>
                <a:schemeClr val="tx1"/>
              </a:solidFill>
              <a:latin typeface="Calibri" panose="020F0502020204030204" pitchFamily="34" charset="0"/>
              <a:cs typeface="Calibri" panose="020F0502020204030204" pitchFamily="34" charset="0"/>
            </a:endParaRPr>
          </a:p>
        </p:txBody>
      </p:sp>
      <p:sp>
        <p:nvSpPr>
          <p:cNvPr id="55" name="山形 54"/>
          <p:cNvSpPr/>
          <p:nvPr/>
        </p:nvSpPr>
        <p:spPr>
          <a:xfrm>
            <a:off x="8014451" y="966097"/>
            <a:ext cx="1013921" cy="460227"/>
          </a:xfrm>
          <a:prstGeom prst="chevron">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b="1" dirty="0" smtClean="0">
                <a:solidFill>
                  <a:schemeClr val="tx1"/>
                </a:solidFill>
                <a:latin typeface="Calibri" panose="020F0502020204030204" pitchFamily="34" charset="0"/>
                <a:cs typeface="Calibri" panose="020F0502020204030204" pitchFamily="34" charset="0"/>
              </a:rPr>
              <a:t>5-6</a:t>
            </a:r>
          </a:p>
          <a:p>
            <a:pPr algn="ctr"/>
            <a:r>
              <a:rPr kumimoji="1" lang="en-US" altLang="ja-JP" sz="1200" b="1" dirty="0" smtClean="0">
                <a:solidFill>
                  <a:schemeClr val="tx1"/>
                </a:solidFill>
                <a:latin typeface="Calibri" panose="020F0502020204030204" pitchFamily="34" charset="0"/>
                <a:cs typeface="Calibri" panose="020F0502020204030204" pitchFamily="34" charset="0"/>
              </a:rPr>
              <a:t>Source 2</a:t>
            </a:r>
            <a:endParaRPr kumimoji="1" lang="ja-JP" altLang="en-US" sz="1200" b="1" dirty="0">
              <a:solidFill>
                <a:schemeClr val="tx1"/>
              </a:solidFill>
              <a:latin typeface="Calibri" panose="020F0502020204030204" pitchFamily="34" charset="0"/>
              <a:cs typeface="Calibri" panose="020F0502020204030204" pitchFamily="34" charset="0"/>
            </a:endParaRPr>
          </a:p>
        </p:txBody>
      </p:sp>
      <p:sp>
        <p:nvSpPr>
          <p:cNvPr id="3" name="正方形/長方形 2"/>
          <p:cNvSpPr/>
          <p:nvPr/>
        </p:nvSpPr>
        <p:spPr>
          <a:xfrm>
            <a:off x="2459878" y="1481470"/>
            <a:ext cx="599318" cy="30983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6" name="正方形/長方形 55"/>
          <p:cNvSpPr/>
          <p:nvPr/>
        </p:nvSpPr>
        <p:spPr>
          <a:xfrm>
            <a:off x="3159816" y="1475527"/>
            <a:ext cx="604516" cy="30983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7" name="正方形/長方形 56"/>
          <p:cNvSpPr/>
          <p:nvPr/>
        </p:nvSpPr>
        <p:spPr>
          <a:xfrm>
            <a:off x="3849460" y="1472611"/>
            <a:ext cx="2207127" cy="3098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8" name="正方形/長方形 57"/>
          <p:cNvSpPr/>
          <p:nvPr/>
        </p:nvSpPr>
        <p:spPr>
          <a:xfrm>
            <a:off x="6164699" y="1486356"/>
            <a:ext cx="801082" cy="174345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9" name="正方形/長方形 58"/>
          <p:cNvSpPr/>
          <p:nvPr/>
        </p:nvSpPr>
        <p:spPr>
          <a:xfrm>
            <a:off x="7074061" y="1483239"/>
            <a:ext cx="801082" cy="30906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0" name="正方形/長方形 59"/>
          <p:cNvSpPr/>
          <p:nvPr/>
        </p:nvSpPr>
        <p:spPr>
          <a:xfrm>
            <a:off x="8014451" y="1475527"/>
            <a:ext cx="801082" cy="30983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865065" y="1474378"/>
            <a:ext cx="794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904028" y="1468077"/>
            <a:ext cx="794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890886" y="1904081"/>
            <a:ext cx="794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890885" y="2354266"/>
            <a:ext cx="7946066"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楕円 91"/>
          <p:cNvSpPr/>
          <p:nvPr/>
        </p:nvSpPr>
        <p:spPr>
          <a:xfrm>
            <a:off x="2698208" y="1625186"/>
            <a:ext cx="134679" cy="141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p:cNvSpPr/>
          <p:nvPr/>
        </p:nvSpPr>
        <p:spPr>
          <a:xfrm>
            <a:off x="3374182" y="1625186"/>
            <a:ext cx="134679" cy="1417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4" name="楕円 93"/>
          <p:cNvSpPr/>
          <p:nvPr/>
        </p:nvSpPr>
        <p:spPr>
          <a:xfrm>
            <a:off x="2698208" y="2046702"/>
            <a:ext cx="134679" cy="141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3374182" y="2046702"/>
            <a:ext cx="134679" cy="1417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2" name="楕円 101"/>
          <p:cNvSpPr/>
          <p:nvPr/>
        </p:nvSpPr>
        <p:spPr>
          <a:xfrm>
            <a:off x="4848610" y="1625186"/>
            <a:ext cx="134679" cy="1417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3" name="楕円 102"/>
          <p:cNvSpPr/>
          <p:nvPr/>
        </p:nvSpPr>
        <p:spPr>
          <a:xfrm>
            <a:off x="5536674" y="1625186"/>
            <a:ext cx="134679" cy="141767"/>
          </a:xfrm>
          <a:prstGeom prst="ellipse">
            <a:avLst/>
          </a:prstGeom>
          <a:noFill/>
          <a:ln>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4579826" y="1684180"/>
            <a:ext cx="742511" cy="246221"/>
          </a:xfrm>
          <a:prstGeom prst="rect">
            <a:avLst/>
          </a:prstGeom>
          <a:noFill/>
        </p:spPr>
        <p:txBody>
          <a:bodyPr wrap="none" rtlCol="0">
            <a:spAutoFit/>
          </a:bodyPr>
          <a:lstStyle/>
          <a:p>
            <a:r>
              <a:rPr lang="en-US" altLang="ja-JP" sz="1000" dirty="0" smtClean="0"/>
              <a:t>Auto focus</a:t>
            </a:r>
            <a:endParaRPr kumimoji="1" lang="ja-JP" altLang="en-US" sz="1000" dirty="0"/>
          </a:p>
        </p:txBody>
      </p:sp>
      <p:sp>
        <p:nvSpPr>
          <p:cNvPr id="105" name="テキスト ボックス 104"/>
          <p:cNvSpPr txBox="1"/>
          <p:nvPr/>
        </p:nvSpPr>
        <p:spPr>
          <a:xfrm>
            <a:off x="5212350" y="1673546"/>
            <a:ext cx="914033" cy="246221"/>
          </a:xfrm>
          <a:prstGeom prst="rect">
            <a:avLst/>
          </a:prstGeom>
          <a:noFill/>
        </p:spPr>
        <p:txBody>
          <a:bodyPr wrap="none" rtlCol="0">
            <a:spAutoFit/>
          </a:bodyPr>
          <a:lstStyle/>
          <a:p>
            <a:r>
              <a:rPr lang="en-US" altLang="ja-JP" sz="1000" dirty="0" smtClean="0"/>
              <a:t>Manual focus</a:t>
            </a:r>
            <a:endParaRPr kumimoji="1" lang="ja-JP" altLang="en-US" sz="1000" dirty="0"/>
          </a:p>
        </p:txBody>
      </p:sp>
      <p:sp>
        <p:nvSpPr>
          <p:cNvPr id="106" name="楕円 105"/>
          <p:cNvSpPr/>
          <p:nvPr/>
        </p:nvSpPr>
        <p:spPr>
          <a:xfrm>
            <a:off x="4848610" y="2046702"/>
            <a:ext cx="134679" cy="141767"/>
          </a:xfrm>
          <a:prstGeom prst="ellipse">
            <a:avLst/>
          </a:prstGeom>
          <a:ln>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4310642" y="2090344"/>
            <a:ext cx="1319592" cy="246221"/>
          </a:xfrm>
          <a:prstGeom prst="rect">
            <a:avLst/>
          </a:prstGeom>
          <a:noFill/>
        </p:spPr>
        <p:txBody>
          <a:bodyPr wrap="none" rtlCol="0">
            <a:spAutoFit/>
          </a:bodyPr>
          <a:lstStyle/>
          <a:p>
            <a:r>
              <a:rPr lang="en-US" altLang="ja-JP" sz="1000" dirty="0" smtClean="0"/>
              <a:t>Manual zoom &amp; focus</a:t>
            </a:r>
            <a:endParaRPr kumimoji="1" lang="ja-JP" altLang="en-US" sz="1000" dirty="0"/>
          </a:p>
        </p:txBody>
      </p:sp>
      <p:sp>
        <p:nvSpPr>
          <p:cNvPr id="110" name="楕円 109"/>
          <p:cNvSpPr/>
          <p:nvPr/>
        </p:nvSpPr>
        <p:spPr>
          <a:xfrm>
            <a:off x="6521582" y="1625186"/>
            <a:ext cx="134679" cy="14176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11" name="楕円 110"/>
          <p:cNvSpPr/>
          <p:nvPr/>
        </p:nvSpPr>
        <p:spPr>
          <a:xfrm>
            <a:off x="6521582" y="2046702"/>
            <a:ext cx="134679" cy="14176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12" name="楕円 111"/>
          <p:cNvSpPr/>
          <p:nvPr/>
        </p:nvSpPr>
        <p:spPr>
          <a:xfrm>
            <a:off x="7414660" y="1625186"/>
            <a:ext cx="134679" cy="14176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3" name="楕円 112"/>
          <p:cNvSpPr/>
          <p:nvPr/>
        </p:nvSpPr>
        <p:spPr>
          <a:xfrm>
            <a:off x="7414660" y="2046702"/>
            <a:ext cx="134679" cy="14176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9" name="楕円 118"/>
          <p:cNvSpPr/>
          <p:nvPr/>
        </p:nvSpPr>
        <p:spPr>
          <a:xfrm>
            <a:off x="8358613" y="1625186"/>
            <a:ext cx="134679" cy="1417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0" name="楕円 119"/>
          <p:cNvSpPr/>
          <p:nvPr/>
        </p:nvSpPr>
        <p:spPr>
          <a:xfrm>
            <a:off x="8358613" y="2046702"/>
            <a:ext cx="134679" cy="1417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aphicFrame>
        <p:nvGraphicFramePr>
          <p:cNvPr id="121" name="表 120"/>
          <p:cNvGraphicFramePr>
            <a:graphicFrameLocks noGrp="1"/>
          </p:cNvGraphicFramePr>
          <p:nvPr>
            <p:extLst/>
          </p:nvPr>
        </p:nvGraphicFramePr>
        <p:xfrm>
          <a:off x="911950" y="916352"/>
          <a:ext cx="1544626" cy="3673045"/>
        </p:xfrm>
        <a:graphic>
          <a:graphicData uri="http://schemas.openxmlformats.org/drawingml/2006/table">
            <a:tbl>
              <a:tblPr firstRow="1" bandRow="1">
                <a:tableStyleId>{2D5ABB26-0587-4C30-8999-92F81FD0307C}</a:tableStyleId>
              </a:tblPr>
              <a:tblGrid>
                <a:gridCol w="815246">
                  <a:extLst>
                    <a:ext uri="{9D8B030D-6E8A-4147-A177-3AD203B41FA5}">
                      <a16:colId xmlns:a16="http://schemas.microsoft.com/office/drawing/2014/main" val="4016693341"/>
                    </a:ext>
                  </a:extLst>
                </a:gridCol>
                <a:gridCol w="729380">
                  <a:extLst>
                    <a:ext uri="{9D8B030D-6E8A-4147-A177-3AD203B41FA5}">
                      <a16:colId xmlns:a16="http://schemas.microsoft.com/office/drawing/2014/main" val="3038500737"/>
                    </a:ext>
                  </a:extLst>
                </a:gridCol>
              </a:tblGrid>
              <a:tr h="561874">
                <a:tc>
                  <a:txBody>
                    <a:bodyPr/>
                    <a:lstStyle/>
                    <a:p>
                      <a:pPr algn="ctr"/>
                      <a:r>
                        <a:rPr kumimoji="1" lang="en-US" altLang="ja-JP" sz="700" b="1" dirty="0" smtClean="0">
                          <a:latin typeface="Calibri" panose="020F0502020204030204" pitchFamily="34" charset="0"/>
                          <a:cs typeface="Calibri" panose="020F0502020204030204" pitchFamily="34" charset="0"/>
                        </a:rPr>
                        <a:t>Recommended </a:t>
                      </a:r>
                      <a:r>
                        <a:rPr kumimoji="1" lang="en-US" altLang="ja-JP" sz="900" dirty="0" smtClean="0">
                          <a:latin typeface="Calibri" panose="020F0502020204030204" pitchFamily="34" charset="0"/>
                          <a:cs typeface="Calibri" panose="020F0502020204030204" pitchFamily="34" charset="0"/>
                        </a:rPr>
                        <a:t>installation condition?</a:t>
                      </a:r>
                      <a:endParaRPr kumimoji="1" lang="ja-JP" altLang="en-US" sz="900" b="0" dirty="0">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Focus target is on road ?</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598124525"/>
                  </a:ext>
                </a:extLst>
              </a:tr>
              <a:tr h="444453">
                <a:tc>
                  <a:txBody>
                    <a:bodyPr/>
                    <a:lstStyle/>
                    <a:p>
                      <a:r>
                        <a:rPr kumimoji="1" lang="en-US" altLang="ja-JP" sz="1000" dirty="0" smtClean="0">
                          <a:latin typeface="Calibri" panose="020F0502020204030204" pitchFamily="34" charset="0"/>
                          <a:cs typeface="Calibri" panose="020F0502020204030204" pitchFamily="34" charset="0"/>
                        </a:rPr>
                        <a:t>-</a:t>
                      </a:r>
                      <a:endParaRPr kumimoji="1" lang="ja-JP" altLang="en-US" sz="1000" dirty="0">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Yes</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3747784305"/>
                  </a:ext>
                </a:extLst>
              </a:tr>
              <a:tr h="444453">
                <a:tc>
                  <a:txBody>
                    <a:bodyPr/>
                    <a:lstStyle/>
                    <a:p>
                      <a:r>
                        <a:rPr kumimoji="1" lang="en-US" altLang="ja-JP" sz="1000" dirty="0" smtClean="0">
                          <a:latin typeface="Calibri" panose="020F0502020204030204" pitchFamily="34" charset="0"/>
                          <a:cs typeface="Calibri" panose="020F0502020204030204" pitchFamily="34" charset="0"/>
                        </a:rPr>
                        <a:t>-</a:t>
                      </a:r>
                      <a:endParaRPr kumimoji="1" lang="ja-JP" altLang="en-US" sz="1000" dirty="0">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No</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1763960019"/>
                  </a:ext>
                </a:extLst>
              </a:tr>
              <a:tr h="444453">
                <a:tc>
                  <a:txBody>
                    <a:bodyPr/>
                    <a:lstStyle/>
                    <a:p>
                      <a:r>
                        <a:rPr kumimoji="1" lang="en-US" altLang="ja-JP" sz="1000" dirty="0" smtClean="0">
                          <a:latin typeface="Calibri" panose="020F0502020204030204" pitchFamily="34" charset="0"/>
                          <a:cs typeface="Calibri" panose="020F0502020204030204" pitchFamily="34" charset="0"/>
                        </a:rPr>
                        <a:t>-</a:t>
                      </a:r>
                      <a:endParaRPr kumimoji="1" lang="ja-JP" altLang="en-US" sz="1000" dirty="0">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Yes</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4026684679"/>
                  </a:ext>
                </a:extLst>
              </a:tr>
              <a:tr h="444453">
                <a:tc>
                  <a:txBody>
                    <a:bodyPr/>
                    <a:lstStyle/>
                    <a:p>
                      <a:r>
                        <a:rPr kumimoji="1" lang="en-US" altLang="ja-JP" sz="1000" dirty="0" smtClean="0">
                          <a:latin typeface="Calibri" panose="020F0502020204030204" pitchFamily="34" charset="0"/>
                          <a:cs typeface="Calibri" panose="020F0502020204030204" pitchFamily="34" charset="0"/>
                        </a:rPr>
                        <a:t>-</a:t>
                      </a:r>
                      <a:endParaRPr kumimoji="1" lang="ja-JP" altLang="en-US" sz="1000" dirty="0">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No</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1452852056"/>
                  </a:ext>
                </a:extLst>
              </a:tr>
              <a:tr h="444453">
                <a:tc>
                  <a:txBody>
                    <a:bodyPr/>
                    <a:lstStyle/>
                    <a:p>
                      <a:r>
                        <a:rPr kumimoji="1" lang="en-US" altLang="ja-JP" sz="1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Yes</a:t>
                      </a:r>
                      <a:endParaRPr kumimoji="1" lang="ja-JP" altLang="en-US" sz="1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2640421881"/>
                  </a:ext>
                </a:extLst>
              </a:tr>
              <a:tr h="444453">
                <a:tc>
                  <a:txBody>
                    <a:bodyPr/>
                    <a:lstStyle/>
                    <a:p>
                      <a:r>
                        <a:rPr kumimoji="1" lang="en-US" altLang="ja-JP" sz="1000" dirty="0" smtClean="0">
                          <a:latin typeface="Calibri" panose="020F0502020204030204" pitchFamily="34" charset="0"/>
                          <a:cs typeface="Calibri" panose="020F0502020204030204" pitchFamily="34" charset="0"/>
                        </a:rPr>
                        <a:t>No</a:t>
                      </a:r>
                      <a:endParaRPr kumimoji="1" lang="ja-JP" altLang="en-US" sz="1000" dirty="0">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Yes</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3063290604"/>
                  </a:ext>
                </a:extLst>
              </a:tr>
              <a:tr h="444453">
                <a:tc>
                  <a:txBody>
                    <a:bodyPr/>
                    <a:lstStyle/>
                    <a:p>
                      <a:r>
                        <a:rPr kumimoji="1" lang="en-US" altLang="ja-JP" sz="1000" dirty="0" smtClean="0">
                          <a:latin typeface="Calibri" panose="020F0502020204030204" pitchFamily="34" charset="0"/>
                          <a:cs typeface="Calibri" panose="020F0502020204030204" pitchFamily="34" charset="0"/>
                        </a:rPr>
                        <a:t>No</a:t>
                      </a:r>
                      <a:endParaRPr kumimoji="1" lang="ja-JP" altLang="en-US" sz="1000" dirty="0">
                        <a:latin typeface="Calibri" panose="020F0502020204030204" pitchFamily="34" charset="0"/>
                        <a:cs typeface="Calibri" panose="020F0502020204030204" pitchFamily="34" charset="0"/>
                      </a:endParaRPr>
                    </a:p>
                  </a:txBody>
                  <a:tcPr anchor="ctr" anchorCtr="1"/>
                </a:tc>
                <a:tc>
                  <a:txBody>
                    <a:bodyPr/>
                    <a:lstStyle/>
                    <a:p>
                      <a:r>
                        <a:rPr kumimoji="1" lang="en-US" altLang="ja-JP" sz="1000" dirty="0" smtClean="0">
                          <a:latin typeface="Calibri" panose="020F0502020204030204" pitchFamily="34" charset="0"/>
                          <a:cs typeface="Calibri" panose="020F0502020204030204" pitchFamily="34" charset="0"/>
                        </a:rPr>
                        <a:t>No</a:t>
                      </a:r>
                      <a:endParaRPr kumimoji="1" lang="ja-JP" altLang="en-US" sz="1000" dirty="0">
                        <a:latin typeface="Calibri" panose="020F0502020204030204" pitchFamily="34" charset="0"/>
                        <a:cs typeface="Calibri" panose="020F0502020204030204" pitchFamily="34" charset="0"/>
                      </a:endParaRPr>
                    </a:p>
                  </a:txBody>
                  <a:tcPr anchor="ctr" anchorCtr="1"/>
                </a:tc>
                <a:extLst>
                  <a:ext uri="{0D108BD9-81ED-4DB2-BD59-A6C34878D82A}">
                    <a16:rowId xmlns:a16="http://schemas.microsoft.com/office/drawing/2014/main" val="1786016606"/>
                  </a:ext>
                </a:extLst>
              </a:tr>
            </a:tbl>
          </a:graphicData>
        </a:graphic>
      </p:graphicFrame>
      <p:sp>
        <p:nvSpPr>
          <p:cNvPr id="123" name="正方形/長方形 122"/>
          <p:cNvSpPr/>
          <p:nvPr/>
        </p:nvSpPr>
        <p:spPr>
          <a:xfrm>
            <a:off x="205628" y="1479336"/>
            <a:ext cx="685765" cy="88355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b="1" dirty="0">
                <a:ln w="9525">
                  <a:solidFill>
                    <a:schemeClr val="bg1"/>
                  </a:solidFill>
                  <a:prstDash val="solid"/>
                </a:ln>
                <a:solidFill>
                  <a:schemeClr val="tx1"/>
                </a:solidFill>
                <a:effectLst>
                  <a:outerShdw blurRad="12700" dist="38100" dir="2700000" algn="tl" rotWithShape="0">
                    <a:schemeClr val="bg1">
                      <a:lumMod val="50000"/>
                    </a:schemeClr>
                  </a:outerShdw>
                </a:effectLst>
              </a:rPr>
              <a:t>P</a:t>
            </a:r>
            <a:r>
              <a:rPr lang="en-US" altLang="ja-JP"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a:t>
            </a:r>
            <a:endPar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cxnSp>
        <p:nvCxnSpPr>
          <p:cNvPr id="124" name="直線コネクタ 123"/>
          <p:cNvCxnSpPr/>
          <p:nvPr/>
        </p:nvCxnSpPr>
        <p:spPr>
          <a:xfrm>
            <a:off x="896230" y="2352291"/>
            <a:ext cx="794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896229" y="2795624"/>
            <a:ext cx="794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10378" y="3239727"/>
            <a:ext cx="7946066"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楕円 126"/>
          <p:cNvSpPr/>
          <p:nvPr/>
        </p:nvSpPr>
        <p:spPr>
          <a:xfrm>
            <a:off x="2704558" y="2499907"/>
            <a:ext cx="134679" cy="141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楕円 127"/>
          <p:cNvSpPr/>
          <p:nvPr/>
        </p:nvSpPr>
        <p:spPr>
          <a:xfrm>
            <a:off x="3380532" y="2507219"/>
            <a:ext cx="134679" cy="1417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9" name="楕円 128"/>
          <p:cNvSpPr/>
          <p:nvPr/>
        </p:nvSpPr>
        <p:spPr>
          <a:xfrm>
            <a:off x="2704558" y="2982644"/>
            <a:ext cx="134679" cy="141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楕円 129"/>
          <p:cNvSpPr/>
          <p:nvPr/>
        </p:nvSpPr>
        <p:spPr>
          <a:xfrm>
            <a:off x="3380532" y="2989956"/>
            <a:ext cx="134679" cy="1417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7" name="楕円 136"/>
          <p:cNvSpPr/>
          <p:nvPr/>
        </p:nvSpPr>
        <p:spPr>
          <a:xfrm>
            <a:off x="6527932" y="2502438"/>
            <a:ext cx="134679" cy="14176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8" name="楕円 137"/>
          <p:cNvSpPr/>
          <p:nvPr/>
        </p:nvSpPr>
        <p:spPr>
          <a:xfrm>
            <a:off x="6527932" y="2953884"/>
            <a:ext cx="134679" cy="14176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9" name="楕円 138"/>
          <p:cNvSpPr/>
          <p:nvPr/>
        </p:nvSpPr>
        <p:spPr>
          <a:xfrm>
            <a:off x="8364963" y="2502438"/>
            <a:ext cx="134679" cy="1417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0" name="楕円 139"/>
          <p:cNvSpPr/>
          <p:nvPr/>
        </p:nvSpPr>
        <p:spPr>
          <a:xfrm>
            <a:off x="8364963" y="2953884"/>
            <a:ext cx="134679" cy="1417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1" name="正方形/長方形 140"/>
          <p:cNvSpPr/>
          <p:nvPr/>
        </p:nvSpPr>
        <p:spPr>
          <a:xfrm>
            <a:off x="202550" y="2357446"/>
            <a:ext cx="685765" cy="88355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ES</a:t>
            </a:r>
            <a:endPar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cxnSp>
        <p:nvCxnSpPr>
          <p:cNvPr id="143" name="直線コネクタ 142"/>
          <p:cNvCxnSpPr/>
          <p:nvPr/>
        </p:nvCxnSpPr>
        <p:spPr>
          <a:xfrm>
            <a:off x="919375" y="3678859"/>
            <a:ext cx="794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19376" y="4128670"/>
            <a:ext cx="794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905202" y="4573451"/>
            <a:ext cx="7946066" cy="0"/>
          </a:xfrm>
          <a:prstGeom prst="line">
            <a:avLst/>
          </a:prstGeom>
        </p:spPr>
        <p:style>
          <a:lnRef idx="1">
            <a:schemeClr val="accent1"/>
          </a:lnRef>
          <a:fillRef idx="0">
            <a:schemeClr val="accent1"/>
          </a:fillRef>
          <a:effectRef idx="0">
            <a:schemeClr val="accent1"/>
          </a:effectRef>
          <a:fontRef idx="minor">
            <a:schemeClr val="tx1"/>
          </a:fontRef>
        </p:style>
      </p:cxnSp>
      <p:sp>
        <p:nvSpPr>
          <p:cNvPr id="146" name="楕円 145"/>
          <p:cNvSpPr/>
          <p:nvPr/>
        </p:nvSpPr>
        <p:spPr>
          <a:xfrm>
            <a:off x="2713530" y="3398545"/>
            <a:ext cx="134679" cy="141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146"/>
          <p:cNvSpPr/>
          <p:nvPr/>
        </p:nvSpPr>
        <p:spPr>
          <a:xfrm>
            <a:off x="3389504" y="3398545"/>
            <a:ext cx="134679" cy="1417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8" name="楕円 147"/>
          <p:cNvSpPr/>
          <p:nvPr/>
        </p:nvSpPr>
        <p:spPr>
          <a:xfrm>
            <a:off x="4123674" y="3398545"/>
            <a:ext cx="134679" cy="1417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3804908" y="3449398"/>
            <a:ext cx="2050561" cy="246221"/>
          </a:xfrm>
          <a:prstGeom prst="rect">
            <a:avLst/>
          </a:prstGeom>
          <a:noFill/>
        </p:spPr>
        <p:txBody>
          <a:bodyPr wrap="none" rtlCol="0">
            <a:spAutoFit/>
          </a:bodyPr>
          <a:lstStyle/>
          <a:p>
            <a:r>
              <a:rPr kumimoji="1" lang="en-US" altLang="ja-JP" sz="1000" dirty="0" smtClean="0"/>
              <a:t>Easy setting (include manual adjust)</a:t>
            </a:r>
            <a:endParaRPr kumimoji="1" lang="ja-JP" altLang="en-US" sz="1000" dirty="0"/>
          </a:p>
        </p:txBody>
      </p:sp>
      <p:sp>
        <p:nvSpPr>
          <p:cNvPr id="156" name="楕円 155"/>
          <p:cNvSpPr/>
          <p:nvPr/>
        </p:nvSpPr>
        <p:spPr>
          <a:xfrm>
            <a:off x="2713530" y="3836266"/>
            <a:ext cx="134679" cy="141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楕円 156"/>
          <p:cNvSpPr/>
          <p:nvPr/>
        </p:nvSpPr>
        <p:spPr>
          <a:xfrm>
            <a:off x="3389504" y="3836266"/>
            <a:ext cx="134679" cy="1417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8" name="楕円 157"/>
          <p:cNvSpPr/>
          <p:nvPr/>
        </p:nvSpPr>
        <p:spPr>
          <a:xfrm>
            <a:off x="2713530" y="4258710"/>
            <a:ext cx="134679" cy="141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楕円 158"/>
          <p:cNvSpPr/>
          <p:nvPr/>
        </p:nvSpPr>
        <p:spPr>
          <a:xfrm>
            <a:off x="3389504" y="4258710"/>
            <a:ext cx="134679" cy="1417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0" name="楕円 159"/>
          <p:cNvSpPr/>
          <p:nvPr/>
        </p:nvSpPr>
        <p:spPr>
          <a:xfrm>
            <a:off x="8373935" y="3398545"/>
            <a:ext cx="134679" cy="1417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1" name="楕円 160"/>
          <p:cNvSpPr/>
          <p:nvPr/>
        </p:nvSpPr>
        <p:spPr>
          <a:xfrm>
            <a:off x="8373935" y="3836266"/>
            <a:ext cx="134679" cy="1417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2" name="楕円 161"/>
          <p:cNvSpPr/>
          <p:nvPr/>
        </p:nvSpPr>
        <p:spPr>
          <a:xfrm>
            <a:off x="8373935" y="4258710"/>
            <a:ext cx="134679" cy="1417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3" name="正方形/長方形 162"/>
          <p:cNvSpPr/>
          <p:nvPr/>
        </p:nvSpPr>
        <p:spPr>
          <a:xfrm>
            <a:off x="207825" y="3235659"/>
            <a:ext cx="685765" cy="133183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MP</a:t>
            </a:r>
            <a:endPar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角丸四角形 4"/>
          <p:cNvSpPr/>
          <p:nvPr/>
        </p:nvSpPr>
        <p:spPr>
          <a:xfrm>
            <a:off x="919376" y="3268312"/>
            <a:ext cx="7946066" cy="39005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7648" y="1982096"/>
            <a:ext cx="705642" cy="246221"/>
          </a:xfrm>
          <a:prstGeom prst="rect">
            <a:avLst/>
          </a:prstGeom>
          <a:noFill/>
        </p:spPr>
        <p:txBody>
          <a:bodyPr wrap="none" rtlCol="0">
            <a:spAutoFit/>
          </a:bodyPr>
          <a:lstStyle/>
          <a:p>
            <a:r>
              <a:rPr kumimoji="1" lang="en-US" altLang="ja-JP" sz="1000" dirty="0" smtClean="0"/>
              <a:t>Prototype</a:t>
            </a:r>
            <a:endParaRPr kumimoji="1" lang="ja-JP" altLang="en-US" sz="1000" dirty="0"/>
          </a:p>
        </p:txBody>
      </p:sp>
      <p:sp>
        <p:nvSpPr>
          <p:cNvPr id="164" name="テキスト ボックス 163"/>
          <p:cNvSpPr txBox="1"/>
          <p:nvPr/>
        </p:nvSpPr>
        <p:spPr>
          <a:xfrm>
            <a:off x="156688" y="2835353"/>
            <a:ext cx="809975" cy="400110"/>
          </a:xfrm>
          <a:prstGeom prst="rect">
            <a:avLst/>
          </a:prstGeom>
          <a:noFill/>
        </p:spPr>
        <p:txBody>
          <a:bodyPr wrap="square" rtlCol="0">
            <a:spAutoFit/>
          </a:bodyPr>
          <a:lstStyle/>
          <a:p>
            <a:pPr algn="ctr"/>
            <a:r>
              <a:rPr kumimoji="1" lang="en-US" altLang="ja-JP" sz="1000" dirty="0" smtClean="0"/>
              <a:t>Engineering sample</a:t>
            </a:r>
            <a:endParaRPr kumimoji="1" lang="ja-JP" altLang="en-US" sz="1000" dirty="0"/>
          </a:p>
        </p:txBody>
      </p:sp>
      <p:sp>
        <p:nvSpPr>
          <p:cNvPr id="165" name="テキスト ボックス 164"/>
          <p:cNvSpPr txBox="1"/>
          <p:nvPr/>
        </p:nvSpPr>
        <p:spPr>
          <a:xfrm>
            <a:off x="158459" y="3939945"/>
            <a:ext cx="809975" cy="400110"/>
          </a:xfrm>
          <a:prstGeom prst="rect">
            <a:avLst/>
          </a:prstGeom>
          <a:noFill/>
        </p:spPr>
        <p:txBody>
          <a:bodyPr wrap="square" rtlCol="0">
            <a:spAutoFit/>
          </a:bodyPr>
          <a:lstStyle/>
          <a:p>
            <a:pPr algn="ctr"/>
            <a:r>
              <a:rPr kumimoji="1" lang="en-US" altLang="ja-JP" sz="1000" dirty="0" smtClean="0"/>
              <a:t>Mass production</a:t>
            </a:r>
            <a:endParaRPr kumimoji="1" lang="ja-JP" altLang="en-US" sz="1000" dirty="0"/>
          </a:p>
        </p:txBody>
      </p:sp>
      <p:sp>
        <p:nvSpPr>
          <p:cNvPr id="81" name="テキスト ボックス 80"/>
          <p:cNvSpPr txBox="1"/>
          <p:nvPr/>
        </p:nvSpPr>
        <p:spPr>
          <a:xfrm>
            <a:off x="3809093" y="1681510"/>
            <a:ext cx="896399" cy="246221"/>
          </a:xfrm>
          <a:prstGeom prst="rect">
            <a:avLst/>
          </a:prstGeom>
          <a:noFill/>
        </p:spPr>
        <p:txBody>
          <a:bodyPr wrap="none" rtlCol="0">
            <a:spAutoFit/>
          </a:bodyPr>
          <a:lstStyle/>
          <a:p>
            <a:r>
              <a:rPr lang="en-US" altLang="ja-JP" sz="1000" dirty="0" smtClean="0"/>
              <a:t>Manual </a:t>
            </a:r>
            <a:r>
              <a:rPr kumimoji="1" lang="en-US" altLang="ja-JP" sz="1000" dirty="0" smtClean="0"/>
              <a:t>zoom</a:t>
            </a:r>
            <a:endParaRPr kumimoji="1" lang="ja-JP" altLang="en-US" sz="1000" dirty="0"/>
          </a:p>
        </p:txBody>
      </p:sp>
      <p:sp>
        <p:nvSpPr>
          <p:cNvPr id="84" name="楕円 83"/>
          <p:cNvSpPr/>
          <p:nvPr/>
        </p:nvSpPr>
        <p:spPr>
          <a:xfrm>
            <a:off x="4186489" y="1621649"/>
            <a:ext cx="134679" cy="1417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6" name="楕円 95"/>
          <p:cNvSpPr/>
          <p:nvPr/>
        </p:nvSpPr>
        <p:spPr>
          <a:xfrm>
            <a:off x="4847906" y="2489370"/>
            <a:ext cx="134679" cy="1417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7" name="楕円 96"/>
          <p:cNvSpPr/>
          <p:nvPr/>
        </p:nvSpPr>
        <p:spPr>
          <a:xfrm>
            <a:off x="5535970" y="2489370"/>
            <a:ext cx="134679" cy="141767"/>
          </a:xfrm>
          <a:prstGeom prst="ellipse">
            <a:avLst/>
          </a:prstGeom>
          <a:noFill/>
          <a:ln>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4579122" y="2548364"/>
            <a:ext cx="742511" cy="246221"/>
          </a:xfrm>
          <a:prstGeom prst="rect">
            <a:avLst/>
          </a:prstGeom>
          <a:noFill/>
        </p:spPr>
        <p:txBody>
          <a:bodyPr wrap="none" rtlCol="0">
            <a:spAutoFit/>
          </a:bodyPr>
          <a:lstStyle/>
          <a:p>
            <a:r>
              <a:rPr lang="en-US" altLang="ja-JP" sz="1000" dirty="0" smtClean="0"/>
              <a:t>Auto focus</a:t>
            </a:r>
            <a:endParaRPr kumimoji="1" lang="ja-JP" altLang="en-US" sz="1000" dirty="0"/>
          </a:p>
        </p:txBody>
      </p:sp>
      <p:sp>
        <p:nvSpPr>
          <p:cNvPr id="99" name="楕円 98"/>
          <p:cNvSpPr/>
          <p:nvPr/>
        </p:nvSpPr>
        <p:spPr>
          <a:xfrm>
            <a:off x="4847906" y="2910886"/>
            <a:ext cx="134679" cy="141767"/>
          </a:xfrm>
          <a:prstGeom prst="ellipse">
            <a:avLst/>
          </a:prstGeom>
          <a:ln>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4309938" y="2954528"/>
            <a:ext cx="1319592" cy="246221"/>
          </a:xfrm>
          <a:prstGeom prst="rect">
            <a:avLst/>
          </a:prstGeom>
          <a:noFill/>
        </p:spPr>
        <p:txBody>
          <a:bodyPr wrap="none" rtlCol="0">
            <a:spAutoFit/>
          </a:bodyPr>
          <a:lstStyle/>
          <a:p>
            <a:r>
              <a:rPr lang="en-US" altLang="ja-JP" sz="1000" dirty="0" smtClean="0"/>
              <a:t>Manual zoom &amp; focus</a:t>
            </a:r>
            <a:endParaRPr kumimoji="1" lang="ja-JP" altLang="en-US" sz="1000" dirty="0"/>
          </a:p>
        </p:txBody>
      </p:sp>
      <p:sp>
        <p:nvSpPr>
          <p:cNvPr id="101" name="テキスト ボックス 100"/>
          <p:cNvSpPr txBox="1"/>
          <p:nvPr/>
        </p:nvSpPr>
        <p:spPr>
          <a:xfrm>
            <a:off x="3808389" y="2545694"/>
            <a:ext cx="896399" cy="246221"/>
          </a:xfrm>
          <a:prstGeom prst="rect">
            <a:avLst/>
          </a:prstGeom>
          <a:noFill/>
        </p:spPr>
        <p:txBody>
          <a:bodyPr wrap="none" rtlCol="0">
            <a:spAutoFit/>
          </a:bodyPr>
          <a:lstStyle/>
          <a:p>
            <a:r>
              <a:rPr lang="en-US" altLang="ja-JP" sz="1000" dirty="0" smtClean="0"/>
              <a:t>Manual </a:t>
            </a:r>
            <a:r>
              <a:rPr kumimoji="1" lang="en-US" altLang="ja-JP" sz="1000" dirty="0" smtClean="0"/>
              <a:t>zoom</a:t>
            </a:r>
            <a:endParaRPr kumimoji="1" lang="ja-JP" altLang="en-US" sz="1000" dirty="0"/>
          </a:p>
        </p:txBody>
      </p:sp>
      <p:sp>
        <p:nvSpPr>
          <p:cNvPr id="108" name="楕円 107"/>
          <p:cNvSpPr/>
          <p:nvPr/>
        </p:nvSpPr>
        <p:spPr>
          <a:xfrm>
            <a:off x="4185785" y="2485833"/>
            <a:ext cx="134679" cy="1417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5209568" y="2550116"/>
            <a:ext cx="914033" cy="246221"/>
          </a:xfrm>
          <a:prstGeom prst="rect">
            <a:avLst/>
          </a:prstGeom>
          <a:noFill/>
        </p:spPr>
        <p:txBody>
          <a:bodyPr wrap="none" rtlCol="0">
            <a:spAutoFit/>
          </a:bodyPr>
          <a:lstStyle/>
          <a:p>
            <a:r>
              <a:rPr lang="en-US" altLang="ja-JP" sz="1000" dirty="0" smtClean="0"/>
              <a:t>Manual focus</a:t>
            </a:r>
            <a:endParaRPr kumimoji="1" lang="ja-JP" altLang="en-US" sz="1000" dirty="0"/>
          </a:p>
        </p:txBody>
      </p:sp>
      <p:sp>
        <p:nvSpPr>
          <p:cNvPr id="166" name="楕円 165"/>
          <p:cNvSpPr/>
          <p:nvPr/>
        </p:nvSpPr>
        <p:spPr>
          <a:xfrm>
            <a:off x="4866331" y="3843192"/>
            <a:ext cx="134679" cy="1417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7" name="楕円 166"/>
          <p:cNvSpPr/>
          <p:nvPr/>
        </p:nvSpPr>
        <p:spPr>
          <a:xfrm>
            <a:off x="5554395" y="3843192"/>
            <a:ext cx="134679" cy="141767"/>
          </a:xfrm>
          <a:prstGeom prst="ellipse">
            <a:avLst/>
          </a:prstGeom>
          <a:noFill/>
          <a:ln>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4597547" y="3902186"/>
            <a:ext cx="742511" cy="246221"/>
          </a:xfrm>
          <a:prstGeom prst="rect">
            <a:avLst/>
          </a:prstGeom>
          <a:noFill/>
        </p:spPr>
        <p:txBody>
          <a:bodyPr wrap="none" rtlCol="0">
            <a:spAutoFit/>
          </a:bodyPr>
          <a:lstStyle/>
          <a:p>
            <a:r>
              <a:rPr lang="en-US" altLang="ja-JP" sz="1000" dirty="0" smtClean="0"/>
              <a:t>Auto focus</a:t>
            </a:r>
            <a:endParaRPr kumimoji="1" lang="ja-JP" altLang="en-US" sz="1000" dirty="0"/>
          </a:p>
        </p:txBody>
      </p:sp>
      <p:sp>
        <p:nvSpPr>
          <p:cNvPr id="169" name="テキスト ボックス 168"/>
          <p:cNvSpPr txBox="1"/>
          <p:nvPr/>
        </p:nvSpPr>
        <p:spPr>
          <a:xfrm>
            <a:off x="5230071" y="3891552"/>
            <a:ext cx="914033" cy="246221"/>
          </a:xfrm>
          <a:prstGeom prst="rect">
            <a:avLst/>
          </a:prstGeom>
          <a:noFill/>
        </p:spPr>
        <p:txBody>
          <a:bodyPr wrap="none" rtlCol="0">
            <a:spAutoFit/>
          </a:bodyPr>
          <a:lstStyle/>
          <a:p>
            <a:r>
              <a:rPr lang="en-US" altLang="ja-JP" sz="1000" dirty="0" smtClean="0"/>
              <a:t>Manual focus</a:t>
            </a:r>
            <a:endParaRPr kumimoji="1" lang="ja-JP" altLang="en-US" sz="1000" dirty="0"/>
          </a:p>
        </p:txBody>
      </p:sp>
      <p:sp>
        <p:nvSpPr>
          <p:cNvPr id="170" name="楕円 169"/>
          <p:cNvSpPr/>
          <p:nvPr/>
        </p:nvSpPr>
        <p:spPr>
          <a:xfrm>
            <a:off x="4866331" y="4264708"/>
            <a:ext cx="134679" cy="141767"/>
          </a:xfrm>
          <a:prstGeom prst="ellipse">
            <a:avLst/>
          </a:prstGeom>
          <a:ln>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1" name="テキスト ボックス 170"/>
          <p:cNvSpPr txBox="1"/>
          <p:nvPr/>
        </p:nvSpPr>
        <p:spPr>
          <a:xfrm>
            <a:off x="4328363" y="4308350"/>
            <a:ext cx="1319592" cy="246221"/>
          </a:xfrm>
          <a:prstGeom prst="rect">
            <a:avLst/>
          </a:prstGeom>
          <a:noFill/>
        </p:spPr>
        <p:txBody>
          <a:bodyPr wrap="none" rtlCol="0">
            <a:spAutoFit/>
          </a:bodyPr>
          <a:lstStyle/>
          <a:p>
            <a:r>
              <a:rPr lang="en-US" altLang="ja-JP" sz="1000" dirty="0" smtClean="0"/>
              <a:t>Manual zoom &amp; focus</a:t>
            </a:r>
            <a:endParaRPr kumimoji="1" lang="ja-JP" altLang="en-US" sz="1000" dirty="0"/>
          </a:p>
        </p:txBody>
      </p:sp>
      <p:sp>
        <p:nvSpPr>
          <p:cNvPr id="172" name="テキスト ボックス 171"/>
          <p:cNvSpPr txBox="1"/>
          <p:nvPr/>
        </p:nvSpPr>
        <p:spPr>
          <a:xfrm>
            <a:off x="3826814" y="3899516"/>
            <a:ext cx="896399" cy="246221"/>
          </a:xfrm>
          <a:prstGeom prst="rect">
            <a:avLst/>
          </a:prstGeom>
          <a:noFill/>
        </p:spPr>
        <p:txBody>
          <a:bodyPr wrap="none" rtlCol="0">
            <a:spAutoFit/>
          </a:bodyPr>
          <a:lstStyle/>
          <a:p>
            <a:r>
              <a:rPr lang="en-US" altLang="ja-JP" sz="1000" dirty="0" smtClean="0"/>
              <a:t>Manual </a:t>
            </a:r>
            <a:r>
              <a:rPr kumimoji="1" lang="en-US" altLang="ja-JP" sz="1000" dirty="0" smtClean="0"/>
              <a:t>zoom</a:t>
            </a:r>
            <a:endParaRPr kumimoji="1" lang="ja-JP" altLang="en-US" sz="1000" dirty="0"/>
          </a:p>
        </p:txBody>
      </p:sp>
      <p:sp>
        <p:nvSpPr>
          <p:cNvPr id="173" name="楕円 172"/>
          <p:cNvSpPr/>
          <p:nvPr/>
        </p:nvSpPr>
        <p:spPr>
          <a:xfrm>
            <a:off x="4204210" y="3839655"/>
            <a:ext cx="134679" cy="1417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747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4631409" y="718625"/>
            <a:ext cx="4403670" cy="3839172"/>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9632" y="718625"/>
            <a:ext cx="4403670" cy="3839172"/>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242023" y="1093128"/>
            <a:ext cx="4029834" cy="911007"/>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eaLnBrk="1" fontAlgn="auto" hangingPunct="1">
              <a:spcBef>
                <a:spcPts val="0"/>
              </a:spcBef>
              <a:spcAft>
                <a:spcPts val="0"/>
              </a:spcAft>
            </a:pPr>
            <a:r>
              <a:rPr lang="en-US" altLang="ja-JP" sz="1600" b="0" dirty="0" smtClean="0">
                <a:latin typeface="Calibri" panose="020F0502020204030204" pitchFamily="34" charset="0"/>
                <a:cs typeface="Calibri" panose="020F0502020204030204" pitchFamily="34" charset="0"/>
              </a:rPr>
              <a:t>Set </a:t>
            </a:r>
            <a:r>
              <a:rPr lang="en-US" altLang="ja-JP" sz="1600" b="0" dirty="0">
                <a:latin typeface="Calibri" panose="020F0502020204030204" pitchFamily="34" charset="0"/>
                <a:cs typeface="Calibri" panose="020F0502020204030204" pitchFamily="34" charset="0"/>
              </a:rPr>
              <a:t>up “date”, ”time zone” and “summer time”</a:t>
            </a:r>
            <a:endParaRPr lang="en-US" altLang="ja-JP" sz="1600" b="0" kern="0" dirty="0">
              <a:latin typeface="Calibri" panose="020F0502020204030204" pitchFamily="34" charset="0"/>
              <a:cs typeface="Calibri" panose="020F0502020204030204" pitchFamily="34" charset="0"/>
            </a:endParaRPr>
          </a:p>
        </p:txBody>
      </p:sp>
      <p:grpSp>
        <p:nvGrpSpPr>
          <p:cNvPr id="6" name="グループ化 5"/>
          <p:cNvGrpSpPr/>
          <p:nvPr/>
        </p:nvGrpSpPr>
        <p:grpSpPr>
          <a:xfrm>
            <a:off x="242023" y="1455253"/>
            <a:ext cx="3982965" cy="1875309"/>
            <a:chOff x="90658" y="2066600"/>
            <a:chExt cx="4283966" cy="2017030"/>
          </a:xfrm>
        </p:grpSpPr>
        <p:grpSp>
          <p:nvGrpSpPr>
            <p:cNvPr id="4" name="グループ化 3"/>
            <p:cNvGrpSpPr/>
            <p:nvPr/>
          </p:nvGrpSpPr>
          <p:grpSpPr>
            <a:xfrm>
              <a:off x="90658" y="2066600"/>
              <a:ext cx="4283966" cy="2017030"/>
              <a:chOff x="120877" y="2755466"/>
              <a:chExt cx="5711954" cy="2689373"/>
            </a:xfrm>
          </p:grpSpPr>
          <p:pic>
            <p:nvPicPr>
              <p:cNvPr id="33" name="図 32"/>
              <p:cNvPicPr>
                <a:picLocks noChangeAspect="1"/>
              </p:cNvPicPr>
              <p:nvPr/>
            </p:nvPicPr>
            <p:blipFill rotWithShape="1">
              <a:blip r:embed="rId2"/>
              <a:srcRect l="1" t="16522" r="16608" b="39811"/>
              <a:stretch/>
            </p:blipFill>
            <p:spPr>
              <a:xfrm>
                <a:off x="120877" y="2755466"/>
                <a:ext cx="5711954" cy="2689373"/>
              </a:xfrm>
              <a:prstGeom prst="rect">
                <a:avLst/>
              </a:prstGeom>
            </p:spPr>
          </p:pic>
          <p:sp>
            <p:nvSpPr>
              <p:cNvPr id="16" name="正方形/長方形 15"/>
              <p:cNvSpPr/>
              <p:nvPr/>
            </p:nvSpPr>
            <p:spPr>
              <a:xfrm>
                <a:off x="3253048" y="3184676"/>
                <a:ext cx="753687" cy="93383"/>
              </a:xfrm>
              <a:prstGeom prst="rect">
                <a:avLst/>
              </a:prstGeom>
              <a:solidFill>
                <a:schemeClr val="bg1"/>
              </a:solidFill>
              <a:ln w="444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4" name="直線コネクタ 33"/>
            <p:cNvCxnSpPr/>
            <p:nvPr/>
          </p:nvCxnSpPr>
          <p:spPr>
            <a:xfrm>
              <a:off x="198483" y="2922112"/>
              <a:ext cx="274320" cy="4898"/>
            </a:xfrm>
            <a:prstGeom prst="line">
              <a:avLst/>
            </a:prstGeom>
            <a:ln w="53975"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751908" y="2481351"/>
              <a:ext cx="2622716" cy="523702"/>
            </a:xfrm>
            <a:prstGeom prst="rect">
              <a:avLst/>
            </a:prstGeom>
            <a:noFill/>
            <a:ln w="4445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751908" y="3110367"/>
              <a:ext cx="2622716" cy="233902"/>
            </a:xfrm>
            <a:prstGeom prst="rect">
              <a:avLst/>
            </a:prstGeom>
            <a:noFill/>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タイトル 1"/>
          <p:cNvSpPr txBox="1">
            <a:spLocks/>
          </p:cNvSpPr>
          <p:nvPr/>
        </p:nvSpPr>
        <p:spPr>
          <a:xfrm>
            <a:off x="4941609" y="1090689"/>
            <a:ext cx="3756716" cy="369487"/>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eaLnBrk="1" fontAlgn="auto" hangingPunct="1">
              <a:spcBef>
                <a:spcPts val="0"/>
              </a:spcBef>
              <a:spcAft>
                <a:spcPts val="0"/>
              </a:spcAft>
            </a:pPr>
            <a:r>
              <a:rPr lang="en-US" altLang="ja-JP" sz="1600" b="0" dirty="0" smtClean="0">
                <a:latin typeface="Calibri" panose="020F0502020204030204" pitchFamily="34" charset="0"/>
                <a:cs typeface="Calibri" panose="020F0502020204030204" pitchFamily="34" charset="0"/>
              </a:rPr>
              <a:t>Set </a:t>
            </a:r>
            <a:r>
              <a:rPr lang="en-US" altLang="ja-JP" sz="1600" b="0" dirty="0">
                <a:latin typeface="Calibri" panose="020F0502020204030204" pitchFamily="34" charset="0"/>
                <a:cs typeface="Calibri" panose="020F0502020204030204" pitchFamily="34" charset="0"/>
              </a:rPr>
              <a:t>up “image capture mode”</a:t>
            </a:r>
            <a:endParaRPr lang="en-US" altLang="ja-JP" sz="2400" b="0" kern="0" dirty="0">
              <a:latin typeface="Calibri" panose="020F0502020204030204" pitchFamily="34" charset="0"/>
              <a:cs typeface="Calibri" panose="020F0502020204030204" pitchFamily="34" charset="0"/>
            </a:endParaRPr>
          </a:p>
        </p:txBody>
      </p:sp>
      <p:sp>
        <p:nvSpPr>
          <p:cNvPr id="19" name="テキスト ボックス 18"/>
          <p:cNvSpPr txBox="1"/>
          <p:nvPr/>
        </p:nvSpPr>
        <p:spPr>
          <a:xfrm>
            <a:off x="4826349" y="3783425"/>
            <a:ext cx="3868712" cy="530915"/>
          </a:xfrm>
          <a:prstGeom prst="rect">
            <a:avLst/>
          </a:prstGeom>
          <a:noFill/>
        </p:spPr>
        <p:txBody>
          <a:bodyPr wrap="square" rtlCol="0">
            <a:spAutoFit/>
          </a:bodyPr>
          <a:lstStyle/>
          <a:p>
            <a:r>
              <a:rPr lang="en-US" altLang="ja-JP" sz="1050" dirty="0">
                <a:latin typeface="Calibri" panose="020F0502020204030204" pitchFamily="34" charset="0"/>
                <a:ea typeface="Meiryo UI" panose="020B0604030504040204" pitchFamily="50" charset="-128"/>
                <a:cs typeface="Calibri" panose="020F0502020204030204" pitchFamily="34" charset="0"/>
              </a:rPr>
              <a:t>RTSP streaming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URL</a:t>
            </a:r>
          </a:p>
          <a:p>
            <a:r>
              <a:rPr lang="en-US" altLang="ja-JP" sz="900" dirty="0" smtClean="0">
                <a:latin typeface="Calibri" panose="020F0502020204030204" pitchFamily="34" charset="0"/>
                <a:ea typeface="Meiryo UI" panose="020B0604030504040204" pitchFamily="50" charset="-128"/>
                <a:cs typeface="Calibri" panose="020F0502020204030204" pitchFamily="34" charset="0"/>
              </a:rPr>
              <a:t>   Source1 (occupant)</a:t>
            </a:r>
            <a:r>
              <a:rPr lang="ja-JP" altLang="en-US" sz="90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900" dirty="0">
                <a:latin typeface="Calibri" panose="020F0502020204030204" pitchFamily="34" charset="0"/>
                <a:ea typeface="Meiryo UI" panose="020B0604030504040204" pitchFamily="50" charset="-128"/>
                <a:cs typeface="Calibri" panose="020F0502020204030204" pitchFamily="34" charset="0"/>
              </a:rPr>
              <a:t>:</a:t>
            </a:r>
            <a:r>
              <a:rPr lang="en-US" altLang="ja-JP" sz="900" b="1" u="sng" dirty="0">
                <a:solidFill>
                  <a:srgbClr val="336600"/>
                </a:solidFill>
                <a:latin typeface="Calibri" panose="020F0502020204030204" pitchFamily="34" charset="0"/>
                <a:ea typeface="Meiryo UI" panose="020B0604030504040204" pitchFamily="50" charset="-128"/>
                <a:cs typeface="Calibri" panose="020F0502020204030204" pitchFamily="34" charset="0"/>
              </a:rPr>
              <a:t>rtsp://</a:t>
            </a:r>
            <a:r>
              <a:rPr lang="en-US" altLang="ja-JP" sz="900" b="1" u="sng" dirty="0" err="1" smtClean="0">
                <a:solidFill>
                  <a:srgbClr val="336600"/>
                </a:solidFill>
                <a:latin typeface="Calibri" panose="020F0502020204030204" pitchFamily="34" charset="0"/>
                <a:ea typeface="Meiryo UI" panose="020B0604030504040204" pitchFamily="50" charset="-128"/>
                <a:cs typeface="Calibri" panose="020F0502020204030204" pitchFamily="34" charset="0"/>
              </a:rPr>
              <a:t>ip.addr</a:t>
            </a:r>
            <a:r>
              <a:rPr lang="en-US" altLang="ja-JP" sz="900" b="1" u="sng" dirty="0" smtClean="0">
                <a:solidFill>
                  <a:srgbClr val="336600"/>
                </a:solidFill>
                <a:latin typeface="Calibri" panose="020F0502020204030204" pitchFamily="34" charset="0"/>
                <a:ea typeface="Meiryo UI" panose="020B0604030504040204" pitchFamily="50" charset="-128"/>
                <a:cs typeface="Calibri" panose="020F0502020204030204" pitchFamily="34" charset="0"/>
              </a:rPr>
              <a:t>/</a:t>
            </a:r>
            <a:r>
              <a:rPr lang="en-US" altLang="ja-JP" sz="900" b="1" u="sng" dirty="0" err="1" smtClean="0">
                <a:solidFill>
                  <a:srgbClr val="336600"/>
                </a:solidFill>
                <a:latin typeface="Calibri" panose="020F0502020204030204" pitchFamily="34" charset="0"/>
                <a:ea typeface="Meiryo UI" panose="020B0604030504040204" pitchFamily="50" charset="-128"/>
                <a:cs typeface="Calibri" panose="020F0502020204030204" pitchFamily="34" charset="0"/>
              </a:rPr>
              <a:t>Src</a:t>
            </a:r>
            <a:r>
              <a:rPr lang="en-US" altLang="ja-JP" sz="900" b="1" u="sng" dirty="0" smtClean="0">
                <a:solidFill>
                  <a:srgbClr val="336600"/>
                </a:solidFill>
                <a:latin typeface="Calibri" panose="020F0502020204030204" pitchFamily="34" charset="0"/>
                <a:ea typeface="Meiryo UI" panose="020B0604030504040204" pitchFamily="50" charset="-128"/>
                <a:cs typeface="Calibri" panose="020F0502020204030204" pitchFamily="34" charset="0"/>
              </a:rPr>
              <a:t>/</a:t>
            </a:r>
            <a:r>
              <a:rPr lang="en-US" altLang="ja-JP" sz="900" b="1" u="sng" dirty="0" err="1" smtClean="0">
                <a:solidFill>
                  <a:srgbClr val="336600"/>
                </a:solidFill>
                <a:latin typeface="Calibri" panose="020F0502020204030204" pitchFamily="34" charset="0"/>
                <a:ea typeface="Meiryo UI" panose="020B0604030504040204" pitchFamily="50" charset="-128"/>
                <a:cs typeface="Calibri" panose="020F0502020204030204" pitchFamily="34" charset="0"/>
              </a:rPr>
              <a:t>MediaInput</a:t>
            </a:r>
            <a:r>
              <a:rPr lang="en-US" altLang="ja-JP" sz="900" b="1" u="sng" dirty="0" smtClean="0">
                <a:solidFill>
                  <a:srgbClr val="336600"/>
                </a:solidFill>
                <a:latin typeface="Calibri" panose="020F0502020204030204" pitchFamily="34" charset="0"/>
                <a:ea typeface="Meiryo UI" panose="020B0604030504040204" pitchFamily="50" charset="-128"/>
                <a:cs typeface="Calibri" panose="020F0502020204030204" pitchFamily="34" charset="0"/>
              </a:rPr>
              <a:t>/stream_1/ch_1</a:t>
            </a:r>
          </a:p>
          <a:p>
            <a:r>
              <a:rPr lang="en-US" altLang="ja-JP" sz="900" dirty="0" smtClean="0">
                <a:latin typeface="Calibri" panose="020F0502020204030204" pitchFamily="34" charset="0"/>
                <a:ea typeface="Meiryo UI" panose="020B0604030504040204" pitchFamily="50" charset="-128"/>
                <a:cs typeface="Calibri" panose="020F0502020204030204" pitchFamily="34" charset="0"/>
              </a:rPr>
              <a:t>   Source2 (number)</a:t>
            </a:r>
            <a:r>
              <a:rPr lang="ja-JP" altLang="en-US" sz="90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90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900" b="1" u="sng" dirty="0" smtClean="0">
                <a:solidFill>
                  <a:srgbClr val="336600"/>
                </a:solidFill>
                <a:latin typeface="Calibri" panose="020F0502020204030204" pitchFamily="34" charset="0"/>
                <a:ea typeface="Meiryo UI" panose="020B0604030504040204" pitchFamily="50" charset="-128"/>
                <a:cs typeface="Calibri" panose="020F0502020204030204" pitchFamily="34" charset="0"/>
              </a:rPr>
              <a:t>rtsp://ip.addr/Src/MediaInput/stream_1/ch_2</a:t>
            </a:r>
            <a:endParaRPr lang="en-US" altLang="ja-JP" sz="900" b="1" u="sng" dirty="0">
              <a:solidFill>
                <a:srgbClr val="336600"/>
              </a:solidFill>
              <a:latin typeface="Calibri" panose="020F0502020204030204" pitchFamily="34" charset="0"/>
              <a:ea typeface="Meiryo UI" panose="020B0604030504040204" pitchFamily="50" charset="-128"/>
              <a:cs typeface="Calibri" panose="020F0502020204030204" pitchFamily="34" charset="0"/>
            </a:endParaRPr>
          </a:p>
        </p:txBody>
      </p:sp>
      <p:grpSp>
        <p:nvGrpSpPr>
          <p:cNvPr id="7" name="グループ化 6"/>
          <p:cNvGrpSpPr/>
          <p:nvPr/>
        </p:nvGrpSpPr>
        <p:grpSpPr>
          <a:xfrm>
            <a:off x="4833544" y="1439885"/>
            <a:ext cx="4127507" cy="2276972"/>
            <a:chOff x="4567376" y="2054131"/>
            <a:chExt cx="4479994" cy="2471424"/>
          </a:xfrm>
        </p:grpSpPr>
        <p:pic>
          <p:nvPicPr>
            <p:cNvPr id="14" name="図 13"/>
            <p:cNvPicPr>
              <a:picLocks noChangeAspect="1"/>
            </p:cNvPicPr>
            <p:nvPr/>
          </p:nvPicPr>
          <p:blipFill rotWithShape="1">
            <a:blip r:embed="rId3"/>
            <a:srcRect l="1" t="14969" r="35857" b="45843"/>
            <a:stretch/>
          </p:blipFill>
          <p:spPr>
            <a:xfrm>
              <a:off x="4567376" y="2054131"/>
              <a:ext cx="4340947" cy="2384867"/>
            </a:xfrm>
            <a:prstGeom prst="rect">
              <a:avLst/>
            </a:prstGeom>
          </p:spPr>
        </p:pic>
        <p:sp>
          <p:nvSpPr>
            <p:cNvPr id="20" name="正方形/長方形 19"/>
            <p:cNvSpPr/>
            <p:nvPr/>
          </p:nvSpPr>
          <p:spPr>
            <a:xfrm>
              <a:off x="5841817" y="2619799"/>
              <a:ext cx="3066506" cy="269422"/>
            </a:xfrm>
            <a:prstGeom prst="rect">
              <a:avLst/>
            </a:prstGeom>
            <a:noFill/>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Calibri" panose="020F0502020204030204" pitchFamily="34" charset="0"/>
                <a:ea typeface="Meiryo UI" panose="020B0604030504040204" pitchFamily="50" charset="-128"/>
                <a:cs typeface="Calibri" panose="020F0502020204030204" pitchFamily="34" charset="0"/>
              </a:endParaRPr>
            </a:p>
          </p:txBody>
        </p:sp>
        <p:sp>
          <p:nvSpPr>
            <p:cNvPr id="21" name="角丸四角形吹き出し 20"/>
            <p:cNvSpPr/>
            <p:nvPr/>
          </p:nvSpPr>
          <p:spPr>
            <a:xfrm>
              <a:off x="6058513" y="2967647"/>
              <a:ext cx="2988857" cy="1557908"/>
            </a:xfrm>
            <a:prstGeom prst="wedgeRoundRectCallout">
              <a:avLst>
                <a:gd name="adj1" fmla="val -36644"/>
                <a:gd name="adj2" fmla="val -60536"/>
                <a:gd name="adj3" fmla="val 16667"/>
              </a:avLst>
            </a:prstGeom>
            <a:solidFill>
              <a:schemeClr val="bg1">
                <a:lumMod val="95000"/>
              </a:schemeClr>
            </a:solidFill>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Arial" panose="020B0604020202020204" pitchFamily="34" charset="0"/>
                <a:buChar char="•"/>
              </a:pPr>
              <a:r>
                <a:rPr lang="en-US" altLang="ja-JP" sz="1050" dirty="0">
                  <a:latin typeface="Calibri" panose="020F0502020204030204" pitchFamily="34" charset="0"/>
                  <a:ea typeface="Meiryo UI" panose="020B0604030504040204" pitchFamily="50" charset="-128"/>
                  <a:cs typeface="Calibri" panose="020F0502020204030204" pitchFamily="34" charset="0"/>
                </a:rPr>
                <a:t>Dual sources[4:3](15fps</a:t>
              </a:r>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mode)</a:t>
              </a:r>
            </a:p>
            <a:p>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2ch 15fps mode</a:t>
              </a:r>
              <a:endParaRPr lang="ja-JP" altLang="en-US" sz="1050" dirty="0">
                <a:latin typeface="Calibri" panose="020F0502020204030204" pitchFamily="34" charset="0"/>
                <a:ea typeface="Meiryo UI" panose="020B0604030504040204" pitchFamily="50" charset="-128"/>
                <a:cs typeface="Calibri" panose="020F0502020204030204" pitchFamily="34" charset="0"/>
              </a:endParaRPr>
            </a:p>
            <a:p>
              <a:pPr marL="128588" indent="-128588">
                <a:buFont typeface="Arial" panose="020B0604020202020204" pitchFamily="34" charset="0"/>
                <a:buChar char="•"/>
              </a:pPr>
              <a:r>
                <a:rPr lang="en-US" altLang="ja-JP" sz="1050" dirty="0">
                  <a:latin typeface="Calibri" panose="020F0502020204030204" pitchFamily="34" charset="0"/>
                  <a:ea typeface="Meiryo UI" panose="020B0604030504040204" pitchFamily="50" charset="-128"/>
                  <a:cs typeface="Calibri" panose="020F0502020204030204" pitchFamily="34" charset="0"/>
                </a:rPr>
                <a:t>Dual sources[4:3](12.5fps</a:t>
              </a:r>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mode)</a:t>
              </a:r>
            </a:p>
            <a:p>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2ch 12.5fps mode</a:t>
              </a:r>
              <a:endParaRPr lang="ja-JP" altLang="en-US" sz="1050" dirty="0">
                <a:latin typeface="Calibri" panose="020F0502020204030204" pitchFamily="34" charset="0"/>
                <a:ea typeface="Meiryo UI" panose="020B0604030504040204" pitchFamily="50" charset="-128"/>
                <a:cs typeface="Calibri" panose="020F0502020204030204" pitchFamily="34" charset="0"/>
              </a:endParaRPr>
            </a:p>
            <a:p>
              <a:pPr marL="128588" indent="-128588">
                <a:buFont typeface="Arial" panose="020B0604020202020204" pitchFamily="34" charset="0"/>
                <a:buChar char="•"/>
              </a:pPr>
              <a:r>
                <a:rPr lang="en-US" altLang="ja-JP" sz="1050" dirty="0">
                  <a:latin typeface="Calibri" panose="020F0502020204030204" pitchFamily="34" charset="0"/>
                  <a:ea typeface="Meiryo UI" panose="020B0604030504040204" pitchFamily="50" charset="-128"/>
                  <a:cs typeface="Calibri" panose="020F0502020204030204" pitchFamily="34" charset="0"/>
                </a:rPr>
                <a:t>Single sources[4:3](30fps mode)</a:t>
              </a:r>
            </a:p>
            <a:p>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1ch 30fps mode (for inside vehicle)</a:t>
              </a:r>
            </a:p>
            <a:p>
              <a:pPr marL="128588" indent="-128588">
                <a:buFont typeface="Arial" panose="020B0604020202020204" pitchFamily="34" charset="0"/>
                <a:buChar char="•"/>
              </a:pPr>
              <a:r>
                <a:rPr lang="en-US" altLang="ja-JP" sz="1050" dirty="0">
                  <a:latin typeface="Calibri" panose="020F0502020204030204" pitchFamily="34" charset="0"/>
                  <a:ea typeface="Meiryo UI" panose="020B0604030504040204" pitchFamily="50" charset="-128"/>
                  <a:cs typeface="Calibri" panose="020F0502020204030204" pitchFamily="34" charset="0"/>
                </a:rPr>
                <a:t>Single sources[4:3](25fps mode)</a:t>
              </a:r>
            </a:p>
            <a:p>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1ch 25fps mode (for inside vehicle)</a:t>
              </a:r>
            </a:p>
          </p:txBody>
        </p:sp>
      </p:grpSp>
      <p:sp>
        <p:nvSpPr>
          <p:cNvPr id="22" name="テキスト ボックス 21"/>
          <p:cNvSpPr txBox="1"/>
          <p:nvPr/>
        </p:nvSpPr>
        <p:spPr>
          <a:xfrm>
            <a:off x="4843635" y="4260396"/>
            <a:ext cx="4073833" cy="230832"/>
          </a:xfrm>
          <a:prstGeom prst="rect">
            <a:avLst/>
          </a:prstGeom>
          <a:noFill/>
        </p:spPr>
        <p:txBody>
          <a:bodyPr wrap="square" rtlCol="0">
            <a:spAutoFit/>
          </a:bodyPr>
          <a:lstStyle/>
          <a:p>
            <a:r>
              <a:rPr lang="en-US" altLang="ja-JP" sz="9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*Source2 is available only in [Dual source 15fps mode / Dual source 12.5fps mode].</a:t>
            </a:r>
            <a:endPar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endParaRPr>
          </a:p>
        </p:txBody>
      </p:sp>
      <p:sp>
        <p:nvSpPr>
          <p:cNvPr id="26"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5-1 &amp; 5-2. Time &amp; Video</a:t>
            </a:r>
            <a:endParaRPr lang="ja-JP" altLang="en-US" sz="2400" dirty="0">
              <a:solidFill>
                <a:schemeClr val="bg1"/>
              </a:solidFill>
            </a:endParaRPr>
          </a:p>
        </p:txBody>
      </p:sp>
      <p:grpSp>
        <p:nvGrpSpPr>
          <p:cNvPr id="3" name="グループ化 2"/>
          <p:cNvGrpSpPr/>
          <p:nvPr/>
        </p:nvGrpSpPr>
        <p:grpSpPr>
          <a:xfrm>
            <a:off x="6207358" y="226892"/>
            <a:ext cx="1251772" cy="222984"/>
            <a:chOff x="2926615" y="761444"/>
            <a:chExt cx="1251772" cy="222984"/>
          </a:xfrm>
        </p:grpSpPr>
        <p:sp>
          <p:nvSpPr>
            <p:cNvPr id="2" name="角丸四角形 1"/>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7" name="角丸四角形 26"/>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8" name="角丸四角形 27"/>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sp>
        <p:nvSpPr>
          <p:cNvPr id="8" name="正方形/長方形 7"/>
          <p:cNvSpPr/>
          <p:nvPr/>
        </p:nvSpPr>
        <p:spPr>
          <a:xfrm>
            <a:off x="200258" y="757532"/>
            <a:ext cx="1760418" cy="369332"/>
          </a:xfrm>
          <a:prstGeom prst="rect">
            <a:avLst/>
          </a:prstGeom>
        </p:spPr>
        <p:txBody>
          <a:bodyPr wrap="none">
            <a:spAutoFit/>
          </a:bodyPr>
          <a:lstStyle/>
          <a:p>
            <a:pPr defTabSz="685800"/>
            <a:r>
              <a:rPr lang="en-US" altLang="ja-JP" kern="0" dirty="0" smtClean="0">
                <a:latin typeface="Calibri" panose="020F0502020204030204" pitchFamily="34" charset="0"/>
                <a:cs typeface="Calibri" panose="020F0502020204030204" pitchFamily="34" charset="0"/>
              </a:rPr>
              <a:t>5-1. Time </a:t>
            </a:r>
            <a:r>
              <a:rPr lang="en-US" altLang="ja-JP" kern="0" dirty="0">
                <a:latin typeface="Calibri" panose="020F0502020204030204" pitchFamily="34" charset="0"/>
                <a:cs typeface="Calibri" panose="020F0502020204030204" pitchFamily="34" charset="0"/>
              </a:rPr>
              <a:t>setting</a:t>
            </a:r>
            <a:endParaRPr lang="en-US" altLang="ja-JP" sz="1350" dirty="0">
              <a:latin typeface="Calibri" panose="020F0502020204030204" pitchFamily="34" charset="0"/>
              <a:cs typeface="Calibri" panose="020F0502020204030204" pitchFamily="34" charset="0"/>
            </a:endParaRPr>
          </a:p>
        </p:txBody>
      </p:sp>
      <p:sp>
        <p:nvSpPr>
          <p:cNvPr id="9" name="正方形/長方形 8"/>
          <p:cNvSpPr/>
          <p:nvPr/>
        </p:nvSpPr>
        <p:spPr>
          <a:xfrm>
            <a:off x="4783570" y="758219"/>
            <a:ext cx="1838965" cy="369332"/>
          </a:xfrm>
          <a:prstGeom prst="rect">
            <a:avLst/>
          </a:prstGeom>
        </p:spPr>
        <p:txBody>
          <a:bodyPr wrap="none">
            <a:spAutoFit/>
          </a:bodyPr>
          <a:lstStyle/>
          <a:p>
            <a:pPr defTabSz="685800"/>
            <a:r>
              <a:rPr lang="en-US" altLang="ja-JP" kern="0" dirty="0" smtClean="0">
                <a:latin typeface="Calibri" panose="020F0502020204030204" pitchFamily="34" charset="0"/>
                <a:cs typeface="Calibri" panose="020F0502020204030204" pitchFamily="34" charset="0"/>
              </a:rPr>
              <a:t>5-2. Video </a:t>
            </a:r>
            <a:r>
              <a:rPr lang="en-US" altLang="ja-JP" kern="0" dirty="0">
                <a:latin typeface="Calibri" panose="020F0502020204030204" pitchFamily="34" charset="0"/>
                <a:cs typeface="Calibri" panose="020F0502020204030204" pitchFamily="34" charset="0"/>
              </a:rPr>
              <a:t>setting</a:t>
            </a:r>
          </a:p>
        </p:txBody>
      </p:sp>
    </p:spTree>
    <p:extLst>
      <p:ext uri="{BB962C8B-B14F-4D97-AF65-F5344CB8AC3E}">
        <p14:creationId xmlns:p14="http://schemas.microsoft.com/office/powerpoint/2010/main" val="1401177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4480576" y="1879786"/>
            <a:ext cx="4578084" cy="1893078"/>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4481392" y="812355"/>
            <a:ext cx="4578084" cy="953401"/>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570014" y="1187110"/>
            <a:ext cx="4212835" cy="500137"/>
          </a:xfrm>
          <a:prstGeom prst="rect">
            <a:avLst/>
          </a:prstGeom>
          <a:noFill/>
        </p:spPr>
        <p:txBody>
          <a:bodyPr wrap="square" rtlCol="0">
            <a:spAutoFit/>
          </a:bodyPr>
          <a:lstStyle/>
          <a:p>
            <a:pPr marL="285750" indent="-285750">
              <a:buFont typeface="Wingdings" panose="05000000000000000000" pitchFamily="2" charset="2"/>
              <a:buChar char="p"/>
            </a:pPr>
            <a:r>
              <a:rPr lang="en-US" altLang="ja-JP" sz="1600" dirty="0" smtClean="0">
                <a:latin typeface="Calibri" panose="020F0502020204030204" pitchFamily="34" charset="0"/>
                <a:ea typeface="Meiryo UI" panose="020B0604030504040204" pitchFamily="50" charset="-128"/>
                <a:cs typeface="Calibri" panose="020F0502020204030204" pitchFamily="34" charset="0"/>
              </a:rPr>
              <a:t>Adjust with “Zoom (+/-)”</a:t>
            </a:r>
            <a:endParaRPr lang="en-US" altLang="ja-JP" sz="1600"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a:latin typeface="Calibri" panose="020F0502020204030204" pitchFamily="34" charset="0"/>
                <a:cs typeface="Calibri" panose="020F0502020204030204" pitchFamily="34" charset="0"/>
              </a:rPr>
              <a:t>  </a:t>
            </a:r>
            <a:r>
              <a:rPr lang="en-US" altLang="ja-JP" sz="1050" dirty="0" smtClean="0">
                <a:latin typeface="Calibri" panose="020F0502020204030204" pitchFamily="34" charset="0"/>
                <a:cs typeface="Calibri" panose="020F0502020204030204" pitchFamily="34" charset="0"/>
              </a:rPr>
              <a:t>        </a:t>
            </a:r>
            <a:r>
              <a:rPr lang="en-US" altLang="ja-JP" sz="1050" dirty="0">
                <a:latin typeface="Calibri" panose="020F0502020204030204" pitchFamily="34" charset="0"/>
                <a:cs typeface="Calibri" panose="020F0502020204030204" pitchFamily="34" charset="0"/>
              </a:rPr>
              <a:t>*Available zoom range :  x1.0 ~ </a:t>
            </a:r>
            <a:r>
              <a:rPr lang="en-US" altLang="ja-JP" sz="1050" dirty="0" smtClean="0">
                <a:latin typeface="Calibri" panose="020F0502020204030204" pitchFamily="34" charset="0"/>
                <a:cs typeface="Calibri" panose="020F0502020204030204" pitchFamily="34" charset="0"/>
              </a:rPr>
              <a:t>x1.7</a:t>
            </a:r>
            <a:endParaRPr lang="en-US" altLang="ja-JP" sz="700" dirty="0">
              <a:latin typeface="Calibri" panose="020F0502020204030204" pitchFamily="34" charset="0"/>
              <a:ea typeface="Meiryo UI" panose="020B0604030504040204" pitchFamily="50" charset="-128"/>
              <a:cs typeface="Calibri" panose="020F0502020204030204" pitchFamily="34" charset="0"/>
            </a:endParaRPr>
          </a:p>
        </p:txBody>
      </p:sp>
      <p:sp>
        <p:nvSpPr>
          <p:cNvPr id="34" name="正方形/長方形 33"/>
          <p:cNvSpPr/>
          <p:nvPr/>
        </p:nvSpPr>
        <p:spPr>
          <a:xfrm>
            <a:off x="4441370" y="828622"/>
            <a:ext cx="2521710" cy="343639"/>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a:solidFill>
                  <a:schemeClr val="tx1"/>
                </a:solidFill>
                <a:latin typeface="Calibri" panose="020F0502020204030204" pitchFamily="34" charset="0"/>
                <a:cs typeface="Calibri" panose="020F0502020204030204" pitchFamily="34" charset="0"/>
              </a:rPr>
              <a:t>M</a:t>
            </a:r>
            <a:r>
              <a:rPr lang="en-US" altLang="ja-JP" dirty="0" smtClean="0">
                <a:solidFill>
                  <a:schemeClr val="tx1"/>
                </a:solidFill>
                <a:latin typeface="Calibri" panose="020F0502020204030204" pitchFamily="34" charset="0"/>
                <a:cs typeface="Calibri" panose="020F0502020204030204" pitchFamily="34" charset="0"/>
              </a:rPr>
              <a:t>anual Zoom</a:t>
            </a:r>
            <a:endParaRPr lang="en-US" altLang="ja-JP" dirty="0">
              <a:solidFill>
                <a:schemeClr val="tx1"/>
              </a:solidFill>
              <a:latin typeface="Calibri" panose="020F0502020204030204" pitchFamily="34" charset="0"/>
              <a:cs typeface="Calibri" panose="020F0502020204030204" pitchFamily="34" charset="0"/>
            </a:endParaRPr>
          </a:p>
        </p:txBody>
      </p:sp>
      <p:sp>
        <p:nvSpPr>
          <p:cNvPr id="35" name="正方形/長方形 34"/>
          <p:cNvSpPr/>
          <p:nvPr/>
        </p:nvSpPr>
        <p:spPr>
          <a:xfrm>
            <a:off x="4441370" y="1882553"/>
            <a:ext cx="2942986" cy="49950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smtClean="0">
                <a:solidFill>
                  <a:schemeClr val="tx1"/>
                </a:solidFill>
                <a:latin typeface="Calibri" panose="020F0502020204030204" pitchFamily="34" charset="0"/>
                <a:cs typeface="Calibri" panose="020F0502020204030204" pitchFamily="34" charset="0"/>
              </a:rPr>
              <a:t>Auto and Manual Focus</a:t>
            </a:r>
            <a:endParaRPr lang="en-US" altLang="ja-JP" dirty="0">
              <a:solidFill>
                <a:schemeClr val="tx1"/>
              </a:solidFill>
              <a:latin typeface="Calibri" panose="020F0502020204030204" pitchFamily="34" charset="0"/>
              <a:cs typeface="Calibri" panose="020F0502020204030204" pitchFamily="34" charset="0"/>
            </a:endParaRPr>
          </a:p>
        </p:txBody>
      </p:sp>
      <p:sp>
        <p:nvSpPr>
          <p:cNvPr id="36" name="テキスト ボックス 35"/>
          <p:cNvSpPr txBox="1"/>
          <p:nvPr/>
        </p:nvSpPr>
        <p:spPr>
          <a:xfrm>
            <a:off x="4570016" y="2282793"/>
            <a:ext cx="4381883" cy="1261884"/>
          </a:xfrm>
          <a:prstGeom prst="rect">
            <a:avLst/>
          </a:prstGeom>
          <a:noFill/>
        </p:spPr>
        <p:txBody>
          <a:bodyPr wrap="square" rtlCol="0">
            <a:spAutoFit/>
          </a:bodyPr>
          <a:lstStyle/>
          <a:p>
            <a:r>
              <a:rPr lang="en-US" altLang="ja-JP" sz="1600" dirty="0" smtClean="0">
                <a:latin typeface="Calibri" panose="020F0502020204030204" pitchFamily="34" charset="0"/>
                <a:ea typeface="Meiryo UI" panose="020B0604030504040204" pitchFamily="50" charset="-128"/>
                <a:cs typeface="Calibri" panose="020F0502020204030204" pitchFamily="34" charset="0"/>
              </a:rPr>
              <a:t>If </a:t>
            </a:r>
            <a:r>
              <a:rPr lang="en-US" altLang="ja-JP" sz="1600" dirty="0">
                <a:latin typeface="Calibri" panose="020F0502020204030204" pitchFamily="34" charset="0"/>
                <a:ea typeface="Meiryo UI" panose="020B0604030504040204" pitchFamily="50" charset="-128"/>
                <a:cs typeface="Calibri" panose="020F0502020204030204" pitchFamily="34" charset="0"/>
              </a:rPr>
              <a:t>focusing </a:t>
            </a:r>
            <a:r>
              <a:rPr lang="en-US" altLang="ja-JP" sz="1600" dirty="0" smtClean="0">
                <a:latin typeface="Calibri" panose="020F0502020204030204" pitchFamily="34" charset="0"/>
                <a:ea typeface="Meiryo UI" panose="020B0604030504040204" pitchFamily="50" charset="-128"/>
                <a:cs typeface="Calibri" panose="020F0502020204030204" pitchFamily="34" charset="0"/>
              </a:rPr>
              <a:t>target (cars) </a:t>
            </a:r>
            <a:r>
              <a:rPr lang="en-US" altLang="ja-JP" sz="1600" dirty="0">
                <a:latin typeface="Calibri" panose="020F0502020204030204" pitchFamily="34" charset="0"/>
                <a:ea typeface="Meiryo UI" panose="020B0604030504040204" pitchFamily="50" charset="-128"/>
                <a:cs typeface="Calibri" panose="020F0502020204030204" pitchFamily="34" charset="0"/>
              </a:rPr>
              <a:t>placed on </a:t>
            </a:r>
            <a:r>
              <a:rPr lang="en-US" altLang="ja-JP" sz="1600" dirty="0" smtClean="0">
                <a:latin typeface="Calibri" panose="020F0502020204030204" pitchFamily="34" charset="0"/>
                <a:ea typeface="Meiryo UI" panose="020B0604030504040204" pitchFamily="50" charset="-128"/>
                <a:cs typeface="Calibri" panose="020F0502020204030204" pitchFamily="34" charset="0"/>
              </a:rPr>
              <a:t>the road</a:t>
            </a:r>
          </a:p>
          <a:p>
            <a:pPr marL="285750" indent="-285750">
              <a:buFont typeface="Wingdings" panose="05000000000000000000" pitchFamily="2" charset="2"/>
              <a:buChar char="p"/>
            </a:pPr>
            <a:r>
              <a:rPr lang="en-US" altLang="ja-JP" sz="1600" dirty="0" smtClean="0">
                <a:latin typeface="Calibri" panose="020F0502020204030204" pitchFamily="34" charset="0"/>
                <a:ea typeface="Meiryo UI" panose="020B0604030504040204" pitchFamily="50" charset="-128"/>
                <a:cs typeface="Calibri" panose="020F0502020204030204" pitchFamily="34" charset="0"/>
              </a:rPr>
              <a:t>Click </a:t>
            </a:r>
            <a:r>
              <a:rPr lang="en-US" altLang="ja-JP" sz="1600" dirty="0">
                <a:latin typeface="Calibri" panose="020F0502020204030204" pitchFamily="34" charset="0"/>
                <a:ea typeface="Meiryo UI" panose="020B0604030504040204" pitchFamily="50" charset="-128"/>
                <a:cs typeface="Calibri" panose="020F0502020204030204" pitchFamily="34" charset="0"/>
              </a:rPr>
              <a:t>“Auto Focus</a:t>
            </a:r>
            <a:r>
              <a:rPr lang="en-US" altLang="ja-JP" sz="1600" dirty="0" smtClean="0">
                <a:latin typeface="Calibri" panose="020F0502020204030204" pitchFamily="34" charset="0"/>
                <a:ea typeface="Meiryo UI" panose="020B0604030504040204" pitchFamily="50" charset="-128"/>
                <a:cs typeface="Calibri" panose="020F0502020204030204" pitchFamily="34" charset="0"/>
              </a:rPr>
              <a:t>”</a:t>
            </a:r>
          </a:p>
          <a:p>
            <a:pPr marL="285750" indent="-285750">
              <a:buFont typeface="Wingdings" panose="05000000000000000000" pitchFamily="2" charset="2"/>
              <a:buChar char="p"/>
            </a:pPr>
            <a:endParaRPr lang="en-US" altLang="ja-JP" sz="1000" dirty="0" smtClean="0">
              <a:latin typeface="Calibri" panose="020F0502020204030204" pitchFamily="34" charset="0"/>
              <a:ea typeface="Meiryo UI" panose="020B0604030504040204" pitchFamily="50" charset="-128"/>
              <a:cs typeface="Calibri" panose="020F0502020204030204" pitchFamily="34" charset="0"/>
            </a:endParaRPr>
          </a:p>
          <a:p>
            <a:r>
              <a:rPr lang="en-US" altLang="ja-JP" sz="1600" dirty="0" smtClean="0">
                <a:latin typeface="Calibri" panose="020F0502020204030204" pitchFamily="34" charset="0"/>
                <a:ea typeface="Meiryo UI" panose="020B0604030504040204" pitchFamily="50" charset="-128"/>
                <a:cs typeface="Calibri" panose="020F0502020204030204" pitchFamily="34" charset="0"/>
              </a:rPr>
              <a:t>Other cases and </a:t>
            </a:r>
            <a:r>
              <a:rPr lang="en-US" altLang="ja-JP" sz="1600" dirty="0"/>
              <a:t>fine tuning</a:t>
            </a:r>
            <a:endParaRPr lang="en-US" altLang="ja-JP" sz="1600" dirty="0">
              <a:latin typeface="Calibri" panose="020F0502020204030204" pitchFamily="34" charset="0"/>
              <a:ea typeface="Meiryo UI" panose="020B0604030504040204" pitchFamily="50" charset="-128"/>
              <a:cs typeface="Calibri" panose="020F0502020204030204" pitchFamily="34" charset="0"/>
            </a:endParaRPr>
          </a:p>
          <a:p>
            <a:pPr marL="285750" indent="-285750">
              <a:buFont typeface="Wingdings" panose="05000000000000000000" pitchFamily="2" charset="2"/>
              <a:buChar char="p"/>
            </a:pPr>
            <a:r>
              <a:rPr lang="en-US" altLang="ja-JP" sz="1600" dirty="0" smtClean="0">
                <a:latin typeface="Calibri" panose="020F0502020204030204" pitchFamily="34" charset="0"/>
                <a:ea typeface="Meiryo UI" panose="020B0604030504040204" pitchFamily="50" charset="-128"/>
                <a:cs typeface="Calibri" panose="020F0502020204030204" pitchFamily="34" charset="0"/>
              </a:rPr>
              <a:t>Adjust with </a:t>
            </a:r>
            <a:r>
              <a:rPr lang="en-US" altLang="ja-JP" sz="1600" dirty="0">
                <a:latin typeface="Calibri" panose="020F0502020204030204" pitchFamily="34" charset="0"/>
                <a:ea typeface="Meiryo UI" panose="020B0604030504040204" pitchFamily="50" charset="-128"/>
                <a:cs typeface="Calibri" panose="020F0502020204030204" pitchFamily="34" charset="0"/>
              </a:rPr>
              <a:t>“</a:t>
            </a:r>
            <a:r>
              <a:rPr lang="en-US" altLang="ja-JP" sz="1600" dirty="0" smtClean="0">
                <a:latin typeface="Calibri" panose="020F0502020204030204" pitchFamily="34" charset="0"/>
                <a:ea typeface="Meiryo UI" panose="020B0604030504040204" pitchFamily="50" charset="-128"/>
                <a:cs typeface="Calibri" panose="020F0502020204030204" pitchFamily="34" charset="0"/>
              </a:rPr>
              <a:t>Focus (+/-)”</a:t>
            </a:r>
            <a:endParaRPr lang="en-US" altLang="ja-JP" sz="1600" dirty="0">
              <a:latin typeface="Calibri" panose="020F0502020204030204" pitchFamily="34" charset="0"/>
              <a:ea typeface="Meiryo UI" panose="020B0604030504040204" pitchFamily="50" charset="-128"/>
              <a:cs typeface="Calibri" panose="020F0502020204030204" pitchFamily="34" charset="0"/>
            </a:endParaRPr>
          </a:p>
        </p:txBody>
      </p:sp>
      <p:grpSp>
        <p:nvGrpSpPr>
          <p:cNvPr id="2" name="グループ化 1"/>
          <p:cNvGrpSpPr/>
          <p:nvPr/>
        </p:nvGrpSpPr>
        <p:grpSpPr>
          <a:xfrm>
            <a:off x="82497" y="747669"/>
            <a:ext cx="4283825" cy="3847383"/>
            <a:chOff x="1010839" y="1293878"/>
            <a:chExt cx="3968666" cy="3564332"/>
          </a:xfrm>
        </p:grpSpPr>
        <p:grpSp>
          <p:nvGrpSpPr>
            <p:cNvPr id="21" name="グループ化 20"/>
            <p:cNvGrpSpPr/>
            <p:nvPr/>
          </p:nvGrpSpPr>
          <p:grpSpPr>
            <a:xfrm>
              <a:off x="1010839" y="1293878"/>
              <a:ext cx="3968666" cy="3564332"/>
              <a:chOff x="433387" y="1253097"/>
              <a:chExt cx="5552546" cy="5186374"/>
            </a:xfrm>
          </p:grpSpPr>
          <p:pic>
            <p:nvPicPr>
              <p:cNvPr id="22" name="図 21"/>
              <p:cNvPicPr>
                <a:picLocks noChangeAspect="1"/>
              </p:cNvPicPr>
              <p:nvPr/>
            </p:nvPicPr>
            <p:blipFill rotWithShape="1">
              <a:blip r:embed="rId2"/>
              <a:srcRect t="3264" r="3478" b="-362"/>
              <a:stretch/>
            </p:blipFill>
            <p:spPr>
              <a:xfrm>
                <a:off x="433387" y="1262510"/>
                <a:ext cx="5552546" cy="5176961"/>
              </a:xfrm>
              <a:prstGeom prst="rect">
                <a:avLst/>
              </a:prstGeom>
            </p:spPr>
          </p:pic>
          <p:sp>
            <p:nvSpPr>
              <p:cNvPr id="23" name="正方形/長方形 22"/>
              <p:cNvSpPr/>
              <p:nvPr/>
            </p:nvSpPr>
            <p:spPr>
              <a:xfrm>
                <a:off x="1008706" y="1253097"/>
                <a:ext cx="593757" cy="4851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24" name="直線コネクタ 23"/>
              <p:cNvCxnSpPr/>
              <p:nvPr/>
            </p:nvCxnSpPr>
            <p:spPr>
              <a:xfrm>
                <a:off x="525101" y="2625505"/>
                <a:ext cx="407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01300" y="2949921"/>
                <a:ext cx="593757" cy="15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456568" y="5019672"/>
                <a:ext cx="613373" cy="783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7" name="正方形/長方形 26"/>
              <p:cNvSpPr/>
              <p:nvPr/>
            </p:nvSpPr>
            <p:spPr>
              <a:xfrm>
                <a:off x="2888809" y="5018528"/>
                <a:ext cx="613373" cy="7944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正方形/長方形 27"/>
              <p:cNvSpPr/>
              <p:nvPr/>
            </p:nvSpPr>
            <p:spPr>
              <a:xfrm>
                <a:off x="3602524" y="5433182"/>
                <a:ext cx="752193" cy="3703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pic>
          <p:nvPicPr>
            <p:cNvPr id="30" name="図 29"/>
            <p:cNvPicPr>
              <a:picLocks noChangeAspect="1"/>
            </p:cNvPicPr>
            <p:nvPr/>
          </p:nvPicPr>
          <p:blipFill>
            <a:blip r:embed="rId3"/>
            <a:stretch>
              <a:fillRect/>
            </a:stretch>
          </p:blipFill>
          <p:spPr>
            <a:xfrm>
              <a:off x="2190478" y="1595558"/>
              <a:ext cx="2750381" cy="2136923"/>
            </a:xfrm>
            <a:prstGeom prst="rect">
              <a:avLst/>
            </a:prstGeom>
            <a:ln w="19050">
              <a:noFill/>
            </a:ln>
          </p:spPr>
        </p:pic>
        <p:cxnSp>
          <p:nvCxnSpPr>
            <p:cNvPr id="4" name="直線コネクタ 3"/>
            <p:cNvCxnSpPr/>
            <p:nvPr/>
          </p:nvCxnSpPr>
          <p:spPr>
            <a:xfrm>
              <a:off x="2153896" y="2128585"/>
              <a:ext cx="27810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2153896" y="2654177"/>
              <a:ext cx="27810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2153896" y="3191883"/>
              <a:ext cx="27810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V="1">
              <a:off x="2839547" y="1615383"/>
              <a:ext cx="0" cy="211012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V="1">
              <a:off x="3544396" y="1599114"/>
              <a:ext cx="0" cy="211012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V="1">
              <a:off x="4237153" y="1615383"/>
              <a:ext cx="0" cy="211012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43" name="タイトル 1"/>
          <p:cNvSpPr txBox="1">
            <a:spLocks/>
          </p:cNvSpPr>
          <p:nvPr/>
        </p:nvSpPr>
        <p:spPr>
          <a:xfrm>
            <a:off x="327663" y="109485"/>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5-3a. </a:t>
            </a:r>
            <a:r>
              <a:rPr lang="en-US" altLang="ja-JP" sz="2400" dirty="0">
                <a:solidFill>
                  <a:schemeClr val="bg1"/>
                </a:solidFill>
              </a:rPr>
              <a:t>Zoom &amp; </a:t>
            </a:r>
            <a:r>
              <a:rPr lang="en-US" altLang="ja-JP" sz="2400" dirty="0" smtClean="0">
                <a:solidFill>
                  <a:schemeClr val="bg1"/>
                </a:solidFill>
              </a:rPr>
              <a:t>Focus </a:t>
            </a:r>
            <a:r>
              <a:rPr lang="en-US" altLang="ja-JP" sz="1600" dirty="0" smtClean="0">
                <a:solidFill>
                  <a:schemeClr val="bg1"/>
                </a:solidFill>
              </a:rPr>
              <a:t>[by Manual &amp; Auto]</a:t>
            </a:r>
            <a:endParaRPr lang="ja-JP" altLang="en-US" sz="2400" dirty="0">
              <a:solidFill>
                <a:schemeClr val="bg1"/>
              </a:solidFill>
            </a:endParaRPr>
          </a:p>
        </p:txBody>
      </p:sp>
      <p:grpSp>
        <p:nvGrpSpPr>
          <p:cNvPr id="32" name="グループ化 31"/>
          <p:cNvGrpSpPr/>
          <p:nvPr/>
        </p:nvGrpSpPr>
        <p:grpSpPr>
          <a:xfrm>
            <a:off x="6207358" y="226892"/>
            <a:ext cx="1251772" cy="222984"/>
            <a:chOff x="2926615" y="761444"/>
            <a:chExt cx="1251772" cy="222984"/>
          </a:xfrm>
        </p:grpSpPr>
        <p:sp>
          <p:nvSpPr>
            <p:cNvPr id="33" name="角丸四角形 32"/>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47" name="角丸四角形 46"/>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48" name="角丸四角形 47"/>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sp>
        <p:nvSpPr>
          <p:cNvPr id="3" name="正方形/長方形 2"/>
          <p:cNvSpPr/>
          <p:nvPr/>
        </p:nvSpPr>
        <p:spPr>
          <a:xfrm>
            <a:off x="4487436" y="3909456"/>
            <a:ext cx="4377989" cy="584775"/>
          </a:xfrm>
          <a:prstGeom prst="rect">
            <a:avLst/>
          </a:prstGeom>
        </p:spPr>
        <p:txBody>
          <a:bodyPr wrap="square">
            <a:spAutoFit/>
          </a:bodyPr>
          <a:lstStyle/>
          <a:p>
            <a:r>
              <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[Note]</a:t>
            </a:r>
          </a:p>
          <a:p>
            <a:r>
              <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Refer to P.13 Zoom </a:t>
            </a:r>
            <a:r>
              <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rPr>
              <a:t>&amp; Focus </a:t>
            </a:r>
            <a:r>
              <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How to confirm</a:t>
            </a:r>
            <a:endPar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endParaRPr>
          </a:p>
        </p:txBody>
      </p:sp>
    </p:spTree>
    <p:extLst>
      <p:ext uri="{BB962C8B-B14F-4D97-AF65-F5344CB8AC3E}">
        <p14:creationId xmlns:p14="http://schemas.microsoft.com/office/powerpoint/2010/main" val="317250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正方形/長方形 80"/>
          <p:cNvSpPr/>
          <p:nvPr/>
        </p:nvSpPr>
        <p:spPr>
          <a:xfrm>
            <a:off x="7735457" y="1818799"/>
            <a:ext cx="1339069" cy="2742782"/>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3973336" y="1818799"/>
            <a:ext cx="3615800" cy="2742782"/>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42801" y="1811998"/>
            <a:ext cx="3861818" cy="2742782"/>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AutoShape 26" descr="「MAP　Road」の画像検索結果"/>
          <p:cNvSpPr>
            <a:spLocks noChangeAspect="1" noChangeArrowheads="1"/>
          </p:cNvSpPr>
          <p:nvPr/>
        </p:nvSpPr>
        <p:spPr bwMode="auto">
          <a:xfrm>
            <a:off x="97393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ctr" defTabSz="914378">
              <a:defRPr/>
            </a:pPr>
            <a:endParaRPr lang="ja-JP" altLang="en-US" sz="1050" dirty="0">
              <a:solidFill>
                <a:prstClr val="black"/>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35" name="AutoShape 28" descr="「MAP　Road」の画像検索結果"/>
          <p:cNvSpPr>
            <a:spLocks noChangeAspect="1" noChangeArrowheads="1"/>
          </p:cNvSpPr>
          <p:nvPr/>
        </p:nvSpPr>
        <p:spPr bwMode="auto">
          <a:xfrm>
            <a:off x="1088232" y="5962"/>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ctr" defTabSz="914378">
              <a:defRPr/>
            </a:pPr>
            <a:endParaRPr lang="ja-JP" altLang="en-US" sz="1050" dirty="0">
              <a:solidFill>
                <a:prstClr val="black"/>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5" name="AutoShape 2" descr="「ND400 画像　パナソニック」の画像検索結果"/>
          <p:cNvSpPr>
            <a:spLocks noChangeAspect="1" noChangeArrowheads="1"/>
          </p:cNvSpPr>
          <p:nvPr/>
        </p:nvSpPr>
        <p:spPr bwMode="auto">
          <a:xfrm>
            <a:off x="1202531" y="120262"/>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ctr" defTabSz="914378">
              <a:defRPr/>
            </a:pPr>
            <a:endParaRPr lang="ja-JP" altLang="en-US" sz="1050" dirty="0">
              <a:solidFill>
                <a:prstClr val="black"/>
              </a:solidFill>
              <a:effectLst>
                <a:outerShdw blurRad="38100" dist="38100" dir="2700000" algn="tl">
                  <a:srgbClr val="000000">
                    <a:alpha val="43137"/>
                  </a:srgbClr>
                </a:outerShdw>
              </a:effectLst>
              <a:latin typeface="Tahoma" pitchFamily="34" charset="0"/>
              <a:ea typeface="HGPｺﾞｼｯｸE" pitchFamily="50" charset="-128"/>
            </a:endParaRPr>
          </a:p>
        </p:txBody>
      </p:sp>
      <p:pic>
        <p:nvPicPr>
          <p:cNvPr id="14" name="図 13"/>
          <p:cNvPicPr>
            <a:picLocks noChangeAspect="1"/>
          </p:cNvPicPr>
          <p:nvPr/>
        </p:nvPicPr>
        <p:blipFill rotWithShape="1">
          <a:blip r:embed="rId3" cstate="screen">
            <a:extLst>
              <a:ext uri="{28A0092B-C50C-407E-A947-70E740481C1C}">
                <a14:useLocalDpi xmlns:a14="http://schemas.microsoft.com/office/drawing/2010/main"/>
              </a:ext>
            </a:extLst>
          </a:blip>
          <a:srcRect t="289" b="15429"/>
          <a:stretch/>
        </p:blipFill>
        <p:spPr>
          <a:xfrm>
            <a:off x="7819918" y="2225771"/>
            <a:ext cx="1207085" cy="1805781"/>
          </a:xfrm>
          <a:prstGeom prst="rect">
            <a:avLst/>
          </a:prstGeom>
        </p:spPr>
      </p:pic>
      <p:sp>
        <p:nvSpPr>
          <p:cNvPr id="30" name="テキスト ボックス 29"/>
          <p:cNvSpPr txBox="1"/>
          <p:nvPr/>
        </p:nvSpPr>
        <p:spPr>
          <a:xfrm>
            <a:off x="157796" y="688056"/>
            <a:ext cx="8776654" cy="1015663"/>
          </a:xfrm>
          <a:prstGeom prst="rect">
            <a:avLst/>
          </a:prstGeom>
          <a:solidFill>
            <a:srgbClr val="FFCCFF">
              <a:alpha val="50196"/>
            </a:srgbClr>
          </a:solidFill>
          <a:ln w="28575">
            <a:solidFill>
              <a:srgbClr val="FF66FF"/>
            </a:solidFill>
          </a:ln>
        </p:spPr>
        <p:txBody>
          <a:bodyPr wrap="square" rtlCol="0">
            <a:spAutoFit/>
          </a:bodyPr>
          <a:lstStyle/>
          <a:p>
            <a:pPr lvl="0" algn="l">
              <a:defRPr/>
            </a:pPr>
            <a:r>
              <a:rPr lang="en-US" altLang="ja-JP" sz="1200" b="1" dirty="0" smtClean="0">
                <a:latin typeface="Calibri" panose="020F0502020204030204" pitchFamily="34" charset="0"/>
                <a:ea typeface="Meiryo UI" panose="020B0604030504040204" pitchFamily="50" charset="-128"/>
                <a:cs typeface="Calibri" panose="020F0502020204030204" pitchFamily="34" charset="0"/>
              </a:rPr>
              <a:t>Preparation</a:t>
            </a:r>
          </a:p>
          <a:p>
            <a:pPr lvl="0" algn="l">
              <a:defRPr/>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 1. Please register </a:t>
            </a:r>
            <a:r>
              <a:rPr lang="en-US" altLang="ja-JP" sz="1200" dirty="0">
                <a:latin typeface="Calibri" panose="020F0502020204030204" pitchFamily="34" charset="0"/>
                <a:ea typeface="Meiryo UI" panose="020B0604030504040204" pitchFamily="50" charset="-128"/>
                <a:cs typeface="Calibri" panose="020F0502020204030204" pitchFamily="34" charset="0"/>
              </a:rPr>
              <a:t>an administrator or user.</a:t>
            </a:r>
          </a:p>
          <a:p>
            <a:pPr lvl="0">
              <a:defRPr/>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 2.</a:t>
            </a:r>
            <a:r>
              <a:rPr lang="ja-JP" altLang="en-US" sz="120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Insert </a:t>
            </a:r>
            <a:r>
              <a:rPr lang="en-US" altLang="ja-JP" sz="1200" dirty="0">
                <a:latin typeface="Calibri" panose="020F0502020204030204" pitchFamily="34" charset="0"/>
                <a:ea typeface="Meiryo UI" panose="020B0604030504040204" pitchFamily="50" charset="-128"/>
                <a:cs typeface="Calibri" panose="020F0502020204030204" pitchFamily="34" charset="0"/>
              </a:rPr>
              <a:t>the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USB Wi-Fi </a:t>
            </a:r>
            <a:r>
              <a:rPr lang="en-US" altLang="ja-JP" sz="1200" dirty="0">
                <a:latin typeface="Calibri" panose="020F0502020204030204" pitchFamily="34" charset="0"/>
                <a:ea typeface="Meiryo UI" panose="020B0604030504040204" pitchFamily="50" charset="-128"/>
                <a:cs typeface="Calibri" panose="020F0502020204030204" pitchFamily="34" charset="0"/>
              </a:rPr>
              <a:t>adapter to the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camera, and connect </a:t>
            </a:r>
            <a:r>
              <a:rPr lang="en-US" altLang="ja-JP" sz="1200" dirty="0">
                <a:latin typeface="Calibri" panose="020F0502020204030204" pitchFamily="34" charset="0"/>
                <a:ea typeface="Meiryo UI" panose="020B0604030504040204" pitchFamily="50" charset="-128"/>
                <a:cs typeface="Calibri" panose="020F0502020204030204" pitchFamily="34" charset="0"/>
              </a:rPr>
              <a:t>your device to the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Wi-Fi network of camera.</a:t>
            </a:r>
          </a:p>
          <a:p>
            <a:pPr lvl="0">
              <a:defRPr/>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	</a:t>
            </a:r>
            <a:r>
              <a:rPr lang="ja-JP" altLang="en-US" sz="1050" dirty="0" smtClean="0">
                <a:latin typeface="Calibri" panose="020F0502020204030204" pitchFamily="34" charset="0"/>
                <a:ea typeface="Meiryo UI" panose="020B0604030504040204" pitchFamily="50" charset="-128"/>
                <a:cs typeface="Calibri" panose="020F0502020204030204" pitchFamily="34" charset="0"/>
              </a:rPr>
              <a:t>・</a:t>
            </a:r>
            <a:r>
              <a:rPr lang="en-US" altLang="ja-JP" sz="1050" dirty="0">
                <a:latin typeface="Calibri" panose="020F0502020204030204" pitchFamily="34" charset="0"/>
                <a:ea typeface="Meiryo UI" panose="020B0604030504040204" pitchFamily="50" charset="-128"/>
                <a:cs typeface="Calibri" panose="020F0502020204030204" pitchFamily="34" charset="0"/>
              </a:rPr>
              <a:t>SSID: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“product </a:t>
            </a:r>
            <a:r>
              <a:rPr lang="en-US" altLang="ja-JP" sz="1050" dirty="0">
                <a:latin typeface="Calibri" panose="020F0502020204030204" pitchFamily="34" charset="0"/>
                <a:ea typeface="Meiryo UI" panose="020B0604030504040204" pitchFamily="50" charset="-128"/>
                <a:cs typeface="Calibri" panose="020F0502020204030204" pitchFamily="34" charset="0"/>
              </a:rPr>
              <a:t>number serial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number” </a:t>
            </a:r>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ja-JP" altLang="en-US" sz="1050" dirty="0" smtClean="0">
                <a:latin typeface="Calibri" panose="020F0502020204030204" pitchFamily="34" charset="0"/>
                <a:ea typeface="Meiryo UI" panose="020B0604030504040204" pitchFamily="50" charset="-128"/>
                <a:cs typeface="Calibri" panose="020F0502020204030204" pitchFamily="34" charset="0"/>
              </a:rPr>
              <a:t>・</a:t>
            </a:r>
            <a:r>
              <a:rPr lang="en-US" altLang="ja-JP" sz="1050" dirty="0">
                <a:latin typeface="Calibri" panose="020F0502020204030204" pitchFamily="34" charset="0"/>
                <a:ea typeface="Meiryo UI" panose="020B0604030504040204" pitchFamily="50" charset="-128"/>
                <a:cs typeface="Calibri" panose="020F0502020204030204" pitchFamily="34" charset="0"/>
              </a:rPr>
              <a:t>P</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assword</a:t>
            </a:r>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“cam </a:t>
            </a:r>
            <a:r>
              <a:rPr lang="en-US" altLang="ja-JP" sz="1050" dirty="0">
                <a:latin typeface="Calibri" panose="020F0502020204030204" pitchFamily="34" charset="0"/>
                <a:ea typeface="Meiryo UI" panose="020B0604030504040204" pitchFamily="50" charset="-128"/>
                <a:cs typeface="Calibri" panose="020F0502020204030204" pitchFamily="34" charset="0"/>
              </a:rPr>
              <a:t>_serial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number”</a:t>
            </a:r>
            <a:endParaRPr lang="en-US" altLang="ja-JP" sz="1050" dirty="0">
              <a:latin typeface="Calibri" panose="020F0502020204030204" pitchFamily="34" charset="0"/>
              <a:ea typeface="Meiryo UI" panose="020B0604030504040204" pitchFamily="50" charset="-128"/>
              <a:cs typeface="Calibri" panose="020F0502020204030204" pitchFamily="34" charset="0"/>
            </a:endParaRPr>
          </a:p>
          <a:p>
            <a:pPr lvl="0" algn="l">
              <a:defRPr/>
            </a:pPr>
            <a:r>
              <a:rPr lang="en-US" altLang="ja-JP" sz="1200" dirty="0">
                <a:latin typeface="Calibri" panose="020F0502020204030204" pitchFamily="34" charset="0"/>
                <a:ea typeface="Meiryo UI" panose="020B0604030504040204" pitchFamily="50" charset="-128"/>
                <a:cs typeface="Calibri" panose="020F0502020204030204" pitchFamily="34" charset="0"/>
              </a:rPr>
              <a:t>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3. </a:t>
            </a:r>
            <a:r>
              <a:rPr lang="en-US" altLang="ja-JP" sz="1200" dirty="0">
                <a:latin typeface="Calibri" panose="020F0502020204030204" pitchFamily="34" charset="0"/>
                <a:ea typeface="Meiryo UI" panose="020B0604030504040204" pitchFamily="50" charset="-128"/>
                <a:cs typeface="Calibri" panose="020F0502020204030204" pitchFamily="34" charset="0"/>
              </a:rPr>
              <a:t>Access following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URL with your browser. </a:t>
            </a:r>
            <a:r>
              <a:rPr lang="en-US" altLang="ja-JP" sz="1200" dirty="0">
                <a:latin typeface="Calibri" panose="020F0502020204030204" pitchFamily="34" charset="0"/>
                <a:ea typeface="Meiryo UI" panose="020B0604030504040204" pitchFamily="50" charset="-128"/>
                <a:cs typeface="Calibri" panose="020F0502020204030204" pitchFamily="34" charset="0"/>
              </a:rPr>
              <a:t>(</a:t>
            </a:r>
            <a:r>
              <a:rPr lang="en-US" altLang="ja-JP" sz="1200" dirty="0">
                <a:latin typeface="Calibri" panose="020F0502020204030204" pitchFamily="34" charset="0"/>
                <a:ea typeface="Meiryo UI" panose="020B0604030504040204" pitchFamily="50" charset="-128"/>
                <a:cs typeface="Calibri" panose="020F0502020204030204" pitchFamily="34" charset="0"/>
                <a:hlinkClick r:id="rId4"/>
              </a:rPr>
              <a:t>http://192.168.12.10</a:t>
            </a:r>
            <a:r>
              <a:rPr lang="en-US" altLang="ja-JP" sz="1200" dirty="0">
                <a:latin typeface="Calibri" panose="020F0502020204030204" pitchFamily="34" charset="0"/>
                <a:ea typeface="Meiryo UI" panose="020B0604030504040204" pitchFamily="50" charset="-128"/>
                <a:cs typeface="Calibri" panose="020F0502020204030204" pitchFamily="34" charset="0"/>
              </a:rPr>
              <a:t>)</a:t>
            </a:r>
          </a:p>
        </p:txBody>
      </p:sp>
      <p:sp>
        <p:nvSpPr>
          <p:cNvPr id="31" name="正方形/長方形 30"/>
          <p:cNvSpPr/>
          <p:nvPr/>
        </p:nvSpPr>
        <p:spPr>
          <a:xfrm>
            <a:off x="81595" y="1878516"/>
            <a:ext cx="784805" cy="201963"/>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en-US" altLang="ja-JP" sz="110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cs typeface="Calibri" panose="020F0502020204030204" pitchFamily="34" charset="0"/>
              </a:rPr>
              <a:t>STEP1 </a:t>
            </a:r>
            <a:endParaRPr lang="ja-JP" altLang="en-US" sz="110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32" name="正方形/長方形 31"/>
          <p:cNvSpPr/>
          <p:nvPr/>
        </p:nvSpPr>
        <p:spPr>
          <a:xfrm>
            <a:off x="4022411" y="1878516"/>
            <a:ext cx="784805" cy="201963"/>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en-US" altLang="ja-JP" sz="110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cs typeface="Calibri" panose="020F0502020204030204" pitchFamily="34" charset="0"/>
              </a:rPr>
              <a:t>STEP2 </a:t>
            </a:r>
            <a:endParaRPr lang="ja-JP" altLang="en-US" sz="110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33" name="正方形/長方形 32"/>
          <p:cNvSpPr/>
          <p:nvPr/>
        </p:nvSpPr>
        <p:spPr>
          <a:xfrm>
            <a:off x="7819918" y="1878515"/>
            <a:ext cx="784805" cy="201963"/>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en-US" altLang="ja-JP" sz="110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cs typeface="Calibri" panose="020F0502020204030204" pitchFamily="34" charset="0"/>
              </a:rPr>
              <a:t>STEP3 </a:t>
            </a:r>
            <a:endParaRPr lang="ja-JP" altLang="en-US" sz="110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36" name="右矢印 35"/>
          <p:cNvSpPr/>
          <p:nvPr/>
        </p:nvSpPr>
        <p:spPr>
          <a:xfrm rot="10800000" flipH="1">
            <a:off x="1389400" y="1882619"/>
            <a:ext cx="2245389" cy="197859"/>
          </a:xfrm>
          <a:prstGeom prst="rightArrow">
            <a:avLst>
              <a:gd name="adj1" fmla="val 50000"/>
              <a:gd name="adj2" fmla="val 51538"/>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dirty="0">
              <a:solidFill>
                <a:prstClr val="white"/>
              </a:solidFill>
              <a:latin typeface="游ゴシック" panose="020F0502020204030204"/>
              <a:ea typeface="游ゴシック" panose="020B0400000000000000" pitchFamily="50" charset="-128"/>
            </a:endParaRPr>
          </a:p>
        </p:txBody>
      </p:sp>
      <p:sp>
        <p:nvSpPr>
          <p:cNvPr id="41" name="右矢印 40"/>
          <p:cNvSpPr/>
          <p:nvPr/>
        </p:nvSpPr>
        <p:spPr>
          <a:xfrm rot="10800000" flipH="1">
            <a:off x="5270935" y="1880511"/>
            <a:ext cx="2258411" cy="199968"/>
          </a:xfrm>
          <a:prstGeom prst="rightArrow">
            <a:avLst>
              <a:gd name="adj1" fmla="val 50000"/>
              <a:gd name="adj2" fmla="val 51538"/>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dirty="0">
              <a:solidFill>
                <a:prstClr val="white"/>
              </a:solidFill>
              <a:latin typeface="游ゴシック" panose="020F0502020204030204"/>
              <a:ea typeface="游ゴシック" panose="020B0400000000000000" pitchFamily="50" charset="-128"/>
            </a:endParaRPr>
          </a:p>
        </p:txBody>
      </p:sp>
      <p:grpSp>
        <p:nvGrpSpPr>
          <p:cNvPr id="7" name="グループ化 6"/>
          <p:cNvGrpSpPr/>
          <p:nvPr/>
        </p:nvGrpSpPr>
        <p:grpSpPr>
          <a:xfrm>
            <a:off x="1477002" y="2458826"/>
            <a:ext cx="2361440" cy="942575"/>
            <a:chOff x="1357732" y="2396980"/>
            <a:chExt cx="2361440" cy="942575"/>
          </a:xfrm>
        </p:grpSpPr>
        <p:sp>
          <p:nvSpPr>
            <p:cNvPr id="44" name="正方形/長方形 43"/>
            <p:cNvSpPr/>
            <p:nvPr/>
          </p:nvSpPr>
          <p:spPr>
            <a:xfrm>
              <a:off x="1358078" y="2461149"/>
              <a:ext cx="503654" cy="144000"/>
            </a:xfrm>
            <a:prstGeom prst="rect">
              <a:avLst/>
            </a:prstGeom>
            <a:solidFill>
              <a:srgbClr val="6600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600" dirty="0">
                  <a:latin typeface="Calibri" panose="020F0502020204030204" pitchFamily="34" charset="0"/>
                  <a:cs typeface="Calibri" panose="020F0502020204030204" pitchFamily="34" charset="0"/>
                </a:rPr>
                <a:t>Height</a:t>
              </a:r>
              <a:endParaRPr lang="ja-JP" altLang="en-US" sz="600" dirty="0">
                <a:latin typeface="Calibri" panose="020F0502020204030204" pitchFamily="34" charset="0"/>
                <a:cs typeface="Calibri" panose="020F0502020204030204" pitchFamily="34" charset="0"/>
              </a:endParaRPr>
            </a:p>
          </p:txBody>
        </p:sp>
        <p:sp>
          <p:nvSpPr>
            <p:cNvPr id="45" name="正方形/長方形 44"/>
            <p:cNvSpPr/>
            <p:nvPr/>
          </p:nvSpPr>
          <p:spPr>
            <a:xfrm>
              <a:off x="1358078" y="2680097"/>
              <a:ext cx="503654" cy="144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600" dirty="0">
                  <a:latin typeface="Calibri" panose="020F0502020204030204" pitchFamily="34" charset="0"/>
                  <a:cs typeface="Calibri" panose="020F0502020204030204" pitchFamily="34" charset="0"/>
                </a:rPr>
                <a:t>Distance</a:t>
              </a:r>
              <a:endParaRPr lang="ja-JP" altLang="en-US" sz="600" dirty="0">
                <a:latin typeface="Calibri" panose="020F0502020204030204" pitchFamily="34" charset="0"/>
                <a:cs typeface="Calibri" panose="020F0502020204030204" pitchFamily="34" charset="0"/>
              </a:endParaRPr>
            </a:p>
          </p:txBody>
        </p:sp>
        <p:sp>
          <p:nvSpPr>
            <p:cNvPr id="48" name="正方形/長方形 47"/>
            <p:cNvSpPr/>
            <p:nvPr/>
          </p:nvSpPr>
          <p:spPr>
            <a:xfrm>
              <a:off x="1357732" y="3035211"/>
              <a:ext cx="504000" cy="252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600" dirty="0">
                  <a:latin typeface="Calibri" panose="020F0502020204030204" pitchFamily="34" charset="0"/>
                  <a:cs typeface="Calibri" panose="020F0502020204030204" pitchFamily="34" charset="0"/>
                </a:rPr>
                <a:t>Deflection</a:t>
              </a:r>
            </a:p>
            <a:p>
              <a:pPr algn="ctr"/>
              <a:r>
                <a:rPr lang="en-US" altLang="ja-JP" sz="600" dirty="0">
                  <a:latin typeface="Calibri" panose="020F0502020204030204" pitchFamily="34" charset="0"/>
                  <a:cs typeface="Calibri" panose="020F0502020204030204" pitchFamily="34" charset="0"/>
                </a:rPr>
                <a:t>Distance</a:t>
              </a:r>
              <a:endParaRPr lang="ja-JP" altLang="en-US" sz="600" dirty="0">
                <a:latin typeface="Calibri" panose="020F0502020204030204" pitchFamily="34" charset="0"/>
                <a:cs typeface="Calibri" panose="020F0502020204030204" pitchFamily="34" charset="0"/>
              </a:endParaRPr>
            </a:p>
          </p:txBody>
        </p:sp>
        <p:sp>
          <p:nvSpPr>
            <p:cNvPr id="49" name="テキスト ボックス 48"/>
            <p:cNvSpPr txBox="1"/>
            <p:nvPr/>
          </p:nvSpPr>
          <p:spPr>
            <a:xfrm>
              <a:off x="1767747" y="2396980"/>
              <a:ext cx="1951425" cy="230832"/>
            </a:xfrm>
            <a:prstGeom prst="rect">
              <a:avLst/>
            </a:prstGeom>
            <a:noFill/>
          </p:spPr>
          <p:txBody>
            <a:bodyPr wrap="square" rtlCol="0">
              <a:spAutoFit/>
            </a:bodyPr>
            <a:lstStyle/>
            <a:p>
              <a:pPr defTabSz="685783">
                <a:defRPr/>
              </a:pPr>
              <a:r>
                <a:rPr lang="ja-JP" altLang="en-US" sz="900" dirty="0">
                  <a:latin typeface="Calibri" panose="020F0502020204030204" pitchFamily="34" charset="0"/>
                  <a:ea typeface="Meiryo UI" panose="020B0604030504040204" pitchFamily="50" charset="-128"/>
                  <a:cs typeface="Calibri" panose="020F0502020204030204" pitchFamily="34" charset="0"/>
                </a:rPr>
                <a:t>：</a:t>
              </a:r>
              <a:r>
                <a:rPr lang="en-US" altLang="ja-JP" sz="900" b="1" u="sng" dirty="0">
                  <a:latin typeface="Calibri" panose="020F0502020204030204" pitchFamily="34" charset="0"/>
                  <a:ea typeface="Meiryo UI" panose="020B0604030504040204" pitchFamily="50" charset="-128"/>
                  <a:cs typeface="Calibri" panose="020F0502020204030204" pitchFamily="34" charset="0"/>
                </a:rPr>
                <a:t>installation height</a:t>
              </a:r>
              <a:r>
                <a:rPr lang="en-US" altLang="ja-JP" sz="900" dirty="0">
                  <a:latin typeface="Calibri" panose="020F0502020204030204" pitchFamily="34" charset="0"/>
                  <a:ea typeface="Meiryo UI" panose="020B0604030504040204" pitchFamily="50" charset="-128"/>
                  <a:cs typeface="Calibri" panose="020F0502020204030204" pitchFamily="34" charset="0"/>
                </a:rPr>
                <a:t> of the camera.</a:t>
              </a:r>
            </a:p>
          </p:txBody>
        </p:sp>
        <p:sp>
          <p:nvSpPr>
            <p:cNvPr id="50" name="テキスト ボックス 49"/>
            <p:cNvSpPr txBox="1"/>
            <p:nvPr/>
          </p:nvSpPr>
          <p:spPr>
            <a:xfrm>
              <a:off x="1768521" y="2619549"/>
              <a:ext cx="1770810" cy="369332"/>
            </a:xfrm>
            <a:prstGeom prst="rect">
              <a:avLst/>
            </a:prstGeom>
            <a:noFill/>
          </p:spPr>
          <p:txBody>
            <a:bodyPr wrap="square" rtlCol="0">
              <a:spAutoFit/>
            </a:bodyPr>
            <a:lstStyle/>
            <a:p>
              <a:pPr defTabSz="685783">
                <a:defRPr/>
              </a:pPr>
              <a:r>
                <a:rPr lang="ja-JP" altLang="en-US" sz="900" dirty="0">
                  <a:latin typeface="Calibri" panose="020F0502020204030204" pitchFamily="34" charset="0"/>
                  <a:ea typeface="Meiryo UI" panose="020B0604030504040204" pitchFamily="50" charset="-128"/>
                  <a:cs typeface="Calibri" panose="020F0502020204030204" pitchFamily="34" charset="0"/>
                </a:rPr>
                <a:t>：</a:t>
              </a:r>
              <a:r>
                <a:rPr lang="en-US" altLang="ja-JP" sz="900" b="1" u="sng" dirty="0">
                  <a:latin typeface="Calibri" panose="020F0502020204030204" pitchFamily="34" charset="0"/>
                  <a:ea typeface="Meiryo UI" panose="020B0604030504040204" pitchFamily="50" charset="-128"/>
                  <a:cs typeface="Calibri" panose="020F0502020204030204" pitchFamily="34" charset="0"/>
                </a:rPr>
                <a:t>distance</a:t>
              </a:r>
              <a:r>
                <a:rPr lang="en-US" altLang="ja-JP" sz="900" u="sng" dirty="0">
                  <a:latin typeface="Calibri" panose="020F0502020204030204" pitchFamily="34" charset="0"/>
                  <a:ea typeface="Meiryo UI" panose="020B0604030504040204" pitchFamily="50" charset="-128"/>
                  <a:cs typeface="Calibri" panose="020F0502020204030204" pitchFamily="34" charset="0"/>
                </a:rPr>
                <a:t> </a:t>
              </a:r>
              <a:r>
                <a:rPr lang="en-US" altLang="ja-JP" sz="900" b="1" u="sng" dirty="0">
                  <a:latin typeface="Calibri" panose="020F0502020204030204" pitchFamily="34" charset="0"/>
                  <a:ea typeface="Meiryo UI" panose="020B0604030504040204" pitchFamily="50" charset="-128"/>
                  <a:cs typeface="Calibri" panose="020F0502020204030204" pitchFamily="34" charset="0"/>
                </a:rPr>
                <a:t>from the camera </a:t>
              </a:r>
            </a:p>
            <a:p>
              <a:pPr defTabSz="685783">
                <a:defRPr/>
              </a:pPr>
              <a:r>
                <a:rPr lang="en-US" altLang="ja-JP" sz="900" b="1" dirty="0">
                  <a:latin typeface="Calibri" panose="020F0502020204030204" pitchFamily="34" charset="0"/>
                  <a:ea typeface="Meiryo UI" panose="020B0604030504040204" pitchFamily="50" charset="-128"/>
                  <a:cs typeface="Calibri" panose="020F0502020204030204" pitchFamily="34" charset="0"/>
                </a:rPr>
                <a:t>     </a:t>
              </a:r>
              <a:r>
                <a:rPr lang="en-US" altLang="ja-JP" sz="900" b="1" u="sng" dirty="0">
                  <a:latin typeface="Calibri" panose="020F0502020204030204" pitchFamily="34" charset="0"/>
                  <a:ea typeface="Meiryo UI" panose="020B0604030504040204" pitchFamily="50" charset="-128"/>
                  <a:cs typeface="Calibri" panose="020F0502020204030204" pitchFamily="34" charset="0"/>
                </a:rPr>
                <a:t>installation position </a:t>
              </a:r>
              <a:r>
                <a:rPr lang="en-US" altLang="ja-JP" sz="900" dirty="0">
                  <a:latin typeface="Calibri" panose="020F0502020204030204" pitchFamily="34" charset="0"/>
                  <a:ea typeface="Meiryo UI" panose="020B0604030504040204" pitchFamily="50" charset="-128"/>
                  <a:cs typeface="Calibri" panose="020F0502020204030204" pitchFamily="34" charset="0"/>
                </a:rPr>
                <a:t>to vehicle.</a:t>
              </a:r>
            </a:p>
          </p:txBody>
        </p:sp>
        <p:sp>
          <p:nvSpPr>
            <p:cNvPr id="51" name="テキスト ボックス 50"/>
            <p:cNvSpPr txBox="1"/>
            <p:nvPr/>
          </p:nvSpPr>
          <p:spPr>
            <a:xfrm>
              <a:off x="1765927" y="2970223"/>
              <a:ext cx="1932284" cy="369332"/>
            </a:xfrm>
            <a:prstGeom prst="rect">
              <a:avLst/>
            </a:prstGeom>
            <a:noFill/>
          </p:spPr>
          <p:txBody>
            <a:bodyPr wrap="square" rtlCol="0">
              <a:spAutoFit/>
            </a:bodyPr>
            <a:lstStyle/>
            <a:p>
              <a:pPr defTabSz="685783">
                <a:defRPr/>
              </a:pPr>
              <a:r>
                <a:rPr lang="ja-JP" altLang="en-US" sz="900" dirty="0">
                  <a:latin typeface="Calibri" panose="020F0502020204030204" pitchFamily="34" charset="0"/>
                  <a:ea typeface="Meiryo UI" panose="020B0604030504040204" pitchFamily="50" charset="-128"/>
                  <a:cs typeface="Calibri" panose="020F0502020204030204" pitchFamily="34" charset="0"/>
                </a:rPr>
                <a:t>：</a:t>
              </a:r>
              <a:r>
                <a:rPr lang="en-US" altLang="ja-JP" sz="900" b="1" u="sng" dirty="0">
                  <a:latin typeface="Calibri" panose="020F0502020204030204" pitchFamily="34" charset="0"/>
                  <a:ea typeface="Meiryo UI" panose="020B0604030504040204" pitchFamily="50" charset="-128"/>
                  <a:cs typeface="Calibri" panose="020F0502020204030204" pitchFamily="34" charset="0"/>
                </a:rPr>
                <a:t>installation position to the center</a:t>
              </a:r>
              <a:r>
                <a:rPr lang="en-US" altLang="ja-JP" sz="900" dirty="0">
                  <a:latin typeface="Calibri" panose="020F0502020204030204" pitchFamily="34" charset="0"/>
                  <a:ea typeface="Meiryo UI" panose="020B0604030504040204" pitchFamily="50" charset="-128"/>
                  <a:cs typeface="Calibri" panose="020F0502020204030204" pitchFamily="34" charset="0"/>
                </a:rPr>
                <a:t> </a:t>
              </a:r>
            </a:p>
            <a:p>
              <a:pPr defTabSz="685783">
                <a:defRPr/>
              </a:pPr>
              <a:r>
                <a:rPr lang="en-US" altLang="ja-JP" sz="900" dirty="0">
                  <a:latin typeface="Calibri" panose="020F0502020204030204" pitchFamily="34" charset="0"/>
                  <a:ea typeface="Meiryo UI" panose="020B0604030504040204" pitchFamily="50" charset="-128"/>
                  <a:cs typeface="Calibri" panose="020F0502020204030204" pitchFamily="34" charset="0"/>
                </a:rPr>
                <a:t>    of the road lane. </a:t>
              </a:r>
            </a:p>
          </p:txBody>
        </p:sp>
      </p:grpSp>
      <p:sp>
        <p:nvSpPr>
          <p:cNvPr id="52" name="テキスト ボックス 51"/>
          <p:cNvSpPr txBox="1"/>
          <p:nvPr/>
        </p:nvSpPr>
        <p:spPr>
          <a:xfrm>
            <a:off x="197242" y="4071529"/>
            <a:ext cx="3401234" cy="507831"/>
          </a:xfrm>
          <a:prstGeom prst="rect">
            <a:avLst/>
          </a:prstGeom>
          <a:noFill/>
        </p:spPr>
        <p:txBody>
          <a:bodyPr wrap="square" rtlCol="0">
            <a:spAutoFit/>
          </a:bodyPr>
          <a:lstStyle/>
          <a:p>
            <a:pPr defTabSz="685783">
              <a:defRPr/>
            </a:pPr>
            <a:r>
              <a:rPr lang="en-US" altLang="ja-JP" sz="9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a:t>
            </a:r>
            <a:r>
              <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rPr>
              <a:t>Note]</a:t>
            </a:r>
          </a:p>
          <a:p>
            <a:pPr defTabSz="685783">
              <a:defRPr/>
            </a:pPr>
            <a:r>
              <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rPr>
              <a:t>Please input </a:t>
            </a:r>
            <a:r>
              <a:rPr lang="en-US" altLang="ja-JP" sz="9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all parameters especially deflection </a:t>
            </a:r>
            <a:r>
              <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rPr>
              <a:t>distance “L” and “R”.</a:t>
            </a:r>
          </a:p>
          <a:p>
            <a:pPr defTabSz="685783">
              <a:defRPr/>
            </a:pPr>
            <a:r>
              <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rPr>
              <a:t>Otherwise, the image quality will be bad. </a:t>
            </a:r>
          </a:p>
        </p:txBody>
      </p:sp>
      <p:sp>
        <p:nvSpPr>
          <p:cNvPr id="65" name="テキスト ボックス 64"/>
          <p:cNvSpPr txBox="1"/>
          <p:nvPr/>
        </p:nvSpPr>
        <p:spPr>
          <a:xfrm>
            <a:off x="5291802" y="2666995"/>
            <a:ext cx="2078295" cy="276999"/>
          </a:xfrm>
          <a:prstGeom prst="rect">
            <a:avLst/>
          </a:prstGeom>
          <a:noFill/>
        </p:spPr>
        <p:txBody>
          <a:bodyPr wrap="square" rtlCol="0">
            <a:spAutoFit/>
          </a:bodyPr>
          <a:lstStyle/>
          <a:p>
            <a:pPr defTabSz="685783">
              <a:defRPr/>
            </a:pPr>
            <a:endParaRPr lang="en-US" altLang="ja-JP" sz="1200" dirty="0">
              <a:solidFill>
                <a:srgbClr val="0A54A0"/>
              </a:solidFill>
              <a:latin typeface="Calibri" panose="020F0502020204030204" pitchFamily="34" charset="0"/>
              <a:ea typeface="Meiryo UI" panose="020B0604030504040204" pitchFamily="50" charset="-128"/>
              <a:cs typeface="Calibri" panose="020F0502020204030204" pitchFamily="34" charset="0"/>
            </a:endParaRPr>
          </a:p>
        </p:txBody>
      </p:sp>
      <p:pic>
        <p:nvPicPr>
          <p:cNvPr id="66" name="図 65"/>
          <p:cNvPicPr>
            <a:picLocks noChangeAspect="1"/>
          </p:cNvPicPr>
          <p:nvPr/>
        </p:nvPicPr>
        <p:blipFill>
          <a:blip r:embed="rId5"/>
          <a:stretch>
            <a:fillRect/>
          </a:stretch>
        </p:blipFill>
        <p:spPr>
          <a:xfrm>
            <a:off x="5468549" y="2710222"/>
            <a:ext cx="205551" cy="190868"/>
          </a:xfrm>
          <a:prstGeom prst="rect">
            <a:avLst/>
          </a:prstGeom>
        </p:spPr>
      </p:pic>
      <p:pic>
        <p:nvPicPr>
          <p:cNvPr id="67" name="図 66"/>
          <p:cNvPicPr>
            <a:picLocks noChangeAspect="1"/>
          </p:cNvPicPr>
          <p:nvPr/>
        </p:nvPicPr>
        <p:blipFill>
          <a:blip r:embed="rId6"/>
          <a:stretch>
            <a:fillRect/>
          </a:stretch>
        </p:blipFill>
        <p:spPr>
          <a:xfrm>
            <a:off x="5470940" y="2942381"/>
            <a:ext cx="203160" cy="186231"/>
          </a:xfrm>
          <a:prstGeom prst="rect">
            <a:avLst/>
          </a:prstGeom>
        </p:spPr>
      </p:pic>
      <p:pic>
        <p:nvPicPr>
          <p:cNvPr id="68" name="図 67"/>
          <p:cNvPicPr>
            <a:picLocks noChangeAspect="1"/>
          </p:cNvPicPr>
          <p:nvPr/>
        </p:nvPicPr>
        <p:blipFill>
          <a:blip r:embed="rId7"/>
          <a:stretch>
            <a:fillRect/>
          </a:stretch>
        </p:blipFill>
        <p:spPr>
          <a:xfrm>
            <a:off x="6473543" y="2713536"/>
            <a:ext cx="176187" cy="187554"/>
          </a:xfrm>
          <a:prstGeom prst="rect">
            <a:avLst/>
          </a:prstGeom>
        </p:spPr>
      </p:pic>
      <p:pic>
        <p:nvPicPr>
          <p:cNvPr id="69" name="図 68"/>
          <p:cNvPicPr>
            <a:picLocks noChangeAspect="1"/>
          </p:cNvPicPr>
          <p:nvPr/>
        </p:nvPicPr>
        <p:blipFill>
          <a:blip r:embed="rId8"/>
          <a:stretch>
            <a:fillRect/>
          </a:stretch>
        </p:blipFill>
        <p:spPr>
          <a:xfrm>
            <a:off x="6478281" y="2953649"/>
            <a:ext cx="171450" cy="166093"/>
          </a:xfrm>
          <a:prstGeom prst="rect">
            <a:avLst/>
          </a:prstGeom>
        </p:spPr>
      </p:pic>
      <p:pic>
        <p:nvPicPr>
          <p:cNvPr id="70" name="図 69"/>
          <p:cNvPicPr>
            <a:picLocks noChangeAspect="1"/>
          </p:cNvPicPr>
          <p:nvPr/>
        </p:nvPicPr>
        <p:blipFill>
          <a:blip r:embed="rId9"/>
          <a:stretch>
            <a:fillRect/>
          </a:stretch>
        </p:blipFill>
        <p:spPr>
          <a:xfrm>
            <a:off x="5376987" y="3255007"/>
            <a:ext cx="407957" cy="212361"/>
          </a:xfrm>
          <a:prstGeom prst="rect">
            <a:avLst/>
          </a:prstGeom>
        </p:spPr>
      </p:pic>
      <p:sp>
        <p:nvSpPr>
          <p:cNvPr id="71" name="テキスト ボックス 70"/>
          <p:cNvSpPr txBox="1"/>
          <p:nvPr/>
        </p:nvSpPr>
        <p:spPr>
          <a:xfrm>
            <a:off x="5680088" y="2683978"/>
            <a:ext cx="648663" cy="230832"/>
          </a:xfrm>
          <a:prstGeom prst="rect">
            <a:avLst/>
          </a:prstGeom>
          <a:noFill/>
        </p:spPr>
        <p:txBody>
          <a:bodyPr wrap="square" rtlCol="0">
            <a:spAutoFit/>
          </a:bodyPr>
          <a:lstStyle/>
          <a:p>
            <a:pPr defTabSz="685783">
              <a:defRPr/>
            </a:pPr>
            <a:r>
              <a:rPr lang="en-US" altLang="ja-JP" sz="900" dirty="0">
                <a:latin typeface="Calibri" panose="020F0502020204030204" pitchFamily="34" charset="0"/>
                <a:ea typeface="Meiryo UI" panose="020B0604030504040204" pitchFamily="50" charset="-128"/>
                <a:cs typeface="Calibri" panose="020F0502020204030204" pitchFamily="34" charset="0"/>
              </a:rPr>
              <a:t>Zoom in</a:t>
            </a:r>
            <a:endParaRPr lang="ja-JP" altLang="en-US" sz="900" dirty="0">
              <a:latin typeface="Calibri" panose="020F0502020204030204" pitchFamily="34" charset="0"/>
              <a:ea typeface="Meiryo UI" panose="020B0604030504040204" pitchFamily="50" charset="-128"/>
              <a:cs typeface="Calibri" panose="020F0502020204030204" pitchFamily="34" charset="0"/>
            </a:endParaRPr>
          </a:p>
        </p:txBody>
      </p:sp>
      <p:sp>
        <p:nvSpPr>
          <p:cNvPr id="72" name="テキスト ボックス 71"/>
          <p:cNvSpPr txBox="1"/>
          <p:nvPr/>
        </p:nvSpPr>
        <p:spPr>
          <a:xfrm>
            <a:off x="5680727" y="2914474"/>
            <a:ext cx="744093" cy="230832"/>
          </a:xfrm>
          <a:prstGeom prst="rect">
            <a:avLst/>
          </a:prstGeom>
          <a:noFill/>
        </p:spPr>
        <p:txBody>
          <a:bodyPr wrap="square" rtlCol="0">
            <a:spAutoFit/>
          </a:bodyPr>
          <a:lstStyle/>
          <a:p>
            <a:pPr defTabSz="685783">
              <a:defRPr/>
            </a:pPr>
            <a:r>
              <a:rPr lang="en-US" altLang="ja-JP" sz="900" dirty="0">
                <a:latin typeface="Calibri" panose="020F0502020204030204" pitchFamily="34" charset="0"/>
                <a:ea typeface="Meiryo UI" panose="020B0604030504040204" pitchFamily="50" charset="-128"/>
                <a:cs typeface="Calibri" panose="020F0502020204030204" pitchFamily="34" charset="0"/>
              </a:rPr>
              <a:t>Zoom out</a:t>
            </a:r>
            <a:endParaRPr lang="ja-JP" altLang="en-US" sz="900" dirty="0">
              <a:latin typeface="Calibri" panose="020F0502020204030204" pitchFamily="34" charset="0"/>
              <a:ea typeface="Meiryo UI" panose="020B0604030504040204" pitchFamily="50" charset="-128"/>
              <a:cs typeface="Calibri" panose="020F0502020204030204" pitchFamily="34" charset="0"/>
            </a:endParaRPr>
          </a:p>
        </p:txBody>
      </p:sp>
      <p:sp>
        <p:nvSpPr>
          <p:cNvPr id="73" name="テキスト ボックス 72"/>
          <p:cNvSpPr txBox="1"/>
          <p:nvPr/>
        </p:nvSpPr>
        <p:spPr>
          <a:xfrm>
            <a:off x="6651598" y="2683634"/>
            <a:ext cx="815438" cy="230832"/>
          </a:xfrm>
          <a:prstGeom prst="rect">
            <a:avLst/>
          </a:prstGeom>
          <a:noFill/>
        </p:spPr>
        <p:txBody>
          <a:bodyPr wrap="square" rtlCol="0">
            <a:spAutoFit/>
          </a:bodyPr>
          <a:lstStyle/>
          <a:p>
            <a:pPr defTabSz="685783">
              <a:defRPr/>
            </a:pPr>
            <a:r>
              <a:rPr lang="en-US" altLang="ja-JP" sz="900" dirty="0">
                <a:latin typeface="Calibri" panose="020F0502020204030204" pitchFamily="34" charset="0"/>
                <a:ea typeface="Meiryo UI" panose="020B0604030504040204" pitchFamily="50" charset="-128"/>
                <a:cs typeface="Calibri" panose="020F0502020204030204" pitchFamily="34" charset="0"/>
              </a:rPr>
              <a:t>Focus near</a:t>
            </a:r>
            <a:endParaRPr lang="ja-JP" altLang="en-US" sz="900" dirty="0">
              <a:latin typeface="Calibri" panose="020F0502020204030204" pitchFamily="34" charset="0"/>
              <a:ea typeface="Meiryo UI" panose="020B0604030504040204" pitchFamily="50" charset="-128"/>
              <a:cs typeface="Calibri" panose="020F0502020204030204" pitchFamily="34" charset="0"/>
            </a:endParaRPr>
          </a:p>
        </p:txBody>
      </p:sp>
      <p:sp>
        <p:nvSpPr>
          <p:cNvPr id="74" name="テキスト ボックス 73"/>
          <p:cNvSpPr txBox="1"/>
          <p:nvPr/>
        </p:nvSpPr>
        <p:spPr>
          <a:xfrm>
            <a:off x="6649731" y="2918594"/>
            <a:ext cx="703609" cy="230832"/>
          </a:xfrm>
          <a:prstGeom prst="rect">
            <a:avLst/>
          </a:prstGeom>
          <a:noFill/>
        </p:spPr>
        <p:txBody>
          <a:bodyPr wrap="square" rtlCol="0">
            <a:spAutoFit/>
          </a:bodyPr>
          <a:lstStyle/>
          <a:p>
            <a:pPr defTabSz="685783">
              <a:defRPr/>
            </a:pPr>
            <a:r>
              <a:rPr lang="en-US" altLang="ja-JP" sz="900" dirty="0">
                <a:latin typeface="Calibri" panose="020F0502020204030204" pitchFamily="34" charset="0"/>
                <a:ea typeface="Meiryo UI" panose="020B0604030504040204" pitchFamily="50" charset="-128"/>
                <a:cs typeface="Calibri" panose="020F0502020204030204" pitchFamily="34" charset="0"/>
              </a:rPr>
              <a:t>Focus far</a:t>
            </a:r>
            <a:endParaRPr lang="ja-JP" altLang="en-US" sz="900" dirty="0">
              <a:latin typeface="Calibri" panose="020F0502020204030204" pitchFamily="34" charset="0"/>
              <a:ea typeface="Meiryo UI" panose="020B0604030504040204" pitchFamily="50" charset="-128"/>
              <a:cs typeface="Calibri" panose="020F0502020204030204" pitchFamily="34" charset="0"/>
            </a:endParaRPr>
          </a:p>
        </p:txBody>
      </p:sp>
      <p:sp>
        <p:nvSpPr>
          <p:cNvPr id="75" name="テキスト ボックス 74"/>
          <p:cNvSpPr txBox="1"/>
          <p:nvPr/>
        </p:nvSpPr>
        <p:spPr>
          <a:xfrm>
            <a:off x="5751988" y="3247592"/>
            <a:ext cx="1815437" cy="507831"/>
          </a:xfrm>
          <a:prstGeom prst="rect">
            <a:avLst/>
          </a:prstGeom>
          <a:noFill/>
        </p:spPr>
        <p:txBody>
          <a:bodyPr wrap="square" rtlCol="0">
            <a:spAutoFit/>
          </a:bodyPr>
          <a:lstStyle/>
          <a:p>
            <a:pPr defTabSz="685783">
              <a:defRPr/>
            </a:pPr>
            <a:r>
              <a:rPr lang="en-US" altLang="ja-JP" sz="900" dirty="0">
                <a:latin typeface="Calibri" panose="020F0502020204030204" pitchFamily="34" charset="0"/>
                <a:ea typeface="Meiryo UI" panose="020B0604030504040204" pitchFamily="50" charset="-128"/>
                <a:cs typeface="Calibri" panose="020F0502020204030204" pitchFamily="34" charset="0"/>
              </a:rPr>
              <a:t>RESET to </a:t>
            </a:r>
            <a:r>
              <a:rPr lang="en-US" altLang="ja-JP" sz="900" dirty="0" smtClean="0">
                <a:latin typeface="Calibri" panose="020F0502020204030204" pitchFamily="34" charset="0"/>
                <a:ea typeface="Meiryo UI" panose="020B0604030504040204" pitchFamily="50" charset="-128"/>
                <a:cs typeface="Calibri" panose="020F0502020204030204" pitchFamily="34" charset="0"/>
              </a:rPr>
              <a:t>step1 </a:t>
            </a:r>
          </a:p>
          <a:p>
            <a:pPr defTabSz="685783">
              <a:defRPr/>
            </a:pPr>
            <a:r>
              <a:rPr lang="en-US" altLang="ja-JP" sz="900" dirty="0" smtClean="0">
                <a:latin typeface="Calibri" panose="020F0502020204030204" pitchFamily="34" charset="0"/>
                <a:ea typeface="Meiryo UI" panose="020B0604030504040204" pitchFamily="50" charset="-128"/>
                <a:cs typeface="Calibri" panose="020F0502020204030204" pitchFamily="34" charset="0"/>
              </a:rPr>
              <a:t>*If step1 wasn’t set, </a:t>
            </a:r>
          </a:p>
          <a:p>
            <a:pPr defTabSz="685783">
              <a:defRPr/>
            </a:pPr>
            <a:r>
              <a:rPr lang="en-US" altLang="ja-JP" sz="900" dirty="0" smtClean="0">
                <a:latin typeface="Calibri" panose="020F0502020204030204" pitchFamily="34" charset="0"/>
                <a:ea typeface="Meiryo UI" panose="020B0604030504040204" pitchFamily="50" charset="-128"/>
                <a:cs typeface="Calibri" panose="020F0502020204030204" pitchFamily="34" charset="0"/>
              </a:rPr>
              <a:t>  default value zoomx1.0 will be set.</a:t>
            </a:r>
            <a:endParaRPr lang="ja-JP" altLang="en-US" sz="900" dirty="0">
              <a:latin typeface="Calibri" panose="020F0502020204030204" pitchFamily="34" charset="0"/>
              <a:ea typeface="Meiryo UI" panose="020B0604030504040204" pitchFamily="50" charset="-128"/>
              <a:cs typeface="Calibri" panose="020F0502020204030204" pitchFamily="34" charset="0"/>
            </a:endParaRPr>
          </a:p>
        </p:txBody>
      </p:sp>
      <p:grpSp>
        <p:nvGrpSpPr>
          <p:cNvPr id="4" name="グループ化 3"/>
          <p:cNvGrpSpPr/>
          <p:nvPr/>
        </p:nvGrpSpPr>
        <p:grpSpPr>
          <a:xfrm>
            <a:off x="4027005" y="2235872"/>
            <a:ext cx="1207085" cy="1941623"/>
            <a:chOff x="3938495" y="2532203"/>
            <a:chExt cx="1227514" cy="1974484"/>
          </a:xfrm>
        </p:grpSpPr>
        <p:pic>
          <p:nvPicPr>
            <p:cNvPr id="9" name="図 8"/>
            <p:cNvPicPr>
              <a:picLocks noChangeAspect="1"/>
            </p:cNvPicPr>
            <p:nvPr/>
          </p:nvPicPr>
          <p:blipFill rotWithShape="1">
            <a:blip r:embed="rId10" cstate="screen">
              <a:extLst>
                <a:ext uri="{28A0092B-C50C-407E-A947-70E740481C1C}">
                  <a14:useLocalDpi xmlns:a14="http://schemas.microsoft.com/office/drawing/2010/main"/>
                </a:ext>
              </a:extLst>
            </a:blip>
            <a:srcRect b="9379"/>
            <a:stretch/>
          </p:blipFill>
          <p:spPr>
            <a:xfrm>
              <a:off x="3938495" y="2532203"/>
              <a:ext cx="1227514" cy="1974484"/>
            </a:xfrm>
            <a:prstGeom prst="rect">
              <a:avLst/>
            </a:prstGeom>
          </p:spPr>
        </p:pic>
        <p:pic>
          <p:nvPicPr>
            <p:cNvPr id="53" name="図 52"/>
            <p:cNvPicPr>
              <a:picLocks noChangeAspect="1"/>
            </p:cNvPicPr>
            <p:nvPr/>
          </p:nvPicPr>
          <p:blipFill rotWithShape="1">
            <a:blip r:embed="rId11"/>
            <a:srcRect t="2" b="4697"/>
            <a:stretch/>
          </p:blipFill>
          <p:spPr>
            <a:xfrm>
              <a:off x="3979929" y="2787082"/>
              <a:ext cx="1139464" cy="922770"/>
            </a:xfrm>
            <a:prstGeom prst="rect">
              <a:avLst/>
            </a:prstGeom>
            <a:ln w="19050">
              <a:noFill/>
            </a:ln>
          </p:spPr>
        </p:pic>
        <p:sp>
          <p:nvSpPr>
            <p:cNvPr id="64" name="テキスト ボックス 63"/>
            <p:cNvSpPr txBox="1"/>
            <p:nvPr/>
          </p:nvSpPr>
          <p:spPr>
            <a:xfrm>
              <a:off x="4179866" y="3161212"/>
              <a:ext cx="748923" cy="230832"/>
            </a:xfrm>
            <a:prstGeom prst="rect">
              <a:avLst/>
            </a:prstGeom>
            <a:noFill/>
          </p:spPr>
          <p:txBody>
            <a:bodyPr wrap="none" rtlCol="0">
              <a:spAutoFit/>
            </a:bodyPr>
            <a:lstStyle/>
            <a:p>
              <a:pPr algn="l"/>
              <a:r>
                <a:rPr lang="en-US" altLang="ja-JP" sz="900" b="1" dirty="0">
                  <a:solidFill>
                    <a:srgbClr val="FF0000"/>
                  </a:solidFill>
                  <a:latin typeface="Calibri" panose="020F0502020204030204" pitchFamily="34" charset="0"/>
                  <a:ea typeface="Meiryo UI" panose="020B0604030504040204" pitchFamily="50" charset="-128"/>
                  <a:cs typeface="Calibri" panose="020F0502020204030204" pitchFamily="34" charset="0"/>
                </a:rPr>
                <a:t>About 3.5m</a:t>
              </a:r>
              <a:endParaRPr lang="ja-JP" altLang="en-US" sz="900" b="1" dirty="0">
                <a:solidFill>
                  <a:srgbClr val="FF0000"/>
                </a:solidFill>
                <a:latin typeface="Calibri" panose="020F0502020204030204" pitchFamily="34" charset="0"/>
                <a:ea typeface="Meiryo UI" panose="020B0604030504040204" pitchFamily="50" charset="-128"/>
                <a:cs typeface="Calibri" panose="020F0502020204030204" pitchFamily="34" charset="0"/>
              </a:endParaRPr>
            </a:p>
          </p:txBody>
        </p:sp>
        <p:sp>
          <p:nvSpPr>
            <p:cNvPr id="63" name="Line 157"/>
            <p:cNvSpPr>
              <a:spLocks noChangeShapeType="1"/>
            </p:cNvSpPr>
            <p:nvPr/>
          </p:nvSpPr>
          <p:spPr bwMode="auto">
            <a:xfrm flipV="1">
              <a:off x="3964756" y="3186566"/>
              <a:ext cx="11880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685783"/>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 name="図 1"/>
          <p:cNvPicPr>
            <a:picLocks noChangeAspect="1"/>
          </p:cNvPicPr>
          <p:nvPr/>
        </p:nvPicPr>
        <p:blipFill>
          <a:blip r:embed="rId12"/>
          <a:stretch>
            <a:fillRect/>
          </a:stretch>
        </p:blipFill>
        <p:spPr>
          <a:xfrm>
            <a:off x="81595" y="2225771"/>
            <a:ext cx="1207085" cy="1532614"/>
          </a:xfrm>
          <a:prstGeom prst="rect">
            <a:avLst/>
          </a:prstGeom>
        </p:spPr>
      </p:pic>
      <p:sp>
        <p:nvSpPr>
          <p:cNvPr id="40"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5-3b. Zoom &amp; Focus </a:t>
            </a:r>
            <a:r>
              <a:rPr lang="en-US" altLang="ja-JP" sz="1600" dirty="0" smtClean="0">
                <a:solidFill>
                  <a:schemeClr val="bg1"/>
                </a:solidFill>
              </a:rPr>
              <a:t>[with Easy Setting]</a:t>
            </a:r>
            <a:endParaRPr lang="ja-JP" altLang="en-US" sz="1600" dirty="0">
              <a:solidFill>
                <a:schemeClr val="bg1"/>
              </a:solidFill>
            </a:endParaRPr>
          </a:p>
        </p:txBody>
      </p:sp>
      <p:sp>
        <p:nvSpPr>
          <p:cNvPr id="58" name="角丸四角形 57"/>
          <p:cNvSpPr/>
          <p:nvPr/>
        </p:nvSpPr>
        <p:spPr>
          <a:xfrm>
            <a:off x="7074124" y="227868"/>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pic>
        <p:nvPicPr>
          <p:cNvPr id="60" name="図 59"/>
          <p:cNvPicPr>
            <a:picLocks noChangeAspect="1"/>
          </p:cNvPicPr>
          <p:nvPr/>
        </p:nvPicPr>
        <p:blipFill rotWithShape="1">
          <a:blip r:embed="rId3" cstate="screen">
            <a:extLst>
              <a:ext uri="{28A0092B-C50C-407E-A947-70E740481C1C}">
                <a14:useLocalDpi xmlns:a14="http://schemas.microsoft.com/office/drawing/2010/main"/>
              </a:ext>
            </a:extLst>
          </a:blip>
          <a:srcRect l="23630" t="53988" r="26051" b="19608"/>
          <a:stretch/>
        </p:blipFill>
        <p:spPr>
          <a:xfrm>
            <a:off x="7188032" y="974956"/>
            <a:ext cx="617674" cy="575286"/>
          </a:xfrm>
          <a:prstGeom prst="rect">
            <a:avLst/>
          </a:prstGeom>
        </p:spPr>
      </p:pic>
      <p:pic>
        <p:nvPicPr>
          <p:cNvPr id="59" name="図 58"/>
          <p:cNvPicPr>
            <a:picLocks noChangeAspect="1"/>
          </p:cNvPicPr>
          <p:nvPr/>
        </p:nvPicPr>
        <p:blipFill rotWithShape="1">
          <a:blip r:embed="rId3" cstate="screen">
            <a:extLst>
              <a:ext uri="{28A0092B-C50C-407E-A947-70E740481C1C}">
                <a14:useLocalDpi xmlns:a14="http://schemas.microsoft.com/office/drawing/2010/main"/>
              </a:ext>
            </a:extLst>
          </a:blip>
          <a:srcRect l="25271" t="21714" r="23425" b="52439"/>
          <a:stretch/>
        </p:blipFill>
        <p:spPr>
          <a:xfrm>
            <a:off x="8055184" y="974956"/>
            <a:ext cx="643332" cy="575286"/>
          </a:xfrm>
          <a:prstGeom prst="rect">
            <a:avLst/>
          </a:prstGeom>
        </p:spPr>
      </p:pic>
      <p:sp>
        <p:nvSpPr>
          <p:cNvPr id="3" name="テキスト ボックス 2"/>
          <p:cNvSpPr txBox="1"/>
          <p:nvPr/>
        </p:nvSpPr>
        <p:spPr>
          <a:xfrm>
            <a:off x="7082575" y="723825"/>
            <a:ext cx="1671035" cy="276999"/>
          </a:xfrm>
          <a:prstGeom prst="rect">
            <a:avLst/>
          </a:prstGeom>
          <a:noFill/>
        </p:spPr>
        <p:txBody>
          <a:bodyPr wrap="none" rtlCol="0">
            <a:spAutoFit/>
          </a:bodyPr>
          <a:lstStyle/>
          <a:p>
            <a:r>
              <a:rPr kumimoji="1" lang="en-US" altLang="ja-JP" sz="1200" dirty="0" smtClean="0"/>
              <a:t>Back side of the camera</a:t>
            </a:r>
            <a:endParaRPr kumimoji="1" lang="ja-JP" altLang="en-US" sz="1200" dirty="0"/>
          </a:p>
        </p:txBody>
      </p:sp>
      <p:sp>
        <p:nvSpPr>
          <p:cNvPr id="6" name="正方形/長方形 5"/>
          <p:cNvSpPr/>
          <p:nvPr/>
        </p:nvSpPr>
        <p:spPr>
          <a:xfrm>
            <a:off x="1288680" y="3423818"/>
            <a:ext cx="2797920" cy="530915"/>
          </a:xfrm>
          <a:prstGeom prst="rect">
            <a:avLst/>
          </a:prstGeom>
        </p:spPr>
        <p:txBody>
          <a:bodyPr wrap="square">
            <a:spAutoFit/>
          </a:bodyPr>
          <a:lstStyle/>
          <a:p>
            <a:pPr marL="171450" indent="-171450" defTabSz="685783">
              <a:buFont typeface="Wingdings" panose="05000000000000000000" pitchFamily="2" charset="2"/>
              <a:buChar char="p"/>
              <a:defRPr/>
            </a:pPr>
            <a:r>
              <a:rPr lang="en-US" altLang="ja-JP" sz="1050" b="1" dirty="0">
                <a:solidFill>
                  <a:srgbClr val="0A54A0"/>
                </a:solidFill>
                <a:latin typeface="Calibri" panose="020F0502020204030204" pitchFamily="34" charset="0"/>
                <a:ea typeface="Meiryo UI" panose="020B0604030504040204" pitchFamily="50" charset="-128"/>
                <a:cs typeface="Calibri" panose="020F0502020204030204" pitchFamily="34" charset="0"/>
              </a:rPr>
              <a:t>Click </a:t>
            </a: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“NEXT”</a:t>
            </a:r>
            <a:endParaRPr lang="en-US" altLang="ja-JP" sz="1050" dirty="0" smtClean="0">
              <a:solidFill>
                <a:srgbClr val="0A54A0"/>
              </a:solidFill>
              <a:latin typeface="Calibri" panose="020F0502020204030204" pitchFamily="34" charset="0"/>
              <a:ea typeface="Meiryo UI" panose="020B0604030504040204" pitchFamily="50" charset="-128"/>
              <a:cs typeface="Calibri" panose="020F0502020204030204" pitchFamily="34" charset="0"/>
            </a:endParaRPr>
          </a:p>
          <a:p>
            <a:pPr defTabSz="685783">
              <a:defRPr/>
            </a:pPr>
            <a:r>
              <a:rPr lang="en-US" altLang="ja-JP" sz="900"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the </a:t>
            </a:r>
            <a:r>
              <a:rPr lang="en-US" altLang="ja-JP" sz="900" dirty="0">
                <a:solidFill>
                  <a:srgbClr val="0A54A0"/>
                </a:solidFill>
                <a:latin typeface="Calibri" panose="020F0502020204030204" pitchFamily="34" charset="0"/>
                <a:ea typeface="Meiryo UI" panose="020B0604030504040204" pitchFamily="50" charset="-128"/>
                <a:cs typeface="Calibri" panose="020F0502020204030204" pitchFamily="34" charset="0"/>
              </a:rPr>
              <a:t>Zoom, Focus and polarization filter rotation angle settings will start automatically.</a:t>
            </a:r>
          </a:p>
        </p:txBody>
      </p:sp>
      <p:sp>
        <p:nvSpPr>
          <p:cNvPr id="61" name="正方形/長方形 60"/>
          <p:cNvSpPr/>
          <p:nvPr/>
        </p:nvSpPr>
        <p:spPr>
          <a:xfrm>
            <a:off x="1288680" y="2196109"/>
            <a:ext cx="2174297" cy="253916"/>
          </a:xfrm>
          <a:prstGeom prst="rect">
            <a:avLst/>
          </a:prstGeom>
        </p:spPr>
        <p:txBody>
          <a:bodyPr wrap="square">
            <a:spAutoFit/>
          </a:bodyPr>
          <a:lstStyle/>
          <a:p>
            <a:pPr marL="171450" indent="-171450" defTabSz="685783">
              <a:buFont typeface="Wingdings" panose="05000000000000000000" pitchFamily="2" charset="2"/>
              <a:buChar char="p"/>
              <a:defRPr/>
            </a:pP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Set the each parameters</a:t>
            </a:r>
            <a:r>
              <a:rPr lang="en-US" altLang="ja-JP" sz="1050"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 </a:t>
            </a:r>
          </a:p>
        </p:txBody>
      </p:sp>
      <p:sp>
        <p:nvSpPr>
          <p:cNvPr id="78" name="正方形/長方形 77"/>
          <p:cNvSpPr/>
          <p:nvPr/>
        </p:nvSpPr>
        <p:spPr>
          <a:xfrm>
            <a:off x="5209943" y="2226777"/>
            <a:ext cx="2327309" cy="415498"/>
          </a:xfrm>
          <a:prstGeom prst="rect">
            <a:avLst/>
          </a:prstGeom>
        </p:spPr>
        <p:txBody>
          <a:bodyPr wrap="square">
            <a:spAutoFit/>
          </a:bodyPr>
          <a:lstStyle/>
          <a:p>
            <a:pPr marL="171450" indent="-171450" defTabSz="685783">
              <a:buFont typeface="Wingdings" panose="05000000000000000000" pitchFamily="2" charset="2"/>
              <a:buChar char="p"/>
              <a:defRPr/>
            </a:pP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Fine tune manually </a:t>
            </a:r>
            <a:r>
              <a:rPr lang="en-US" altLang="ja-JP" sz="1050" b="1" dirty="0">
                <a:solidFill>
                  <a:srgbClr val="0A54A0"/>
                </a:solidFill>
                <a:latin typeface="Calibri" panose="020F0502020204030204" pitchFamily="34" charset="0"/>
                <a:ea typeface="Meiryo UI" panose="020B0604030504040204" pitchFamily="50" charset="-128"/>
                <a:cs typeface="Calibri" panose="020F0502020204030204" pitchFamily="34" charset="0"/>
              </a:rPr>
              <a:t>if </a:t>
            </a: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necessary, the </a:t>
            </a:r>
            <a:r>
              <a:rPr lang="en-US" altLang="ja-JP" sz="1050" b="1" dirty="0">
                <a:solidFill>
                  <a:srgbClr val="0A54A0"/>
                </a:solidFill>
                <a:latin typeface="Calibri" panose="020F0502020204030204" pitchFamily="34" charset="0"/>
                <a:ea typeface="Meiryo UI" panose="020B0604030504040204" pitchFamily="50" charset="-128"/>
                <a:cs typeface="Calibri" panose="020F0502020204030204" pitchFamily="34" charset="0"/>
              </a:rPr>
              <a:t>zoom and </a:t>
            </a: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focus</a:t>
            </a:r>
            <a:endParaRPr lang="ja-JP" altLang="en-US" sz="1050" b="1" dirty="0">
              <a:solidFill>
                <a:srgbClr val="0A54A0"/>
              </a:solidFill>
              <a:latin typeface="Calibri" panose="020F0502020204030204" pitchFamily="34" charset="0"/>
              <a:ea typeface="Meiryo UI" panose="020B0604030504040204" pitchFamily="50" charset="-128"/>
              <a:cs typeface="Calibri" panose="020F0502020204030204" pitchFamily="34" charset="0"/>
            </a:endParaRPr>
          </a:p>
        </p:txBody>
      </p:sp>
      <p:sp>
        <p:nvSpPr>
          <p:cNvPr id="80" name="正方形/長方形 79"/>
          <p:cNvSpPr/>
          <p:nvPr/>
        </p:nvSpPr>
        <p:spPr>
          <a:xfrm>
            <a:off x="5234090" y="3843617"/>
            <a:ext cx="1060015" cy="253916"/>
          </a:xfrm>
          <a:prstGeom prst="rect">
            <a:avLst/>
          </a:prstGeom>
        </p:spPr>
        <p:txBody>
          <a:bodyPr wrap="square">
            <a:spAutoFit/>
          </a:bodyPr>
          <a:lstStyle/>
          <a:p>
            <a:pPr marL="171450" indent="-171450" defTabSz="685783">
              <a:buFont typeface="Wingdings" panose="05000000000000000000" pitchFamily="2" charset="2"/>
              <a:buChar char="p"/>
              <a:defRPr/>
            </a:pPr>
            <a:r>
              <a:rPr lang="en-US" altLang="ja-JP" sz="1050" b="1" dirty="0">
                <a:solidFill>
                  <a:srgbClr val="0A54A0"/>
                </a:solidFill>
                <a:latin typeface="Calibri" panose="020F0502020204030204" pitchFamily="34" charset="0"/>
                <a:ea typeface="Meiryo UI" panose="020B0604030504040204" pitchFamily="50" charset="-128"/>
                <a:cs typeface="Calibri" panose="020F0502020204030204" pitchFamily="34" charset="0"/>
              </a:rPr>
              <a:t>Click </a:t>
            </a: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“NEXT”</a:t>
            </a:r>
            <a:r>
              <a:rPr lang="en-US" altLang="ja-JP" sz="1050"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 </a:t>
            </a:r>
          </a:p>
        </p:txBody>
      </p:sp>
      <p:sp>
        <p:nvSpPr>
          <p:cNvPr id="82" name="正方形/長方形 81"/>
          <p:cNvSpPr/>
          <p:nvPr/>
        </p:nvSpPr>
        <p:spPr>
          <a:xfrm>
            <a:off x="7680386" y="4058606"/>
            <a:ext cx="1486147" cy="415498"/>
          </a:xfrm>
          <a:prstGeom prst="rect">
            <a:avLst/>
          </a:prstGeom>
        </p:spPr>
        <p:txBody>
          <a:bodyPr wrap="square">
            <a:spAutoFit/>
          </a:bodyPr>
          <a:lstStyle/>
          <a:p>
            <a:pPr marL="171450" indent="-171450" defTabSz="685783">
              <a:buFont typeface="Wingdings" panose="05000000000000000000" pitchFamily="2" charset="2"/>
              <a:buChar char="p"/>
              <a:defRPr/>
            </a:pP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Unplug </a:t>
            </a:r>
            <a:r>
              <a:rPr lang="en-US" altLang="ja-JP" sz="1050" b="1" dirty="0">
                <a:solidFill>
                  <a:srgbClr val="0A54A0"/>
                </a:solidFill>
                <a:latin typeface="Calibri" panose="020F0502020204030204" pitchFamily="34" charset="0"/>
                <a:ea typeface="Meiryo UI" panose="020B0604030504040204" pitchFamily="50" charset="-128"/>
                <a:cs typeface="Calibri" panose="020F0502020204030204" pitchFamily="34" charset="0"/>
              </a:rPr>
              <a:t>the adapter </a:t>
            </a:r>
            <a:endPar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endParaRPr>
          </a:p>
          <a:p>
            <a:pPr marL="171450" indent="-171450" defTabSz="685783">
              <a:buFont typeface="Wingdings" panose="05000000000000000000" pitchFamily="2" charset="2"/>
              <a:buChar char="p"/>
              <a:defRPr/>
            </a:pP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Close </a:t>
            </a:r>
            <a:r>
              <a:rPr lang="en-US" altLang="ja-JP" sz="1050" b="1" dirty="0">
                <a:solidFill>
                  <a:srgbClr val="0A54A0"/>
                </a:solidFill>
                <a:latin typeface="Calibri" panose="020F0502020204030204" pitchFamily="34" charset="0"/>
                <a:ea typeface="Meiryo UI" panose="020B0604030504040204" pitchFamily="50" charset="-128"/>
                <a:cs typeface="Calibri" panose="020F0502020204030204" pitchFamily="34" charset="0"/>
              </a:rPr>
              <a:t>the </a:t>
            </a:r>
            <a:r>
              <a:rPr lang="en-US" altLang="ja-JP" sz="1050" b="1" dirty="0" smtClean="0">
                <a:solidFill>
                  <a:srgbClr val="0A54A0"/>
                </a:solidFill>
                <a:latin typeface="Calibri" panose="020F0502020204030204" pitchFamily="34" charset="0"/>
                <a:ea typeface="Meiryo UI" panose="020B0604030504040204" pitchFamily="50" charset="-128"/>
                <a:cs typeface="Calibri" panose="020F0502020204030204" pitchFamily="34" charset="0"/>
              </a:rPr>
              <a:t>cap</a:t>
            </a:r>
            <a:endParaRPr lang="en-US" altLang="ja-JP" sz="1050" b="1" dirty="0">
              <a:solidFill>
                <a:srgbClr val="0A54A0"/>
              </a:solidFill>
              <a:latin typeface="Calibri" panose="020F0502020204030204" pitchFamily="34" charset="0"/>
              <a:ea typeface="Meiryo UI" panose="020B0604030504040204" pitchFamily="50" charset="-128"/>
              <a:cs typeface="Calibri" panose="020F0502020204030204" pitchFamily="34" charset="0"/>
            </a:endParaRPr>
          </a:p>
        </p:txBody>
      </p:sp>
      <p:sp>
        <p:nvSpPr>
          <p:cNvPr id="54" name="正方形/長方形 53"/>
          <p:cNvSpPr/>
          <p:nvPr/>
        </p:nvSpPr>
        <p:spPr>
          <a:xfrm>
            <a:off x="5284195" y="4073227"/>
            <a:ext cx="2225040" cy="369332"/>
          </a:xfrm>
          <a:prstGeom prst="rect">
            <a:avLst/>
          </a:prstGeom>
        </p:spPr>
        <p:txBody>
          <a:bodyPr wrap="square">
            <a:spAutoFit/>
          </a:bodyPr>
          <a:lstStyle/>
          <a:p>
            <a:r>
              <a:rPr lang="en-US" altLang="ja-JP" sz="9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[Note]</a:t>
            </a:r>
          </a:p>
          <a:p>
            <a:r>
              <a:rPr lang="en-US" altLang="ja-JP" sz="9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Refer to P.13 </a:t>
            </a:r>
            <a:r>
              <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rPr>
              <a:t>Z</a:t>
            </a:r>
            <a:r>
              <a:rPr lang="en-US" altLang="ja-JP" sz="9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oom </a:t>
            </a:r>
            <a:r>
              <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rPr>
              <a:t>&amp; Focus </a:t>
            </a:r>
            <a:r>
              <a:rPr lang="en-US" altLang="ja-JP" sz="9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How to confirm.</a:t>
            </a:r>
            <a:endParaRPr lang="en-US" altLang="ja-JP" sz="900" dirty="0">
              <a:solidFill>
                <a:srgbClr val="FF0000"/>
              </a:solidFill>
              <a:latin typeface="Calibri" panose="020F0502020204030204" pitchFamily="34" charset="0"/>
              <a:ea typeface="Meiryo UI" panose="020B0604030504040204" pitchFamily="50" charset="-128"/>
              <a:cs typeface="Calibri" panose="020F0502020204030204" pitchFamily="34" charset="0"/>
            </a:endParaRPr>
          </a:p>
        </p:txBody>
      </p:sp>
    </p:spTree>
    <p:extLst>
      <p:ext uri="{BB962C8B-B14F-4D97-AF65-F5344CB8AC3E}">
        <p14:creationId xmlns:p14="http://schemas.microsoft.com/office/powerpoint/2010/main" val="105057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76580" y="743895"/>
            <a:ext cx="4856570" cy="854383"/>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6580" y="1659119"/>
            <a:ext cx="4856570" cy="1357905"/>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6580" y="3079729"/>
            <a:ext cx="4856570" cy="1357905"/>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112511" y="743896"/>
            <a:ext cx="8121631" cy="3737167"/>
          </a:xfrm>
        </p:spPr>
        <p:txBody>
          <a:bodyPr>
            <a:noAutofit/>
          </a:bodyPr>
          <a:lstStyle/>
          <a:p>
            <a:r>
              <a:rPr kumimoji="1" lang="en-US" altLang="ja-JP" sz="1600" dirty="0" smtClean="0"/>
              <a:t>Preparation</a:t>
            </a:r>
          </a:p>
          <a:p>
            <a:r>
              <a:rPr kumimoji="1" lang="en-US" altLang="ja-JP" sz="1050" dirty="0" smtClean="0">
                <a:solidFill>
                  <a:srgbClr val="6464E6"/>
                </a:solidFill>
              </a:rPr>
              <a:t>Step1.</a:t>
            </a:r>
            <a:r>
              <a:rPr kumimoji="1" lang="en-US" altLang="ja-JP" sz="1050" dirty="0" smtClean="0"/>
              <a:t> </a:t>
            </a:r>
            <a:r>
              <a:rPr lang="en-US" altLang="ja-JP" sz="1050" dirty="0" smtClean="0"/>
              <a:t>Check</a:t>
            </a:r>
            <a:r>
              <a:rPr kumimoji="1" lang="en-US" altLang="ja-JP" sz="1050" dirty="0" smtClean="0"/>
              <a:t> </a:t>
            </a:r>
            <a:r>
              <a:rPr lang="en-US" altLang="ja-JP" sz="1050" dirty="0" smtClean="0"/>
              <a:t>the </a:t>
            </a:r>
            <a:r>
              <a:rPr kumimoji="1" lang="en-US" altLang="ja-JP" sz="1050" dirty="0" smtClean="0"/>
              <a:t>camera live stream on VLC.</a:t>
            </a:r>
          </a:p>
          <a:p>
            <a:r>
              <a:rPr lang="en-US" altLang="ja-JP" sz="1050" dirty="0" smtClean="0">
                <a:solidFill>
                  <a:srgbClr val="6464E6"/>
                </a:solidFill>
              </a:rPr>
              <a:t>Step2.</a:t>
            </a:r>
            <a:r>
              <a:rPr lang="en-US" altLang="ja-JP" sz="1050" dirty="0" smtClean="0"/>
              <a:t> Adjust “Zoom” to fit the road width and execute auto focus.</a:t>
            </a:r>
          </a:p>
          <a:p>
            <a:r>
              <a:rPr kumimoji="1" lang="en-US" altLang="ja-JP" sz="1600" dirty="0" smtClean="0"/>
              <a:t>Zoom</a:t>
            </a:r>
          </a:p>
          <a:p>
            <a:r>
              <a:rPr kumimoji="1" lang="en-US" altLang="ja-JP" sz="1050" dirty="0" smtClean="0">
                <a:solidFill>
                  <a:srgbClr val="6464E6"/>
                </a:solidFill>
              </a:rPr>
              <a:t>Step3.</a:t>
            </a:r>
            <a:r>
              <a:rPr kumimoji="1" lang="en-US" altLang="ja-JP" sz="1050" dirty="0" smtClean="0"/>
              <a:t> Record th</a:t>
            </a:r>
            <a:r>
              <a:rPr lang="en-US" altLang="ja-JP" sz="1050" dirty="0" smtClean="0"/>
              <a:t>e stream </a:t>
            </a:r>
            <a:r>
              <a:rPr lang="en-US" altLang="ja-JP" sz="1050" dirty="0"/>
              <a:t>with </a:t>
            </a:r>
            <a:r>
              <a:rPr lang="en-US" altLang="ja-JP" sz="1050" dirty="0" smtClean="0"/>
              <a:t>passing vehicle </a:t>
            </a:r>
            <a:r>
              <a:rPr lang="en-US" altLang="ja-JP" sz="1050" dirty="0"/>
              <a:t>on VLC.</a:t>
            </a:r>
            <a:endParaRPr kumimoji="1" lang="en-US" altLang="ja-JP" sz="1050" dirty="0" smtClean="0"/>
          </a:p>
          <a:p>
            <a:r>
              <a:rPr lang="en-US" altLang="ja-JP" sz="1050" dirty="0" smtClean="0">
                <a:solidFill>
                  <a:srgbClr val="6464E6"/>
                </a:solidFill>
              </a:rPr>
              <a:t>Step4. </a:t>
            </a:r>
            <a:r>
              <a:rPr lang="en-US" altLang="ja-JP" sz="1050" dirty="0"/>
              <a:t>Play back the video frame by frame </a:t>
            </a:r>
            <a:r>
              <a:rPr lang="en-US" altLang="ja-JP" sz="1050" dirty="0" smtClean="0"/>
              <a:t>and Check the occupant image on VLC.</a:t>
            </a:r>
          </a:p>
          <a:p>
            <a:r>
              <a:rPr lang="en-US" altLang="ja-JP" sz="1050" dirty="0"/>
              <a:t> </a:t>
            </a:r>
            <a:r>
              <a:rPr lang="en-US" altLang="ja-JP" sz="1050" dirty="0" smtClean="0"/>
              <a:t>           -&gt; </a:t>
            </a:r>
            <a:r>
              <a:rPr lang="en-US" altLang="ja-JP" sz="1050" dirty="0"/>
              <a:t>if </a:t>
            </a:r>
            <a:r>
              <a:rPr lang="en-US" altLang="ja-JP" sz="1050" dirty="0" smtClean="0"/>
              <a:t>need more </a:t>
            </a:r>
            <a:r>
              <a:rPr lang="en-US" altLang="ja-JP" sz="1050" dirty="0"/>
              <a:t>configuration, execute manual </a:t>
            </a:r>
            <a:r>
              <a:rPr lang="en-US" altLang="ja-JP" sz="1050" dirty="0" smtClean="0"/>
              <a:t>zoom(+/-) and back to </a:t>
            </a:r>
            <a:r>
              <a:rPr lang="en-US" altLang="ja-JP" sz="1050" dirty="0" smtClean="0">
                <a:solidFill>
                  <a:srgbClr val="6464E6"/>
                </a:solidFill>
              </a:rPr>
              <a:t>Step3.</a:t>
            </a:r>
            <a:endParaRPr kumimoji="1" lang="en-US" altLang="ja-JP" sz="1050" dirty="0" smtClean="0">
              <a:solidFill>
                <a:srgbClr val="6464E6"/>
              </a:solidFill>
            </a:endParaRPr>
          </a:p>
          <a:p>
            <a:r>
              <a:rPr kumimoji="1" lang="en-US" altLang="ja-JP" sz="1050" dirty="0" smtClean="0"/>
              <a:t>            -&gt; if no problem, move to </a:t>
            </a:r>
            <a:r>
              <a:rPr kumimoji="1" lang="en-US" altLang="ja-JP" sz="1050" dirty="0" smtClean="0">
                <a:solidFill>
                  <a:srgbClr val="6464E6"/>
                </a:solidFill>
              </a:rPr>
              <a:t>Step6.</a:t>
            </a:r>
          </a:p>
          <a:p>
            <a:r>
              <a:rPr kumimoji="1" lang="en-US" altLang="ja-JP" sz="1600" dirty="0" smtClean="0"/>
              <a:t>Focus</a:t>
            </a:r>
          </a:p>
          <a:p>
            <a:r>
              <a:rPr kumimoji="1" lang="en-US" altLang="ja-JP" sz="1050" dirty="0" smtClean="0">
                <a:solidFill>
                  <a:srgbClr val="6464E6"/>
                </a:solidFill>
              </a:rPr>
              <a:t>Step5.</a:t>
            </a:r>
            <a:r>
              <a:rPr kumimoji="1" lang="en-US" altLang="ja-JP" sz="1050" dirty="0" smtClean="0"/>
              <a:t> Recor</a:t>
            </a:r>
            <a:r>
              <a:rPr lang="en-US" altLang="ja-JP" sz="1050" dirty="0" smtClean="0"/>
              <a:t>d the stream with passing vehicle on VLC.</a:t>
            </a:r>
          </a:p>
          <a:p>
            <a:r>
              <a:rPr kumimoji="1" lang="en-US" altLang="ja-JP" sz="1050" dirty="0" smtClean="0">
                <a:solidFill>
                  <a:srgbClr val="6464E6"/>
                </a:solidFill>
              </a:rPr>
              <a:t>Step6.</a:t>
            </a:r>
            <a:r>
              <a:rPr kumimoji="1" lang="en-US" altLang="ja-JP" sz="1050" dirty="0" smtClean="0"/>
              <a:t> </a:t>
            </a:r>
            <a:r>
              <a:rPr lang="en-US" altLang="ja-JP" sz="1050" dirty="0"/>
              <a:t>Play back the video frame by frame and Check the occupant image on VLC.</a:t>
            </a:r>
          </a:p>
          <a:p>
            <a:r>
              <a:rPr lang="en-US" altLang="ja-JP" sz="1050" dirty="0" smtClean="0"/>
              <a:t>            -&gt; if the blur happens, execute manual focus(+/-) and back to </a:t>
            </a:r>
            <a:r>
              <a:rPr lang="en-US" altLang="ja-JP" sz="1050" dirty="0" smtClean="0">
                <a:solidFill>
                  <a:srgbClr val="6464E6"/>
                </a:solidFill>
              </a:rPr>
              <a:t>Step5.</a:t>
            </a:r>
          </a:p>
          <a:p>
            <a:r>
              <a:rPr kumimoji="1" lang="en-US" altLang="ja-JP" sz="1050" dirty="0"/>
              <a:t> </a:t>
            </a:r>
            <a:r>
              <a:rPr kumimoji="1" lang="en-US" altLang="ja-JP" sz="1050" dirty="0" smtClean="0"/>
              <a:t>           -&gt; if no problem, </a:t>
            </a:r>
            <a:r>
              <a:rPr kumimoji="1" lang="en-US" altLang="ja-JP" sz="1050" dirty="0" smtClean="0">
                <a:solidFill>
                  <a:srgbClr val="6464E6"/>
                </a:solidFill>
              </a:rPr>
              <a:t>finish settings.</a:t>
            </a:r>
          </a:p>
        </p:txBody>
      </p:sp>
      <p:sp>
        <p:nvSpPr>
          <p:cNvPr id="4"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5-3c</a:t>
            </a:r>
            <a:r>
              <a:rPr lang="en-US" altLang="ja-JP" sz="2400" dirty="0">
                <a:solidFill>
                  <a:schemeClr val="bg1"/>
                </a:solidFill>
              </a:rPr>
              <a:t>. Zoom &amp; </a:t>
            </a:r>
            <a:r>
              <a:rPr lang="en-US" altLang="ja-JP" sz="2400" dirty="0" smtClean="0">
                <a:solidFill>
                  <a:schemeClr val="bg1"/>
                </a:solidFill>
              </a:rPr>
              <a:t>Focus</a:t>
            </a:r>
            <a:r>
              <a:rPr lang="ja-JP" altLang="en-US" sz="2400" dirty="0" smtClean="0">
                <a:solidFill>
                  <a:schemeClr val="bg1"/>
                </a:solidFill>
              </a:rPr>
              <a:t> </a:t>
            </a:r>
            <a:r>
              <a:rPr lang="en-US" altLang="ja-JP" sz="1600" dirty="0" smtClean="0">
                <a:solidFill>
                  <a:schemeClr val="bg1"/>
                </a:solidFill>
              </a:rPr>
              <a:t>[How to confirm]</a:t>
            </a:r>
            <a:endParaRPr lang="ja-JP" altLang="en-US" sz="1600" dirty="0">
              <a:solidFill>
                <a:schemeClr val="bg1"/>
              </a:solidFill>
            </a:endParaRPr>
          </a:p>
        </p:txBody>
      </p:sp>
      <p:grpSp>
        <p:nvGrpSpPr>
          <p:cNvPr id="5" name="グループ化 4"/>
          <p:cNvGrpSpPr/>
          <p:nvPr/>
        </p:nvGrpSpPr>
        <p:grpSpPr>
          <a:xfrm>
            <a:off x="6207358" y="226892"/>
            <a:ext cx="1251772" cy="222984"/>
            <a:chOff x="2926615" y="761444"/>
            <a:chExt cx="1251772" cy="222984"/>
          </a:xfrm>
        </p:grpSpPr>
        <p:sp>
          <p:nvSpPr>
            <p:cNvPr id="6" name="角丸四角形 5"/>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7" name="角丸四角形 6"/>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8" name="角丸四角形 7"/>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sp>
        <p:nvSpPr>
          <p:cNvPr id="11" name="テキスト ボックス 10"/>
          <p:cNvSpPr txBox="1"/>
          <p:nvPr/>
        </p:nvSpPr>
        <p:spPr>
          <a:xfrm>
            <a:off x="5169778" y="677004"/>
            <a:ext cx="3678777" cy="577081"/>
          </a:xfrm>
          <a:prstGeom prst="rect">
            <a:avLst/>
          </a:prstGeom>
          <a:noFill/>
        </p:spPr>
        <p:txBody>
          <a:bodyPr wrap="square" rtlCol="0">
            <a:spAutoFit/>
          </a:bodyPr>
          <a:lstStyle/>
          <a:p>
            <a:pPr defTabSz="685800">
              <a:defRPr/>
            </a:pP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[Note]</a:t>
            </a:r>
          </a:p>
          <a:p>
            <a:pPr defTabSz="685800">
              <a:defRPr/>
            </a:pP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  You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can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refer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to the zoom scale </a:t>
            </a:r>
            <a:endPar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endParaRPr>
          </a:p>
          <a:p>
            <a:pPr defTabSz="685800">
              <a:defRPr/>
            </a:pP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  based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on the distance to the target from the camera</a:t>
            </a:r>
          </a:p>
        </p:txBody>
      </p:sp>
      <p:graphicFrame>
        <p:nvGraphicFramePr>
          <p:cNvPr id="12" name="Group 3074"/>
          <p:cNvGraphicFramePr>
            <a:graphicFrameLocks noGrp="1"/>
          </p:cNvGraphicFramePr>
          <p:nvPr>
            <p:extLst/>
          </p:nvPr>
        </p:nvGraphicFramePr>
        <p:xfrm>
          <a:off x="5264325" y="1241657"/>
          <a:ext cx="3584231" cy="487062"/>
        </p:xfrm>
        <a:graphic>
          <a:graphicData uri="http://schemas.openxmlformats.org/drawingml/2006/table">
            <a:tbl>
              <a:tblPr/>
              <a:tblGrid>
                <a:gridCol w="512033">
                  <a:extLst>
                    <a:ext uri="{9D8B030D-6E8A-4147-A177-3AD203B41FA5}">
                      <a16:colId xmlns:a16="http://schemas.microsoft.com/office/drawing/2014/main" val="771152664"/>
                    </a:ext>
                  </a:extLst>
                </a:gridCol>
                <a:gridCol w="512033">
                  <a:extLst>
                    <a:ext uri="{9D8B030D-6E8A-4147-A177-3AD203B41FA5}">
                      <a16:colId xmlns:a16="http://schemas.microsoft.com/office/drawing/2014/main" val="3407121049"/>
                    </a:ext>
                  </a:extLst>
                </a:gridCol>
                <a:gridCol w="512033">
                  <a:extLst>
                    <a:ext uri="{9D8B030D-6E8A-4147-A177-3AD203B41FA5}">
                      <a16:colId xmlns:a16="http://schemas.microsoft.com/office/drawing/2014/main" val="179541312"/>
                    </a:ext>
                  </a:extLst>
                </a:gridCol>
                <a:gridCol w="512033">
                  <a:extLst>
                    <a:ext uri="{9D8B030D-6E8A-4147-A177-3AD203B41FA5}">
                      <a16:colId xmlns:a16="http://schemas.microsoft.com/office/drawing/2014/main" val="20002"/>
                    </a:ext>
                  </a:extLst>
                </a:gridCol>
                <a:gridCol w="512033">
                  <a:extLst>
                    <a:ext uri="{9D8B030D-6E8A-4147-A177-3AD203B41FA5}">
                      <a16:colId xmlns:a16="http://schemas.microsoft.com/office/drawing/2014/main" val="20003"/>
                    </a:ext>
                  </a:extLst>
                </a:gridCol>
                <a:gridCol w="512033">
                  <a:extLst>
                    <a:ext uri="{9D8B030D-6E8A-4147-A177-3AD203B41FA5}">
                      <a16:colId xmlns:a16="http://schemas.microsoft.com/office/drawing/2014/main" val="2353507142"/>
                    </a:ext>
                  </a:extLst>
                </a:gridCol>
                <a:gridCol w="512033">
                  <a:extLst>
                    <a:ext uri="{9D8B030D-6E8A-4147-A177-3AD203B41FA5}">
                      <a16:colId xmlns:a16="http://schemas.microsoft.com/office/drawing/2014/main" val="3222281278"/>
                    </a:ext>
                  </a:extLst>
                </a:gridCol>
              </a:tblGrid>
              <a:tr h="27432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Distance</a:t>
                      </a: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21m</a:t>
                      </a:r>
                    </a:p>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68.89ft</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22m</a:t>
                      </a:r>
                    </a:p>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72.17ft</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algn="l">
                        <a:spcBef>
                          <a:spcPct val="20000"/>
                        </a:spcBef>
                        <a:defRPr kumimoji="1" sz="2400">
                          <a:solidFill>
                            <a:schemeClr val="tx1"/>
                          </a:solidFill>
                          <a:latin typeface="Times New Roman" pitchFamily="18" charset="0"/>
                          <a:ea typeface="ＭＳ Ｐゴシック" charset="-128"/>
                        </a:defRPr>
                      </a:lvl2pPr>
                      <a:lvl3pPr algn="l">
                        <a:spcBef>
                          <a:spcPct val="20000"/>
                        </a:spcBef>
                        <a:defRPr kumimoji="1" sz="2000">
                          <a:solidFill>
                            <a:schemeClr val="tx1"/>
                          </a:solidFill>
                          <a:latin typeface="Times New Roman" pitchFamily="18" charset="0"/>
                          <a:ea typeface="ＭＳ Ｐゴシック" charset="-128"/>
                        </a:defRPr>
                      </a:lvl3pPr>
                      <a:lvl4pPr algn="l">
                        <a:spcBef>
                          <a:spcPct val="20000"/>
                        </a:spcBef>
                        <a:defRPr kumimoji="1">
                          <a:solidFill>
                            <a:schemeClr val="tx1"/>
                          </a:solidFill>
                          <a:latin typeface="Times New Roman" pitchFamily="18" charset="0"/>
                          <a:ea typeface="ＭＳ Ｐゴシック" charset="-128"/>
                        </a:defRPr>
                      </a:lvl4pPr>
                      <a:lvl5pPr algn="l">
                        <a:spcBef>
                          <a:spcPct val="20000"/>
                        </a:spcBef>
                        <a:defRPr kumimoji="1">
                          <a:solidFill>
                            <a:schemeClr val="tx1"/>
                          </a:solidFill>
                          <a:latin typeface="Times New Roman" pitchFamily="18" charset="0"/>
                          <a:ea typeface="ＭＳ Ｐゴシック" charset="-128"/>
                        </a:defRPr>
                      </a:lvl5pPr>
                      <a:lvl6pPr fontAlgn="base">
                        <a:spcBef>
                          <a:spcPct val="20000"/>
                        </a:spcBef>
                        <a:spcAft>
                          <a:spcPct val="0"/>
                        </a:spcAft>
                        <a:defRPr kumimoji="1">
                          <a:solidFill>
                            <a:schemeClr val="tx1"/>
                          </a:solidFill>
                          <a:latin typeface="Times New Roman" pitchFamily="18" charset="0"/>
                          <a:ea typeface="ＭＳ Ｐゴシック" charset="-128"/>
                        </a:defRPr>
                      </a:lvl6pPr>
                      <a:lvl7pPr fontAlgn="base">
                        <a:spcBef>
                          <a:spcPct val="20000"/>
                        </a:spcBef>
                        <a:spcAft>
                          <a:spcPct val="0"/>
                        </a:spcAft>
                        <a:defRPr kumimoji="1">
                          <a:solidFill>
                            <a:schemeClr val="tx1"/>
                          </a:solidFill>
                          <a:latin typeface="Times New Roman" pitchFamily="18" charset="0"/>
                          <a:ea typeface="ＭＳ Ｐゴシック" charset="-128"/>
                        </a:defRPr>
                      </a:lvl7pPr>
                      <a:lvl8pPr fontAlgn="base">
                        <a:spcBef>
                          <a:spcPct val="20000"/>
                        </a:spcBef>
                        <a:spcAft>
                          <a:spcPct val="0"/>
                        </a:spcAft>
                        <a:defRPr kumimoji="1">
                          <a:solidFill>
                            <a:schemeClr val="tx1"/>
                          </a:solidFill>
                          <a:latin typeface="Times New Roman" pitchFamily="18" charset="0"/>
                          <a:ea typeface="ＭＳ Ｐゴシック" charset="-128"/>
                        </a:defRPr>
                      </a:lvl8pPr>
                      <a:lvl9pPr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23m</a:t>
                      </a:r>
                    </a:p>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75.45ft</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24m</a:t>
                      </a:r>
                    </a:p>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78.74ft</a:t>
                      </a:r>
                    </a:p>
                  </a:txBody>
                  <a:tcPr marL="0" marR="0" marT="0" marB="0"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25m</a:t>
                      </a:r>
                    </a:p>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82.02ft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26m</a:t>
                      </a:r>
                    </a:p>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85.30ft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1944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Zoom scale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X1.22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X1.27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X1.35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X1.4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X1.45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X1.5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grpSp>
        <p:nvGrpSpPr>
          <p:cNvPr id="17" name="グループ化 16"/>
          <p:cNvGrpSpPr/>
          <p:nvPr/>
        </p:nvGrpSpPr>
        <p:grpSpPr>
          <a:xfrm>
            <a:off x="5391339" y="1842810"/>
            <a:ext cx="3291574" cy="2696495"/>
            <a:chOff x="1010839" y="1293878"/>
            <a:chExt cx="3968666" cy="3251176"/>
          </a:xfrm>
        </p:grpSpPr>
        <p:grpSp>
          <p:nvGrpSpPr>
            <p:cNvPr id="18" name="グループ化 17"/>
            <p:cNvGrpSpPr/>
            <p:nvPr/>
          </p:nvGrpSpPr>
          <p:grpSpPr>
            <a:xfrm>
              <a:off x="1010839" y="1293878"/>
              <a:ext cx="3968666" cy="3251176"/>
              <a:chOff x="433387" y="1253097"/>
              <a:chExt cx="5552546" cy="4730708"/>
            </a:xfrm>
          </p:grpSpPr>
          <p:pic>
            <p:nvPicPr>
              <p:cNvPr id="26" name="図 25"/>
              <p:cNvPicPr>
                <a:picLocks noChangeAspect="1"/>
              </p:cNvPicPr>
              <p:nvPr/>
            </p:nvPicPr>
            <p:blipFill rotWithShape="1">
              <a:blip r:embed="rId2"/>
              <a:srcRect t="3264" r="3478" b="8184"/>
              <a:stretch/>
            </p:blipFill>
            <p:spPr>
              <a:xfrm>
                <a:off x="433387" y="1262509"/>
                <a:ext cx="5552546" cy="4721296"/>
              </a:xfrm>
              <a:prstGeom prst="rect">
                <a:avLst/>
              </a:prstGeom>
              <a:ln w="38100">
                <a:solidFill>
                  <a:schemeClr val="tx1"/>
                </a:solidFill>
              </a:ln>
            </p:spPr>
          </p:pic>
          <p:sp>
            <p:nvSpPr>
              <p:cNvPr id="27" name="正方形/長方形 26"/>
              <p:cNvSpPr/>
              <p:nvPr/>
            </p:nvSpPr>
            <p:spPr>
              <a:xfrm>
                <a:off x="1008706" y="1253097"/>
                <a:ext cx="593757" cy="485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28" name="直線コネクタ 27"/>
              <p:cNvCxnSpPr/>
              <p:nvPr/>
            </p:nvCxnSpPr>
            <p:spPr>
              <a:xfrm>
                <a:off x="525101" y="2625505"/>
                <a:ext cx="407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01300" y="2949921"/>
                <a:ext cx="593757" cy="15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4456568" y="5019672"/>
                <a:ext cx="613373" cy="7838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 name="正方形/長方形 30"/>
              <p:cNvSpPr/>
              <p:nvPr/>
            </p:nvSpPr>
            <p:spPr>
              <a:xfrm>
                <a:off x="2888809" y="5018528"/>
                <a:ext cx="613373" cy="7944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2" name="正方形/長方形 31"/>
              <p:cNvSpPr/>
              <p:nvPr/>
            </p:nvSpPr>
            <p:spPr>
              <a:xfrm>
                <a:off x="3602524" y="5433182"/>
                <a:ext cx="752193" cy="3703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pic>
          <p:nvPicPr>
            <p:cNvPr id="19" name="図 18"/>
            <p:cNvPicPr>
              <a:picLocks noChangeAspect="1"/>
            </p:cNvPicPr>
            <p:nvPr/>
          </p:nvPicPr>
          <p:blipFill>
            <a:blip r:embed="rId3"/>
            <a:stretch>
              <a:fillRect/>
            </a:stretch>
          </p:blipFill>
          <p:spPr>
            <a:xfrm>
              <a:off x="2190478" y="1595558"/>
              <a:ext cx="2750381" cy="2136923"/>
            </a:xfrm>
            <a:prstGeom prst="rect">
              <a:avLst/>
            </a:prstGeom>
            <a:ln w="19050">
              <a:noFill/>
            </a:ln>
          </p:spPr>
        </p:pic>
        <p:cxnSp>
          <p:nvCxnSpPr>
            <p:cNvPr id="20" name="直線コネクタ 19"/>
            <p:cNvCxnSpPr/>
            <p:nvPr/>
          </p:nvCxnSpPr>
          <p:spPr>
            <a:xfrm>
              <a:off x="2153896" y="2128585"/>
              <a:ext cx="27810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2153896" y="2654177"/>
              <a:ext cx="27810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2153896" y="3191883"/>
              <a:ext cx="27810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flipV="1">
              <a:off x="2839547" y="1615383"/>
              <a:ext cx="0" cy="211012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V="1">
              <a:off x="3544396" y="1599114"/>
              <a:ext cx="0" cy="211012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flipV="1">
              <a:off x="4237153" y="1615383"/>
              <a:ext cx="0" cy="211012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615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22324" y="1101304"/>
            <a:ext cx="5197099" cy="1292039"/>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rotWithShape="1">
          <a:blip r:embed="rId2"/>
          <a:srcRect t="1" r="27049" b="50802"/>
          <a:stretch/>
        </p:blipFill>
        <p:spPr>
          <a:xfrm>
            <a:off x="5543536" y="1105638"/>
            <a:ext cx="3409632" cy="707515"/>
          </a:xfrm>
          <a:prstGeom prst="rect">
            <a:avLst/>
          </a:prstGeom>
        </p:spPr>
      </p:pic>
      <p:sp>
        <p:nvSpPr>
          <p:cNvPr id="17" name="テキスト ボックス 16"/>
          <p:cNvSpPr txBox="1"/>
          <p:nvPr/>
        </p:nvSpPr>
        <p:spPr>
          <a:xfrm>
            <a:off x="287737" y="1211786"/>
            <a:ext cx="7558637" cy="992579"/>
          </a:xfrm>
          <a:prstGeom prst="rect">
            <a:avLst/>
          </a:prstGeom>
          <a:noFill/>
        </p:spPr>
        <p:txBody>
          <a:bodyPr wrap="square" rtlCol="0">
            <a:spAutoFit/>
          </a:bodyPr>
          <a:lstStyle/>
          <a:p>
            <a:pPr marL="285750" indent="-285750">
              <a:buFont typeface="Wingdings" panose="05000000000000000000" pitchFamily="2" charset="2"/>
              <a:buChar char="p"/>
            </a:pPr>
            <a:r>
              <a:rPr lang="en-US" altLang="ja-JP" sz="1600" dirty="0">
                <a:latin typeface="Calibri" panose="020F0502020204030204" pitchFamily="34" charset="0"/>
                <a:cs typeface="Calibri" panose="020F0502020204030204" pitchFamily="34" charset="0"/>
              </a:rPr>
              <a:t>Access the following URL.</a:t>
            </a:r>
          </a:p>
          <a:p>
            <a:pPr lvl="1"/>
            <a:r>
              <a:rPr lang="en-US" altLang="ja-JP" sz="1050" u="sng" dirty="0">
                <a:solidFill>
                  <a:srgbClr val="008000"/>
                </a:solidFill>
                <a:latin typeface="Calibri" panose="020F0502020204030204" pitchFamily="34" charset="0"/>
                <a:cs typeface="Calibri" panose="020F0502020204030204" pitchFamily="34" charset="0"/>
              </a:rPr>
              <a:t>http://[cam IP address]/</a:t>
            </a:r>
            <a:r>
              <a:rPr lang="en-US" altLang="ja-JP" sz="1050" u="sng" dirty="0" err="1">
                <a:solidFill>
                  <a:srgbClr val="008000"/>
                </a:solidFill>
                <a:latin typeface="Calibri" panose="020F0502020204030204" pitchFamily="34" charset="0"/>
                <a:cs typeface="Calibri" panose="020F0502020204030204" pitchFamily="34" charset="0"/>
              </a:rPr>
              <a:t>cgi</a:t>
            </a:r>
            <a:r>
              <a:rPr lang="en-US" altLang="ja-JP" sz="1050" u="sng" dirty="0">
                <a:solidFill>
                  <a:srgbClr val="008000"/>
                </a:solidFill>
                <a:latin typeface="Calibri" panose="020F0502020204030204" pitchFamily="34" charset="0"/>
                <a:cs typeface="Calibri" panose="020F0502020204030204" pitchFamily="34" charset="0"/>
              </a:rPr>
              <a:t>-bin/</a:t>
            </a:r>
            <a:r>
              <a:rPr lang="en-US" altLang="ja-JP" sz="1050" u="sng" dirty="0" err="1">
                <a:solidFill>
                  <a:srgbClr val="008000"/>
                </a:solidFill>
                <a:latin typeface="Calibri" panose="020F0502020204030204" pitchFamily="34" charset="0"/>
                <a:cs typeface="Calibri" panose="020F0502020204030204" pitchFamily="34" charset="0"/>
              </a:rPr>
              <a:t>image_adjust?vcc_filter</a:t>
            </a:r>
            <a:r>
              <a:rPr lang="en-US" altLang="ja-JP" sz="1050" u="sng" dirty="0">
                <a:solidFill>
                  <a:srgbClr val="008000"/>
                </a:solidFill>
                <a:latin typeface="Calibri" panose="020F0502020204030204" pitchFamily="34" charset="0"/>
                <a:cs typeface="Calibri" panose="020F0502020204030204" pitchFamily="34" charset="0"/>
              </a:rPr>
              <a:t>=77</a:t>
            </a:r>
          </a:p>
          <a:p>
            <a:pPr marL="285750" indent="-285750">
              <a:buFont typeface="Wingdings" panose="05000000000000000000" pitchFamily="2" charset="2"/>
              <a:buChar char="p"/>
            </a:pPr>
            <a:endParaRPr lang="en-US" altLang="ja-JP"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r>
              <a:rPr lang="en-US" altLang="ja-JP" sz="1600" dirty="0" smtClean="0">
                <a:latin typeface="Calibri" panose="020F0502020204030204" pitchFamily="34" charset="0"/>
                <a:cs typeface="Calibri" panose="020F0502020204030204" pitchFamily="34" charset="0"/>
              </a:rPr>
              <a:t>If the </a:t>
            </a:r>
            <a:r>
              <a:rPr lang="en-US" altLang="ja-JP" sz="1600" dirty="0">
                <a:latin typeface="Calibri" panose="020F0502020204030204" pitchFamily="34" charset="0"/>
                <a:cs typeface="Calibri" panose="020F0502020204030204" pitchFamily="34" charset="0"/>
              </a:rPr>
              <a:t>screen is displayed, it </a:t>
            </a:r>
            <a:r>
              <a:rPr lang="en-US" altLang="ja-JP" sz="1600" dirty="0" smtClean="0">
                <a:latin typeface="Calibri" panose="020F0502020204030204" pitchFamily="34" charset="0"/>
                <a:cs typeface="Calibri" panose="020F0502020204030204" pitchFamily="34" charset="0"/>
              </a:rPr>
              <a:t>was done.</a:t>
            </a:r>
            <a:endParaRPr lang="en-US" altLang="ja-JP" sz="1050" u="sng" dirty="0" smtClean="0">
              <a:solidFill>
                <a:srgbClr val="008000"/>
              </a:solidFill>
              <a:latin typeface="Calibri" panose="020F0502020204030204" pitchFamily="34" charset="0"/>
              <a:cs typeface="Calibri" panose="020F0502020204030204" pitchFamily="34" charset="0"/>
            </a:endParaRPr>
          </a:p>
        </p:txBody>
      </p:sp>
      <p:pic>
        <p:nvPicPr>
          <p:cNvPr id="19" name="図 18"/>
          <p:cNvPicPr>
            <a:picLocks noChangeAspect="1"/>
          </p:cNvPicPr>
          <p:nvPr/>
        </p:nvPicPr>
        <p:blipFill rotWithShape="1">
          <a:blip r:embed="rId3"/>
          <a:srcRect r="37884"/>
          <a:stretch/>
        </p:blipFill>
        <p:spPr>
          <a:xfrm>
            <a:off x="5902936" y="2022313"/>
            <a:ext cx="2725819" cy="2373781"/>
          </a:xfrm>
          <a:prstGeom prst="rect">
            <a:avLst/>
          </a:prstGeom>
        </p:spPr>
      </p:pic>
      <p:sp>
        <p:nvSpPr>
          <p:cNvPr id="12" name="タイトル 1"/>
          <p:cNvSpPr txBox="1">
            <a:spLocks/>
          </p:cNvSpPr>
          <p:nvPr/>
        </p:nvSpPr>
        <p:spPr>
          <a:xfrm>
            <a:off x="201838" y="737252"/>
            <a:ext cx="8503277" cy="267092"/>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eaLnBrk="1" fontAlgn="auto" hangingPunct="1">
              <a:spcBef>
                <a:spcPts val="0"/>
              </a:spcBef>
              <a:spcAft>
                <a:spcPts val="0"/>
              </a:spcAft>
            </a:pPr>
            <a:r>
              <a:rPr lang="en-US" altLang="ja-JP" sz="1600" b="0" dirty="0" smtClean="0">
                <a:latin typeface="Calibri" panose="020F0502020204030204" pitchFamily="34" charset="0"/>
                <a:cs typeface="Calibri" panose="020F0502020204030204" pitchFamily="34" charset="0"/>
              </a:rPr>
              <a:t>Adjust </a:t>
            </a:r>
            <a:r>
              <a:rPr lang="en-US" altLang="ja-JP" sz="1600" b="0" dirty="0">
                <a:latin typeface="Calibri" panose="020F0502020204030204" pitchFamily="34" charset="0"/>
                <a:cs typeface="Calibri" panose="020F0502020204030204" pitchFamily="34" charset="0"/>
              </a:rPr>
              <a:t>the angle of Polarization filter </a:t>
            </a:r>
            <a:r>
              <a:rPr lang="en-US" altLang="ja-JP" sz="1600" b="0" dirty="0" smtClean="0">
                <a:latin typeface="Calibri" panose="020F0502020204030204" pitchFamily="34" charset="0"/>
                <a:cs typeface="Calibri" panose="020F0502020204030204" pitchFamily="34" charset="0"/>
              </a:rPr>
              <a:t>rotation on </a:t>
            </a:r>
            <a:r>
              <a:rPr lang="en-US" altLang="ja-JP" sz="1600" b="0" dirty="0">
                <a:latin typeface="Calibri" panose="020F0502020204030204" pitchFamily="34" charset="0"/>
                <a:cs typeface="Calibri" panose="020F0502020204030204" pitchFamily="34" charset="0"/>
              </a:rPr>
              <a:t>web </a:t>
            </a:r>
            <a:r>
              <a:rPr lang="en-US" altLang="ja-JP" sz="1600" b="0" dirty="0" smtClean="0">
                <a:latin typeface="Calibri" panose="020F0502020204030204" pitchFamily="34" charset="0"/>
                <a:cs typeface="Calibri" panose="020F0502020204030204" pitchFamily="34" charset="0"/>
              </a:rPr>
              <a:t>page.</a:t>
            </a:r>
            <a:endParaRPr lang="en-US" altLang="ja-JP" sz="2400" b="0" kern="0" dirty="0">
              <a:latin typeface="Calibri" panose="020F0502020204030204" pitchFamily="34" charset="0"/>
              <a:cs typeface="Calibri" panose="020F0502020204030204" pitchFamily="34" charset="0"/>
            </a:endParaRPr>
          </a:p>
        </p:txBody>
      </p:sp>
      <p:sp>
        <p:nvSpPr>
          <p:cNvPr id="13" name="テキスト ボックス 12"/>
          <p:cNvSpPr txBox="1"/>
          <p:nvPr/>
        </p:nvSpPr>
        <p:spPr>
          <a:xfrm>
            <a:off x="215492" y="2765614"/>
            <a:ext cx="5328044" cy="1638910"/>
          </a:xfrm>
          <a:prstGeom prst="rect">
            <a:avLst/>
          </a:prstGeom>
          <a:noFill/>
        </p:spPr>
        <p:txBody>
          <a:bodyPr wrap="square" rtlCol="0">
            <a:spAutoFit/>
          </a:bodyPr>
          <a:lstStyle/>
          <a:p>
            <a:pPr defTabSz="685800">
              <a:defRPr/>
            </a:pPr>
            <a:r>
              <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rPr>
              <a:t>[Note]</a:t>
            </a:r>
          </a:p>
          <a:p>
            <a:pPr defTabSz="685800">
              <a:defRPr/>
            </a:pPr>
            <a:r>
              <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rPr>
              <a:t> </a:t>
            </a:r>
            <a:r>
              <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This </a:t>
            </a:r>
            <a:r>
              <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rPr>
              <a:t>setting is required, whenever the camera reboots. </a:t>
            </a:r>
            <a:endPar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endParaRPr>
          </a:p>
          <a:p>
            <a:pPr defTabSz="685800">
              <a:defRPr/>
            </a:pP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 followings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are rebooting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case.</a:t>
            </a:r>
          </a:p>
          <a:p>
            <a:pPr defTabSz="685800">
              <a:defRPr/>
            </a:pP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  - Change source mode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 Scheduled rebooting (if activate</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 Firmware version up</a:t>
            </a:r>
          </a:p>
          <a:p>
            <a:pPr defTabSz="685800">
              <a:defRPr/>
            </a:pP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  - Update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parameters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 Initialize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parameters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Rebooting  </a:t>
            </a: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 Power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On/Off</a:t>
            </a:r>
          </a:p>
          <a:p>
            <a:pPr defTabSz="685800">
              <a:defRPr/>
            </a:pPr>
            <a:endPar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endParaRPr>
          </a:p>
          <a:p>
            <a:pPr defTabSz="685800">
              <a:defRPr/>
            </a:pPr>
            <a:r>
              <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rPr>
              <a:t>T</a:t>
            </a:r>
            <a:r>
              <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his </a:t>
            </a:r>
            <a:r>
              <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rPr>
              <a:t>setting is not </a:t>
            </a:r>
            <a:r>
              <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required for </a:t>
            </a:r>
            <a:r>
              <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rPr>
              <a:t>MP </a:t>
            </a:r>
            <a:r>
              <a:rPr lang="en-US" altLang="ja-JP" sz="160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model.</a:t>
            </a:r>
            <a:endParaRPr lang="en-US" altLang="ja-JP" sz="1600" dirty="0">
              <a:solidFill>
                <a:srgbClr val="FF0000"/>
              </a:solidFill>
              <a:latin typeface="Calibri" panose="020F0502020204030204" pitchFamily="34" charset="0"/>
              <a:ea typeface="Meiryo UI" panose="020B0604030504040204" pitchFamily="50" charset="-128"/>
              <a:cs typeface="Calibri" panose="020F0502020204030204" pitchFamily="34" charset="0"/>
            </a:endParaRPr>
          </a:p>
          <a:p>
            <a:pPr defTabSz="685800">
              <a:defRPr/>
            </a:pPr>
            <a:r>
              <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CGI command can be used, however it is not recommended. Please request PIPS support. </a:t>
            </a:r>
            <a:endPar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endParaRPr>
          </a:p>
        </p:txBody>
      </p:sp>
      <p:sp>
        <p:nvSpPr>
          <p:cNvPr id="14"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5-4. Polarization filter</a:t>
            </a:r>
            <a:endParaRPr lang="ja-JP" altLang="en-US" sz="2400" dirty="0">
              <a:solidFill>
                <a:schemeClr val="bg1"/>
              </a:solidFill>
            </a:endParaRPr>
          </a:p>
        </p:txBody>
      </p:sp>
      <p:sp>
        <p:nvSpPr>
          <p:cNvPr id="18" name="下矢印 17"/>
          <p:cNvSpPr/>
          <p:nvPr/>
        </p:nvSpPr>
        <p:spPr>
          <a:xfrm>
            <a:off x="6916167" y="1769421"/>
            <a:ext cx="664369" cy="243046"/>
          </a:xfrm>
          <a:prstGeom prst="downArrow">
            <a:avLst/>
          </a:prstGeom>
          <a:solidFill>
            <a:schemeClr val="accent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p:cNvGrpSpPr/>
          <p:nvPr/>
        </p:nvGrpSpPr>
        <p:grpSpPr>
          <a:xfrm>
            <a:off x="6207358" y="226892"/>
            <a:ext cx="818389" cy="222774"/>
            <a:chOff x="2926615" y="761444"/>
            <a:chExt cx="818389" cy="222774"/>
          </a:xfrm>
        </p:grpSpPr>
        <p:sp>
          <p:nvSpPr>
            <p:cNvPr id="20" name="角丸四角形 19"/>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1" name="角丸四角形 20"/>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grpSp>
        <p:nvGrpSpPr>
          <p:cNvPr id="22" name="グループ化 21"/>
          <p:cNvGrpSpPr/>
          <p:nvPr/>
        </p:nvGrpSpPr>
        <p:grpSpPr>
          <a:xfrm>
            <a:off x="6207358" y="226892"/>
            <a:ext cx="818389" cy="222774"/>
            <a:chOff x="2926615" y="761444"/>
            <a:chExt cx="818389" cy="222774"/>
          </a:xfrm>
        </p:grpSpPr>
        <p:sp>
          <p:nvSpPr>
            <p:cNvPr id="23" name="角丸四角形 22"/>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4" name="角丸四角形 23"/>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2166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01838" y="725781"/>
            <a:ext cx="8503277" cy="593437"/>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eaLnBrk="1" fontAlgn="auto" hangingPunct="1">
              <a:spcBef>
                <a:spcPts val="0"/>
              </a:spcBef>
              <a:spcAft>
                <a:spcPts val="0"/>
              </a:spcAft>
            </a:pPr>
            <a:r>
              <a:rPr lang="en-US" altLang="ja-JP" sz="1600" b="0" dirty="0">
                <a:latin typeface="Calibri" panose="020F0502020204030204" pitchFamily="34" charset="0"/>
                <a:ea typeface="ＭＳ Ｐゴシック" panose="020B0600070205080204" pitchFamily="50" charset="-128"/>
                <a:cs typeface="Calibri" panose="020F0502020204030204" pitchFamily="34" charset="0"/>
              </a:rPr>
              <a:t>S</a:t>
            </a:r>
            <a:r>
              <a:rPr lang="en-US" altLang="ja-JP" sz="1600" b="0" dirty="0" smtClean="0">
                <a:latin typeface="Calibri" panose="020F0502020204030204" pitchFamily="34" charset="0"/>
                <a:ea typeface="ＭＳ Ｐゴシック" panose="020B0600070205080204" pitchFamily="50" charset="-128"/>
                <a:cs typeface="Calibri" panose="020F0502020204030204" pitchFamily="34" charset="0"/>
              </a:rPr>
              <a:t>et </a:t>
            </a:r>
            <a:r>
              <a:rPr lang="en-US" altLang="ja-JP" sz="1600" b="0" dirty="0">
                <a:latin typeface="Calibri" panose="020F0502020204030204" pitchFamily="34" charset="0"/>
                <a:ea typeface="ＭＳ Ｐゴシック" panose="020B0600070205080204" pitchFamily="50" charset="-128"/>
                <a:cs typeface="Calibri" panose="020F0502020204030204" pitchFamily="34" charset="0"/>
              </a:rPr>
              <a:t>up </a:t>
            </a:r>
            <a:r>
              <a:rPr lang="en-US" altLang="ja-JP" sz="1600" b="0" dirty="0" smtClean="0">
                <a:latin typeface="Calibri" panose="020F0502020204030204" pitchFamily="34" charset="0"/>
                <a:ea typeface="ＭＳ Ｐゴシック" panose="020B0600070205080204" pitchFamily="50" charset="-128"/>
                <a:cs typeface="Calibri" panose="020F0502020204030204" pitchFamily="34" charset="0"/>
              </a:rPr>
              <a:t>schedule </a:t>
            </a:r>
            <a:r>
              <a:rPr lang="en-US" altLang="ja-JP" sz="1600" b="0" dirty="0">
                <a:latin typeface="Calibri" panose="020F0502020204030204" pitchFamily="34" charset="0"/>
                <a:ea typeface="ＭＳ Ｐゴシック" panose="020B0600070205080204" pitchFamily="50" charset="-128"/>
                <a:cs typeface="Calibri" panose="020F0502020204030204" pitchFamily="34" charset="0"/>
              </a:rPr>
              <a:t>for shifting day and </a:t>
            </a:r>
            <a:r>
              <a:rPr lang="en-US" altLang="ja-JP" sz="1600" b="0" dirty="0" smtClean="0">
                <a:latin typeface="Calibri" panose="020F0502020204030204" pitchFamily="34" charset="0"/>
                <a:ea typeface="ＭＳ Ｐゴシック" panose="020B0600070205080204" pitchFamily="50" charset="-128"/>
                <a:cs typeface="Calibri" panose="020F0502020204030204" pitchFamily="34" charset="0"/>
              </a:rPr>
              <a:t>night mode.</a:t>
            </a:r>
            <a:endParaRPr lang="en-US" altLang="ja-JP" sz="1600" b="0" dirty="0">
              <a:latin typeface="Calibri" panose="020F0502020204030204" pitchFamily="34" charset="0"/>
              <a:ea typeface="ＭＳ Ｐゴシック" panose="020B0600070205080204" pitchFamily="50" charset="-128"/>
              <a:cs typeface="Calibri" panose="020F0502020204030204" pitchFamily="34" charset="0"/>
            </a:endParaRPr>
          </a:p>
          <a:p>
            <a:pPr algn="l" eaLnBrk="1" fontAlgn="auto" hangingPunct="1">
              <a:spcBef>
                <a:spcPts val="0"/>
              </a:spcBef>
              <a:spcAft>
                <a:spcPts val="0"/>
              </a:spcAft>
            </a:pPr>
            <a:r>
              <a:rPr lang="en-US" altLang="ja-JP" sz="1600" b="0" dirty="0" smtClean="0">
                <a:latin typeface="Calibri" panose="020F0502020204030204" pitchFamily="34" charset="0"/>
                <a:ea typeface="ＭＳ Ｐゴシック" panose="020B0600070205080204" pitchFamily="50" charset="-128"/>
                <a:cs typeface="Calibri" panose="020F0502020204030204" pitchFamily="34" charset="0"/>
              </a:rPr>
              <a:t>Day mode </a:t>
            </a:r>
            <a:r>
              <a:rPr lang="en-US" altLang="ja-JP" sz="1600" b="0" dirty="0">
                <a:latin typeface="Calibri" panose="020F0502020204030204" pitchFamily="34" charset="0"/>
                <a:ea typeface="ＭＳ Ｐゴシック" panose="020B0600070205080204" pitchFamily="50" charset="-128"/>
                <a:cs typeface="Calibri" panose="020F0502020204030204" pitchFamily="34" charset="0"/>
              </a:rPr>
              <a:t>is activated after sunrise, and N</a:t>
            </a:r>
            <a:r>
              <a:rPr lang="en-US" altLang="ja-JP" sz="1600" b="0" dirty="0" smtClean="0">
                <a:latin typeface="Calibri" panose="020F0502020204030204" pitchFamily="34" charset="0"/>
                <a:ea typeface="ＭＳ Ｐゴシック" panose="020B0600070205080204" pitchFamily="50" charset="-128"/>
                <a:cs typeface="Calibri" panose="020F0502020204030204" pitchFamily="34" charset="0"/>
              </a:rPr>
              <a:t>ight </a:t>
            </a:r>
            <a:r>
              <a:rPr lang="en-US" altLang="ja-JP" sz="1600" b="0" dirty="0">
                <a:latin typeface="Calibri" panose="020F0502020204030204" pitchFamily="34" charset="0"/>
                <a:ea typeface="ＭＳ Ｐゴシック" panose="020B0600070205080204" pitchFamily="50" charset="-128"/>
                <a:cs typeface="Calibri" panose="020F0502020204030204" pitchFamily="34" charset="0"/>
              </a:rPr>
              <a:t>mode is activated before sunset.</a:t>
            </a:r>
            <a:endParaRPr lang="en-US" altLang="ja-JP" sz="2400" b="0" kern="0" dirty="0">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2" name="グループ化 1"/>
          <p:cNvGrpSpPr/>
          <p:nvPr/>
        </p:nvGrpSpPr>
        <p:grpSpPr>
          <a:xfrm>
            <a:off x="2001862" y="1464227"/>
            <a:ext cx="4867787" cy="3078086"/>
            <a:chOff x="2001862" y="1464227"/>
            <a:chExt cx="4867787" cy="3078086"/>
          </a:xfrm>
        </p:grpSpPr>
        <p:pic>
          <p:nvPicPr>
            <p:cNvPr id="6" name="図 5"/>
            <p:cNvPicPr>
              <a:picLocks noChangeAspect="1"/>
            </p:cNvPicPr>
            <p:nvPr/>
          </p:nvPicPr>
          <p:blipFill rotWithShape="1">
            <a:blip r:embed="rId2"/>
            <a:srcRect b="2250"/>
            <a:stretch/>
          </p:blipFill>
          <p:spPr>
            <a:xfrm>
              <a:off x="2001862" y="1464227"/>
              <a:ext cx="4867787" cy="3078086"/>
            </a:xfrm>
            <a:prstGeom prst="rect">
              <a:avLst/>
            </a:prstGeom>
          </p:spPr>
        </p:pic>
        <p:sp>
          <p:nvSpPr>
            <p:cNvPr id="7" name="正方形/長方形 6"/>
            <p:cNvSpPr/>
            <p:nvPr/>
          </p:nvSpPr>
          <p:spPr>
            <a:xfrm>
              <a:off x="3072031" y="2131589"/>
              <a:ext cx="3486424" cy="991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145363" y="3408668"/>
              <a:ext cx="3771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473976" y="1775722"/>
              <a:ext cx="3771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096786" y="3268650"/>
              <a:ext cx="3771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5-5. Day &amp; Night schedule</a:t>
            </a:r>
            <a:endParaRPr lang="ja-JP" altLang="en-US" sz="2400" dirty="0">
              <a:solidFill>
                <a:schemeClr val="bg1"/>
              </a:solidFill>
            </a:endParaRPr>
          </a:p>
        </p:txBody>
      </p:sp>
      <p:sp>
        <p:nvSpPr>
          <p:cNvPr id="15" name="角丸四角形 14"/>
          <p:cNvSpPr/>
          <p:nvPr/>
        </p:nvSpPr>
        <p:spPr>
          <a:xfrm>
            <a:off x="6207358" y="226892"/>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809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36289" y="1882820"/>
            <a:ext cx="4998271" cy="2344008"/>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80224" y="868512"/>
            <a:ext cx="6390759" cy="335451"/>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eaLnBrk="1" fontAlgn="auto" hangingPunct="1">
              <a:spcBef>
                <a:spcPts val="0"/>
              </a:spcBef>
              <a:spcAft>
                <a:spcPts val="0"/>
              </a:spcAft>
            </a:pPr>
            <a:r>
              <a:rPr lang="en-US" altLang="ja-JP" sz="1600" b="0" dirty="0">
                <a:latin typeface="Calibri" panose="020F0502020204030204" pitchFamily="34" charset="0"/>
                <a:cs typeface="Calibri" panose="020F0502020204030204" pitchFamily="34" charset="0"/>
              </a:rPr>
              <a:t>B</a:t>
            </a:r>
            <a:r>
              <a:rPr lang="en-US" altLang="ja-JP" sz="1600" b="0" dirty="0" smtClean="0">
                <a:latin typeface="Calibri" panose="020F0502020204030204" pitchFamily="34" charset="0"/>
                <a:cs typeface="Calibri" panose="020F0502020204030204" pitchFamily="34" charset="0"/>
              </a:rPr>
              <a:t>ased </a:t>
            </a:r>
            <a:r>
              <a:rPr lang="en-US" altLang="ja-JP" sz="1600" b="0" dirty="0">
                <a:latin typeface="Calibri" panose="020F0502020204030204" pitchFamily="34" charset="0"/>
                <a:cs typeface="Calibri" panose="020F0502020204030204" pitchFamily="34" charset="0"/>
              </a:rPr>
              <a:t>on your region, set up the </a:t>
            </a:r>
            <a:r>
              <a:rPr lang="en-US" altLang="ja-JP" sz="1600" b="0" dirty="0" smtClean="0">
                <a:latin typeface="Calibri" panose="020F0502020204030204" pitchFamily="34" charset="0"/>
                <a:cs typeface="Calibri" panose="020F0502020204030204" pitchFamily="34" charset="0"/>
              </a:rPr>
              <a:t>source 2 </a:t>
            </a:r>
            <a:r>
              <a:rPr lang="en-US" altLang="ja-JP" sz="1600" b="0" dirty="0">
                <a:latin typeface="Calibri" panose="020F0502020204030204" pitchFamily="34" charset="0"/>
                <a:cs typeface="Calibri" panose="020F0502020204030204" pitchFamily="34" charset="0"/>
              </a:rPr>
              <a:t>for non-reflective license plates.</a:t>
            </a:r>
            <a:endParaRPr lang="en-US" altLang="ja-JP" sz="2400" b="0" kern="0" dirty="0">
              <a:latin typeface="Calibri" panose="020F0502020204030204" pitchFamily="34" charset="0"/>
              <a:cs typeface="Calibri" panose="020F0502020204030204" pitchFamily="34" charset="0"/>
            </a:endParaRPr>
          </a:p>
        </p:txBody>
      </p:sp>
      <p:sp>
        <p:nvSpPr>
          <p:cNvPr id="8" name="テキスト ボックス 7"/>
          <p:cNvSpPr txBox="1"/>
          <p:nvPr/>
        </p:nvSpPr>
        <p:spPr>
          <a:xfrm>
            <a:off x="193721" y="1162123"/>
            <a:ext cx="5843741" cy="430887"/>
          </a:xfrm>
          <a:prstGeom prst="rect">
            <a:avLst/>
          </a:prstGeom>
          <a:noFill/>
        </p:spPr>
        <p:txBody>
          <a:bodyPr wrap="square" rtlCol="0">
            <a:spAutoFit/>
          </a:bodyPr>
          <a:lstStyle/>
          <a:p>
            <a:pPr defTabSz="685800">
              <a:defRPr/>
            </a:pPr>
            <a:r>
              <a:rPr lang="en-US" altLang="ja-JP" sz="1050" dirty="0" smtClean="0">
                <a:latin typeface="Calibri" panose="020F0502020204030204" pitchFamily="34" charset="0"/>
                <a:ea typeface="Meiryo UI" panose="020B0604030504040204" pitchFamily="50" charset="-128"/>
                <a:cs typeface="Calibri" panose="020F0502020204030204" pitchFamily="34" charset="0"/>
              </a:rPr>
              <a:t>There </a:t>
            </a:r>
            <a:r>
              <a:rPr lang="en-US" altLang="ja-JP" sz="1050" dirty="0">
                <a:latin typeface="Calibri" panose="020F0502020204030204" pitchFamily="34" charset="0"/>
                <a:ea typeface="Meiryo UI" panose="020B0604030504040204" pitchFamily="50" charset="-128"/>
                <a:cs typeface="Calibri" panose="020F0502020204030204" pitchFamily="34" charset="0"/>
              </a:rPr>
              <a:t>are two types of license plates, reflective and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non-reflective one.</a:t>
            </a:r>
            <a:endParaRPr lang="en-US" altLang="ja-JP" sz="1050" dirty="0">
              <a:latin typeface="Calibri" panose="020F0502020204030204" pitchFamily="34" charset="0"/>
              <a:ea typeface="Meiryo UI" panose="020B0604030504040204" pitchFamily="50" charset="-128"/>
              <a:cs typeface="Calibri" panose="020F0502020204030204" pitchFamily="34" charset="0"/>
            </a:endParaRPr>
          </a:p>
          <a:p>
            <a:pPr defTabSz="685800">
              <a:defRPr/>
            </a:pPr>
            <a:r>
              <a:rPr lang="en-US" altLang="ja-JP" sz="1050" dirty="0" smtClean="0">
                <a:latin typeface="Calibri" panose="020F0502020204030204" pitchFamily="34" charset="0"/>
                <a:ea typeface="Meiryo UI" panose="020B0604030504040204" pitchFamily="50" charset="-128"/>
                <a:cs typeface="Calibri" panose="020F0502020204030204" pitchFamily="34" charset="0"/>
              </a:rPr>
              <a:t>The </a:t>
            </a:r>
            <a:r>
              <a:rPr lang="en-US" altLang="ja-JP" sz="1050" dirty="0">
                <a:latin typeface="Calibri" panose="020F0502020204030204" pitchFamily="34" charset="0"/>
                <a:ea typeface="Meiryo UI" panose="020B0604030504040204" pitchFamily="50" charset="-128"/>
                <a:cs typeface="Calibri" panose="020F0502020204030204" pitchFamily="34" charset="0"/>
              </a:rPr>
              <a:t>default setting is for reflective one.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Therefore</a:t>
            </a:r>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edit </a:t>
            </a:r>
            <a:r>
              <a:rPr lang="en-US" altLang="ja-JP" sz="1050" dirty="0">
                <a:latin typeface="Calibri" panose="020F0502020204030204" pitchFamily="34" charset="0"/>
                <a:ea typeface="Meiryo UI" panose="020B0604030504040204" pitchFamily="50" charset="-128"/>
                <a:cs typeface="Calibri" panose="020F0502020204030204" pitchFamily="34" charset="0"/>
              </a:rPr>
              <a:t>the parameters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to proper settings if necessary.</a:t>
            </a:r>
            <a:endParaRPr lang="en-US" altLang="ja-JP" sz="1050" dirty="0">
              <a:latin typeface="Calibri" panose="020F0502020204030204" pitchFamily="34" charset="0"/>
              <a:ea typeface="Meiryo UI" panose="020B0604030504040204" pitchFamily="50" charset="-128"/>
              <a:cs typeface="Calibri" panose="020F0502020204030204" pitchFamily="34" charset="0"/>
            </a:endParaRPr>
          </a:p>
        </p:txBody>
      </p:sp>
      <p:sp>
        <p:nvSpPr>
          <p:cNvPr id="17" name="下矢印 16"/>
          <p:cNvSpPr/>
          <p:nvPr/>
        </p:nvSpPr>
        <p:spPr>
          <a:xfrm rot="14252749">
            <a:off x="7839195" y="3021065"/>
            <a:ext cx="456320" cy="7219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線吹き出し 1 (枠付き) 23"/>
          <p:cNvSpPr/>
          <p:nvPr/>
        </p:nvSpPr>
        <p:spPr>
          <a:xfrm>
            <a:off x="4700455" y="1994819"/>
            <a:ext cx="4417473" cy="2221581"/>
          </a:xfrm>
          <a:prstGeom prst="borderCallout1">
            <a:avLst>
              <a:gd name="adj1" fmla="val 11127"/>
              <a:gd name="adj2" fmla="val -2034"/>
              <a:gd name="adj3" fmla="val -6730"/>
              <a:gd name="adj4" fmla="val -1288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solidFill>
                <a:schemeClr val="tx1"/>
              </a:solidFill>
              <a:latin typeface="Calibri" panose="020F0502020204030204" pitchFamily="34" charset="0"/>
              <a:cs typeface="Calibri" panose="020F0502020204030204" pitchFamily="34" charset="0"/>
            </a:endParaRPr>
          </a:p>
        </p:txBody>
      </p:sp>
      <p:sp>
        <p:nvSpPr>
          <p:cNvPr id="21"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5-6. Source 2 </a:t>
            </a:r>
            <a:r>
              <a:rPr lang="en-US" altLang="ja-JP" sz="1600" dirty="0" smtClean="0">
                <a:solidFill>
                  <a:schemeClr val="bg1"/>
                </a:solidFill>
              </a:rPr>
              <a:t>[for license plates reflection]</a:t>
            </a:r>
            <a:endParaRPr lang="ja-JP" altLang="en-US" sz="1600" dirty="0">
              <a:solidFill>
                <a:schemeClr val="bg1"/>
              </a:solidFill>
            </a:endParaRPr>
          </a:p>
        </p:txBody>
      </p:sp>
      <p:grpSp>
        <p:nvGrpSpPr>
          <p:cNvPr id="27" name="グループ化 26"/>
          <p:cNvGrpSpPr/>
          <p:nvPr/>
        </p:nvGrpSpPr>
        <p:grpSpPr>
          <a:xfrm>
            <a:off x="6207358" y="226892"/>
            <a:ext cx="1251772" cy="222984"/>
            <a:chOff x="2926615" y="761444"/>
            <a:chExt cx="1251772" cy="222984"/>
          </a:xfrm>
        </p:grpSpPr>
        <p:sp>
          <p:nvSpPr>
            <p:cNvPr id="28" name="角丸四角形 27"/>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9" name="角丸四角形 28"/>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30" name="角丸四角形 29"/>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grpSp>
        <p:nvGrpSpPr>
          <p:cNvPr id="5" name="グループ化 4"/>
          <p:cNvGrpSpPr/>
          <p:nvPr/>
        </p:nvGrpSpPr>
        <p:grpSpPr>
          <a:xfrm>
            <a:off x="5301484" y="1808045"/>
            <a:ext cx="1988238" cy="1614157"/>
            <a:chOff x="4309744" y="1535443"/>
            <a:chExt cx="1988238" cy="1614157"/>
          </a:xfrm>
        </p:grpSpPr>
        <p:pic>
          <p:nvPicPr>
            <p:cNvPr id="10" name="図 9"/>
            <p:cNvPicPr>
              <a:picLocks noChangeAspect="1"/>
            </p:cNvPicPr>
            <p:nvPr/>
          </p:nvPicPr>
          <p:blipFill rotWithShape="1">
            <a:blip r:embed="rId2"/>
            <a:srcRect b="21284"/>
            <a:stretch/>
          </p:blipFill>
          <p:spPr>
            <a:xfrm>
              <a:off x="4320206" y="1535443"/>
              <a:ext cx="1977776" cy="1614157"/>
            </a:xfrm>
            <a:prstGeom prst="rect">
              <a:avLst/>
            </a:prstGeom>
            <a:ln w="38100">
              <a:solidFill>
                <a:schemeClr val="bg1"/>
              </a:solidFill>
            </a:ln>
          </p:spPr>
        </p:pic>
        <p:sp>
          <p:nvSpPr>
            <p:cNvPr id="15" name="正方形/長方形 14"/>
            <p:cNvSpPr/>
            <p:nvPr/>
          </p:nvSpPr>
          <p:spPr>
            <a:xfrm>
              <a:off x="4367086" y="1652653"/>
              <a:ext cx="465291" cy="163575"/>
            </a:xfrm>
            <a:prstGeom prst="rect">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309744" y="2068631"/>
              <a:ext cx="1938762" cy="473345"/>
            </a:xfrm>
            <a:prstGeom prst="rect">
              <a:avLst/>
            </a:prstGeom>
            <a:noFill/>
            <a:ln w="4445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正方形/長方形 5"/>
          <p:cNvSpPr/>
          <p:nvPr/>
        </p:nvSpPr>
        <p:spPr>
          <a:xfrm>
            <a:off x="183170" y="2011416"/>
            <a:ext cx="5312248" cy="2062103"/>
          </a:xfrm>
          <a:prstGeom prst="rect">
            <a:avLst/>
          </a:prstGeom>
        </p:spPr>
        <p:txBody>
          <a:bodyPr wrap="square">
            <a:spAutoFit/>
          </a:bodyPr>
          <a:lstStyle/>
          <a:p>
            <a:pPr marL="285750" indent="-285750">
              <a:buFont typeface="Wingdings" panose="05000000000000000000" pitchFamily="2" charset="2"/>
              <a:buChar char="p"/>
            </a:pPr>
            <a:r>
              <a:rPr lang="en-US" altLang="ja-JP" sz="1600" dirty="0" smtClean="0">
                <a:latin typeface="Calibri" panose="020F0502020204030204" pitchFamily="34" charset="0"/>
                <a:cs typeface="Calibri" panose="020F0502020204030204" pitchFamily="34" charset="0"/>
              </a:rPr>
              <a:t>Edit specific </a:t>
            </a:r>
            <a:r>
              <a:rPr lang="en-US" altLang="ja-JP" sz="1600" dirty="0">
                <a:latin typeface="Calibri" panose="020F0502020204030204" pitchFamily="34" charset="0"/>
                <a:cs typeface="Calibri" panose="020F0502020204030204" pitchFamily="34" charset="0"/>
              </a:rPr>
              <a:t>parameters</a:t>
            </a:r>
            <a:r>
              <a:rPr lang="en-US" altLang="ja-JP" sz="1600" dirty="0" smtClean="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p"/>
            </a:pPr>
            <a:endParaRPr lang="en-US" altLang="ja-JP"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endParaRPr lang="en-US" altLang="ja-JP"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endParaRPr lang="en-US" altLang="ja-JP"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endParaRPr lang="en-US" altLang="ja-JP"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endParaRPr lang="en-US" altLang="ja-JP" sz="1600" dirty="0" smtClean="0">
              <a:latin typeface="Calibri" panose="020F0502020204030204" pitchFamily="34" charset="0"/>
              <a:cs typeface="Calibri" panose="020F0502020204030204" pitchFamily="34" charset="0"/>
            </a:endParaRPr>
          </a:p>
          <a:p>
            <a:endParaRPr lang="en-US" altLang="ja-JP"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r>
              <a:rPr lang="en-US" altLang="ja-JP" sz="1600" dirty="0" smtClean="0">
                <a:latin typeface="Calibri" panose="020F0502020204030204" pitchFamily="34" charset="0"/>
                <a:cs typeface="Calibri" panose="020F0502020204030204" pitchFamily="34" charset="0"/>
              </a:rPr>
              <a:t>If </a:t>
            </a:r>
            <a:r>
              <a:rPr lang="en-US" altLang="ja-JP" sz="1600" dirty="0">
                <a:latin typeface="Calibri" panose="020F0502020204030204" pitchFamily="34" charset="0"/>
                <a:cs typeface="Calibri" panose="020F0502020204030204" pitchFamily="34" charset="0"/>
              </a:rPr>
              <a:t>you </a:t>
            </a:r>
            <a:r>
              <a:rPr lang="en-US" altLang="ja-JP" sz="1600" dirty="0" smtClean="0">
                <a:latin typeface="Calibri" panose="020F0502020204030204" pitchFamily="34" charset="0"/>
                <a:cs typeface="Calibri" panose="020F0502020204030204" pitchFamily="34" charset="0"/>
              </a:rPr>
              <a:t>want brighter or darker, adjust the Brightness.</a:t>
            </a:r>
            <a:endParaRPr lang="en-US" altLang="ja-JP" sz="1600" dirty="0">
              <a:latin typeface="Calibri" panose="020F0502020204030204" pitchFamily="34" charset="0"/>
              <a:cs typeface="Calibri" panose="020F050202020403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1409379264"/>
              </p:ext>
            </p:extLst>
          </p:nvPr>
        </p:nvGraphicFramePr>
        <p:xfrm>
          <a:off x="456946" y="2367173"/>
          <a:ext cx="4244393" cy="1141932"/>
        </p:xfrm>
        <a:graphic>
          <a:graphicData uri="http://schemas.openxmlformats.org/drawingml/2006/table">
            <a:tbl>
              <a:tblPr firstRow="1" bandRow="1">
                <a:tableStyleId>{5C22544A-7EE6-4342-B048-85BDC9FD1C3A}</a:tableStyleId>
              </a:tblPr>
              <a:tblGrid>
                <a:gridCol w="1558365">
                  <a:extLst>
                    <a:ext uri="{9D8B030D-6E8A-4147-A177-3AD203B41FA5}">
                      <a16:colId xmlns:a16="http://schemas.microsoft.com/office/drawing/2014/main" val="48181494"/>
                    </a:ext>
                  </a:extLst>
                </a:gridCol>
                <a:gridCol w="1291993">
                  <a:extLst>
                    <a:ext uri="{9D8B030D-6E8A-4147-A177-3AD203B41FA5}">
                      <a16:colId xmlns:a16="http://schemas.microsoft.com/office/drawing/2014/main" val="2282103515"/>
                    </a:ext>
                  </a:extLst>
                </a:gridCol>
                <a:gridCol w="1394035">
                  <a:extLst>
                    <a:ext uri="{9D8B030D-6E8A-4147-A177-3AD203B41FA5}">
                      <a16:colId xmlns:a16="http://schemas.microsoft.com/office/drawing/2014/main" val="349876256"/>
                    </a:ext>
                  </a:extLst>
                </a:gridCol>
              </a:tblGrid>
              <a:tr h="285483">
                <a:tc>
                  <a:txBody>
                    <a:bodyPr/>
                    <a:lstStyle/>
                    <a:p>
                      <a:r>
                        <a:rPr kumimoji="1" lang="en-US" altLang="ja-JP" sz="1200" dirty="0" smtClean="0">
                          <a:latin typeface="Calibri" panose="020F0502020204030204" pitchFamily="34" charset="0"/>
                          <a:cs typeface="Calibri" panose="020F0502020204030204" pitchFamily="34" charset="0"/>
                        </a:rPr>
                        <a:t>Parameters</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Reflective</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Non-reflective</a:t>
                      </a:r>
                      <a:endParaRPr kumimoji="1" lang="ja-JP" altLang="en-US"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43160075"/>
                  </a:ext>
                </a:extLst>
              </a:tr>
              <a:tr h="285483">
                <a:tc>
                  <a:txBody>
                    <a:bodyPr/>
                    <a:lstStyle/>
                    <a:p>
                      <a:r>
                        <a:rPr lang="en-US" altLang="ja-JP" sz="1200" dirty="0" smtClean="0">
                          <a:latin typeface="Calibri" panose="020F0502020204030204" pitchFamily="34" charset="0"/>
                          <a:cs typeface="Calibri" panose="020F0502020204030204" pitchFamily="34" charset="0"/>
                        </a:rPr>
                        <a:t>Brightness</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64</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96</a:t>
                      </a:r>
                      <a:endParaRPr kumimoji="1" lang="ja-JP" altLang="en-US"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99635643"/>
                  </a:ext>
                </a:extLst>
              </a:tr>
              <a:tr h="285483">
                <a:tc>
                  <a:txBody>
                    <a:bodyPr/>
                    <a:lstStyle/>
                    <a:p>
                      <a:r>
                        <a:rPr lang="en-US" altLang="ja-JP" sz="1200" dirty="0" smtClean="0">
                          <a:latin typeface="Calibri" panose="020F0502020204030204" pitchFamily="34" charset="0"/>
                          <a:cs typeface="Calibri" panose="020F0502020204030204" pitchFamily="34" charset="0"/>
                        </a:rPr>
                        <a:t>Maximum gain</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3</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9</a:t>
                      </a:r>
                      <a:endParaRPr kumimoji="1" lang="ja-JP" altLang="en-US"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16965171"/>
                  </a:ext>
                </a:extLst>
              </a:tr>
              <a:tr h="285483">
                <a:tc>
                  <a:txBody>
                    <a:bodyPr/>
                    <a:lstStyle/>
                    <a:p>
                      <a:r>
                        <a:rPr lang="en-US" altLang="ja-JP" sz="1200" dirty="0" smtClean="0">
                          <a:latin typeface="Calibri" panose="020F0502020204030204" pitchFamily="34" charset="0"/>
                          <a:cs typeface="Calibri" panose="020F0502020204030204" pitchFamily="34" charset="0"/>
                        </a:rPr>
                        <a:t>Maximum Shutter</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lang="en-US" altLang="ja-JP" sz="1200" dirty="0" smtClean="0">
                          <a:latin typeface="Calibri" panose="020F0502020204030204" pitchFamily="34" charset="0"/>
                          <a:cs typeface="Calibri" panose="020F0502020204030204" pitchFamily="34" charset="0"/>
                        </a:rPr>
                        <a:t>Max1/2000s</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cs typeface="Calibri" panose="020F0502020204030204" pitchFamily="34" charset="0"/>
                        </a:rPr>
                        <a:t>Max1/1000s</a:t>
                      </a:r>
                    </a:p>
                  </a:txBody>
                  <a:tcPr anchor="ctr"/>
                </a:tc>
                <a:extLst>
                  <a:ext uri="{0D108BD9-81ED-4DB2-BD59-A6C34878D82A}">
                    <a16:rowId xmlns:a16="http://schemas.microsoft.com/office/drawing/2014/main" val="2327497177"/>
                  </a:ext>
                </a:extLst>
              </a:tr>
            </a:tbl>
          </a:graphicData>
        </a:graphic>
      </p:graphicFrame>
      <p:sp>
        <p:nvSpPr>
          <p:cNvPr id="18" name="下矢印 17"/>
          <p:cNvSpPr/>
          <p:nvPr/>
        </p:nvSpPr>
        <p:spPr>
          <a:xfrm rot="18372978">
            <a:off x="6589789" y="2877605"/>
            <a:ext cx="456320" cy="5259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 name="グループ化 3"/>
          <p:cNvGrpSpPr/>
          <p:nvPr/>
        </p:nvGrpSpPr>
        <p:grpSpPr>
          <a:xfrm>
            <a:off x="7117194" y="2944719"/>
            <a:ext cx="1985642" cy="1597224"/>
            <a:chOff x="6502680" y="1535444"/>
            <a:chExt cx="1985642" cy="1597224"/>
          </a:xfrm>
        </p:grpSpPr>
        <p:pic>
          <p:nvPicPr>
            <p:cNvPr id="20" name="図 19"/>
            <p:cNvPicPr>
              <a:picLocks noChangeAspect="1"/>
            </p:cNvPicPr>
            <p:nvPr/>
          </p:nvPicPr>
          <p:blipFill rotWithShape="1">
            <a:blip r:embed="rId3"/>
            <a:srcRect b="62218"/>
            <a:stretch/>
          </p:blipFill>
          <p:spPr>
            <a:xfrm>
              <a:off x="6502680" y="1535444"/>
              <a:ext cx="1985642" cy="1597224"/>
            </a:xfrm>
            <a:prstGeom prst="rect">
              <a:avLst/>
            </a:prstGeom>
            <a:ln w="38100">
              <a:solidFill>
                <a:schemeClr val="bg1"/>
              </a:solidFill>
            </a:ln>
          </p:spPr>
        </p:pic>
        <p:sp>
          <p:nvSpPr>
            <p:cNvPr id="23" name="正方形/長方形 22"/>
            <p:cNvSpPr/>
            <p:nvPr/>
          </p:nvSpPr>
          <p:spPr>
            <a:xfrm>
              <a:off x="6502680" y="2068631"/>
              <a:ext cx="1938762" cy="473346"/>
            </a:xfrm>
            <a:prstGeom prst="rect">
              <a:avLst/>
            </a:prstGeom>
            <a:noFill/>
            <a:ln w="4445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6565493" y="1657912"/>
              <a:ext cx="465291" cy="163575"/>
            </a:xfrm>
            <a:prstGeom prst="rect">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p:cNvGrpSpPr/>
          <p:nvPr/>
        </p:nvGrpSpPr>
        <p:grpSpPr>
          <a:xfrm>
            <a:off x="6710576" y="677388"/>
            <a:ext cx="2331131" cy="1645213"/>
            <a:chOff x="6710576" y="677388"/>
            <a:chExt cx="2331131" cy="1645213"/>
          </a:xfrm>
        </p:grpSpPr>
        <p:grpSp>
          <p:nvGrpSpPr>
            <p:cNvPr id="3" name="グループ化 2"/>
            <p:cNvGrpSpPr/>
            <p:nvPr/>
          </p:nvGrpSpPr>
          <p:grpSpPr>
            <a:xfrm>
              <a:off x="6710576" y="677388"/>
              <a:ext cx="2331131" cy="1645213"/>
              <a:chOff x="111332" y="1539099"/>
              <a:chExt cx="4063080" cy="2867548"/>
            </a:xfrm>
          </p:grpSpPr>
          <p:pic>
            <p:nvPicPr>
              <p:cNvPr id="9" name="図 8"/>
              <p:cNvPicPr>
                <a:picLocks noChangeAspect="1"/>
              </p:cNvPicPr>
              <p:nvPr/>
            </p:nvPicPr>
            <p:blipFill>
              <a:blip r:embed="rId4"/>
              <a:stretch>
                <a:fillRect/>
              </a:stretch>
            </p:blipFill>
            <p:spPr>
              <a:xfrm>
                <a:off x="111332" y="1539099"/>
                <a:ext cx="4063080" cy="2867548"/>
              </a:xfrm>
              <a:prstGeom prst="rect">
                <a:avLst/>
              </a:prstGeom>
            </p:spPr>
          </p:pic>
          <p:cxnSp>
            <p:nvCxnSpPr>
              <p:cNvPr id="11" name="直線コネクタ 10"/>
              <p:cNvCxnSpPr/>
              <p:nvPr/>
            </p:nvCxnSpPr>
            <p:spPr>
              <a:xfrm>
                <a:off x="528989" y="1851841"/>
                <a:ext cx="298630" cy="746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線コネクタ 12"/>
              <p:cNvCxnSpPr/>
              <p:nvPr/>
            </p:nvCxnSpPr>
            <p:spPr>
              <a:xfrm>
                <a:off x="241557" y="2826225"/>
                <a:ext cx="365822" cy="373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直線コネクタ 13"/>
              <p:cNvCxnSpPr/>
              <p:nvPr/>
            </p:nvCxnSpPr>
            <p:spPr>
              <a:xfrm>
                <a:off x="3024831" y="4218588"/>
                <a:ext cx="67642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直線コネクタ 15"/>
              <p:cNvCxnSpPr/>
              <p:nvPr/>
            </p:nvCxnSpPr>
            <p:spPr>
              <a:xfrm>
                <a:off x="163167" y="2583589"/>
                <a:ext cx="365822" cy="373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pic>
          <p:nvPicPr>
            <p:cNvPr id="2" name="図 1"/>
            <p:cNvPicPr>
              <a:picLocks noChangeAspect="1"/>
            </p:cNvPicPr>
            <p:nvPr/>
          </p:nvPicPr>
          <p:blipFill>
            <a:blip r:embed="rId5"/>
            <a:stretch>
              <a:fillRect/>
            </a:stretch>
          </p:blipFill>
          <p:spPr>
            <a:xfrm>
              <a:off x="7398770" y="909035"/>
              <a:ext cx="1516302" cy="1179796"/>
            </a:xfrm>
            <a:prstGeom prst="rect">
              <a:avLst/>
            </a:prstGeom>
          </p:spPr>
        </p:pic>
      </p:grpSp>
      <p:sp>
        <p:nvSpPr>
          <p:cNvPr id="35" name="下矢印 34"/>
          <p:cNvSpPr/>
          <p:nvPr/>
        </p:nvSpPr>
        <p:spPr>
          <a:xfrm rot="4016515">
            <a:off x="7661803" y="2036061"/>
            <a:ext cx="456320" cy="5259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0890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Group 3074"/>
          <p:cNvGraphicFramePr>
            <a:graphicFrameLocks noGrp="1"/>
          </p:cNvGraphicFramePr>
          <p:nvPr>
            <p:extLst>
              <p:ext uri="{D42A27DB-BD31-4B8C-83A1-F6EECF244321}">
                <p14:modId xmlns:p14="http://schemas.microsoft.com/office/powerpoint/2010/main" val="3194928217"/>
              </p:ext>
            </p:extLst>
          </p:nvPr>
        </p:nvGraphicFramePr>
        <p:xfrm>
          <a:off x="788288" y="1079728"/>
          <a:ext cx="7163840" cy="3452827"/>
        </p:xfrm>
        <a:graphic>
          <a:graphicData uri="http://schemas.openxmlformats.org/drawingml/2006/table">
            <a:tbl>
              <a:tblPr/>
              <a:tblGrid>
                <a:gridCol w="1271342">
                  <a:extLst>
                    <a:ext uri="{9D8B030D-6E8A-4147-A177-3AD203B41FA5}">
                      <a16:colId xmlns:a16="http://schemas.microsoft.com/office/drawing/2014/main" val="771152664"/>
                    </a:ext>
                  </a:extLst>
                </a:gridCol>
                <a:gridCol w="2946249">
                  <a:extLst>
                    <a:ext uri="{9D8B030D-6E8A-4147-A177-3AD203B41FA5}">
                      <a16:colId xmlns:a16="http://schemas.microsoft.com/office/drawing/2014/main" val="3222281278"/>
                    </a:ext>
                  </a:extLst>
                </a:gridCol>
                <a:gridCol w="2946249">
                  <a:extLst>
                    <a:ext uri="{9D8B030D-6E8A-4147-A177-3AD203B41FA5}">
                      <a16:colId xmlns:a16="http://schemas.microsoft.com/office/drawing/2014/main" val="1635145711"/>
                    </a:ext>
                  </a:extLst>
                </a:gridCol>
              </a:tblGrid>
              <a:tr h="310152">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endParaRPr kumimoji="1" lang="en-US" altLang="ja-JP" sz="1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Day</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Night</a:t>
                      </a:r>
                    </a:p>
                  </a:txBody>
                  <a:tcPr marL="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1466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Good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3641557"/>
                  </a:ext>
                </a:extLst>
              </a:tr>
              <a:tr h="16759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Not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Good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
        <p:nvSpPr>
          <p:cNvPr id="26" name="タイトル 1"/>
          <p:cNvSpPr txBox="1">
            <a:spLocks/>
          </p:cNvSpPr>
          <p:nvPr/>
        </p:nvSpPr>
        <p:spPr>
          <a:xfrm>
            <a:off x="289156" y="678871"/>
            <a:ext cx="8076912" cy="387426"/>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800" kern="0" dirty="0">
                <a:solidFill>
                  <a:srgbClr val="6464E6"/>
                </a:solidFill>
                <a:latin typeface="Calibri" panose="020F0502020204030204" pitchFamily="34" charset="0"/>
                <a:cs typeface="Calibri" panose="020F0502020204030204" pitchFamily="34" charset="0"/>
              </a:rPr>
              <a:t>Followings are good or not good example captured by X5 series camera.</a:t>
            </a:r>
          </a:p>
        </p:txBody>
      </p:sp>
      <p:pic>
        <p:nvPicPr>
          <p:cNvPr id="27" name="図 26"/>
          <p:cNvPicPr>
            <a:picLocks noChangeAspect="1"/>
          </p:cNvPicPr>
          <p:nvPr/>
        </p:nvPicPr>
        <p:blipFill rotWithShape="1">
          <a:blip r:embed="rId2"/>
          <a:srcRect b="38535"/>
          <a:stretch/>
        </p:blipFill>
        <p:spPr>
          <a:xfrm>
            <a:off x="2271784" y="1463105"/>
            <a:ext cx="2571384" cy="1343036"/>
          </a:xfrm>
          <a:prstGeom prst="rect">
            <a:avLst/>
          </a:prstGeom>
          <a:ln w="19050">
            <a:solidFill>
              <a:schemeClr val="bg1"/>
            </a:solidFill>
          </a:ln>
        </p:spPr>
      </p:pic>
      <p:pic>
        <p:nvPicPr>
          <p:cNvPr id="28" name="図 27"/>
          <p:cNvPicPr>
            <a:picLocks noChangeAspect="1"/>
          </p:cNvPicPr>
          <p:nvPr/>
        </p:nvPicPr>
        <p:blipFill rotWithShape="1">
          <a:blip r:embed="rId3"/>
          <a:srcRect l="-1310" t="11628" r="1310" b="31265"/>
          <a:stretch/>
        </p:blipFill>
        <p:spPr>
          <a:xfrm>
            <a:off x="5209832" y="1463105"/>
            <a:ext cx="2502660" cy="1342078"/>
          </a:xfrm>
          <a:prstGeom prst="rect">
            <a:avLst/>
          </a:prstGeom>
        </p:spPr>
      </p:pic>
      <p:pic>
        <p:nvPicPr>
          <p:cNvPr id="30" name="図 29"/>
          <p:cNvPicPr>
            <a:picLocks noChangeAspect="1"/>
          </p:cNvPicPr>
          <p:nvPr/>
        </p:nvPicPr>
        <p:blipFill rotWithShape="1">
          <a:blip r:embed="rId4"/>
          <a:srcRect t="12311" b="35845"/>
          <a:stretch/>
        </p:blipFill>
        <p:spPr>
          <a:xfrm>
            <a:off x="2271784" y="3047726"/>
            <a:ext cx="2571384" cy="1312617"/>
          </a:xfrm>
          <a:prstGeom prst="rect">
            <a:avLst/>
          </a:prstGeom>
          <a:ln w="19050">
            <a:solidFill>
              <a:schemeClr val="bg1"/>
            </a:solidFill>
          </a:ln>
        </p:spPr>
      </p:pic>
      <p:pic>
        <p:nvPicPr>
          <p:cNvPr id="31" name="図 30"/>
          <p:cNvPicPr>
            <a:picLocks noChangeAspect="1"/>
          </p:cNvPicPr>
          <p:nvPr/>
        </p:nvPicPr>
        <p:blipFill rotWithShape="1">
          <a:blip r:embed="rId5"/>
          <a:srcRect t="9864" b="38594"/>
          <a:stretch/>
        </p:blipFill>
        <p:spPr>
          <a:xfrm>
            <a:off x="5281625" y="3071189"/>
            <a:ext cx="2430867" cy="1289154"/>
          </a:xfrm>
          <a:prstGeom prst="rect">
            <a:avLst/>
          </a:prstGeom>
          <a:ln w="19050">
            <a:solidFill>
              <a:schemeClr val="bg1"/>
            </a:solidFill>
          </a:ln>
        </p:spPr>
      </p:pic>
      <p:sp>
        <p:nvSpPr>
          <p:cNvPr id="10"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schemeClr val="bg1"/>
                </a:solidFill>
              </a:rPr>
              <a:t>6</a:t>
            </a:r>
            <a:r>
              <a:rPr lang="en-US" altLang="ja-JP" sz="2400" dirty="0" smtClean="0">
                <a:solidFill>
                  <a:schemeClr val="bg1"/>
                </a:solidFill>
              </a:rPr>
              <a:t>. Example of testing</a:t>
            </a:r>
            <a:endParaRPr lang="ja-JP" altLang="en-US" sz="2400" dirty="0">
              <a:solidFill>
                <a:schemeClr val="bg1"/>
              </a:solidFill>
            </a:endParaRPr>
          </a:p>
        </p:txBody>
      </p:sp>
    </p:spTree>
    <p:extLst>
      <p:ext uri="{BB962C8B-B14F-4D97-AF65-F5344CB8AC3E}">
        <p14:creationId xmlns:p14="http://schemas.microsoft.com/office/powerpoint/2010/main" val="3511352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oup 3074"/>
          <p:cNvGraphicFramePr>
            <a:graphicFrameLocks noGrp="1"/>
          </p:cNvGraphicFramePr>
          <p:nvPr>
            <p:extLst/>
          </p:nvPr>
        </p:nvGraphicFramePr>
        <p:xfrm>
          <a:off x="4654221" y="980503"/>
          <a:ext cx="4384460" cy="3573262"/>
        </p:xfrm>
        <a:graphic>
          <a:graphicData uri="http://schemas.openxmlformats.org/drawingml/2006/table">
            <a:tbl>
              <a:tblPr/>
              <a:tblGrid>
                <a:gridCol w="2670028">
                  <a:extLst>
                    <a:ext uri="{9D8B030D-6E8A-4147-A177-3AD203B41FA5}">
                      <a16:colId xmlns:a16="http://schemas.microsoft.com/office/drawing/2014/main" val="771152664"/>
                    </a:ext>
                  </a:extLst>
                </a:gridCol>
                <a:gridCol w="1714432">
                  <a:extLst>
                    <a:ext uri="{9D8B030D-6E8A-4147-A177-3AD203B41FA5}">
                      <a16:colId xmlns:a16="http://schemas.microsoft.com/office/drawing/2014/main" val="1635145711"/>
                    </a:ext>
                  </a:extLst>
                </a:gridCol>
              </a:tblGrid>
              <a:tr h="222627">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Restriction</a:t>
                      </a: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4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Image example</a:t>
                      </a:r>
                    </a:p>
                  </a:txBody>
                  <a:tcPr marL="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94863">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cs typeface="Calibri" panose="020F0502020204030204" pitchFamily="34" charset="0"/>
                        </a:rPr>
                        <a:t>In heavy</a:t>
                      </a:r>
                      <a:r>
                        <a:rPr lang="en-US" altLang="ja-JP" sz="1200" baseline="0" dirty="0" smtClean="0">
                          <a:latin typeface="Calibri" panose="020F0502020204030204" pitchFamily="34" charset="0"/>
                          <a:cs typeface="Calibri" panose="020F0502020204030204" pitchFamily="34" charset="0"/>
                        </a:rPr>
                        <a:t> snow or rain.</a:t>
                      </a:r>
                      <a:r>
                        <a:rPr lang="en-US" altLang="ja-JP" sz="1200" dirty="0" smtClean="0">
                          <a:latin typeface="Calibri" panose="020F0502020204030204" pitchFamily="34" charset="0"/>
                          <a:cs typeface="Calibri" panose="020F0502020204030204" pitchFamily="34" charset="0"/>
                        </a:rPr>
                        <a:t/>
                      </a:r>
                      <a:br>
                        <a:rPr lang="en-US" altLang="ja-JP" sz="1200" dirty="0" smtClean="0">
                          <a:latin typeface="Calibri" panose="020F0502020204030204" pitchFamily="34" charset="0"/>
                          <a:cs typeface="Calibri" panose="020F0502020204030204" pitchFamily="34" charset="0"/>
                        </a:rPr>
                      </a:br>
                      <a:endParaRPr kumimoji="1" lang="ja-JP" alt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3641557"/>
                  </a:ext>
                </a:extLst>
              </a:tr>
              <a:tr h="639154">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cs typeface="Calibri" panose="020F0502020204030204" pitchFamily="34" charset="0"/>
                        </a:rPr>
                        <a:t>Over specification of</a:t>
                      </a:r>
                      <a:r>
                        <a:rPr lang="en-US" altLang="ja-JP" sz="1200" baseline="0" dirty="0" smtClean="0">
                          <a:latin typeface="Calibri" panose="020F0502020204030204" pitchFamily="34" charset="0"/>
                          <a:cs typeface="Calibri" panose="020F0502020204030204" pitchFamily="34" charset="0"/>
                        </a:rPr>
                        <a:t> capturing vehicle speed (</a:t>
                      </a:r>
                      <a:r>
                        <a:rPr lang="en-US" altLang="ja-JP" sz="1200" dirty="0" smtClean="0">
                          <a:latin typeface="Calibri" panose="020F0502020204030204" pitchFamily="34" charset="0"/>
                          <a:cs typeface="Calibri" panose="020F0502020204030204" pitchFamily="34" charset="0"/>
                        </a:rPr>
                        <a:t>120km/h/15fps mode</a:t>
                      </a:r>
                      <a:r>
                        <a:rPr lang="en-US" altLang="ja-JP" sz="1200" baseline="0" dirty="0" smtClean="0">
                          <a:latin typeface="Calibri" panose="020F0502020204030204" pitchFamily="34" charset="0"/>
                          <a:cs typeface="Calibri" panose="020F0502020204030204" pitchFamily="34" charset="0"/>
                        </a:rPr>
                        <a:t> or</a:t>
                      </a:r>
                      <a:endParaRPr lang="en-US" altLang="ja-JP" sz="1200" dirty="0" smtClean="0">
                        <a:latin typeface="Calibri" panose="020F0502020204030204" pitchFamily="34" charset="0"/>
                        <a:cs typeface="Calibri" panose="020F0502020204030204" pitchFamily="34" charset="0"/>
                      </a:endParaRPr>
                    </a:p>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cs typeface="Calibri" panose="020F0502020204030204" pitchFamily="34" charset="0"/>
                        </a:rPr>
                        <a:t>160km/h/30fps mode)</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5005998"/>
                  </a:ext>
                </a:extLst>
              </a:tr>
              <a:tr h="594863">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cs typeface="Calibri" panose="020F0502020204030204" pitchFamily="34" charset="0"/>
                        </a:rPr>
                        <a:t>Water drops or stains on the glass surface of the camera.</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6962143"/>
                  </a:ext>
                </a:extLst>
              </a:tr>
              <a:tr h="745680">
                <a:tc>
                  <a:txBody>
                    <a:bodyPr/>
                    <a:lstStyle/>
                    <a:p>
                      <a:r>
                        <a:rPr kumimoji="1" lang="en-US" altLang="ja-JP" sz="1200" baseline="0" dirty="0" smtClean="0">
                          <a:latin typeface="Calibri" panose="020F0502020204030204" pitchFamily="34" charset="0"/>
                          <a:cs typeface="Calibri" panose="020F0502020204030204" pitchFamily="34" charset="0"/>
                        </a:rPr>
                        <a:t>Difficult to see characters,</a:t>
                      </a:r>
                      <a:endParaRPr kumimoji="1" lang="en-US" altLang="ja-JP" sz="1200" dirty="0" smtClean="0">
                        <a:latin typeface="Calibri" panose="020F0502020204030204" pitchFamily="34" charset="0"/>
                        <a:cs typeface="Calibri" panose="020F0502020204030204" pitchFamily="34" charset="0"/>
                      </a:endParaRPr>
                    </a:p>
                    <a:p>
                      <a:r>
                        <a:rPr kumimoji="1" lang="en-US" altLang="ja-JP" sz="1200" dirty="0" smtClean="0">
                          <a:latin typeface="Calibri" panose="020F0502020204030204" pitchFamily="34" charset="0"/>
                          <a:cs typeface="Calibri" panose="020F0502020204030204" pitchFamily="34" charset="0"/>
                        </a:rPr>
                        <a:t>due to license condition.</a:t>
                      </a:r>
                    </a:p>
                    <a:p>
                      <a:r>
                        <a:rPr kumimoji="1" lang="en-US" altLang="ja-JP" sz="1000" dirty="0" smtClean="0">
                          <a:latin typeface="Calibri" panose="020F0502020204030204" pitchFamily="34" charset="0"/>
                          <a:cs typeface="Calibri" panose="020F0502020204030204" pitchFamily="34" charset="0"/>
                        </a:rPr>
                        <a:t>(</a:t>
                      </a:r>
                      <a:r>
                        <a:rPr kumimoji="1" lang="en-US" altLang="ja-JP" sz="900" dirty="0" smtClean="0">
                          <a:latin typeface="Calibri" panose="020F0502020204030204" pitchFamily="34" charset="0"/>
                          <a:cs typeface="Calibri" panose="020F0502020204030204" pitchFamily="34" charset="0"/>
                        </a:rPr>
                        <a:t>painted</a:t>
                      </a:r>
                      <a:r>
                        <a:rPr kumimoji="1" lang="en-US" altLang="ja-JP" sz="900" baseline="0" dirty="0" smtClean="0">
                          <a:latin typeface="Calibri" panose="020F0502020204030204" pitchFamily="34" charset="0"/>
                          <a:cs typeface="Calibri" panose="020F0502020204030204" pitchFamily="34" charset="0"/>
                        </a:rPr>
                        <a:t> too reflective material or dirty on or one of character is not printed by reflective material etc.) </a:t>
                      </a:r>
                      <a:endParaRPr kumimoji="1" lang="en-US" altLang="ja-JP" sz="900" dirty="0" smtClean="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43258219"/>
                  </a:ext>
                </a:extLst>
              </a:tr>
              <a:tr h="760898">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200" dirty="0" smtClean="0">
                          <a:latin typeface="Calibri" panose="020F0502020204030204" pitchFamily="34" charset="0"/>
                          <a:cs typeface="Calibri" panose="020F0502020204030204" pitchFamily="34" charset="0"/>
                        </a:rPr>
                        <a:t>Coexistence area of reflective and non-reflective plates</a:t>
                      </a:r>
                      <a:r>
                        <a:rPr kumimoji="1" lang="en-US" altLang="ja-JP" sz="1400" dirty="0" smtClean="0">
                          <a:latin typeface="Calibri" panose="020F0502020204030204" pitchFamily="34" charset="0"/>
                          <a:cs typeface="Calibri" panose="020F0502020204030204" pitchFamily="34" charset="0"/>
                        </a:rPr>
                        <a:t/>
                      </a:r>
                      <a:br>
                        <a:rPr kumimoji="1" lang="en-US" altLang="ja-JP" sz="1400" dirty="0" smtClean="0">
                          <a:latin typeface="Calibri" panose="020F0502020204030204" pitchFamily="34" charset="0"/>
                          <a:cs typeface="Calibri" panose="020F0502020204030204" pitchFamily="34" charset="0"/>
                        </a:rPr>
                      </a:br>
                      <a:r>
                        <a:rPr kumimoji="1" lang="en-US" altLang="ja-JP" sz="800" dirty="0" smtClean="0">
                          <a:latin typeface="Calibri" panose="020F0502020204030204" pitchFamily="34" charset="0"/>
                          <a:cs typeface="Calibri" panose="020F0502020204030204" pitchFamily="34" charset="0"/>
                        </a:rPr>
                        <a:t>(In some cases, you can shoot the reflective type with Source2 and the non-reflective type with Source1</a:t>
                      </a:r>
                      <a:r>
                        <a:rPr kumimoji="1" lang="en-US" altLang="ja-JP" sz="1200" dirty="0" smtClean="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graphicFrame>
        <p:nvGraphicFramePr>
          <p:cNvPr id="28" name="Group 3074"/>
          <p:cNvGraphicFramePr>
            <a:graphicFrameLocks noGrp="1"/>
          </p:cNvGraphicFramePr>
          <p:nvPr>
            <p:extLst/>
          </p:nvPr>
        </p:nvGraphicFramePr>
        <p:xfrm>
          <a:off x="137174" y="980504"/>
          <a:ext cx="4384460" cy="3566081"/>
        </p:xfrm>
        <a:graphic>
          <a:graphicData uri="http://schemas.openxmlformats.org/drawingml/2006/table">
            <a:tbl>
              <a:tblPr/>
              <a:tblGrid>
                <a:gridCol w="2556457">
                  <a:extLst>
                    <a:ext uri="{9D8B030D-6E8A-4147-A177-3AD203B41FA5}">
                      <a16:colId xmlns:a16="http://schemas.microsoft.com/office/drawing/2014/main" val="771152664"/>
                    </a:ext>
                  </a:extLst>
                </a:gridCol>
                <a:gridCol w="1828003">
                  <a:extLst>
                    <a:ext uri="{9D8B030D-6E8A-4147-A177-3AD203B41FA5}">
                      <a16:colId xmlns:a16="http://schemas.microsoft.com/office/drawing/2014/main" val="1635145711"/>
                    </a:ext>
                  </a:extLst>
                </a:gridCol>
              </a:tblGrid>
              <a:tr h="22669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Restriction</a:t>
                      </a: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4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Image example</a:t>
                      </a:r>
                    </a:p>
                  </a:txBody>
                  <a:tcPr marL="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701283">
                <a:tc>
                  <a:txBody>
                    <a:bodyPr/>
                    <a:lstStyle/>
                    <a:p>
                      <a:r>
                        <a:rPr lang="en-US" altLang="ja-JP" sz="1200" baseline="0" dirty="0" smtClean="0">
                          <a:latin typeface="Calibri" panose="020F0502020204030204" pitchFamily="34" charset="0"/>
                          <a:cs typeface="Calibri" panose="020F0502020204030204" pitchFamily="34" charset="0"/>
                        </a:rPr>
                        <a:t>In the case of entering</a:t>
                      </a:r>
                    </a:p>
                    <a:p>
                      <a:r>
                        <a:rPr lang="en-US" altLang="ja-JP" sz="1200" baseline="0" dirty="0" smtClean="0">
                          <a:latin typeface="Calibri" panose="020F0502020204030204" pitchFamily="34" charset="0"/>
                          <a:cs typeface="Calibri" panose="020F0502020204030204" pitchFamily="34" charset="0"/>
                        </a:rPr>
                        <a:t>sunlight or reflection from vehicles hoods to the camera directly</a:t>
                      </a:r>
                      <a:r>
                        <a:rPr kumimoji="1" lang="en-US" altLang="ja-JP" sz="1200" baseline="0" dirty="0">
                          <a:latin typeface="Calibri" panose="020F0502020204030204" pitchFamily="34" charset="0"/>
                          <a:cs typeface="Calibri" panose="020F0502020204030204" pitchFamily="34" charset="0"/>
                        </a:rPr>
                        <a:t>.</a:t>
                      </a:r>
                      <a:endParaRPr lang="en-US" altLang="ja-JP" sz="1200" dirty="0" smtClean="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3641557"/>
                  </a:ext>
                </a:extLst>
              </a:tr>
              <a:tr h="813457">
                <a:tc>
                  <a:txBody>
                    <a:bodyPr/>
                    <a:lstStyle/>
                    <a:p>
                      <a:r>
                        <a:rPr lang="en-US" altLang="ja-JP" sz="1200" dirty="0" smtClean="0">
                          <a:latin typeface="Calibri" panose="020F0502020204030204" pitchFamily="34" charset="0"/>
                          <a:cs typeface="Calibri" panose="020F0502020204030204" pitchFamily="34" charset="0"/>
                        </a:rPr>
                        <a:t>In the case</a:t>
                      </a:r>
                      <a:r>
                        <a:rPr lang="en-US" altLang="ja-JP" sz="1200" baseline="0" dirty="0" smtClean="0">
                          <a:latin typeface="Calibri" panose="020F0502020204030204" pitchFamily="34" charset="0"/>
                          <a:cs typeface="Calibri" panose="020F0502020204030204" pitchFamily="34" charset="0"/>
                        </a:rPr>
                        <a:t> of </a:t>
                      </a:r>
                      <a:endParaRPr lang="en-US" altLang="ja-JP" sz="1200" dirty="0" smtClean="0">
                        <a:latin typeface="Calibri" panose="020F0502020204030204" pitchFamily="34" charset="0"/>
                        <a:cs typeface="Calibri" panose="020F0502020204030204" pitchFamily="34" charset="0"/>
                      </a:endParaRPr>
                    </a:p>
                    <a:p>
                      <a:r>
                        <a:rPr lang="en-US" altLang="ja-JP" sz="1200" dirty="0" smtClean="0">
                          <a:latin typeface="Calibri" panose="020F0502020204030204" pitchFamily="34" charset="0"/>
                          <a:cs typeface="Calibri" panose="020F0502020204030204" pitchFamily="34" charset="0"/>
                        </a:rPr>
                        <a:t>windshield</a:t>
                      </a:r>
                      <a:r>
                        <a:rPr lang="en-US" altLang="ja-JP" sz="1200" baseline="0" dirty="0" smtClean="0">
                          <a:latin typeface="Calibri" panose="020F0502020204030204" pitchFamily="34" charset="0"/>
                          <a:cs typeface="Calibri" panose="020F0502020204030204" pitchFamily="34" charset="0"/>
                        </a:rPr>
                        <a:t> angle is more than</a:t>
                      </a:r>
                    </a:p>
                    <a:p>
                      <a:r>
                        <a:rPr lang="en-US" altLang="ja-JP" sz="1200" dirty="0" smtClean="0">
                          <a:latin typeface="Calibri" panose="020F0502020204030204" pitchFamily="34" charset="0"/>
                          <a:cs typeface="Calibri" panose="020F0502020204030204" pitchFamily="34" charset="0"/>
                        </a:rPr>
                        <a:t>50 degrees.</a:t>
                      </a:r>
                      <a:r>
                        <a:rPr lang="ja-JP" altLang="en-US" sz="1200" dirty="0" smtClean="0">
                          <a:latin typeface="Calibri" panose="020F0502020204030204" pitchFamily="34" charset="0"/>
                          <a:cs typeface="Calibri" panose="020F0502020204030204" pitchFamily="34" charset="0"/>
                        </a:rPr>
                        <a:t>　</a:t>
                      </a:r>
                      <a:r>
                        <a:rPr lang="en-US" altLang="ja-JP" sz="1200" dirty="0" smtClean="0">
                          <a:latin typeface="Calibri" panose="020F0502020204030204" pitchFamily="34" charset="0"/>
                          <a:cs typeface="Calibri" panose="020F0502020204030204" pitchFamily="34" charset="0"/>
                        </a:rPr>
                        <a:t>(bus, truck, etc.)</a:t>
                      </a:r>
                      <a:br>
                        <a:rPr lang="en-US" altLang="ja-JP" sz="1200" dirty="0" smtClean="0">
                          <a:latin typeface="Calibri" panose="020F0502020204030204" pitchFamily="34" charset="0"/>
                          <a:cs typeface="Calibri" panose="020F0502020204030204" pitchFamily="34" charset="0"/>
                        </a:rPr>
                      </a:br>
                      <a:endParaRPr kumimoji="1" lang="ja-JP" alt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5005998"/>
                  </a:ext>
                </a:extLst>
              </a:tr>
              <a:tr h="971567">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cs typeface="Calibri" panose="020F0502020204030204" pitchFamily="34" charset="0"/>
                        </a:rPr>
                        <a:t>In the</a:t>
                      </a:r>
                      <a:r>
                        <a:rPr lang="en-US" altLang="ja-JP" sz="1200" baseline="0" dirty="0" smtClean="0">
                          <a:latin typeface="Calibri" panose="020F0502020204030204" pitchFamily="34" charset="0"/>
                          <a:cs typeface="Calibri" panose="020F0502020204030204" pitchFamily="34" charset="0"/>
                        </a:rPr>
                        <a:t> case of windshield</a:t>
                      </a:r>
                      <a:r>
                        <a:rPr lang="en-US" altLang="ja-JP" sz="1200" dirty="0" smtClean="0">
                          <a:latin typeface="Calibri" panose="020F0502020204030204" pitchFamily="34" charset="0"/>
                          <a:cs typeface="Calibri" panose="020F0502020204030204" pitchFamily="34" charset="0"/>
                        </a:rPr>
                        <a:t> with a </a:t>
                      </a:r>
                      <a:r>
                        <a:rPr lang="en-US" altLang="ja-JP" sz="1200" b="1" u="sng" dirty="0" smtClean="0">
                          <a:solidFill>
                            <a:srgbClr val="FF0000"/>
                          </a:solidFill>
                          <a:latin typeface="Calibri" panose="020F0502020204030204" pitchFamily="34" charset="0"/>
                          <a:cs typeface="Calibri" panose="020F0502020204030204" pitchFamily="34" charset="0"/>
                        </a:rPr>
                        <a:t>special film</a:t>
                      </a:r>
                      <a:r>
                        <a:rPr lang="en-US" altLang="ja-JP" sz="1200" dirty="0" smtClean="0">
                          <a:solidFill>
                            <a:srgbClr val="FF0000"/>
                          </a:solidFill>
                          <a:latin typeface="Calibri" panose="020F0502020204030204" pitchFamily="34" charset="0"/>
                          <a:cs typeface="Calibri" panose="020F0502020204030204" pitchFamily="34" charset="0"/>
                        </a:rPr>
                        <a:t>*</a:t>
                      </a:r>
                      <a:r>
                        <a:rPr lang="en-US" altLang="ja-JP" sz="1200" dirty="0" smtClean="0">
                          <a:solidFill>
                            <a:schemeClr val="tx1"/>
                          </a:solidFill>
                          <a:latin typeface="Calibri" panose="020F0502020204030204" pitchFamily="34" charset="0"/>
                          <a:cs typeface="Calibri" panose="020F0502020204030204" pitchFamily="34" charset="0"/>
                        </a:rPr>
                        <a:t>as below.</a:t>
                      </a:r>
                    </a:p>
                    <a:p>
                      <a:pPr marL="0" marR="0" lvl="0" indent="0" algn="l"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smtClean="0">
                          <a:latin typeface="Calibri" panose="020F0502020204030204" pitchFamily="34" charset="0"/>
                          <a:cs typeface="Calibri" panose="020F0502020204030204" pitchFamily="34" charset="0"/>
                        </a:rPr>
                        <a:t> - cut more than 85% of 855nm NIR or</a:t>
                      </a:r>
                    </a:p>
                    <a:p>
                      <a:pPr marL="0" marR="0" lvl="0" indent="0" algn="l"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smtClean="0">
                          <a:latin typeface="Calibri" panose="020F0502020204030204" pitchFamily="34" charset="0"/>
                          <a:cs typeface="Calibri" panose="020F0502020204030204" pitchFamily="34" charset="0"/>
                        </a:rPr>
                        <a:t> - reflect</a:t>
                      </a:r>
                      <a:r>
                        <a:rPr lang="en-US" altLang="ja-JP" sz="1200" baseline="0" dirty="0" smtClean="0">
                          <a:latin typeface="Calibri" panose="020F0502020204030204" pitchFamily="34" charset="0"/>
                          <a:cs typeface="Calibri" panose="020F0502020204030204" pitchFamily="34" charset="0"/>
                        </a:rPr>
                        <a:t> IR or</a:t>
                      </a:r>
                    </a:p>
                    <a:p>
                      <a:pPr marL="0" marR="0" lvl="0" indent="0" algn="l"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aseline="0" dirty="0" smtClean="0">
                          <a:latin typeface="Calibri" panose="020F0502020204030204" pitchFamily="34" charset="0"/>
                          <a:cs typeface="Calibri" panose="020F0502020204030204" pitchFamily="34" charset="0"/>
                        </a:rPr>
                        <a:t> - Polarized film</a:t>
                      </a:r>
                      <a:endParaRPr lang="en-US" altLang="ja-JP" sz="1200" dirty="0" smtClean="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43258219"/>
                  </a:ext>
                </a:extLst>
              </a:tr>
              <a:tr h="801302">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200" dirty="0" smtClean="0">
                          <a:latin typeface="Calibri" panose="020F0502020204030204" pitchFamily="34" charset="0"/>
                          <a:cs typeface="Calibri" panose="020F0502020204030204" pitchFamily="34" charset="0"/>
                        </a:rPr>
                        <a:t>Out of recommended installation</a:t>
                      </a:r>
                      <a:r>
                        <a:rPr kumimoji="1" lang="en-US" altLang="ja-JP" sz="1200" baseline="0" dirty="0" smtClean="0">
                          <a:latin typeface="Calibri" panose="020F0502020204030204" pitchFamily="34" charset="0"/>
                          <a:cs typeface="Calibri" panose="020F0502020204030204" pitchFamily="34" charset="0"/>
                        </a:rPr>
                        <a:t> condition.</a:t>
                      </a:r>
                      <a:r>
                        <a:rPr lang="en-US" altLang="ja-JP" sz="1200" dirty="0" smtClean="0">
                          <a:latin typeface="Calibri" panose="020F0502020204030204" pitchFamily="34" charset="0"/>
                          <a:cs typeface="Calibri" panose="020F0502020204030204" pitchFamily="34" charset="0"/>
                        </a:rPr>
                        <a:t> (horizontal distance, vertical distance, height)</a:t>
                      </a:r>
                      <a:endParaRPr kumimoji="1" lang="en-US" altLang="ja-JP" sz="1200" baseline="0" dirty="0" smtClean="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006AB0"/>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pic>
        <p:nvPicPr>
          <p:cNvPr id="17" name="図 16"/>
          <p:cNvPicPr>
            <a:picLocks noChangeAspect="1"/>
          </p:cNvPicPr>
          <p:nvPr/>
        </p:nvPicPr>
        <p:blipFill>
          <a:blip r:embed="rId3"/>
          <a:stretch>
            <a:fillRect/>
          </a:stretch>
        </p:blipFill>
        <p:spPr>
          <a:xfrm>
            <a:off x="8252904" y="3098718"/>
            <a:ext cx="394329" cy="207239"/>
          </a:xfrm>
          <a:prstGeom prst="rect">
            <a:avLst/>
          </a:prstGeom>
        </p:spPr>
      </p:pic>
      <p:pic>
        <p:nvPicPr>
          <p:cNvPr id="21" name="図 20"/>
          <p:cNvPicPr>
            <a:picLocks noChangeAspect="1"/>
          </p:cNvPicPr>
          <p:nvPr/>
        </p:nvPicPr>
        <p:blipFill>
          <a:blip r:embed="rId4"/>
          <a:stretch>
            <a:fillRect/>
          </a:stretch>
        </p:blipFill>
        <p:spPr>
          <a:xfrm>
            <a:off x="7686108" y="3064085"/>
            <a:ext cx="434209" cy="241874"/>
          </a:xfrm>
          <a:prstGeom prst="rect">
            <a:avLst/>
          </a:prstGeom>
        </p:spPr>
      </p:pic>
      <p:pic>
        <p:nvPicPr>
          <p:cNvPr id="22" name="図 21"/>
          <p:cNvPicPr>
            <a:picLocks noChangeAspect="1"/>
          </p:cNvPicPr>
          <p:nvPr/>
        </p:nvPicPr>
        <p:blipFill rotWithShape="1">
          <a:blip r:embed="rId5"/>
          <a:srcRect l="44248" t="6622" r="7577" b="8260"/>
          <a:stretch/>
        </p:blipFill>
        <p:spPr>
          <a:xfrm>
            <a:off x="7636548" y="3323596"/>
            <a:ext cx="515927" cy="235175"/>
          </a:xfrm>
          <a:prstGeom prst="rect">
            <a:avLst/>
          </a:prstGeom>
        </p:spPr>
      </p:pic>
      <p:pic>
        <p:nvPicPr>
          <p:cNvPr id="23" name="図 22"/>
          <p:cNvPicPr>
            <a:picLocks noChangeAspect="1"/>
          </p:cNvPicPr>
          <p:nvPr/>
        </p:nvPicPr>
        <p:blipFill>
          <a:blip r:embed="rId6"/>
          <a:stretch>
            <a:fillRect/>
          </a:stretch>
        </p:blipFill>
        <p:spPr>
          <a:xfrm>
            <a:off x="8237868" y="3325140"/>
            <a:ext cx="454562" cy="235699"/>
          </a:xfrm>
          <a:prstGeom prst="rect">
            <a:avLst/>
          </a:prstGeom>
        </p:spPr>
      </p:pic>
      <p:pic>
        <p:nvPicPr>
          <p:cNvPr id="24" name="図 23"/>
          <p:cNvPicPr>
            <a:picLocks noChangeAspect="1"/>
          </p:cNvPicPr>
          <p:nvPr/>
        </p:nvPicPr>
        <p:blipFill rotWithShape="1">
          <a:blip r:embed="rId7"/>
          <a:srcRect l="4566" t="13255" r="7656" b="25447"/>
          <a:stretch/>
        </p:blipFill>
        <p:spPr>
          <a:xfrm>
            <a:off x="7686108" y="3535570"/>
            <a:ext cx="444508" cy="191687"/>
          </a:xfrm>
          <a:prstGeom prst="rect">
            <a:avLst/>
          </a:prstGeom>
        </p:spPr>
      </p:pic>
      <p:pic>
        <p:nvPicPr>
          <p:cNvPr id="25" name="図 24"/>
          <p:cNvPicPr>
            <a:picLocks noChangeAspect="1"/>
          </p:cNvPicPr>
          <p:nvPr/>
        </p:nvPicPr>
        <p:blipFill rotWithShape="1">
          <a:blip r:embed="rId8"/>
          <a:srcRect l="2790" t="7519" r="3340" b="8475"/>
          <a:stretch/>
        </p:blipFill>
        <p:spPr>
          <a:xfrm>
            <a:off x="8268844" y="3542024"/>
            <a:ext cx="453136" cy="199641"/>
          </a:xfrm>
          <a:prstGeom prst="rect">
            <a:avLst/>
          </a:prstGeom>
        </p:spPr>
      </p:pic>
      <p:pic>
        <p:nvPicPr>
          <p:cNvPr id="26" name="図 25"/>
          <p:cNvPicPr>
            <a:picLocks noChangeAspect="1"/>
          </p:cNvPicPr>
          <p:nvPr/>
        </p:nvPicPr>
        <p:blipFill rotWithShape="1">
          <a:blip r:embed="rId9">
            <a:extLst/>
          </a:blip>
          <a:srcRect l="48885"/>
          <a:stretch/>
        </p:blipFill>
        <p:spPr>
          <a:xfrm>
            <a:off x="7494913" y="4003366"/>
            <a:ext cx="657562" cy="329530"/>
          </a:xfrm>
          <a:prstGeom prst="rect">
            <a:avLst/>
          </a:prstGeom>
        </p:spPr>
      </p:pic>
      <p:pic>
        <p:nvPicPr>
          <p:cNvPr id="27" name="図 26"/>
          <p:cNvPicPr>
            <a:picLocks noChangeAspect="1"/>
          </p:cNvPicPr>
          <p:nvPr/>
        </p:nvPicPr>
        <p:blipFill>
          <a:blip r:embed="rId10"/>
          <a:stretch>
            <a:fillRect/>
          </a:stretch>
        </p:blipFill>
        <p:spPr>
          <a:xfrm>
            <a:off x="8243933" y="4008564"/>
            <a:ext cx="653579" cy="324332"/>
          </a:xfrm>
          <a:prstGeom prst="rect">
            <a:avLst/>
          </a:prstGeom>
        </p:spPr>
      </p:pic>
      <p:sp>
        <p:nvSpPr>
          <p:cNvPr id="29" name="タイトル 1"/>
          <p:cNvSpPr txBox="1">
            <a:spLocks/>
          </p:cNvSpPr>
          <p:nvPr/>
        </p:nvSpPr>
        <p:spPr>
          <a:xfrm>
            <a:off x="57206" y="594016"/>
            <a:ext cx="6789245" cy="387426"/>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800" u="sng" kern="0" dirty="0">
                <a:solidFill>
                  <a:srgbClr val="6464E6"/>
                </a:solidFill>
                <a:effectLst/>
                <a:latin typeface="Calibri" panose="020F0502020204030204" pitchFamily="34" charset="0"/>
                <a:cs typeface="Calibri" panose="020F0502020204030204" pitchFamily="34" charset="0"/>
              </a:rPr>
              <a:t>Following performance limitation </a:t>
            </a:r>
            <a:r>
              <a:rPr lang="en-US" altLang="ja-JP" sz="1800" u="sng" kern="0" dirty="0" smtClean="0">
                <a:solidFill>
                  <a:srgbClr val="6464E6"/>
                </a:solidFill>
                <a:effectLst/>
                <a:latin typeface="Calibri" panose="020F0502020204030204" pitchFamily="34" charset="0"/>
                <a:cs typeface="Calibri" panose="020F0502020204030204" pitchFamily="34" charset="0"/>
              </a:rPr>
              <a:t>affects image quality.</a:t>
            </a:r>
            <a:endParaRPr lang="en-US" altLang="ja-JP" sz="1800" u="sng" kern="0" dirty="0">
              <a:solidFill>
                <a:srgbClr val="6464E6"/>
              </a:solidFill>
              <a:effectLst/>
              <a:latin typeface="Calibri" panose="020F0502020204030204" pitchFamily="34" charset="0"/>
              <a:cs typeface="Calibri" panose="020F0502020204030204" pitchFamily="34" charset="0"/>
            </a:endParaRPr>
          </a:p>
        </p:txBody>
      </p:sp>
      <p:pic>
        <p:nvPicPr>
          <p:cNvPr id="35" name="Picture 2" descr="C:\プロジェクト\Hisilicon_VCC\★DR1\画質決裁\確認資料\模擬環境\昼\逆光環境.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776" r="10159"/>
          <a:stretch/>
        </p:blipFill>
        <p:spPr bwMode="auto">
          <a:xfrm>
            <a:off x="3278127" y="1228064"/>
            <a:ext cx="652608" cy="650372"/>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rotWithShape="1">
          <a:blip r:embed="rId12" cstate="print">
            <a:extLst>
              <a:ext uri="{28A0092B-C50C-407E-A947-70E740481C1C}">
                <a14:useLocalDpi xmlns:a14="http://schemas.microsoft.com/office/drawing/2010/main" val="0"/>
              </a:ext>
            </a:extLst>
          </a:blip>
          <a:srcRect l="23805" r="4863"/>
          <a:stretch/>
        </p:blipFill>
        <p:spPr>
          <a:xfrm>
            <a:off x="3282142" y="1977275"/>
            <a:ext cx="648593" cy="681936"/>
          </a:xfrm>
          <a:prstGeom prst="rect">
            <a:avLst/>
          </a:prstGeom>
        </p:spPr>
      </p:pic>
      <p:pic>
        <p:nvPicPr>
          <p:cNvPr id="39" name="図 38"/>
          <p:cNvPicPr>
            <a:picLocks noChangeAspect="1"/>
          </p:cNvPicPr>
          <p:nvPr/>
        </p:nvPicPr>
        <p:blipFill rotWithShape="1">
          <a:blip r:embed="rId13" cstate="print">
            <a:extLst>
              <a:ext uri="{28A0092B-C50C-407E-A947-70E740481C1C}">
                <a14:useLocalDpi xmlns:a14="http://schemas.microsoft.com/office/drawing/2010/main" val="0"/>
              </a:ext>
            </a:extLst>
          </a:blip>
          <a:srcRect l="9793" t="9597" r="2922"/>
          <a:stretch/>
        </p:blipFill>
        <p:spPr>
          <a:xfrm>
            <a:off x="3151578" y="3772842"/>
            <a:ext cx="911864" cy="708322"/>
          </a:xfrm>
          <a:prstGeom prst="rect">
            <a:avLst/>
          </a:prstGeom>
        </p:spPr>
      </p:pic>
      <p:pic>
        <p:nvPicPr>
          <p:cNvPr id="41" name="図 40"/>
          <p:cNvPicPr>
            <a:picLocks noChangeAspect="1"/>
          </p:cNvPicPr>
          <p:nvPr/>
        </p:nvPicPr>
        <p:blipFill rotWithShape="1">
          <a:blip r:embed="rId14" cstate="print">
            <a:extLst>
              <a:ext uri="{28A0092B-C50C-407E-A947-70E740481C1C}">
                <a14:useLocalDpi xmlns:a14="http://schemas.microsoft.com/office/drawing/2010/main" val="0"/>
              </a:ext>
            </a:extLst>
          </a:blip>
          <a:srcRect l="3136" t="2345" r="25454" b="6977"/>
          <a:stretch/>
        </p:blipFill>
        <p:spPr>
          <a:xfrm>
            <a:off x="7833595" y="1839607"/>
            <a:ext cx="594042" cy="565754"/>
          </a:xfrm>
          <a:prstGeom prst="rect">
            <a:avLst/>
          </a:prstGeom>
        </p:spPr>
      </p:pic>
      <p:pic>
        <p:nvPicPr>
          <p:cNvPr id="31" name="図 30"/>
          <p:cNvPicPr>
            <a:picLocks noChangeAspect="1"/>
          </p:cNvPicPr>
          <p:nvPr/>
        </p:nvPicPr>
        <p:blipFill rotWithShape="1">
          <a:blip r:embed="rId15" cstate="print">
            <a:extLst>
              <a:ext uri="{28A0092B-C50C-407E-A947-70E740481C1C}">
                <a14:useLocalDpi xmlns:a14="http://schemas.microsoft.com/office/drawing/2010/main" val="0"/>
              </a:ext>
            </a:extLst>
          </a:blip>
          <a:srcRect l="12369" t="22774" r="16986" b="25777"/>
          <a:stretch/>
        </p:blipFill>
        <p:spPr>
          <a:xfrm>
            <a:off x="7830268" y="2465567"/>
            <a:ext cx="556995" cy="540866"/>
          </a:xfrm>
          <a:prstGeom prst="rect">
            <a:avLst/>
          </a:prstGeom>
        </p:spPr>
      </p:pic>
      <p:pic>
        <p:nvPicPr>
          <p:cNvPr id="32" name="図 31"/>
          <p:cNvPicPr>
            <a:picLocks noChangeAspect="1"/>
          </p:cNvPicPr>
          <p:nvPr/>
        </p:nvPicPr>
        <p:blipFill rotWithShape="1">
          <a:blip r:embed="rId16" cstate="print">
            <a:extLst>
              <a:ext uri="{28A0092B-C50C-407E-A947-70E740481C1C}">
                <a14:useLocalDpi xmlns:a14="http://schemas.microsoft.com/office/drawing/2010/main" val="0"/>
              </a:ext>
            </a:extLst>
          </a:blip>
          <a:srcRect l="37213" t="20495" r="11763" b="42080"/>
          <a:stretch/>
        </p:blipFill>
        <p:spPr>
          <a:xfrm>
            <a:off x="7609561" y="1222126"/>
            <a:ext cx="998411" cy="549249"/>
          </a:xfrm>
          <a:prstGeom prst="rect">
            <a:avLst/>
          </a:prstGeom>
        </p:spPr>
      </p:pic>
      <p:pic>
        <p:nvPicPr>
          <p:cNvPr id="33" name="図 32"/>
          <p:cNvPicPr>
            <a:picLocks noChangeAspect="1"/>
          </p:cNvPicPr>
          <p:nvPr/>
        </p:nvPicPr>
        <p:blipFill rotWithShape="1">
          <a:blip r:embed="rId17" cstate="print">
            <a:extLst>
              <a:ext uri="{28A0092B-C50C-407E-A947-70E740481C1C}">
                <a14:useLocalDpi xmlns:a14="http://schemas.microsoft.com/office/drawing/2010/main" val="0"/>
              </a:ext>
            </a:extLst>
          </a:blip>
          <a:srcRect l="25737" t="10477" r="21748" b="56361"/>
          <a:stretch/>
        </p:blipFill>
        <p:spPr>
          <a:xfrm>
            <a:off x="2780952" y="2806640"/>
            <a:ext cx="1620496" cy="746320"/>
          </a:xfrm>
          <a:prstGeom prst="rect">
            <a:avLst/>
          </a:prstGeom>
        </p:spPr>
      </p:pic>
      <p:sp>
        <p:nvSpPr>
          <p:cNvPr id="36" name="1 Título"/>
          <p:cNvSpPr txBox="1">
            <a:spLocks/>
          </p:cNvSpPr>
          <p:nvPr/>
        </p:nvSpPr>
        <p:spPr>
          <a:xfrm>
            <a:off x="322248" y="66940"/>
            <a:ext cx="7646285" cy="525309"/>
          </a:xfr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prstClr val="white"/>
                </a:solidFill>
                <a:ea typeface="Meiryo UI" pitchFamily="50" charset="-128"/>
              </a:rPr>
              <a:t>7. Performance limitation</a:t>
            </a:r>
            <a:endParaRPr lang="ja-JP" altLang="en-US" sz="2400" dirty="0"/>
          </a:p>
        </p:txBody>
      </p:sp>
    </p:spTree>
    <p:extLst>
      <p:ext uri="{BB962C8B-B14F-4D97-AF65-F5344CB8AC3E}">
        <p14:creationId xmlns:p14="http://schemas.microsoft.com/office/powerpoint/2010/main" val="114738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smtClean="0">
                <a:ln>
                  <a:noFill/>
                </a:ln>
                <a:solidFill>
                  <a:sysClr val="window" lastClr="FFFFFF"/>
                </a:solidFill>
                <a:effectLst/>
                <a:uLnTx/>
                <a:uFillTx/>
                <a:latin typeface="Calibri"/>
                <a:ea typeface="Meiryo UI" panose="020B0604030504040204" pitchFamily="50" charset="-128"/>
              </a:rPr>
              <a:t>Contents</a:t>
            </a:r>
            <a:endParaRPr kumimoji="1" lang="ja-JP" altLang="en-US" sz="2400" b="1" i="0" u="none" strike="noStrike" kern="1200" cap="none" spc="0" normalizeH="0" baseline="0" noProof="0" dirty="0">
              <a:ln>
                <a:noFill/>
              </a:ln>
              <a:solidFill>
                <a:sysClr val="window" lastClr="FFFFFF"/>
              </a:solidFill>
              <a:effectLst/>
              <a:uLnTx/>
              <a:uFillTx/>
              <a:latin typeface="Calibri"/>
              <a:ea typeface="Meiryo UI" panose="020B0604030504040204" pitchFamily="50" charset="-128"/>
            </a:endParaRPr>
          </a:p>
        </p:txBody>
      </p:sp>
      <p:sp>
        <p:nvSpPr>
          <p:cNvPr id="5" name="タイトル 1"/>
          <p:cNvSpPr txBox="1">
            <a:spLocks/>
          </p:cNvSpPr>
          <p:nvPr/>
        </p:nvSpPr>
        <p:spPr>
          <a:xfrm>
            <a:off x="377542" y="722550"/>
            <a:ext cx="8444612" cy="3754447"/>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2100" u="sng" kern="0" dirty="0">
                <a:solidFill>
                  <a:srgbClr val="6464E6"/>
                </a:solidFill>
                <a:latin typeface="Calibri" panose="020F0502020204030204" pitchFamily="34" charset="0"/>
                <a:cs typeface="Calibri" panose="020F0502020204030204" pitchFamily="34" charset="0"/>
              </a:rPr>
              <a:t>This guide is for you to support X5 series camera POC.</a:t>
            </a:r>
          </a:p>
          <a:p>
            <a:pPr algn="l" defTabSz="685800"/>
            <a:endParaRPr lang="en-US" altLang="ja-JP" sz="600" kern="0" dirty="0">
              <a:latin typeface="Calibri" panose="020F0502020204030204" pitchFamily="34" charset="0"/>
              <a:cs typeface="Calibri" panose="020F0502020204030204" pitchFamily="34" charset="0"/>
            </a:endParaRPr>
          </a:p>
          <a:p>
            <a:pPr algn="l" defTabSz="685800"/>
            <a:r>
              <a:rPr lang="en-US" altLang="ja-JP" sz="1800" kern="0" dirty="0">
                <a:latin typeface="Calibri" panose="020F0502020204030204" pitchFamily="34" charset="0"/>
                <a:cs typeface="Calibri" panose="020F0502020204030204" pitchFamily="34" charset="0"/>
              </a:rPr>
              <a:t> 1. Differences </a:t>
            </a:r>
            <a:r>
              <a:rPr lang="en-US" altLang="ja-JP" sz="1800" kern="0" dirty="0" smtClean="0">
                <a:latin typeface="Calibri" panose="020F0502020204030204" pitchFamily="34" charset="0"/>
                <a:cs typeface="Calibri" panose="020F0502020204030204" pitchFamily="34" charset="0"/>
              </a:rPr>
              <a:t>in </a:t>
            </a:r>
            <a:r>
              <a:rPr lang="en-US" altLang="ja-JP" sz="1800" kern="0" dirty="0">
                <a:latin typeface="Calibri" panose="020F0502020204030204" pitchFamily="34" charset="0"/>
                <a:cs typeface="Calibri" panose="020F0502020204030204" pitchFamily="34" charset="0"/>
              </a:rPr>
              <a:t>each generation model</a:t>
            </a:r>
          </a:p>
          <a:p>
            <a:pPr algn="l" defTabSz="685800"/>
            <a:r>
              <a:rPr lang="en-US" altLang="ja-JP" sz="1800" kern="0" dirty="0">
                <a:latin typeface="Calibri" panose="020F0502020204030204" pitchFamily="34" charset="0"/>
                <a:cs typeface="Calibri" panose="020F0502020204030204" pitchFamily="34" charset="0"/>
              </a:rPr>
              <a:t> 2. POC preparation (Firmware upgrade, Installation condition, System layout)</a:t>
            </a:r>
          </a:p>
          <a:p>
            <a:pPr algn="l" defTabSz="685800"/>
            <a:r>
              <a:rPr lang="en-US" altLang="ja-JP" sz="1500" kern="0" dirty="0">
                <a:latin typeface="Calibri" panose="020F0502020204030204" pitchFamily="34" charset="0"/>
                <a:cs typeface="Calibri" panose="020F0502020204030204" pitchFamily="34" charset="0"/>
              </a:rPr>
              <a:t>     *make sure before doing POC</a:t>
            </a:r>
          </a:p>
          <a:p>
            <a:pPr algn="l" defTabSz="685800"/>
            <a:r>
              <a:rPr lang="en-US" altLang="ja-JP" sz="1800" kern="0" dirty="0">
                <a:latin typeface="Calibri" panose="020F0502020204030204" pitchFamily="34" charset="0"/>
                <a:cs typeface="Calibri" panose="020F0502020204030204" pitchFamily="34" charset="0"/>
              </a:rPr>
              <a:t> 3. Installation case</a:t>
            </a:r>
          </a:p>
          <a:p>
            <a:pPr algn="l" defTabSz="685800"/>
            <a:r>
              <a:rPr lang="en-US" altLang="ja-JP" sz="1800" kern="0" dirty="0">
                <a:latin typeface="Calibri" panose="020F0502020204030204" pitchFamily="34" charset="0"/>
                <a:cs typeface="Calibri" panose="020F0502020204030204" pitchFamily="34" charset="0"/>
              </a:rPr>
              <a:t> 4. Parameter Setting </a:t>
            </a:r>
            <a:r>
              <a:rPr lang="en-US" altLang="ja-JP" sz="1800" kern="0" dirty="0" smtClean="0">
                <a:latin typeface="Calibri" panose="020F0502020204030204" pitchFamily="34" charset="0"/>
                <a:cs typeface="Calibri" panose="020F0502020204030204" pitchFamily="34" charset="0"/>
              </a:rPr>
              <a:t>Overview</a:t>
            </a:r>
            <a:endParaRPr lang="en-US" altLang="ja-JP" sz="1800" kern="0" dirty="0">
              <a:latin typeface="Calibri" panose="020F0502020204030204" pitchFamily="34" charset="0"/>
              <a:cs typeface="Calibri" panose="020F0502020204030204" pitchFamily="34" charset="0"/>
            </a:endParaRPr>
          </a:p>
          <a:p>
            <a:pPr algn="l" defTabSz="685800"/>
            <a:r>
              <a:rPr lang="en-US" altLang="ja-JP" sz="1800" kern="0" dirty="0">
                <a:latin typeface="Calibri" panose="020F0502020204030204" pitchFamily="34" charset="0"/>
                <a:cs typeface="Calibri" panose="020F0502020204030204" pitchFamily="34" charset="0"/>
              </a:rPr>
              <a:t> 5. Parameter Detail Setting</a:t>
            </a:r>
          </a:p>
          <a:p>
            <a:pPr algn="l" defTabSz="685800"/>
            <a:r>
              <a:rPr lang="en-US" altLang="ja-JP" sz="1800" kern="0" dirty="0">
                <a:latin typeface="Calibri" panose="020F0502020204030204" pitchFamily="34" charset="0"/>
                <a:cs typeface="Calibri" panose="020F0502020204030204" pitchFamily="34" charset="0"/>
              </a:rPr>
              <a:t> 6. Example of testing</a:t>
            </a:r>
          </a:p>
          <a:p>
            <a:pPr algn="l" defTabSz="685800"/>
            <a:r>
              <a:rPr lang="en-US" altLang="ja-JP" sz="1800" kern="0" dirty="0">
                <a:latin typeface="Calibri" panose="020F0502020204030204" pitchFamily="34" charset="0"/>
                <a:cs typeface="Calibri" panose="020F0502020204030204" pitchFamily="34" charset="0"/>
              </a:rPr>
              <a:t> 7. Performance limitation</a:t>
            </a:r>
          </a:p>
          <a:p>
            <a:pPr algn="l" defTabSz="685800"/>
            <a:r>
              <a:rPr lang="en-US" altLang="ja-JP" sz="1800" kern="0" dirty="0">
                <a:latin typeface="Calibri" panose="020F0502020204030204" pitchFamily="34" charset="0"/>
                <a:cs typeface="Calibri" panose="020F0502020204030204" pitchFamily="34" charset="0"/>
              </a:rPr>
              <a:t> 8. Consideration</a:t>
            </a:r>
          </a:p>
          <a:p>
            <a:pPr algn="l" defTabSz="685800"/>
            <a:r>
              <a:rPr lang="en-US" altLang="ja-JP" sz="1800" kern="0" dirty="0">
                <a:latin typeface="Calibri" panose="020F0502020204030204" pitchFamily="34" charset="0"/>
                <a:cs typeface="Calibri" panose="020F0502020204030204" pitchFamily="34" charset="0"/>
              </a:rPr>
              <a:t> 9. Q&amp;A</a:t>
            </a:r>
          </a:p>
          <a:p>
            <a:pPr algn="l" defTabSz="685800"/>
            <a:r>
              <a:rPr lang="en-US" altLang="ja-JP" sz="1800" kern="0" dirty="0">
                <a:latin typeface="Calibri" panose="020F0502020204030204" pitchFamily="34" charset="0"/>
                <a:cs typeface="Calibri" panose="020F0502020204030204" pitchFamily="34" charset="0"/>
              </a:rPr>
              <a:t>10. Know-how</a:t>
            </a:r>
          </a:p>
          <a:p>
            <a:pPr algn="l" defTabSz="685800"/>
            <a:r>
              <a:rPr lang="en-US" altLang="ja-JP" sz="1800" kern="0" dirty="0">
                <a:latin typeface="Calibri" panose="020F0502020204030204" pitchFamily="34" charset="0"/>
                <a:cs typeface="Calibri" panose="020F0502020204030204" pitchFamily="34" charset="0"/>
              </a:rPr>
              <a:t>11. Reference</a:t>
            </a:r>
          </a:p>
        </p:txBody>
      </p:sp>
    </p:spTree>
    <p:extLst>
      <p:ext uri="{BB962C8B-B14F-4D97-AF65-F5344CB8AC3E}">
        <p14:creationId xmlns:p14="http://schemas.microsoft.com/office/powerpoint/2010/main" val="2040710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431120" y="1876127"/>
            <a:ext cx="1893560" cy="1425565"/>
          </a:xfrm>
          <a:prstGeom prst="rect">
            <a:avLst/>
          </a:prstGeom>
        </p:spPr>
      </p:pic>
      <p:sp>
        <p:nvSpPr>
          <p:cNvPr id="13" name="テキスト ボックス 12"/>
          <p:cNvSpPr txBox="1"/>
          <p:nvPr/>
        </p:nvSpPr>
        <p:spPr>
          <a:xfrm>
            <a:off x="330977" y="907682"/>
            <a:ext cx="8689931" cy="3724096"/>
          </a:xfrm>
          <a:prstGeom prst="rect">
            <a:avLst/>
          </a:prstGeom>
          <a:noFill/>
        </p:spPr>
        <p:txBody>
          <a:bodyPr wrap="square" rtlCol="0">
            <a:spAutoFit/>
          </a:bodyPr>
          <a:lstStyle/>
          <a:p>
            <a:pPr marL="285750" indent="-285750" algn="l">
              <a:buFontTx/>
              <a:buChar char="-"/>
            </a:pP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T</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he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image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quality will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be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bad, when the reflection happens due to an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obstruction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(like insect</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 etc.) between the camera and subject. </a:t>
            </a:r>
            <a:endParaRPr lang="en-US" altLang="ja-JP" sz="1200" dirty="0" smtClean="0">
              <a:effectLst/>
              <a:latin typeface="Calibri" panose="020F0502020204030204" pitchFamily="34" charset="0"/>
              <a:ea typeface="Meiryo UI" panose="020B0604030504040204" pitchFamily="50" charset="-128"/>
              <a:cs typeface="Calibri" panose="020F0502020204030204" pitchFamily="34" charset="0"/>
            </a:endParaRPr>
          </a:p>
          <a:p>
            <a:pPr marL="285750" indent="-285750" algn="l">
              <a:buFontTx/>
              <a:buChar char="-"/>
            </a:pPr>
            <a:endParaRPr lang="en-US" altLang="ja-JP" sz="800" dirty="0">
              <a:effectLst/>
              <a:latin typeface="Calibri" panose="020F0502020204030204" pitchFamily="34" charset="0"/>
              <a:ea typeface="Meiryo UI" panose="020B0604030504040204" pitchFamily="50" charset="-128"/>
              <a:cs typeface="Calibri" panose="020F0502020204030204" pitchFamily="34" charset="0"/>
            </a:endParaRPr>
          </a:p>
          <a:p>
            <a:pPr marL="285750" indent="-285750" algn="l">
              <a:buFontTx/>
              <a:buChar char="-"/>
            </a:pP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Since the IR lighting is blinking, it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affects the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images captured by other CCTV</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 (blinking image)</a:t>
            </a:r>
          </a:p>
          <a:p>
            <a:pPr marL="285750" indent="-285750" algn="l">
              <a:buFontTx/>
              <a:buChar char="-"/>
            </a:pPr>
            <a:endParaRPr lang="en-US" altLang="ja-JP" sz="800" dirty="0" smtClean="0">
              <a:effectLst/>
              <a:latin typeface="Calibri" panose="020F0502020204030204" pitchFamily="34" charset="0"/>
              <a:ea typeface="Meiryo UI" panose="020B0604030504040204" pitchFamily="50" charset="-128"/>
              <a:cs typeface="Calibri" panose="020F0502020204030204" pitchFamily="34" charset="0"/>
            </a:endParaRPr>
          </a:p>
          <a:p>
            <a:pPr marL="285750" indent="-285750" algn="l">
              <a:buFontTx/>
              <a:buChar char="-"/>
            </a:pP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There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are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black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vertical lines on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both sides of image because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of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differences between sensor capturing size and resolution size.</a:t>
            </a:r>
          </a:p>
          <a:p>
            <a:pPr algn="l"/>
            <a:endPar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a:endPar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marL="285750" indent="-285750" algn="l">
              <a:buFontTx/>
              <a:buChar char="-"/>
            </a:pP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Set the image quality of Source 2 in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accordance with the reflective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or non-reflective license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plate.</a:t>
            </a:r>
            <a:b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b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(Brightness</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 max gain, max shutter</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 its depending on your regions. (default setting is for reflective license plate)</a:t>
            </a:r>
            <a:endParaRPr lang="en-US" altLang="ja-JP" sz="1200" dirty="0">
              <a:effectLst/>
              <a:latin typeface="Calibri" panose="020F0502020204030204" pitchFamily="34" charset="0"/>
              <a:ea typeface="Meiryo UI" panose="020B0604030504040204" pitchFamily="50" charset="-128"/>
              <a:cs typeface="Calibri" panose="020F0502020204030204" pitchFamily="34" charset="0"/>
            </a:endParaRPr>
          </a:p>
          <a:p>
            <a:pPr marL="285750" indent="-285750" algn="l">
              <a:buFontTx/>
              <a:buChar char="-"/>
            </a:pPr>
            <a:endParaRPr lang="en-US" altLang="ja-JP" sz="800" dirty="0">
              <a:effectLst/>
              <a:latin typeface="Calibri" panose="020F0502020204030204" pitchFamily="34" charset="0"/>
              <a:ea typeface="Meiryo UI" panose="020B0604030504040204" pitchFamily="50" charset="-128"/>
              <a:cs typeface="Calibri" panose="020F0502020204030204" pitchFamily="34" charset="0"/>
            </a:endParaRPr>
          </a:p>
          <a:p>
            <a:pPr marL="285750" indent="-285750" algn="l">
              <a:buFontTx/>
              <a:buChar char="-"/>
            </a:pP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 The Easy installation function cannot be used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in case of out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of recommended installation conditions.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
            </a:r>
            <a:b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b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 In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that case, manual adjustment is required.</a:t>
            </a:r>
          </a:p>
          <a:p>
            <a:pPr marL="285750" indent="-285750" algn="l">
              <a:buFontTx/>
              <a:buChar char="-"/>
            </a:pPr>
            <a:endParaRPr lang="en-US" altLang="ja-JP" sz="800" dirty="0">
              <a:effectLst/>
              <a:latin typeface="Calibri" panose="020F0502020204030204" pitchFamily="34" charset="0"/>
              <a:ea typeface="Meiryo UI" panose="020B0604030504040204" pitchFamily="50" charset="-128"/>
              <a:cs typeface="Calibri" panose="020F0502020204030204" pitchFamily="34" charset="0"/>
            </a:endParaRPr>
          </a:p>
          <a:p>
            <a:pPr marL="285750" indent="-285750" algn="l">
              <a:buFontTx/>
              <a:buChar char="-"/>
            </a:pP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After Easy installation, the angle of view (Zoom/Focus)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should </a:t>
            </a:r>
            <a:r>
              <a:rPr lang="en-US" altLang="ja-JP" sz="1200" dirty="0">
                <a:effectLst/>
                <a:latin typeface="Calibri" panose="020F0502020204030204" pitchFamily="34" charset="0"/>
                <a:ea typeface="Meiryo UI" panose="020B0604030504040204" pitchFamily="50" charset="-128"/>
                <a:cs typeface="Calibri" panose="020F0502020204030204" pitchFamily="34" charset="0"/>
              </a:rPr>
              <a:t>be </a:t>
            </a:r>
            <a:r>
              <a:rPr lang="en-US" altLang="ja-JP" sz="1200" dirty="0" smtClean="0">
                <a:effectLst/>
                <a:latin typeface="Calibri" panose="020F0502020204030204" pitchFamily="34" charset="0"/>
                <a:ea typeface="Meiryo UI" panose="020B0604030504040204" pitchFamily="50" charset="-128"/>
                <a:cs typeface="Calibri" panose="020F0502020204030204" pitchFamily="34" charset="0"/>
              </a:rPr>
              <a:t>checked again for your operation.</a:t>
            </a:r>
            <a:endPar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p:txBody>
      </p:sp>
      <p:sp>
        <p:nvSpPr>
          <p:cNvPr id="4" name="タイトル 1"/>
          <p:cNvSpPr txBox="1">
            <a:spLocks/>
          </p:cNvSpPr>
          <p:nvPr/>
        </p:nvSpPr>
        <p:spPr>
          <a:xfrm>
            <a:off x="219862" y="610981"/>
            <a:ext cx="8465157" cy="387426"/>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800" u="sng" kern="0" dirty="0">
                <a:solidFill>
                  <a:srgbClr val="6464E6"/>
                </a:solidFill>
                <a:effectLst/>
                <a:latin typeface="Calibri" panose="020F0502020204030204" pitchFamily="34" charset="0"/>
                <a:cs typeface="Calibri" panose="020F0502020204030204" pitchFamily="34" charset="0"/>
              </a:rPr>
              <a:t>It is important to understand following consideration, and should explain to customer.</a:t>
            </a:r>
          </a:p>
        </p:txBody>
      </p:sp>
      <p:graphicFrame>
        <p:nvGraphicFramePr>
          <p:cNvPr id="8" name="表 7"/>
          <p:cNvGraphicFramePr>
            <a:graphicFrameLocks noGrp="1"/>
          </p:cNvGraphicFramePr>
          <p:nvPr>
            <p:extLst/>
          </p:nvPr>
        </p:nvGraphicFramePr>
        <p:xfrm>
          <a:off x="3563007" y="1881815"/>
          <a:ext cx="3946965" cy="1143000"/>
        </p:xfrm>
        <a:graphic>
          <a:graphicData uri="http://schemas.openxmlformats.org/drawingml/2006/table">
            <a:tbl>
              <a:tblPr firstRow="1" bandRow="1">
                <a:tableStyleId>{5C22544A-7EE6-4342-B048-85BDC9FD1C3A}</a:tableStyleId>
              </a:tblPr>
              <a:tblGrid>
                <a:gridCol w="1315655">
                  <a:extLst>
                    <a:ext uri="{9D8B030D-6E8A-4147-A177-3AD203B41FA5}">
                      <a16:colId xmlns:a16="http://schemas.microsoft.com/office/drawing/2014/main" val="1260847903"/>
                    </a:ext>
                  </a:extLst>
                </a:gridCol>
                <a:gridCol w="1315655">
                  <a:extLst>
                    <a:ext uri="{9D8B030D-6E8A-4147-A177-3AD203B41FA5}">
                      <a16:colId xmlns:a16="http://schemas.microsoft.com/office/drawing/2014/main" val="3389071895"/>
                    </a:ext>
                  </a:extLst>
                </a:gridCol>
                <a:gridCol w="1315655">
                  <a:extLst>
                    <a:ext uri="{9D8B030D-6E8A-4147-A177-3AD203B41FA5}">
                      <a16:colId xmlns:a16="http://schemas.microsoft.com/office/drawing/2014/main" val="4159236011"/>
                    </a:ext>
                  </a:extLst>
                </a:gridCol>
              </a:tblGrid>
              <a:tr h="145400">
                <a:tc>
                  <a:txBody>
                    <a:bodyPr/>
                    <a:lstStyle/>
                    <a:p>
                      <a:r>
                        <a:rPr kumimoji="1" lang="en-US" altLang="ja-JP" sz="900" dirty="0" smtClean="0">
                          <a:solidFill>
                            <a:schemeClr val="tx1"/>
                          </a:solidFill>
                          <a:latin typeface="Calibri" panose="020F0502020204030204" pitchFamily="34" charset="0"/>
                          <a:cs typeface="Calibri" panose="020F0502020204030204" pitchFamily="34" charset="0"/>
                        </a:rPr>
                        <a:t>Resolution size</a:t>
                      </a:r>
                      <a:endParaRPr kumimoji="1" lang="ja-JP" altLang="en-US" sz="9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r>
                        <a:rPr kumimoji="1" lang="en-US" altLang="ja-JP" sz="900" dirty="0" smtClean="0">
                          <a:solidFill>
                            <a:schemeClr val="tx1"/>
                          </a:solidFill>
                          <a:latin typeface="Calibri" panose="020F0502020204030204" pitchFamily="34" charset="0"/>
                          <a:cs typeface="Calibri" panose="020F0502020204030204" pitchFamily="34" charset="0"/>
                        </a:rPr>
                        <a:t>Black</a:t>
                      </a:r>
                      <a:r>
                        <a:rPr kumimoji="1" lang="en-US" altLang="ja-JP" sz="900" baseline="0" dirty="0" smtClean="0">
                          <a:solidFill>
                            <a:schemeClr val="tx1"/>
                          </a:solidFill>
                          <a:latin typeface="Calibri" panose="020F0502020204030204" pitchFamily="34" charset="0"/>
                          <a:cs typeface="Calibri" panose="020F0502020204030204" pitchFamily="34" charset="0"/>
                        </a:rPr>
                        <a:t> vertical line</a:t>
                      </a:r>
                      <a:endParaRPr kumimoji="1" lang="ja-JP" altLang="en-US" sz="9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r>
                        <a:rPr kumimoji="1" lang="en-US" altLang="ja-JP" sz="900" dirty="0" smtClean="0">
                          <a:solidFill>
                            <a:schemeClr val="tx1"/>
                          </a:solidFill>
                          <a:latin typeface="Calibri" panose="020F0502020204030204" pitchFamily="34" charset="0"/>
                          <a:cs typeface="Calibri" panose="020F0502020204030204" pitchFamily="34" charset="0"/>
                        </a:rPr>
                        <a:t>Effective</a:t>
                      </a:r>
                      <a:r>
                        <a:rPr kumimoji="1" lang="en-US" altLang="ja-JP" sz="900" baseline="0" dirty="0" smtClean="0">
                          <a:solidFill>
                            <a:schemeClr val="tx1"/>
                          </a:solidFill>
                          <a:latin typeface="Calibri" panose="020F0502020204030204" pitchFamily="34" charset="0"/>
                          <a:cs typeface="Calibri" panose="020F0502020204030204" pitchFamily="34" charset="0"/>
                        </a:rPr>
                        <a:t> </a:t>
                      </a:r>
                      <a:r>
                        <a:rPr kumimoji="1" lang="en-US" altLang="ja-JP" sz="900" dirty="0" smtClean="0">
                          <a:solidFill>
                            <a:schemeClr val="tx1"/>
                          </a:solidFill>
                          <a:latin typeface="Calibri" panose="020F0502020204030204" pitchFamily="34" charset="0"/>
                          <a:cs typeface="Calibri" panose="020F0502020204030204" pitchFamily="34" charset="0"/>
                        </a:rPr>
                        <a:t>Resolution</a:t>
                      </a:r>
                      <a:endParaRPr kumimoji="1" lang="ja-JP" altLang="en-US" sz="9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971371650"/>
                  </a:ext>
                </a:extLst>
              </a:tr>
              <a:tr h="145400">
                <a:tc>
                  <a:txBody>
                    <a:bodyPr/>
                    <a:lstStyle/>
                    <a:p>
                      <a:r>
                        <a:rPr kumimoji="1" lang="en-US" altLang="ja-JP" sz="900" dirty="0" smtClean="0">
                          <a:latin typeface="Calibri" panose="020F0502020204030204" pitchFamily="34" charset="0"/>
                          <a:cs typeface="Calibri" panose="020F0502020204030204" pitchFamily="34" charset="0"/>
                        </a:rPr>
                        <a:t>2560x1920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64pixel x2</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2432x1920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705581"/>
                  </a:ext>
                </a:extLst>
              </a:tr>
              <a:tr h="145400">
                <a:tc>
                  <a:txBody>
                    <a:bodyPr/>
                    <a:lstStyle/>
                    <a:p>
                      <a:r>
                        <a:rPr kumimoji="1" lang="en-US" altLang="ja-JP" sz="900" dirty="0" smtClean="0">
                          <a:latin typeface="Calibri" panose="020F0502020204030204" pitchFamily="34" charset="0"/>
                          <a:cs typeface="Calibri" panose="020F0502020204030204" pitchFamily="34" charset="0"/>
                        </a:rPr>
                        <a:t>1600x1200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40pixel x2</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1520x1200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092440"/>
                  </a:ext>
                </a:extLst>
              </a:tr>
              <a:tr h="145400">
                <a:tc>
                  <a:txBody>
                    <a:bodyPr/>
                    <a:lstStyle/>
                    <a:p>
                      <a:r>
                        <a:rPr kumimoji="1" lang="en-US" altLang="ja-JP" sz="900" dirty="0" smtClean="0">
                          <a:latin typeface="Calibri" panose="020F0502020204030204" pitchFamily="34" charset="0"/>
                          <a:cs typeface="Calibri" panose="020F0502020204030204" pitchFamily="34" charset="0"/>
                        </a:rPr>
                        <a:t>1280x960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32pixel x2</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1216x1200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5507763"/>
                  </a:ext>
                </a:extLst>
              </a:tr>
              <a:tr h="145400">
                <a:tc>
                  <a:txBody>
                    <a:bodyPr/>
                    <a:lstStyle/>
                    <a:p>
                      <a:r>
                        <a:rPr kumimoji="1" lang="en-US" altLang="ja-JP" sz="900" dirty="0" smtClean="0">
                          <a:latin typeface="Calibri" panose="020F0502020204030204" pitchFamily="34" charset="0"/>
                          <a:cs typeface="Calibri" panose="020F0502020204030204" pitchFamily="34" charset="0"/>
                        </a:rPr>
                        <a:t>640x480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16pixel x2</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smtClean="0">
                          <a:latin typeface="Calibri" panose="020F0502020204030204" pitchFamily="34" charset="0"/>
                          <a:cs typeface="Calibri" panose="020F0502020204030204" pitchFamily="34" charset="0"/>
                        </a:rPr>
                        <a:t>608x480</a:t>
                      </a:r>
                      <a:endParaRPr kumimoji="1" lang="ja-JP" altLang="en-US"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029991"/>
                  </a:ext>
                </a:extLst>
              </a:tr>
            </a:tbl>
          </a:graphicData>
        </a:graphic>
      </p:graphicFrame>
      <p:sp>
        <p:nvSpPr>
          <p:cNvPr id="11" name="正方形/長方形 10"/>
          <p:cNvSpPr/>
          <p:nvPr/>
        </p:nvSpPr>
        <p:spPr>
          <a:xfrm>
            <a:off x="1424588" y="1869596"/>
            <a:ext cx="72000" cy="1440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panose="020B0600070205080204" pitchFamily="50" charset="-128"/>
              <a:cs typeface="+mn-cs"/>
            </a:endParaRPr>
          </a:p>
        </p:txBody>
      </p:sp>
      <p:sp>
        <p:nvSpPr>
          <p:cNvPr id="14" name="テキスト ボックス 13"/>
          <p:cNvSpPr txBox="1"/>
          <p:nvPr/>
        </p:nvSpPr>
        <p:spPr>
          <a:xfrm>
            <a:off x="3473205" y="2995834"/>
            <a:ext cx="2396714" cy="261610"/>
          </a:xfrm>
          <a:prstGeom prst="rect">
            <a:avLst/>
          </a:prstGeom>
          <a:noFill/>
        </p:spPr>
        <p:txBody>
          <a:bodyPr wrap="square" rtlCol="0">
            <a:spAutoFit/>
          </a:bodyPr>
          <a:lstStyle/>
          <a:p>
            <a:pPr algn="l" defTabSz="685800">
              <a:defRPr/>
            </a:pPr>
            <a:r>
              <a:rPr lang="en-US" altLang="ja-JP" sz="105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[Note] aspect </a:t>
            </a:r>
            <a:r>
              <a:rPr lang="en-US" altLang="ja-JP" sz="105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ratio is supported 4:3 only.</a:t>
            </a:r>
          </a:p>
        </p:txBody>
      </p:sp>
      <p:sp>
        <p:nvSpPr>
          <p:cNvPr id="12" name="正方形/長方形 11"/>
          <p:cNvSpPr/>
          <p:nvPr/>
        </p:nvSpPr>
        <p:spPr>
          <a:xfrm>
            <a:off x="3259212" y="1869596"/>
            <a:ext cx="72000" cy="1440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panose="020B0600070205080204" pitchFamily="50" charset="-128"/>
              <a:cs typeface="+mn-cs"/>
            </a:endParaRPr>
          </a:p>
        </p:txBody>
      </p:sp>
      <p:sp>
        <p:nvSpPr>
          <p:cNvPr id="15" name="1 Título"/>
          <p:cNvSpPr txBox="1">
            <a:spLocks/>
          </p:cNvSpPr>
          <p:nvPr/>
        </p:nvSpPr>
        <p:spPr>
          <a:xfrm>
            <a:off x="322248" y="66940"/>
            <a:ext cx="7646285" cy="525309"/>
          </a:xfr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prstClr val="white"/>
                </a:solidFill>
                <a:ea typeface="Meiryo UI" pitchFamily="50" charset="-128"/>
              </a:rPr>
              <a:t>8</a:t>
            </a:r>
            <a:r>
              <a:rPr lang="en-US" altLang="ja-JP" sz="2400" dirty="0" smtClean="0">
                <a:solidFill>
                  <a:prstClr val="white"/>
                </a:solidFill>
                <a:ea typeface="Meiryo UI" pitchFamily="50" charset="-128"/>
              </a:rPr>
              <a:t>. Consideration</a:t>
            </a:r>
            <a:endParaRPr lang="ja-JP" altLang="en-US" sz="2400" dirty="0"/>
          </a:p>
        </p:txBody>
      </p:sp>
    </p:spTree>
    <p:extLst>
      <p:ext uri="{BB962C8B-B14F-4D97-AF65-F5344CB8AC3E}">
        <p14:creationId xmlns:p14="http://schemas.microsoft.com/office/powerpoint/2010/main" val="3910369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2248" y="66940"/>
            <a:ext cx="7646285" cy="525309"/>
          </a:xfr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prstClr val="white"/>
                </a:solidFill>
                <a:ea typeface="Meiryo UI" pitchFamily="50" charset="-128"/>
              </a:rPr>
              <a:t>9</a:t>
            </a:r>
            <a:r>
              <a:rPr lang="en-US" altLang="ja-JP" sz="2400" dirty="0" smtClean="0">
                <a:solidFill>
                  <a:prstClr val="white"/>
                </a:solidFill>
                <a:ea typeface="Meiryo UI" pitchFamily="50" charset="-128"/>
              </a:rPr>
              <a:t>. Q&amp;A (1/3)</a:t>
            </a:r>
            <a:endParaRPr lang="ja-JP" altLang="en-US" sz="2400" dirty="0"/>
          </a:p>
        </p:txBody>
      </p:sp>
      <p:graphicFrame>
        <p:nvGraphicFramePr>
          <p:cNvPr id="4" name="Group 3074"/>
          <p:cNvGraphicFramePr>
            <a:graphicFrameLocks noGrp="1"/>
          </p:cNvGraphicFramePr>
          <p:nvPr>
            <p:extLst>
              <p:ext uri="{D42A27DB-BD31-4B8C-83A1-F6EECF244321}">
                <p14:modId xmlns:p14="http://schemas.microsoft.com/office/powerpoint/2010/main" val="1749555766"/>
              </p:ext>
            </p:extLst>
          </p:nvPr>
        </p:nvGraphicFramePr>
        <p:xfrm>
          <a:off x="45717" y="657099"/>
          <a:ext cx="9049726" cy="3897630"/>
        </p:xfrm>
        <a:graphic>
          <a:graphicData uri="http://schemas.openxmlformats.org/drawingml/2006/table">
            <a:tbl>
              <a:tblPr/>
              <a:tblGrid>
                <a:gridCol w="323560">
                  <a:extLst>
                    <a:ext uri="{9D8B030D-6E8A-4147-A177-3AD203B41FA5}">
                      <a16:colId xmlns:a16="http://schemas.microsoft.com/office/drawing/2014/main" val="4293646566"/>
                    </a:ext>
                  </a:extLst>
                </a:gridCol>
                <a:gridCol w="627764">
                  <a:extLst>
                    <a:ext uri="{9D8B030D-6E8A-4147-A177-3AD203B41FA5}">
                      <a16:colId xmlns:a16="http://schemas.microsoft.com/office/drawing/2014/main" val="2712075436"/>
                    </a:ext>
                  </a:extLst>
                </a:gridCol>
                <a:gridCol w="3405146">
                  <a:extLst>
                    <a:ext uri="{9D8B030D-6E8A-4147-A177-3AD203B41FA5}">
                      <a16:colId xmlns:a16="http://schemas.microsoft.com/office/drawing/2014/main" val="771152664"/>
                    </a:ext>
                  </a:extLst>
                </a:gridCol>
                <a:gridCol w="4693256">
                  <a:extLst>
                    <a:ext uri="{9D8B030D-6E8A-4147-A177-3AD203B41FA5}">
                      <a16:colId xmlns:a16="http://schemas.microsoft.com/office/drawing/2014/main" val="1635145711"/>
                    </a:ext>
                  </a:extLst>
                </a:gridCol>
              </a:tblGrid>
              <a:tr h="10804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9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No</a:t>
                      </a: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05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Category</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05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Question</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05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Answer</a:t>
                      </a:r>
                    </a:p>
                  </a:txBody>
                  <a:tcPr marL="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07702">
                <a:tc>
                  <a:txBody>
                    <a:bodyPr/>
                    <a:lstStyle/>
                    <a:p>
                      <a:pPr algn="ctr"/>
                      <a:r>
                        <a:rPr lang="en-US" altLang="ja-JP" sz="700" dirty="0" smtClean="0">
                          <a:solidFill>
                            <a:schemeClr val="tx1"/>
                          </a:solidFill>
                          <a:latin typeface="Calibri" panose="020F0502020204030204" pitchFamily="34" charset="0"/>
                          <a:cs typeface="Calibri" panose="020F0502020204030204" pitchFamily="34" charset="0"/>
                        </a:rPr>
                        <a:t>1</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ja-JP" sz="600" dirty="0" smtClean="0">
                          <a:solidFill>
                            <a:schemeClr val="tx1"/>
                          </a:solidFill>
                          <a:latin typeface="Calibri" panose="020F0502020204030204" pitchFamily="34" charset="0"/>
                          <a:cs typeface="Calibri" panose="020F0502020204030204" pitchFamily="34" charset="0"/>
                        </a:rPr>
                        <a:t>Principal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altLang="ja-JP" sz="900" dirty="0" smtClean="0">
                          <a:solidFill>
                            <a:schemeClr val="tx1"/>
                          </a:solidFill>
                          <a:latin typeface="Calibri" panose="020F0502020204030204" pitchFamily="34" charset="0"/>
                          <a:cs typeface="Calibri" panose="020F0502020204030204" pitchFamily="34" charset="0"/>
                        </a:rPr>
                        <a:t>What makes</a:t>
                      </a:r>
                      <a:r>
                        <a:rPr lang="en-US" altLang="ja-JP" sz="900" baseline="0" dirty="0" smtClean="0">
                          <a:solidFill>
                            <a:schemeClr val="tx1"/>
                          </a:solidFill>
                          <a:latin typeface="Calibri" panose="020F0502020204030204" pitchFamily="34" charset="0"/>
                          <a:cs typeface="Calibri" panose="020F0502020204030204" pitchFamily="34" charset="0"/>
                        </a:rPr>
                        <a:t> the camera to be able to capture occupant?</a:t>
                      </a:r>
                      <a:endParaRPr lang="en-US" altLang="ja-JP" sz="9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Day: Visualizing with strong IR, removing harmful sunlight with Polarization filter,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and improving visibility with image processing technology.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Night: Visualizing with strong IR, removing headlight from car with both Band-Pass filter,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and improving visibility with  image processing technology.</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3641557"/>
                  </a:ext>
                </a:extLst>
              </a:tr>
              <a:tr h="194988">
                <a:tc>
                  <a:txBody>
                    <a:bodyPr/>
                    <a:lstStyle/>
                    <a:p>
                      <a:pPr algn="ctr"/>
                      <a:r>
                        <a:rPr kumimoji="1" lang="en-US" altLang="ja-JP" sz="700" dirty="0" smtClean="0">
                          <a:solidFill>
                            <a:schemeClr val="tx1"/>
                          </a:solidFill>
                          <a:latin typeface="Calibri" panose="020F0502020204030204" pitchFamily="34" charset="0"/>
                          <a:cs typeface="Calibri" panose="020F0502020204030204" pitchFamily="34" charset="0"/>
                        </a:rPr>
                        <a:t>2</a:t>
                      </a:r>
                      <a:endParaRPr kumimoji="1" lang="ja-JP" altLang="en-US" sz="70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rowSpan="12">
                  <a:txBody>
                    <a:bodyPr/>
                    <a:lstStyle/>
                    <a:p>
                      <a:pPr algn="ctr"/>
                      <a:r>
                        <a:rPr lang="en-US" altLang="ja-JP" sz="500" dirty="0" smtClean="0">
                          <a:solidFill>
                            <a:schemeClr val="tx1"/>
                          </a:solidFill>
                          <a:latin typeface="Calibri" panose="020F0502020204030204" pitchFamily="34" charset="0"/>
                          <a:cs typeface="Calibri" panose="020F0502020204030204" pitchFamily="34" charset="0"/>
                        </a:rPr>
                        <a:t>Specification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altLang="ja-JP" sz="900" dirty="0" smtClean="0">
                          <a:solidFill>
                            <a:schemeClr val="tx1"/>
                          </a:solidFill>
                          <a:latin typeface="Calibri" panose="020F0502020204030204" pitchFamily="34" charset="0"/>
                          <a:cs typeface="Calibri" panose="020F0502020204030204" pitchFamily="34" charset="0"/>
                        </a:rPr>
                        <a:t>Wha</a:t>
                      </a:r>
                      <a:r>
                        <a:rPr lang="en-US" altLang="ja-JP" sz="900" baseline="0" dirty="0" smtClean="0">
                          <a:solidFill>
                            <a:schemeClr val="tx1"/>
                          </a:solidFill>
                          <a:latin typeface="Calibri" panose="020F0502020204030204" pitchFamily="34" charset="0"/>
                          <a:cs typeface="Calibri" panose="020F0502020204030204" pitchFamily="34" charset="0"/>
                        </a:rPr>
                        <a:t>t is upper limitation of running car speed to capture?</a:t>
                      </a:r>
                      <a:endParaRPr lang="en-US" altLang="ja-JP" sz="9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Dual Sources mode: 120km(75miles)/h at 15fps as maximum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Single Source mode:160km(100miles)/h at 30fps as maximum</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5005998"/>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latin typeface="Calibri" panose="020F0502020204030204" pitchFamily="34" charset="0"/>
                          <a:cs typeface="Calibri" panose="020F0502020204030204" pitchFamily="34" charset="0"/>
                        </a:rPr>
                        <a:t>3</a:t>
                      </a:r>
                      <a:endParaRPr kumimoji="1" lang="ja-JP" altLang="en-US" sz="70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Calibri" panose="020F0502020204030204" pitchFamily="34" charset="0"/>
                          <a:cs typeface="Calibri" panose="020F0502020204030204" pitchFamily="34" charset="0"/>
                        </a:rPr>
                        <a:t>Is it possible to capture completely?</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No. Please check P.17 “Performance limitation”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43258219"/>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4</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Calibri" panose="020F0502020204030204" pitchFamily="34" charset="0"/>
                          <a:cs typeface="Calibri" panose="020F0502020204030204" pitchFamily="34" charset="0"/>
                        </a:rPr>
                        <a:t>Which shutter type Global or Rolling</a:t>
                      </a:r>
                      <a:r>
                        <a:rPr kumimoji="1" lang="en-US" altLang="ja-JP" sz="900" dirty="0" smtClean="0">
                          <a:solidFill>
                            <a:schemeClr val="tx1"/>
                          </a:solidFill>
                          <a:latin typeface="Calibri" panose="020F0502020204030204" pitchFamily="34" charset="0"/>
                          <a:cs typeface="Calibri" panose="020F0502020204030204" pitchFamily="34" charset="0"/>
                        </a:rPr>
                        <a:t>?</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Global Shutter.</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5</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Calibri" panose="020F0502020204030204" pitchFamily="34" charset="0"/>
                          <a:cs typeface="Calibri" panose="020F0502020204030204" pitchFamily="34" charset="0"/>
                        </a:rPr>
                        <a:t>How</a:t>
                      </a:r>
                      <a:r>
                        <a:rPr kumimoji="1" lang="en-US" altLang="ja-JP" sz="900" baseline="0" dirty="0" smtClean="0">
                          <a:solidFill>
                            <a:schemeClr val="tx1"/>
                          </a:solidFill>
                          <a:latin typeface="Calibri" panose="020F0502020204030204" pitchFamily="34" charset="0"/>
                          <a:cs typeface="Calibri" panose="020F0502020204030204" pitchFamily="34" charset="0"/>
                        </a:rPr>
                        <a:t> many lanes can the camera capture?</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1 lane.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80820670"/>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6</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Calibri" panose="020F0502020204030204" pitchFamily="34" charset="0"/>
                          <a:cs typeface="Calibri" panose="020F0502020204030204" pitchFamily="34" charset="0"/>
                        </a:rPr>
                        <a:t>Is</a:t>
                      </a:r>
                      <a:r>
                        <a:rPr kumimoji="1" lang="en-US" altLang="ja-JP" sz="900" baseline="0" dirty="0" smtClean="0">
                          <a:solidFill>
                            <a:schemeClr val="tx1"/>
                          </a:solidFill>
                          <a:latin typeface="Calibri" panose="020F0502020204030204" pitchFamily="34" charset="0"/>
                          <a:cs typeface="Calibri" panose="020F0502020204030204" pitchFamily="34" charset="0"/>
                        </a:rPr>
                        <a:t> there any effect when camera installed at site</a:t>
                      </a:r>
                      <a:r>
                        <a:rPr kumimoji="1" lang="en-US" altLang="ja-JP" sz="900" dirty="0" smtClean="0">
                          <a:solidFill>
                            <a:schemeClr val="tx1"/>
                          </a:solidFill>
                          <a:latin typeface="Calibri" panose="020F0502020204030204" pitchFamily="34" charset="0"/>
                          <a:cs typeface="Calibri" panose="020F0502020204030204" pitchFamily="34" charset="0"/>
                        </a:rPr>
                        <a:t>?</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Please check P.18 “Consideration”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0825354"/>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7</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Calibri" panose="020F0502020204030204" pitchFamily="34" charset="0"/>
                          <a:cs typeface="Calibri" panose="020F0502020204030204" pitchFamily="34" charset="0"/>
                        </a:rPr>
                        <a:t>Is</a:t>
                      </a:r>
                      <a:r>
                        <a:rPr kumimoji="1" lang="en-US" altLang="ja-JP" sz="900" baseline="0" dirty="0" smtClean="0">
                          <a:solidFill>
                            <a:schemeClr val="tx1"/>
                          </a:solidFill>
                          <a:latin typeface="Calibri" panose="020F0502020204030204" pitchFamily="34" charset="0"/>
                          <a:cs typeface="Calibri" panose="020F0502020204030204" pitchFamily="34" charset="0"/>
                        </a:rPr>
                        <a:t> there any effect for those who see camera directly?</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No effect, and camera complies eye-safe standards (IEC62471).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5754435"/>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8</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Calibri" panose="020F0502020204030204" pitchFamily="34" charset="0"/>
                          <a:cs typeface="Calibri" panose="020F0502020204030204" pitchFamily="34" charset="0"/>
                        </a:rPr>
                        <a:t>Does the any brightness surround camera affect it’s performance</a:t>
                      </a:r>
                      <a:r>
                        <a:rPr kumimoji="1" lang="en-US" altLang="ja-JP" sz="900" dirty="0" smtClean="0">
                          <a:solidFill>
                            <a:schemeClr val="tx1"/>
                          </a:solidFill>
                          <a:latin typeface="Calibri" panose="020F0502020204030204" pitchFamily="34" charset="0"/>
                          <a:cs typeface="Calibri" panose="020F0502020204030204" pitchFamily="34" charset="0"/>
                        </a:rPr>
                        <a:t>?</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Special Mechanism (Q&amp;A No.1) minimizes noise from brightness.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4498420"/>
                  </a:ext>
                </a:extLst>
              </a:tr>
              <a:tr h="236349">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9</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Calibri" panose="020F0502020204030204" pitchFamily="34" charset="0"/>
                          <a:cs typeface="Calibri" panose="020F0502020204030204" pitchFamily="34" charset="0"/>
                        </a:rPr>
                        <a:t>Does the image blur happen when the camera is shacked by wind or vehicle passing</a:t>
                      </a:r>
                      <a:r>
                        <a:rPr kumimoji="1" lang="en-US" altLang="ja-JP" sz="900" dirty="0" smtClean="0">
                          <a:solidFill>
                            <a:schemeClr val="tx1"/>
                          </a:solidFill>
                          <a:latin typeface="Calibri" panose="020F0502020204030204" pitchFamily="34" charset="0"/>
                          <a:cs typeface="Calibri" panose="020F0502020204030204" pitchFamily="34" charset="0"/>
                        </a:rPr>
                        <a:t>?</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Even if the camera doesn’t have stabilization function, of course, video image is affected.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But, picture image isn’t affected due to high shutter speed.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70646951"/>
                  </a:ext>
                </a:extLst>
              </a:tr>
              <a:tr h="236349">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10</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Calibri" panose="020F0502020204030204" pitchFamily="34" charset="0"/>
                          <a:cs typeface="Calibri" panose="020F0502020204030204" pitchFamily="34" charset="0"/>
                        </a:rPr>
                        <a:t>Does</a:t>
                      </a:r>
                      <a:r>
                        <a:rPr kumimoji="1" lang="en-US" altLang="ja-JP" sz="900" baseline="0" dirty="0" smtClean="0">
                          <a:solidFill>
                            <a:schemeClr val="tx1"/>
                          </a:solidFill>
                          <a:latin typeface="Calibri" panose="020F0502020204030204" pitchFamily="34" charset="0"/>
                          <a:cs typeface="Calibri" panose="020F0502020204030204" pitchFamily="34" charset="0"/>
                        </a:rPr>
                        <a:t> the brightness or shadow pointing on the road affect to the camera image?</a:t>
                      </a:r>
                      <a:endParaRPr kumimoji="1" lang="ja-JP" altLang="en-US" sz="9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It rarely affects image quality.</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7900542"/>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11</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Calibri" panose="020F0502020204030204" pitchFamily="34" charset="0"/>
                          <a:cs typeface="Calibri" panose="020F0502020204030204" pitchFamily="34" charset="0"/>
                        </a:rPr>
                        <a:t>How does time information setting is used?</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Time information setting is implemented in stream and used for log and alarm.</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39064529"/>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12</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Calibri" panose="020F0502020204030204" pitchFamily="34" charset="0"/>
                          <a:cs typeface="Calibri" panose="020F0502020204030204" pitchFamily="34" charset="0"/>
                        </a:rPr>
                        <a:t>Is clear sight coating available for the camera?</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No, Performance decrease, and it protect from attaching water and stain with sun shade of glass.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53050933"/>
                  </a:ext>
                </a:extLst>
              </a:tr>
              <a:tr h="14771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Calibri" panose="020F0502020204030204" pitchFamily="34" charset="0"/>
                          <a:cs typeface="Calibri" panose="020F0502020204030204" pitchFamily="34" charset="0"/>
                        </a:rPr>
                        <a:t>13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Calibri" panose="020F0502020204030204" pitchFamily="34" charset="0"/>
                          <a:cs typeface="Calibri" panose="020F0502020204030204" pitchFamily="34" charset="0"/>
                        </a:rPr>
                        <a:t>Does the camera capture occupants in back seat?</a:t>
                      </a:r>
                      <a:endParaRPr kumimoji="1" lang="ja-JP" altLang="en-US" sz="9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Camera doesn’t support.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06201281"/>
                  </a:ext>
                </a:extLst>
              </a:tr>
            </a:tbl>
          </a:graphicData>
        </a:graphic>
      </p:graphicFrame>
    </p:spTree>
    <p:extLst>
      <p:ext uri="{BB962C8B-B14F-4D97-AF65-F5344CB8AC3E}">
        <p14:creationId xmlns:p14="http://schemas.microsoft.com/office/powerpoint/2010/main" val="3263213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22248" y="66940"/>
            <a:ext cx="7646285" cy="525309"/>
          </a:xfr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prstClr val="white"/>
                </a:solidFill>
                <a:ea typeface="Meiryo UI" pitchFamily="50" charset="-128"/>
              </a:rPr>
              <a:t>9</a:t>
            </a:r>
            <a:r>
              <a:rPr lang="en-US" altLang="ja-JP" sz="2400" dirty="0" smtClean="0">
                <a:solidFill>
                  <a:prstClr val="white"/>
                </a:solidFill>
                <a:ea typeface="Meiryo UI" pitchFamily="50" charset="-128"/>
              </a:rPr>
              <a:t>. Q&amp;A (2/3)</a:t>
            </a:r>
            <a:endParaRPr lang="ja-JP" altLang="en-US" sz="2400" dirty="0"/>
          </a:p>
        </p:txBody>
      </p:sp>
      <p:graphicFrame>
        <p:nvGraphicFramePr>
          <p:cNvPr id="11" name="Group 3074"/>
          <p:cNvGraphicFramePr>
            <a:graphicFrameLocks noGrp="1"/>
          </p:cNvGraphicFramePr>
          <p:nvPr>
            <p:extLst>
              <p:ext uri="{D42A27DB-BD31-4B8C-83A1-F6EECF244321}">
                <p14:modId xmlns:p14="http://schemas.microsoft.com/office/powerpoint/2010/main" val="4163410996"/>
              </p:ext>
            </p:extLst>
          </p:nvPr>
        </p:nvGraphicFramePr>
        <p:xfrm>
          <a:off x="59635" y="667327"/>
          <a:ext cx="9049727" cy="3909698"/>
        </p:xfrm>
        <a:graphic>
          <a:graphicData uri="http://schemas.openxmlformats.org/drawingml/2006/table">
            <a:tbl>
              <a:tblPr/>
              <a:tblGrid>
                <a:gridCol w="357505">
                  <a:extLst>
                    <a:ext uri="{9D8B030D-6E8A-4147-A177-3AD203B41FA5}">
                      <a16:colId xmlns:a16="http://schemas.microsoft.com/office/drawing/2014/main" val="4293646566"/>
                    </a:ext>
                  </a:extLst>
                </a:gridCol>
                <a:gridCol w="802541">
                  <a:extLst>
                    <a:ext uri="{9D8B030D-6E8A-4147-A177-3AD203B41FA5}">
                      <a16:colId xmlns:a16="http://schemas.microsoft.com/office/drawing/2014/main" val="2712075436"/>
                    </a:ext>
                  </a:extLst>
                </a:gridCol>
                <a:gridCol w="2677602">
                  <a:extLst>
                    <a:ext uri="{9D8B030D-6E8A-4147-A177-3AD203B41FA5}">
                      <a16:colId xmlns:a16="http://schemas.microsoft.com/office/drawing/2014/main" val="771152664"/>
                    </a:ext>
                  </a:extLst>
                </a:gridCol>
                <a:gridCol w="5212079">
                  <a:extLst>
                    <a:ext uri="{9D8B030D-6E8A-4147-A177-3AD203B41FA5}">
                      <a16:colId xmlns:a16="http://schemas.microsoft.com/office/drawing/2014/main" val="1635145711"/>
                    </a:ext>
                  </a:extLst>
                </a:gridCol>
              </a:tblGrid>
              <a:tr h="163827">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05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No</a:t>
                      </a: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05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Category</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05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Question</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05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Answer</a:t>
                      </a:r>
                    </a:p>
                  </a:txBody>
                  <a:tcPr marL="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37584">
                <a:tc>
                  <a:txBody>
                    <a:bodyPr/>
                    <a:lstStyle/>
                    <a:p>
                      <a:pPr algn="ctr"/>
                      <a:r>
                        <a:rPr lang="en-US" altLang="ja-JP" sz="1000" dirty="0" smtClean="0">
                          <a:solidFill>
                            <a:schemeClr val="tx1"/>
                          </a:solidFill>
                          <a:latin typeface="Calibri" panose="020F0502020204030204" pitchFamily="34" charset="0"/>
                          <a:cs typeface="Calibri" panose="020F0502020204030204" pitchFamily="34" charset="0"/>
                        </a:rPr>
                        <a:t>14</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rowSpan="6">
                  <a:txBody>
                    <a:bodyPr/>
                    <a:lstStyle/>
                    <a:p>
                      <a:pPr algn="ctr"/>
                      <a:r>
                        <a:rPr lang="en-US" altLang="ja-JP" sz="700" dirty="0" smtClean="0">
                          <a:solidFill>
                            <a:schemeClr val="tx1"/>
                          </a:solidFill>
                          <a:latin typeface="Calibri" panose="020F0502020204030204" pitchFamily="34" charset="0"/>
                          <a:cs typeface="Calibri" panose="020F0502020204030204" pitchFamily="34" charset="0"/>
                        </a:rPr>
                        <a:t>Specification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altLang="ja-JP" sz="1000" dirty="0" smtClean="0">
                          <a:solidFill>
                            <a:schemeClr val="tx1"/>
                          </a:solidFill>
                          <a:latin typeface="Calibri" panose="020F0502020204030204" pitchFamily="34" charset="0"/>
                          <a:cs typeface="Calibri" panose="020F0502020204030204" pitchFamily="34" charset="0"/>
                        </a:rPr>
                        <a:t>Wha</a:t>
                      </a:r>
                      <a:r>
                        <a:rPr lang="en-US" altLang="ja-JP" sz="1000" baseline="0" dirty="0" smtClean="0">
                          <a:solidFill>
                            <a:schemeClr val="tx1"/>
                          </a:solidFill>
                          <a:latin typeface="Calibri" panose="020F0502020204030204" pitchFamily="34" charset="0"/>
                          <a:cs typeface="Calibri" panose="020F0502020204030204" pitchFamily="34" charset="0"/>
                        </a:rPr>
                        <a:t>t is the threshold-value of illuminance for shifting between Polarization filter on daytime and Band-pass filter on nighttime?</a:t>
                      </a:r>
                      <a:endParaRPr lang="en-US" altLang="ja-JP" sz="10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Default value is around 300lux (Level5), and you can adjust this threshold-value at 10 levels.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(range: 0.1lux at level 0 ~ 10,000lux at level 9)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3641557"/>
                  </a:ext>
                </a:extLst>
              </a:tr>
              <a:tr h="1045935">
                <a:tc>
                  <a:txBody>
                    <a:bodyPr/>
                    <a:lstStyle/>
                    <a:p>
                      <a:pPr algn="ctr"/>
                      <a:r>
                        <a:rPr kumimoji="1" lang="en-US" altLang="ja-JP" sz="1000" dirty="0" smtClean="0">
                          <a:solidFill>
                            <a:schemeClr val="tx1"/>
                          </a:solidFill>
                          <a:latin typeface="Calibri" panose="020F0502020204030204" pitchFamily="34" charset="0"/>
                          <a:cs typeface="Calibri" panose="020F0502020204030204" pitchFamily="34" charset="0"/>
                        </a:rPr>
                        <a:t>15</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cs typeface="Calibri" panose="020F0502020204030204" pitchFamily="34" charset="0"/>
                        </a:rPr>
                        <a:t>Which</a:t>
                      </a:r>
                      <a:r>
                        <a:rPr kumimoji="1" lang="en-US" altLang="ja-JP" sz="1000" baseline="0" dirty="0" smtClean="0">
                          <a:solidFill>
                            <a:schemeClr val="tx1"/>
                          </a:solidFill>
                          <a:latin typeface="Calibri" panose="020F0502020204030204" pitchFamily="34" charset="0"/>
                          <a:cs typeface="Calibri" panose="020F0502020204030204" pitchFamily="34" charset="0"/>
                        </a:rPr>
                        <a:t> area does the illuminance sensor detect for? near sensor or near focusing target area?</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Detection area is wide range as below figure, and camera sensor calculates average illuminance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in the detection area.</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5005998"/>
                  </a:ext>
                </a:extLst>
              </a:tr>
              <a:tr h="96941">
                <a:tc rowSpan="3">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cs typeface="Calibri" panose="020F0502020204030204" pitchFamily="34" charset="0"/>
                        </a:rPr>
                        <a:t>16</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70236503"/>
                  </a:ext>
                </a:extLst>
              </a:tr>
              <a:tr h="388255">
                <a:tc vMerge="1">
                  <a:txBody>
                    <a:bodyPr/>
                    <a:lstStyle/>
                    <a:p>
                      <a:endParaRPr kumimoji="1" lang="ja-JP" altLang="en-US"/>
                    </a:p>
                  </a:txBody>
                  <a:tcPr/>
                </a:tc>
                <a:tc vMerge="1">
                  <a:txBody>
                    <a:bodyPr/>
                    <a:lstStyle/>
                    <a:p>
                      <a:endParaRPr kumimoji="1" lang="ja-JP" altLang="en-US"/>
                    </a:p>
                  </a:txBody>
                  <a:tcPr/>
                </a:tc>
                <a:tc>
                  <a:txBody>
                    <a:bodyPr/>
                    <a:lstStyle/>
                    <a:p>
                      <a:pPr algn="l"/>
                      <a:r>
                        <a:rPr lang="en-US" altLang="ja-JP" sz="1000" b="0" i="0" dirty="0" smtClean="0">
                          <a:effectLst/>
                          <a:latin typeface="Calibri" panose="020F0502020204030204" pitchFamily="34" charset="0"/>
                          <a:cs typeface="Calibri" panose="020F0502020204030204" pitchFamily="34" charset="0"/>
                        </a:rPr>
                        <a:t>Is the VCC</a:t>
                      </a:r>
                      <a:r>
                        <a:rPr lang="en-US" altLang="ja-JP" sz="1000" b="0" i="0" baseline="0" dirty="0" smtClean="0">
                          <a:effectLst/>
                          <a:latin typeface="Calibri" panose="020F0502020204030204" pitchFamily="34" charset="0"/>
                          <a:cs typeface="Calibri" panose="020F0502020204030204" pitchFamily="34" charset="0"/>
                        </a:rPr>
                        <a:t> </a:t>
                      </a:r>
                      <a:r>
                        <a:rPr lang="en-US" altLang="ja-JP" sz="1000" b="0" i="0" dirty="0" smtClean="0">
                          <a:effectLst/>
                          <a:latin typeface="Calibri" panose="020F0502020204030204" pitchFamily="34" charset="0"/>
                          <a:cs typeface="Calibri" panose="020F0502020204030204" pitchFamily="34" charset="0"/>
                        </a:rPr>
                        <a:t>equipped with Grounding terminal or surge protection in any lightning strikes?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Camera had durability against 4KV of induced lightning, not direct lightning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by connecting GND cable to ground earth.</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49230603"/>
                  </a:ext>
                </a:extLst>
              </a:tr>
              <a:tr h="388255">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cs typeface="Calibri" panose="020F0502020204030204" pitchFamily="34" charset="0"/>
                        </a:rPr>
                        <a:t>What</a:t>
                      </a:r>
                      <a:r>
                        <a:rPr kumimoji="1" lang="en-US" altLang="ja-JP" sz="1000" baseline="0" dirty="0" smtClean="0">
                          <a:solidFill>
                            <a:schemeClr val="tx1"/>
                          </a:solidFill>
                          <a:latin typeface="Calibri" panose="020F0502020204030204" pitchFamily="34" charset="0"/>
                          <a:cs typeface="Calibri" panose="020F0502020204030204" pitchFamily="34" charset="0"/>
                        </a:rPr>
                        <a:t> is the upper limitation to capture occupants with special film of windshields?</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Please check P.17 “Performance limitation”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04646740"/>
                  </a:ext>
                </a:extLst>
              </a:tr>
              <a:tr h="298658">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tx1"/>
                          </a:solidFill>
                          <a:latin typeface="Calibri" panose="020F0502020204030204" pitchFamily="34" charset="0"/>
                          <a:cs typeface="Calibri" panose="020F0502020204030204" pitchFamily="34" charset="0"/>
                        </a:rPr>
                        <a:t>17</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cs typeface="Calibri" panose="020F0502020204030204" pitchFamily="34" charset="0"/>
                        </a:rPr>
                        <a:t>Which</a:t>
                      </a:r>
                      <a:r>
                        <a:rPr kumimoji="1" lang="en-US" altLang="ja-JP" sz="1000" baseline="0" dirty="0" smtClean="0">
                          <a:solidFill>
                            <a:schemeClr val="tx1"/>
                          </a:solidFill>
                          <a:latin typeface="Calibri" panose="020F0502020204030204" pitchFamily="34" charset="0"/>
                          <a:cs typeface="Calibri" panose="020F0502020204030204" pitchFamily="34" charset="0"/>
                        </a:rPr>
                        <a:t> area the IR direct to?</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It depends on the installation condition. For example, 3.6m (141.7inch) diameter circle for when distance between camera and vehicle is 25m (984.3inch).</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80820670"/>
                  </a:ext>
                </a:extLst>
              </a:tr>
              <a:tr h="537584">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tx1"/>
                          </a:solidFill>
                          <a:latin typeface="Calibri" panose="020F0502020204030204" pitchFamily="34" charset="0"/>
                          <a:cs typeface="Calibri" panose="020F0502020204030204" pitchFamily="34" charset="0"/>
                        </a:rPr>
                        <a:t>18</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rowSpan="2">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Installation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cs typeface="Calibri" panose="020F0502020204030204" pitchFamily="34" charset="0"/>
                        </a:rPr>
                        <a:t>What it will happen, in the</a:t>
                      </a:r>
                      <a:r>
                        <a:rPr kumimoji="1" lang="en-US" altLang="ja-JP" sz="1000" baseline="0" dirty="0" smtClean="0">
                          <a:solidFill>
                            <a:schemeClr val="tx1"/>
                          </a:solidFill>
                          <a:latin typeface="Calibri" panose="020F0502020204030204" pitchFamily="34" charset="0"/>
                          <a:cs typeface="Calibri" panose="020F0502020204030204" pitchFamily="34" charset="0"/>
                        </a:rPr>
                        <a:t> case that cameras will be installed both side of the road and focus on same area.</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Target image quality may become overexposure,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if these camera’s IR are synchronized together.</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5754435"/>
                  </a:ext>
                </a:extLst>
              </a:tr>
              <a:tr h="388255">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tx1"/>
                          </a:solidFill>
                          <a:latin typeface="Calibri" panose="020F0502020204030204" pitchFamily="34" charset="0"/>
                          <a:cs typeface="Calibri" panose="020F0502020204030204" pitchFamily="34" charset="0"/>
                        </a:rPr>
                        <a:t>19</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en-US" altLang="ja-JP" sz="1400" baseline="0" dirty="0" smtClean="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cs typeface="Calibri" panose="020F0502020204030204" pitchFamily="34" charset="0"/>
                        </a:rPr>
                        <a:t>Is</a:t>
                      </a:r>
                      <a:r>
                        <a:rPr kumimoji="1" lang="en-US" altLang="ja-JP" sz="1000" baseline="0" dirty="0" smtClean="0">
                          <a:solidFill>
                            <a:schemeClr val="tx1"/>
                          </a:solidFill>
                          <a:latin typeface="Calibri" panose="020F0502020204030204" pitchFamily="34" charset="0"/>
                          <a:cs typeface="Calibri" panose="020F0502020204030204" pitchFamily="34" charset="0"/>
                        </a:rPr>
                        <a:t> portable type available? Or can it be installed in any transportable equipment.</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It is not available for portable type. And Please ask PIPS, if customer wants to install it in transportable equipment.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06201281"/>
                  </a:ext>
                </a:extLst>
              </a:tr>
            </a:tbl>
          </a:graphicData>
        </a:graphic>
      </p:graphicFrame>
      <p:pic>
        <p:nvPicPr>
          <p:cNvPr id="12" name="図 11"/>
          <p:cNvPicPr>
            <a:picLocks noChangeAspect="1"/>
          </p:cNvPicPr>
          <p:nvPr/>
        </p:nvPicPr>
        <p:blipFill rotWithShape="1">
          <a:blip r:embed="rId2"/>
          <a:srcRect t="9126"/>
          <a:stretch/>
        </p:blipFill>
        <p:spPr>
          <a:xfrm>
            <a:off x="4640418" y="1697494"/>
            <a:ext cx="3328115" cy="825245"/>
          </a:xfrm>
          <a:prstGeom prst="rect">
            <a:avLst/>
          </a:prstGeom>
        </p:spPr>
      </p:pic>
      <p:cxnSp>
        <p:nvCxnSpPr>
          <p:cNvPr id="13" name="直線コネクタ 12"/>
          <p:cNvCxnSpPr/>
          <p:nvPr/>
        </p:nvCxnSpPr>
        <p:spPr>
          <a:xfrm flipV="1">
            <a:off x="4923419" y="1669872"/>
            <a:ext cx="2928068" cy="551804"/>
          </a:xfrm>
          <a:prstGeom prst="line">
            <a:avLst/>
          </a:prstGeom>
        </p:spPr>
        <p:style>
          <a:lnRef idx="2">
            <a:schemeClr val="dk1"/>
          </a:lnRef>
          <a:fillRef idx="0">
            <a:schemeClr val="dk1"/>
          </a:fillRef>
          <a:effectRef idx="1">
            <a:schemeClr val="dk1"/>
          </a:effectRef>
          <a:fontRef idx="minor">
            <a:schemeClr val="tx1"/>
          </a:fontRef>
        </p:style>
      </p:cxnSp>
      <p:cxnSp>
        <p:nvCxnSpPr>
          <p:cNvPr id="14" name="直線コネクタ 13"/>
          <p:cNvCxnSpPr/>
          <p:nvPr/>
        </p:nvCxnSpPr>
        <p:spPr>
          <a:xfrm flipV="1">
            <a:off x="6553108" y="1681888"/>
            <a:ext cx="1323893" cy="840851"/>
          </a:xfrm>
          <a:prstGeom prst="line">
            <a:avLst/>
          </a:prstGeom>
        </p:spPr>
        <p:style>
          <a:lnRef idx="2">
            <a:schemeClr val="dk1"/>
          </a:lnRef>
          <a:fillRef idx="0">
            <a:schemeClr val="dk1"/>
          </a:fillRef>
          <a:effectRef idx="1">
            <a:schemeClr val="dk1"/>
          </a:effectRef>
          <a:fontRef idx="minor">
            <a:schemeClr val="tx1"/>
          </a:fontRef>
        </p:style>
      </p:cxnSp>
      <p:sp>
        <p:nvSpPr>
          <p:cNvPr id="15" name="テキスト ボックス 14"/>
          <p:cNvSpPr txBox="1"/>
          <p:nvPr/>
        </p:nvSpPr>
        <p:spPr>
          <a:xfrm>
            <a:off x="6042737" y="1986897"/>
            <a:ext cx="1097280" cy="230832"/>
          </a:xfrm>
          <a:prstGeom prst="rect">
            <a:avLst/>
          </a:prstGeom>
          <a:noFill/>
        </p:spPr>
        <p:txBody>
          <a:bodyPr wrap="square" rtlCol="0">
            <a:spAutoFit/>
          </a:bodyPr>
          <a:lstStyle/>
          <a:p>
            <a:pPr algn="l"/>
            <a:r>
              <a:rPr lang="en-US" altLang="ja-JP" sz="900" b="1" u="sng" dirty="0">
                <a:latin typeface="Meiryo UI" panose="020B0604030504040204" pitchFamily="50" charset="-128"/>
                <a:ea typeface="Meiryo UI" panose="020B0604030504040204" pitchFamily="50" charset="-128"/>
                <a:cs typeface="Meiryo UI" panose="020B0604030504040204" pitchFamily="50" charset="-128"/>
              </a:rPr>
              <a:t>detection</a:t>
            </a:r>
            <a:r>
              <a:rPr lang="en-US" altLang="ja-JP" sz="900" b="1" u="sng" dirty="0">
                <a:effectLst/>
                <a:latin typeface="Meiryo UI" panose="020B0604030504040204" pitchFamily="50" charset="-128"/>
                <a:ea typeface="Meiryo UI" panose="020B0604030504040204" pitchFamily="50" charset="-128"/>
                <a:cs typeface="Meiryo UI" panose="020B0604030504040204" pitchFamily="50" charset="-128"/>
              </a:rPr>
              <a:t> area</a:t>
            </a:r>
            <a:endParaRPr lang="ja-JP" altLang="en-US" sz="900" b="1" u="sng"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7791016" y="1669872"/>
            <a:ext cx="1192711" cy="285019"/>
          </a:xfrm>
          <a:prstGeom prst="roundRect">
            <a:avLst>
              <a:gd name="adj" fmla="val 5000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100" b="1" dirty="0" smtClean="0">
                <a:solidFill>
                  <a:schemeClr val="tx1"/>
                </a:solidFill>
                <a:effectLst/>
                <a:latin typeface="Calibri" panose="020F0502020204030204" pitchFamily="34" charset="0"/>
                <a:ea typeface="Meiryo UI" panose="020B0604030504040204" pitchFamily="50" charset="-128"/>
                <a:cs typeface="Meiryo UI" panose="020B0604030504040204" pitchFamily="50" charset="-128"/>
              </a:rPr>
              <a:t>WV-X5550LT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100" b="1" dirty="0" smtClean="0">
                <a:solidFill>
                  <a:schemeClr val="tx1"/>
                </a:solidFill>
                <a:effectLst/>
                <a:latin typeface="Calibri" panose="020F0502020204030204" pitchFamily="34" charset="0"/>
                <a:ea typeface="Meiryo UI" panose="020B0604030504040204" pitchFamily="50" charset="-128"/>
                <a:cs typeface="Meiryo UI" panose="020B0604030504040204" pitchFamily="50" charset="-128"/>
              </a:rPr>
              <a:t>WV-X5550LTPJ</a:t>
            </a:r>
            <a:endParaRPr kumimoji="1" lang="en-US" altLang="ja-JP" sz="1100" b="1" i="0" u="none" strike="noStrike" kern="1200" normalizeH="0" baseline="0" noProof="0" dirty="0">
              <a:solidFill>
                <a:schemeClr val="tx1"/>
              </a:solidFill>
              <a:effectLst/>
              <a:uLnTx/>
              <a:uFillTx/>
              <a:latin typeface="Calibri" panose="020F0502020204030204"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1431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2248" y="66940"/>
            <a:ext cx="7646285" cy="525309"/>
          </a:xfr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prstClr val="white"/>
                </a:solidFill>
                <a:ea typeface="Meiryo UI" pitchFamily="50" charset="-128"/>
              </a:rPr>
              <a:t>9</a:t>
            </a:r>
            <a:r>
              <a:rPr lang="en-US" altLang="ja-JP" sz="2400" dirty="0" smtClean="0">
                <a:solidFill>
                  <a:prstClr val="white"/>
                </a:solidFill>
                <a:ea typeface="Meiryo UI" pitchFamily="50" charset="-128"/>
              </a:rPr>
              <a:t>. Q&amp;A (3/3)</a:t>
            </a:r>
            <a:endParaRPr lang="ja-JP" altLang="en-US" sz="2400" dirty="0"/>
          </a:p>
        </p:txBody>
      </p:sp>
      <p:graphicFrame>
        <p:nvGraphicFramePr>
          <p:cNvPr id="4" name="Group 3074"/>
          <p:cNvGraphicFramePr>
            <a:graphicFrameLocks noGrp="1"/>
          </p:cNvGraphicFramePr>
          <p:nvPr>
            <p:extLst>
              <p:ext uri="{D42A27DB-BD31-4B8C-83A1-F6EECF244321}">
                <p14:modId xmlns:p14="http://schemas.microsoft.com/office/powerpoint/2010/main" val="2172055138"/>
              </p:ext>
            </p:extLst>
          </p:nvPr>
        </p:nvGraphicFramePr>
        <p:xfrm>
          <a:off x="59635" y="678833"/>
          <a:ext cx="9049727" cy="3822192"/>
        </p:xfrm>
        <a:graphic>
          <a:graphicData uri="http://schemas.openxmlformats.org/drawingml/2006/table">
            <a:tbl>
              <a:tblPr/>
              <a:tblGrid>
                <a:gridCol w="357505">
                  <a:extLst>
                    <a:ext uri="{9D8B030D-6E8A-4147-A177-3AD203B41FA5}">
                      <a16:colId xmlns:a16="http://schemas.microsoft.com/office/drawing/2014/main" val="4293646566"/>
                    </a:ext>
                  </a:extLst>
                </a:gridCol>
                <a:gridCol w="802541">
                  <a:extLst>
                    <a:ext uri="{9D8B030D-6E8A-4147-A177-3AD203B41FA5}">
                      <a16:colId xmlns:a16="http://schemas.microsoft.com/office/drawing/2014/main" val="2712075436"/>
                    </a:ext>
                  </a:extLst>
                </a:gridCol>
                <a:gridCol w="2677602">
                  <a:extLst>
                    <a:ext uri="{9D8B030D-6E8A-4147-A177-3AD203B41FA5}">
                      <a16:colId xmlns:a16="http://schemas.microsoft.com/office/drawing/2014/main" val="771152664"/>
                    </a:ext>
                  </a:extLst>
                </a:gridCol>
                <a:gridCol w="5212079">
                  <a:extLst>
                    <a:ext uri="{9D8B030D-6E8A-4147-A177-3AD203B41FA5}">
                      <a16:colId xmlns:a16="http://schemas.microsoft.com/office/drawing/2014/main" val="1635145711"/>
                    </a:ext>
                  </a:extLst>
                </a:gridCol>
              </a:tblGrid>
              <a:tr h="201168">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No</a:t>
                      </a: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Category</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Question</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Answer</a:t>
                      </a:r>
                    </a:p>
                  </a:txBody>
                  <a:tcPr marL="0" marR="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11480">
                <a:tc>
                  <a:txBody>
                    <a:bodyPr/>
                    <a:lstStyle/>
                    <a:p>
                      <a:pPr algn="ctr"/>
                      <a:r>
                        <a:rPr lang="en-US" altLang="ja-JP" sz="1050" dirty="0" smtClean="0">
                          <a:solidFill>
                            <a:schemeClr val="tx1"/>
                          </a:solidFill>
                          <a:latin typeface="Calibri" panose="020F0502020204030204" pitchFamily="34" charset="0"/>
                          <a:cs typeface="Calibri" panose="020F0502020204030204" pitchFamily="34" charset="0"/>
                        </a:rPr>
                        <a:t>20</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a:noFill/>
                    </a:lnTlToBr>
                    <a:lnBlToTr>
                      <a:noFill/>
                    </a:lnBlToTr>
                    <a:solidFill>
                      <a:schemeClr val="bg1"/>
                    </a:solidFill>
                  </a:tcPr>
                </a:tc>
                <a:tc rowSpan="2">
                  <a:txBody>
                    <a:bodyPr/>
                    <a:lstStyle/>
                    <a:p>
                      <a:pPr algn="ctr"/>
                      <a:r>
                        <a:rPr lang="en-US" altLang="ja-JP" sz="800" dirty="0" smtClean="0">
                          <a:solidFill>
                            <a:schemeClr val="tx1"/>
                          </a:solidFill>
                          <a:latin typeface="Calibri" panose="020F0502020204030204" pitchFamily="34" charset="0"/>
                          <a:cs typeface="Calibri" panose="020F0502020204030204" pitchFamily="34" charset="0"/>
                        </a:rPr>
                        <a:t>Installation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altLang="ja-JP" sz="1050" dirty="0" smtClean="0">
                          <a:solidFill>
                            <a:schemeClr val="tx1"/>
                          </a:solidFill>
                          <a:latin typeface="Calibri" panose="020F0502020204030204" pitchFamily="34" charset="0"/>
                          <a:cs typeface="Calibri" panose="020F0502020204030204" pitchFamily="34" charset="0"/>
                        </a:rPr>
                        <a:t>Is</a:t>
                      </a:r>
                      <a:r>
                        <a:rPr lang="en-US" altLang="ja-JP" sz="1050" baseline="0" dirty="0" smtClean="0">
                          <a:solidFill>
                            <a:schemeClr val="tx1"/>
                          </a:solidFill>
                          <a:latin typeface="Calibri" panose="020F0502020204030204" pitchFamily="34" charset="0"/>
                          <a:cs typeface="Calibri" panose="020F0502020204030204" pitchFamily="34" charset="0"/>
                        </a:rPr>
                        <a:t> the camera able to use to capture at the gate such as parking lot, car pool or entrance?</a:t>
                      </a:r>
                      <a:endParaRPr lang="en-US" altLang="ja-JP" sz="105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Depending on installation condition.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3641557"/>
                  </a:ext>
                </a:extLst>
              </a:tr>
              <a:tr h="411480">
                <a:tc>
                  <a:txBody>
                    <a:bodyPr/>
                    <a:lstStyle/>
                    <a:p>
                      <a:pPr algn="ctr"/>
                      <a:r>
                        <a:rPr lang="en-US" altLang="ja-JP" sz="1050" dirty="0" smtClean="0">
                          <a:solidFill>
                            <a:schemeClr val="tx1"/>
                          </a:solidFill>
                          <a:latin typeface="Calibri" panose="020F0502020204030204" pitchFamily="34" charset="0"/>
                          <a:cs typeface="Calibri" panose="020F0502020204030204" pitchFamily="34" charset="0"/>
                        </a:rPr>
                        <a:t>21</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a:endParaRPr lang="en-US" altLang="ja-JP" sz="1200" dirty="0" smtClean="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Does</a:t>
                      </a:r>
                      <a:r>
                        <a:rPr kumimoji="1" lang="en-US" altLang="ja-JP" sz="1050" baseline="0" dirty="0" smtClean="0">
                          <a:solidFill>
                            <a:schemeClr val="tx1"/>
                          </a:solidFill>
                          <a:latin typeface="Calibri" panose="020F0502020204030204" pitchFamily="34" charset="0"/>
                          <a:cs typeface="Calibri" panose="020F0502020204030204" pitchFamily="34" charset="0"/>
                        </a:rPr>
                        <a:t> the customer have to prepare USB dongle for easy installation by themselves?</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Yes. Please check P.45 “Reference”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50853045"/>
                  </a:ext>
                </a:extLst>
              </a:tr>
              <a:tr h="411480">
                <a:tc>
                  <a:txBody>
                    <a:bodyPr/>
                    <a:lstStyle/>
                    <a:p>
                      <a:pPr algn="ctr"/>
                      <a:r>
                        <a:rPr kumimoji="1" lang="en-US" altLang="ja-JP" sz="1050" dirty="0" smtClean="0">
                          <a:solidFill>
                            <a:schemeClr val="tx1"/>
                          </a:solidFill>
                          <a:latin typeface="Calibri" panose="020F0502020204030204" pitchFamily="34" charset="0"/>
                          <a:cs typeface="Calibri" panose="020F0502020204030204" pitchFamily="34" charset="0"/>
                        </a:rPr>
                        <a:t>22</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rowSpan="4">
                  <a:txBody>
                    <a:bodyPr/>
                    <a:lstStyle/>
                    <a:p>
                      <a:pPr algn="ctr"/>
                      <a:r>
                        <a:rPr lang="en-US" altLang="ja-JP" sz="800" dirty="0" smtClean="0">
                          <a:solidFill>
                            <a:schemeClr val="tx1"/>
                          </a:solidFill>
                          <a:latin typeface="Calibri" panose="020F0502020204030204" pitchFamily="34" charset="0"/>
                          <a:cs typeface="Calibri" panose="020F0502020204030204" pitchFamily="34" charset="0"/>
                        </a:rPr>
                        <a:t>System</a:t>
                      </a:r>
                    </a:p>
                    <a:p>
                      <a:pPr algn="ctr"/>
                      <a:r>
                        <a:rPr lang="en-US" altLang="ja-JP" sz="800" dirty="0" smtClean="0">
                          <a:solidFill>
                            <a:schemeClr val="tx1"/>
                          </a:solidFill>
                          <a:latin typeface="Calibri" panose="020F0502020204030204" pitchFamily="34" charset="0"/>
                          <a:cs typeface="Calibri" panose="020F0502020204030204" pitchFamily="34" charset="0"/>
                        </a:rPr>
                        <a:t>Integration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Does</a:t>
                      </a:r>
                      <a:r>
                        <a:rPr kumimoji="1" lang="en-US" altLang="ja-JP" sz="1050" baseline="0" dirty="0" smtClean="0">
                          <a:solidFill>
                            <a:schemeClr val="tx1"/>
                          </a:solidFill>
                          <a:latin typeface="Calibri" panose="020F0502020204030204" pitchFamily="34" charset="0"/>
                          <a:cs typeface="Calibri" panose="020F0502020204030204" pitchFamily="34" charset="0"/>
                        </a:rPr>
                        <a:t> the camera have Best shot function or OCR function?</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No, it’s just a camera which send 2 streams both occupant and license plate image.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5005998"/>
                  </a:ext>
                </a:extLst>
              </a:tr>
              <a:tr h="251460">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23</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Does</a:t>
                      </a:r>
                      <a:r>
                        <a:rPr kumimoji="1" lang="en-US" altLang="ja-JP" sz="1050" baseline="0" dirty="0" smtClean="0">
                          <a:solidFill>
                            <a:schemeClr val="tx1"/>
                          </a:solidFill>
                          <a:latin typeface="Calibri" panose="020F0502020204030204" pitchFamily="34" charset="0"/>
                          <a:cs typeface="Calibri" panose="020F0502020204030204" pitchFamily="34" charset="0"/>
                        </a:rPr>
                        <a:t> the camera integrate with VMS?</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Yes, it integrates with Video Insight, Milestone and Genetec.</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43258219"/>
                  </a:ext>
                </a:extLst>
              </a:tr>
              <a:tr h="251460">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Calibri" panose="020F0502020204030204" pitchFamily="34" charset="0"/>
                          <a:cs typeface="Calibri" panose="020F0502020204030204" pitchFamily="34" charset="0"/>
                        </a:rPr>
                        <a:t>24</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vMerge="1">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Does</a:t>
                      </a:r>
                      <a:r>
                        <a:rPr kumimoji="1" lang="en-US" altLang="ja-JP" sz="1050" baseline="0" dirty="0" smtClean="0">
                          <a:solidFill>
                            <a:schemeClr val="tx1"/>
                          </a:solidFill>
                          <a:latin typeface="Calibri" panose="020F0502020204030204" pitchFamily="34" charset="0"/>
                          <a:cs typeface="Calibri" panose="020F0502020204030204" pitchFamily="34" charset="0"/>
                        </a:rPr>
                        <a:t> the camera integrate with ASF950?</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No, and currently no plan to integrate with ASF950.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51460">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Calibri" panose="020F0502020204030204" pitchFamily="34" charset="0"/>
                          <a:cs typeface="Calibri" panose="020F0502020204030204" pitchFamily="34" charset="0"/>
                        </a:rPr>
                        <a:t>25</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Does</a:t>
                      </a:r>
                      <a:r>
                        <a:rPr kumimoji="1" lang="en-US" altLang="ja-JP" sz="1050" baseline="0" dirty="0" smtClean="0">
                          <a:solidFill>
                            <a:schemeClr val="tx1"/>
                          </a:solidFill>
                          <a:latin typeface="Calibri" panose="020F0502020204030204" pitchFamily="34" charset="0"/>
                          <a:cs typeface="Calibri" panose="020F0502020204030204" pitchFamily="34" charset="0"/>
                        </a:rPr>
                        <a:t> the camera integrate with NVR?</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No, it doesn’t.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02289627"/>
                  </a:ext>
                </a:extLst>
              </a:tr>
              <a:tr h="928116">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Calibri" panose="020F0502020204030204" pitchFamily="34" charset="0"/>
                          <a:cs typeface="Calibri" panose="020F0502020204030204" pitchFamily="34" charset="0"/>
                        </a:rPr>
                        <a:t>26</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Legal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Calibri" panose="020F0502020204030204" pitchFamily="34" charset="0"/>
                          <a:cs typeface="Calibri" panose="020F0502020204030204" pitchFamily="34" charset="0"/>
                        </a:rPr>
                        <a:t>Does this camera violate one’s privacy?</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ja-JP" altLang="en-US"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t>
                      </a: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the conscious of compliance is increasing. On the other hands, the demands of analytics is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also increasing. PIPS wants to respond to this expectation. In addition, PIPS has to take care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for secure in aspect of technology and operation. As for technology, It complies Data encryption and secure communication to protect date leak. As for operation, we supports customer to be able to manage user authorization.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0825354"/>
                  </a:ext>
                </a:extLst>
              </a:tr>
              <a:tr h="352044">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Calibri" panose="020F0502020204030204" pitchFamily="34" charset="0"/>
                          <a:cs typeface="Calibri" panose="020F0502020204030204" pitchFamily="34" charset="0"/>
                        </a:rPr>
                        <a:t>27</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rowSpan="2">
                  <a:txBody>
                    <a:bodyPr/>
                    <a:lstStyle/>
                    <a:p>
                      <a:pPr marL="0" marR="0" lvl="0" indent="0" algn="ctr" defTabSz="495261"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Competitor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What is competitor’s situation?</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Giant CCTV manufacture such as Axis and Hanwha don’t offer similar products.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 Please check P.10 “Spec comparison”.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5754435"/>
                  </a:ext>
                </a:extLst>
              </a:tr>
              <a:tr h="352044">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50" baseline="0" dirty="0" smtClean="0">
                          <a:solidFill>
                            <a:schemeClr val="tx1"/>
                          </a:solidFill>
                          <a:latin typeface="Calibri" panose="020F0502020204030204" pitchFamily="34" charset="0"/>
                          <a:cs typeface="Calibri" panose="020F0502020204030204" pitchFamily="34" charset="0"/>
                        </a:rPr>
                        <a:t>28</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1" lang="en-US" altLang="ja-JP" sz="1400" baseline="0" dirty="0" smtClean="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Calibri" panose="020F0502020204030204" pitchFamily="34" charset="0"/>
                          <a:cs typeface="Calibri" panose="020F0502020204030204" pitchFamily="34" charset="0"/>
                        </a:rPr>
                        <a:t>What is strong points of the camera?</a:t>
                      </a:r>
                      <a:endParaRPr kumimoji="1" lang="ja-JP" altLang="en-US" sz="105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Please check P.3-P.9 “Introduction”.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06201281"/>
                  </a:ext>
                </a:extLst>
              </a:tr>
            </a:tbl>
          </a:graphicData>
        </a:graphic>
      </p:graphicFrame>
    </p:spTree>
    <p:extLst>
      <p:ext uri="{BB962C8B-B14F-4D97-AF65-F5344CB8AC3E}">
        <p14:creationId xmlns:p14="http://schemas.microsoft.com/office/powerpoint/2010/main" val="3852595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93202" y="739124"/>
            <a:ext cx="7984139" cy="3316292"/>
          </a:xfrm>
          <a:prstGeom prst="rect">
            <a:avLst/>
          </a:prstGeom>
          <a:noFill/>
        </p:spPr>
        <p:txBody>
          <a:bodyPr wrap="square" rtlCol="0">
            <a:spAutoFit/>
          </a:bodyPr>
          <a:lstStyle/>
          <a:p>
            <a:pPr marL="214313" indent="-214313">
              <a:buFont typeface="Wingdings" panose="05000000000000000000" pitchFamily="2" charset="2"/>
              <a:buChar char="n"/>
            </a:pPr>
            <a:r>
              <a:rPr lang="en-US" altLang="ja-JP" sz="1600" b="1" dirty="0" smtClean="0">
                <a:solidFill>
                  <a:srgbClr val="6464E6"/>
                </a:solidFill>
                <a:latin typeface="Calibri" panose="020F0502020204030204" pitchFamily="34" charset="0"/>
                <a:ea typeface="Meiryo UI" panose="020B0604030504040204" pitchFamily="50" charset="-128"/>
                <a:cs typeface="Calibri" panose="020F0502020204030204" pitchFamily="34" charset="0"/>
              </a:rPr>
              <a:t>Know- how</a:t>
            </a:r>
            <a:endParaRPr lang="en-US" altLang="ja-JP" sz="1600" dirty="0">
              <a:solidFill>
                <a:srgbClr val="6464E6"/>
              </a:solidFill>
              <a:latin typeface="Calibri" panose="020F0502020204030204" pitchFamily="34" charset="0"/>
              <a:ea typeface="Meiryo UI" panose="020B0604030504040204" pitchFamily="50" charset="-128"/>
              <a:cs typeface="Calibri" panose="020F0502020204030204" pitchFamily="34" charset="0"/>
            </a:endParaRPr>
          </a:p>
          <a:p>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  - </a:t>
            </a:r>
            <a:r>
              <a:rPr lang="en-US" altLang="ja-JP" sz="1050" b="1" u="sng" dirty="0" smtClean="0">
                <a:latin typeface="Calibri" panose="020F0502020204030204" pitchFamily="34" charset="0"/>
                <a:ea typeface="Meiryo UI" panose="020B0604030504040204" pitchFamily="50" charset="-128"/>
                <a:cs typeface="Calibri" panose="020F0502020204030204" pitchFamily="34" charset="0"/>
              </a:rPr>
              <a:t>Q) How can we reduce clouds </a:t>
            </a:r>
            <a:r>
              <a:rPr lang="en-US" altLang="ja-JP" sz="1050" b="1" u="sng" dirty="0">
                <a:latin typeface="Calibri" panose="020F0502020204030204" pitchFamily="34" charset="0"/>
                <a:ea typeface="Meiryo UI" panose="020B0604030504040204" pitchFamily="50" charset="-128"/>
                <a:cs typeface="Calibri" panose="020F0502020204030204" pitchFamily="34" charset="0"/>
              </a:rPr>
              <a:t>shadow in </a:t>
            </a:r>
            <a:r>
              <a:rPr lang="en-US" altLang="ja-JP" sz="1050" b="1" u="sng" dirty="0" smtClean="0">
                <a:latin typeface="Calibri" panose="020F0502020204030204" pitchFamily="34" charset="0"/>
                <a:ea typeface="Meiryo UI" panose="020B0604030504040204" pitchFamily="50" charset="-128"/>
                <a:cs typeface="Calibri" panose="020F0502020204030204" pitchFamily="34" charset="0"/>
              </a:rPr>
              <a:t>windshields? </a:t>
            </a:r>
          </a:p>
          <a:p>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 A)  At 1</a:t>
            </a:r>
            <a:r>
              <a:rPr lang="en-US" altLang="ja-JP" sz="1050" baseline="30000" dirty="0" smtClean="0">
                <a:latin typeface="Calibri" panose="020F0502020204030204" pitchFamily="34" charset="0"/>
                <a:ea typeface="Meiryo UI" panose="020B0604030504040204" pitchFamily="50" charset="-128"/>
                <a:cs typeface="Calibri" panose="020F0502020204030204" pitchFamily="34" charset="0"/>
              </a:rPr>
              <a:t>st</a:t>
            </a:r>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step, </a:t>
            </a:r>
            <a:r>
              <a:rPr lang="en-US" altLang="ja-JP" sz="1050" dirty="0">
                <a:latin typeface="Calibri" panose="020F0502020204030204" pitchFamily="34" charset="0"/>
                <a:ea typeface="Meiryo UI" panose="020B0604030504040204" pitchFamily="50" charset="-128"/>
                <a:cs typeface="Calibri" panose="020F0502020204030204" pitchFamily="34" charset="0"/>
              </a:rPr>
              <a:t>reduce TILT angle of VCC below 9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 2</a:t>
            </a:r>
            <a:r>
              <a:rPr lang="en-US" altLang="ja-JP" sz="1050" baseline="30000" dirty="0" smtClean="0">
                <a:latin typeface="Calibri" panose="020F0502020204030204" pitchFamily="34" charset="0"/>
                <a:ea typeface="Meiryo UI" panose="020B0604030504040204" pitchFamily="50" charset="-128"/>
                <a:cs typeface="Calibri" panose="020F0502020204030204" pitchFamily="34" charset="0"/>
              </a:rPr>
              <a:t>nd</a:t>
            </a:r>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step, </a:t>
            </a:r>
            <a:r>
              <a:rPr lang="en-US" altLang="ja-JP" sz="1050" dirty="0">
                <a:latin typeface="Calibri" panose="020F0502020204030204" pitchFamily="34" charset="0"/>
                <a:ea typeface="Meiryo UI" panose="020B0604030504040204" pitchFamily="50" charset="-128"/>
                <a:cs typeface="Calibri" panose="020F0502020204030204" pitchFamily="34" charset="0"/>
              </a:rPr>
              <a:t>rotate polarized filter along with angle of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camera </a:t>
            </a:r>
            <a:r>
              <a:rPr lang="en-US" altLang="ja-JP" sz="1050" dirty="0">
                <a:latin typeface="Calibri" panose="020F0502020204030204" pitchFamily="34" charset="0"/>
                <a:ea typeface="Meiryo UI" panose="020B0604030504040204" pitchFamily="50" charset="-128"/>
                <a:cs typeface="Calibri" panose="020F0502020204030204" pitchFamily="34" charset="0"/>
              </a:rPr>
              <a:t>to windshields</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a:t>
            </a: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 if you want to operate rotating polarized filter, please let PIPS SE member know.</a:t>
            </a:r>
            <a:endParaRPr lang="en-US" altLang="ja-JP" sz="1050" dirty="0">
              <a:solidFill>
                <a:srgbClr val="FF0000"/>
              </a:solidFill>
              <a:latin typeface="Calibri" panose="020F0502020204030204" pitchFamily="34" charset="0"/>
              <a:ea typeface="Meiryo UI" panose="020B0604030504040204" pitchFamily="50" charset="-128"/>
              <a:cs typeface="Calibri" panose="020F0502020204030204" pitchFamily="34" charset="0"/>
            </a:endParaRPr>
          </a:p>
          <a:p>
            <a:endParaRPr lang="en-US" altLang="ja-JP" sz="400" dirty="0" smtClean="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b="1" u="sng" dirty="0">
                <a:latin typeface="Calibri" panose="020F0502020204030204" pitchFamily="34" charset="0"/>
                <a:ea typeface="Meiryo UI" panose="020B0604030504040204" pitchFamily="50" charset="-128"/>
                <a:cs typeface="Calibri" panose="020F0502020204030204" pitchFamily="34" charset="0"/>
              </a:rPr>
              <a:t>Q) How can we </a:t>
            </a:r>
            <a:r>
              <a:rPr lang="en-US" altLang="ja-JP" sz="1050" b="1" u="sng" dirty="0" smtClean="0">
                <a:latin typeface="Calibri" panose="020F0502020204030204" pitchFamily="34" charset="0"/>
                <a:ea typeface="Meiryo UI" panose="020B0604030504040204" pitchFamily="50" charset="-128"/>
                <a:cs typeface="Calibri" panose="020F0502020204030204" pitchFamily="34" charset="0"/>
              </a:rPr>
              <a:t>focus truck or bus, not sedan or SUV type of car? </a:t>
            </a:r>
            <a:endParaRPr lang="en-US" altLang="ja-JP" sz="1050" b="1" u="sng"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 </a:t>
            </a:r>
            <a:r>
              <a:rPr lang="en-US" altLang="ja-JP" sz="1050" dirty="0">
                <a:latin typeface="Calibri" panose="020F0502020204030204" pitchFamily="34" charset="0"/>
                <a:ea typeface="Meiryo UI" panose="020B0604030504040204" pitchFamily="50" charset="-128"/>
                <a:cs typeface="Calibri" panose="020F0502020204030204" pitchFamily="34" charset="0"/>
              </a:rPr>
              <a:t>A</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 this camera focus sedan and SUV only basically, but it may improve capturing by lowering installation height of camera. </a:t>
            </a:r>
            <a:endParaRPr lang="en-US" altLang="ja-JP" sz="1050"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solidFill>
                  <a:srgbClr val="FF0000"/>
                </a:solidFill>
                <a:latin typeface="Calibri" panose="020F0502020204030204" pitchFamily="34" charset="0"/>
                <a:ea typeface="Meiryo UI" panose="020B0604030504040204" pitchFamily="50" charset="-128"/>
                <a:cs typeface="Calibri" panose="020F0502020204030204" pitchFamily="34" charset="0"/>
              </a:rPr>
              <a:t>* if you get such a demand, please let us know first. And we should check actual performance on the POC.</a:t>
            </a:r>
            <a:endParaRPr lang="en-US" altLang="ja-JP" sz="1050" dirty="0" smtClean="0">
              <a:latin typeface="Calibri" panose="020F0502020204030204" pitchFamily="34" charset="0"/>
              <a:ea typeface="Meiryo UI" panose="020B0604030504040204" pitchFamily="50" charset="-128"/>
              <a:cs typeface="Calibri" panose="020F0502020204030204" pitchFamily="34" charset="0"/>
            </a:endParaRPr>
          </a:p>
          <a:p>
            <a:endParaRPr lang="en-US" altLang="ja-JP" sz="400" dirty="0" smtClean="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 </a:t>
            </a:r>
            <a:r>
              <a:rPr lang="en-US" altLang="ja-JP" sz="1050" b="1" u="sng" dirty="0">
                <a:latin typeface="Calibri" panose="020F0502020204030204" pitchFamily="34" charset="0"/>
                <a:ea typeface="Meiryo UI" panose="020B0604030504040204" pitchFamily="50" charset="-128"/>
                <a:cs typeface="Calibri" panose="020F0502020204030204" pitchFamily="34" charset="0"/>
              </a:rPr>
              <a:t>Q) How can we </a:t>
            </a:r>
            <a:r>
              <a:rPr lang="en-US" altLang="ja-JP" sz="1050" b="1" u="sng" dirty="0" smtClean="0">
                <a:latin typeface="Calibri" panose="020F0502020204030204" pitchFamily="34" charset="0"/>
                <a:ea typeface="Meiryo UI" panose="020B0604030504040204" pitchFamily="50" charset="-128"/>
                <a:cs typeface="Calibri" panose="020F0502020204030204" pitchFamily="34" charset="0"/>
              </a:rPr>
              <a:t>capture both reflective and non-reflective license on time? </a:t>
            </a:r>
            <a:endParaRPr lang="en-US" altLang="ja-JP" sz="1050" b="1" u="sng"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a:latin typeface="Calibri" panose="020F0502020204030204" pitchFamily="34" charset="0"/>
                <a:ea typeface="Meiryo UI" panose="020B0604030504040204" pitchFamily="50" charset="-128"/>
                <a:cs typeface="Calibri" panose="020F0502020204030204" pitchFamily="34" charset="0"/>
              </a:rPr>
              <a:t>   - A)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Please check reflective type for source 2, non-reflective type for source1.</a:t>
            </a:r>
            <a:endParaRPr lang="en-US" altLang="ja-JP" sz="1050" dirty="0">
              <a:latin typeface="Calibri" panose="020F0502020204030204" pitchFamily="34" charset="0"/>
              <a:ea typeface="Meiryo UI" panose="020B0604030504040204" pitchFamily="50" charset="-128"/>
              <a:cs typeface="Calibri" panose="020F0502020204030204" pitchFamily="34" charset="0"/>
            </a:endParaRPr>
          </a:p>
          <a:p>
            <a:endParaRPr lang="en-US" altLang="ja-JP" sz="400" dirty="0" smtClean="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b="1" u="sng" dirty="0">
                <a:latin typeface="Calibri" panose="020F0502020204030204" pitchFamily="34" charset="0"/>
                <a:ea typeface="Meiryo UI" panose="020B0604030504040204" pitchFamily="50" charset="-128"/>
                <a:cs typeface="Calibri" panose="020F0502020204030204" pitchFamily="34" charset="0"/>
              </a:rPr>
              <a:t>Q) How can we </a:t>
            </a:r>
            <a:r>
              <a:rPr lang="en-US" altLang="ja-JP" sz="1050" b="1" u="sng" dirty="0" smtClean="0">
                <a:latin typeface="Calibri" panose="020F0502020204030204" pitchFamily="34" charset="0"/>
                <a:ea typeface="Meiryo UI" panose="020B0604030504040204" pitchFamily="50" charset="-128"/>
                <a:cs typeface="Calibri" panose="020F0502020204030204" pitchFamily="34" charset="0"/>
              </a:rPr>
              <a:t>avoid blinking for CCTV? (P.19 consideration) </a:t>
            </a:r>
            <a:endParaRPr lang="en-US" altLang="ja-JP" sz="1050" b="1" u="sng"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a:latin typeface="Calibri" panose="020F0502020204030204" pitchFamily="34" charset="0"/>
                <a:ea typeface="Meiryo UI" panose="020B0604030504040204" pitchFamily="50" charset="-128"/>
                <a:cs typeface="Calibri" panose="020F0502020204030204" pitchFamily="34" charset="0"/>
              </a:rPr>
              <a:t>   - A</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  Please re-set the angle of CCTV for not overlapping the IR focusing are (Q&amp;A No.16)</a:t>
            </a:r>
          </a:p>
          <a:p>
            <a:endParaRPr lang="en-US" altLang="ja-JP" sz="1050" dirty="0" smtClean="0">
              <a:latin typeface="Calibri" panose="020F0502020204030204" pitchFamily="34" charset="0"/>
              <a:ea typeface="Meiryo UI" panose="020B0604030504040204" pitchFamily="50" charset="-128"/>
              <a:cs typeface="Calibri" panose="020F0502020204030204" pitchFamily="34" charset="0"/>
            </a:endParaRPr>
          </a:p>
          <a:p>
            <a:pPr marL="214313" lvl="0" indent="-214313">
              <a:buFont typeface="Wingdings" panose="05000000000000000000" pitchFamily="2" charset="2"/>
              <a:buChar char="n"/>
            </a:pPr>
            <a:r>
              <a:rPr lang="en-US" altLang="ja-JP" sz="1600" b="1" dirty="0" smtClean="0">
                <a:solidFill>
                  <a:srgbClr val="6464E6"/>
                </a:solidFill>
                <a:latin typeface="Calibri" panose="020F0502020204030204" pitchFamily="34" charset="0"/>
                <a:ea typeface="Meiryo UI" panose="020B0604030504040204" pitchFamily="50" charset="-128"/>
                <a:cs typeface="Calibri" panose="020F0502020204030204" pitchFamily="34" charset="0"/>
              </a:rPr>
              <a:t>Trouble </a:t>
            </a:r>
            <a:r>
              <a:rPr lang="en-US" altLang="ja-JP" sz="1600" b="1" dirty="0">
                <a:solidFill>
                  <a:srgbClr val="6464E6"/>
                </a:solidFill>
                <a:latin typeface="Calibri" panose="020F0502020204030204" pitchFamily="34" charset="0"/>
                <a:ea typeface="Meiryo UI" panose="020B0604030504040204" pitchFamily="50" charset="-128"/>
                <a:cs typeface="Calibri" panose="020F0502020204030204" pitchFamily="34" charset="0"/>
              </a:rPr>
              <a:t>shooting</a:t>
            </a:r>
            <a:endParaRPr lang="en-US" altLang="ja-JP" sz="1600" dirty="0">
              <a:solidFill>
                <a:srgbClr val="6464E6"/>
              </a:solidFill>
              <a:latin typeface="Calibri" panose="020F0502020204030204" pitchFamily="34" charset="0"/>
              <a:ea typeface="Meiryo UI" panose="020B0604030504040204" pitchFamily="50" charset="-128"/>
              <a:cs typeface="Calibri" panose="020F0502020204030204" pitchFamily="34" charset="0"/>
            </a:endParaRPr>
          </a:p>
          <a:p>
            <a:pPr lvl="0"/>
            <a:endParaRPr lang="en-US" altLang="ja-JP" sz="400" dirty="0" smtClean="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 </a:t>
            </a:r>
            <a:r>
              <a:rPr lang="en-US" altLang="ja-JP" sz="1050" b="1" u="sng" dirty="0" smtClean="0">
                <a:latin typeface="Calibri" panose="020F0502020204030204" pitchFamily="34" charset="0"/>
                <a:ea typeface="Meiryo UI" panose="020B0604030504040204" pitchFamily="50" charset="-128"/>
                <a:cs typeface="Calibri" panose="020F0502020204030204" pitchFamily="34" charset="0"/>
              </a:rPr>
              <a:t>Solution if the issue losing frame data happen.</a:t>
            </a:r>
            <a:endParaRPr lang="en-US" altLang="ja-JP" sz="1050" b="1" u="sng"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smtClean="0">
                <a:latin typeface="Calibri" panose="020F0502020204030204" pitchFamily="34" charset="0"/>
                <a:ea typeface="Meiryo UI" panose="020B0604030504040204" pitchFamily="50" charset="-128"/>
                <a:cs typeface="Calibri" panose="020F0502020204030204" pitchFamily="34" charset="0"/>
              </a:rPr>
              <a:t>     1) Change bitrate (14Mbps -&gt; 16Mbps -&gt; 20Mbps), 2) Change image setting (Quality1 -&gt; Quality3 )</a:t>
            </a:r>
          </a:p>
          <a:p>
            <a:endParaRPr lang="en-US" altLang="ja-JP" sz="400"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a:latin typeface="Calibri" panose="020F0502020204030204" pitchFamily="34" charset="0"/>
                <a:ea typeface="Meiryo UI" panose="020B0604030504040204" pitchFamily="50" charset="-128"/>
                <a:cs typeface="Calibri" panose="020F0502020204030204" pitchFamily="34" charset="0"/>
              </a:rPr>
              <a:t>   - </a:t>
            </a:r>
            <a:r>
              <a:rPr lang="en-US" altLang="ja-JP" sz="1050" b="1" u="sng" dirty="0">
                <a:latin typeface="Calibri" panose="020F0502020204030204" pitchFamily="34" charset="0"/>
                <a:ea typeface="Meiryo UI" panose="020B0604030504040204" pitchFamily="50" charset="-128"/>
                <a:cs typeface="Calibri" panose="020F0502020204030204" pitchFamily="34" charset="0"/>
              </a:rPr>
              <a:t>Solution if </a:t>
            </a:r>
            <a:r>
              <a:rPr lang="en-US" altLang="ja-JP" sz="1050" b="1" u="sng" dirty="0" smtClean="0">
                <a:latin typeface="Calibri" panose="020F0502020204030204" pitchFamily="34" charset="0"/>
                <a:ea typeface="Meiryo UI" panose="020B0604030504040204" pitchFamily="50" charset="-128"/>
                <a:cs typeface="Calibri" panose="020F0502020204030204" pitchFamily="34" charset="0"/>
              </a:rPr>
              <a:t>zoom and focus doesn’t work.</a:t>
            </a:r>
            <a:endParaRPr lang="en-US" altLang="ja-JP" sz="1050" b="1" u="sng" dirty="0">
              <a:latin typeface="Calibri" panose="020F0502020204030204" pitchFamily="34" charset="0"/>
              <a:ea typeface="Meiryo UI" panose="020B0604030504040204" pitchFamily="50" charset="-128"/>
              <a:cs typeface="Calibri" panose="020F0502020204030204" pitchFamily="34" charset="0"/>
            </a:endParaRPr>
          </a:p>
          <a:p>
            <a:r>
              <a:rPr lang="en-US" altLang="ja-JP" sz="1050" dirty="0">
                <a:latin typeface="Calibri" panose="020F0502020204030204" pitchFamily="34" charset="0"/>
                <a:ea typeface="Meiryo UI" panose="020B0604030504040204" pitchFamily="50" charset="-128"/>
                <a:cs typeface="Calibri" panose="020F0502020204030204" pitchFamily="34" charset="0"/>
              </a:rPr>
              <a:t>     1)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Clear browser’s cache (</a:t>
            </a:r>
            <a:r>
              <a:rPr lang="en-US" altLang="ja-JP" sz="1050" dirty="0">
                <a:latin typeface="Calibri" panose="020F0502020204030204" pitchFamily="34" charset="0"/>
                <a:ea typeface="Meiryo UI" panose="020B0604030504040204" pitchFamily="50" charset="-128"/>
                <a:cs typeface="Calibri" panose="020F0502020204030204" pitchFamily="34" charset="0"/>
              </a:rPr>
              <a:t>Internet Explorer : Tools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a:t>
            </a:r>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Internet Options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a:t>
            </a:r>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General</a:t>
            </a:r>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History </a:t>
            </a:r>
            <a:r>
              <a:rPr lang="en-US" altLang="ja-JP" sz="1050" dirty="0">
                <a:latin typeface="Calibri" panose="020F0502020204030204" pitchFamily="34" charset="0"/>
                <a:ea typeface="Meiryo UI" panose="020B0604030504040204" pitchFamily="50" charset="-128"/>
                <a:cs typeface="Calibri" panose="020F0502020204030204" pitchFamily="34" charset="0"/>
                <a:sym typeface="Wingdings" panose="05000000000000000000" pitchFamily="2" charset="2"/>
              </a:rPr>
              <a:t> </a:t>
            </a:r>
            <a:r>
              <a:rPr lang="en-US" altLang="ja-JP" sz="1050" dirty="0">
                <a:latin typeface="Calibri" panose="020F0502020204030204" pitchFamily="34" charset="0"/>
                <a:ea typeface="Meiryo UI" panose="020B0604030504040204" pitchFamily="50" charset="-128"/>
                <a:cs typeface="Calibri" panose="020F0502020204030204" pitchFamily="34" charset="0"/>
              </a:rPr>
              <a:t>Clear History</a:t>
            </a:r>
            <a:r>
              <a:rPr lang="ja-JP" altLang="en-US" sz="1050" dirty="0">
                <a:latin typeface="Calibri" panose="020F0502020204030204" pitchFamily="34" charset="0"/>
                <a:ea typeface="Meiryo UI" panose="020B0604030504040204" pitchFamily="50" charset="-128"/>
                <a:cs typeface="Calibri" panose="020F0502020204030204" pitchFamily="34" charset="0"/>
              </a:rPr>
              <a:t> </a:t>
            </a:r>
            <a:r>
              <a:rPr lang="en-US" altLang="ja-JP" sz="1050" dirty="0" smtClean="0">
                <a:latin typeface="Calibri" panose="020F0502020204030204" pitchFamily="34" charset="0"/>
                <a:ea typeface="Meiryo UI" panose="020B0604030504040204" pitchFamily="50" charset="-128"/>
                <a:cs typeface="Calibri" panose="020F0502020204030204" pitchFamily="34" charset="0"/>
              </a:rPr>
              <a:t>)</a:t>
            </a:r>
            <a:endParaRPr lang="en-US" altLang="ja-JP" sz="1050" dirty="0">
              <a:latin typeface="Calibri" panose="020F0502020204030204" pitchFamily="34" charset="0"/>
              <a:ea typeface="Meiryo UI" panose="020B0604030504040204" pitchFamily="50" charset="-128"/>
              <a:cs typeface="Calibri" panose="020F0502020204030204" pitchFamily="34" charset="0"/>
            </a:endParaRPr>
          </a:p>
        </p:txBody>
      </p:sp>
      <p:sp>
        <p:nvSpPr>
          <p:cNvPr id="6" name="1 Título"/>
          <p:cNvSpPr txBox="1">
            <a:spLocks/>
          </p:cNvSpPr>
          <p:nvPr/>
        </p:nvSpPr>
        <p:spPr>
          <a:xfrm>
            <a:off x="322248" y="66940"/>
            <a:ext cx="7646285" cy="525309"/>
          </a:xfr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prstClr val="white"/>
                </a:solidFill>
                <a:ea typeface="Meiryo UI" pitchFamily="50" charset="-128"/>
              </a:rPr>
              <a:t>10. Know-how</a:t>
            </a:r>
            <a:endParaRPr lang="ja-JP" altLang="en-US" sz="2400" dirty="0"/>
          </a:p>
        </p:txBody>
      </p:sp>
    </p:spTree>
    <p:extLst>
      <p:ext uri="{BB962C8B-B14F-4D97-AF65-F5344CB8AC3E}">
        <p14:creationId xmlns:p14="http://schemas.microsoft.com/office/powerpoint/2010/main" val="27951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00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7663" y="128278"/>
            <a:ext cx="6810964" cy="420212"/>
          </a:xfrm>
        </p:spPr>
        <p:txBody>
          <a:bodyPr/>
          <a:lstStyle/>
          <a:p>
            <a:r>
              <a:rPr kumimoji="1" lang="en-US" altLang="ja-JP" sz="2400" dirty="0" smtClean="0">
                <a:solidFill>
                  <a:schemeClr val="bg1"/>
                </a:solidFill>
              </a:rPr>
              <a:t>1. Differences </a:t>
            </a:r>
            <a:r>
              <a:rPr lang="en-US" altLang="ja-JP" sz="2400" dirty="0" smtClean="0">
                <a:solidFill>
                  <a:schemeClr val="bg1"/>
                </a:solidFill>
              </a:rPr>
              <a:t>in</a:t>
            </a:r>
            <a:r>
              <a:rPr kumimoji="1" lang="en-US" altLang="ja-JP" sz="2400" dirty="0" smtClean="0">
                <a:solidFill>
                  <a:schemeClr val="bg1"/>
                </a:solidFill>
              </a:rPr>
              <a:t> each generation model</a:t>
            </a:r>
            <a:endParaRPr kumimoji="1" lang="ja-JP" altLang="en-US" sz="2400" dirty="0">
              <a:solidFill>
                <a:schemeClr val="bg1"/>
              </a:solidFill>
            </a:endParaRPr>
          </a:p>
        </p:txBody>
      </p:sp>
      <p:sp>
        <p:nvSpPr>
          <p:cNvPr id="5" name="タイトル 1"/>
          <p:cNvSpPr txBox="1">
            <a:spLocks/>
          </p:cNvSpPr>
          <p:nvPr/>
        </p:nvSpPr>
        <p:spPr>
          <a:xfrm>
            <a:off x="327665" y="672067"/>
            <a:ext cx="8076912" cy="366974"/>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800" kern="0" dirty="0" smtClean="0">
                <a:solidFill>
                  <a:srgbClr val="6464E6"/>
                </a:solidFill>
                <a:latin typeface="Calibri" panose="020F0502020204030204" pitchFamily="34" charset="0"/>
                <a:cs typeface="Calibri" panose="020F0502020204030204" pitchFamily="34" charset="0"/>
              </a:rPr>
              <a:t>Confirm the generation of </a:t>
            </a:r>
            <a:r>
              <a:rPr lang="en-US" altLang="ja-JP" sz="1800" kern="0" dirty="0">
                <a:solidFill>
                  <a:srgbClr val="6464E6"/>
                </a:solidFill>
                <a:latin typeface="Calibri" panose="020F0502020204030204" pitchFamily="34" charset="0"/>
                <a:cs typeface="Calibri" panose="020F0502020204030204" pitchFamily="34" charset="0"/>
              </a:rPr>
              <a:t>your </a:t>
            </a:r>
            <a:r>
              <a:rPr lang="en-US" altLang="ja-JP" sz="1800" kern="0" dirty="0" smtClean="0">
                <a:solidFill>
                  <a:srgbClr val="6464E6"/>
                </a:solidFill>
                <a:latin typeface="Calibri" panose="020F0502020204030204" pitchFamily="34" charset="0"/>
                <a:cs typeface="Calibri" panose="020F0502020204030204" pitchFamily="34" charset="0"/>
              </a:rPr>
              <a:t>model. There are some </a:t>
            </a:r>
            <a:r>
              <a:rPr lang="en-US" altLang="ja-JP" sz="1800" kern="0" dirty="0">
                <a:solidFill>
                  <a:srgbClr val="6464E6"/>
                </a:solidFill>
                <a:latin typeface="Calibri" panose="020F0502020204030204" pitchFamily="34" charset="0"/>
                <a:cs typeface="Calibri" panose="020F0502020204030204" pitchFamily="34" charset="0"/>
              </a:rPr>
              <a:t>differences </a:t>
            </a:r>
            <a:r>
              <a:rPr lang="en-US" altLang="ja-JP" sz="1800" kern="0" dirty="0" smtClean="0">
                <a:solidFill>
                  <a:srgbClr val="6464E6"/>
                </a:solidFill>
                <a:latin typeface="Calibri" panose="020F0502020204030204" pitchFamily="34" charset="0"/>
                <a:cs typeface="Calibri" panose="020F0502020204030204" pitchFamily="34" charset="0"/>
              </a:rPr>
              <a:t>in each </a:t>
            </a:r>
            <a:r>
              <a:rPr lang="en-US" altLang="ja-JP" sz="1800" kern="0" dirty="0">
                <a:solidFill>
                  <a:srgbClr val="6464E6"/>
                </a:solidFill>
                <a:latin typeface="Calibri" panose="020F0502020204030204" pitchFamily="34" charset="0"/>
                <a:cs typeface="Calibri" panose="020F0502020204030204" pitchFamily="34" charset="0"/>
              </a:rPr>
              <a:t>model.</a:t>
            </a:r>
          </a:p>
        </p:txBody>
      </p:sp>
      <p:graphicFrame>
        <p:nvGraphicFramePr>
          <p:cNvPr id="47" name="Group 3074"/>
          <p:cNvGraphicFramePr>
            <a:graphicFrameLocks noGrp="1"/>
          </p:cNvGraphicFramePr>
          <p:nvPr>
            <p:extLst>
              <p:ext uri="{D42A27DB-BD31-4B8C-83A1-F6EECF244321}">
                <p14:modId xmlns:p14="http://schemas.microsoft.com/office/powerpoint/2010/main" val="1219061098"/>
              </p:ext>
            </p:extLst>
          </p:nvPr>
        </p:nvGraphicFramePr>
        <p:xfrm>
          <a:off x="263729" y="1069521"/>
          <a:ext cx="8598923" cy="3458804"/>
        </p:xfrm>
        <a:graphic>
          <a:graphicData uri="http://schemas.openxmlformats.org/drawingml/2006/table">
            <a:tbl>
              <a:tblPr/>
              <a:tblGrid>
                <a:gridCol w="1350551">
                  <a:extLst>
                    <a:ext uri="{9D8B030D-6E8A-4147-A177-3AD203B41FA5}">
                      <a16:colId xmlns:a16="http://schemas.microsoft.com/office/drawing/2014/main" val="20000"/>
                    </a:ext>
                  </a:extLst>
                </a:gridCol>
                <a:gridCol w="1208062">
                  <a:extLst>
                    <a:ext uri="{9D8B030D-6E8A-4147-A177-3AD203B41FA5}">
                      <a16:colId xmlns:a16="http://schemas.microsoft.com/office/drawing/2014/main" val="3491873345"/>
                    </a:ext>
                  </a:extLst>
                </a:gridCol>
                <a:gridCol w="1208062">
                  <a:extLst>
                    <a:ext uri="{9D8B030D-6E8A-4147-A177-3AD203B41FA5}">
                      <a16:colId xmlns:a16="http://schemas.microsoft.com/office/drawing/2014/main" val="2940910806"/>
                    </a:ext>
                  </a:extLst>
                </a:gridCol>
                <a:gridCol w="1208062">
                  <a:extLst>
                    <a:ext uri="{9D8B030D-6E8A-4147-A177-3AD203B41FA5}">
                      <a16:colId xmlns:a16="http://schemas.microsoft.com/office/drawing/2014/main" val="20003"/>
                    </a:ext>
                  </a:extLst>
                </a:gridCol>
                <a:gridCol w="1208062">
                  <a:extLst>
                    <a:ext uri="{9D8B030D-6E8A-4147-A177-3AD203B41FA5}">
                      <a16:colId xmlns:a16="http://schemas.microsoft.com/office/drawing/2014/main" val="3512585598"/>
                    </a:ext>
                  </a:extLst>
                </a:gridCol>
                <a:gridCol w="1208062">
                  <a:extLst>
                    <a:ext uri="{9D8B030D-6E8A-4147-A177-3AD203B41FA5}">
                      <a16:colId xmlns:a16="http://schemas.microsoft.com/office/drawing/2014/main" val="3222281278"/>
                    </a:ext>
                  </a:extLst>
                </a:gridCol>
                <a:gridCol w="1208062">
                  <a:extLst>
                    <a:ext uri="{9D8B030D-6E8A-4147-A177-3AD203B41FA5}">
                      <a16:colId xmlns:a16="http://schemas.microsoft.com/office/drawing/2014/main" val="4289306532"/>
                    </a:ext>
                  </a:extLst>
                </a:gridCol>
              </a:tblGrid>
              <a:tr h="267743">
                <a:tc rowSpan="2">
                  <a:txBody>
                    <a:bodyPr/>
                    <a:lstStyle>
                      <a:lvl1pPr algn="l">
                        <a:spcBef>
                          <a:spcPct val="20000"/>
                        </a:spcBef>
                        <a:defRPr kumimoji="1" sz="2800">
                          <a:solidFill>
                            <a:schemeClr val="tx1"/>
                          </a:solidFill>
                          <a:latin typeface="Times New Roman" pitchFamily="18" charset="0"/>
                          <a:ea typeface="ＭＳ Ｐゴシック" charset="-128"/>
                        </a:defRPr>
                      </a:lvl1pPr>
                      <a:lvl2pPr algn="l">
                        <a:spcBef>
                          <a:spcPct val="20000"/>
                        </a:spcBef>
                        <a:defRPr kumimoji="1" sz="2400">
                          <a:solidFill>
                            <a:schemeClr val="tx1"/>
                          </a:solidFill>
                          <a:latin typeface="Times New Roman" pitchFamily="18" charset="0"/>
                          <a:ea typeface="ＭＳ Ｐゴシック" charset="-128"/>
                        </a:defRPr>
                      </a:lvl2pPr>
                      <a:lvl3pPr algn="l">
                        <a:spcBef>
                          <a:spcPct val="20000"/>
                        </a:spcBef>
                        <a:defRPr kumimoji="1" sz="2000">
                          <a:solidFill>
                            <a:schemeClr val="tx1"/>
                          </a:solidFill>
                          <a:latin typeface="Times New Roman" pitchFamily="18" charset="0"/>
                          <a:ea typeface="ＭＳ Ｐゴシック" charset="-128"/>
                        </a:defRPr>
                      </a:lvl3pPr>
                      <a:lvl4pPr algn="l">
                        <a:spcBef>
                          <a:spcPct val="20000"/>
                        </a:spcBef>
                        <a:defRPr kumimoji="1">
                          <a:solidFill>
                            <a:schemeClr val="tx1"/>
                          </a:solidFill>
                          <a:latin typeface="Times New Roman" pitchFamily="18" charset="0"/>
                          <a:ea typeface="ＭＳ Ｐゴシック" charset="-128"/>
                        </a:defRPr>
                      </a:lvl4pPr>
                      <a:lvl5pPr algn="l">
                        <a:spcBef>
                          <a:spcPct val="20000"/>
                        </a:spcBef>
                        <a:defRPr kumimoji="1">
                          <a:solidFill>
                            <a:schemeClr val="tx1"/>
                          </a:solidFill>
                          <a:latin typeface="Times New Roman" pitchFamily="18" charset="0"/>
                          <a:ea typeface="ＭＳ Ｐゴシック" charset="-128"/>
                        </a:defRPr>
                      </a:lvl5pPr>
                      <a:lvl6pPr fontAlgn="base">
                        <a:spcBef>
                          <a:spcPct val="20000"/>
                        </a:spcBef>
                        <a:spcAft>
                          <a:spcPct val="0"/>
                        </a:spcAft>
                        <a:defRPr kumimoji="1">
                          <a:solidFill>
                            <a:schemeClr val="tx1"/>
                          </a:solidFill>
                          <a:latin typeface="Times New Roman" pitchFamily="18" charset="0"/>
                          <a:ea typeface="ＭＳ Ｐゴシック" charset="-128"/>
                        </a:defRPr>
                      </a:lvl6pPr>
                      <a:lvl7pPr fontAlgn="base">
                        <a:spcBef>
                          <a:spcPct val="20000"/>
                        </a:spcBef>
                        <a:spcAft>
                          <a:spcPct val="0"/>
                        </a:spcAft>
                        <a:defRPr kumimoji="1">
                          <a:solidFill>
                            <a:schemeClr val="tx1"/>
                          </a:solidFill>
                          <a:latin typeface="Times New Roman" pitchFamily="18" charset="0"/>
                          <a:ea typeface="ＭＳ Ｐゴシック" charset="-128"/>
                        </a:defRPr>
                      </a:lvl7pPr>
                      <a:lvl8pPr fontAlgn="base">
                        <a:spcBef>
                          <a:spcPct val="20000"/>
                        </a:spcBef>
                        <a:spcAft>
                          <a:spcPct val="0"/>
                        </a:spcAft>
                        <a:defRPr kumimoji="1">
                          <a:solidFill>
                            <a:schemeClr val="tx1"/>
                          </a:solidFill>
                          <a:latin typeface="Times New Roman" pitchFamily="18" charset="0"/>
                          <a:ea typeface="ＭＳ Ｐゴシック" charset="-128"/>
                        </a:defRPr>
                      </a:lvl8pPr>
                      <a:lvl9pPr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Appearance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rPr>
                        <a:t>Prototype Sample  (PS)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11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Engineering Sample</a:t>
                      </a: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 (ES)</a:t>
                      </a:r>
                      <a:endParaRPr kumimoji="1" lang="en-US" altLang="ja-JP" sz="1100" b="1" i="0" u="none" strike="noStrike" kern="1200" cap="none" spc="0" normalizeH="0" baseline="0" noProof="0" dirty="0" smtClean="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gridSpan="2">
                  <a:txBody>
                    <a:bodyPr/>
                    <a:lstStyle>
                      <a:lvl1pPr algn="l">
                        <a:spcBef>
                          <a:spcPct val="20000"/>
                        </a:spcBef>
                        <a:defRPr kumimoji="1" sz="2800">
                          <a:solidFill>
                            <a:schemeClr val="tx1"/>
                          </a:solidFill>
                          <a:latin typeface="Times New Roman" pitchFamily="18" charset="0"/>
                          <a:ea typeface="ＭＳ Ｐゴシック" charset="-128"/>
                        </a:defRPr>
                      </a:lvl1pPr>
                      <a:lvl2pPr algn="l">
                        <a:spcBef>
                          <a:spcPct val="20000"/>
                        </a:spcBef>
                        <a:defRPr kumimoji="1" sz="2400">
                          <a:solidFill>
                            <a:schemeClr val="tx1"/>
                          </a:solidFill>
                          <a:latin typeface="Times New Roman" pitchFamily="18" charset="0"/>
                          <a:ea typeface="ＭＳ Ｐゴシック" charset="-128"/>
                        </a:defRPr>
                      </a:lvl2pPr>
                      <a:lvl3pPr algn="l">
                        <a:spcBef>
                          <a:spcPct val="20000"/>
                        </a:spcBef>
                        <a:defRPr kumimoji="1" sz="2000">
                          <a:solidFill>
                            <a:schemeClr val="tx1"/>
                          </a:solidFill>
                          <a:latin typeface="Times New Roman" pitchFamily="18" charset="0"/>
                          <a:ea typeface="ＭＳ Ｐゴシック" charset="-128"/>
                        </a:defRPr>
                      </a:lvl3pPr>
                      <a:lvl4pPr algn="l">
                        <a:spcBef>
                          <a:spcPct val="20000"/>
                        </a:spcBef>
                        <a:defRPr kumimoji="1">
                          <a:solidFill>
                            <a:schemeClr val="tx1"/>
                          </a:solidFill>
                          <a:latin typeface="Times New Roman" pitchFamily="18" charset="0"/>
                          <a:ea typeface="ＭＳ Ｐゴシック" charset="-128"/>
                        </a:defRPr>
                      </a:lvl4pPr>
                      <a:lvl5pPr algn="l">
                        <a:spcBef>
                          <a:spcPct val="20000"/>
                        </a:spcBef>
                        <a:defRPr kumimoji="1">
                          <a:solidFill>
                            <a:schemeClr val="tx1"/>
                          </a:solidFill>
                          <a:latin typeface="Times New Roman" pitchFamily="18" charset="0"/>
                          <a:ea typeface="ＭＳ Ｐゴシック" charset="-128"/>
                        </a:defRPr>
                      </a:lvl5pPr>
                      <a:lvl6pPr fontAlgn="base">
                        <a:spcBef>
                          <a:spcPct val="20000"/>
                        </a:spcBef>
                        <a:spcAft>
                          <a:spcPct val="0"/>
                        </a:spcAft>
                        <a:defRPr kumimoji="1">
                          <a:solidFill>
                            <a:schemeClr val="tx1"/>
                          </a:solidFill>
                          <a:latin typeface="Times New Roman" pitchFamily="18" charset="0"/>
                          <a:ea typeface="ＭＳ Ｐゴシック" charset="-128"/>
                        </a:defRPr>
                      </a:lvl6pPr>
                      <a:lvl7pPr fontAlgn="base">
                        <a:spcBef>
                          <a:spcPct val="20000"/>
                        </a:spcBef>
                        <a:spcAft>
                          <a:spcPct val="0"/>
                        </a:spcAft>
                        <a:defRPr kumimoji="1">
                          <a:solidFill>
                            <a:schemeClr val="tx1"/>
                          </a:solidFill>
                          <a:latin typeface="Times New Roman" pitchFamily="18" charset="0"/>
                          <a:ea typeface="ＭＳ Ｐゴシック" charset="-128"/>
                        </a:defRPr>
                      </a:lvl7pPr>
                      <a:lvl8pPr fontAlgn="base">
                        <a:spcBef>
                          <a:spcPct val="20000"/>
                        </a:spcBef>
                        <a:spcAft>
                          <a:spcPct val="0"/>
                        </a:spcAft>
                        <a:defRPr kumimoji="1">
                          <a:solidFill>
                            <a:schemeClr val="tx1"/>
                          </a:solidFill>
                          <a:latin typeface="Times New Roman" pitchFamily="18" charset="0"/>
                          <a:ea typeface="ＭＳ Ｐゴシック" charset="-128"/>
                        </a:defRPr>
                      </a:lvl8pPr>
                      <a:lvl9pPr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Mass Production Sample (MP)</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38545">
                <a:tc vMerge="1">
                  <a:txBody>
                    <a:bodyPr/>
                    <a:lstStyle/>
                    <a:p>
                      <a:endParaRPr kumimoji="1" lang="ja-JP" altLang="en-US"/>
                    </a:p>
                  </a:txBody>
                  <a:tcPr/>
                </a:tc>
                <a:tc>
                  <a:txBody>
                    <a:bodyPr/>
                    <a:lstStyle/>
                    <a:p>
                      <a:endParaRPr lang="ja-JP" altLang="en-US"/>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ja-JP" altLang="en-US"/>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800" dirty="0">
                        <a:solidFill>
                          <a:schemeClr val="tx1"/>
                        </a:solidFill>
                        <a:latin typeface="Calibri" panose="020F0502020204030204" pitchFamily="34" charset="0"/>
                        <a:ea typeface="Meiryo UI" panose="020B0604030504040204" pitchFamily="50" charset="-128"/>
                        <a:cs typeface="Calibri" panose="020F0502020204030204"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800" dirty="0">
                        <a:solidFill>
                          <a:schemeClr val="tx1"/>
                        </a:solidFill>
                        <a:latin typeface="Calibri" panose="020F0502020204030204" pitchFamily="34" charset="0"/>
                        <a:ea typeface="Meiryo UI" panose="020B0604030504040204" pitchFamily="50" charset="-128"/>
                        <a:cs typeface="Calibri" panose="020F0502020204030204"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algn="l">
                        <a:spcBef>
                          <a:spcPct val="20000"/>
                        </a:spcBef>
                        <a:defRPr kumimoji="1" sz="2400">
                          <a:solidFill>
                            <a:schemeClr val="tx1"/>
                          </a:solidFill>
                          <a:latin typeface="Times New Roman" pitchFamily="18" charset="0"/>
                          <a:ea typeface="ＭＳ Ｐゴシック" charset="-128"/>
                        </a:defRPr>
                      </a:lvl2pPr>
                      <a:lvl3pPr algn="l">
                        <a:spcBef>
                          <a:spcPct val="20000"/>
                        </a:spcBef>
                        <a:defRPr kumimoji="1" sz="2000">
                          <a:solidFill>
                            <a:schemeClr val="tx1"/>
                          </a:solidFill>
                          <a:latin typeface="Times New Roman" pitchFamily="18" charset="0"/>
                          <a:ea typeface="ＭＳ Ｐゴシック" charset="-128"/>
                        </a:defRPr>
                      </a:lvl3pPr>
                      <a:lvl4pPr algn="l">
                        <a:spcBef>
                          <a:spcPct val="20000"/>
                        </a:spcBef>
                        <a:defRPr kumimoji="1">
                          <a:solidFill>
                            <a:schemeClr val="tx1"/>
                          </a:solidFill>
                          <a:latin typeface="Times New Roman" pitchFamily="18" charset="0"/>
                          <a:ea typeface="ＭＳ Ｐゴシック" charset="-128"/>
                        </a:defRPr>
                      </a:lvl4pPr>
                      <a:lvl5pPr algn="l">
                        <a:spcBef>
                          <a:spcPct val="20000"/>
                        </a:spcBef>
                        <a:defRPr kumimoji="1">
                          <a:solidFill>
                            <a:schemeClr val="tx1"/>
                          </a:solidFill>
                          <a:latin typeface="Times New Roman" pitchFamily="18" charset="0"/>
                          <a:ea typeface="ＭＳ Ｐゴシック" charset="-128"/>
                        </a:defRPr>
                      </a:lvl5pPr>
                      <a:lvl6pPr fontAlgn="base">
                        <a:spcBef>
                          <a:spcPct val="20000"/>
                        </a:spcBef>
                        <a:spcAft>
                          <a:spcPct val="0"/>
                        </a:spcAft>
                        <a:defRPr kumimoji="1">
                          <a:solidFill>
                            <a:schemeClr val="tx1"/>
                          </a:solidFill>
                          <a:latin typeface="Times New Roman" pitchFamily="18" charset="0"/>
                          <a:ea typeface="ＭＳ Ｐゴシック" charset="-128"/>
                        </a:defRPr>
                      </a:lvl6pPr>
                      <a:lvl7pPr fontAlgn="base">
                        <a:spcBef>
                          <a:spcPct val="20000"/>
                        </a:spcBef>
                        <a:spcAft>
                          <a:spcPct val="0"/>
                        </a:spcAft>
                        <a:defRPr kumimoji="1">
                          <a:solidFill>
                            <a:schemeClr val="tx1"/>
                          </a:solidFill>
                          <a:latin typeface="Times New Roman" pitchFamily="18" charset="0"/>
                          <a:ea typeface="ＭＳ Ｐゴシック" charset="-128"/>
                        </a:defRPr>
                      </a:lvl7pPr>
                      <a:lvl8pPr fontAlgn="base">
                        <a:spcBef>
                          <a:spcPct val="20000"/>
                        </a:spcBef>
                        <a:spcAft>
                          <a:spcPct val="0"/>
                        </a:spcAft>
                        <a:defRPr kumimoji="1">
                          <a:solidFill>
                            <a:schemeClr val="tx1"/>
                          </a:solidFill>
                          <a:latin typeface="Times New Roman" pitchFamily="18" charset="0"/>
                          <a:ea typeface="ＭＳ Ｐゴシック" charset="-128"/>
                        </a:defRPr>
                      </a:lvl8pPr>
                      <a:lvl9pPr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10000"/>
                        </a:lnSpc>
                        <a:spcBef>
                          <a:spcPct val="20000"/>
                        </a:spcBef>
                        <a:spcAft>
                          <a:spcPct val="0"/>
                        </a:spcAft>
                        <a:buClrTx/>
                        <a:buSzTx/>
                        <a:buFontTx/>
                        <a:buNone/>
                        <a:tabLst/>
                      </a:pPr>
                      <a:endParaRPr kumimoji="1" lang="ja-JP" altLang="ja-JP" sz="8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800" dirty="0">
                        <a:solidFill>
                          <a:schemeClr val="tx1"/>
                        </a:solidFill>
                        <a:latin typeface="Calibri" panose="020F0502020204030204" pitchFamily="34" charset="0"/>
                        <a:ea typeface="Meiryo UI" panose="020B0604030504040204" pitchFamily="50" charset="-128"/>
                        <a:cs typeface="Calibri" panose="020F0502020204030204"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745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Easy Installation function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non-available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Yes (available)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52044">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Polarization filter rotation</a:t>
                      </a:r>
                    </a:p>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Setting</a:t>
                      </a: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Yes</a:t>
                      </a:r>
                      <a:br>
                        <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br>
                      <a:r>
                        <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(Need to set up, whenever it reboots)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No</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(Inc. Easy installation function)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7450">
                <a:tc>
                  <a:txBody>
                    <a:bodyPr/>
                    <a:lstStyle/>
                    <a:p>
                      <a:pPr marL="0" marR="0" lvl="0" indent="0" algn="ctr" defTabSz="914400" rtl="0" eaLnBrk="1" fontAlgn="base" latinLnBrk="0" hangingPunct="1">
                        <a:lnSpc>
                          <a:spcPct val="110000"/>
                        </a:lnSpc>
                        <a:spcBef>
                          <a:spcPct val="2000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Day/Night setting</a:t>
                      </a: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rPr>
                        <a:t>on/off (Auto is not supported)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Auto(Default)/on/off</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354183"/>
                  </a:ext>
                </a:extLst>
              </a:tr>
              <a:tr h="352044">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Accessories</a:t>
                      </a: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No, there are not cable-cover, safety-wire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(Need to prepare by yourself)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Calibri" panose="020F0502020204030204" pitchFamily="34" charset="0"/>
                        </a:rPr>
                        <a:t>Yes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53" name="図 52"/>
          <p:cNvPicPr>
            <a:picLocks noChangeAspect="1"/>
          </p:cNvPicPr>
          <p:nvPr/>
        </p:nvPicPr>
        <p:blipFill>
          <a:blip r:embed="rId2"/>
          <a:stretch>
            <a:fillRect/>
          </a:stretch>
        </p:blipFill>
        <p:spPr>
          <a:xfrm>
            <a:off x="6617675" y="1666224"/>
            <a:ext cx="818333" cy="1099478"/>
          </a:xfrm>
          <a:prstGeom prst="rect">
            <a:avLst/>
          </a:prstGeom>
        </p:spPr>
      </p:pic>
      <p:sp>
        <p:nvSpPr>
          <p:cNvPr id="54" name="テキスト ボックス 53"/>
          <p:cNvSpPr txBox="1"/>
          <p:nvPr/>
        </p:nvSpPr>
        <p:spPr>
          <a:xfrm>
            <a:off x="1659211" y="1392055"/>
            <a:ext cx="1122098" cy="276999"/>
          </a:xfrm>
          <a:prstGeom prst="rect">
            <a:avLst/>
          </a:prstGeom>
          <a:noFill/>
        </p:spPr>
        <p:txBody>
          <a:bodyPr wrap="square" rtlCol="0">
            <a:spAutoFit/>
          </a:bodyPr>
          <a:lstStyle/>
          <a:p>
            <a:pPr algn="ctr"/>
            <a:r>
              <a:rPr lang="en-US" altLang="ja-JP" sz="1200" dirty="0">
                <a:latin typeface="Calibri" panose="020F0502020204030204" pitchFamily="34" charset="0"/>
                <a:ea typeface="Meiryo UI" panose="020B0604030504040204" pitchFamily="50" charset="-128"/>
                <a:cs typeface="Calibri" panose="020F0502020204030204" pitchFamily="34" charset="0"/>
              </a:rPr>
              <a:t>front</a:t>
            </a:r>
            <a:endParaRPr lang="ja-JP" altLang="en-US" sz="1200" dirty="0">
              <a:latin typeface="Calibri" panose="020F0502020204030204" pitchFamily="34" charset="0"/>
              <a:ea typeface="Meiryo UI" panose="020B0604030504040204" pitchFamily="50" charset="-128"/>
              <a:cs typeface="Calibri" panose="020F0502020204030204" pitchFamily="34" charset="0"/>
            </a:endParaRPr>
          </a:p>
        </p:txBody>
      </p:sp>
      <p:sp>
        <p:nvSpPr>
          <p:cNvPr id="55" name="テキスト ボックス 54"/>
          <p:cNvSpPr txBox="1"/>
          <p:nvPr/>
        </p:nvSpPr>
        <p:spPr>
          <a:xfrm>
            <a:off x="2868834" y="1392055"/>
            <a:ext cx="1126426" cy="276999"/>
          </a:xfrm>
          <a:prstGeom prst="rect">
            <a:avLst/>
          </a:prstGeom>
          <a:noFill/>
        </p:spPr>
        <p:txBody>
          <a:bodyPr wrap="square" rtlCol="0">
            <a:spAutoFit/>
          </a:bodyPr>
          <a:lstStyle/>
          <a:p>
            <a:pPr algn="ctr"/>
            <a:r>
              <a:rPr lang="en-US" altLang="ja-JP" sz="1200" dirty="0">
                <a:latin typeface="Calibri" panose="020F0502020204030204" pitchFamily="34" charset="0"/>
                <a:ea typeface="Meiryo UI" panose="020B0604030504040204" pitchFamily="50" charset="-128"/>
                <a:cs typeface="Calibri" panose="020F0502020204030204" pitchFamily="34" charset="0"/>
              </a:rPr>
              <a:t>Bottom</a:t>
            </a:r>
            <a:endParaRPr lang="ja-JP" altLang="en-US" sz="1200" dirty="0">
              <a:latin typeface="Calibri" panose="020F0502020204030204" pitchFamily="34" charset="0"/>
              <a:ea typeface="Meiryo UI" panose="020B0604030504040204" pitchFamily="50" charset="-128"/>
              <a:cs typeface="Calibri" panose="020F0502020204030204" pitchFamily="34" charset="0"/>
            </a:endParaRPr>
          </a:p>
        </p:txBody>
      </p:sp>
      <p:sp>
        <p:nvSpPr>
          <p:cNvPr id="56" name="テキスト ボックス 55"/>
          <p:cNvSpPr txBox="1"/>
          <p:nvPr/>
        </p:nvSpPr>
        <p:spPr>
          <a:xfrm>
            <a:off x="4070112" y="1392055"/>
            <a:ext cx="1122098" cy="276999"/>
          </a:xfrm>
          <a:prstGeom prst="rect">
            <a:avLst/>
          </a:prstGeom>
          <a:noFill/>
        </p:spPr>
        <p:txBody>
          <a:bodyPr wrap="square" rtlCol="0">
            <a:spAutoFit/>
          </a:bodyPr>
          <a:lstStyle/>
          <a:p>
            <a:pPr algn="ctr"/>
            <a:r>
              <a:rPr lang="en-US" altLang="ja-JP" sz="1200" dirty="0">
                <a:latin typeface="Calibri" panose="020F0502020204030204" pitchFamily="34" charset="0"/>
                <a:ea typeface="Meiryo UI" panose="020B0604030504040204" pitchFamily="50" charset="-128"/>
                <a:cs typeface="Calibri" panose="020F0502020204030204" pitchFamily="34" charset="0"/>
              </a:rPr>
              <a:t>front</a:t>
            </a:r>
            <a:endParaRPr lang="ja-JP" altLang="en-US" sz="1200" dirty="0">
              <a:latin typeface="Calibri" panose="020F0502020204030204" pitchFamily="34" charset="0"/>
              <a:ea typeface="Meiryo UI" panose="020B0604030504040204" pitchFamily="50" charset="-128"/>
              <a:cs typeface="Calibri" panose="020F0502020204030204" pitchFamily="34" charset="0"/>
            </a:endParaRPr>
          </a:p>
        </p:txBody>
      </p:sp>
      <p:sp>
        <p:nvSpPr>
          <p:cNvPr id="57" name="テキスト ボックス 56"/>
          <p:cNvSpPr txBox="1"/>
          <p:nvPr/>
        </p:nvSpPr>
        <p:spPr>
          <a:xfrm>
            <a:off x="6485688" y="1392055"/>
            <a:ext cx="1122098" cy="276999"/>
          </a:xfrm>
          <a:prstGeom prst="rect">
            <a:avLst/>
          </a:prstGeom>
          <a:noFill/>
        </p:spPr>
        <p:txBody>
          <a:bodyPr wrap="square" rtlCol="0">
            <a:spAutoFit/>
          </a:bodyPr>
          <a:lstStyle/>
          <a:p>
            <a:pPr algn="ctr"/>
            <a:r>
              <a:rPr lang="en-US" altLang="ja-JP" sz="1200" dirty="0">
                <a:latin typeface="Calibri" panose="020F0502020204030204" pitchFamily="34" charset="0"/>
                <a:ea typeface="Meiryo UI" panose="020B0604030504040204" pitchFamily="50" charset="-128"/>
                <a:cs typeface="Calibri" panose="020F0502020204030204" pitchFamily="34" charset="0"/>
              </a:rPr>
              <a:t>front</a:t>
            </a:r>
            <a:endParaRPr lang="ja-JP" altLang="en-US" sz="1200" dirty="0">
              <a:latin typeface="Calibri" panose="020F0502020204030204" pitchFamily="34" charset="0"/>
              <a:ea typeface="Meiryo UI" panose="020B0604030504040204" pitchFamily="50" charset="-128"/>
              <a:cs typeface="Calibri" panose="020F0502020204030204" pitchFamily="34" charset="0"/>
            </a:endParaRPr>
          </a:p>
        </p:txBody>
      </p:sp>
      <p:cxnSp>
        <p:nvCxnSpPr>
          <p:cNvPr id="58" name="直線矢印コネクタ 57"/>
          <p:cNvCxnSpPr/>
          <p:nvPr/>
        </p:nvCxnSpPr>
        <p:spPr>
          <a:xfrm flipH="1" flipV="1">
            <a:off x="6730493" y="2295132"/>
            <a:ext cx="0" cy="675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テキスト ボックス 58"/>
          <p:cNvSpPr txBox="1"/>
          <p:nvPr/>
        </p:nvSpPr>
        <p:spPr>
          <a:xfrm>
            <a:off x="6526448" y="2993884"/>
            <a:ext cx="854064" cy="213585"/>
          </a:xfrm>
          <a:prstGeom prst="rect">
            <a:avLst/>
          </a:prstGeom>
          <a:solidFill>
            <a:srgbClr val="FFFFCC"/>
          </a:solid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Panasonic logo</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sp>
        <p:nvSpPr>
          <p:cNvPr id="60" name="テキスト ボックス 59"/>
          <p:cNvSpPr txBox="1"/>
          <p:nvPr/>
        </p:nvSpPr>
        <p:spPr>
          <a:xfrm>
            <a:off x="7852242" y="2859709"/>
            <a:ext cx="854064" cy="334835"/>
          </a:xfrm>
          <a:prstGeom prst="rect">
            <a:avLst/>
          </a:prstGeom>
          <a:solidFill>
            <a:srgbClr val="FFFFCC"/>
          </a:solid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Serial number</a:t>
            </a:r>
          </a:p>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label</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sp>
        <p:nvSpPr>
          <p:cNvPr id="61" name="テキスト ボックス 60"/>
          <p:cNvSpPr txBox="1"/>
          <p:nvPr/>
        </p:nvSpPr>
        <p:spPr>
          <a:xfrm>
            <a:off x="3012341" y="2792483"/>
            <a:ext cx="854064" cy="456087"/>
          </a:xfrm>
          <a:prstGeom prst="rect">
            <a:avLst/>
          </a:prstGeom>
          <a:no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No serial number</a:t>
            </a:r>
          </a:p>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No label</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sp>
        <p:nvSpPr>
          <p:cNvPr id="62" name="テキスト ボックス 61"/>
          <p:cNvSpPr txBox="1"/>
          <p:nvPr/>
        </p:nvSpPr>
        <p:spPr>
          <a:xfrm>
            <a:off x="5404699" y="2807723"/>
            <a:ext cx="854064" cy="334835"/>
          </a:xfrm>
          <a:prstGeom prst="rect">
            <a:avLst/>
          </a:prstGeom>
          <a:solidFill>
            <a:srgbClr val="FFFFCC"/>
          </a:solid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Serial number</a:t>
            </a:r>
          </a:p>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label</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sp>
        <p:nvSpPr>
          <p:cNvPr id="63" name="テキスト ボックス 62"/>
          <p:cNvSpPr txBox="1"/>
          <p:nvPr/>
        </p:nvSpPr>
        <p:spPr>
          <a:xfrm>
            <a:off x="5281229" y="1392055"/>
            <a:ext cx="1126426" cy="276999"/>
          </a:xfrm>
          <a:prstGeom prst="rect">
            <a:avLst/>
          </a:prstGeom>
          <a:noFill/>
        </p:spPr>
        <p:txBody>
          <a:bodyPr wrap="square" rtlCol="0">
            <a:spAutoFit/>
          </a:bodyPr>
          <a:lstStyle/>
          <a:p>
            <a:pPr algn="ctr"/>
            <a:r>
              <a:rPr lang="en-US" altLang="ja-JP" sz="1200" dirty="0">
                <a:latin typeface="Calibri" panose="020F0502020204030204" pitchFamily="34" charset="0"/>
                <a:ea typeface="Meiryo UI" panose="020B0604030504040204" pitchFamily="50" charset="-128"/>
                <a:cs typeface="Calibri" panose="020F0502020204030204" pitchFamily="34" charset="0"/>
              </a:rPr>
              <a:t>Bottom</a:t>
            </a:r>
            <a:endParaRPr lang="ja-JP" altLang="en-US" sz="1200" dirty="0">
              <a:latin typeface="Calibri" panose="020F0502020204030204" pitchFamily="34" charset="0"/>
              <a:ea typeface="Meiryo UI" panose="020B0604030504040204" pitchFamily="50" charset="-128"/>
              <a:cs typeface="Calibri" panose="020F0502020204030204" pitchFamily="34" charset="0"/>
            </a:endParaRPr>
          </a:p>
        </p:txBody>
      </p:sp>
      <p:sp>
        <p:nvSpPr>
          <p:cNvPr id="64" name="テキスト ボックス 63"/>
          <p:cNvSpPr txBox="1"/>
          <p:nvPr/>
        </p:nvSpPr>
        <p:spPr>
          <a:xfrm>
            <a:off x="7729885" y="1392055"/>
            <a:ext cx="1126426" cy="276999"/>
          </a:xfrm>
          <a:prstGeom prst="rect">
            <a:avLst/>
          </a:prstGeom>
          <a:noFill/>
        </p:spPr>
        <p:txBody>
          <a:bodyPr wrap="square" rtlCol="0">
            <a:spAutoFit/>
          </a:bodyPr>
          <a:lstStyle/>
          <a:p>
            <a:pPr algn="ctr"/>
            <a:r>
              <a:rPr lang="en-US" altLang="ja-JP" sz="1200" dirty="0">
                <a:latin typeface="Calibri" panose="020F0502020204030204" pitchFamily="34" charset="0"/>
                <a:ea typeface="Meiryo UI" panose="020B0604030504040204" pitchFamily="50" charset="-128"/>
                <a:cs typeface="Calibri" panose="020F0502020204030204" pitchFamily="34" charset="0"/>
              </a:rPr>
              <a:t>Bottom</a:t>
            </a:r>
            <a:endParaRPr lang="ja-JP" altLang="en-US" sz="1200" dirty="0">
              <a:latin typeface="Calibri" panose="020F0502020204030204" pitchFamily="34" charset="0"/>
              <a:ea typeface="Meiryo UI" panose="020B0604030504040204" pitchFamily="50" charset="-128"/>
              <a:cs typeface="Calibri" panose="020F0502020204030204" pitchFamily="34" charset="0"/>
            </a:endParaRPr>
          </a:p>
        </p:txBody>
      </p:sp>
      <p:grpSp>
        <p:nvGrpSpPr>
          <p:cNvPr id="65" name="グループ化 64"/>
          <p:cNvGrpSpPr/>
          <p:nvPr/>
        </p:nvGrpSpPr>
        <p:grpSpPr>
          <a:xfrm>
            <a:off x="2912177" y="1744042"/>
            <a:ext cx="962937" cy="1030109"/>
            <a:chOff x="10135532" y="2155337"/>
            <a:chExt cx="1283916" cy="1373479"/>
          </a:xfrm>
        </p:grpSpPr>
        <p:pic>
          <p:nvPicPr>
            <p:cNvPr id="66" name="図 65"/>
            <p:cNvPicPr>
              <a:picLocks noChangeAspect="1"/>
            </p:cNvPicPr>
            <p:nvPr/>
          </p:nvPicPr>
          <p:blipFill rotWithShape="1">
            <a:blip r:embed="rId3" cstate="print">
              <a:extLst>
                <a:ext uri="{28A0092B-C50C-407E-A947-70E740481C1C}">
                  <a14:useLocalDpi xmlns:a14="http://schemas.microsoft.com/office/drawing/2010/main" val="0"/>
                </a:ext>
              </a:extLst>
            </a:blip>
            <a:srcRect l="7421" r="12348"/>
            <a:stretch/>
          </p:blipFill>
          <p:spPr>
            <a:xfrm rot="5400000">
              <a:off x="10090750" y="2200119"/>
              <a:ext cx="1373479" cy="1283916"/>
            </a:xfrm>
            <a:prstGeom prst="rect">
              <a:avLst/>
            </a:prstGeom>
          </p:spPr>
        </p:pic>
        <p:sp>
          <p:nvSpPr>
            <p:cNvPr id="67" name="正方形/長方形 66"/>
            <p:cNvSpPr/>
            <p:nvPr/>
          </p:nvSpPr>
          <p:spPr>
            <a:xfrm>
              <a:off x="10847029" y="3156479"/>
              <a:ext cx="362483" cy="121763"/>
            </a:xfrm>
            <a:prstGeom prst="rect">
              <a:avLst/>
            </a:prstGeom>
            <a:solidFill>
              <a:srgbClr val="8888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68" name="図 67"/>
          <p:cNvPicPr>
            <a:picLocks noChangeAspect="1"/>
          </p:cNvPicPr>
          <p:nvPr/>
        </p:nvPicPr>
        <p:blipFill>
          <a:blip r:embed="rId2"/>
          <a:stretch>
            <a:fillRect/>
          </a:stretch>
        </p:blipFill>
        <p:spPr>
          <a:xfrm>
            <a:off x="4211108" y="1670921"/>
            <a:ext cx="818333" cy="1099478"/>
          </a:xfrm>
          <a:prstGeom prst="rect">
            <a:avLst/>
          </a:prstGeom>
        </p:spPr>
      </p:pic>
      <p:pic>
        <p:nvPicPr>
          <p:cNvPr id="69" name="図 68"/>
          <p:cNvPicPr>
            <a:picLocks noChangeAspect="1"/>
          </p:cNvPicPr>
          <p:nvPr/>
        </p:nvPicPr>
        <p:blipFill>
          <a:blip r:embed="rId2"/>
          <a:stretch>
            <a:fillRect/>
          </a:stretch>
        </p:blipFill>
        <p:spPr>
          <a:xfrm>
            <a:off x="1812323" y="1675207"/>
            <a:ext cx="818333" cy="1099478"/>
          </a:xfrm>
          <a:prstGeom prst="rect">
            <a:avLst/>
          </a:prstGeom>
        </p:spPr>
      </p:pic>
      <p:cxnSp>
        <p:nvCxnSpPr>
          <p:cNvPr id="71" name="直線矢印コネクタ 70"/>
          <p:cNvCxnSpPr/>
          <p:nvPr/>
        </p:nvCxnSpPr>
        <p:spPr>
          <a:xfrm flipV="1">
            <a:off x="4326695" y="2256288"/>
            <a:ext cx="0" cy="7344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p:nvPr/>
        </p:nvCxnSpPr>
        <p:spPr>
          <a:xfrm flipH="1" flipV="1">
            <a:off x="1942452" y="2266512"/>
            <a:ext cx="0" cy="675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テキスト ボックス 72"/>
          <p:cNvSpPr txBox="1"/>
          <p:nvPr/>
        </p:nvSpPr>
        <p:spPr>
          <a:xfrm>
            <a:off x="6526448" y="2993665"/>
            <a:ext cx="854064" cy="213585"/>
          </a:xfrm>
          <a:prstGeom prst="rect">
            <a:avLst/>
          </a:prstGeom>
          <a:solidFill>
            <a:srgbClr val="FFFFCC"/>
          </a:solid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Panasonic logo</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sp>
        <p:nvSpPr>
          <p:cNvPr id="74" name="テキスト ボックス 73"/>
          <p:cNvSpPr txBox="1"/>
          <p:nvPr/>
        </p:nvSpPr>
        <p:spPr>
          <a:xfrm>
            <a:off x="4141131" y="2996718"/>
            <a:ext cx="854064" cy="213585"/>
          </a:xfrm>
          <a:prstGeom prst="rect">
            <a:avLst/>
          </a:prstGeom>
          <a:solidFill>
            <a:srgbClr val="FFFFCC"/>
          </a:solid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Panasonic logo</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sp>
        <p:nvSpPr>
          <p:cNvPr id="75" name="テキスト ボックス 74"/>
          <p:cNvSpPr txBox="1"/>
          <p:nvPr/>
        </p:nvSpPr>
        <p:spPr>
          <a:xfrm>
            <a:off x="1687754" y="2961120"/>
            <a:ext cx="854064" cy="213585"/>
          </a:xfrm>
          <a:prstGeom prst="rect">
            <a:avLst/>
          </a:prstGeom>
          <a:no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No logo</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cxnSp>
        <p:nvCxnSpPr>
          <p:cNvPr id="77" name="直線矢印コネクタ 76"/>
          <p:cNvCxnSpPr/>
          <p:nvPr/>
        </p:nvCxnSpPr>
        <p:spPr>
          <a:xfrm flipH="1" flipV="1">
            <a:off x="3040726" y="2540362"/>
            <a:ext cx="0" cy="32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9" name="図 78"/>
          <p:cNvPicPr>
            <a:picLocks noChangeAspect="1"/>
          </p:cNvPicPr>
          <p:nvPr/>
        </p:nvPicPr>
        <p:blipFill rotWithShape="1">
          <a:blip r:embed="rId4" cstate="print">
            <a:extLst>
              <a:ext uri="{28A0092B-C50C-407E-A947-70E740481C1C}">
                <a14:useLocalDpi xmlns:a14="http://schemas.microsoft.com/office/drawing/2010/main" val="0"/>
              </a:ext>
            </a:extLst>
          </a:blip>
          <a:srcRect l="13681" r="5043"/>
          <a:stretch/>
        </p:blipFill>
        <p:spPr>
          <a:xfrm rot="5400000">
            <a:off x="5304422" y="1783145"/>
            <a:ext cx="1012869" cy="934664"/>
          </a:xfrm>
          <a:prstGeom prst="rect">
            <a:avLst/>
          </a:prstGeom>
        </p:spPr>
      </p:pic>
      <p:cxnSp>
        <p:nvCxnSpPr>
          <p:cNvPr id="80" name="直線矢印コネクタ 79"/>
          <p:cNvCxnSpPr/>
          <p:nvPr/>
        </p:nvCxnSpPr>
        <p:spPr>
          <a:xfrm flipV="1">
            <a:off x="5709189" y="2178661"/>
            <a:ext cx="2524" cy="6138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1" name="図 80"/>
          <p:cNvPicPr>
            <a:picLocks noChangeAspect="1"/>
          </p:cNvPicPr>
          <p:nvPr/>
        </p:nvPicPr>
        <p:blipFill rotWithShape="1">
          <a:blip r:embed="rId4" cstate="print">
            <a:extLst>
              <a:ext uri="{28A0092B-C50C-407E-A947-70E740481C1C}">
                <a14:useLocalDpi xmlns:a14="http://schemas.microsoft.com/office/drawing/2010/main" val="0"/>
              </a:ext>
            </a:extLst>
          </a:blip>
          <a:srcRect l="13681" r="5043"/>
          <a:stretch/>
        </p:blipFill>
        <p:spPr>
          <a:xfrm rot="5400000">
            <a:off x="7692132" y="1798112"/>
            <a:ext cx="1012869" cy="934664"/>
          </a:xfrm>
          <a:prstGeom prst="rect">
            <a:avLst/>
          </a:prstGeom>
        </p:spPr>
      </p:pic>
      <p:cxnSp>
        <p:nvCxnSpPr>
          <p:cNvPr id="82" name="直線矢印コネクタ 81"/>
          <p:cNvCxnSpPr/>
          <p:nvPr/>
        </p:nvCxnSpPr>
        <p:spPr>
          <a:xfrm flipV="1">
            <a:off x="8090568" y="2215963"/>
            <a:ext cx="2524" cy="6138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flipH="1" flipV="1">
            <a:off x="4698105" y="2203889"/>
            <a:ext cx="0" cy="50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4" name="テキスト ボックス 83"/>
          <p:cNvSpPr txBox="1"/>
          <p:nvPr/>
        </p:nvSpPr>
        <p:spPr>
          <a:xfrm>
            <a:off x="4353282" y="2735266"/>
            <a:ext cx="854064" cy="213585"/>
          </a:xfrm>
          <a:prstGeom prst="rect">
            <a:avLst/>
          </a:prstGeom>
          <a:noFill/>
        </p:spPr>
        <p:txBody>
          <a:bodyPr wrap="square" rtlCol="0">
            <a:spAutoFit/>
          </a:bodyPr>
          <a:lstStyle/>
          <a:p>
            <a:pPr algn="ctr"/>
            <a:r>
              <a:rPr lang="en-US" altLang="ja-JP" sz="788" b="1" dirty="0">
                <a:latin typeface="Calibri" panose="020F0502020204030204" pitchFamily="34" charset="0"/>
                <a:ea typeface="Meiryo UI" panose="020B0604030504040204" pitchFamily="50" charset="-128"/>
                <a:cs typeface="Calibri" panose="020F0502020204030204" pitchFamily="34" charset="0"/>
              </a:rPr>
              <a:t>No </a:t>
            </a:r>
            <a:r>
              <a:rPr lang="en-US" altLang="ja-JP" sz="788" b="1" dirty="0" smtClean="0">
                <a:latin typeface="Calibri" panose="020F0502020204030204" pitchFamily="34" charset="0"/>
                <a:ea typeface="Meiryo UI" panose="020B0604030504040204" pitchFamily="50" charset="-128"/>
                <a:cs typeface="Calibri" panose="020F0502020204030204" pitchFamily="34" charset="0"/>
              </a:rPr>
              <a:t>i-PRO logo</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cxnSp>
        <p:nvCxnSpPr>
          <p:cNvPr id="85" name="直線矢印コネクタ 84"/>
          <p:cNvCxnSpPr/>
          <p:nvPr/>
        </p:nvCxnSpPr>
        <p:spPr>
          <a:xfrm flipH="1" flipV="1">
            <a:off x="7115717" y="2248538"/>
            <a:ext cx="0" cy="50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6" name="テキスト ボックス 85"/>
          <p:cNvSpPr txBox="1"/>
          <p:nvPr/>
        </p:nvSpPr>
        <p:spPr>
          <a:xfrm>
            <a:off x="6941314" y="2689605"/>
            <a:ext cx="662377" cy="213585"/>
          </a:xfrm>
          <a:prstGeom prst="rect">
            <a:avLst/>
          </a:prstGeom>
          <a:solidFill>
            <a:srgbClr val="FFFFCC"/>
          </a:solidFill>
        </p:spPr>
        <p:txBody>
          <a:bodyPr wrap="square" rtlCol="0">
            <a:spAutoFit/>
          </a:bodyPr>
          <a:lstStyle/>
          <a:p>
            <a:pPr algn="ctr"/>
            <a:r>
              <a:rPr lang="en-US" altLang="ja-JP" sz="788" b="1" dirty="0" smtClean="0">
                <a:latin typeface="Calibri" panose="020F0502020204030204" pitchFamily="34" charset="0"/>
                <a:ea typeface="Meiryo UI" panose="020B0604030504040204" pitchFamily="50" charset="-128"/>
                <a:cs typeface="Calibri" panose="020F0502020204030204" pitchFamily="34" charset="0"/>
              </a:rPr>
              <a:t>i-PRO </a:t>
            </a:r>
            <a:r>
              <a:rPr lang="en-US" altLang="ja-JP" sz="788" b="1" dirty="0">
                <a:latin typeface="Calibri" panose="020F0502020204030204" pitchFamily="34" charset="0"/>
                <a:ea typeface="Meiryo UI" panose="020B0604030504040204" pitchFamily="50" charset="-128"/>
                <a:cs typeface="Calibri" panose="020F0502020204030204" pitchFamily="34" charset="0"/>
              </a:rPr>
              <a:t>logo</a:t>
            </a:r>
            <a:endParaRPr lang="ja-JP" altLang="en-US" sz="788" b="1" dirty="0">
              <a:latin typeface="Calibri" panose="020F0502020204030204" pitchFamily="34" charset="0"/>
              <a:ea typeface="Meiryo UI" panose="020B0604030504040204" pitchFamily="50" charset="-128"/>
              <a:cs typeface="Calibri" panose="020F0502020204030204" pitchFamily="34" charset="0"/>
            </a:endParaRPr>
          </a:p>
        </p:txBody>
      </p:sp>
    </p:spTree>
    <p:extLst>
      <p:ext uri="{BB962C8B-B14F-4D97-AF65-F5344CB8AC3E}">
        <p14:creationId xmlns:p14="http://schemas.microsoft.com/office/powerpoint/2010/main" val="285694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71958" y="673036"/>
            <a:ext cx="8488391" cy="1189597"/>
          </a:xfrm>
          <a:prstGeom prst="rect">
            <a:avLst/>
          </a:prstGeom>
          <a:ln w="28575">
            <a:solidFill>
              <a:srgbClr val="6464E6"/>
            </a:solidFill>
          </a:ln>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800" kern="0" dirty="0">
                <a:latin typeface="Calibri" panose="020F0502020204030204" pitchFamily="34" charset="0"/>
                <a:cs typeface="Calibri" panose="020F0502020204030204" pitchFamily="34" charset="0"/>
              </a:rPr>
              <a:t> </a:t>
            </a:r>
            <a:r>
              <a:rPr lang="en-US" altLang="ja-JP" sz="1800" u="sng" kern="0" dirty="0">
                <a:solidFill>
                  <a:srgbClr val="6464E6"/>
                </a:solidFill>
                <a:latin typeface="Calibri" panose="020F0502020204030204" pitchFamily="34" charset="0"/>
                <a:cs typeface="Calibri" panose="020F0502020204030204" pitchFamily="34" charset="0"/>
              </a:rPr>
              <a:t>Before starting POC, following items should be prepared.</a:t>
            </a:r>
          </a:p>
          <a:p>
            <a:pPr algn="l" defTabSz="685800"/>
            <a:r>
              <a:rPr lang="en-US" altLang="ja-JP" sz="1800" kern="0" dirty="0">
                <a:latin typeface="Calibri" panose="020F0502020204030204" pitchFamily="34" charset="0"/>
                <a:cs typeface="Calibri" panose="020F0502020204030204" pitchFamily="34" charset="0"/>
              </a:rPr>
              <a:t>	</a:t>
            </a:r>
            <a:r>
              <a:rPr lang="en-US" altLang="ja-JP" sz="1800" kern="0" dirty="0">
                <a:solidFill>
                  <a:schemeClr val="tx1">
                    <a:lumMod val="65000"/>
                    <a:lumOff val="35000"/>
                  </a:schemeClr>
                </a:solidFill>
                <a:latin typeface="Calibri" panose="020F0502020204030204" pitchFamily="34" charset="0"/>
                <a:cs typeface="Calibri" panose="020F0502020204030204" pitchFamily="34" charset="0"/>
              </a:rPr>
              <a:t>2-1. firmware update</a:t>
            </a:r>
          </a:p>
          <a:p>
            <a:pPr algn="l" defTabSz="685800"/>
            <a:r>
              <a:rPr lang="en-US" altLang="ja-JP" sz="1800" kern="0" dirty="0">
                <a:solidFill>
                  <a:schemeClr val="tx1">
                    <a:lumMod val="65000"/>
                    <a:lumOff val="35000"/>
                  </a:schemeClr>
                </a:solidFill>
                <a:latin typeface="Calibri" panose="020F0502020204030204" pitchFamily="34" charset="0"/>
                <a:cs typeface="Calibri" panose="020F0502020204030204" pitchFamily="34" charset="0"/>
              </a:rPr>
              <a:t>	2-2. </a:t>
            </a:r>
            <a:r>
              <a:rPr lang="en-US" altLang="ja-JP" sz="1800" kern="0" dirty="0" smtClean="0">
                <a:solidFill>
                  <a:schemeClr val="tx1">
                    <a:lumMod val="65000"/>
                    <a:lumOff val="35000"/>
                  </a:schemeClr>
                </a:solidFill>
                <a:latin typeface="Calibri" panose="020F0502020204030204" pitchFamily="34" charset="0"/>
                <a:cs typeface="Calibri" panose="020F0502020204030204" pitchFamily="34" charset="0"/>
              </a:rPr>
              <a:t>installation </a:t>
            </a:r>
            <a:r>
              <a:rPr lang="en-US" altLang="ja-JP" sz="1800" kern="0" dirty="0">
                <a:solidFill>
                  <a:schemeClr val="tx1">
                    <a:lumMod val="65000"/>
                    <a:lumOff val="35000"/>
                  </a:schemeClr>
                </a:solidFill>
                <a:latin typeface="Calibri" panose="020F0502020204030204" pitchFamily="34" charset="0"/>
                <a:cs typeface="Calibri" panose="020F0502020204030204" pitchFamily="34" charset="0"/>
              </a:rPr>
              <a:t>condition</a:t>
            </a:r>
          </a:p>
          <a:p>
            <a:pPr algn="l" defTabSz="685800"/>
            <a:r>
              <a:rPr lang="en-US" altLang="ja-JP" sz="1800" kern="0" dirty="0">
                <a:solidFill>
                  <a:schemeClr val="tx1">
                    <a:lumMod val="65000"/>
                    <a:lumOff val="35000"/>
                  </a:schemeClr>
                </a:solidFill>
                <a:latin typeface="Calibri" panose="020F0502020204030204" pitchFamily="34" charset="0"/>
                <a:cs typeface="Calibri" panose="020F0502020204030204" pitchFamily="34" charset="0"/>
              </a:rPr>
              <a:t>	2-3. </a:t>
            </a:r>
            <a:r>
              <a:rPr lang="en-US" altLang="ja-JP" sz="1800" kern="0" dirty="0" smtClean="0">
                <a:solidFill>
                  <a:schemeClr val="tx1">
                    <a:lumMod val="65000"/>
                    <a:lumOff val="35000"/>
                  </a:schemeClr>
                </a:solidFill>
                <a:latin typeface="Calibri" panose="020F0502020204030204" pitchFamily="34" charset="0"/>
                <a:cs typeface="Calibri" panose="020F0502020204030204" pitchFamily="34" charset="0"/>
              </a:rPr>
              <a:t>System </a:t>
            </a:r>
            <a:r>
              <a:rPr lang="en-US" altLang="ja-JP" sz="1800" kern="0" dirty="0">
                <a:solidFill>
                  <a:schemeClr val="tx1">
                    <a:lumMod val="65000"/>
                    <a:lumOff val="35000"/>
                  </a:schemeClr>
                </a:solidFill>
                <a:latin typeface="Calibri" panose="020F0502020204030204" pitchFamily="34" charset="0"/>
                <a:cs typeface="Calibri" panose="020F0502020204030204" pitchFamily="34" charset="0"/>
              </a:rPr>
              <a:t>layouts</a:t>
            </a:r>
          </a:p>
        </p:txBody>
      </p:sp>
      <p:sp>
        <p:nvSpPr>
          <p:cNvPr id="28" name="テキスト ボックス 27"/>
          <p:cNvSpPr txBox="1"/>
          <p:nvPr/>
        </p:nvSpPr>
        <p:spPr>
          <a:xfrm>
            <a:off x="278193" y="1908623"/>
            <a:ext cx="5852534" cy="369332"/>
          </a:xfrm>
          <a:prstGeom prst="rect">
            <a:avLst/>
          </a:prstGeom>
          <a:noFill/>
        </p:spPr>
        <p:txBody>
          <a:bodyPr wrap="square" rtlCol="0">
            <a:spAutoFit/>
          </a:bodyPr>
          <a:lstStyle/>
          <a:p>
            <a:pPr lvl="0" algn="l">
              <a:defRPr/>
            </a:pPr>
            <a:r>
              <a:rPr lang="en-US" altLang="ja-JP" b="1" dirty="0">
                <a:solidFill>
                  <a:srgbClr val="6464E6"/>
                </a:solidFill>
                <a:latin typeface="Calibri" panose="020F0502020204030204" pitchFamily="34" charset="0"/>
                <a:ea typeface="Meiryo UI" panose="020B0604030504040204" pitchFamily="50" charset="-128"/>
                <a:cs typeface="Calibri" panose="020F0502020204030204" pitchFamily="34" charset="0"/>
              </a:rPr>
              <a:t>2-1.</a:t>
            </a:r>
            <a:r>
              <a:rPr lang="ja-JP" altLang="en-US" b="1" dirty="0">
                <a:solidFill>
                  <a:srgbClr val="6464E6"/>
                </a:solidFill>
                <a:latin typeface="Calibri" panose="020F0502020204030204" pitchFamily="34" charset="0"/>
                <a:ea typeface="Meiryo UI" panose="020B0604030504040204" pitchFamily="50" charset="-128"/>
                <a:cs typeface="Calibri" panose="020F0502020204030204" pitchFamily="34" charset="0"/>
              </a:rPr>
              <a:t> </a:t>
            </a:r>
            <a:r>
              <a:rPr lang="en-US" altLang="ja-JP" b="1" dirty="0">
                <a:solidFill>
                  <a:srgbClr val="6464E6"/>
                </a:solidFill>
                <a:latin typeface="Calibri" panose="020F0502020204030204" pitchFamily="34" charset="0"/>
                <a:ea typeface="Meiryo UI" panose="020B0604030504040204" pitchFamily="50" charset="-128"/>
                <a:cs typeface="Calibri" panose="020F0502020204030204" pitchFamily="34" charset="0"/>
              </a:rPr>
              <a:t>firmware update procedure outline</a:t>
            </a:r>
          </a:p>
        </p:txBody>
      </p:sp>
      <p:sp>
        <p:nvSpPr>
          <p:cNvPr id="30" name="テキスト ボックス 29"/>
          <p:cNvSpPr txBox="1"/>
          <p:nvPr/>
        </p:nvSpPr>
        <p:spPr>
          <a:xfrm>
            <a:off x="1138528" y="2277955"/>
            <a:ext cx="6571259" cy="2200602"/>
          </a:xfrm>
          <a:prstGeom prst="rect">
            <a:avLst/>
          </a:prstGeom>
          <a:noFill/>
        </p:spPr>
        <p:txBody>
          <a:bodyPr wrap="square" rtlCol="0">
            <a:spAutoFit/>
          </a:bodyPr>
          <a:lstStyle/>
          <a:p>
            <a:r>
              <a:rPr lang="en-US" altLang="ja-JP" sz="1200" b="1" u="sng" dirty="0" smtClean="0">
                <a:latin typeface="Calibri" panose="020F0502020204030204" pitchFamily="34" charset="0"/>
                <a:ea typeface="Meiryo UI" panose="020B0604030504040204" pitchFamily="50" charset="-128"/>
                <a:cs typeface="Calibri" panose="020F0502020204030204" pitchFamily="34" charset="0"/>
              </a:rPr>
              <a:t>Preparation</a:t>
            </a:r>
            <a:endParaRPr lang="en-US" altLang="ja-JP" sz="1200" b="1" u="sng" dirty="0">
              <a:latin typeface="Calibri" panose="020F0502020204030204" pitchFamily="34" charset="0"/>
              <a:ea typeface="Meiryo UI" panose="020B0604030504040204" pitchFamily="50" charset="-128"/>
              <a:cs typeface="Calibri" panose="020F0502020204030204" pitchFamily="34" charset="0"/>
            </a:endParaRPr>
          </a:p>
          <a:p>
            <a:pPr marL="628650" lvl="1" indent="-171450">
              <a:buFont typeface="Wingdings" panose="05000000000000000000" pitchFamily="2" charset="2"/>
              <a:buChar char="ü"/>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Firmware</a:t>
            </a:r>
            <a:endParaRPr lang="en-US" altLang="ja-JP" sz="1200" dirty="0">
              <a:latin typeface="Calibri" panose="020F0502020204030204" pitchFamily="34" charset="0"/>
              <a:ea typeface="Meiryo UI" panose="020B0604030504040204" pitchFamily="50" charset="-128"/>
              <a:cs typeface="Calibri" panose="020F0502020204030204" pitchFamily="34" charset="0"/>
            </a:endParaRPr>
          </a:p>
          <a:p>
            <a:pPr marL="1085850" lvl="2" indent="-171450">
              <a:buFont typeface="Arial" panose="020B0604020202020204" pitchFamily="34" charset="0"/>
              <a:buChar char="•"/>
            </a:pPr>
            <a:r>
              <a:rPr lang="en-US" altLang="ja-JP" sz="1200" dirty="0" smtClean="0"/>
              <a:t>x5550l_V100ECS.img</a:t>
            </a:r>
            <a:r>
              <a:rPr lang="ja-JP" altLang="en-US" sz="1200" dirty="0"/>
              <a:t> </a:t>
            </a:r>
            <a:r>
              <a:rPr lang="en-US" altLang="ja-JP" sz="1200" dirty="0" smtClean="0"/>
              <a:t>* “</a:t>
            </a:r>
            <a:r>
              <a:rPr lang="en-US" altLang="ja-JP" sz="1200" dirty="0" smtClean="0">
                <a:latin typeface="Calibri" panose="020F0502020204030204" pitchFamily="34" charset="0"/>
                <a:ea typeface="游ゴシック" panose="020B0400000000000000" pitchFamily="50" charset="-128"/>
              </a:rPr>
              <a:t>x5550l_V100ES.img” is </a:t>
            </a:r>
            <a:r>
              <a:rPr lang="en-US" altLang="ja-JP" sz="1200" smtClean="0">
                <a:latin typeface="Calibri" panose="020F0502020204030204" pitchFamily="34" charset="0"/>
                <a:ea typeface="游ゴシック" panose="020B0400000000000000" pitchFamily="50" charset="-128"/>
              </a:rPr>
              <a:t>also available.</a:t>
            </a:r>
            <a:endParaRPr lang="en-US" altLang="ja-JP" sz="1200" dirty="0">
              <a:latin typeface="Calibri" panose="020F0502020204030204" pitchFamily="34" charset="0"/>
              <a:ea typeface="Meiryo UI" panose="020B0604030504040204" pitchFamily="50" charset="-128"/>
              <a:cs typeface="Calibri" panose="020F0502020204030204" pitchFamily="34" charset="0"/>
            </a:endParaRPr>
          </a:p>
          <a:p>
            <a:pPr marL="1085850" lvl="2" indent="-171450">
              <a:buFont typeface="Arial" panose="020B0604020202020204" pitchFamily="34" charset="0"/>
              <a:buChar char="•"/>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firm_safe_091.img </a:t>
            </a:r>
            <a:r>
              <a:rPr lang="ja-JP" altLang="en-US" sz="1200" dirty="0">
                <a:latin typeface="Calibri" panose="020F0502020204030204" pitchFamily="34" charset="0"/>
                <a:ea typeface="Meiryo UI" panose="020B0604030504040204" pitchFamily="50" charset="-128"/>
                <a:cs typeface="Calibri" panose="020F0502020204030204" pitchFamily="34" charset="0"/>
              </a:rPr>
              <a:t>　</a:t>
            </a:r>
            <a:r>
              <a:rPr lang="en-US" altLang="ja-JP" sz="1200" dirty="0">
                <a:latin typeface="Calibri" panose="020F0502020204030204" pitchFamily="34" charset="0"/>
                <a:ea typeface="Meiryo UI" panose="020B0604030504040204" pitchFamily="50" charset="-128"/>
                <a:cs typeface="Calibri" panose="020F0502020204030204" pitchFamily="34" charset="0"/>
              </a:rPr>
              <a:t>  (no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disclose)</a:t>
            </a:r>
          </a:p>
          <a:p>
            <a:pPr marL="1085850" lvl="2" indent="-171450">
              <a:buFont typeface="Arial" panose="020B0604020202020204" pitchFamily="34" charset="0"/>
              <a:buChar char="•"/>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firm_amboot_091.img </a:t>
            </a:r>
            <a:r>
              <a:rPr lang="en-US" altLang="ja-JP" sz="1200" dirty="0">
                <a:latin typeface="Calibri" panose="020F0502020204030204" pitchFamily="34" charset="0"/>
                <a:ea typeface="Meiryo UI" panose="020B0604030504040204" pitchFamily="50" charset="-128"/>
                <a:cs typeface="Calibri" panose="020F0502020204030204" pitchFamily="34" charset="0"/>
              </a:rPr>
              <a:t>(no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disclose)</a:t>
            </a:r>
          </a:p>
          <a:p>
            <a:pPr marL="628650" lvl="1" indent="-171450">
              <a:buFont typeface="Wingdings" panose="05000000000000000000" pitchFamily="2" charset="2"/>
              <a:buChar char="ü"/>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Vehicle </a:t>
            </a:r>
            <a:r>
              <a:rPr lang="en-US" altLang="ja-JP" sz="1200" dirty="0">
                <a:latin typeface="Calibri" panose="020F0502020204030204" pitchFamily="34" charset="0"/>
                <a:ea typeface="Meiryo UI" panose="020B0604030504040204" pitchFamily="50" charset="-128"/>
                <a:cs typeface="Calibri" panose="020F0502020204030204" pitchFamily="34" charset="0"/>
              </a:rPr>
              <a:t>Capture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Camera</a:t>
            </a:r>
          </a:p>
          <a:p>
            <a:pPr marL="628650" lvl="1" indent="-171450">
              <a:buFont typeface="Wingdings" panose="05000000000000000000" pitchFamily="2" charset="2"/>
              <a:buChar char="ü"/>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AC</a:t>
            </a:r>
            <a:r>
              <a:rPr lang="ja-JP" altLang="en-US" sz="120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power</a:t>
            </a:r>
          </a:p>
          <a:p>
            <a:pPr marL="628650" lvl="1" indent="-171450">
              <a:buFont typeface="Wingdings" panose="05000000000000000000" pitchFamily="2" charset="2"/>
              <a:buChar char="ü"/>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LAN</a:t>
            </a:r>
            <a:r>
              <a:rPr lang="ja-JP" altLang="en-US" sz="120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200" dirty="0">
                <a:latin typeface="Calibri" panose="020F0502020204030204" pitchFamily="34" charset="0"/>
                <a:ea typeface="Meiryo UI" panose="020B0604030504040204" pitchFamily="50" charset="-128"/>
                <a:cs typeface="Calibri" panose="020F0502020204030204" pitchFamily="34" charset="0"/>
              </a:rPr>
              <a:t>cable</a:t>
            </a:r>
          </a:p>
          <a:p>
            <a:endParaRPr lang="en-US" altLang="ja-JP" sz="500" b="1" dirty="0">
              <a:latin typeface="Calibri" panose="020F0502020204030204" pitchFamily="34" charset="0"/>
              <a:ea typeface="Meiryo UI" panose="020B0604030504040204" pitchFamily="50" charset="-128"/>
              <a:cs typeface="Calibri" panose="020F0502020204030204" pitchFamily="34" charset="0"/>
            </a:endParaRPr>
          </a:p>
          <a:p>
            <a:r>
              <a:rPr lang="en-US" altLang="ja-JP" sz="1200" b="1" u="sng" dirty="0">
                <a:latin typeface="Calibri" panose="020F0502020204030204" pitchFamily="34" charset="0"/>
                <a:ea typeface="Meiryo UI" panose="020B0604030504040204" pitchFamily="50" charset="-128"/>
                <a:cs typeface="Calibri" panose="020F0502020204030204" pitchFamily="34" charset="0"/>
              </a:rPr>
              <a:t>Procedure</a:t>
            </a:r>
          </a:p>
          <a:p>
            <a:pPr marL="599685" lvl="1" indent="-257175">
              <a:buFont typeface="+mj-lt"/>
              <a:buAutoNum type="arabicPeriod"/>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Connect all items. (X5 series </a:t>
            </a:r>
            <a:r>
              <a:rPr lang="en-US" altLang="ja-JP" sz="1200" dirty="0">
                <a:latin typeface="Calibri" panose="020F0502020204030204" pitchFamily="34" charset="0"/>
                <a:ea typeface="Meiryo UI" panose="020B0604030504040204" pitchFamily="50" charset="-128"/>
                <a:cs typeface="Calibri" panose="020F0502020204030204" pitchFamily="34" charset="0"/>
              </a:rPr>
              <a:t>Camera, AC power and LAN </a:t>
            </a:r>
            <a:r>
              <a:rPr lang="en-US" altLang="ja-JP" sz="1200" dirty="0" smtClean="0">
                <a:latin typeface="Calibri" panose="020F0502020204030204" pitchFamily="34" charset="0"/>
                <a:ea typeface="Meiryo UI" panose="020B0604030504040204" pitchFamily="50" charset="-128"/>
                <a:cs typeface="Calibri" panose="020F0502020204030204" pitchFamily="34" charset="0"/>
              </a:rPr>
              <a:t>cable)</a:t>
            </a:r>
          </a:p>
          <a:p>
            <a:pPr marL="599685" lvl="1" indent="-257175">
              <a:buFont typeface="+mj-lt"/>
              <a:buAutoNum type="arabicPeriod"/>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Update Firmware</a:t>
            </a:r>
            <a:endParaRPr lang="en-US" altLang="ja-JP" sz="1200" dirty="0">
              <a:latin typeface="Calibri" panose="020F0502020204030204" pitchFamily="34" charset="0"/>
              <a:ea typeface="Meiryo UI" panose="020B0604030504040204" pitchFamily="50" charset="-128"/>
              <a:cs typeface="Calibri" panose="020F0502020204030204" pitchFamily="34" charset="0"/>
            </a:endParaRPr>
          </a:p>
        </p:txBody>
      </p:sp>
      <p:sp>
        <p:nvSpPr>
          <p:cNvPr id="14"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schemeClr val="bg1"/>
                </a:solidFill>
              </a:rPr>
              <a:t>2</a:t>
            </a:r>
            <a:r>
              <a:rPr lang="en-US" altLang="ja-JP" sz="2400" dirty="0" smtClean="0">
                <a:solidFill>
                  <a:schemeClr val="bg1"/>
                </a:solidFill>
              </a:rPr>
              <a:t>. POC preparation</a:t>
            </a:r>
            <a:endParaRPr lang="ja-JP" altLang="en-US" sz="2400" dirty="0">
              <a:solidFill>
                <a:schemeClr val="bg1"/>
              </a:solidFill>
            </a:endParaRPr>
          </a:p>
        </p:txBody>
      </p:sp>
      <p:grpSp>
        <p:nvGrpSpPr>
          <p:cNvPr id="18" name="グループ化 17"/>
          <p:cNvGrpSpPr/>
          <p:nvPr/>
        </p:nvGrpSpPr>
        <p:grpSpPr>
          <a:xfrm>
            <a:off x="7385264" y="1285695"/>
            <a:ext cx="1251772" cy="222984"/>
            <a:chOff x="2926615" y="761444"/>
            <a:chExt cx="1251772" cy="222984"/>
          </a:xfrm>
        </p:grpSpPr>
        <p:sp>
          <p:nvSpPr>
            <p:cNvPr id="19" name="角丸四角形 18"/>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0" name="角丸四角形 19"/>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2" name="角丸四角形 21"/>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grpSp>
        <p:nvGrpSpPr>
          <p:cNvPr id="23" name="グループ化 22"/>
          <p:cNvGrpSpPr/>
          <p:nvPr/>
        </p:nvGrpSpPr>
        <p:grpSpPr>
          <a:xfrm>
            <a:off x="7385264" y="1563711"/>
            <a:ext cx="1251772" cy="222984"/>
            <a:chOff x="2926615" y="761444"/>
            <a:chExt cx="1251772" cy="222984"/>
          </a:xfrm>
        </p:grpSpPr>
        <p:sp>
          <p:nvSpPr>
            <p:cNvPr id="24" name="角丸四角形 23"/>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5" name="角丸四角形 24"/>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26" name="角丸四角形 25"/>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sp>
        <p:nvSpPr>
          <p:cNvPr id="29" name="角丸四角形 28"/>
          <p:cNvSpPr/>
          <p:nvPr/>
        </p:nvSpPr>
        <p:spPr>
          <a:xfrm>
            <a:off x="7385264" y="1010926"/>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33" name="角丸四角形 32"/>
          <p:cNvSpPr/>
          <p:nvPr/>
        </p:nvSpPr>
        <p:spPr>
          <a:xfrm>
            <a:off x="7385264" y="2006351"/>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3751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6207358" y="226892"/>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14" name="タイトル 1"/>
          <p:cNvSpPr txBox="1">
            <a:spLocks/>
          </p:cNvSpPr>
          <p:nvPr/>
        </p:nvSpPr>
        <p:spPr>
          <a:xfrm>
            <a:off x="271958" y="652720"/>
            <a:ext cx="8076912" cy="720512"/>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marL="342900" indent="-342900" algn="l" defTabSz="685800">
              <a:buFont typeface="+mj-ea"/>
              <a:buAutoNum type="circleNumDbPlain"/>
            </a:pPr>
            <a:r>
              <a:rPr lang="en-US" altLang="ja-JP" sz="1800" u="sng" kern="0" dirty="0" smtClean="0">
                <a:solidFill>
                  <a:srgbClr val="6464E6"/>
                </a:solidFill>
                <a:latin typeface="Calibri" panose="020F0502020204030204" pitchFamily="34" charset="0"/>
                <a:cs typeface="Calibri" panose="020F0502020204030204" pitchFamily="34" charset="0"/>
              </a:rPr>
              <a:t>Access </a:t>
            </a:r>
            <a:r>
              <a:rPr lang="en-US" altLang="ja-JP" sz="1800" u="sng" kern="0" dirty="0">
                <a:solidFill>
                  <a:srgbClr val="6464E6"/>
                </a:solidFill>
                <a:latin typeface="Calibri" panose="020F0502020204030204" pitchFamily="34" charset="0"/>
                <a:cs typeface="Calibri" panose="020F0502020204030204" pitchFamily="34" charset="0"/>
              </a:rPr>
              <a:t>following URL via IE, and confirm firmware version.</a:t>
            </a:r>
          </a:p>
          <a:p>
            <a:pPr algn="l" eaLnBrk="1" fontAlgn="auto" hangingPunct="1">
              <a:spcBef>
                <a:spcPts val="0"/>
              </a:spcBef>
              <a:spcAft>
                <a:spcPts val="0"/>
              </a:spcAft>
            </a:pPr>
            <a:r>
              <a:rPr lang="en-US" altLang="ja-JP" sz="1800" kern="0" dirty="0">
                <a:latin typeface="Calibri" panose="020F0502020204030204" pitchFamily="34" charset="0"/>
                <a:cs typeface="Calibri" panose="020F0502020204030204" pitchFamily="34" charset="0"/>
              </a:rPr>
              <a:t>	</a:t>
            </a:r>
            <a:r>
              <a:rPr lang="en-US" altLang="ja-JP" sz="1350" dirty="0">
                <a:solidFill>
                  <a:srgbClr val="0A54A0"/>
                </a:solidFill>
                <a:latin typeface="Calibri" panose="020F0502020204030204" pitchFamily="34" charset="0"/>
                <a:cs typeface="Calibri" panose="020F0502020204030204" pitchFamily="34" charset="0"/>
                <a:hlinkClick r:id="rId2"/>
              </a:rPr>
              <a:t>http://cam.ip.address/admin/conf_ver_disp.html</a:t>
            </a:r>
            <a:r>
              <a:rPr lang="en-US" altLang="ja-JP" sz="1350" dirty="0">
                <a:solidFill>
                  <a:srgbClr val="0A54A0"/>
                </a:solidFill>
                <a:latin typeface="Calibri" panose="020F0502020204030204" pitchFamily="34" charset="0"/>
                <a:cs typeface="Calibri" panose="020F0502020204030204" pitchFamily="34" charset="0"/>
              </a:rPr>
              <a:t> </a:t>
            </a:r>
            <a:r>
              <a:rPr lang="en-US" altLang="ja-JP" sz="1350" b="0" dirty="0">
                <a:solidFill>
                  <a:srgbClr val="0A54A0"/>
                </a:solidFill>
                <a:latin typeface="Calibri" panose="020F0502020204030204" pitchFamily="34" charset="0"/>
                <a:cs typeface="Calibri" panose="020F0502020204030204" pitchFamily="34" charset="0"/>
              </a:rPr>
              <a:t>(</a:t>
            </a:r>
            <a:r>
              <a:rPr lang="en-US" altLang="ja-JP" sz="1350" b="0" dirty="0">
                <a:solidFill>
                  <a:srgbClr val="0A54A0"/>
                </a:solidFill>
                <a:latin typeface="Calibri" panose="020F0502020204030204" pitchFamily="34" charset="0"/>
                <a:ea typeface="ＭＳ Ｐゴシック" panose="020B0600070205080204" pitchFamily="50" charset="-128"/>
                <a:cs typeface="Calibri" panose="020F0502020204030204" pitchFamily="34" charset="0"/>
              </a:rPr>
              <a:t>ID: admin /Password : Admin12345)</a:t>
            </a:r>
            <a:endParaRPr lang="ja-JP" altLang="en-US" sz="1350" b="0" dirty="0">
              <a:solidFill>
                <a:srgbClr val="0A54A0"/>
              </a:solidFill>
              <a:latin typeface="Calibri" panose="020F0502020204030204" pitchFamily="34" charset="0"/>
              <a:ea typeface="ＭＳ Ｐゴシック" panose="020B0600070205080204" pitchFamily="50" charset="-128"/>
              <a:cs typeface="Calibri" panose="020F0502020204030204" pitchFamily="34" charset="0"/>
            </a:endParaRPr>
          </a:p>
          <a:p>
            <a:pPr algn="l" defTabSz="685800"/>
            <a:endParaRPr lang="en-US" altLang="ja-JP" sz="1800" kern="0" dirty="0">
              <a:latin typeface="Calibri" panose="020F0502020204030204" pitchFamily="34" charset="0"/>
              <a:cs typeface="Calibri" panose="020F0502020204030204" pitchFamily="34" charset="0"/>
            </a:endParaRPr>
          </a:p>
        </p:txBody>
      </p:sp>
      <p:pic>
        <p:nvPicPr>
          <p:cNvPr id="16" name="図 15"/>
          <p:cNvPicPr>
            <a:picLocks noChangeAspect="1"/>
          </p:cNvPicPr>
          <p:nvPr/>
        </p:nvPicPr>
        <p:blipFill>
          <a:blip r:embed="rId3"/>
          <a:stretch>
            <a:fillRect/>
          </a:stretch>
        </p:blipFill>
        <p:spPr>
          <a:xfrm>
            <a:off x="194434" y="2360125"/>
            <a:ext cx="4313722" cy="2231976"/>
          </a:xfrm>
          <a:prstGeom prst="rect">
            <a:avLst/>
          </a:prstGeom>
          <a:ln>
            <a:solidFill>
              <a:srgbClr val="000000"/>
            </a:solidFill>
          </a:ln>
        </p:spPr>
      </p:pic>
      <p:sp>
        <p:nvSpPr>
          <p:cNvPr id="17" name="正方形/長方形 16"/>
          <p:cNvSpPr/>
          <p:nvPr/>
        </p:nvSpPr>
        <p:spPr>
          <a:xfrm>
            <a:off x="947632" y="2484431"/>
            <a:ext cx="2934594" cy="224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 name="正方形/長方形 17"/>
          <p:cNvSpPr/>
          <p:nvPr/>
        </p:nvSpPr>
        <p:spPr>
          <a:xfrm>
            <a:off x="3373033" y="3591656"/>
            <a:ext cx="1135123" cy="916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タイトル 1"/>
          <p:cNvSpPr txBox="1">
            <a:spLocks/>
          </p:cNvSpPr>
          <p:nvPr/>
        </p:nvSpPr>
        <p:spPr>
          <a:xfrm>
            <a:off x="3928125" y="1338649"/>
            <a:ext cx="5218586" cy="680411"/>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marL="342900" indent="-342900" algn="l" defTabSz="685800">
              <a:buFont typeface="+mj-ea"/>
              <a:buAutoNum type="circleNumDbPlain" startAt="2"/>
            </a:pPr>
            <a:r>
              <a:rPr lang="en-US" altLang="ja-JP" sz="1800" u="sng" kern="0" dirty="0" smtClean="0">
                <a:solidFill>
                  <a:srgbClr val="6464E6"/>
                </a:solidFill>
                <a:latin typeface="Calibri" panose="020F0502020204030204" pitchFamily="34" charset="0"/>
                <a:cs typeface="Calibri" panose="020F0502020204030204" pitchFamily="34" charset="0"/>
              </a:rPr>
              <a:t>Access </a:t>
            </a:r>
            <a:r>
              <a:rPr lang="en-US" altLang="ja-JP" sz="1800" u="sng" kern="0" dirty="0">
                <a:solidFill>
                  <a:srgbClr val="6464E6"/>
                </a:solidFill>
                <a:latin typeface="Calibri" panose="020F0502020204030204" pitchFamily="34" charset="0"/>
                <a:cs typeface="Calibri" panose="020F0502020204030204" pitchFamily="34" charset="0"/>
              </a:rPr>
              <a:t>following URL via IE.</a:t>
            </a:r>
          </a:p>
          <a:p>
            <a:pPr algn="l" eaLnBrk="1" fontAlgn="auto" hangingPunct="1">
              <a:spcBef>
                <a:spcPts val="0"/>
              </a:spcBef>
              <a:spcAft>
                <a:spcPts val="0"/>
              </a:spcAft>
            </a:pPr>
            <a:r>
              <a:rPr lang="en-US" altLang="ja-JP" sz="1800" kern="0" dirty="0">
                <a:latin typeface="Calibri" panose="020F0502020204030204" pitchFamily="34" charset="0"/>
                <a:cs typeface="Calibri" panose="020F0502020204030204" pitchFamily="34" charset="0"/>
              </a:rPr>
              <a:t>	</a:t>
            </a:r>
            <a:r>
              <a:rPr lang="en-US" altLang="ja-JP" sz="1350" dirty="0">
                <a:latin typeface="Calibri" panose="020F0502020204030204" pitchFamily="34" charset="0"/>
                <a:cs typeface="Calibri" panose="020F0502020204030204" pitchFamily="34" charset="0"/>
                <a:hlinkClick r:id="rId4"/>
              </a:rPr>
              <a:t>http://cam.ip.address/</a:t>
            </a:r>
            <a:r>
              <a:rPr lang="en-US" altLang="ja-JP" sz="1350" dirty="0">
                <a:latin typeface="Calibri" panose="020F0502020204030204" pitchFamily="34" charset="0"/>
                <a:cs typeface="Calibri" panose="020F0502020204030204" pitchFamily="34" charset="0"/>
              </a:rPr>
              <a:t> </a:t>
            </a:r>
            <a:r>
              <a:rPr lang="en-US" altLang="ja-JP" sz="1350" b="0" dirty="0">
                <a:solidFill>
                  <a:srgbClr val="0A54A0"/>
                </a:solidFill>
                <a:latin typeface="Calibri" panose="020F0502020204030204" pitchFamily="34" charset="0"/>
                <a:cs typeface="Calibri" panose="020F0502020204030204" pitchFamily="34" charset="0"/>
              </a:rPr>
              <a:t> (</a:t>
            </a:r>
            <a:r>
              <a:rPr lang="en-US" altLang="ja-JP" sz="1350" b="0" dirty="0">
                <a:solidFill>
                  <a:srgbClr val="0A54A0"/>
                </a:solidFill>
                <a:latin typeface="Calibri" panose="020F0502020204030204" pitchFamily="34" charset="0"/>
                <a:ea typeface="ＭＳ Ｐゴシック" panose="020B0600070205080204" pitchFamily="50" charset="-128"/>
                <a:cs typeface="Calibri" panose="020F0502020204030204" pitchFamily="34" charset="0"/>
              </a:rPr>
              <a:t>ID: admin /Password : Admin12345)</a:t>
            </a:r>
            <a:endParaRPr lang="ja-JP" altLang="en-US" sz="1350" b="0" dirty="0">
              <a:solidFill>
                <a:srgbClr val="0A54A0"/>
              </a:solidFill>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20" name="図 19"/>
          <p:cNvPicPr>
            <a:picLocks noChangeAspect="1"/>
          </p:cNvPicPr>
          <p:nvPr/>
        </p:nvPicPr>
        <p:blipFill>
          <a:blip r:embed="rId5"/>
          <a:stretch>
            <a:fillRect/>
          </a:stretch>
        </p:blipFill>
        <p:spPr>
          <a:xfrm>
            <a:off x="4739297" y="2356107"/>
            <a:ext cx="4253629" cy="2235994"/>
          </a:xfrm>
          <a:prstGeom prst="rect">
            <a:avLst/>
          </a:prstGeom>
          <a:ln>
            <a:solidFill>
              <a:srgbClr val="000000"/>
            </a:solidFill>
          </a:ln>
        </p:spPr>
      </p:pic>
      <p:sp>
        <p:nvSpPr>
          <p:cNvPr id="3" name="下矢印 2"/>
          <p:cNvSpPr/>
          <p:nvPr/>
        </p:nvSpPr>
        <p:spPr>
          <a:xfrm>
            <a:off x="381663" y="1012975"/>
            <a:ext cx="423407" cy="12334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下矢印 21"/>
          <p:cNvSpPr/>
          <p:nvPr/>
        </p:nvSpPr>
        <p:spPr>
          <a:xfrm>
            <a:off x="4955254" y="1988096"/>
            <a:ext cx="423407" cy="29653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5" name="図 14"/>
          <p:cNvPicPr>
            <a:picLocks noChangeAspect="1"/>
          </p:cNvPicPr>
          <p:nvPr/>
        </p:nvPicPr>
        <p:blipFill>
          <a:blip r:embed="rId6"/>
          <a:stretch>
            <a:fillRect/>
          </a:stretch>
        </p:blipFill>
        <p:spPr>
          <a:xfrm>
            <a:off x="5718976" y="3129645"/>
            <a:ext cx="1484906" cy="1174169"/>
          </a:xfrm>
          <a:prstGeom prst="rect">
            <a:avLst/>
          </a:prstGeom>
          <a:ln w="19050">
            <a:noFill/>
          </a:ln>
        </p:spPr>
      </p:pic>
      <p:pic>
        <p:nvPicPr>
          <p:cNvPr id="21" name="図 20"/>
          <p:cNvPicPr>
            <a:picLocks noChangeAspect="1"/>
          </p:cNvPicPr>
          <p:nvPr/>
        </p:nvPicPr>
        <p:blipFill>
          <a:blip r:embed="rId7"/>
          <a:stretch>
            <a:fillRect/>
          </a:stretch>
        </p:blipFill>
        <p:spPr>
          <a:xfrm>
            <a:off x="7203882" y="3073059"/>
            <a:ext cx="1556468" cy="1230755"/>
          </a:xfrm>
          <a:prstGeom prst="rect">
            <a:avLst/>
          </a:prstGeom>
          <a:ln w="19050">
            <a:noFill/>
          </a:ln>
        </p:spPr>
      </p:pic>
      <p:sp>
        <p:nvSpPr>
          <p:cNvPr id="24"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schemeClr val="bg1"/>
                </a:solidFill>
              </a:rPr>
              <a:t>2</a:t>
            </a:r>
            <a:r>
              <a:rPr lang="en-US" altLang="ja-JP" sz="2400" dirty="0" smtClean="0">
                <a:solidFill>
                  <a:schemeClr val="bg1"/>
                </a:solidFill>
              </a:rPr>
              <a:t>. POC preparation : </a:t>
            </a:r>
            <a:r>
              <a:rPr lang="en-US" altLang="ja-JP" sz="1800" dirty="0" smtClean="0">
                <a:solidFill>
                  <a:schemeClr val="bg1"/>
                </a:solidFill>
              </a:rPr>
              <a:t>“2-1 firmware update (1/2)”</a:t>
            </a:r>
            <a:endParaRPr lang="ja-JP" altLang="en-US" sz="1800" dirty="0">
              <a:solidFill>
                <a:schemeClr val="bg1"/>
              </a:solidFill>
            </a:endParaRPr>
          </a:p>
        </p:txBody>
      </p:sp>
    </p:spTree>
    <p:extLst>
      <p:ext uri="{BB962C8B-B14F-4D97-AF65-F5344CB8AC3E}">
        <p14:creationId xmlns:p14="http://schemas.microsoft.com/office/powerpoint/2010/main" val="281483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79516" y="614988"/>
            <a:ext cx="9064484" cy="1511075"/>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marL="342900" indent="-342900" algn="l">
              <a:buFont typeface="+mj-ea"/>
              <a:buAutoNum type="circleNumDbPlain" startAt="3"/>
            </a:pPr>
            <a:r>
              <a:rPr lang="en-US" altLang="ja-JP" sz="1800" u="sng" dirty="0" smtClean="0">
                <a:solidFill>
                  <a:srgbClr val="6464E6"/>
                </a:solidFill>
                <a:latin typeface="Calibri" panose="020F0502020204030204" pitchFamily="34" charset="0"/>
                <a:cs typeface="Calibri" panose="020F0502020204030204" pitchFamily="34" charset="0"/>
              </a:rPr>
              <a:t>Select </a:t>
            </a:r>
            <a:r>
              <a:rPr lang="en-US" altLang="ja-JP" sz="1800" u="sng" dirty="0">
                <a:solidFill>
                  <a:srgbClr val="6464E6"/>
                </a:solidFill>
                <a:latin typeface="Calibri" panose="020F0502020204030204" pitchFamily="34" charset="0"/>
                <a:cs typeface="Calibri" panose="020F0502020204030204" pitchFamily="34" charset="0"/>
              </a:rPr>
              <a:t>“Setup” and “Upgrade”</a:t>
            </a:r>
          </a:p>
          <a:p>
            <a:pPr algn="l"/>
            <a:endParaRPr lang="en-US" altLang="ja-JP" sz="600" dirty="0">
              <a:latin typeface="Calibri" panose="020F0502020204030204" pitchFamily="34" charset="0"/>
              <a:cs typeface="Calibri" panose="020F0502020204030204" pitchFamily="34" charset="0"/>
            </a:endParaRPr>
          </a:p>
          <a:p>
            <a:pPr algn="l"/>
            <a:r>
              <a:rPr lang="en-US" altLang="ja-JP" sz="1200" dirty="0">
                <a:latin typeface="Calibri" panose="020F0502020204030204" pitchFamily="34" charset="0"/>
                <a:cs typeface="Calibri" panose="020F0502020204030204" pitchFamily="34" charset="0"/>
              </a:rPr>
              <a:t>	Upgrade with 3files, and make sure to put the check for the item “Reset the settings to the default after completing the upgrade”</a:t>
            </a:r>
          </a:p>
          <a:p>
            <a:pPr algn="l"/>
            <a:r>
              <a:rPr lang="en-US" altLang="ja-JP" sz="1200" dirty="0">
                <a:solidFill>
                  <a:srgbClr val="FF0000"/>
                </a:solidFill>
                <a:latin typeface="Calibri" panose="020F0502020204030204" pitchFamily="34" charset="0"/>
                <a:cs typeface="Calibri" panose="020F0502020204030204" pitchFamily="34" charset="0"/>
              </a:rPr>
              <a:t>	Note</a:t>
            </a:r>
            <a:r>
              <a:rPr lang="ja-JP" altLang="en-US" sz="1200" dirty="0">
                <a:solidFill>
                  <a:srgbClr val="FF0000"/>
                </a:solidFill>
                <a:latin typeface="Calibri" panose="020F0502020204030204" pitchFamily="34" charset="0"/>
                <a:cs typeface="Calibri" panose="020F0502020204030204" pitchFamily="34" charset="0"/>
              </a:rPr>
              <a:t>：</a:t>
            </a:r>
            <a:r>
              <a:rPr lang="en-US" altLang="ja-JP" sz="1200" dirty="0">
                <a:solidFill>
                  <a:srgbClr val="FF0000"/>
                </a:solidFill>
                <a:latin typeface="Calibri" panose="020F0502020204030204" pitchFamily="34" charset="0"/>
                <a:cs typeface="Calibri" panose="020F0502020204030204" pitchFamily="34" charset="0"/>
              </a:rPr>
              <a:t>Don’t turn off the power in proceeding for amboot and safe version up</a:t>
            </a:r>
            <a:r>
              <a:rPr lang="en-US" altLang="ja-JP" sz="1200" dirty="0" smtClean="0">
                <a:solidFill>
                  <a:srgbClr val="FF0000"/>
                </a:solidFill>
                <a:latin typeface="Calibri" panose="020F0502020204030204" pitchFamily="34" charset="0"/>
                <a:cs typeface="Calibri" panose="020F0502020204030204" pitchFamily="34" charset="0"/>
              </a:rPr>
              <a:t>.</a:t>
            </a:r>
            <a:r>
              <a:rPr lang="en-US" altLang="ja-JP" sz="1200" dirty="0">
                <a:latin typeface="Calibri" panose="020F0502020204030204" pitchFamily="34" charset="0"/>
                <a:cs typeface="Calibri" panose="020F0502020204030204" pitchFamily="34" charset="0"/>
              </a:rPr>
              <a:t> </a:t>
            </a:r>
          </a:p>
          <a:p>
            <a:pPr algn="l"/>
            <a:r>
              <a:rPr lang="en-US" altLang="ja-JP" sz="1200" dirty="0" smtClean="0">
                <a:latin typeface="Calibri" panose="020F0502020204030204" pitchFamily="34" charset="0"/>
                <a:cs typeface="Calibri" panose="020F0502020204030204" pitchFamily="34" charset="0"/>
              </a:rPr>
              <a:t>		</a:t>
            </a:r>
            <a:r>
              <a:rPr lang="en-US" altLang="ja-JP" sz="1200" dirty="0" smtClean="0">
                <a:solidFill>
                  <a:srgbClr val="FF0000"/>
                </a:solidFill>
                <a:latin typeface="Calibri" panose="020F0502020204030204" pitchFamily="34" charset="0"/>
                <a:cs typeface="Calibri" panose="020F0502020204030204" pitchFamily="34" charset="0"/>
              </a:rPr>
              <a:t>Update </a:t>
            </a:r>
            <a:r>
              <a:rPr lang="en-US" altLang="ja-JP" sz="1200" dirty="0">
                <a:solidFill>
                  <a:srgbClr val="FF0000"/>
                </a:solidFill>
                <a:latin typeface="Calibri" panose="020F0502020204030204" pitchFamily="34" charset="0"/>
                <a:cs typeface="Calibri" panose="020F0502020204030204" pitchFamily="34" charset="0"/>
              </a:rPr>
              <a:t>Firmware with three files in right order on next page.</a:t>
            </a:r>
            <a:r>
              <a:rPr lang="ja-JP" altLang="en-US" sz="1200" dirty="0">
                <a:solidFill>
                  <a:srgbClr val="FF0000"/>
                </a:solidFill>
                <a:latin typeface="Calibri" panose="020F0502020204030204" pitchFamily="34" charset="0"/>
                <a:cs typeface="Calibri" panose="020F0502020204030204" pitchFamily="34" charset="0"/>
              </a:rPr>
              <a:t>　</a:t>
            </a:r>
            <a:endParaRPr lang="en-US" altLang="ja-JP" sz="1200" dirty="0">
              <a:solidFill>
                <a:srgbClr val="FF0000"/>
              </a:solidFill>
              <a:latin typeface="Calibri" panose="020F0502020204030204" pitchFamily="34" charset="0"/>
              <a:cs typeface="Calibri" panose="020F0502020204030204" pitchFamily="34" charset="0"/>
            </a:endParaRPr>
          </a:p>
          <a:p>
            <a:pPr algn="l"/>
            <a:endParaRPr lang="en-US" altLang="ja-JP" sz="400" dirty="0">
              <a:latin typeface="Calibri" panose="020F0502020204030204" pitchFamily="34" charset="0"/>
              <a:cs typeface="Calibri" panose="020F0502020204030204" pitchFamily="34" charset="0"/>
            </a:endParaRPr>
          </a:p>
          <a:p>
            <a:pPr algn="l"/>
            <a:r>
              <a:rPr lang="en-US" altLang="ja-JP" sz="1200" dirty="0">
                <a:solidFill>
                  <a:srgbClr val="000000"/>
                </a:solidFill>
                <a:latin typeface="Calibri" panose="020F0502020204030204" pitchFamily="34" charset="0"/>
                <a:cs typeface="Calibri" panose="020F0502020204030204" pitchFamily="34" charset="0"/>
              </a:rPr>
              <a:t>	1.Upgarade with  firm_safe_091.img</a:t>
            </a:r>
          </a:p>
          <a:p>
            <a:pPr lvl="0" algn="l"/>
            <a:r>
              <a:rPr lang="en-US" altLang="ja-JP" sz="1200" dirty="0">
                <a:solidFill>
                  <a:srgbClr val="000000"/>
                </a:solidFill>
                <a:latin typeface="Calibri" panose="020F0502020204030204" pitchFamily="34" charset="0"/>
                <a:cs typeface="Calibri" panose="020F0502020204030204" pitchFamily="34" charset="0"/>
              </a:rPr>
              <a:t>	2.Upgarade with firm_amboot_091.img</a:t>
            </a:r>
          </a:p>
          <a:p>
            <a:pPr algn="l"/>
            <a:r>
              <a:rPr lang="en-US" altLang="ja-JP" sz="1200" dirty="0" smtClean="0">
                <a:solidFill>
                  <a:srgbClr val="000000"/>
                </a:solidFill>
                <a:latin typeface="Calibri" panose="020F0502020204030204" pitchFamily="34" charset="0"/>
                <a:cs typeface="Calibri" panose="020F0502020204030204" pitchFamily="34" charset="0"/>
              </a:rPr>
              <a:t>	3.Upgarade with </a:t>
            </a:r>
            <a:r>
              <a:rPr lang="en-US" altLang="ja-JP" sz="1200" dirty="0">
                <a:latin typeface="Calibri" panose="020F0502020204030204" pitchFamily="34" charset="0"/>
                <a:cs typeface="Calibri" panose="020F0502020204030204" pitchFamily="34" charset="0"/>
              </a:rPr>
              <a:t>x5550l_V100ECS.img</a:t>
            </a:r>
          </a:p>
          <a:p>
            <a:pPr lvl="0" algn="l"/>
            <a:endParaRPr lang="en-US" altLang="ja-JP" sz="1200" dirty="0" smtClean="0">
              <a:solidFill>
                <a:srgbClr val="000000"/>
              </a:solidFill>
              <a:latin typeface="Calibri" panose="020F0502020204030204" pitchFamily="34" charset="0"/>
              <a:cs typeface="Calibri" panose="020F0502020204030204" pitchFamily="34" charset="0"/>
            </a:endParaRPr>
          </a:p>
          <a:p>
            <a:pPr algn="l"/>
            <a:endParaRPr lang="en-US" altLang="ja-JP" sz="600" dirty="0">
              <a:latin typeface="Calibri" panose="020F0502020204030204" pitchFamily="34" charset="0"/>
              <a:cs typeface="Calibri" panose="020F0502020204030204" pitchFamily="34" charset="0"/>
            </a:endParaRPr>
          </a:p>
        </p:txBody>
      </p:sp>
      <p:pic>
        <p:nvPicPr>
          <p:cNvPr id="11" name="図 10"/>
          <p:cNvPicPr>
            <a:picLocks noChangeAspect="1"/>
          </p:cNvPicPr>
          <p:nvPr/>
        </p:nvPicPr>
        <p:blipFill>
          <a:blip r:embed="rId2"/>
          <a:stretch>
            <a:fillRect/>
          </a:stretch>
        </p:blipFill>
        <p:spPr>
          <a:xfrm>
            <a:off x="350523" y="2194560"/>
            <a:ext cx="3442016" cy="2392417"/>
          </a:xfrm>
          <a:prstGeom prst="rect">
            <a:avLst/>
          </a:prstGeom>
        </p:spPr>
      </p:pic>
      <p:sp>
        <p:nvSpPr>
          <p:cNvPr id="12" name="正方形/長方形 11"/>
          <p:cNvSpPr/>
          <p:nvPr/>
        </p:nvSpPr>
        <p:spPr>
          <a:xfrm>
            <a:off x="701795" y="2259174"/>
            <a:ext cx="286005" cy="2191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正方形/長方形 12"/>
          <p:cNvSpPr/>
          <p:nvPr/>
        </p:nvSpPr>
        <p:spPr>
          <a:xfrm>
            <a:off x="375043" y="3505809"/>
            <a:ext cx="566306" cy="130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正方形/長方形 14"/>
          <p:cNvSpPr/>
          <p:nvPr/>
        </p:nvSpPr>
        <p:spPr>
          <a:xfrm>
            <a:off x="1632154" y="4047643"/>
            <a:ext cx="1688942" cy="2903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四角形吹き出し 20"/>
          <p:cNvSpPr/>
          <p:nvPr/>
        </p:nvSpPr>
        <p:spPr>
          <a:xfrm>
            <a:off x="1532175" y="3191557"/>
            <a:ext cx="2365043" cy="701184"/>
          </a:xfrm>
          <a:prstGeom prst="wedgeRectCallout">
            <a:avLst>
              <a:gd name="adj1" fmla="val 9233"/>
              <a:gd name="adj2" fmla="val 7348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ja-JP" b="1" dirty="0">
                <a:solidFill>
                  <a:srgbClr val="FF0000"/>
                </a:solidFill>
                <a:latin typeface="Calibri" panose="020F0502020204030204" pitchFamily="34" charset="0"/>
                <a:cs typeface="Calibri" panose="020F0502020204030204" pitchFamily="34" charset="0"/>
              </a:rPr>
              <a:t>Important!</a:t>
            </a:r>
          </a:p>
          <a:p>
            <a:r>
              <a:rPr lang="en-US" altLang="ja-JP" b="1" dirty="0">
                <a:solidFill>
                  <a:srgbClr val="FF0000"/>
                </a:solidFill>
                <a:latin typeface="Calibri" panose="020F0502020204030204" pitchFamily="34" charset="0"/>
                <a:cs typeface="Calibri" panose="020F0502020204030204" pitchFamily="34" charset="0"/>
              </a:rPr>
              <a:t>Must check here.</a:t>
            </a:r>
            <a:endParaRPr lang="ja-JP" altLang="en-US" b="1" dirty="0">
              <a:solidFill>
                <a:srgbClr val="FF0000"/>
              </a:solidFill>
              <a:latin typeface="Calibri" panose="020F0502020204030204" pitchFamily="34" charset="0"/>
              <a:cs typeface="Calibri" panose="020F0502020204030204" pitchFamily="34" charset="0"/>
            </a:endParaRPr>
          </a:p>
        </p:txBody>
      </p:sp>
      <p:sp>
        <p:nvSpPr>
          <p:cNvPr id="9" name="タイトル 1"/>
          <p:cNvSpPr txBox="1">
            <a:spLocks/>
          </p:cNvSpPr>
          <p:nvPr/>
        </p:nvSpPr>
        <p:spPr>
          <a:xfrm>
            <a:off x="4299429" y="1569562"/>
            <a:ext cx="4544171" cy="921536"/>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marL="342900" indent="-342900" algn="l" defTabSz="685800">
              <a:buFont typeface="+mj-ea"/>
              <a:buAutoNum type="circleNumDbPlain" startAt="4"/>
            </a:pPr>
            <a:r>
              <a:rPr lang="en-US" altLang="ja-JP" sz="1800" u="sng" kern="0" dirty="0" smtClean="0">
                <a:solidFill>
                  <a:srgbClr val="6464E6"/>
                </a:solidFill>
                <a:latin typeface="Calibri" panose="020F0502020204030204" pitchFamily="34" charset="0"/>
                <a:cs typeface="Calibri" panose="020F0502020204030204" pitchFamily="34" charset="0"/>
              </a:rPr>
              <a:t>Confirm </a:t>
            </a:r>
            <a:r>
              <a:rPr lang="en-US" altLang="ja-JP" sz="1800" u="sng" kern="0" dirty="0">
                <a:solidFill>
                  <a:srgbClr val="6464E6"/>
                </a:solidFill>
                <a:latin typeface="Calibri" panose="020F0502020204030204" pitchFamily="34" charset="0"/>
                <a:cs typeface="Calibri" panose="020F0502020204030204" pitchFamily="34" charset="0"/>
              </a:rPr>
              <a:t>updated version.</a:t>
            </a:r>
          </a:p>
          <a:p>
            <a:pPr algn="l" eaLnBrk="1" fontAlgn="auto" hangingPunct="1">
              <a:spcBef>
                <a:spcPts val="0"/>
              </a:spcBef>
              <a:spcAft>
                <a:spcPts val="0"/>
              </a:spcAft>
            </a:pPr>
            <a:r>
              <a:rPr lang="en-US" altLang="ja-JP" sz="1800" kern="0" dirty="0">
                <a:latin typeface="Calibri" panose="020F0502020204030204" pitchFamily="34" charset="0"/>
                <a:cs typeface="Calibri" panose="020F0502020204030204" pitchFamily="34" charset="0"/>
              </a:rPr>
              <a:t>	</a:t>
            </a:r>
            <a:r>
              <a:rPr lang="en-US" altLang="ja-JP" sz="1350" dirty="0">
                <a:solidFill>
                  <a:srgbClr val="0A54A0"/>
                </a:solidFill>
                <a:latin typeface="Calibri" panose="020F0502020204030204" pitchFamily="34" charset="0"/>
                <a:cs typeface="Calibri" panose="020F0502020204030204" pitchFamily="34" charset="0"/>
                <a:hlinkClick r:id="rId3"/>
              </a:rPr>
              <a:t>http://cam.ip.address/admin/conf_ver_disp.html</a:t>
            </a:r>
            <a:r>
              <a:rPr lang="en-US" altLang="ja-JP" sz="1350" dirty="0">
                <a:solidFill>
                  <a:srgbClr val="0A54A0"/>
                </a:solidFill>
                <a:latin typeface="Calibri" panose="020F0502020204030204" pitchFamily="34" charset="0"/>
                <a:cs typeface="Calibri" panose="020F0502020204030204" pitchFamily="34" charset="0"/>
              </a:rPr>
              <a:t> </a:t>
            </a:r>
          </a:p>
          <a:p>
            <a:pPr algn="l" eaLnBrk="1" fontAlgn="auto" hangingPunct="1">
              <a:spcBef>
                <a:spcPts val="0"/>
              </a:spcBef>
              <a:spcAft>
                <a:spcPts val="0"/>
              </a:spcAft>
            </a:pPr>
            <a:r>
              <a:rPr lang="en-US" altLang="ja-JP" sz="1350" b="0" dirty="0">
                <a:solidFill>
                  <a:srgbClr val="0A54A0"/>
                </a:solidFill>
                <a:latin typeface="Calibri" panose="020F0502020204030204" pitchFamily="34" charset="0"/>
                <a:cs typeface="Calibri" panose="020F0502020204030204" pitchFamily="34" charset="0"/>
              </a:rPr>
              <a:t>                 (</a:t>
            </a:r>
            <a:r>
              <a:rPr lang="en-US" altLang="ja-JP" sz="1350" b="0" dirty="0">
                <a:solidFill>
                  <a:srgbClr val="0A54A0"/>
                </a:solidFill>
                <a:latin typeface="Calibri" panose="020F0502020204030204" pitchFamily="34" charset="0"/>
                <a:ea typeface="ＭＳ Ｐゴシック" panose="020B0600070205080204" pitchFamily="50" charset="-128"/>
                <a:cs typeface="Calibri" panose="020F0502020204030204" pitchFamily="34" charset="0"/>
              </a:rPr>
              <a:t>ID: admin /Password : Admin12345)</a:t>
            </a:r>
            <a:r>
              <a:rPr lang="en-US" altLang="ja-JP" sz="1350" dirty="0"/>
              <a:t> </a:t>
            </a:r>
          </a:p>
          <a:p>
            <a:pPr algn="l" eaLnBrk="1" fontAlgn="auto" hangingPunct="1">
              <a:spcBef>
                <a:spcPts val="0"/>
              </a:spcBef>
              <a:spcAft>
                <a:spcPts val="0"/>
              </a:spcAft>
            </a:pPr>
            <a:endParaRPr lang="ja-JP" altLang="en-US" sz="1350" b="0" dirty="0">
              <a:solidFill>
                <a:srgbClr val="0A54A0"/>
              </a:solidFill>
              <a:latin typeface="Calibri" panose="020F0502020204030204" pitchFamily="34" charset="0"/>
              <a:ea typeface="ＭＳ Ｐゴシック" panose="020B0600070205080204" pitchFamily="50" charset="-128"/>
              <a:cs typeface="Calibri" panose="020F0502020204030204" pitchFamily="34" charset="0"/>
            </a:endParaRPr>
          </a:p>
          <a:p>
            <a:pPr algn="l" defTabSz="685800"/>
            <a:endParaRPr lang="en-US" altLang="ja-JP" sz="1800" kern="0" dirty="0">
              <a:latin typeface="Calibri" panose="020F0502020204030204" pitchFamily="34" charset="0"/>
              <a:cs typeface="Calibri" panose="020F0502020204030204" pitchFamily="34" charset="0"/>
            </a:endParaRPr>
          </a:p>
        </p:txBody>
      </p:sp>
      <p:pic>
        <p:nvPicPr>
          <p:cNvPr id="10" name="図 9"/>
          <p:cNvPicPr>
            <a:picLocks noChangeAspect="1"/>
          </p:cNvPicPr>
          <p:nvPr/>
        </p:nvPicPr>
        <p:blipFill>
          <a:blip r:embed="rId4"/>
          <a:stretch>
            <a:fillRect/>
          </a:stretch>
        </p:blipFill>
        <p:spPr>
          <a:xfrm>
            <a:off x="4267580" y="2548182"/>
            <a:ext cx="4592631" cy="2008311"/>
          </a:xfrm>
          <a:prstGeom prst="rect">
            <a:avLst/>
          </a:prstGeom>
          <a:ln>
            <a:solidFill>
              <a:srgbClr val="000000"/>
            </a:solidFill>
          </a:ln>
        </p:spPr>
      </p:pic>
      <p:sp>
        <p:nvSpPr>
          <p:cNvPr id="16" name="正方形/長方形 15"/>
          <p:cNvSpPr/>
          <p:nvPr/>
        </p:nvSpPr>
        <p:spPr>
          <a:xfrm>
            <a:off x="4852873" y="2738823"/>
            <a:ext cx="2629635" cy="2184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7" name="直線コネクタ 16"/>
          <p:cNvCxnSpPr/>
          <p:nvPr/>
        </p:nvCxnSpPr>
        <p:spPr>
          <a:xfrm>
            <a:off x="6805301" y="3890483"/>
            <a:ext cx="101830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05301" y="4072383"/>
            <a:ext cx="101830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805301" y="4376064"/>
            <a:ext cx="1026000" cy="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下矢印 19"/>
          <p:cNvSpPr/>
          <p:nvPr/>
        </p:nvSpPr>
        <p:spPr>
          <a:xfrm>
            <a:off x="115959" y="1052961"/>
            <a:ext cx="423407" cy="10332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下矢印 21"/>
          <p:cNvSpPr/>
          <p:nvPr/>
        </p:nvSpPr>
        <p:spPr>
          <a:xfrm>
            <a:off x="4321970" y="1962820"/>
            <a:ext cx="423407" cy="5282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schemeClr val="bg1"/>
                </a:solidFill>
              </a:rPr>
              <a:t>2</a:t>
            </a:r>
            <a:r>
              <a:rPr lang="en-US" altLang="ja-JP" sz="2400" dirty="0" smtClean="0">
                <a:solidFill>
                  <a:schemeClr val="bg1"/>
                </a:solidFill>
              </a:rPr>
              <a:t>. POC preparation : </a:t>
            </a:r>
            <a:r>
              <a:rPr lang="en-US" altLang="ja-JP" sz="1800" dirty="0" smtClean="0">
                <a:solidFill>
                  <a:schemeClr val="bg1"/>
                </a:solidFill>
              </a:rPr>
              <a:t>“firmware update (2/2)”</a:t>
            </a:r>
            <a:endParaRPr lang="ja-JP" altLang="en-US" sz="1800" dirty="0">
              <a:solidFill>
                <a:schemeClr val="bg1"/>
              </a:solidFill>
            </a:endParaRPr>
          </a:p>
        </p:txBody>
      </p:sp>
      <p:sp>
        <p:nvSpPr>
          <p:cNvPr id="24" name="角丸四角形 23"/>
          <p:cNvSpPr/>
          <p:nvPr/>
        </p:nvSpPr>
        <p:spPr>
          <a:xfrm>
            <a:off x="6207358" y="226892"/>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995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22248" y="66940"/>
            <a:ext cx="7646285" cy="525309"/>
          </a:xfr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schemeClr val="bg1"/>
                </a:solidFill>
              </a:rPr>
              <a:t>2. POC preparation : </a:t>
            </a:r>
            <a:r>
              <a:rPr lang="en-US" altLang="ja-JP" sz="1800" dirty="0" smtClean="0">
                <a:solidFill>
                  <a:schemeClr val="bg1"/>
                </a:solidFill>
              </a:rPr>
              <a:t>“2-2 Installation condition”</a:t>
            </a:r>
            <a:endParaRPr lang="ja-JP" altLang="en-US" sz="1800" dirty="0">
              <a:solidFill>
                <a:schemeClr val="bg1"/>
              </a:solidFill>
            </a:endParaRPr>
          </a:p>
        </p:txBody>
      </p:sp>
      <p:sp>
        <p:nvSpPr>
          <p:cNvPr id="9" name="タイトル 1"/>
          <p:cNvSpPr txBox="1">
            <a:spLocks/>
          </p:cNvSpPr>
          <p:nvPr/>
        </p:nvSpPr>
        <p:spPr>
          <a:xfrm>
            <a:off x="668414" y="621170"/>
            <a:ext cx="7954682" cy="910748"/>
          </a:xfrm>
          <a:prstGeom prst="rect">
            <a:avLst/>
          </a:prstGeom>
        </p:spPr>
        <p:txBody>
          <a:bodyPr lIns="91324" tIns="45661" rIns="91324" bIns="45661"/>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914400"/>
            <a:r>
              <a:rPr lang="en-US" altLang="ja-JP" sz="2000" u="sng" kern="0" dirty="0" smtClean="0">
                <a:solidFill>
                  <a:srgbClr val="6464E6"/>
                </a:solidFill>
                <a:effectLst/>
                <a:latin typeface="Calibri" panose="020F0502020204030204" pitchFamily="34" charset="0"/>
                <a:cs typeface="Calibri" panose="020F0502020204030204" pitchFamily="34" charset="0"/>
              </a:rPr>
              <a:t>Check installation condition, and install the camera</a:t>
            </a:r>
          </a:p>
          <a:p>
            <a:pPr algn="l" defTabSz="914400"/>
            <a:r>
              <a:rPr lang="en-US" altLang="ja-JP" sz="2000" kern="0" dirty="0">
                <a:effectLst/>
                <a:latin typeface="Calibri" panose="020F0502020204030204" pitchFamily="34" charset="0"/>
                <a:cs typeface="Calibri" panose="020F0502020204030204" pitchFamily="34" charset="0"/>
              </a:rPr>
              <a:t> </a:t>
            </a:r>
            <a:r>
              <a:rPr lang="en-US" altLang="ja-JP" sz="2000" kern="0" dirty="0" smtClean="0">
                <a:effectLst/>
                <a:latin typeface="Calibri" panose="020F0502020204030204" pitchFamily="34" charset="0"/>
                <a:cs typeface="Calibri" panose="020F0502020204030204" pitchFamily="34" charset="0"/>
              </a:rPr>
              <a:t>    </a:t>
            </a:r>
            <a:r>
              <a:rPr lang="en-US" altLang="ja-JP" sz="1400" b="0" kern="0" dirty="0" smtClean="0">
                <a:effectLst/>
                <a:latin typeface="Calibri" panose="020F0502020204030204" pitchFamily="34" charset="0"/>
                <a:cs typeface="Calibri" panose="020F0502020204030204" pitchFamily="34" charset="0"/>
              </a:rPr>
              <a:t>our recommendation :</a:t>
            </a:r>
            <a:r>
              <a:rPr lang="en-US" altLang="ja-JP" sz="1400" b="0" dirty="0" smtClean="0">
                <a:effectLst/>
                <a:latin typeface="Calibri" panose="020F0502020204030204" pitchFamily="34" charset="0"/>
                <a:ea typeface="ＭＳ Ｐゴシック" panose="020B0600070205080204" pitchFamily="50" charset="-128"/>
                <a:cs typeface="Calibri" panose="020F0502020204030204" pitchFamily="34" charset="0"/>
              </a:rPr>
              <a:t>install the camera at 4.5-5.8m height (14.76-19.03ft) with tilt angle 7-10 degree.</a:t>
            </a:r>
            <a:endParaRPr lang="en-US" altLang="ja-JP" sz="1400" b="0" dirty="0">
              <a:latin typeface="Calibri" panose="020F0502020204030204" pitchFamily="34" charset="0"/>
              <a:ea typeface="ＭＳ Ｐゴシック" panose="020B0600070205080204" pitchFamily="50" charset="-128"/>
              <a:cs typeface="Calibri" panose="020F0502020204030204" pitchFamily="34" charset="0"/>
            </a:endParaRPr>
          </a:p>
          <a:p>
            <a:pPr algn="l" defTabSz="914400"/>
            <a:r>
              <a:rPr lang="en-US" altLang="ja-JP" sz="1400" b="0" dirty="0" smtClean="0">
                <a:latin typeface="Calibri" panose="020F0502020204030204" pitchFamily="34" charset="0"/>
                <a:ea typeface="ＭＳ Ｐゴシック" panose="020B0600070205080204" pitchFamily="50" charset="-128"/>
                <a:cs typeface="Calibri" panose="020F0502020204030204" pitchFamily="34" charset="0"/>
              </a:rPr>
              <a:t>       </a:t>
            </a:r>
            <a:r>
              <a:rPr lang="en-US" altLang="ja-JP" sz="1200" b="0" dirty="0" smtClean="0">
                <a:latin typeface="Calibri" panose="020F0502020204030204" pitchFamily="34" charset="0"/>
                <a:ea typeface="ＭＳ Ｐゴシック" panose="020B0600070205080204" pitchFamily="50" charset="-128"/>
                <a:cs typeface="Calibri" panose="020F0502020204030204" pitchFamily="34" charset="0"/>
              </a:rPr>
              <a:t>* If the camera will be installed on slope, Tilt angle should be added based on slope angle.</a:t>
            </a:r>
            <a:endParaRPr lang="en-US" altLang="ja-JP" sz="1400" b="0" dirty="0">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13" name="図 12"/>
          <p:cNvPicPr>
            <a:picLocks noChangeAspect="1"/>
          </p:cNvPicPr>
          <p:nvPr/>
        </p:nvPicPr>
        <p:blipFill>
          <a:blip r:embed="rId3"/>
          <a:stretch>
            <a:fillRect/>
          </a:stretch>
        </p:blipFill>
        <p:spPr>
          <a:xfrm>
            <a:off x="1749357" y="1514104"/>
            <a:ext cx="5947249" cy="2282999"/>
          </a:xfrm>
          <a:prstGeom prst="rect">
            <a:avLst/>
          </a:prstGeom>
        </p:spPr>
      </p:pic>
      <p:sp>
        <p:nvSpPr>
          <p:cNvPr id="14" name="テキスト ボックス 13"/>
          <p:cNvSpPr txBox="1"/>
          <p:nvPr/>
        </p:nvSpPr>
        <p:spPr>
          <a:xfrm>
            <a:off x="1072055" y="3628733"/>
            <a:ext cx="7605286" cy="1015663"/>
          </a:xfrm>
          <a:prstGeom prst="rect">
            <a:avLst/>
          </a:prstGeom>
          <a:noFill/>
        </p:spPr>
        <p:txBody>
          <a:bodyPr wrap="square" rtlCol="0">
            <a:spAutoFit/>
          </a:bodyPr>
          <a:lstStyle/>
          <a:p>
            <a:pPr algn="l" defTabSz="685800">
              <a:defRPr/>
            </a:pP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Note]</a:t>
            </a:r>
          </a:p>
          <a:p>
            <a:pPr algn="l" defTabSz="685800">
              <a:defRPr/>
            </a:pP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 </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a:t>
            </a:r>
            <a:r>
              <a:rPr lang="ja-JP" altLang="en-US"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lane width for your reference -&gt; USA:3.66m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(144.1inch)</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Germany/France:3.75m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(147.6inch</a:t>
            </a:r>
            <a:r>
              <a:rPr lang="en-US" altLang="ja-JP" sz="7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Japan:3.5m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(137.8inch</a:t>
            </a:r>
            <a:r>
              <a:rPr lang="en-US" altLang="ja-JP" sz="7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endPar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endParaRPr>
          </a:p>
          <a:p>
            <a:pPr algn="l" defTabSz="685800">
              <a:defRPr/>
            </a:pP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a:t>
            </a:r>
            <a:r>
              <a:rPr lang="ja-JP" altLang="en-US"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Minimum height of gantry required for 4.80m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(15.75feet)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a:t>
            </a: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Europe4.5m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(14.76feet</a:t>
            </a:r>
            <a:r>
              <a:rPr lang="en-US" altLang="ja-JP" sz="7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US 4.9m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(16.08feet</a:t>
            </a:r>
            <a:r>
              <a:rPr lang="en-US" altLang="ja-JP" sz="7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UK5.35m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(17.55feet</a:t>
            </a:r>
            <a:r>
              <a:rPr lang="en-US" altLang="ja-JP" sz="7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a:t>
            </a:r>
          </a:p>
          <a:p>
            <a:pPr algn="l" defTabSz="685800">
              <a:defRPr/>
            </a:pP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 </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Japan 4.6m)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(15.09feet</a:t>
            </a:r>
            <a:r>
              <a:rPr lang="en-US" altLang="ja-JP" sz="7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}based on survey </a:t>
            </a:r>
          </a:p>
          <a:p>
            <a:pPr algn="l" defTabSz="685800">
              <a:defRPr/>
            </a:pP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 </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 allowed Maximum height of vehicle{4.30m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(14.11feet)</a:t>
            </a: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vertical movement{0.2m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(0.66feet)</a:t>
            </a: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sz="12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 margin{0.3m</a:t>
            </a:r>
            <a:r>
              <a:rPr lang="en-US" altLang="ja-JP" sz="700" dirty="0" smtClean="0">
                <a:solidFill>
                  <a:srgbClr val="FF0000"/>
                </a:solidFill>
                <a:effectLst/>
                <a:latin typeface="Calibri" panose="020F0502020204030204" pitchFamily="34" charset="0"/>
                <a:ea typeface="Meiryo UI" panose="020B0604030504040204" pitchFamily="50" charset="-128"/>
                <a:cs typeface="Calibri" panose="020F0502020204030204" pitchFamily="34" charset="0"/>
              </a:rPr>
              <a:t>(0.98feet)</a:t>
            </a:r>
            <a:r>
              <a:rPr lang="en-US" altLang="ja-JP" sz="1200" dirty="0">
                <a:solidFill>
                  <a:srgbClr val="FF0000"/>
                </a:solidFill>
                <a:effectLst/>
                <a:latin typeface="Calibri" panose="020F0502020204030204" pitchFamily="34" charset="0"/>
                <a:ea typeface="Meiryo UI" panose="020B0604030504040204" pitchFamily="50" charset="-128"/>
                <a:cs typeface="Calibri" panose="020F0502020204030204" pitchFamily="34" charset="0"/>
              </a:rPr>
              <a:t>}</a:t>
            </a:r>
          </a:p>
        </p:txBody>
      </p:sp>
      <p:grpSp>
        <p:nvGrpSpPr>
          <p:cNvPr id="15" name="グループ化 14"/>
          <p:cNvGrpSpPr/>
          <p:nvPr/>
        </p:nvGrpSpPr>
        <p:grpSpPr>
          <a:xfrm>
            <a:off x="6207358" y="226892"/>
            <a:ext cx="1251772" cy="222984"/>
            <a:chOff x="2926615" y="761444"/>
            <a:chExt cx="1251772" cy="222984"/>
          </a:xfrm>
        </p:grpSpPr>
        <p:sp>
          <p:nvSpPr>
            <p:cNvPr id="16" name="角丸四角形 15"/>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17" name="角丸四角形 16"/>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18" name="角丸四角形 17"/>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4609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41747" y="642325"/>
            <a:ext cx="7544106" cy="375615"/>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800" u="sng" kern="0" dirty="0">
                <a:solidFill>
                  <a:srgbClr val="6464E6"/>
                </a:solidFill>
                <a:latin typeface="Calibri" panose="020F0502020204030204" pitchFamily="34" charset="0"/>
                <a:cs typeface="Calibri" panose="020F0502020204030204" pitchFamily="34" charset="0"/>
              </a:rPr>
              <a:t>Check system layout, some items </a:t>
            </a:r>
            <a:r>
              <a:rPr lang="en-US" altLang="ja-JP" sz="1350" u="sng" kern="0" dirty="0">
                <a:solidFill>
                  <a:srgbClr val="6464E6"/>
                </a:solidFill>
                <a:latin typeface="Calibri" panose="020F0502020204030204" pitchFamily="34" charset="0"/>
                <a:cs typeface="Calibri" panose="020F0502020204030204" pitchFamily="34" charset="0"/>
              </a:rPr>
              <a:t>(red) </a:t>
            </a:r>
            <a:r>
              <a:rPr lang="en-US" altLang="ja-JP" sz="1800" u="sng" kern="0" dirty="0">
                <a:solidFill>
                  <a:srgbClr val="6464E6"/>
                </a:solidFill>
                <a:latin typeface="Calibri" panose="020F0502020204030204" pitchFamily="34" charset="0"/>
                <a:cs typeface="Calibri" panose="020F0502020204030204" pitchFamily="34" charset="0"/>
              </a:rPr>
              <a:t>are prepared by yourself</a:t>
            </a:r>
          </a:p>
        </p:txBody>
      </p:sp>
      <p:sp>
        <p:nvSpPr>
          <p:cNvPr id="156" name="角丸四角形 155"/>
          <p:cNvSpPr/>
          <p:nvPr/>
        </p:nvSpPr>
        <p:spPr>
          <a:xfrm>
            <a:off x="6736847" y="685792"/>
            <a:ext cx="2064542" cy="880677"/>
          </a:xfrm>
          <a:prstGeom prst="roundRect">
            <a:avLst>
              <a:gd name="adj" fmla="val 10891"/>
            </a:avLst>
          </a:prstGeom>
          <a:solidFill>
            <a:schemeClr val="accent5">
              <a:lumMod val="20000"/>
              <a:lumOff val="80000"/>
            </a:schemeClr>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dirty="0">
              <a:solidFill>
                <a:srgbClr val="C00000"/>
              </a:solidFill>
              <a:latin typeface="Calibri" panose="020F0502020204030204" pitchFamily="34" charset="0"/>
              <a:ea typeface="Meiryo UI" panose="020B0604030504040204" pitchFamily="50" charset="-128"/>
              <a:cs typeface="Calibri" panose="020F0502020204030204" pitchFamily="34" charset="0"/>
            </a:endParaRPr>
          </a:p>
        </p:txBody>
      </p:sp>
      <p:sp>
        <p:nvSpPr>
          <p:cNvPr id="159" name="正方形/長方形 158"/>
          <p:cNvSpPr/>
          <p:nvPr/>
        </p:nvSpPr>
        <p:spPr>
          <a:xfrm>
            <a:off x="6918350" y="807238"/>
            <a:ext cx="721000" cy="443753"/>
          </a:xfrm>
          <a:prstGeom prst="rect">
            <a:avLst/>
          </a:prstGeom>
          <a:solidFill>
            <a:srgbClr val="E2F0D9"/>
          </a:solidFill>
          <a:ln w="9525">
            <a:no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b="1" dirty="0">
                <a:solidFill>
                  <a:schemeClr val="tx2"/>
                </a:solidFill>
                <a:latin typeface="Calibri" panose="020F0502020204030204" pitchFamily="34" charset="0"/>
                <a:ea typeface="Meiryo UI" panose="020B0604030504040204" pitchFamily="50" charset="-128"/>
                <a:cs typeface="Calibri" panose="020F0502020204030204" pitchFamily="34" charset="0"/>
              </a:rPr>
              <a:t>Switching hub</a:t>
            </a:r>
            <a:endParaRPr lang="ja-JP" altLang="en-US" sz="900" b="1" dirty="0">
              <a:solidFill>
                <a:schemeClr val="tx2"/>
              </a:solidFill>
              <a:latin typeface="Calibri" panose="020F0502020204030204" pitchFamily="34" charset="0"/>
              <a:ea typeface="Meiryo UI" panose="020B0604030504040204" pitchFamily="50" charset="-128"/>
              <a:cs typeface="Calibri" panose="020F0502020204030204" pitchFamily="34" charset="0"/>
            </a:endParaRPr>
          </a:p>
        </p:txBody>
      </p:sp>
      <p:sp>
        <p:nvSpPr>
          <p:cNvPr id="164" name="正方形/長方形 163"/>
          <p:cNvSpPr/>
          <p:nvPr/>
        </p:nvSpPr>
        <p:spPr>
          <a:xfrm>
            <a:off x="8094946" y="766058"/>
            <a:ext cx="475927" cy="299242"/>
          </a:xfrm>
          <a:prstGeom prst="rect">
            <a:avLst/>
          </a:prstGeom>
          <a:solidFill>
            <a:srgbClr val="E2F0D9"/>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b="1" dirty="0">
                <a:solidFill>
                  <a:schemeClr val="tx2"/>
                </a:solidFill>
                <a:latin typeface="Calibri" panose="020F0502020204030204" pitchFamily="34" charset="0"/>
                <a:ea typeface="Meiryo UI" panose="020B0604030504040204" pitchFamily="50" charset="-128"/>
                <a:cs typeface="Calibri" panose="020F0502020204030204" pitchFamily="34" charset="0"/>
              </a:rPr>
              <a:t>Note</a:t>
            </a:r>
          </a:p>
          <a:p>
            <a:pPr algn="ctr"/>
            <a:r>
              <a:rPr lang="en-US" altLang="ja-JP" sz="900" b="1" dirty="0">
                <a:solidFill>
                  <a:schemeClr val="tx2"/>
                </a:solidFill>
                <a:latin typeface="Calibri" panose="020F0502020204030204" pitchFamily="34" charset="0"/>
                <a:ea typeface="Meiryo UI" panose="020B0604030504040204" pitchFamily="50" charset="-128"/>
                <a:cs typeface="Calibri" panose="020F0502020204030204" pitchFamily="34" charset="0"/>
              </a:rPr>
              <a:t>PC</a:t>
            </a:r>
            <a:endParaRPr lang="ja-JP" altLang="en-US" sz="900" b="1" dirty="0">
              <a:solidFill>
                <a:schemeClr val="tx2"/>
              </a:solidFill>
              <a:latin typeface="Calibri" panose="020F0502020204030204" pitchFamily="34" charset="0"/>
              <a:ea typeface="Meiryo UI" panose="020B0604030504040204" pitchFamily="50" charset="-128"/>
              <a:cs typeface="Calibri" panose="020F0502020204030204" pitchFamily="34" charset="0"/>
            </a:endParaRPr>
          </a:p>
        </p:txBody>
      </p:sp>
      <p:sp>
        <p:nvSpPr>
          <p:cNvPr id="166" name="正方形/長方形 165"/>
          <p:cNvSpPr/>
          <p:nvPr/>
        </p:nvSpPr>
        <p:spPr>
          <a:xfrm>
            <a:off x="8094946" y="1191587"/>
            <a:ext cx="475927" cy="299242"/>
          </a:xfrm>
          <a:prstGeom prst="rect">
            <a:avLst/>
          </a:prstGeom>
          <a:solidFill>
            <a:srgbClr val="E2F0D9"/>
          </a:solidFill>
          <a:ln w="9525">
            <a:no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b="1" dirty="0">
                <a:solidFill>
                  <a:schemeClr val="tx2"/>
                </a:solidFill>
                <a:latin typeface="Calibri" panose="020F0502020204030204" pitchFamily="34" charset="0"/>
                <a:ea typeface="Meiryo UI" panose="020B0604030504040204" pitchFamily="50" charset="-128"/>
                <a:cs typeface="Calibri" panose="020F0502020204030204" pitchFamily="34" charset="0"/>
              </a:rPr>
              <a:t>VMS</a:t>
            </a:r>
          </a:p>
        </p:txBody>
      </p:sp>
      <p:pic>
        <p:nvPicPr>
          <p:cNvPr id="173" name="図 1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0" y="1017940"/>
            <a:ext cx="6144794" cy="3545567"/>
          </a:xfrm>
          <a:prstGeom prst="rect">
            <a:avLst/>
          </a:prstGeom>
        </p:spPr>
      </p:pic>
      <p:cxnSp>
        <p:nvCxnSpPr>
          <p:cNvPr id="7" name="カギ線コネクタ 6"/>
          <p:cNvCxnSpPr>
            <a:endCxn id="159" idx="1"/>
          </p:cNvCxnSpPr>
          <p:nvPr/>
        </p:nvCxnSpPr>
        <p:spPr>
          <a:xfrm flipV="1">
            <a:off x="6162514" y="1029115"/>
            <a:ext cx="755836" cy="1544608"/>
          </a:xfrm>
          <a:prstGeom prst="bentConnector3">
            <a:avLst>
              <a:gd name="adj1" fmla="val 50000"/>
            </a:avLst>
          </a:prstGeom>
          <a:ln w="38100">
            <a:headEnd type="oval"/>
            <a:tailEnd type="oval"/>
          </a:ln>
        </p:spPr>
        <p:style>
          <a:lnRef idx="2">
            <a:schemeClr val="dk1"/>
          </a:lnRef>
          <a:fillRef idx="0">
            <a:schemeClr val="dk1"/>
          </a:fillRef>
          <a:effectRef idx="1">
            <a:schemeClr val="dk1"/>
          </a:effectRef>
          <a:fontRef idx="minor">
            <a:schemeClr val="tx1"/>
          </a:fontRef>
        </p:style>
      </p:cxnSp>
      <p:sp>
        <p:nvSpPr>
          <p:cNvPr id="161" name="テキスト ボックス 160"/>
          <p:cNvSpPr txBox="1"/>
          <p:nvPr/>
        </p:nvSpPr>
        <p:spPr>
          <a:xfrm>
            <a:off x="5833712" y="1383523"/>
            <a:ext cx="576171" cy="331526"/>
          </a:xfrm>
          <a:prstGeom prst="rect">
            <a:avLst/>
          </a:prstGeom>
          <a:noFill/>
        </p:spPr>
        <p:txBody>
          <a:bodyPr wrap="square" lIns="27000" tIns="27000" rIns="27000" bIns="27000" rtlCol="0">
            <a:spAutoFit/>
          </a:bodyPr>
          <a:lstStyle/>
          <a:p>
            <a:pPr marL="65485" indent="-65485"/>
            <a:r>
              <a:rPr lang="en-US" altLang="ja-JP" b="1" dirty="0">
                <a:latin typeface="Calibri" panose="020F0502020204030204" pitchFamily="34" charset="0"/>
                <a:ea typeface="Meiryo UI" panose="020B0604030504040204" pitchFamily="50" charset="-128"/>
                <a:cs typeface="Calibri" panose="020F0502020204030204" pitchFamily="34" charset="0"/>
              </a:rPr>
              <a:t>LAN</a:t>
            </a:r>
            <a:endParaRPr lang="ja-JP" altLang="en-US" b="1" dirty="0">
              <a:latin typeface="Calibri" panose="020F0502020204030204" pitchFamily="34" charset="0"/>
              <a:ea typeface="Meiryo UI" panose="020B0604030504040204" pitchFamily="50" charset="-128"/>
              <a:cs typeface="Calibri" panose="020F0502020204030204" pitchFamily="34" charset="0"/>
            </a:endParaRPr>
          </a:p>
        </p:txBody>
      </p:sp>
      <p:pic>
        <p:nvPicPr>
          <p:cNvPr id="179" name="図 1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258" y="1669163"/>
            <a:ext cx="2024131" cy="2839825"/>
          </a:xfrm>
          <a:prstGeom prst="rect">
            <a:avLst/>
          </a:prstGeom>
          <a:ln w="19050">
            <a:solidFill>
              <a:srgbClr val="000000"/>
            </a:solidFill>
          </a:ln>
        </p:spPr>
      </p:pic>
      <p:cxnSp>
        <p:nvCxnSpPr>
          <p:cNvPr id="186" name="カギ線コネクタ 185"/>
          <p:cNvCxnSpPr>
            <a:endCxn id="159" idx="3"/>
          </p:cNvCxnSpPr>
          <p:nvPr/>
        </p:nvCxnSpPr>
        <p:spPr>
          <a:xfrm rot="10800000">
            <a:off x="7639350" y="1029115"/>
            <a:ext cx="430773" cy="336327"/>
          </a:xfrm>
          <a:prstGeom prst="bentConnector3">
            <a:avLst>
              <a:gd name="adj1" fmla="val 50000"/>
            </a:avLst>
          </a:prstGeom>
          <a:ln w="25400">
            <a:headEnd type="oval"/>
            <a:tailEnd type="oval"/>
          </a:ln>
        </p:spPr>
        <p:style>
          <a:lnRef idx="2">
            <a:schemeClr val="dk1"/>
          </a:lnRef>
          <a:fillRef idx="0">
            <a:schemeClr val="dk1"/>
          </a:fillRef>
          <a:effectRef idx="1">
            <a:schemeClr val="dk1"/>
          </a:effectRef>
          <a:fontRef idx="minor">
            <a:schemeClr val="tx1"/>
          </a:fontRef>
        </p:style>
      </p:cxnSp>
      <p:cxnSp>
        <p:nvCxnSpPr>
          <p:cNvPr id="192" name="カギ線コネクタ 191"/>
          <p:cNvCxnSpPr>
            <a:stCxn id="164" idx="1"/>
            <a:endCxn id="159" idx="3"/>
          </p:cNvCxnSpPr>
          <p:nvPr/>
        </p:nvCxnSpPr>
        <p:spPr>
          <a:xfrm rot="10800000" flipV="1">
            <a:off x="7639349" y="915679"/>
            <a:ext cx="455597" cy="113436"/>
          </a:xfrm>
          <a:prstGeom prst="bentConnector3">
            <a:avLst>
              <a:gd name="adj1" fmla="val 52618"/>
            </a:avLst>
          </a:prstGeom>
          <a:ln w="25400">
            <a:headEnd type="oval"/>
            <a:tailEnd type="oval"/>
          </a:ln>
        </p:spPr>
        <p:style>
          <a:lnRef idx="2">
            <a:schemeClr val="dk1"/>
          </a:lnRef>
          <a:fillRef idx="0">
            <a:schemeClr val="dk1"/>
          </a:fillRef>
          <a:effectRef idx="1">
            <a:schemeClr val="dk1"/>
          </a:effectRef>
          <a:fontRef idx="minor">
            <a:schemeClr val="tx1"/>
          </a:fontRef>
        </p:style>
      </p:cxnSp>
      <p:sp>
        <p:nvSpPr>
          <p:cNvPr id="198" name="下矢印 197"/>
          <p:cNvSpPr/>
          <p:nvPr/>
        </p:nvSpPr>
        <p:spPr>
          <a:xfrm rot="16200000">
            <a:off x="6146761" y="2841954"/>
            <a:ext cx="423407" cy="4942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0" name="テキスト ボックス 199"/>
          <p:cNvSpPr txBox="1"/>
          <p:nvPr/>
        </p:nvSpPr>
        <p:spPr>
          <a:xfrm>
            <a:off x="5833712" y="3222037"/>
            <a:ext cx="991333" cy="369332"/>
          </a:xfrm>
          <a:prstGeom prst="rect">
            <a:avLst/>
          </a:prstGeom>
          <a:noFill/>
        </p:spPr>
        <p:txBody>
          <a:bodyPr wrap="square" rtlCol="0">
            <a:spAutoFit/>
          </a:bodyPr>
          <a:lstStyle/>
          <a:p>
            <a:pPr algn="ctr"/>
            <a:r>
              <a:rPr lang="en-US" altLang="ja-JP" sz="900" b="1" dirty="0">
                <a:latin typeface="Calibri" panose="020F0502020204030204" pitchFamily="34" charset="0"/>
                <a:ea typeface="Meiryo UI" panose="020B0604030504040204" pitchFamily="50" charset="-128"/>
                <a:cs typeface="Calibri" panose="020F0502020204030204" pitchFamily="34" charset="0"/>
              </a:rPr>
              <a:t>Power Assemble</a:t>
            </a:r>
          </a:p>
          <a:p>
            <a:pPr algn="ctr"/>
            <a:r>
              <a:rPr lang="en-US" altLang="ja-JP" sz="900" b="1" dirty="0">
                <a:latin typeface="Calibri" panose="020F0502020204030204" pitchFamily="34" charset="0"/>
                <a:ea typeface="Meiryo UI" panose="020B0604030504040204" pitchFamily="50" charset="-128"/>
                <a:cs typeface="Calibri" panose="020F0502020204030204" pitchFamily="34" charset="0"/>
              </a:rPr>
              <a:t>  is needed</a:t>
            </a:r>
            <a:endParaRPr lang="ja-JP" altLang="en-US" sz="900" b="1" dirty="0">
              <a:latin typeface="Calibri" panose="020F0502020204030204" pitchFamily="34" charset="0"/>
              <a:ea typeface="Meiryo UI" panose="020B0604030504040204" pitchFamily="50" charset="-128"/>
              <a:cs typeface="Calibri" panose="020F0502020204030204" pitchFamily="34" charset="0"/>
            </a:endParaRPr>
          </a:p>
        </p:txBody>
      </p:sp>
      <p:sp>
        <p:nvSpPr>
          <p:cNvPr id="28" name="正方形/長方形 27"/>
          <p:cNvSpPr/>
          <p:nvPr/>
        </p:nvSpPr>
        <p:spPr>
          <a:xfrm>
            <a:off x="966171" y="1753427"/>
            <a:ext cx="2057141" cy="3976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9" name="正方形/長方形 28"/>
          <p:cNvSpPr/>
          <p:nvPr/>
        </p:nvSpPr>
        <p:spPr>
          <a:xfrm>
            <a:off x="59722" y="2398993"/>
            <a:ext cx="751397" cy="5810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正方形/長方形 29"/>
          <p:cNvSpPr/>
          <p:nvPr/>
        </p:nvSpPr>
        <p:spPr>
          <a:xfrm>
            <a:off x="5310572" y="3797537"/>
            <a:ext cx="751397" cy="42826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 name="正方形/長方形 30"/>
          <p:cNvSpPr/>
          <p:nvPr/>
        </p:nvSpPr>
        <p:spPr>
          <a:xfrm>
            <a:off x="6816383" y="747646"/>
            <a:ext cx="1878197" cy="74318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3" name="四角形吹き出し 32"/>
          <p:cNvSpPr/>
          <p:nvPr/>
        </p:nvSpPr>
        <p:spPr>
          <a:xfrm>
            <a:off x="811119" y="3401826"/>
            <a:ext cx="629605" cy="210336"/>
          </a:xfrm>
          <a:prstGeom prst="wedgeRectCallout">
            <a:avLst>
              <a:gd name="adj1" fmla="val 16973"/>
              <a:gd name="adj2" fmla="val -13632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endParaRPr lang="ja-JP" altLang="en-US" b="1" dirty="0">
              <a:solidFill>
                <a:srgbClr val="FF0000"/>
              </a:solidFill>
              <a:latin typeface="Calibri" panose="020F0502020204030204" pitchFamily="34" charset="0"/>
              <a:cs typeface="Calibri" panose="020F0502020204030204" pitchFamily="34" charset="0"/>
            </a:endParaRPr>
          </a:p>
        </p:txBody>
      </p:sp>
      <p:sp>
        <p:nvSpPr>
          <p:cNvPr id="32" name="四角形吹き出し 31"/>
          <p:cNvSpPr/>
          <p:nvPr/>
        </p:nvSpPr>
        <p:spPr>
          <a:xfrm>
            <a:off x="148589" y="3401827"/>
            <a:ext cx="2099471" cy="305752"/>
          </a:xfrm>
          <a:prstGeom prst="wedgeRectCallout">
            <a:avLst>
              <a:gd name="adj1" fmla="val 52977"/>
              <a:gd name="adj2" fmla="val -185926"/>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ja-JP" sz="1200" b="1" dirty="0">
                <a:solidFill>
                  <a:srgbClr val="FF0000"/>
                </a:solidFill>
                <a:latin typeface="Calibri" panose="020F0502020204030204" pitchFamily="34" charset="0"/>
                <a:cs typeface="Calibri" panose="020F0502020204030204" pitchFamily="34" charset="0"/>
              </a:rPr>
              <a:t>Comply your power standards</a:t>
            </a:r>
            <a:endParaRPr lang="ja-JP" altLang="en-US" sz="1200" b="1" dirty="0">
              <a:solidFill>
                <a:srgbClr val="FF0000"/>
              </a:solidFill>
              <a:latin typeface="Calibri" panose="020F0502020204030204" pitchFamily="34" charset="0"/>
              <a:cs typeface="Calibri" panose="020F0502020204030204" pitchFamily="34" charset="0"/>
            </a:endParaRPr>
          </a:p>
        </p:txBody>
      </p:sp>
      <p:sp>
        <p:nvSpPr>
          <p:cNvPr id="26"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a:solidFill>
                  <a:schemeClr val="bg1"/>
                </a:solidFill>
              </a:rPr>
              <a:t>2</a:t>
            </a:r>
            <a:r>
              <a:rPr lang="en-US" altLang="ja-JP" sz="2400" dirty="0" smtClean="0">
                <a:solidFill>
                  <a:schemeClr val="bg1"/>
                </a:solidFill>
              </a:rPr>
              <a:t>. POC preparation : </a:t>
            </a:r>
            <a:r>
              <a:rPr lang="en-US" altLang="ja-JP" sz="2000" dirty="0" smtClean="0">
                <a:solidFill>
                  <a:schemeClr val="bg1"/>
                </a:solidFill>
              </a:rPr>
              <a:t>“2-3 System layout”</a:t>
            </a:r>
            <a:endParaRPr lang="ja-JP" altLang="en-US" sz="2000" dirty="0">
              <a:solidFill>
                <a:schemeClr val="bg1"/>
              </a:solidFill>
            </a:endParaRPr>
          </a:p>
        </p:txBody>
      </p:sp>
      <p:sp>
        <p:nvSpPr>
          <p:cNvPr id="25" name="正方形/長方形 24"/>
          <p:cNvSpPr/>
          <p:nvPr/>
        </p:nvSpPr>
        <p:spPr>
          <a:xfrm>
            <a:off x="1062123" y="1984862"/>
            <a:ext cx="1626919" cy="83127"/>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 name="グループ化 26"/>
          <p:cNvGrpSpPr/>
          <p:nvPr/>
        </p:nvGrpSpPr>
        <p:grpSpPr>
          <a:xfrm>
            <a:off x="6207358" y="226892"/>
            <a:ext cx="1251772" cy="222984"/>
            <a:chOff x="2926615" y="761444"/>
            <a:chExt cx="1251772" cy="222984"/>
          </a:xfrm>
        </p:grpSpPr>
        <p:sp>
          <p:nvSpPr>
            <p:cNvPr id="34" name="角丸四角形 33"/>
            <p:cNvSpPr/>
            <p:nvPr/>
          </p:nvSpPr>
          <p:spPr>
            <a:xfrm>
              <a:off x="2926615" y="761444"/>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smtClean="0">
                  <a:solidFill>
                    <a:schemeClr val="tx1"/>
                  </a:solidFill>
                  <a:latin typeface="Calibri" panose="020F0502020204030204" pitchFamily="34" charset="0"/>
                  <a:cs typeface="Calibri" panose="020F0502020204030204" pitchFamily="34" charset="0"/>
                </a:rPr>
                <a:t>PS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35" name="角丸四角形 34"/>
            <p:cNvSpPr/>
            <p:nvPr/>
          </p:nvSpPr>
          <p:spPr>
            <a:xfrm>
              <a:off x="3359998" y="76221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ES</a:t>
              </a:r>
              <a:endParaRPr kumimoji="1" lang="ja-JP" altLang="en-US" sz="900" b="1" dirty="0">
                <a:solidFill>
                  <a:schemeClr val="tx1"/>
                </a:solidFill>
                <a:latin typeface="Calibri" panose="020F0502020204030204" pitchFamily="34" charset="0"/>
                <a:cs typeface="Calibri" panose="020F0502020204030204" pitchFamily="34" charset="0"/>
              </a:endParaRPr>
            </a:p>
          </p:txBody>
        </p:sp>
        <p:sp>
          <p:nvSpPr>
            <p:cNvPr id="36" name="角丸四角形 35"/>
            <p:cNvSpPr/>
            <p:nvPr/>
          </p:nvSpPr>
          <p:spPr>
            <a:xfrm>
              <a:off x="3793381" y="762420"/>
              <a:ext cx="385006" cy="2220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chemeClr val="tx1"/>
                  </a:solidFill>
                  <a:latin typeface="Calibri" panose="020F0502020204030204" pitchFamily="34" charset="0"/>
                  <a:cs typeface="Calibri" panose="020F0502020204030204" pitchFamily="34" charset="0"/>
                </a:rPr>
                <a:t>MP</a:t>
              </a:r>
              <a:endParaRPr kumimoji="1" lang="ja-JP" altLang="en-US" sz="900" b="1"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1045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2">
            <a:extLst>
              <a:ext uri="{28A0092B-C50C-407E-A947-70E740481C1C}">
                <a14:useLocalDpi xmlns:a14="http://schemas.microsoft.com/office/drawing/2010/main" val="0"/>
              </a:ext>
            </a:extLst>
          </a:blip>
          <a:srcRect l="26184" t="6254" r="6848" b="6361"/>
          <a:stretch/>
        </p:blipFill>
        <p:spPr>
          <a:xfrm rot="5400000">
            <a:off x="397609" y="883690"/>
            <a:ext cx="1630975" cy="1596167"/>
          </a:xfrm>
          <a:prstGeom prst="rect">
            <a:avLst/>
          </a:prstGeom>
        </p:spPr>
      </p:pic>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l="5516" t="6777" r="6652" b="13544"/>
          <a:stretch/>
        </p:blipFill>
        <p:spPr>
          <a:xfrm>
            <a:off x="7022183" y="731759"/>
            <a:ext cx="1661681" cy="1130568"/>
          </a:xfrm>
          <a:prstGeom prst="rect">
            <a:avLst/>
          </a:prstGeom>
        </p:spPr>
      </p:pic>
      <p:pic>
        <p:nvPicPr>
          <p:cNvPr id="24" name="図 23"/>
          <p:cNvPicPr>
            <a:picLocks noChangeAspect="1"/>
          </p:cNvPicPr>
          <p:nvPr/>
        </p:nvPicPr>
        <p:blipFill rotWithShape="1">
          <a:blip r:embed="rId4">
            <a:extLst>
              <a:ext uri="{28A0092B-C50C-407E-A947-70E740481C1C}">
                <a14:useLocalDpi xmlns:a14="http://schemas.microsoft.com/office/drawing/2010/main" val="0"/>
              </a:ext>
            </a:extLst>
          </a:blip>
          <a:srcRect l="28489" t="7513" r="17486" b="9080"/>
          <a:stretch/>
        </p:blipFill>
        <p:spPr>
          <a:xfrm rot="5400000">
            <a:off x="2494742" y="712422"/>
            <a:ext cx="1654243" cy="1915440"/>
          </a:xfrm>
          <a:prstGeom prst="rect">
            <a:avLst/>
          </a:prstGeom>
        </p:spPr>
      </p:pic>
      <p:pic>
        <p:nvPicPr>
          <p:cNvPr id="25" name="図 24"/>
          <p:cNvPicPr>
            <a:picLocks noChangeAspect="1"/>
          </p:cNvPicPr>
          <p:nvPr/>
        </p:nvPicPr>
        <p:blipFill rotWithShape="1">
          <a:blip r:embed="rId5">
            <a:extLst>
              <a:ext uri="{28A0092B-C50C-407E-A947-70E740481C1C}">
                <a14:useLocalDpi xmlns:a14="http://schemas.microsoft.com/office/drawing/2010/main" val="0"/>
              </a:ext>
            </a:extLst>
          </a:blip>
          <a:srcRect l="27546" t="20891" r="35091" b="10147"/>
          <a:stretch/>
        </p:blipFill>
        <p:spPr>
          <a:xfrm rot="5400000">
            <a:off x="7387282" y="1686913"/>
            <a:ext cx="994610" cy="1376853"/>
          </a:xfrm>
          <a:prstGeom prst="rect">
            <a:avLst/>
          </a:prstGeom>
        </p:spPr>
      </p:pic>
      <p:pic>
        <p:nvPicPr>
          <p:cNvPr id="26" name="図 25"/>
          <p:cNvPicPr>
            <a:picLocks noChangeAspect="1"/>
          </p:cNvPicPr>
          <p:nvPr/>
        </p:nvPicPr>
        <p:blipFill rotWithShape="1">
          <a:blip r:embed="rId6">
            <a:extLst>
              <a:ext uri="{28A0092B-C50C-407E-A947-70E740481C1C}">
                <a14:useLocalDpi xmlns:a14="http://schemas.microsoft.com/office/drawing/2010/main" val="0"/>
              </a:ext>
            </a:extLst>
          </a:blip>
          <a:srcRect l="12540" t="12542" r="16375" b="9987"/>
          <a:stretch/>
        </p:blipFill>
        <p:spPr>
          <a:xfrm rot="16200000">
            <a:off x="4470170" y="993612"/>
            <a:ext cx="1654734" cy="1352564"/>
          </a:xfrm>
          <a:prstGeom prst="rect">
            <a:avLst/>
          </a:prstGeom>
        </p:spPr>
      </p:pic>
      <p:sp>
        <p:nvSpPr>
          <p:cNvPr id="27" name="右矢印 26"/>
          <p:cNvSpPr/>
          <p:nvPr/>
        </p:nvSpPr>
        <p:spPr>
          <a:xfrm>
            <a:off x="6656773" y="968270"/>
            <a:ext cx="614855" cy="151349"/>
          </a:xfrm>
          <a:prstGeom prst="rightArrow">
            <a:avLst>
              <a:gd name="adj1" fmla="val 43104"/>
              <a:gd name="adj2" fmla="val 91379"/>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342900" fontAlgn="auto">
              <a:spcBef>
                <a:spcPts val="0"/>
              </a:spcBef>
              <a:spcAft>
                <a:spcPts val="0"/>
              </a:spcAft>
              <a:defRPr/>
            </a:pPr>
            <a:endParaRPr kumimoji="0" lang="ja-JP" altLang="en-US" sz="1350" kern="0" dirty="0">
              <a:solidFill>
                <a:prstClr val="white"/>
              </a:solidFill>
              <a:latin typeface="Calibri" panose="020F0502020204030204"/>
              <a:ea typeface="游ゴシック" panose="020B0400000000000000" pitchFamily="50" charset="-128"/>
              <a:cs typeface="+mn-cs"/>
            </a:endParaRPr>
          </a:p>
        </p:txBody>
      </p:sp>
      <p:sp>
        <p:nvSpPr>
          <p:cNvPr id="28" name="テキスト ボックス 27"/>
          <p:cNvSpPr txBox="1"/>
          <p:nvPr/>
        </p:nvSpPr>
        <p:spPr>
          <a:xfrm>
            <a:off x="5539502" y="855931"/>
            <a:ext cx="1233238" cy="415498"/>
          </a:xfrm>
          <a:prstGeom prst="rect">
            <a:avLst/>
          </a:prstGeom>
          <a:solidFill>
            <a:srgbClr val="FFC000">
              <a:lumMod val="40000"/>
              <a:lumOff val="60000"/>
            </a:srgbClr>
          </a:solidFill>
        </p:spPr>
        <p:txBody>
          <a:bodyPr wrap="square" rtlCol="0">
            <a:spAutoFit/>
          </a:bodyPr>
          <a:lstStyle/>
          <a:p>
            <a:pPr defTabSz="342900" fontAlgn="auto">
              <a:spcBef>
                <a:spcPts val="0"/>
              </a:spcBef>
              <a:spcAft>
                <a:spcPts val="0"/>
              </a:spcAft>
              <a:defRPr/>
            </a:pPr>
            <a:r>
              <a:rPr kumimoji="0" lang="en-US" altLang="ja-JP" sz="1050" kern="0" dirty="0">
                <a:solidFill>
                  <a:prstClr val="black"/>
                </a:solidFill>
                <a:latin typeface="Calibri" panose="020F0502020204030204"/>
                <a:ea typeface="游ゴシック" panose="020B0400000000000000" pitchFamily="50" charset="-128"/>
              </a:rPr>
              <a:t>Need to prepare the mounting plate</a:t>
            </a:r>
            <a:endParaRPr kumimoji="0" lang="ja-JP" altLang="en-US" sz="1050" kern="0" dirty="0">
              <a:solidFill>
                <a:prstClr val="black"/>
              </a:solidFill>
              <a:latin typeface="Calibri" panose="020F0502020204030204"/>
              <a:ea typeface="游ゴシック" panose="020B0400000000000000" pitchFamily="50" charset="-128"/>
            </a:endParaRPr>
          </a:p>
        </p:txBody>
      </p:sp>
      <p:sp>
        <p:nvSpPr>
          <p:cNvPr id="29" name="右矢印 28"/>
          <p:cNvSpPr/>
          <p:nvPr/>
        </p:nvSpPr>
        <p:spPr>
          <a:xfrm rot="19048406">
            <a:off x="6514618" y="1506315"/>
            <a:ext cx="690220" cy="242918"/>
          </a:xfrm>
          <a:prstGeom prst="rightArrow">
            <a:avLst>
              <a:gd name="adj1" fmla="val 43104"/>
              <a:gd name="adj2" fmla="val 91379"/>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342900" fontAlgn="auto">
              <a:spcBef>
                <a:spcPts val="0"/>
              </a:spcBef>
              <a:spcAft>
                <a:spcPts val="0"/>
              </a:spcAft>
              <a:defRPr/>
            </a:pPr>
            <a:endParaRPr kumimoji="0" lang="ja-JP" altLang="en-US" sz="1350" kern="0" dirty="0">
              <a:solidFill>
                <a:prstClr val="white"/>
              </a:solidFill>
              <a:latin typeface="Calibri" panose="020F0502020204030204"/>
              <a:ea typeface="游ゴシック" panose="020B0400000000000000" pitchFamily="50" charset="-128"/>
              <a:cs typeface="+mn-cs"/>
            </a:endParaRPr>
          </a:p>
        </p:txBody>
      </p:sp>
      <p:sp>
        <p:nvSpPr>
          <p:cNvPr id="30" name="テキスト ボックス 29"/>
          <p:cNvSpPr txBox="1"/>
          <p:nvPr/>
        </p:nvSpPr>
        <p:spPr>
          <a:xfrm>
            <a:off x="6085913" y="1986005"/>
            <a:ext cx="601580" cy="253916"/>
          </a:xfrm>
          <a:prstGeom prst="rect">
            <a:avLst/>
          </a:prstGeom>
          <a:solidFill>
            <a:srgbClr val="FFC000">
              <a:lumMod val="40000"/>
              <a:lumOff val="60000"/>
            </a:srgbClr>
          </a:solidFill>
        </p:spPr>
        <p:txBody>
          <a:bodyPr wrap="square" rtlCol="0">
            <a:spAutoFit/>
          </a:bodyPr>
          <a:lstStyle/>
          <a:p>
            <a:pPr defTabSz="342900" fontAlgn="auto">
              <a:spcBef>
                <a:spcPts val="0"/>
              </a:spcBef>
              <a:spcAft>
                <a:spcPts val="0"/>
              </a:spcAft>
              <a:defRPr/>
            </a:pPr>
            <a:r>
              <a:rPr kumimoji="0" lang="en-US" altLang="ja-JP" sz="1050" kern="0" dirty="0">
                <a:solidFill>
                  <a:prstClr val="black"/>
                </a:solidFill>
                <a:latin typeface="Calibri" panose="020F0502020204030204"/>
                <a:ea typeface="游ゴシック" panose="020B0400000000000000" pitchFamily="50" charset="-128"/>
              </a:rPr>
              <a:t>U-bolt </a:t>
            </a:r>
            <a:endParaRPr kumimoji="0" lang="ja-JP" altLang="en-US" sz="1050" kern="0" dirty="0">
              <a:solidFill>
                <a:prstClr val="black"/>
              </a:solidFill>
              <a:latin typeface="Calibri" panose="020F0502020204030204"/>
              <a:ea typeface="游ゴシック" panose="020B0400000000000000" pitchFamily="50" charset="-128"/>
            </a:endParaRPr>
          </a:p>
        </p:txBody>
      </p:sp>
      <p:pic>
        <p:nvPicPr>
          <p:cNvPr id="16" name="図 15"/>
          <p:cNvPicPr>
            <a:picLocks noChangeAspect="1"/>
          </p:cNvPicPr>
          <p:nvPr/>
        </p:nvPicPr>
        <p:blipFill rotWithShape="1">
          <a:blip r:embed="rId7" cstate="print">
            <a:extLst>
              <a:ext uri="{28A0092B-C50C-407E-A947-70E740481C1C}">
                <a14:useLocalDpi xmlns:a14="http://schemas.microsoft.com/office/drawing/2010/main" val="0"/>
              </a:ext>
            </a:extLst>
          </a:blip>
          <a:srcRect r="7461"/>
          <a:stretch/>
        </p:blipFill>
        <p:spPr>
          <a:xfrm rot="5400000">
            <a:off x="1962673" y="2952282"/>
            <a:ext cx="1839488" cy="1490846"/>
          </a:xfrm>
          <a:prstGeom prst="rect">
            <a:avLst/>
          </a:prstGeom>
        </p:spPr>
      </p:pic>
      <p:pic>
        <p:nvPicPr>
          <p:cNvPr id="17" name="図 16"/>
          <p:cNvPicPr>
            <a:picLocks noChangeAspect="1"/>
          </p:cNvPicPr>
          <p:nvPr/>
        </p:nvPicPr>
        <p:blipFill rotWithShape="1">
          <a:blip r:embed="rId8" cstate="print">
            <a:extLst>
              <a:ext uri="{28A0092B-C50C-407E-A947-70E740481C1C}">
                <a14:useLocalDpi xmlns:a14="http://schemas.microsoft.com/office/drawing/2010/main" val="0"/>
              </a:ext>
            </a:extLst>
          </a:blip>
          <a:srcRect l="11132" r="10914"/>
          <a:stretch/>
        </p:blipFill>
        <p:spPr>
          <a:xfrm rot="5400000">
            <a:off x="111353" y="2812813"/>
            <a:ext cx="1839488" cy="1769783"/>
          </a:xfrm>
          <a:prstGeom prst="rect">
            <a:avLst/>
          </a:prstGeom>
        </p:spPr>
      </p:pic>
      <p:pic>
        <p:nvPicPr>
          <p:cNvPr id="18" name="図 17"/>
          <p:cNvPicPr>
            <a:picLocks noChangeAspect="1"/>
          </p:cNvPicPr>
          <p:nvPr/>
        </p:nvPicPr>
        <p:blipFill rotWithShape="1">
          <a:blip r:embed="rId9" cstate="print">
            <a:extLst>
              <a:ext uri="{28A0092B-C50C-407E-A947-70E740481C1C}">
                <a14:useLocalDpi xmlns:a14="http://schemas.microsoft.com/office/drawing/2010/main" val="0"/>
              </a:ext>
            </a:extLst>
          </a:blip>
          <a:srcRect l="18095" r="12857" b="4286"/>
          <a:stretch/>
        </p:blipFill>
        <p:spPr>
          <a:xfrm>
            <a:off x="5782860" y="2954497"/>
            <a:ext cx="1480872" cy="1539595"/>
          </a:xfrm>
          <a:prstGeom prst="rect">
            <a:avLst/>
          </a:prstGeom>
        </p:spPr>
      </p:pic>
      <p:pic>
        <p:nvPicPr>
          <p:cNvPr id="19" name="図 18"/>
          <p:cNvPicPr>
            <a:picLocks noChangeAspect="1"/>
          </p:cNvPicPr>
          <p:nvPr/>
        </p:nvPicPr>
        <p:blipFill rotWithShape="1">
          <a:blip r:embed="rId10" cstate="print">
            <a:extLst>
              <a:ext uri="{28A0092B-C50C-407E-A947-70E740481C1C}">
                <a14:useLocalDpi xmlns:a14="http://schemas.microsoft.com/office/drawing/2010/main" val="0"/>
              </a:ext>
            </a:extLst>
          </a:blip>
          <a:srcRect l="16821" r="6500"/>
          <a:stretch/>
        </p:blipFill>
        <p:spPr>
          <a:xfrm rot="5400000">
            <a:off x="3829044" y="2797762"/>
            <a:ext cx="1807784" cy="1768184"/>
          </a:xfrm>
          <a:prstGeom prst="rect">
            <a:avLst/>
          </a:prstGeom>
        </p:spPr>
      </p:pic>
      <p:sp>
        <p:nvSpPr>
          <p:cNvPr id="31" name="タイトル 1"/>
          <p:cNvSpPr txBox="1">
            <a:spLocks/>
          </p:cNvSpPr>
          <p:nvPr/>
        </p:nvSpPr>
        <p:spPr>
          <a:xfrm>
            <a:off x="327663" y="128278"/>
            <a:ext cx="6810964" cy="420212"/>
          </a:xfrm>
        </p:spPr>
        <p:txBody>
          <a:bodyPr/>
          <a:lstStyle>
            <a:lvl1pPr algn="l" defTabSz="914400" rtl="0" eaLnBrk="1" latinLnBrk="0" hangingPunct="1">
              <a:lnSpc>
                <a:spcPct val="90000"/>
              </a:lnSpc>
              <a:spcBef>
                <a:spcPct val="0"/>
              </a:spcBef>
              <a:buNone/>
              <a:defRPr kumimoji="1" sz="4400" b="1" kern="1200">
                <a:solidFill>
                  <a:schemeClr val="tx1"/>
                </a:solidFill>
                <a:latin typeface="Calibri" panose="020F0502020204030204" pitchFamily="34" charset="0"/>
                <a:ea typeface="+mj-ea"/>
                <a:cs typeface="Calibri" panose="020F0502020204030204" pitchFamily="34" charset="0"/>
              </a:defRPr>
            </a:lvl1pPr>
          </a:lstStyle>
          <a:p>
            <a:pPr fontAlgn="auto">
              <a:spcAft>
                <a:spcPts val="0"/>
              </a:spcAft>
            </a:pPr>
            <a:r>
              <a:rPr lang="en-US" altLang="ja-JP" sz="2400" dirty="0" smtClean="0">
                <a:solidFill>
                  <a:schemeClr val="bg1"/>
                </a:solidFill>
              </a:rPr>
              <a:t>3. Installation method</a:t>
            </a:r>
            <a:endParaRPr lang="ja-JP" altLang="en-US" sz="2400" dirty="0">
              <a:solidFill>
                <a:schemeClr val="bg1"/>
              </a:solidFill>
            </a:endParaRPr>
          </a:p>
        </p:txBody>
      </p:sp>
      <p:sp>
        <p:nvSpPr>
          <p:cNvPr id="20" name="タイトル 1"/>
          <p:cNvSpPr txBox="1">
            <a:spLocks/>
          </p:cNvSpPr>
          <p:nvPr/>
        </p:nvSpPr>
        <p:spPr>
          <a:xfrm>
            <a:off x="208345" y="608661"/>
            <a:ext cx="1606321" cy="375615"/>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600" u="sng" kern="0" dirty="0" smtClean="0">
                <a:solidFill>
                  <a:srgbClr val="6464E6"/>
                </a:solidFill>
                <a:latin typeface="Calibri" panose="020F0502020204030204" pitchFamily="34" charset="0"/>
                <a:cs typeface="Calibri" panose="020F0502020204030204" pitchFamily="34" charset="0"/>
              </a:rPr>
              <a:t>Ceiling mount</a:t>
            </a:r>
            <a:endParaRPr lang="en-US" altLang="ja-JP" sz="1600" u="sng" kern="0" dirty="0">
              <a:solidFill>
                <a:srgbClr val="6464E6"/>
              </a:solidFill>
              <a:latin typeface="Calibri" panose="020F0502020204030204" pitchFamily="34" charset="0"/>
              <a:cs typeface="Calibri" panose="020F0502020204030204" pitchFamily="34" charset="0"/>
            </a:endParaRPr>
          </a:p>
        </p:txBody>
      </p:sp>
      <p:sp>
        <p:nvSpPr>
          <p:cNvPr id="32" name="タイトル 1"/>
          <p:cNvSpPr txBox="1">
            <a:spLocks/>
          </p:cNvSpPr>
          <p:nvPr/>
        </p:nvSpPr>
        <p:spPr>
          <a:xfrm>
            <a:off x="253241" y="2512629"/>
            <a:ext cx="1606321" cy="375615"/>
          </a:xfrm>
          <a:prstGeom prst="rect">
            <a:avLst/>
          </a:prstGeom>
        </p:spPr>
        <p:txBody>
          <a:bodyPr lIns="68493" tIns="34246" rIns="68493" bIns="34246"/>
          <a:lstStyle>
            <a:lvl1pPr algn="ctr" rtl="0" eaLnBrk="0" fontAlgn="base" hangingPunct="0">
              <a:spcBef>
                <a:spcPct val="0"/>
              </a:spcBef>
              <a:spcAft>
                <a:spcPct val="0"/>
              </a:spcAft>
              <a:defRPr kumimoji="1" sz="28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2pPr>
            <a:lvl3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3pPr>
            <a:lvl4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4pPr>
            <a:lvl5pPr algn="ctr" rtl="0" eaLnBrk="0" fontAlgn="base" hangingPunct="0">
              <a:spcBef>
                <a:spcPct val="0"/>
              </a:spcBef>
              <a:spcAft>
                <a:spcPct val="0"/>
              </a:spcAft>
              <a:defRPr kumimoji="1" sz="3200">
                <a:solidFill>
                  <a:schemeClr val="bg1"/>
                </a:solidFill>
                <a:latin typeface="HGP創英角ｺﾞｼｯｸUB" pitchFamily="50" charset="-128"/>
                <a:ea typeface="ＭＳ Ｐゴシック" pitchFamily="50" charset="-128"/>
              </a:defRPr>
            </a:lvl5pPr>
            <a:lvl6pPr marL="457148"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6pPr>
            <a:lvl7pPr marL="914296"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7pPr>
            <a:lvl8pPr marL="1371445"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8pPr>
            <a:lvl9pPr marL="1828592" algn="ctr" rtl="0" fontAlgn="base">
              <a:spcBef>
                <a:spcPct val="0"/>
              </a:spcBef>
              <a:spcAft>
                <a:spcPct val="0"/>
              </a:spcAft>
              <a:defRPr kumimoji="1" sz="3200">
                <a:solidFill>
                  <a:schemeClr val="bg1"/>
                </a:solidFill>
                <a:latin typeface="HGP創英角ｺﾞｼｯｸUB" pitchFamily="50" charset="-128"/>
                <a:ea typeface="ＭＳ Ｐゴシック" pitchFamily="50" charset="-128"/>
              </a:defRPr>
            </a:lvl9pPr>
          </a:lstStyle>
          <a:p>
            <a:pPr algn="l" defTabSz="685800"/>
            <a:r>
              <a:rPr lang="en-US" altLang="ja-JP" sz="1600" u="sng" kern="0" dirty="0" smtClean="0">
                <a:solidFill>
                  <a:srgbClr val="6464E6"/>
                </a:solidFill>
                <a:latin typeface="Calibri" panose="020F0502020204030204" pitchFamily="34" charset="0"/>
                <a:cs typeface="Calibri" panose="020F0502020204030204" pitchFamily="34" charset="0"/>
              </a:rPr>
              <a:t>Wall mount</a:t>
            </a:r>
            <a:endParaRPr lang="en-US" altLang="ja-JP" sz="1600" u="sng" kern="0" dirty="0">
              <a:solidFill>
                <a:srgbClr val="6464E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146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6BB81F6A4B16F4FBF6E5B4B51AFEF0C" ma:contentTypeVersion="2" ma:contentTypeDescription="新しいドキュメントを作成します。" ma:contentTypeScope="" ma:versionID="dc8e0488b3a7e83b0fe98478e4249804">
  <xsd:schema xmlns:xsd="http://www.w3.org/2001/XMLSchema" xmlns:xs="http://www.w3.org/2001/XMLSchema" xmlns:p="http://schemas.microsoft.com/office/2006/metadata/properties" xmlns:ns2="16b08945-a158-4f5e-8626-dcf9be7cb805" targetNamespace="http://schemas.microsoft.com/office/2006/metadata/properties" ma:root="true" ma:fieldsID="ae43e56c8e2a74390cf83fa00d53d8bb" ns2:_="">
    <xsd:import namespace="16b08945-a158-4f5e-8626-dcf9be7cb8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08945-a158-4f5e-8626-dcf9be7cb8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177D2-5D83-46C5-9B75-E946E57280D6}">
  <ds:schemaRefs>
    <ds:schemaRef ds:uri="http://purl.org/dc/elements/1.1/"/>
    <ds:schemaRef ds:uri="http://purl.org/dc/dcmitype/"/>
    <ds:schemaRef ds:uri="http://schemas.microsoft.com/office/2006/documentManagement/types"/>
    <ds:schemaRef ds:uri="http://schemas.microsoft.com/office/2006/metadata/properties"/>
    <ds:schemaRef ds:uri="16b08945-a158-4f5e-8626-dcf9be7cb805"/>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E5DBBE98-FCFC-45C4-AB6C-52148F154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08945-a158-4f5e-8626-dcf9be7cb8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435459-C837-49A7-A3CD-2EA618B1ED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4_3_pips_templateB_Tentative_青</Template>
  <TotalTime>1422</TotalTime>
  <Words>3249</Words>
  <Application>Microsoft Office PowerPoint</Application>
  <PresentationFormat>画面に合わせる (16:9)</PresentationFormat>
  <Paragraphs>569</Paragraphs>
  <Slides>25</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25</vt:i4>
      </vt:variant>
    </vt:vector>
  </HeadingPairs>
  <TitlesOfParts>
    <vt:vector size="40" baseType="lpstr">
      <vt:lpstr>HGPｺﾞｼｯｸE</vt:lpstr>
      <vt:lpstr>Meiryo UI</vt:lpstr>
      <vt:lpstr>ＭＳ Ｐゴシック</vt:lpstr>
      <vt:lpstr>ＭＳ Ｐ明朝</vt:lpstr>
      <vt:lpstr>游ゴシック</vt:lpstr>
      <vt:lpstr>游ゴシック Light</vt:lpstr>
      <vt:lpstr>Arial</vt:lpstr>
      <vt:lpstr>Calibri</vt:lpstr>
      <vt:lpstr>Calibri Light</vt:lpstr>
      <vt:lpstr>Tahoma</vt:lpstr>
      <vt:lpstr>Wingdings</vt:lpstr>
      <vt:lpstr>デザインの設定</vt:lpstr>
      <vt:lpstr>3_デザインの設定</vt:lpstr>
      <vt:lpstr>1_デザインの設定</vt:lpstr>
      <vt:lpstr>2_デザインの設定</vt:lpstr>
      <vt:lpstr>PowerPoint プレゼンテーション</vt:lpstr>
      <vt:lpstr>PowerPoint プレゼンテーション</vt:lpstr>
      <vt:lpstr>1. Differences in each generation model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パナソニック株式会社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メインタイトル(44pt/B)</dc:title>
  <dc:creator>東 健志&lt;azuma.tsuyoshi@jp.panasonic.com&gt;</dc:creator>
  <cp:lastModifiedBy>服部 博&lt;hattori.hiro@jp.panasonic.com&gt;</cp:lastModifiedBy>
  <cp:revision>139</cp:revision>
  <cp:lastPrinted>2015-03-10T07:58:40Z</cp:lastPrinted>
  <dcterms:created xsi:type="dcterms:W3CDTF">2019-10-16T05:12:32Z</dcterms:created>
  <dcterms:modified xsi:type="dcterms:W3CDTF">2020-08-28T08:46:50Z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0x010100D6BB81F6A4B16F4FBF6E5B4B51AFEF0C</vt:lpwstr>
  </property>
</Properties>
</file>