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69" r:id="rId3"/>
    <p:sldMasterId id="2147483663" r:id="rId4"/>
    <p:sldMasterId id="2147483665" r:id="rId5"/>
    <p:sldMasterId id="2147483667" r:id="rId6"/>
  </p:sldMasterIdLst>
  <p:notesMasterIdLst>
    <p:notesMasterId r:id="rId72"/>
  </p:notesMasterIdLst>
  <p:sldIdLst>
    <p:sldId id="522" r:id="rId7"/>
    <p:sldId id="485" r:id="rId8"/>
    <p:sldId id="486" r:id="rId9"/>
    <p:sldId id="487" r:id="rId10"/>
    <p:sldId id="488" r:id="rId11"/>
    <p:sldId id="489" r:id="rId12"/>
    <p:sldId id="490" r:id="rId13"/>
    <p:sldId id="491" r:id="rId14"/>
    <p:sldId id="493" r:id="rId15"/>
    <p:sldId id="515" r:id="rId16"/>
    <p:sldId id="516" r:id="rId17"/>
    <p:sldId id="388" r:id="rId18"/>
    <p:sldId id="389" r:id="rId19"/>
    <p:sldId id="390" r:id="rId20"/>
    <p:sldId id="509" r:id="rId21"/>
    <p:sldId id="394" r:id="rId22"/>
    <p:sldId id="508" r:id="rId23"/>
    <p:sldId id="400" r:id="rId24"/>
    <p:sldId id="469" r:id="rId25"/>
    <p:sldId id="470" r:id="rId26"/>
    <p:sldId id="471" r:id="rId27"/>
    <p:sldId id="472" r:id="rId28"/>
    <p:sldId id="473" r:id="rId29"/>
    <p:sldId id="476" r:id="rId30"/>
    <p:sldId id="478" r:id="rId31"/>
    <p:sldId id="479" r:id="rId32"/>
    <p:sldId id="403" r:id="rId33"/>
    <p:sldId id="402" r:id="rId34"/>
    <p:sldId id="411" r:id="rId35"/>
    <p:sldId id="480" r:id="rId36"/>
    <p:sldId id="482" r:id="rId37"/>
    <p:sldId id="481" r:id="rId38"/>
    <p:sldId id="409" r:id="rId39"/>
    <p:sldId id="412" r:id="rId40"/>
    <p:sldId id="483" r:id="rId41"/>
    <p:sldId id="413" r:id="rId42"/>
    <p:sldId id="414" r:id="rId43"/>
    <p:sldId id="415" r:id="rId44"/>
    <p:sldId id="416" r:id="rId45"/>
    <p:sldId id="417" r:id="rId46"/>
    <p:sldId id="418" r:id="rId47"/>
    <p:sldId id="494" r:id="rId48"/>
    <p:sldId id="495" r:id="rId49"/>
    <p:sldId id="497" r:id="rId50"/>
    <p:sldId id="500" r:id="rId51"/>
    <p:sldId id="496" r:id="rId52"/>
    <p:sldId id="501" r:id="rId53"/>
    <p:sldId id="502" r:id="rId54"/>
    <p:sldId id="503" r:id="rId55"/>
    <p:sldId id="504" r:id="rId56"/>
    <p:sldId id="505" r:id="rId57"/>
    <p:sldId id="506" r:id="rId58"/>
    <p:sldId id="510" r:id="rId59"/>
    <p:sldId id="511" r:id="rId60"/>
    <p:sldId id="512" r:id="rId61"/>
    <p:sldId id="513" r:id="rId62"/>
    <p:sldId id="514" r:id="rId63"/>
    <p:sldId id="507" r:id="rId64"/>
    <p:sldId id="518" r:id="rId65"/>
    <p:sldId id="519" r:id="rId66"/>
    <p:sldId id="520" r:id="rId67"/>
    <p:sldId id="521" r:id="rId68"/>
    <p:sldId id="517" r:id="rId69"/>
    <p:sldId id="499" r:id="rId70"/>
    <p:sldId id="379" r:id="rId7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D69C06B1-2744-44AF-9A8B-E58B5CE82A41}">
          <p14:sldIdLst>
            <p14:sldId id="522"/>
            <p14:sldId id="485"/>
            <p14:sldId id="486"/>
            <p14:sldId id="487"/>
            <p14:sldId id="488"/>
            <p14:sldId id="489"/>
            <p14:sldId id="490"/>
            <p14:sldId id="491"/>
            <p14:sldId id="493"/>
            <p14:sldId id="515"/>
            <p14:sldId id="516"/>
            <p14:sldId id="388"/>
            <p14:sldId id="389"/>
            <p14:sldId id="390"/>
            <p14:sldId id="509"/>
            <p14:sldId id="394"/>
            <p14:sldId id="508"/>
            <p14:sldId id="400"/>
            <p14:sldId id="469"/>
            <p14:sldId id="470"/>
            <p14:sldId id="471"/>
            <p14:sldId id="472"/>
            <p14:sldId id="473"/>
            <p14:sldId id="476"/>
            <p14:sldId id="478"/>
            <p14:sldId id="479"/>
            <p14:sldId id="403"/>
            <p14:sldId id="402"/>
            <p14:sldId id="411"/>
            <p14:sldId id="480"/>
            <p14:sldId id="482"/>
            <p14:sldId id="481"/>
            <p14:sldId id="409"/>
            <p14:sldId id="412"/>
            <p14:sldId id="483"/>
            <p14:sldId id="413"/>
            <p14:sldId id="414"/>
            <p14:sldId id="415"/>
            <p14:sldId id="416"/>
            <p14:sldId id="417"/>
            <p14:sldId id="418"/>
            <p14:sldId id="494"/>
            <p14:sldId id="495"/>
            <p14:sldId id="497"/>
            <p14:sldId id="500"/>
            <p14:sldId id="496"/>
            <p14:sldId id="501"/>
            <p14:sldId id="502"/>
            <p14:sldId id="503"/>
            <p14:sldId id="504"/>
            <p14:sldId id="505"/>
            <p14:sldId id="506"/>
            <p14:sldId id="510"/>
            <p14:sldId id="511"/>
            <p14:sldId id="512"/>
            <p14:sldId id="513"/>
            <p14:sldId id="514"/>
            <p14:sldId id="507"/>
            <p14:sldId id="518"/>
            <p14:sldId id="519"/>
            <p14:sldId id="520"/>
            <p14:sldId id="521"/>
            <p14:sldId id="517"/>
            <p14:sldId id="499"/>
            <p14:sldId id="379"/>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FD5F5F"/>
    <a:srgbClr val="F3AC0D"/>
    <a:srgbClr val="0000FF"/>
    <a:srgbClr val="00CC66"/>
    <a:srgbClr val="00F61D"/>
    <a:srgbClr val="FFFFCC"/>
    <a:srgbClr val="E25351"/>
    <a:srgbClr val="73BB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4660"/>
  </p:normalViewPr>
  <p:slideViewPr>
    <p:cSldViewPr snapToGrid="0">
      <p:cViewPr varScale="1">
        <p:scale>
          <a:sx n="87" d="100"/>
          <a:sy n="87" d="100"/>
        </p:scale>
        <p:origin x="581" y="77"/>
      </p:cViewPr>
      <p:guideLst>
        <p:guide orient="horz" pos="2183"/>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CC469-B441-48AC-B2B5-6ACE39E84783}" type="datetimeFigureOut">
              <a:rPr kumimoji="1" lang="ja-JP" altLang="en-US" smtClean="0"/>
              <a:t>2022/7/22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B801A-37E8-4535-BF1F-465D77CC8D63}" type="slidenum">
              <a:rPr kumimoji="1" lang="ja-JP" altLang="en-US" smtClean="0"/>
              <a:t>‹#›</a:t>
            </a:fld>
            <a:endParaRPr kumimoji="1" lang="ja-JP" altLang="en-US"/>
          </a:p>
        </p:txBody>
      </p:sp>
    </p:spTree>
    <p:extLst>
      <p:ext uri="{BB962C8B-B14F-4D97-AF65-F5344CB8AC3E}">
        <p14:creationId xmlns:p14="http://schemas.microsoft.com/office/powerpoint/2010/main" val="37324298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smtClean="0"/>
              <a:t>マスター タイトルの書式設定</a:t>
            </a:r>
            <a:endParaRPr kumimoji="1" lang="ja-JP" altLang="en-US"/>
          </a:p>
        </p:txBody>
      </p:sp>
      <p:sp>
        <p:nvSpPr>
          <p:cNvPr id="8" name="テキスト プレースホルダー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9"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2" name="スライド番号プレースホルダー 5"/>
          <p:cNvSpPr>
            <a:spLocks noGrp="1"/>
          </p:cNvSpPr>
          <p:nvPr>
            <p:ph type="sldNum" sz="quarter" idx="4"/>
          </p:nvPr>
        </p:nvSpPr>
        <p:spPr>
          <a:xfrm>
            <a:off x="9283308" y="193761"/>
            <a:ext cx="2743200" cy="365125"/>
          </a:xfrm>
          <a:prstGeom prst="rect">
            <a:avLst/>
          </a:prstGeom>
        </p:spPr>
        <p:txBody>
          <a:bodyPr vert="horz" lIns="91440" tIns="45720" rIns="91440" bIns="45720" rtlCol="0" anchor="ctr"/>
          <a:lstStyle>
            <a:lvl1pPr algn="r">
              <a:defRPr sz="1800">
                <a:solidFill>
                  <a:schemeClr val="tx1">
                    <a:tint val="75000"/>
                  </a:schemeClr>
                </a:solidFill>
                <a:latin typeface="Meiryo UI" panose="020B0604030504040204" pitchFamily="50" charset="-128"/>
                <a:ea typeface="Meiryo UI" panose="020B0604030504040204" pitchFamily="50" charset="-128"/>
              </a:defRPr>
            </a:lvl1pPr>
          </a:lstStyle>
          <a:p>
            <a:fld id="{75438C89-2E4A-459A-A240-7BEE69BDF8CF}" type="slidenum">
              <a:rPr lang="ja-JP" altLang="en-US" smtClean="0"/>
              <a:pPr/>
              <a:t>‹#›</a:t>
            </a:fld>
            <a:endParaRPr lang="ja-JP" altLang="en-US"/>
          </a:p>
        </p:txBody>
      </p:sp>
    </p:spTree>
    <p:extLst>
      <p:ext uri="{BB962C8B-B14F-4D97-AF65-F5344CB8AC3E}">
        <p14:creationId xmlns:p14="http://schemas.microsoft.com/office/powerpoint/2010/main" val="12436488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D7C647B3-E385-44A6-A0AC-BC70C74B25AD}" type="datetime1">
              <a:rPr kumimoji="1" lang="ja-JP" altLang="en-US" smtClean="0"/>
              <a:t>2022/7/22</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19583668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254662" y="74428"/>
            <a:ext cx="10515600" cy="564783"/>
          </a:xfrm>
          <a:prstGeom prst="rect">
            <a:avLst/>
          </a:prstGeom>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07597" y="735940"/>
            <a:ext cx="11718911" cy="5441023"/>
          </a:xfrm>
          <a:prstGeom prst="rect">
            <a:avLst/>
          </a:prstGeo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FC00395A-F231-4617-B226-ACDD900A25B7}" type="datetime1">
              <a:rPr kumimoji="1" lang="ja-JP" altLang="en-US" smtClean="0"/>
              <a:t>2022/7/22</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360807128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a:prstGeom prst="rect">
            <a:avLst/>
          </a:prstGeo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a:prstGeom prst="rect">
            <a:avLst/>
          </a:prstGeo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D5D7F8AE-0511-402A-AF30-7B36AF781DD9}" type="datetime1">
              <a:rPr kumimoji="1" lang="ja-JP" altLang="en-US" smtClean="0"/>
              <a:t>2022/7/22</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2809137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エンド_パナソニック">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5343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8154293" y="32267"/>
            <a:ext cx="3987692" cy="307777"/>
          </a:xfrm>
          <a:prstGeom prst="rect">
            <a:avLst/>
          </a:prstGeom>
          <a:noFill/>
        </p:spPr>
        <p:txBody>
          <a:bodyPr wrap="square" lIns="36000" rIns="36000" rtlCol="0" anchor="ctr" anchorCtr="0">
            <a:spAutoFit/>
          </a:bodyPr>
          <a:lstStyle/>
          <a:p>
            <a:pPr marL="0" marR="0" lvl="0" indent="0" algn="r" defTabSz="457189"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409230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8154293" y="32267"/>
            <a:ext cx="3987692" cy="307777"/>
          </a:xfrm>
          <a:prstGeom prst="rect">
            <a:avLst/>
          </a:prstGeom>
          <a:noFill/>
        </p:spPr>
        <p:txBody>
          <a:bodyPr wrap="square" lIns="36000" rIns="36000" rtlCol="0" anchor="ctr" anchorCtr="0">
            <a:spAutoFit/>
          </a:bodyPr>
          <a:lstStyle/>
          <a:p>
            <a:pPr marL="0" marR="0" lvl="0" indent="0" algn="r" defTabSz="457189"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503699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896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028668" y="521040"/>
            <a:ext cx="10141013" cy="579294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grpSp>
    </p:spTree>
    <p:extLst>
      <p:ext uri="{BB962C8B-B14F-4D97-AF65-F5344CB8AC3E}">
        <p14:creationId xmlns:p14="http://schemas.microsoft.com/office/powerpoint/2010/main" val="20946739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4" name="タイトル プレースホルダー 1"/>
          <p:cNvSpPr>
            <a:spLocks noGrp="1"/>
          </p:cNvSpPr>
          <p:nvPr>
            <p:ph type="title"/>
          </p:nvPr>
        </p:nvSpPr>
        <p:spPr>
          <a:xfrm>
            <a:off x="254662" y="74428"/>
            <a:ext cx="10515600" cy="564783"/>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15" name="テキスト プレースホルダー 2"/>
          <p:cNvSpPr>
            <a:spLocks noGrp="1"/>
          </p:cNvSpPr>
          <p:nvPr>
            <p:ph idx="1"/>
          </p:nvPr>
        </p:nvSpPr>
        <p:spPr>
          <a:xfrm>
            <a:off x="307597" y="735940"/>
            <a:ext cx="11718911" cy="544102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6"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17" name="スライド番号プレースホルダー 5"/>
          <p:cNvSpPr>
            <a:spLocks noGrp="1"/>
          </p:cNvSpPr>
          <p:nvPr>
            <p:ph type="sldNum" sz="quarter" idx="4"/>
          </p:nvPr>
        </p:nvSpPr>
        <p:spPr>
          <a:xfrm>
            <a:off x="9283308" y="193761"/>
            <a:ext cx="2743200" cy="365125"/>
          </a:xfrm>
          <a:prstGeom prst="rect">
            <a:avLst/>
          </a:prstGeom>
        </p:spPr>
        <p:txBody>
          <a:bodyPr vert="horz" lIns="91440" tIns="45720" rIns="91440" bIns="45720" rtlCol="0" anchor="ctr"/>
          <a:lstStyle>
            <a:lvl1pPr algn="r">
              <a:defRPr sz="1800">
                <a:solidFill>
                  <a:schemeClr val="tx1">
                    <a:tint val="75000"/>
                  </a:schemeClr>
                </a:solidFill>
                <a:latin typeface="Meiryo UI" panose="020B0604030504040204" pitchFamily="50" charset="-128"/>
                <a:ea typeface="Meiryo UI" panose="020B0604030504040204" pitchFamily="50" charset="-128"/>
              </a:defRPr>
            </a:lvl1pPr>
          </a:lstStyle>
          <a:p>
            <a:fld id="{75438C89-2E4A-459A-A240-7BEE69BDF8CF}" type="slidenum">
              <a:rPr lang="ja-JP" altLang="en-US" smtClean="0"/>
              <a:pPr/>
              <a:t>‹#›</a:t>
            </a:fld>
            <a:endParaRPr lang="ja-JP" altLang="en-US"/>
          </a:p>
        </p:txBody>
      </p:sp>
      <p:sp>
        <p:nvSpPr>
          <p:cNvPr id="18" name="Rectangle 2"/>
          <p:cNvSpPr>
            <a:spLocks noChangeArrowheads="1"/>
          </p:cNvSpPr>
          <p:nvPr userDrawn="1"/>
        </p:nvSpPr>
        <p:spPr bwMode="gray">
          <a:xfrm>
            <a:off x="254662" y="74428"/>
            <a:ext cx="9108017" cy="46825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7" tIns="45694" rIns="91387" bIns="45694" anchor="ctr"/>
          <a:lstStyle>
            <a:lvl1pPr eaLnBrk="0" hangingPunct="0">
              <a:defRPr kumimoji="1" sz="1400">
                <a:solidFill>
                  <a:schemeClr val="tx1"/>
                </a:solidFill>
                <a:latin typeface="Arial" pitchFamily="34" charset="0"/>
                <a:ea typeface="ＭＳ Ｐゴシック" pitchFamily="50" charset="-128"/>
              </a:defRPr>
            </a:lvl1pPr>
            <a:lvl2pPr marL="742950" indent="-285750" eaLnBrk="0" hangingPunct="0">
              <a:defRPr kumimoji="1" sz="1400">
                <a:solidFill>
                  <a:schemeClr val="tx1"/>
                </a:solidFill>
                <a:latin typeface="Arial" pitchFamily="34" charset="0"/>
                <a:ea typeface="ＭＳ Ｐゴシック" pitchFamily="50" charset="-128"/>
              </a:defRPr>
            </a:lvl2pPr>
            <a:lvl3pPr marL="1143000" indent="-228600" eaLnBrk="0" hangingPunct="0">
              <a:defRPr kumimoji="1" sz="1400">
                <a:solidFill>
                  <a:schemeClr val="tx1"/>
                </a:solidFill>
                <a:latin typeface="Arial" pitchFamily="34" charset="0"/>
                <a:ea typeface="ＭＳ Ｐゴシック" pitchFamily="50" charset="-128"/>
              </a:defRPr>
            </a:lvl3pPr>
            <a:lvl4pPr marL="1600200" indent="-228600" eaLnBrk="0" hangingPunct="0">
              <a:defRPr kumimoji="1" sz="1400">
                <a:solidFill>
                  <a:schemeClr val="tx1"/>
                </a:solidFill>
                <a:latin typeface="Arial" pitchFamily="34" charset="0"/>
                <a:ea typeface="ＭＳ Ｐゴシック" pitchFamily="50" charset="-128"/>
              </a:defRPr>
            </a:lvl4pPr>
            <a:lvl5pPr marL="2057400" indent="-228600" eaLnBrk="0" hangingPunct="0">
              <a:defRPr kumimoji="1" sz="1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9pPr>
          </a:lstStyle>
          <a:p>
            <a:pPr algn="ctr" defTabSz="914296" eaLnBrk="1" fontAlgn="base" hangingPunct="1">
              <a:lnSpc>
                <a:spcPct val="110000"/>
              </a:lnSpc>
              <a:spcBef>
                <a:spcPct val="0"/>
              </a:spcBef>
              <a:spcAft>
                <a:spcPct val="0"/>
              </a:spcAft>
            </a:pPr>
            <a:endParaRPr lang="ja-JP" altLang="en-US" sz="3100" dirty="0" smtClean="0">
              <a:solidFill>
                <a:srgbClr val="000099"/>
              </a:solidFill>
              <a:latin typeface="Arial Black" pitchFamily="34" charset="0"/>
              <a:ea typeface="HGP創英角ｺﾞｼｯｸUB" pitchFamily="50" charset="-128"/>
            </a:endParaRPr>
          </a:p>
        </p:txBody>
      </p:sp>
      <p:cxnSp>
        <p:nvCxnSpPr>
          <p:cNvPr id="19" name="直線コネクタ 18"/>
          <p:cNvCxnSpPr/>
          <p:nvPr userDrawn="1"/>
        </p:nvCxnSpPr>
        <p:spPr>
          <a:xfrm>
            <a:off x="0" y="558886"/>
            <a:ext cx="12192000"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userDrawn="1"/>
        </p:nvCxnSpPr>
        <p:spPr>
          <a:xfrm>
            <a:off x="16043" y="6344571"/>
            <a:ext cx="12175957"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3502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14" name="タイトル プレースホルダー 1"/>
          <p:cNvSpPr>
            <a:spLocks noGrp="1"/>
          </p:cNvSpPr>
          <p:nvPr>
            <p:ph type="title"/>
          </p:nvPr>
        </p:nvSpPr>
        <p:spPr>
          <a:xfrm>
            <a:off x="254662" y="74428"/>
            <a:ext cx="10515600" cy="564783"/>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15" name="テキスト プレースホルダー 2"/>
          <p:cNvSpPr>
            <a:spLocks noGrp="1"/>
          </p:cNvSpPr>
          <p:nvPr>
            <p:ph idx="1"/>
          </p:nvPr>
        </p:nvSpPr>
        <p:spPr>
          <a:xfrm>
            <a:off x="307597" y="735940"/>
            <a:ext cx="11718911" cy="544102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7" name="スライド番号プレースホルダー 5"/>
          <p:cNvSpPr>
            <a:spLocks noGrp="1"/>
          </p:cNvSpPr>
          <p:nvPr>
            <p:ph type="sldNum" sz="quarter" idx="4"/>
          </p:nvPr>
        </p:nvSpPr>
        <p:spPr>
          <a:xfrm>
            <a:off x="9283308" y="193761"/>
            <a:ext cx="2743200" cy="365125"/>
          </a:xfrm>
          <a:prstGeom prst="rect">
            <a:avLst/>
          </a:prstGeom>
        </p:spPr>
        <p:txBody>
          <a:bodyPr vert="horz" lIns="91440" tIns="45720" rIns="91440" bIns="45720" rtlCol="0" anchor="ctr"/>
          <a:lstStyle>
            <a:lvl1pPr algn="r">
              <a:defRPr sz="1800">
                <a:solidFill>
                  <a:schemeClr val="tx1">
                    <a:tint val="75000"/>
                  </a:schemeClr>
                </a:solidFill>
                <a:latin typeface="Meiryo UI" panose="020B0604030504040204" pitchFamily="50" charset="-128"/>
                <a:ea typeface="Meiryo UI" panose="020B0604030504040204" pitchFamily="50" charset="-128"/>
              </a:defRPr>
            </a:lvl1pPr>
          </a:lstStyle>
          <a:p>
            <a:fld id="{75438C89-2E4A-459A-A240-7BEE69BDF8CF}" type="slidenum">
              <a:rPr lang="ja-JP" altLang="en-US" smtClean="0"/>
              <a:pPr/>
              <a:t>‹#›</a:t>
            </a:fld>
            <a:endParaRPr lang="ja-JP" altLang="en-US"/>
          </a:p>
        </p:txBody>
      </p:sp>
      <p:sp>
        <p:nvSpPr>
          <p:cNvPr id="18" name="Rectangle 2"/>
          <p:cNvSpPr>
            <a:spLocks noChangeArrowheads="1"/>
          </p:cNvSpPr>
          <p:nvPr userDrawn="1"/>
        </p:nvSpPr>
        <p:spPr bwMode="gray">
          <a:xfrm>
            <a:off x="254662" y="74428"/>
            <a:ext cx="9108017" cy="46825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7" tIns="45694" rIns="91387" bIns="45694" anchor="ctr"/>
          <a:lstStyle>
            <a:lvl1pPr eaLnBrk="0" hangingPunct="0">
              <a:defRPr kumimoji="1" sz="1400">
                <a:solidFill>
                  <a:schemeClr val="tx1"/>
                </a:solidFill>
                <a:latin typeface="Arial" pitchFamily="34" charset="0"/>
                <a:ea typeface="ＭＳ Ｐゴシック" pitchFamily="50" charset="-128"/>
              </a:defRPr>
            </a:lvl1pPr>
            <a:lvl2pPr marL="742950" indent="-285750" eaLnBrk="0" hangingPunct="0">
              <a:defRPr kumimoji="1" sz="1400">
                <a:solidFill>
                  <a:schemeClr val="tx1"/>
                </a:solidFill>
                <a:latin typeface="Arial" pitchFamily="34" charset="0"/>
                <a:ea typeface="ＭＳ Ｐゴシック" pitchFamily="50" charset="-128"/>
              </a:defRPr>
            </a:lvl2pPr>
            <a:lvl3pPr marL="1143000" indent="-228600" eaLnBrk="0" hangingPunct="0">
              <a:defRPr kumimoji="1" sz="1400">
                <a:solidFill>
                  <a:schemeClr val="tx1"/>
                </a:solidFill>
                <a:latin typeface="Arial" pitchFamily="34" charset="0"/>
                <a:ea typeface="ＭＳ Ｐゴシック" pitchFamily="50" charset="-128"/>
              </a:defRPr>
            </a:lvl3pPr>
            <a:lvl4pPr marL="1600200" indent="-228600" eaLnBrk="0" hangingPunct="0">
              <a:defRPr kumimoji="1" sz="1400">
                <a:solidFill>
                  <a:schemeClr val="tx1"/>
                </a:solidFill>
                <a:latin typeface="Arial" pitchFamily="34" charset="0"/>
                <a:ea typeface="ＭＳ Ｐゴシック" pitchFamily="50" charset="-128"/>
              </a:defRPr>
            </a:lvl4pPr>
            <a:lvl5pPr marL="2057400" indent="-228600" eaLnBrk="0" hangingPunct="0">
              <a:defRPr kumimoji="1" sz="1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9pPr>
          </a:lstStyle>
          <a:p>
            <a:pPr algn="ctr" defTabSz="914296" eaLnBrk="1" fontAlgn="base" hangingPunct="1">
              <a:lnSpc>
                <a:spcPct val="110000"/>
              </a:lnSpc>
              <a:spcBef>
                <a:spcPct val="0"/>
              </a:spcBef>
              <a:spcAft>
                <a:spcPct val="0"/>
              </a:spcAft>
            </a:pPr>
            <a:endParaRPr lang="ja-JP" altLang="en-US" sz="3100" dirty="0" smtClean="0">
              <a:solidFill>
                <a:srgbClr val="000099"/>
              </a:solidFill>
              <a:latin typeface="Arial Black" pitchFamily="34" charset="0"/>
              <a:ea typeface="HGP創英角ｺﾞｼｯｸUB" pitchFamily="50" charset="-128"/>
            </a:endParaRPr>
          </a:p>
        </p:txBody>
      </p:sp>
      <p:cxnSp>
        <p:nvCxnSpPr>
          <p:cNvPr id="19" name="直線コネクタ 18"/>
          <p:cNvCxnSpPr/>
          <p:nvPr userDrawn="1"/>
        </p:nvCxnSpPr>
        <p:spPr>
          <a:xfrm>
            <a:off x="0" y="558886"/>
            <a:ext cx="12192000"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982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7" name="スライド番号プレースホルダー 5"/>
          <p:cNvSpPr>
            <a:spLocks noGrp="1"/>
          </p:cNvSpPr>
          <p:nvPr>
            <p:ph type="sldNum" sz="quarter" idx="4"/>
          </p:nvPr>
        </p:nvSpPr>
        <p:spPr>
          <a:xfrm>
            <a:off x="9283308" y="193761"/>
            <a:ext cx="2743200" cy="365125"/>
          </a:xfrm>
          <a:prstGeom prst="rect">
            <a:avLst/>
          </a:prstGeom>
        </p:spPr>
        <p:txBody>
          <a:bodyPr vert="horz" lIns="91440" tIns="45720" rIns="91440" bIns="45720" rtlCol="0" anchor="ctr"/>
          <a:lstStyle>
            <a:lvl1pPr algn="r">
              <a:defRPr sz="1800">
                <a:solidFill>
                  <a:schemeClr val="tx1">
                    <a:tint val="75000"/>
                  </a:schemeClr>
                </a:solidFill>
                <a:latin typeface="Meiryo UI" panose="020B0604030504040204" pitchFamily="50" charset="-128"/>
                <a:ea typeface="Meiryo UI" panose="020B0604030504040204" pitchFamily="50" charset="-128"/>
              </a:defRPr>
            </a:lvl1pPr>
          </a:lstStyle>
          <a:p>
            <a:fld id="{75438C89-2E4A-459A-A240-7BEE69BDF8CF}" type="slidenum">
              <a:rPr lang="ja-JP" altLang="en-US" smtClean="0"/>
              <a:pPr/>
              <a:t>‹#›</a:t>
            </a:fld>
            <a:endParaRPr lang="ja-JP" altLang="en-US"/>
          </a:p>
        </p:txBody>
      </p:sp>
    </p:spTree>
    <p:extLst>
      <p:ext uri="{BB962C8B-B14F-4D97-AF65-F5344CB8AC3E}">
        <p14:creationId xmlns:p14="http://schemas.microsoft.com/office/powerpoint/2010/main" val="27721065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4662" y="74428"/>
            <a:ext cx="10515600" cy="564783"/>
          </a:xfrm>
          <a:prstGeom prst="rect">
            <a:avLst/>
          </a:prstGeo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713D794A-4A22-473A-9C66-E529C47071E4}" type="datetime1">
              <a:rPr kumimoji="1" lang="ja-JP" altLang="en-US" smtClean="0"/>
              <a:t>2022/7/22</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15687137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a:prstGeom prst="rect">
            <a:avLst/>
          </a:prstGeo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a:prstGeom prst="rect">
            <a:avLst/>
          </a:prstGeo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p>
            <a:fld id="{E1EDFBB6-4CAD-4C27-ACF0-83D87F5A6E24}" type="datetime1">
              <a:rPr kumimoji="1" lang="ja-JP" altLang="en-US" smtClean="0"/>
              <a:t>2022/7/22</a:t>
            </a:fld>
            <a:endParaRPr kumimoji="1"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23339035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4662" y="74428"/>
            <a:ext cx="10515600" cy="564783"/>
          </a:xfrm>
          <a:prstGeom prst="rect">
            <a:avLst/>
          </a:prstGeom>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4FE2D929-BDD9-4C14-A523-7F2D3D4DF1EB}" type="datetime1">
              <a:rPr kumimoji="1" lang="ja-JP" altLang="en-US" smtClean="0"/>
              <a:t>2022/7/22</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38121049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C59AEB77-62FD-4D12-A8D6-9CE3B82884BF}" type="datetime1">
              <a:rPr kumimoji="1" lang="ja-JP" altLang="en-US" smtClean="0"/>
              <a:t>2022/7/22</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15342441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D3281C81-7E71-4D03-B884-0F5B4C695745}" type="datetime1">
              <a:rPr kumimoji="1" lang="ja-JP" altLang="en-US" smtClean="0"/>
              <a:t>2022/7/22</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9283308" y="193761"/>
            <a:ext cx="2743200" cy="365125"/>
          </a:xfrm>
          <a:prstGeom prst="rect">
            <a:avLst/>
          </a:prstGeom>
        </p:spPr>
        <p:txBody>
          <a:bodyPr/>
          <a:lstStyle/>
          <a:p>
            <a:fld id="{75438C89-2E4A-459A-A240-7BEE69BDF8CF}" type="slidenum">
              <a:rPr kumimoji="1" lang="ja-JP" altLang="en-US" smtClean="0"/>
              <a:t>‹#›</a:t>
            </a:fld>
            <a:endParaRPr kumimoji="1" lang="ja-JP" altLang="en-US"/>
          </a:p>
        </p:txBody>
      </p:sp>
    </p:spTree>
    <p:extLst>
      <p:ext uri="{BB962C8B-B14F-4D97-AF65-F5344CB8AC3E}">
        <p14:creationId xmlns:p14="http://schemas.microsoft.com/office/powerpoint/2010/main" val="37840285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スライド番号プレースホルダー 5"/>
          <p:cNvSpPr>
            <a:spLocks noGrp="1"/>
          </p:cNvSpPr>
          <p:nvPr>
            <p:ph type="sldNum" sz="quarter" idx="4"/>
          </p:nvPr>
        </p:nvSpPr>
        <p:spPr>
          <a:xfrm>
            <a:off x="9283308" y="193761"/>
            <a:ext cx="2743200" cy="365125"/>
          </a:xfrm>
          <a:prstGeom prst="rect">
            <a:avLst/>
          </a:prstGeom>
        </p:spPr>
        <p:txBody>
          <a:bodyPr vert="horz" lIns="91440" tIns="45720" rIns="91440" bIns="45720" rtlCol="0" anchor="ctr"/>
          <a:lstStyle>
            <a:lvl1pPr algn="r">
              <a:defRPr sz="1800">
                <a:solidFill>
                  <a:schemeClr val="tx1">
                    <a:tint val="75000"/>
                  </a:schemeClr>
                </a:solidFill>
                <a:latin typeface="Meiryo UI" panose="020B0604030504040204" pitchFamily="50" charset="-128"/>
                <a:ea typeface="Meiryo UI" panose="020B0604030504040204" pitchFamily="50" charset="-128"/>
              </a:defRPr>
            </a:lvl1pPr>
          </a:lstStyle>
          <a:p>
            <a:fld id="{75438C89-2E4A-459A-A240-7BEE69BDF8CF}" type="slidenum">
              <a:rPr lang="ja-JP" altLang="en-US" smtClean="0"/>
              <a:pPr/>
              <a:t>‹#›</a:t>
            </a:fld>
            <a:endParaRPr lang="ja-JP" altLang="en-US"/>
          </a:p>
        </p:txBody>
      </p:sp>
    </p:spTree>
    <p:extLst>
      <p:ext uri="{BB962C8B-B14F-4D97-AF65-F5344CB8AC3E}">
        <p14:creationId xmlns:p14="http://schemas.microsoft.com/office/powerpoint/2010/main" val="339517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3600" b="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933841"/>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hdr="0" ftr="0" dt="0"/>
  <p:txStyles>
    <p:titleStyle>
      <a:lvl1pPr algn="ctr" defTabSz="457189"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189"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377"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891" indent="-342891" algn="l" defTabSz="457189"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32" indent="-285744" algn="l" defTabSz="457189"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2971" indent="-228594" algn="l" defTabSz="457189"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160" indent="-228594" algn="l" defTabSz="457189"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349" indent="-228594" algn="l" defTabSz="457189"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89" rtl="0" eaLnBrk="1" latinLnBrk="0" hangingPunct="1">
        <a:defRPr kumimoji="1" sz="1800" kern="1200">
          <a:solidFill>
            <a:schemeClr val="tx1"/>
          </a:solidFill>
          <a:latin typeface="+mn-lt"/>
          <a:ea typeface="+mn-ea"/>
          <a:cs typeface="+mn-cs"/>
        </a:defRPr>
      </a:lvl1pPr>
      <a:lvl2pPr marL="457189" algn="l" defTabSz="457189" rtl="0" eaLnBrk="1" latinLnBrk="0" hangingPunct="1">
        <a:defRPr kumimoji="1" sz="1800" kern="1200">
          <a:solidFill>
            <a:schemeClr val="tx1"/>
          </a:solidFill>
          <a:latin typeface="+mn-lt"/>
          <a:ea typeface="+mn-ea"/>
          <a:cs typeface="+mn-cs"/>
        </a:defRPr>
      </a:lvl2pPr>
      <a:lvl3pPr marL="914377" algn="l" defTabSz="457189" rtl="0" eaLnBrk="1" latinLnBrk="0" hangingPunct="1">
        <a:defRPr kumimoji="1" sz="1800" kern="1200">
          <a:solidFill>
            <a:schemeClr val="tx1"/>
          </a:solidFill>
          <a:latin typeface="+mn-lt"/>
          <a:ea typeface="+mn-ea"/>
          <a:cs typeface="+mn-cs"/>
        </a:defRPr>
      </a:lvl3pPr>
      <a:lvl4pPr marL="1371566" algn="l" defTabSz="457189" rtl="0" eaLnBrk="1" latinLnBrk="0" hangingPunct="1">
        <a:defRPr kumimoji="1" sz="1800" kern="1200">
          <a:solidFill>
            <a:schemeClr val="tx1"/>
          </a:solidFill>
          <a:latin typeface="+mn-lt"/>
          <a:ea typeface="+mn-ea"/>
          <a:cs typeface="+mn-cs"/>
        </a:defRPr>
      </a:lvl4pPr>
      <a:lvl5pPr marL="1828754" algn="l" defTabSz="457189" rtl="0" eaLnBrk="1" latinLnBrk="0" hangingPunct="1">
        <a:defRPr kumimoji="1" sz="1800" kern="1200">
          <a:solidFill>
            <a:schemeClr val="tx1"/>
          </a:solidFill>
          <a:latin typeface="+mn-lt"/>
          <a:ea typeface="+mn-ea"/>
          <a:cs typeface="+mn-cs"/>
        </a:defRPr>
      </a:lvl5pPr>
      <a:lvl6pPr marL="2285943" algn="l" defTabSz="457189" rtl="0" eaLnBrk="1" latinLnBrk="0" hangingPunct="1">
        <a:defRPr kumimoji="1" sz="1800" kern="1200">
          <a:solidFill>
            <a:schemeClr val="tx1"/>
          </a:solidFill>
          <a:latin typeface="+mn-lt"/>
          <a:ea typeface="+mn-ea"/>
          <a:cs typeface="+mn-cs"/>
        </a:defRPr>
      </a:lvl6pPr>
      <a:lvl7pPr marL="2743131" algn="l" defTabSz="457189" rtl="0" eaLnBrk="1" latinLnBrk="0" hangingPunct="1">
        <a:defRPr kumimoji="1" sz="1800" kern="1200">
          <a:solidFill>
            <a:schemeClr val="tx1"/>
          </a:solidFill>
          <a:latin typeface="+mn-lt"/>
          <a:ea typeface="+mn-ea"/>
          <a:cs typeface="+mn-cs"/>
        </a:defRPr>
      </a:lvl7pPr>
      <a:lvl8pPr marL="3200320" algn="l" defTabSz="457189" rtl="0" eaLnBrk="1" latinLnBrk="0" hangingPunct="1">
        <a:defRPr kumimoji="1" sz="1800" kern="1200">
          <a:solidFill>
            <a:schemeClr val="tx1"/>
          </a:solidFill>
          <a:latin typeface="+mn-lt"/>
          <a:ea typeface="+mn-ea"/>
          <a:cs typeface="+mn-cs"/>
        </a:defRPr>
      </a:lvl8pPr>
      <a:lvl9pPr marL="3657509" algn="l" defTabSz="457189"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7351" y="1264515"/>
            <a:ext cx="2445471" cy="778580"/>
          </a:xfrm>
          <a:prstGeom prst="rect">
            <a:avLst/>
          </a:prstGeom>
        </p:spPr>
      </p:pic>
      <p:pic>
        <p:nvPicPr>
          <p:cNvPr id="6" name="図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1525" y="566791"/>
            <a:ext cx="2621019" cy="610264"/>
          </a:xfrm>
          <a:prstGeom prst="rect">
            <a:avLst/>
          </a:prstGeom>
        </p:spPr>
      </p:pic>
      <p:pic>
        <p:nvPicPr>
          <p:cNvPr id="2" name="図 1"/>
          <p:cNvPicPr>
            <a:picLocks noChangeAspect="1"/>
          </p:cNvPicPr>
          <p:nvPr userDrawn="1"/>
        </p:nvPicPr>
        <p:blipFill>
          <a:blip r:embed="rId5"/>
          <a:stretch>
            <a:fillRect/>
          </a:stretch>
        </p:blipFill>
        <p:spPr>
          <a:xfrm>
            <a:off x="9999671" y="-1675"/>
            <a:ext cx="2194751" cy="2186621"/>
          </a:xfrm>
          <a:prstGeom prst="rect">
            <a:avLst/>
          </a:prstGeom>
        </p:spPr>
      </p:pic>
      <p:sp>
        <p:nvSpPr>
          <p:cNvPr id="12" name="テキスト ボックス 11"/>
          <p:cNvSpPr txBox="1"/>
          <p:nvPr userDrawn="1"/>
        </p:nvSpPr>
        <p:spPr>
          <a:xfrm>
            <a:off x="10053319" y="6501946"/>
            <a:ext cx="2060949" cy="276999"/>
          </a:xfrm>
          <a:prstGeom prst="rect">
            <a:avLst/>
          </a:prstGeom>
          <a:noFill/>
        </p:spPr>
        <p:txBody>
          <a:bodyPr wrap="none" rtlCol="0">
            <a:spAutoFit/>
          </a:bodyPr>
          <a:lstStyle/>
          <a:p>
            <a:pPr algn="l"/>
            <a:r>
              <a:rPr kumimoji="1" lang="en-US" altLang="ja-JP" sz="1200" dirty="0" smtClean="0">
                <a:solidFill>
                  <a:schemeClr val="tx1"/>
                </a:solidFill>
                <a:latin typeface="Calibri" panose="020F0502020204030204" pitchFamily="34" charset="0"/>
                <a:cs typeface="Calibri" panose="020F0502020204030204" pitchFamily="34" charset="0"/>
              </a:rPr>
              <a:t>© i-PRO | All Rights</a:t>
            </a:r>
            <a:r>
              <a:rPr kumimoji="1" lang="en-US" altLang="ja-JP" sz="1200" baseline="0" dirty="0" smtClean="0">
                <a:solidFill>
                  <a:schemeClr val="tx1"/>
                </a:solidFill>
                <a:latin typeface="Calibri" panose="020F0502020204030204" pitchFamily="34" charset="0"/>
                <a:cs typeface="Calibri" panose="020F0502020204030204" pitchFamily="34" charset="0"/>
              </a:rPr>
              <a:t> Reserved.</a:t>
            </a:r>
            <a:endParaRPr kumimoji="1" lang="ja-JP" altLang="en-US" sz="1200" dirty="0">
              <a:solidFill>
                <a:schemeClr val="tx1"/>
              </a:solidFill>
              <a:latin typeface="Calibri" panose="020F0502020204030204" pitchFamily="34" charset="0"/>
              <a:cs typeface="Calibri" panose="020F0502020204030204" pitchFamily="34" charset="0"/>
            </a:endParaRPr>
          </a:p>
        </p:txBody>
      </p:sp>
      <p:sp>
        <p:nvSpPr>
          <p:cNvPr id="3" name="タイトル プレースホルダー 2"/>
          <p:cNvSpPr>
            <a:spLocks noGrp="1"/>
          </p:cNvSpPr>
          <p:nvPr>
            <p:ph type="title"/>
          </p:nvPr>
        </p:nvSpPr>
        <p:spPr>
          <a:xfrm>
            <a:off x="768309" y="2439601"/>
            <a:ext cx="10515600" cy="132503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691799772"/>
      </p:ext>
    </p:extLst>
  </p:cSld>
  <p:clrMap bg1="lt1" tx1="dk1" bg2="lt2" tx2="dk2" accent1="accent1" accent2="accent2" accent3="accent3" accent4="accent4" accent5="accent5" accent6="accent6" hlink="hlink" folHlink="folHlink"/>
  <p:sldLayoutIdLst>
    <p:sldLayoutId id="2147483670" r:id="rId1"/>
  </p:sldLayoutIdLst>
  <p:timing>
    <p:tnLst>
      <p:par>
        <p:cTn id="1" dur="indefinite" restart="never" nodeType="tmRoot"/>
      </p:par>
    </p:tnLst>
  </p:timing>
  <p:txStyles>
    <p:titleStyle>
      <a:lvl1pPr algn="l" defTabSz="1219170" rtl="0" eaLnBrk="1" latinLnBrk="0" hangingPunct="1">
        <a:lnSpc>
          <a:spcPct val="90000"/>
        </a:lnSpc>
        <a:spcBef>
          <a:spcPct val="0"/>
        </a:spcBef>
        <a:buNone/>
        <a:defRPr kumimoji="1" sz="42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ja-JP"/>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7351" y="1264515"/>
            <a:ext cx="2445471" cy="778580"/>
          </a:xfrm>
          <a:prstGeom prst="rect">
            <a:avLst/>
          </a:prstGeom>
        </p:spPr>
      </p:pic>
      <p:pic>
        <p:nvPicPr>
          <p:cNvPr id="2" name="図 1"/>
          <p:cNvPicPr>
            <a:picLocks noChangeAspect="1"/>
          </p:cNvPicPr>
          <p:nvPr userDrawn="1"/>
        </p:nvPicPr>
        <p:blipFill>
          <a:blip r:embed="rId4"/>
          <a:stretch>
            <a:fillRect/>
          </a:stretch>
        </p:blipFill>
        <p:spPr>
          <a:xfrm>
            <a:off x="9999671" y="-1675"/>
            <a:ext cx="2194751" cy="2186621"/>
          </a:xfrm>
          <a:prstGeom prst="rect">
            <a:avLst/>
          </a:prstGeom>
        </p:spPr>
      </p:pic>
      <p:sp>
        <p:nvSpPr>
          <p:cNvPr id="3" name="タイトル プレースホルダー 2"/>
          <p:cNvSpPr>
            <a:spLocks noGrp="1"/>
          </p:cNvSpPr>
          <p:nvPr>
            <p:ph type="title"/>
          </p:nvPr>
        </p:nvSpPr>
        <p:spPr>
          <a:xfrm>
            <a:off x="768309" y="2439601"/>
            <a:ext cx="10515600" cy="132503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234608992"/>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l" defTabSz="1219170" rtl="0" eaLnBrk="1" latinLnBrk="0" hangingPunct="1">
        <a:lnSpc>
          <a:spcPct val="90000"/>
        </a:lnSpc>
        <a:spcBef>
          <a:spcPct val="0"/>
        </a:spcBef>
        <a:buNone/>
        <a:defRPr kumimoji="1" sz="42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ja-JP"/>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2192000" cy="807623"/>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7773" y="6568565"/>
            <a:ext cx="966008" cy="224920"/>
          </a:xfrm>
          <a:prstGeom prst="rect">
            <a:avLst/>
          </a:prstGeom>
        </p:spPr>
      </p:pic>
      <p:cxnSp>
        <p:nvCxnSpPr>
          <p:cNvPr id="26" name="直線コネクタ 25"/>
          <p:cNvCxnSpPr/>
          <p:nvPr userDrawn="1"/>
        </p:nvCxnSpPr>
        <p:spPr>
          <a:xfrm>
            <a:off x="0" y="6480052"/>
            <a:ext cx="12192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5739499" y="6555179"/>
            <a:ext cx="713004" cy="252555"/>
          </a:xfrm>
          <a:prstGeom prst="rect">
            <a:avLst/>
          </a:prstGeom>
          <a:ln w="12700">
            <a:solidFill>
              <a:schemeClr val="tx1"/>
            </a:solidFill>
          </a:ln>
        </p:spPr>
        <p:txBody>
          <a:bodyPr vert="horz" lIns="36000" tIns="36000" rIns="36000" bIns="36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1200" b="1" smtClean="0">
                <a:solidFill>
                  <a:schemeClr val="tx1"/>
                </a:solidFill>
              </a:rPr>
              <a:pPr algn="ctr"/>
              <a:t>‹#›</a:t>
            </a:fld>
            <a:endParaRPr lang="ja-JP" altLang="en-US" sz="1200" b="1" dirty="0">
              <a:solidFill>
                <a:schemeClr val="tx1"/>
              </a:solidFill>
            </a:endParaRPr>
          </a:p>
        </p:txBody>
      </p:sp>
      <p:pic>
        <p:nvPicPr>
          <p:cNvPr id="2" name="図 1"/>
          <p:cNvPicPr>
            <a:picLocks noChangeAspect="1"/>
          </p:cNvPicPr>
          <p:nvPr userDrawn="1"/>
        </p:nvPicPr>
        <p:blipFill>
          <a:blip r:embed="rId4"/>
          <a:stretch>
            <a:fillRect/>
          </a:stretch>
        </p:blipFill>
        <p:spPr>
          <a:xfrm>
            <a:off x="10164132" y="6553928"/>
            <a:ext cx="1959017" cy="292633"/>
          </a:xfrm>
          <a:prstGeom prst="rect">
            <a:avLst/>
          </a:prstGeom>
        </p:spPr>
      </p:pic>
    </p:spTree>
    <p:extLst>
      <p:ext uri="{BB962C8B-B14F-4D97-AF65-F5344CB8AC3E}">
        <p14:creationId xmlns:p14="http://schemas.microsoft.com/office/powerpoint/2010/main" val="2568784170"/>
      </p:ext>
    </p:extLst>
  </p:cSld>
  <p:clrMap bg1="lt1" tx1="dk1" bg2="lt2" tx2="dk2" accent1="accent1" accent2="accent2" accent3="accent3" accent4="accent4" accent5="accent5" accent6="accent6" hlink="hlink" folHlink="folHlink"/>
  <p:sldLayoutIdLst>
    <p:sldLayoutId id="2147483666" r:id="rId1"/>
  </p:sldLayoutIdLst>
  <p:timing>
    <p:tnLst>
      <p:par>
        <p:cTn id="1" dur="indefinite" restart="never" nodeType="tmRoot"/>
      </p:par>
    </p:tnLst>
  </p:timing>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1"/>
          </a:p>
        </p:txBody>
      </p:sp>
      <p:sp>
        <p:nvSpPr>
          <p:cNvPr id="3" name="テキスト ボックス 2"/>
          <p:cNvSpPr txBox="1"/>
          <p:nvPr userDrawn="1"/>
        </p:nvSpPr>
        <p:spPr>
          <a:xfrm>
            <a:off x="10062785" y="6493329"/>
            <a:ext cx="2060949" cy="276999"/>
          </a:xfrm>
          <a:prstGeom prst="rect">
            <a:avLst/>
          </a:prstGeom>
          <a:noFill/>
        </p:spPr>
        <p:txBody>
          <a:bodyPr wrap="none" rtlCol="0">
            <a:spAutoFit/>
          </a:bodyPr>
          <a:lstStyle/>
          <a:p>
            <a:pPr algn="l"/>
            <a:r>
              <a:rPr kumimoji="1" lang="en-US" altLang="ja-JP" sz="1200" dirty="0" smtClean="0">
                <a:solidFill>
                  <a:schemeClr val="bg1"/>
                </a:solidFill>
                <a:latin typeface="Calibri" panose="020F0502020204030204" pitchFamily="34" charset="0"/>
                <a:cs typeface="Calibri" panose="020F0502020204030204" pitchFamily="34" charset="0"/>
              </a:rPr>
              <a:t>© i-PRO | All Rights</a:t>
            </a:r>
            <a:r>
              <a:rPr kumimoji="1" lang="en-US" altLang="ja-JP" sz="1200" baseline="0" dirty="0" smtClean="0">
                <a:solidFill>
                  <a:schemeClr val="bg1"/>
                </a:solidFill>
                <a:latin typeface="Calibri" panose="020F0502020204030204" pitchFamily="34" charset="0"/>
                <a:cs typeface="Calibri" panose="020F0502020204030204" pitchFamily="34" charset="0"/>
              </a:rPr>
              <a:t> Reserved.</a:t>
            </a:r>
            <a:endParaRPr kumimoji="1" lang="ja-JP" altLang="en-US" sz="1200" dirty="0">
              <a:solidFill>
                <a:schemeClr val="bg1"/>
              </a:solidFill>
              <a:latin typeface="Calibri" panose="020F0502020204030204" pitchFamily="34" charset="0"/>
              <a:cs typeface="Calibri" panose="020F0502020204030204" pitchFamily="34" charset="0"/>
            </a:endParaRPr>
          </a:p>
        </p:txBody>
      </p:sp>
      <p:grpSp>
        <p:nvGrpSpPr>
          <p:cNvPr id="4" name="グループ化 3"/>
          <p:cNvGrpSpPr/>
          <p:nvPr userDrawn="1"/>
        </p:nvGrpSpPr>
        <p:grpSpPr>
          <a:xfrm>
            <a:off x="1028668" y="521040"/>
            <a:ext cx="10141013" cy="5792947"/>
            <a:chOff x="771501" y="390780"/>
            <a:chExt cx="7605760" cy="4344710"/>
          </a:xfrm>
        </p:grpSpPr>
        <p:pic>
          <p:nvPicPr>
            <p:cNvPr id="5" name="図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6" name="グループ化 5"/>
            <p:cNvGrpSpPr/>
            <p:nvPr userDrawn="1"/>
          </p:nvGrpSpPr>
          <p:grpSpPr>
            <a:xfrm>
              <a:off x="771501" y="390780"/>
              <a:ext cx="7605760" cy="34769"/>
              <a:chOff x="1028668" y="521040"/>
              <a:chExt cx="10141013" cy="46358"/>
            </a:xfrm>
            <a:solidFill>
              <a:srgbClr val="6464E6"/>
            </a:solidFill>
          </p:grpSpPr>
          <p:sp>
            <p:nvSpPr>
              <p:cNvPr id="38" name="正方形/長方形 37"/>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9" name="正方形/長方形 38"/>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0" name="正方形/長方形 39"/>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1" name="正方形/長方形 40"/>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2" name="正方形/長方形 41"/>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3" name="正方形/長方形 42"/>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4" name="正方形/長方形 43"/>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45" name="正方形/長方形 44"/>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grpSp>
          <p:nvGrpSpPr>
            <p:cNvPr id="7" name="グループ化 6"/>
            <p:cNvGrpSpPr/>
            <p:nvPr userDrawn="1"/>
          </p:nvGrpSpPr>
          <p:grpSpPr>
            <a:xfrm>
              <a:off x="771501" y="1469660"/>
              <a:ext cx="7605760" cy="34769"/>
              <a:chOff x="1028668" y="521040"/>
              <a:chExt cx="10141013" cy="46358"/>
            </a:xfrm>
            <a:solidFill>
              <a:srgbClr val="6464E6"/>
            </a:solidFill>
          </p:grpSpPr>
          <p:sp>
            <p:nvSpPr>
              <p:cNvPr id="30" name="正方形/長方形 29"/>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1" name="正方形/長方形 30"/>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2" name="正方形/長方形 31"/>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3" name="正方形/長方形 32"/>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4" name="正方形/長方形 33"/>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5" name="正方形/長方形 34"/>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6" name="正方形/長方形 35"/>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37" name="正方形/長方形 36"/>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sp>
          <p:nvSpPr>
            <p:cNvPr id="8" name="正方形/長方形 7"/>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9" name="正方形/長方形 8"/>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0" name="正方形/長方形 9"/>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1" name="正方形/長方形 10"/>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nvGrpSpPr>
            <p:cNvPr id="12" name="グループ化 11"/>
            <p:cNvGrpSpPr/>
            <p:nvPr userDrawn="1"/>
          </p:nvGrpSpPr>
          <p:grpSpPr>
            <a:xfrm>
              <a:off x="771501" y="3627418"/>
              <a:ext cx="7605760" cy="34769"/>
              <a:chOff x="1028668" y="521040"/>
              <a:chExt cx="10141013" cy="46358"/>
            </a:xfrm>
            <a:solidFill>
              <a:srgbClr val="6464E6"/>
            </a:solidFill>
          </p:grpSpPr>
          <p:sp>
            <p:nvSpPr>
              <p:cNvPr id="22" name="正方形/長方形 21"/>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3" name="正方形/長方形 22"/>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4" name="正方形/長方形 23"/>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5" name="正方形/長方形 24"/>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6" name="正方形/長方形 25"/>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7" name="正方形/長方形 26"/>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8" name="正方形/長方形 27"/>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9" name="正方形/長方形 28"/>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grpSp>
          <p:nvGrpSpPr>
            <p:cNvPr id="13" name="グループ化 12"/>
            <p:cNvGrpSpPr/>
            <p:nvPr userDrawn="1"/>
          </p:nvGrpSpPr>
          <p:grpSpPr>
            <a:xfrm>
              <a:off x="771501" y="4700721"/>
              <a:ext cx="7605760" cy="34769"/>
              <a:chOff x="1028668" y="521040"/>
              <a:chExt cx="10141013" cy="46358"/>
            </a:xfrm>
            <a:solidFill>
              <a:srgbClr val="6464E6"/>
            </a:solidFill>
          </p:grpSpPr>
          <p:sp>
            <p:nvSpPr>
              <p:cNvPr id="14" name="正方形/長方形 13"/>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5" name="正方形/長方形 14"/>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6" name="正方形/長方形 15"/>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7" name="正方形/長方形 16"/>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8" name="正方形/長方形 17"/>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19" name="正方形/長方形 18"/>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0" name="正方形/長方形 19"/>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sp>
            <p:nvSpPr>
              <p:cNvPr id="21" name="正方形/長方形 20"/>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p>
            </p:txBody>
          </p:sp>
        </p:grpSp>
      </p:grpSp>
    </p:spTree>
    <p:extLst>
      <p:ext uri="{BB962C8B-B14F-4D97-AF65-F5344CB8AC3E}">
        <p14:creationId xmlns:p14="http://schemas.microsoft.com/office/powerpoint/2010/main" val="2430511912"/>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hyperlink" Target="http://&#24598;&#12356;&#12411;&#12393;&#12424;&#12367;&#24403;&#12383;&#12427;&#38754;&#30333;&#28961;&#26009;&#24515;&#29702;&#12486;&#12473;&#12488;.com/wp-content/uploads/2014/09/&#36554;.jpg" TargetMode="External"/><Relationship Id="rId2" Type="http://schemas.openxmlformats.org/officeDocument/2006/relationships/hyperlink" Target="http://all-silhouettes.com/vector-trees/"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hyperlink" Target="http://&#24598;&#12356;&#12411;&#12393;&#12424;&#12367;&#24403;&#12383;&#12427;&#38754;&#30333;&#28961;&#26009;&#24515;&#29702;&#12486;&#12473;&#12488;.com/wp-content/uploads/2014/09/&#36554;.jpg" TargetMode="External"/><Relationship Id="rId2" Type="http://schemas.openxmlformats.org/officeDocument/2006/relationships/hyperlink" Target="http://all-silhouettes.com/vector-trees/"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47836" y="2799965"/>
            <a:ext cx="9457059" cy="1323439"/>
          </a:xfrm>
          <a:prstGeom prst="rect">
            <a:avLst/>
          </a:prstGeom>
        </p:spPr>
        <p:txBody>
          <a:bodyPr wrap="square" anchor="ctr">
            <a:spAutoFit/>
          </a:bodyPr>
          <a:lstStyle/>
          <a:p>
            <a:r>
              <a:rPr lang="en-US" altLang="ja-JP" sz="4000" b="1" dirty="0">
                <a:latin typeface="Calibri" panose="020F0502020204030204" pitchFamily="34" charset="0"/>
                <a:ea typeface="Tahoma" panose="020B0604030504040204" pitchFamily="34" charset="0"/>
                <a:cs typeface="Tahoma" panose="020B0604030504040204" pitchFamily="34" charset="0"/>
              </a:rPr>
              <a:t>AI-VMD </a:t>
            </a:r>
            <a:br>
              <a:rPr lang="en-US" altLang="ja-JP" sz="4000" b="1" dirty="0">
                <a:latin typeface="Calibri" panose="020F0502020204030204" pitchFamily="34" charset="0"/>
                <a:ea typeface="Tahoma" panose="020B0604030504040204" pitchFamily="34" charset="0"/>
                <a:cs typeface="Tahoma" panose="020B0604030504040204" pitchFamily="34" charset="0"/>
              </a:rPr>
            </a:br>
            <a:r>
              <a:rPr lang="en-US" altLang="ja-JP" sz="4000" b="1" dirty="0">
                <a:latin typeface="Calibri" panose="020F0502020204030204" pitchFamily="34" charset="0"/>
                <a:ea typeface="Tahoma" panose="020B0604030504040204" pitchFamily="34" charset="0"/>
                <a:cs typeface="Tahoma" panose="020B0604030504040204" pitchFamily="34" charset="0"/>
              </a:rPr>
              <a:t>Installation &amp; Setting Guide</a:t>
            </a:r>
          </a:p>
        </p:txBody>
      </p:sp>
      <p:sp>
        <p:nvSpPr>
          <p:cNvPr id="6" name="正方形/長方形 5"/>
          <p:cNvSpPr/>
          <p:nvPr/>
        </p:nvSpPr>
        <p:spPr>
          <a:xfrm>
            <a:off x="647837" y="5854125"/>
            <a:ext cx="2905102" cy="400110"/>
          </a:xfrm>
          <a:prstGeom prst="rect">
            <a:avLst/>
          </a:prstGeom>
        </p:spPr>
        <p:txBody>
          <a:bodyPr wrap="square" anchor="b">
            <a:spAutoFit/>
          </a:bodyPr>
          <a:lstStyle/>
          <a:p>
            <a:r>
              <a:rPr lang="en-US" altLang="ja-JP" sz="2000" dirty="0" smtClean="0">
                <a:latin typeface="Calibri Light" panose="020F0302020204030204" pitchFamily="34" charset="0"/>
                <a:ea typeface="Tahoma" panose="020B0604030504040204" pitchFamily="34" charset="0"/>
                <a:cs typeface="Calibri Light" panose="020F0302020204030204" pitchFamily="34" charset="0"/>
              </a:rPr>
              <a:t>Jul. 2022</a:t>
            </a:r>
            <a:endParaRPr lang="en-US" altLang="ja-JP" sz="2000" dirty="0">
              <a:latin typeface="Calibri Light" panose="020F0302020204030204" pitchFamily="34" charset="0"/>
              <a:ea typeface="Tahoma" panose="020B0604030504040204" pitchFamily="34" charset="0"/>
              <a:cs typeface="Calibri Light" panose="020F0302020204030204" pitchFamily="34" charset="0"/>
            </a:endParaRPr>
          </a:p>
        </p:txBody>
      </p:sp>
      <p:sp>
        <p:nvSpPr>
          <p:cNvPr id="7" name="正方形/長方形 6"/>
          <p:cNvSpPr/>
          <p:nvPr/>
        </p:nvSpPr>
        <p:spPr>
          <a:xfrm>
            <a:off x="647836" y="5458737"/>
            <a:ext cx="2754041" cy="400110"/>
          </a:xfrm>
          <a:prstGeom prst="rect">
            <a:avLst/>
          </a:prstGeom>
        </p:spPr>
        <p:txBody>
          <a:bodyPr wrap="square" lIns="91440" tIns="45720" rIns="91440" bIns="45720" anchor="b">
            <a:spAutoFit/>
          </a:bodyPr>
          <a:lstStyle/>
          <a:p>
            <a:r>
              <a:rPr lang="en-US" altLang="ja-JP" sz="2000" dirty="0" smtClean="0">
                <a:latin typeface="Calibri Light"/>
                <a:ea typeface="Tahoma"/>
                <a:cs typeface="Calibri Light"/>
              </a:rPr>
              <a:t>Document Ver.1.21</a:t>
            </a:r>
          </a:p>
        </p:txBody>
      </p:sp>
    </p:spTree>
    <p:extLst>
      <p:ext uri="{BB962C8B-B14F-4D97-AF65-F5344CB8AC3E}">
        <p14:creationId xmlns:p14="http://schemas.microsoft.com/office/powerpoint/2010/main" val="1121478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a:xfrm>
            <a:off x="85241" y="678219"/>
            <a:ext cx="12018936" cy="5559849"/>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latin typeface="Calibri" panose="020F0502020204030204" pitchFamily="34" charset="0"/>
                <a:cs typeface="Calibri" panose="020F0502020204030204" pitchFamily="34" charset="0"/>
              </a:rPr>
              <a:pPr/>
              <a:t>10</a:t>
            </a:fld>
            <a:endParaRPr lang="ja-JP" altLang="en-US" dirty="0">
              <a:latin typeface="Calibri" panose="020F0502020204030204" pitchFamily="34" charset="0"/>
              <a:cs typeface="Calibri" panose="020F0502020204030204" pitchFamily="34" charset="0"/>
            </a:endParaRPr>
          </a:p>
        </p:txBody>
      </p:sp>
      <p:sp>
        <p:nvSpPr>
          <p:cNvPr id="46" name="正方形/長方形 45"/>
          <p:cNvSpPr/>
          <p:nvPr/>
        </p:nvSpPr>
        <p:spPr>
          <a:xfrm>
            <a:off x="4693645" y="1476297"/>
            <a:ext cx="3827543" cy="2973157"/>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pic>
        <p:nvPicPr>
          <p:cNvPr id="7" name="Picture 4" descr="tree-8">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87968" y="1560000"/>
            <a:ext cx="1298221" cy="10197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ee-8">
            <a:hlinkClick r:id="rId2"/>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60164" y="1560001"/>
            <a:ext cx="1658322" cy="1099585"/>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a:spLocks noChangeAspect="1"/>
          </p:cNvSpPr>
          <p:nvPr/>
        </p:nvSpPr>
        <p:spPr>
          <a:xfrm>
            <a:off x="4805828" y="1560001"/>
            <a:ext cx="3605367" cy="2794970"/>
          </a:xfrm>
          <a:prstGeom prst="rect">
            <a:avLst/>
          </a:prstGeom>
          <a:noFill/>
          <a:ln w="25400" cap="flat" cmpd="sng" algn="ctr">
            <a:solidFill>
              <a:sysClr val="window" lastClr="FFFFFF">
                <a:lumMod val="50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pic>
        <p:nvPicPr>
          <p:cNvPr id="10" name="Picture 2" descr="歩く人"/>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568581" y="2942520"/>
            <a:ext cx="634229" cy="1228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歩く人"/>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20723" y="2301671"/>
            <a:ext cx="370617" cy="694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車">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576817" y="2301671"/>
            <a:ext cx="778364" cy="278126"/>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a:spLocks noChangeAspect="1"/>
          </p:cNvSpPr>
          <p:nvPr/>
        </p:nvSpPr>
        <p:spPr>
          <a:xfrm>
            <a:off x="4805828" y="1560001"/>
            <a:ext cx="3605367" cy="1134292"/>
          </a:xfrm>
          <a:prstGeom prst="rect">
            <a:avLst/>
          </a:prstGeom>
          <a:solidFill>
            <a:schemeClr val="bg1">
              <a:lumMod val="50000"/>
              <a:alpha val="49804"/>
            </a:schemeClr>
          </a:solidFill>
          <a:ln w="25400" cap="flat" cmpd="sng" algn="ctr">
            <a:solidFill>
              <a:schemeClr val="bg1">
                <a:lumMod val="50000"/>
              </a:scheme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sp>
        <p:nvSpPr>
          <p:cNvPr id="40" name="正方形/長方形 39"/>
          <p:cNvSpPr/>
          <p:nvPr/>
        </p:nvSpPr>
        <p:spPr>
          <a:xfrm flipH="1">
            <a:off x="6012616" y="2225709"/>
            <a:ext cx="347145" cy="86775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41" name="正方形/長方形 40"/>
          <p:cNvSpPr/>
          <p:nvPr/>
        </p:nvSpPr>
        <p:spPr>
          <a:xfrm>
            <a:off x="7498840" y="2225709"/>
            <a:ext cx="868103" cy="409851"/>
          </a:xfrm>
          <a:prstGeom prst="rect">
            <a:avLst/>
          </a:prstGeom>
          <a:noFill/>
          <a:ln w="38100">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48" name="テキスト ボックス 47"/>
          <p:cNvSpPr txBox="1"/>
          <p:nvPr/>
        </p:nvSpPr>
        <p:spPr>
          <a:xfrm>
            <a:off x="4778787" y="2394550"/>
            <a:ext cx="1415629" cy="338554"/>
          </a:xfrm>
          <a:prstGeom prst="rect">
            <a:avLst/>
          </a:prstGeom>
          <a:noFill/>
        </p:spPr>
        <p:txBody>
          <a:bodyPr wrap="square" rtlCol="0">
            <a:spAutoFit/>
          </a:bodyPr>
          <a:lstStyle/>
          <a:p>
            <a:r>
              <a:rPr kumimoji="1" lang="en-US" altLang="ja-JP" sz="1600" b="1" dirty="0" smtClean="0">
                <a:latin typeface="Calibri" panose="020F0502020204030204" pitchFamily="34" charset="0"/>
                <a:ea typeface="Meiryo UI" panose="020B0604030504040204" pitchFamily="50" charset="-128"/>
                <a:cs typeface="Calibri" panose="020F0502020204030204" pitchFamily="34" charset="0"/>
              </a:rPr>
              <a:t>Mask area</a:t>
            </a:r>
            <a:endParaRPr lang="en-US" altLang="ja-JP" sz="1600" b="1" dirty="0">
              <a:latin typeface="Calibri" panose="020F0502020204030204" pitchFamily="34" charset="0"/>
              <a:ea typeface="Meiryo UI" panose="020B0604030504040204" pitchFamily="50" charset="-128"/>
              <a:cs typeface="Calibri" panose="020F0502020204030204" pitchFamily="34" charset="0"/>
            </a:endParaRPr>
          </a:p>
        </p:txBody>
      </p:sp>
      <p:sp>
        <p:nvSpPr>
          <p:cNvPr id="49" name="正方形/長方形 48"/>
          <p:cNvSpPr/>
          <p:nvPr/>
        </p:nvSpPr>
        <p:spPr>
          <a:xfrm>
            <a:off x="4761443" y="2951148"/>
            <a:ext cx="1354997" cy="338554"/>
          </a:xfrm>
          <a:prstGeom prst="rect">
            <a:avLst/>
          </a:prstGeom>
        </p:spPr>
        <p:txBody>
          <a:bodyPr wrap="square">
            <a:spAutoFit/>
          </a:bodyPr>
          <a:lstStyle/>
          <a:p>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Undefined</a:t>
            </a:r>
            <a:endParaRPr lang="en-US" altLang="ja-JP" sz="1600" b="1" dirty="0">
              <a:latin typeface="Calibri" panose="020F0502020204030204" pitchFamily="34" charset="0"/>
              <a:ea typeface="Meiryo UI" panose="020B0604030504040204" pitchFamily="50" charset="-128"/>
              <a:cs typeface="Calibri" panose="020F0502020204030204" pitchFamily="34" charset="0"/>
            </a:endParaRPr>
          </a:p>
        </p:txBody>
      </p:sp>
      <p:pic>
        <p:nvPicPr>
          <p:cNvPr id="6" name="図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5356" y="2821714"/>
            <a:ext cx="439316" cy="1041048"/>
          </a:xfrm>
          <a:prstGeom prst="rect">
            <a:avLst/>
          </a:prstGeom>
        </p:spPr>
      </p:pic>
      <p:sp>
        <p:nvSpPr>
          <p:cNvPr id="55" name="角丸四角形 54"/>
          <p:cNvSpPr/>
          <p:nvPr/>
        </p:nvSpPr>
        <p:spPr>
          <a:xfrm>
            <a:off x="8676875" y="1235608"/>
            <a:ext cx="3349632" cy="1093983"/>
          </a:xfrm>
          <a:prstGeom prst="roundRect">
            <a:avLst/>
          </a:prstGeom>
          <a:solidFill>
            <a:schemeClr val="accent4">
              <a:lumMod val="20000"/>
              <a:lumOff val="80000"/>
            </a:schemeClr>
          </a:solidFill>
          <a:ln w="28575">
            <a:solidFill>
              <a:schemeClr val="accent4">
                <a:lumMod val="60000"/>
                <a:lumOff val="40000"/>
              </a:schemeClr>
            </a:solidFill>
            <a:prstDash val="solid"/>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600" b="1" i="0" u="sng"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kern="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NOT detect</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i="0" u="none" strike="noStrike" kern="0" cap="none" spc="0" normalizeH="0" baseline="0" noProof="0" dirty="0" smtClean="0">
                <a:ln>
                  <a:noFill/>
                </a:ln>
                <a:solidFill>
                  <a:schemeClr val="accent6">
                    <a:lumMod val="50000"/>
                  </a:schemeClr>
                </a:solidFill>
                <a:effectLst/>
                <a:uLnTx/>
                <a:uFillTx/>
                <a:latin typeface="Calibri" panose="020F0502020204030204" pitchFamily="34" charset="0"/>
                <a:ea typeface="Meiryo UI" panose="020B0604030504040204" pitchFamily="50" charset="-128"/>
                <a:cs typeface="Calibri" panose="020F0502020204030204" pitchFamily="34" charset="0"/>
              </a:rPr>
              <a:t>NOT alarm</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i="0" u="none" strike="noStrike" kern="0" cap="none" spc="0" normalizeH="0" baseline="0" noProof="0" dirty="0" smtClean="0">
                <a:ln>
                  <a:noFill/>
                </a:ln>
                <a:solidFill>
                  <a:srgbClr val="00B050"/>
                </a:solidFill>
                <a:effectLst/>
                <a:uLnTx/>
                <a:uFillTx/>
                <a:latin typeface="Calibri" panose="020F0502020204030204" pitchFamily="34" charset="0"/>
                <a:ea typeface="Meiryo UI" panose="020B0604030504040204" pitchFamily="50" charset="-128"/>
                <a:cs typeface="Calibri" panose="020F0502020204030204" pitchFamily="34" charset="0"/>
              </a:rPr>
              <a:t>Recognizes</a:t>
            </a:r>
            <a:endParaRPr kumimoji="0" lang="ja-JP" altLang="en-US" sz="1600" b="1" i="0" u="none" strike="noStrike" kern="0" cap="none" spc="0" normalizeH="0" baseline="0" noProof="0" dirty="0" smtClean="0">
              <a:ln>
                <a:noFill/>
              </a:ln>
              <a:solidFill>
                <a:srgbClr val="00B05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56" name="角丸四角形 55"/>
          <p:cNvSpPr/>
          <p:nvPr/>
        </p:nvSpPr>
        <p:spPr>
          <a:xfrm>
            <a:off x="8678208" y="2738722"/>
            <a:ext cx="3348299" cy="1076785"/>
          </a:xfrm>
          <a:prstGeom prst="roundRect">
            <a:avLst/>
          </a:prstGeom>
          <a:solidFill>
            <a:schemeClr val="accent1">
              <a:lumMod val="20000"/>
              <a:lumOff val="80000"/>
            </a:schemeClr>
          </a:solidFill>
          <a:ln w="28575">
            <a:solidFill>
              <a:srgbClr val="0000FF"/>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6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i="0" u="none" strike="noStrike" kern="0" cap="none" spc="0" normalizeH="0" baseline="0" noProof="0" dirty="0" smtClean="0">
                <a:ln>
                  <a:noFill/>
                </a:ln>
                <a:solidFill>
                  <a:srgbClr val="FF5050"/>
                </a:solidFill>
                <a:effectLst/>
                <a:uLnTx/>
                <a:uFillTx/>
                <a:latin typeface="Calibri" panose="020F0502020204030204" pitchFamily="34" charset="0"/>
                <a:ea typeface="Meiryo UI" panose="020B0604030504040204" pitchFamily="50" charset="-128"/>
                <a:cs typeface="Calibri" panose="020F0502020204030204" pitchFamily="34" charset="0"/>
              </a:rPr>
              <a:t>Detects</a:t>
            </a:r>
            <a:endParaRPr kumimoji="0" lang="en-US" altLang="ja-JP" sz="1600" b="1" kern="0" dirty="0">
              <a:solidFill>
                <a:srgbClr val="FF5050"/>
              </a:solidFill>
              <a:latin typeface="Calibri" panose="020F0502020204030204" pitchFamily="34" charset="0"/>
              <a:ea typeface="Meiryo UI" panose="020B0604030504040204" pitchFamily="50" charset="-128"/>
              <a:cs typeface="Calibri" panose="020F0502020204030204" pitchFamily="34" charset="0"/>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i="0" u="none" strike="noStrike" kern="0" cap="none" spc="0" normalizeH="0" baseline="0" noProof="0" dirty="0" smtClean="0">
                <a:ln>
                  <a:noFill/>
                </a:ln>
                <a:solidFill>
                  <a:schemeClr val="accent6">
                    <a:lumMod val="50000"/>
                  </a:schemeClr>
                </a:solidFill>
                <a:effectLst/>
                <a:uLnTx/>
                <a:uFillTx/>
                <a:latin typeface="Calibri" panose="020F0502020204030204" pitchFamily="34" charset="0"/>
                <a:ea typeface="Meiryo UI" panose="020B0604030504040204" pitchFamily="50" charset="-128"/>
                <a:cs typeface="Calibri" panose="020F0502020204030204" pitchFamily="34" charset="0"/>
              </a:rPr>
              <a:t>NOT alarm</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kern="0" noProof="0" dirty="0" smtClean="0">
                <a:solidFill>
                  <a:srgbClr val="00B050"/>
                </a:solidFill>
                <a:latin typeface="Calibri" panose="020F0502020204030204" pitchFamily="34" charset="0"/>
                <a:ea typeface="Meiryo UI" panose="020B0604030504040204" pitchFamily="50" charset="-128"/>
                <a:cs typeface="Calibri" panose="020F0502020204030204" pitchFamily="34" charset="0"/>
              </a:rPr>
              <a:t>Recognizes</a:t>
            </a:r>
            <a:endParaRPr kumimoji="0" lang="ja-JP" altLang="en-US" sz="1600" b="1" i="0" u="none" strike="noStrike" kern="0" cap="none" spc="0" normalizeH="0" baseline="0" noProof="0" dirty="0" smtClean="0">
              <a:ln>
                <a:noFill/>
              </a:ln>
              <a:solidFill>
                <a:srgbClr val="00B05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57" name="角丸四角形 56"/>
          <p:cNvSpPr/>
          <p:nvPr/>
        </p:nvSpPr>
        <p:spPr>
          <a:xfrm>
            <a:off x="8676875" y="4190548"/>
            <a:ext cx="3331022" cy="1661612"/>
          </a:xfrm>
          <a:prstGeom prst="roundRect">
            <a:avLst>
              <a:gd name="adj" fmla="val 8112"/>
            </a:avLst>
          </a:prstGeom>
          <a:solidFill>
            <a:srgbClr val="C0504D">
              <a:lumMod val="20000"/>
              <a:lumOff val="80000"/>
            </a:srgbClr>
          </a:solidFill>
          <a:ln w="28575">
            <a:solidFill>
              <a:srgbClr val="FF0000"/>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600" b="1"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i="0" u="none" strike="noStrike" kern="0" cap="none" spc="0" normalizeH="0" baseline="0" noProof="0" dirty="0" smtClean="0">
                <a:ln>
                  <a:noFill/>
                </a:ln>
                <a:solidFill>
                  <a:srgbClr val="FF5050"/>
                </a:solidFill>
                <a:effectLst/>
                <a:uLnTx/>
                <a:uFillTx/>
                <a:latin typeface="Calibri" panose="020F0502020204030204" pitchFamily="34" charset="0"/>
                <a:ea typeface="Meiryo UI" panose="020B0604030504040204" pitchFamily="50" charset="-128"/>
                <a:cs typeface="Calibri" panose="020F0502020204030204" pitchFamily="34" charset="0"/>
              </a:rPr>
              <a:t>Detects</a:t>
            </a:r>
            <a:endParaRPr kumimoji="0" lang="en-US" altLang="ja-JP" sz="1600" b="1" kern="0" dirty="0">
              <a:solidFill>
                <a:srgbClr val="FF5050"/>
              </a:solidFill>
              <a:latin typeface="Calibri" panose="020F0502020204030204" pitchFamily="34" charset="0"/>
              <a:ea typeface="Meiryo UI" panose="020B0604030504040204" pitchFamily="50" charset="-128"/>
              <a:cs typeface="Calibri" panose="020F0502020204030204" pitchFamily="34" charset="0"/>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kern="0" dirty="0" smtClean="0">
                <a:solidFill>
                  <a:srgbClr val="FF5050"/>
                </a:solidFill>
                <a:latin typeface="Calibri" panose="020F0502020204030204" pitchFamily="34" charset="0"/>
                <a:ea typeface="Meiryo UI" panose="020B0604030504040204" pitchFamily="50" charset="-128"/>
                <a:cs typeface="Calibri" panose="020F0502020204030204" pitchFamily="34" charset="0"/>
              </a:rPr>
              <a:t>Alarms</a:t>
            </a:r>
            <a:endParaRPr kumimoji="0" lang="en-US" altLang="ja-JP" sz="1600" b="1" kern="0" dirty="0">
              <a:solidFill>
                <a:srgbClr val="FF5050"/>
              </a:solidFill>
              <a:latin typeface="Calibri" panose="020F0502020204030204" pitchFamily="34" charset="0"/>
              <a:ea typeface="Meiryo UI" panose="020B0604030504040204" pitchFamily="50" charset="-128"/>
              <a:cs typeface="Calibri" panose="020F0502020204030204" pitchFamily="34" charset="0"/>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600" b="1" kern="0" dirty="0" smtClean="0">
                <a:solidFill>
                  <a:srgbClr val="00B050"/>
                </a:solidFill>
                <a:latin typeface="Calibri" panose="020F0502020204030204" pitchFamily="34" charset="0"/>
                <a:ea typeface="Meiryo UI" panose="020B0604030504040204" pitchFamily="50" charset="-128"/>
                <a:cs typeface="Calibri" panose="020F0502020204030204" pitchFamily="34" charset="0"/>
              </a:rPr>
              <a:t>Recognizes</a:t>
            </a:r>
            <a:endParaRPr kumimoji="0" lang="en-US" altLang="ja-JP" sz="1600" b="1" kern="0" dirty="0">
              <a:solidFill>
                <a:srgbClr val="00B050"/>
              </a:solidFill>
              <a:latin typeface="Calibri" panose="020F0502020204030204" pitchFamily="34" charset="0"/>
              <a:ea typeface="Meiryo UI" panose="020B0604030504040204" pitchFamily="50" charset="-128"/>
              <a:cs typeface="Calibri" panose="020F0502020204030204" pitchFamily="34" charset="0"/>
            </a:endParaRPr>
          </a:p>
          <a:p>
            <a:pPr fontAlgn="base">
              <a:spcBef>
                <a:spcPct val="0"/>
              </a:spcBef>
              <a:spcAft>
                <a:spcPct val="0"/>
              </a:spcAft>
              <a:defRPr/>
            </a:pPr>
            <a:r>
              <a:rPr kumimoji="0" lang="en-US" altLang="ja-JP" sz="1050" b="1" kern="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 AI-VMD checks an object with AI object detection information and issues an alarm when it is a detection object. (The frame turns from </a:t>
            </a:r>
            <a:r>
              <a:rPr kumimoji="0" lang="en-US" altLang="ja-JP" sz="1050" b="1" kern="0" dirty="0" smtClean="0">
                <a:solidFill>
                  <a:srgbClr val="0000FF"/>
                </a:solidFill>
                <a:latin typeface="Calibri" panose="020F0502020204030204" pitchFamily="34" charset="0"/>
                <a:ea typeface="Meiryo UI" panose="020B0604030504040204" pitchFamily="50" charset="-128"/>
                <a:cs typeface="Calibri" panose="020F0502020204030204" pitchFamily="34" charset="0"/>
              </a:rPr>
              <a:t>blue</a:t>
            </a:r>
            <a:r>
              <a:rPr kumimoji="0" lang="en-US" altLang="ja-JP" sz="1050" b="1" kern="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 to </a:t>
            </a:r>
            <a:r>
              <a:rPr kumimoji="0" lang="en-US" altLang="ja-JP" sz="1050" b="1" kern="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red</a:t>
            </a:r>
            <a:r>
              <a:rPr kumimoji="0" lang="en-US" altLang="ja-JP" sz="1050" b="1" kern="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a:t>
            </a:r>
            <a:endParaRPr kumimoji="0" lang="ja-JP" altLang="en-US" sz="1050" b="1" kern="0" dirty="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endParaRPr>
          </a:p>
        </p:txBody>
      </p:sp>
      <p:sp>
        <p:nvSpPr>
          <p:cNvPr id="59" name="テキスト ボックス 58"/>
          <p:cNvSpPr txBox="1"/>
          <p:nvPr/>
        </p:nvSpPr>
        <p:spPr>
          <a:xfrm>
            <a:off x="4583817" y="781090"/>
            <a:ext cx="2620397" cy="523220"/>
          </a:xfrm>
          <a:prstGeom prst="rect">
            <a:avLst/>
          </a:prstGeom>
          <a:noFill/>
        </p:spPr>
        <p:txBody>
          <a:bodyPr wrap="none" rtlCol="0">
            <a:spAutoFit/>
          </a:bodyPr>
          <a:lstStyle/>
          <a:p>
            <a:r>
              <a:rPr lang="en-US" altLang="ja-JP" sz="28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Operation image</a:t>
            </a:r>
            <a:endParaRPr kumimoji="1" lang="ja-JP" altLang="en-US" sz="28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cxnSp>
        <p:nvCxnSpPr>
          <p:cNvPr id="30" name="直線コネクタ 29"/>
          <p:cNvCxnSpPr>
            <a:stCxn id="41" idx="0"/>
          </p:cNvCxnSpPr>
          <p:nvPr/>
        </p:nvCxnSpPr>
        <p:spPr bwMode="auto">
          <a:xfrm flipV="1">
            <a:off x="7932892" y="1614444"/>
            <a:ext cx="743983" cy="611265"/>
          </a:xfrm>
          <a:prstGeom prst="line">
            <a:avLst/>
          </a:prstGeom>
          <a:solidFill>
            <a:schemeClr val="accent1"/>
          </a:solidFill>
          <a:ln w="28575" cap="flat" cmpd="sng" algn="ctr">
            <a:solidFill>
              <a:schemeClr val="accent4">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線コネクタ 62"/>
          <p:cNvCxnSpPr/>
          <p:nvPr/>
        </p:nvCxnSpPr>
        <p:spPr bwMode="auto">
          <a:xfrm>
            <a:off x="6359761" y="2544736"/>
            <a:ext cx="2317114" cy="335530"/>
          </a:xfrm>
          <a:prstGeom prst="line">
            <a:avLst/>
          </a:prstGeom>
          <a:solidFill>
            <a:schemeClr val="accent1"/>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正方形/長方形 31"/>
          <p:cNvSpPr>
            <a:spLocks noChangeAspect="1"/>
          </p:cNvSpPr>
          <p:nvPr/>
        </p:nvSpPr>
        <p:spPr>
          <a:xfrm>
            <a:off x="4804018" y="3246012"/>
            <a:ext cx="3605367" cy="1109516"/>
          </a:xfrm>
          <a:prstGeom prst="rect">
            <a:avLst/>
          </a:prstGeom>
          <a:solidFill>
            <a:schemeClr val="accent1">
              <a:lumMod val="20000"/>
              <a:lumOff val="80000"/>
              <a:alpha val="44000"/>
            </a:schemeClr>
          </a:solidFill>
          <a:ln w="25400" cap="flat" cmpd="sng" algn="ctr">
            <a:solidFill>
              <a:schemeClr val="accent1">
                <a:lumMod val="75000"/>
              </a:scheme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panose="020F0502020204030204" pitchFamily="34" charset="0"/>
              <a:ea typeface="ＭＳ Ｐゴシック"/>
              <a:cs typeface="Calibri" panose="020F0502020204030204" pitchFamily="34" charset="0"/>
            </a:endParaRPr>
          </a:p>
        </p:txBody>
      </p:sp>
      <p:cxnSp>
        <p:nvCxnSpPr>
          <p:cNvPr id="80" name="直線コネクタ 79"/>
          <p:cNvCxnSpPr/>
          <p:nvPr/>
        </p:nvCxnSpPr>
        <p:spPr bwMode="auto">
          <a:xfrm flipV="1">
            <a:off x="6359761" y="3838921"/>
            <a:ext cx="519233" cy="857652"/>
          </a:xfrm>
          <a:prstGeom prst="line">
            <a:avLst/>
          </a:prstGeom>
          <a:solidFill>
            <a:schemeClr val="accent1"/>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正方形/長方形 49"/>
          <p:cNvSpPr/>
          <p:nvPr/>
        </p:nvSpPr>
        <p:spPr>
          <a:xfrm>
            <a:off x="4761442" y="4050186"/>
            <a:ext cx="1883913" cy="338554"/>
          </a:xfrm>
          <a:prstGeom prst="rect">
            <a:avLst/>
          </a:prstGeom>
        </p:spPr>
        <p:txBody>
          <a:bodyPr wrap="square">
            <a:spAutoFit/>
          </a:bodyPr>
          <a:lstStyle/>
          <a:p>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Detection area</a:t>
            </a:r>
            <a:endParaRPr lang="ja-JP" altLang="en-US" sz="1600" b="1" dirty="0">
              <a:latin typeface="Calibri" panose="020F0502020204030204" pitchFamily="34" charset="0"/>
              <a:ea typeface="Meiryo UI" panose="020B0604030504040204" pitchFamily="50" charset="-128"/>
              <a:cs typeface="Calibri" panose="020F0502020204030204" pitchFamily="34" charset="0"/>
            </a:endParaRPr>
          </a:p>
        </p:txBody>
      </p:sp>
      <p:sp>
        <p:nvSpPr>
          <p:cNvPr id="86" name="角丸四角形 85"/>
          <p:cNvSpPr/>
          <p:nvPr/>
        </p:nvSpPr>
        <p:spPr>
          <a:xfrm>
            <a:off x="8625987" y="1125770"/>
            <a:ext cx="3018201" cy="377928"/>
          </a:xfrm>
          <a:prstGeom prst="roundRect">
            <a:avLst/>
          </a:prstGeom>
          <a:solidFill>
            <a:schemeClr val="accent4">
              <a:lumMod val="20000"/>
              <a:lumOff val="80000"/>
            </a:schemeClr>
          </a:solidFill>
          <a:ln w="28575">
            <a:solidFill>
              <a:schemeClr val="accent4">
                <a:lumMod val="60000"/>
                <a:lumOff val="40000"/>
              </a:schemeClr>
            </a:solidFill>
            <a:prstDash val="solid"/>
          </a:ln>
        </p:spPr>
        <p:txBody>
          <a:bodyPr wrap="square" rtlCol="0" anchor="ctr">
            <a:noAutofit/>
          </a:bodyPr>
          <a:lstStyle/>
          <a:p>
            <a:pPr fontAlgn="base">
              <a:spcBef>
                <a:spcPct val="0"/>
              </a:spcBef>
              <a:spcAft>
                <a:spcPct val="0"/>
              </a:spcAft>
              <a:defRPr/>
            </a:pP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Operation in mask area</a:t>
            </a:r>
            <a:endParaRPr kumimoji="0" lang="en-US" altLang="ja-JP" sz="1600" b="1" i="0" u="sng"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7" name="角丸四角形 86"/>
          <p:cNvSpPr/>
          <p:nvPr/>
        </p:nvSpPr>
        <p:spPr>
          <a:xfrm>
            <a:off x="8618238" y="2611276"/>
            <a:ext cx="3025950" cy="361780"/>
          </a:xfrm>
          <a:prstGeom prst="roundRect">
            <a:avLst/>
          </a:prstGeom>
          <a:solidFill>
            <a:schemeClr val="accent1">
              <a:lumMod val="20000"/>
              <a:lumOff val="80000"/>
            </a:schemeClr>
          </a:solidFill>
          <a:ln w="28575">
            <a:solidFill>
              <a:srgbClr val="0000FF"/>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Operation in undefined area</a:t>
            </a:r>
            <a:endParaRPr kumimoji="0" lang="ja-JP" altLang="en-US" sz="1600" b="1" i="0" u="none" strike="noStrike" kern="0" cap="none" spc="0" normalizeH="0" baseline="0" noProof="0" dirty="0" smtClean="0">
              <a:ln>
                <a:noFill/>
              </a:ln>
              <a:solidFill>
                <a:schemeClr val="accent6">
                  <a:lumMod val="50000"/>
                </a:scheme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9" name="角丸四角形 88"/>
          <p:cNvSpPr/>
          <p:nvPr/>
        </p:nvSpPr>
        <p:spPr>
          <a:xfrm>
            <a:off x="8630959" y="4052051"/>
            <a:ext cx="3013229" cy="372702"/>
          </a:xfrm>
          <a:prstGeom prst="roundRect">
            <a:avLst/>
          </a:prstGeom>
          <a:solidFill>
            <a:srgbClr val="C0504D">
              <a:lumMod val="20000"/>
              <a:lumOff val="80000"/>
            </a:srgbClr>
          </a:solidFill>
          <a:ln w="28575">
            <a:solidFill>
              <a:srgbClr val="FF0000"/>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kern="0" noProof="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Operation in detection area</a:t>
            </a:r>
            <a:endParaRPr kumimoji="0" lang="en-US" altLang="ja-JP" sz="1600" b="1"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11" name="正方形/長方形 110"/>
          <p:cNvSpPr/>
          <p:nvPr/>
        </p:nvSpPr>
        <p:spPr>
          <a:xfrm>
            <a:off x="28238" y="601306"/>
            <a:ext cx="4502987" cy="401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43" name="正方形/長方形 42"/>
          <p:cNvSpPr/>
          <p:nvPr/>
        </p:nvSpPr>
        <p:spPr>
          <a:xfrm>
            <a:off x="93868" y="678218"/>
            <a:ext cx="4347443" cy="3844909"/>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graphicFrame>
        <p:nvGraphicFramePr>
          <p:cNvPr id="34" name="表 33"/>
          <p:cNvGraphicFramePr>
            <a:graphicFrameLocks noGrp="1"/>
          </p:cNvGraphicFramePr>
          <p:nvPr>
            <p:extLst>
              <p:ext uri="{D42A27DB-BD31-4B8C-83A1-F6EECF244321}">
                <p14:modId xmlns:p14="http://schemas.microsoft.com/office/powerpoint/2010/main" val="1943839391"/>
              </p:ext>
            </p:extLst>
          </p:nvPr>
        </p:nvGraphicFramePr>
        <p:xfrm>
          <a:off x="345038" y="2609458"/>
          <a:ext cx="3830722" cy="1587657"/>
        </p:xfrm>
        <a:graphic>
          <a:graphicData uri="http://schemas.openxmlformats.org/drawingml/2006/table">
            <a:tbl>
              <a:tblPr firstRow="1" bandRow="1">
                <a:tableStyleId>{7DF18680-E054-41AD-8BC1-D1AEF772440D}</a:tableStyleId>
              </a:tblPr>
              <a:tblGrid>
                <a:gridCol w="1293262">
                  <a:extLst>
                    <a:ext uri="{9D8B030D-6E8A-4147-A177-3AD203B41FA5}">
                      <a16:colId xmlns:a16="http://schemas.microsoft.com/office/drawing/2014/main" val="20000"/>
                    </a:ext>
                  </a:extLst>
                </a:gridCol>
                <a:gridCol w="777240">
                  <a:extLst>
                    <a:ext uri="{9D8B030D-6E8A-4147-A177-3AD203B41FA5}">
                      <a16:colId xmlns:a16="http://schemas.microsoft.com/office/drawing/2014/main" val="20002"/>
                    </a:ext>
                  </a:extLst>
                </a:gridCol>
                <a:gridCol w="792480">
                  <a:extLst>
                    <a:ext uri="{9D8B030D-6E8A-4147-A177-3AD203B41FA5}">
                      <a16:colId xmlns:a16="http://schemas.microsoft.com/office/drawing/2014/main" val="351420619"/>
                    </a:ext>
                  </a:extLst>
                </a:gridCol>
                <a:gridCol w="967740">
                  <a:extLst>
                    <a:ext uri="{9D8B030D-6E8A-4147-A177-3AD203B41FA5}">
                      <a16:colId xmlns:a16="http://schemas.microsoft.com/office/drawing/2014/main" val="20003"/>
                    </a:ext>
                  </a:extLst>
                </a:gridCol>
              </a:tblGrid>
              <a:tr h="530382">
                <a:tc>
                  <a:txBody>
                    <a:bodyPr/>
                    <a:lstStyle/>
                    <a:p>
                      <a:endParaRPr kumimoji="1" lang="ja-JP" altLang="en-US" sz="14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400" b="0" dirty="0" smtClean="0">
                          <a:latin typeface="Calibri" panose="020F0502020204030204" pitchFamily="34" charset="0"/>
                          <a:ea typeface="Meiryo UI" panose="020B0604030504040204" pitchFamily="50" charset="-128"/>
                          <a:cs typeface="Calibri" panose="020F0502020204030204" pitchFamily="34" charset="0"/>
                        </a:rPr>
                        <a:t>Detect</a:t>
                      </a:r>
                    </a:p>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(blue</a:t>
                      </a:r>
                      <a:r>
                        <a:rPr kumimoji="1" lang="en-US" altLang="ja-JP" sz="900" b="0" baseline="0" dirty="0" smtClean="0">
                          <a:latin typeface="Calibri" panose="020F0502020204030204" pitchFamily="34" charset="0"/>
                          <a:ea typeface="Meiryo UI" panose="020B0604030504040204" pitchFamily="50" charset="-128"/>
                          <a:cs typeface="Calibri" panose="020F0502020204030204" pitchFamily="34" charset="0"/>
                        </a:rPr>
                        <a:t> frame)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sz="1400" b="0" dirty="0" smtClean="0">
                          <a:latin typeface="Calibri" panose="020F0502020204030204" pitchFamily="34" charset="0"/>
                          <a:ea typeface="Meiryo UI" panose="020B0604030504040204" pitchFamily="50" charset="-128"/>
                          <a:cs typeface="Calibri" panose="020F0502020204030204" pitchFamily="34" charset="0"/>
                        </a:rPr>
                        <a:t>Alarm</a:t>
                      </a:r>
                    </a:p>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(red frame)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400" b="0" dirty="0" smtClean="0">
                          <a:latin typeface="Calibri" panose="020F0502020204030204" pitchFamily="34" charset="0"/>
                          <a:ea typeface="Meiryo UI" panose="020B0604030504040204" pitchFamily="50" charset="-128"/>
                          <a:cs typeface="Calibri" panose="020F0502020204030204" pitchFamily="34" charset="0"/>
                        </a:rPr>
                        <a:t>Recognize</a:t>
                      </a:r>
                    </a:p>
                    <a:p>
                      <a:pPr algn="ctr"/>
                      <a:r>
                        <a:rPr kumimoji="1" lang="en-US" altLang="ja-JP" sz="800" b="0" dirty="0" smtClean="0">
                          <a:latin typeface="Calibri" panose="020F0502020204030204" pitchFamily="34" charset="0"/>
                          <a:ea typeface="Meiryo UI" panose="020B0604030504040204" pitchFamily="50" charset="-128"/>
                          <a:cs typeface="Calibri" panose="020F0502020204030204" pitchFamily="34" charset="0"/>
                        </a:rPr>
                        <a:t>(green frame)</a:t>
                      </a:r>
                      <a:endParaRPr kumimoji="1" lang="ja-JP" altLang="en-US" sz="800" b="0" dirty="0">
                        <a:latin typeface="Calibri" panose="020F0502020204030204" pitchFamily="34" charset="0"/>
                        <a:ea typeface="Meiryo UI" panose="020B0604030504040204" pitchFamily="50" charset="-128"/>
                        <a:cs typeface="Calibri" panose="020F0502020204030204" pitchFamily="34" charset="0"/>
                      </a:endParaRPr>
                    </a:p>
                  </a:txBody>
                  <a:tcPr anchor="ctr">
                    <a:solidFill>
                      <a:schemeClr val="accent6">
                        <a:lumMod val="75000"/>
                      </a:schemeClr>
                    </a:solidFill>
                  </a:tcPr>
                </a:tc>
                <a:extLst>
                  <a:ext uri="{0D108BD9-81ED-4DB2-BD59-A6C34878D82A}">
                    <a16:rowId xmlns:a16="http://schemas.microsoft.com/office/drawing/2014/main" val="10000"/>
                  </a:ext>
                </a:extLst>
              </a:tr>
              <a:tr h="352425">
                <a:tc>
                  <a:txBody>
                    <a:bodyPr/>
                    <a:lstStyle/>
                    <a:p>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Mask area</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solidFill>
                      <a:schemeClr val="accent6">
                        <a:lumMod val="60000"/>
                        <a:lumOff val="40000"/>
                      </a:schemeClr>
                    </a:solidFill>
                  </a:tcPr>
                </a:tc>
                <a:extLst>
                  <a:ext uri="{0D108BD9-81ED-4DB2-BD59-A6C34878D82A}">
                    <a16:rowId xmlns:a16="http://schemas.microsoft.com/office/drawing/2014/main" val="10001"/>
                  </a:ext>
                </a:extLst>
              </a:tr>
              <a:tr h="352425">
                <a:tc>
                  <a:txBody>
                    <a:bodyPr/>
                    <a:lstStyle/>
                    <a:p>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Undefined</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0002"/>
                  </a:ext>
                </a:extLst>
              </a:tr>
              <a:tr h="352425">
                <a:tc>
                  <a:txBody>
                    <a:bodyPr/>
                    <a:lstStyle/>
                    <a:p>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Detection area</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40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400" dirty="0">
                        <a:latin typeface="Calibri" panose="020F0502020204030204" pitchFamily="34" charset="0"/>
                        <a:ea typeface="Meiryo UI" panose="020B0604030504040204" pitchFamily="50" charset="-128"/>
                        <a:cs typeface="Calibri" panose="020F0502020204030204" pitchFamily="34" charset="0"/>
                      </a:endParaRPr>
                    </a:p>
                  </a:txBody>
                  <a:tcPr anchor="ctr">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
        <p:nvSpPr>
          <p:cNvPr id="44" name="テキスト ボックス 43"/>
          <p:cNvSpPr txBox="1"/>
          <p:nvPr/>
        </p:nvSpPr>
        <p:spPr>
          <a:xfrm>
            <a:off x="177399" y="781090"/>
            <a:ext cx="3453959" cy="523220"/>
          </a:xfrm>
          <a:prstGeom prst="rect">
            <a:avLst/>
          </a:prstGeom>
          <a:noFill/>
        </p:spPr>
        <p:txBody>
          <a:bodyPr wrap="none" rtlCol="0">
            <a:spAutoFit/>
          </a:bodyPr>
          <a:lstStyle/>
          <a:p>
            <a:r>
              <a:rPr lang="en-US" altLang="ja-JP" sz="28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Behaviors in each area</a:t>
            </a:r>
            <a:endParaRPr kumimoji="1" lang="ja-JP" altLang="en-US" sz="28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52" name="テキスト ボックス 51"/>
          <p:cNvSpPr txBox="1"/>
          <p:nvPr/>
        </p:nvSpPr>
        <p:spPr>
          <a:xfrm>
            <a:off x="266304" y="1234713"/>
            <a:ext cx="4009035" cy="830997"/>
          </a:xfrm>
          <a:prstGeom prst="rect">
            <a:avLst/>
          </a:prstGeom>
          <a:noFill/>
        </p:spPr>
        <p:txBody>
          <a:bodyPr wrap="square" rtlCol="0">
            <a:spAutoFit/>
          </a:bodyPr>
          <a:lstStyle/>
          <a:p>
            <a:r>
              <a:rPr lang="en-US" altLang="ja-JP" sz="1600" dirty="0" smtClean="0">
                <a:latin typeface="Calibri" panose="020F0502020204030204" pitchFamily="34" charset="0"/>
                <a:ea typeface="Meiryo UI" panose="020B0604030504040204" pitchFamily="50" charset="-128"/>
                <a:cs typeface="Calibri" panose="020F0502020204030204" pitchFamily="34" charset="0"/>
              </a:rPr>
              <a:t>The behavior of alarm frames (blue frame/ red frame) and AI frame (green frame) differ depending on the area.</a:t>
            </a:r>
            <a:endParaRPr kumimoji="1" lang="ja-JP" altLang="en-US" sz="16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53" name="正方形/長方形 52"/>
          <p:cNvSpPr/>
          <p:nvPr/>
        </p:nvSpPr>
        <p:spPr>
          <a:xfrm>
            <a:off x="202796" y="2267097"/>
            <a:ext cx="3721275" cy="369332"/>
          </a:xfrm>
          <a:prstGeom prst="rect">
            <a:avLst/>
          </a:prstGeom>
        </p:spPr>
        <p:txBody>
          <a:bodyPr wrap="none">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The behaviors of AI-VMD in each area</a:t>
            </a:r>
            <a:endParaRPr lang="ja-JP" altLang="en-US" dirty="0">
              <a:latin typeface="Calibri" panose="020F0502020204030204" pitchFamily="34" charset="0"/>
              <a:ea typeface="Meiryo UI" panose="020B0604030504040204" pitchFamily="50" charset="-128"/>
              <a:cs typeface="Calibri" panose="020F0502020204030204" pitchFamily="34" charset="0"/>
            </a:endParaRPr>
          </a:p>
        </p:txBody>
      </p:sp>
      <p:cxnSp>
        <p:nvCxnSpPr>
          <p:cNvPr id="62" name="直線コネクタ 61"/>
          <p:cNvCxnSpPr/>
          <p:nvPr/>
        </p:nvCxnSpPr>
        <p:spPr bwMode="auto">
          <a:xfrm>
            <a:off x="8274950" y="3870301"/>
            <a:ext cx="404532" cy="857629"/>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タイトル 1"/>
          <p:cNvSpPr txBox="1">
            <a:spLocks/>
          </p:cNvSpPr>
          <p:nvPr/>
        </p:nvSpPr>
        <p:spPr>
          <a:xfrm>
            <a:off x="218510" y="57302"/>
            <a:ext cx="10515600" cy="564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b="0" kern="1200">
                <a:solidFill>
                  <a:schemeClr val="tx1"/>
                </a:solidFill>
                <a:latin typeface="Meiryo UI" panose="020B0604030504040204" pitchFamily="50" charset="-128"/>
                <a:ea typeface="Meiryo UI" panose="020B0604030504040204" pitchFamily="50" charset="-128"/>
                <a:cs typeface="+mj-cs"/>
              </a:defRPr>
            </a:lvl1pPr>
          </a:lstStyle>
          <a:p>
            <a:r>
              <a:rPr lang="en-US" altLang="ja-JP" dirty="0" smtClean="0">
                <a:latin typeface="Calibri" panose="020F0502020204030204" pitchFamily="34" charset="0"/>
                <a:cs typeface="Calibri" panose="020F0502020204030204" pitchFamily="34" charset="0"/>
              </a:rPr>
              <a:t>Overview of AI-VMD (4)</a:t>
            </a:r>
            <a:endParaRPr lang="ja-JP" altLang="en-US" dirty="0">
              <a:latin typeface="Calibri" panose="020F0502020204030204" pitchFamily="34" charset="0"/>
              <a:cs typeface="Calibri" panose="020F0502020204030204" pitchFamily="34" charset="0"/>
            </a:endParaRPr>
          </a:p>
        </p:txBody>
      </p:sp>
      <p:sp>
        <p:nvSpPr>
          <p:cNvPr id="45" name="角丸四角形 44"/>
          <p:cNvSpPr/>
          <p:nvPr/>
        </p:nvSpPr>
        <p:spPr>
          <a:xfrm>
            <a:off x="360279" y="4696573"/>
            <a:ext cx="7958208" cy="1449180"/>
          </a:xfrm>
          <a:prstGeom prst="roundRect">
            <a:avLst>
              <a:gd name="adj" fmla="val 0"/>
            </a:avLst>
          </a:prstGeom>
          <a:solidFill>
            <a:schemeClr val="accent6">
              <a:lumMod val="20000"/>
              <a:lumOff val="80000"/>
            </a:schemeClr>
          </a:solidFill>
          <a:ln w="28575">
            <a:solidFill>
              <a:srgbClr val="00B050"/>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About “AI frame (</a:t>
            </a:r>
            <a:r>
              <a:rPr kumimoji="0" lang="en-US" altLang="ja-JP" sz="1400" b="1" kern="0" dirty="0">
                <a:solidFill>
                  <a:srgbClr val="00B050"/>
                </a:solidFill>
                <a:latin typeface="Calibri" panose="020F0502020204030204" pitchFamily="34" charset="0"/>
                <a:ea typeface="Meiryo UI" panose="020B0604030504040204" pitchFamily="50" charset="-128"/>
                <a:cs typeface="Calibri" panose="020F0502020204030204" pitchFamily="34" charset="0"/>
              </a:rPr>
              <a:t>green frame</a:t>
            </a: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p>
          <a:p>
            <a:pPr marL="285750" indent="-285750" fontAlgn="base">
              <a:spcBef>
                <a:spcPct val="0"/>
              </a:spcBef>
              <a:spcAft>
                <a:spcPct val="0"/>
              </a:spcAft>
              <a:buFont typeface="Wingdings" panose="05000000000000000000" pitchFamily="2" charset="2"/>
              <a:buChar char="Ø"/>
              <a:defRPr/>
            </a:pPr>
            <a:r>
              <a:rPr kumimoji="0" lang="en-US" altLang="ja-JP" sz="1400" kern="0" dirty="0" smtClean="0">
                <a:latin typeface="Calibri" panose="020F0502020204030204" pitchFamily="34" charset="0"/>
                <a:ea typeface="Meiryo UI" panose="020B0604030504040204" pitchFamily="50" charset="-128"/>
                <a:cs typeface="Calibri" panose="020F0502020204030204" pitchFamily="34" charset="0"/>
              </a:rPr>
              <a:t>displayed when AI frame is selected </a:t>
            </a:r>
            <a:r>
              <a:rPr kumimoji="0" lang="en-US" altLang="ja-JP" sz="1400" kern="0" dirty="0">
                <a:latin typeface="Calibri" panose="020F0502020204030204" pitchFamily="34" charset="0"/>
                <a:ea typeface="Meiryo UI" panose="020B0604030504040204" pitchFamily="50" charset="-128"/>
                <a:cs typeface="Calibri" panose="020F0502020204030204" pitchFamily="34" charset="0"/>
              </a:rPr>
              <a:t>in [Additional information type] setting</a:t>
            </a:r>
            <a:r>
              <a:rPr kumimoji="0" lang="en-US" altLang="ja-JP" sz="1400" kern="0" dirty="0" smtClean="0">
                <a:latin typeface="Calibri" panose="020F0502020204030204" pitchFamily="34" charset="0"/>
                <a:ea typeface="Meiryo UI" panose="020B0604030504040204" pitchFamily="50" charset="-128"/>
                <a:cs typeface="Calibri" panose="020F0502020204030204" pitchFamily="34" charset="0"/>
              </a:rPr>
              <a:t>.</a:t>
            </a:r>
            <a:endParaRPr kumimoji="0" lang="en-US" altLang="ja-JP" sz="1400"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285750" lvl="0" indent="-285750" fontAlgn="base">
              <a:spcBef>
                <a:spcPct val="0"/>
              </a:spcBef>
              <a:spcAft>
                <a:spcPct val="0"/>
              </a:spcAft>
              <a:buFont typeface="Wingdings" panose="05000000000000000000" pitchFamily="2" charset="2"/>
              <a:buChar char="Ø"/>
              <a:defRPr/>
            </a:pP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constantly displayed on an object detected by AI-VMD with or without motion.</a:t>
            </a:r>
          </a:p>
          <a:p>
            <a:pPr marL="285750" indent="-285750" fontAlgn="base">
              <a:spcBef>
                <a:spcPct val="0"/>
              </a:spcBef>
              <a:spcAft>
                <a:spcPct val="0"/>
              </a:spcAft>
              <a:buFont typeface="Wingdings" panose="05000000000000000000" pitchFamily="2" charset="2"/>
              <a:buChar char="Ø"/>
              <a:defRPr/>
            </a:pP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intended </a:t>
            </a:r>
            <a:r>
              <a:rPr kumimoji="0" lang="en-US" altLang="ja-JP" sz="14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to be used for operation check and </a:t>
            </a: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adjustment </a:t>
            </a:r>
            <a:r>
              <a:rPr kumimoji="0" lang="en-US" altLang="ja-JP" sz="14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when installing cameras</a:t>
            </a: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p>
          <a:p>
            <a:pPr lvl="0" fontAlgn="base">
              <a:spcBef>
                <a:spcPct val="0"/>
              </a:spcBef>
              <a:spcAft>
                <a:spcPct val="0"/>
              </a:spcAft>
              <a:defRPr/>
            </a:pPr>
            <a:r>
              <a:rPr kumimoji="0" lang="en-US" altLang="ja-JP" sz="14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 </a:t>
            </a:r>
            <a:r>
              <a:rPr kumimoji="0" lang="en-US" altLang="ja-JP" sz="14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AI frame display hides alarm frames (</a:t>
            </a:r>
            <a:r>
              <a:rPr kumimoji="0" lang="en-US" altLang="ja-JP" sz="1400" b="1" kern="0" dirty="0">
                <a:solidFill>
                  <a:srgbClr val="0000FF"/>
                </a:solidFill>
                <a:latin typeface="Calibri" panose="020F0502020204030204" pitchFamily="34" charset="0"/>
                <a:ea typeface="Meiryo UI" panose="020B0604030504040204" pitchFamily="50" charset="-128"/>
                <a:cs typeface="Calibri" panose="020F0502020204030204" pitchFamily="34" charset="0"/>
              </a:rPr>
              <a:t>blue frame</a:t>
            </a:r>
            <a:r>
              <a:rPr kumimoji="0" lang="en-US" altLang="ja-JP" sz="1400" kern="0" dirty="0">
                <a:latin typeface="Calibri" panose="020F0502020204030204" pitchFamily="34" charset="0"/>
                <a:ea typeface="Meiryo UI" panose="020B0604030504040204" pitchFamily="50" charset="-128"/>
                <a:cs typeface="Calibri" panose="020F0502020204030204" pitchFamily="34" charset="0"/>
              </a:rPr>
              <a:t>/</a:t>
            </a:r>
            <a:r>
              <a:rPr kumimoji="0" lang="en-US" altLang="ja-JP" sz="1400" b="1" kern="0" dirty="0">
                <a:solidFill>
                  <a:srgbClr val="FF0000"/>
                </a:solidFill>
                <a:latin typeface="Calibri" panose="020F0502020204030204" pitchFamily="34" charset="0"/>
                <a:ea typeface="Meiryo UI" panose="020B0604030504040204" pitchFamily="50" charset="-128"/>
                <a:cs typeface="Calibri" panose="020F0502020204030204" pitchFamily="34" charset="0"/>
              </a:rPr>
              <a:t>red frame</a:t>
            </a:r>
            <a:r>
              <a:rPr kumimoji="0" lang="en-US" altLang="ja-JP" sz="1400" kern="0" dirty="0" smtClean="0">
                <a:latin typeface="Calibri" panose="020F0502020204030204" pitchFamily="34" charset="0"/>
                <a:ea typeface="Meiryo UI" panose="020B0604030504040204" pitchFamily="50" charset="-128"/>
                <a:cs typeface="Calibri" panose="020F0502020204030204" pitchFamily="34" charset="0"/>
              </a:rPr>
              <a:t>). *Note that alarm notification is active. </a:t>
            </a:r>
          </a:p>
          <a:p>
            <a:pPr lvl="0" fontAlgn="base">
              <a:spcBef>
                <a:spcPct val="0"/>
              </a:spcBef>
              <a:spcAft>
                <a:spcPct val="0"/>
              </a:spcAft>
              <a:defRPr/>
            </a:pPr>
            <a:r>
              <a:rPr kumimoji="0" lang="en-US" altLang="ja-JP" sz="14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 AI frame appears on all areas.</a:t>
            </a:r>
          </a:p>
        </p:txBody>
      </p:sp>
      <p:sp>
        <p:nvSpPr>
          <p:cNvPr id="39" name="正方形/長方形 38"/>
          <p:cNvSpPr/>
          <p:nvPr/>
        </p:nvSpPr>
        <p:spPr>
          <a:xfrm>
            <a:off x="7568581" y="2880266"/>
            <a:ext cx="707188" cy="13553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78" name="正方形/長方形 77"/>
          <p:cNvSpPr/>
          <p:nvPr/>
        </p:nvSpPr>
        <p:spPr>
          <a:xfrm flipH="1">
            <a:off x="6669988" y="2821158"/>
            <a:ext cx="441724" cy="101776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3689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Reference : </a:t>
            </a:r>
            <a:r>
              <a:rPr lang="en-US" altLang="ja-JP" dirty="0">
                <a:latin typeface="Calibri" panose="020F0502020204030204" pitchFamily="34" charset="0"/>
                <a:cs typeface="Calibri" panose="020F0502020204030204" pitchFamily="34" charset="0"/>
              </a:rPr>
              <a:t>Condition for alarm generation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11</a:t>
            </a:fld>
            <a:endParaRPr lang="ja-JP" altLang="en-US" dirty="0"/>
          </a:p>
        </p:txBody>
      </p:sp>
      <p:graphicFrame>
        <p:nvGraphicFramePr>
          <p:cNvPr id="3" name="表 2"/>
          <p:cNvGraphicFramePr>
            <a:graphicFrameLocks noGrp="1"/>
          </p:cNvGraphicFramePr>
          <p:nvPr>
            <p:extLst/>
          </p:nvPr>
        </p:nvGraphicFramePr>
        <p:xfrm>
          <a:off x="3820250" y="1593414"/>
          <a:ext cx="8175285" cy="3838278"/>
        </p:xfrm>
        <a:graphic>
          <a:graphicData uri="http://schemas.openxmlformats.org/drawingml/2006/table">
            <a:tbl>
              <a:tblPr firstRow="1" bandRow="1">
                <a:tableStyleId>{5C22544A-7EE6-4342-B048-85BDC9FD1C3A}</a:tableStyleId>
              </a:tblPr>
              <a:tblGrid>
                <a:gridCol w="2037957">
                  <a:extLst>
                    <a:ext uri="{9D8B030D-6E8A-4147-A177-3AD203B41FA5}">
                      <a16:colId xmlns:a16="http://schemas.microsoft.com/office/drawing/2014/main" val="3195766237"/>
                    </a:ext>
                  </a:extLst>
                </a:gridCol>
                <a:gridCol w="6137328">
                  <a:extLst>
                    <a:ext uri="{9D8B030D-6E8A-4147-A177-3AD203B41FA5}">
                      <a16:colId xmlns:a16="http://schemas.microsoft.com/office/drawing/2014/main" val="2269381287"/>
                    </a:ext>
                  </a:extLst>
                </a:gridCol>
              </a:tblGrid>
              <a:tr h="541539">
                <a:tc>
                  <a:txBody>
                    <a:bodyPr/>
                    <a:lstStyle/>
                    <a:p>
                      <a:pPr algn="ctr"/>
                      <a:r>
                        <a:rPr kumimoji="1" lang="en-US" altLang="ja-JP" sz="2000" dirty="0" smtClean="0">
                          <a:latin typeface="Calibri" panose="020F0502020204030204" pitchFamily="34" charset="0"/>
                          <a:ea typeface="Meiryo UI" panose="020B0604030504040204" pitchFamily="50" charset="-128"/>
                          <a:cs typeface="Calibri" panose="020F0502020204030204" pitchFamily="34" charset="0"/>
                        </a:rPr>
                        <a:t>Detection</a:t>
                      </a:r>
                      <a:r>
                        <a:rPr kumimoji="1" lang="en-US" altLang="ja-JP" sz="2000" baseline="0" dirty="0" smtClean="0">
                          <a:latin typeface="Calibri" panose="020F0502020204030204" pitchFamily="34" charset="0"/>
                          <a:ea typeface="Meiryo UI" panose="020B0604030504040204" pitchFamily="50" charset="-128"/>
                          <a:cs typeface="Calibri" panose="020F0502020204030204" pitchFamily="34" charset="0"/>
                        </a:rPr>
                        <a:t> mode</a:t>
                      </a:r>
                      <a:endParaRPr kumimoji="1" lang="ja-JP" altLang="en-US" sz="20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2000" dirty="0" smtClean="0">
                          <a:latin typeface="Calibri" panose="020F0502020204030204" pitchFamily="34" charset="0"/>
                          <a:ea typeface="Meiryo UI" panose="020B0604030504040204" pitchFamily="50" charset="-128"/>
                          <a:cs typeface="Calibri" panose="020F0502020204030204" pitchFamily="34" charset="0"/>
                        </a:rPr>
                        <a:t>Condition for alarm generation</a:t>
                      </a:r>
                      <a:endParaRPr kumimoji="1" lang="ja-JP" altLang="en-US" sz="20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541155196"/>
                  </a:ext>
                </a:extLst>
              </a:tr>
              <a:tr h="881785">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Intruder</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A moving </a:t>
                      </a: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object enters Undefined /Detection area and stays there longer than intruder detection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(The frame turns from blue to red)</a:t>
                      </a:r>
                    </a:p>
                  </a:txBody>
                  <a:tcPr/>
                </a:tc>
                <a:extLst>
                  <a:ext uri="{0D108BD9-81ED-4DB2-BD59-A6C34878D82A}">
                    <a16:rowId xmlns:a16="http://schemas.microsoft.com/office/drawing/2014/main" val="1043887639"/>
                  </a:ext>
                </a:extLst>
              </a:tr>
              <a:tr h="844062">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Loitering</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A moving object enters Detection area and stays there longer than</a:t>
                      </a: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loitering detection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(The frame turns from blue to red)</a:t>
                      </a:r>
                    </a:p>
                  </a:txBody>
                  <a:tcPr/>
                </a:tc>
                <a:extLst>
                  <a:ext uri="{0D108BD9-81ED-4DB2-BD59-A6C34878D82A}">
                    <a16:rowId xmlns:a16="http://schemas.microsoft.com/office/drawing/2014/main" val="240232011"/>
                  </a:ext>
                </a:extLst>
              </a:tr>
              <a:tr h="883138">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Direction</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A moving object enters Detection area and keeps moving toward</a:t>
                      </a: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 the designated direction for longer than direction detection time.</a:t>
                      </a:r>
                      <a:endParaRPr kumimoji="1"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(The frame turns from blue to red)</a:t>
                      </a:r>
                    </a:p>
                  </a:txBody>
                  <a:tcPr/>
                </a:tc>
                <a:extLst>
                  <a:ext uri="{0D108BD9-81ED-4DB2-BD59-A6C34878D82A}">
                    <a16:rowId xmlns:a16="http://schemas.microsoft.com/office/drawing/2014/main" val="34146507"/>
                  </a:ext>
                </a:extLst>
              </a:tr>
              <a:tr h="687754">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Cross line</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A </a:t>
                      </a: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moving object </a:t>
                      </a: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crosses the detection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aseline="0" dirty="0" smtClean="0">
                          <a:latin typeface="Calibri" panose="020F0502020204030204" pitchFamily="34" charset="0"/>
                          <a:ea typeface="Meiryo UI" panose="020B0604030504040204" pitchFamily="50" charset="-128"/>
                          <a:cs typeface="Calibri" panose="020F0502020204030204" pitchFamily="34" charset="0"/>
                        </a:rPr>
                        <a:t>(The frame turns from blue to red)</a:t>
                      </a:r>
                    </a:p>
                  </a:txBody>
                  <a:tcPr/>
                </a:tc>
                <a:extLst>
                  <a:ext uri="{0D108BD9-81ED-4DB2-BD59-A6C34878D82A}">
                    <a16:rowId xmlns:a16="http://schemas.microsoft.com/office/drawing/2014/main" val="204139461"/>
                  </a:ext>
                </a:extLst>
              </a:tr>
            </a:tbl>
          </a:graphicData>
        </a:graphic>
      </p:graphicFrame>
      <p:grpSp>
        <p:nvGrpSpPr>
          <p:cNvPr id="5" name="グループ化 4"/>
          <p:cNvGrpSpPr/>
          <p:nvPr/>
        </p:nvGrpSpPr>
        <p:grpSpPr>
          <a:xfrm>
            <a:off x="208719" y="798474"/>
            <a:ext cx="3300392" cy="2573889"/>
            <a:chOff x="5187116" y="954779"/>
            <a:chExt cx="3827543" cy="2973157"/>
          </a:xfrm>
        </p:grpSpPr>
        <p:sp>
          <p:nvSpPr>
            <p:cNvPr id="96" name="正方形/長方形 95"/>
            <p:cNvSpPr/>
            <p:nvPr/>
          </p:nvSpPr>
          <p:spPr>
            <a:xfrm>
              <a:off x="5187116" y="954779"/>
              <a:ext cx="3827543" cy="2973157"/>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7" name="Picture 4" descr="tree-8">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81439" y="1038482"/>
              <a:ext cx="1298221" cy="101979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tree-8">
              <a:hlinkClick r:id="rId2"/>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53635" y="1038483"/>
              <a:ext cx="1658322" cy="1099585"/>
            </a:xfrm>
            <a:prstGeom prst="rect">
              <a:avLst/>
            </a:prstGeom>
            <a:noFill/>
            <a:extLst>
              <a:ext uri="{909E8E84-426E-40DD-AFC4-6F175D3DCCD1}">
                <a14:hiddenFill xmlns:a14="http://schemas.microsoft.com/office/drawing/2010/main">
                  <a:solidFill>
                    <a:srgbClr val="FFFFFF"/>
                  </a:solidFill>
                </a14:hiddenFill>
              </a:ext>
            </a:extLst>
          </p:spPr>
        </p:pic>
        <p:sp>
          <p:nvSpPr>
            <p:cNvPr id="99" name="正方形/長方形 98"/>
            <p:cNvSpPr>
              <a:spLocks noChangeAspect="1"/>
            </p:cNvSpPr>
            <p:nvPr/>
          </p:nvSpPr>
          <p:spPr>
            <a:xfrm>
              <a:off x="5299299" y="1038483"/>
              <a:ext cx="3605367" cy="2794970"/>
            </a:xfrm>
            <a:prstGeom prst="rect">
              <a:avLst/>
            </a:prstGeom>
            <a:noFill/>
            <a:ln w="25400" cap="flat" cmpd="sng" algn="ctr">
              <a:solidFill>
                <a:sysClr val="window" lastClr="FFFFFF">
                  <a:lumMod val="50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a:ea typeface="ＭＳ Ｐゴシック"/>
                <a:cs typeface="+mn-cs"/>
              </a:endParaRPr>
            </a:p>
          </p:txBody>
        </p:sp>
        <p:pic>
          <p:nvPicPr>
            <p:cNvPr id="100" name="Picture 2" descr="歩く人"/>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062052" y="2421002"/>
              <a:ext cx="634229" cy="1228821"/>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pic>
          <p:nvPicPr>
            <p:cNvPr id="101" name="Picture 2" descr="歩く人"/>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514194" y="1780153"/>
              <a:ext cx="370617" cy="694906"/>
            </a:xfrm>
            <a:prstGeom prst="rect">
              <a:avLst/>
            </a:prstGeom>
            <a:noFill/>
            <a:ln w="25400">
              <a:solidFill>
                <a:srgbClr val="0000FF"/>
              </a:solidFill>
            </a:ln>
            <a:extLst>
              <a:ext uri="{909E8E84-426E-40DD-AFC4-6F175D3DCCD1}">
                <a14:hiddenFill xmlns:a14="http://schemas.microsoft.com/office/drawing/2010/main">
                  <a:solidFill>
                    <a:srgbClr val="FFFFFF"/>
                  </a:solidFill>
                </a14:hiddenFill>
              </a:ext>
            </a:extLst>
          </p:spPr>
        </p:pic>
        <p:pic>
          <p:nvPicPr>
            <p:cNvPr id="102" name="Picture 6" descr="車">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070288" y="1780153"/>
              <a:ext cx="778364" cy="278126"/>
            </a:xfrm>
            <a:prstGeom prst="rect">
              <a:avLst/>
            </a:prstGeom>
            <a:noFill/>
            <a:extLst>
              <a:ext uri="{909E8E84-426E-40DD-AFC4-6F175D3DCCD1}">
                <a14:hiddenFill xmlns:a14="http://schemas.microsoft.com/office/drawing/2010/main">
                  <a:solidFill>
                    <a:srgbClr val="FFFFFF"/>
                  </a:solidFill>
                </a14:hiddenFill>
              </a:ext>
            </a:extLst>
          </p:spPr>
        </p:pic>
        <p:sp>
          <p:nvSpPr>
            <p:cNvPr id="103" name="正方形/長方形 102"/>
            <p:cNvSpPr>
              <a:spLocks noChangeAspect="1"/>
            </p:cNvSpPr>
            <p:nvPr/>
          </p:nvSpPr>
          <p:spPr>
            <a:xfrm>
              <a:off x="5299299" y="1038483"/>
              <a:ext cx="3605367" cy="1134292"/>
            </a:xfrm>
            <a:prstGeom prst="rect">
              <a:avLst/>
            </a:prstGeom>
            <a:solidFill>
              <a:schemeClr val="bg1">
                <a:lumMod val="50000"/>
                <a:alpha val="49804"/>
              </a:schemeClr>
            </a:solidFill>
            <a:ln w="25400" cap="flat" cmpd="sng" algn="ctr">
              <a:solidFill>
                <a:schemeClr val="bg1">
                  <a:lumMod val="50000"/>
                </a:scheme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a:ea typeface="ＭＳ Ｐゴシック"/>
                <a:cs typeface="+mn-cs"/>
              </a:endParaRPr>
            </a:p>
          </p:txBody>
        </p:sp>
        <p:sp>
          <p:nvSpPr>
            <p:cNvPr id="104" name="テキスト ボックス 103"/>
            <p:cNvSpPr txBox="1"/>
            <p:nvPr/>
          </p:nvSpPr>
          <p:spPr>
            <a:xfrm>
              <a:off x="5272259" y="1873032"/>
              <a:ext cx="1181235" cy="319968"/>
            </a:xfrm>
            <a:prstGeom prst="rect">
              <a:avLst/>
            </a:prstGeom>
            <a:noFill/>
          </p:spPr>
          <p:txBody>
            <a:bodyPr wrap="square" rtlCol="0">
              <a:spAutoFit/>
            </a:bodyPr>
            <a:lstStyle/>
            <a:p>
              <a:r>
                <a:rPr kumimoji="1" lang="en-US" altLang="ja-JP" sz="1200" b="1" dirty="0" smtClean="0">
                  <a:latin typeface="Calibri" panose="020F0502020204030204" pitchFamily="34" charset="0"/>
                  <a:ea typeface="Meiryo UI" panose="020B0604030504040204" pitchFamily="50" charset="-128"/>
                  <a:cs typeface="Calibri" panose="020F0502020204030204" pitchFamily="34" charset="0"/>
                </a:rPr>
                <a:t>Mask area</a:t>
              </a:r>
              <a:endParaRPr lang="en-US" altLang="ja-JP" sz="1200" b="1" dirty="0">
                <a:latin typeface="Calibri" panose="020F0502020204030204" pitchFamily="34" charset="0"/>
                <a:ea typeface="Meiryo UI" panose="020B0604030504040204" pitchFamily="50" charset="-128"/>
                <a:cs typeface="Calibri" panose="020F0502020204030204" pitchFamily="34" charset="0"/>
              </a:endParaRPr>
            </a:p>
          </p:txBody>
        </p:sp>
        <p:sp>
          <p:nvSpPr>
            <p:cNvPr id="105" name="正方形/長方形 104"/>
            <p:cNvSpPr/>
            <p:nvPr/>
          </p:nvSpPr>
          <p:spPr>
            <a:xfrm>
              <a:off x="5254913" y="2429630"/>
              <a:ext cx="1354997" cy="319968"/>
            </a:xfrm>
            <a:prstGeom prst="rect">
              <a:avLst/>
            </a:prstGeom>
          </p:spPr>
          <p:txBody>
            <a:bodyPr wrap="square">
              <a:spAutoFit/>
            </a:bodyPr>
            <a:lstStyle/>
            <a:p>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Undefined</a:t>
              </a:r>
              <a:endParaRPr lang="en-US" altLang="ja-JP" sz="1200" b="1" dirty="0">
                <a:latin typeface="Calibri" panose="020F0502020204030204" pitchFamily="34" charset="0"/>
                <a:ea typeface="Meiryo UI" panose="020B0604030504040204" pitchFamily="50" charset="-128"/>
                <a:cs typeface="Calibri" panose="020F0502020204030204" pitchFamily="34" charset="0"/>
              </a:endParaRPr>
            </a:p>
          </p:txBody>
        </p:sp>
        <p:sp>
          <p:nvSpPr>
            <p:cNvPr id="107" name="正方形/長方形 106"/>
            <p:cNvSpPr>
              <a:spLocks noChangeAspect="1"/>
            </p:cNvSpPr>
            <p:nvPr/>
          </p:nvSpPr>
          <p:spPr>
            <a:xfrm>
              <a:off x="5297489" y="2724494"/>
              <a:ext cx="3605367" cy="1109516"/>
            </a:xfrm>
            <a:prstGeom prst="rect">
              <a:avLst/>
            </a:prstGeom>
            <a:solidFill>
              <a:schemeClr val="accent1">
                <a:lumMod val="20000"/>
                <a:lumOff val="80000"/>
                <a:alpha val="44000"/>
              </a:schemeClr>
            </a:solidFill>
            <a:ln w="25400" cap="flat" cmpd="sng" algn="ctr">
              <a:solidFill>
                <a:schemeClr val="accent1">
                  <a:lumMod val="75000"/>
                </a:scheme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a:ea typeface="ＭＳ Ｐゴシック"/>
                <a:cs typeface="+mn-cs"/>
              </a:endParaRPr>
            </a:p>
          </p:txBody>
        </p:sp>
        <p:sp>
          <p:nvSpPr>
            <p:cNvPr id="108" name="正方形/長方形 107"/>
            <p:cNvSpPr/>
            <p:nvPr/>
          </p:nvSpPr>
          <p:spPr>
            <a:xfrm>
              <a:off x="5254913" y="3528668"/>
              <a:ext cx="1887912" cy="319968"/>
            </a:xfrm>
            <a:prstGeom prst="rect">
              <a:avLst/>
            </a:prstGeom>
          </p:spPr>
          <p:txBody>
            <a:bodyPr wrap="square">
              <a:spAutoFit/>
            </a:bodyPr>
            <a:lstStyle/>
            <a:p>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Detection area</a:t>
              </a:r>
              <a:endParaRPr lang="ja-JP" altLang="en-US" sz="1200" b="1" dirty="0">
                <a:latin typeface="Calibri" panose="020F0502020204030204" pitchFamily="34" charset="0"/>
                <a:ea typeface="Meiryo UI" panose="020B0604030504040204" pitchFamily="50" charset="-128"/>
                <a:cs typeface="Calibri" panose="020F0502020204030204" pitchFamily="34" charset="0"/>
              </a:endParaRPr>
            </a:p>
          </p:txBody>
        </p:sp>
      </p:grpSp>
      <p:sp>
        <p:nvSpPr>
          <p:cNvPr id="32" name="正方形/長方形 31"/>
          <p:cNvSpPr/>
          <p:nvPr/>
        </p:nvSpPr>
        <p:spPr>
          <a:xfrm>
            <a:off x="199398" y="3587256"/>
            <a:ext cx="3300392" cy="2573889"/>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Picture 4" descr="tree-8">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6958" y="3659718"/>
            <a:ext cx="1119423" cy="8828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ee-8">
            <a:hlinkClick r:id="rId2"/>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95077" y="3659719"/>
            <a:ext cx="1429928" cy="951921"/>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p:cNvSpPr>
            <a:spLocks noChangeAspect="1"/>
          </p:cNvSpPr>
          <p:nvPr/>
        </p:nvSpPr>
        <p:spPr>
          <a:xfrm>
            <a:off x="296131" y="3659719"/>
            <a:ext cx="3108815" cy="2419631"/>
          </a:xfrm>
          <a:prstGeom prst="rect">
            <a:avLst/>
          </a:prstGeom>
          <a:noFill/>
          <a:ln w="25400" cap="flat" cmpd="sng" algn="ctr">
            <a:solidFill>
              <a:sysClr val="window" lastClr="FFFFFF">
                <a:lumMod val="50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a:ea typeface="ＭＳ Ｐゴシック"/>
              <a:cs typeface="+mn-cs"/>
            </a:endParaRPr>
          </a:p>
        </p:txBody>
      </p:sp>
      <p:pic>
        <p:nvPicPr>
          <p:cNvPr id="36" name="Picture 2" descr="歩く人"/>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78381" y="4856579"/>
            <a:ext cx="546879" cy="1063801"/>
          </a:xfrm>
          <a:prstGeom prst="rect">
            <a:avLst/>
          </a:prstGeom>
          <a:noFill/>
          <a:ln w="25400">
            <a:solidFill>
              <a:srgbClr val="0000FF"/>
            </a:solidFill>
          </a:ln>
          <a:extLst>
            <a:ext uri="{909E8E84-426E-40DD-AFC4-6F175D3DCCD1}">
              <a14:hiddenFill xmlns:a14="http://schemas.microsoft.com/office/drawing/2010/main">
                <a:solidFill>
                  <a:srgbClr val="FFFFFF"/>
                </a:solidFill>
              </a14:hiddenFill>
            </a:ext>
          </a:extLst>
        </p:spPr>
      </p:pic>
      <p:pic>
        <p:nvPicPr>
          <p:cNvPr id="37" name="Picture 2" descr="歩く人"/>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757536" y="4684103"/>
            <a:ext cx="493050" cy="928148"/>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pic>
        <p:nvPicPr>
          <p:cNvPr id="38" name="Picture 6" descr="車">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685483" y="4301790"/>
            <a:ext cx="671163" cy="240776"/>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a:spLocks noChangeAspect="1"/>
          </p:cNvSpPr>
          <p:nvPr/>
        </p:nvSpPr>
        <p:spPr>
          <a:xfrm>
            <a:off x="296131" y="3659719"/>
            <a:ext cx="3108815" cy="981967"/>
          </a:xfrm>
          <a:prstGeom prst="rect">
            <a:avLst/>
          </a:prstGeom>
          <a:solidFill>
            <a:schemeClr val="bg1">
              <a:lumMod val="50000"/>
              <a:alpha val="49804"/>
            </a:schemeClr>
          </a:solidFill>
          <a:ln w="25400" cap="flat" cmpd="sng" algn="ctr">
            <a:solidFill>
              <a:schemeClr val="bg1">
                <a:lumMod val="50000"/>
              </a:scheme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white"/>
              </a:solidFill>
              <a:effectLst/>
              <a:uLnTx/>
              <a:uFillTx/>
              <a:latin typeface="Calibri"/>
              <a:ea typeface="ＭＳ Ｐゴシック"/>
              <a:cs typeface="+mn-cs"/>
            </a:endParaRPr>
          </a:p>
        </p:txBody>
      </p:sp>
      <p:sp>
        <p:nvSpPr>
          <p:cNvPr id="40" name="テキスト ボックス 39"/>
          <p:cNvSpPr txBox="1"/>
          <p:nvPr/>
        </p:nvSpPr>
        <p:spPr>
          <a:xfrm>
            <a:off x="272815" y="4382196"/>
            <a:ext cx="1018549" cy="276999"/>
          </a:xfrm>
          <a:prstGeom prst="rect">
            <a:avLst/>
          </a:prstGeom>
          <a:noFill/>
        </p:spPr>
        <p:txBody>
          <a:bodyPr wrap="square" rtlCol="0">
            <a:spAutoFit/>
          </a:bodyPr>
          <a:lstStyle/>
          <a:p>
            <a:r>
              <a:rPr lang="en-US" altLang="ja-JP" sz="1200" b="1" dirty="0">
                <a:latin typeface="Calibri" panose="020F0502020204030204" pitchFamily="34" charset="0"/>
                <a:ea typeface="Meiryo UI" panose="020B0604030504040204" pitchFamily="50" charset="-128"/>
                <a:cs typeface="Calibri" panose="020F0502020204030204" pitchFamily="34" charset="0"/>
              </a:rPr>
              <a:t>Mask area</a:t>
            </a:r>
          </a:p>
        </p:txBody>
      </p:sp>
      <p:cxnSp>
        <p:nvCxnSpPr>
          <p:cNvPr id="41" name="直線コネクタ 40"/>
          <p:cNvCxnSpPr/>
          <p:nvPr/>
        </p:nvCxnSpPr>
        <p:spPr>
          <a:xfrm flipH="1">
            <a:off x="1908435" y="4775578"/>
            <a:ext cx="570096" cy="1073166"/>
          </a:xfrm>
          <a:prstGeom prst="line">
            <a:avLst/>
          </a:prstGeom>
          <a:ln w="254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2" name="正方形/長方形 41"/>
          <p:cNvSpPr/>
          <p:nvPr/>
        </p:nvSpPr>
        <p:spPr>
          <a:xfrm>
            <a:off x="302053" y="5811105"/>
            <a:ext cx="1469323" cy="276999"/>
          </a:xfrm>
          <a:prstGeom prst="rect">
            <a:avLst/>
          </a:prstGeom>
        </p:spPr>
        <p:txBody>
          <a:bodyPr wrap="square">
            <a:spAutoFit/>
          </a:bodyPr>
          <a:lstStyle/>
          <a:p>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Detection line</a:t>
            </a:r>
            <a:endParaRPr lang="ja-JP" altLang="en-US" sz="1200" b="1" dirty="0">
              <a:latin typeface="Calibri" panose="020F0502020204030204" pitchFamily="34" charset="0"/>
              <a:ea typeface="Meiryo UI" panose="020B0604030504040204" pitchFamily="50" charset="-128"/>
              <a:cs typeface="Calibri" panose="020F0502020204030204" pitchFamily="34" charset="0"/>
            </a:endParaRPr>
          </a:p>
        </p:txBody>
      </p:sp>
      <p:sp>
        <p:nvSpPr>
          <p:cNvPr id="43" name="正方形/長方形 42"/>
          <p:cNvSpPr/>
          <p:nvPr/>
        </p:nvSpPr>
        <p:spPr>
          <a:xfrm>
            <a:off x="1521350" y="5813029"/>
            <a:ext cx="976948" cy="276999"/>
          </a:xfrm>
          <a:prstGeom prst="rect">
            <a:avLst/>
          </a:prstGeom>
        </p:spPr>
        <p:txBody>
          <a:bodyPr wrap="square">
            <a:spAutoFit/>
          </a:bodyPr>
          <a:lstStyle/>
          <a:p>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B</a:t>
            </a:r>
            <a:r>
              <a:rPr lang="ja-JP" altLang="en-US" sz="1200" b="1"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&lt;-</a:t>
            </a:r>
            <a:r>
              <a:rPr lang="ja-JP" altLang="en-US" sz="1200" b="1"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b="1" dirty="0" smtClean="0">
                <a:latin typeface="Calibri" panose="020F0502020204030204" pitchFamily="34" charset="0"/>
                <a:ea typeface="Meiryo UI" panose="020B0604030504040204" pitchFamily="50" charset="-128"/>
                <a:cs typeface="Calibri" panose="020F0502020204030204" pitchFamily="34" charset="0"/>
              </a:rPr>
              <a:t>A</a:t>
            </a:r>
            <a:endParaRPr lang="ja-JP" altLang="en-US" sz="1200" b="1" dirty="0">
              <a:latin typeface="Calibri" panose="020F0502020204030204" pitchFamily="34" charset="0"/>
              <a:ea typeface="Meiryo UI" panose="020B0604030504040204" pitchFamily="50" charset="-128"/>
              <a:cs typeface="Calibri" panose="020F0502020204030204" pitchFamily="34" charset="0"/>
            </a:endParaRPr>
          </a:p>
        </p:txBody>
      </p:sp>
      <p:sp>
        <p:nvSpPr>
          <p:cNvPr id="44" name="正方形/長方形 43"/>
          <p:cNvSpPr/>
          <p:nvPr/>
        </p:nvSpPr>
        <p:spPr>
          <a:xfrm>
            <a:off x="264599" y="4660902"/>
            <a:ext cx="1168379" cy="276999"/>
          </a:xfrm>
          <a:prstGeom prst="rect">
            <a:avLst/>
          </a:prstGeom>
        </p:spPr>
        <p:txBody>
          <a:bodyPr wrap="square">
            <a:spAutoFit/>
          </a:bodyPr>
          <a:lstStyle/>
          <a:p>
            <a:r>
              <a:rPr lang="en-US" altLang="ja-JP" sz="1200" b="1" dirty="0">
                <a:latin typeface="Calibri" panose="020F0502020204030204" pitchFamily="34" charset="0"/>
                <a:ea typeface="Meiryo UI" panose="020B0604030504040204" pitchFamily="50" charset="-128"/>
                <a:cs typeface="Calibri" panose="020F0502020204030204" pitchFamily="34" charset="0"/>
              </a:rPr>
              <a:t>Undefined</a:t>
            </a:r>
          </a:p>
        </p:txBody>
      </p:sp>
      <p:sp>
        <p:nvSpPr>
          <p:cNvPr id="6" name="テキスト ボックス 5"/>
          <p:cNvSpPr txBox="1"/>
          <p:nvPr/>
        </p:nvSpPr>
        <p:spPr>
          <a:xfrm>
            <a:off x="3829571" y="676158"/>
            <a:ext cx="8175285" cy="646331"/>
          </a:xfrm>
          <a:prstGeom prst="rect">
            <a:avLst/>
          </a:prstGeom>
          <a:noFill/>
        </p:spPr>
        <p:txBody>
          <a:bodyPr wrap="square" rtlCol="0">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Under the following conditions, AI-VMD checks a moving object with “AI </a:t>
            </a:r>
            <a:r>
              <a:rPr lang="en-US" altLang="ja-JP" dirty="0">
                <a:latin typeface="Calibri" panose="020F0502020204030204" pitchFamily="34" charset="0"/>
                <a:ea typeface="Meiryo UI" panose="020B0604030504040204" pitchFamily="50" charset="-128"/>
                <a:cs typeface="Calibri" panose="020F0502020204030204" pitchFamily="34" charset="0"/>
              </a:rPr>
              <a:t>object detection </a:t>
            </a:r>
            <a:r>
              <a:rPr lang="en-US" altLang="ja-JP" dirty="0" smtClean="0">
                <a:latin typeface="Calibri" panose="020F0502020204030204" pitchFamily="34" charset="0"/>
                <a:ea typeface="Meiryo UI" panose="020B0604030504040204" pitchFamily="50" charset="-128"/>
                <a:cs typeface="Calibri" panose="020F0502020204030204" pitchFamily="34" charset="0"/>
              </a:rPr>
              <a:t>information” and issues an alarm, when it is judged to be a detection object.</a:t>
            </a:r>
            <a:endParaRPr kumimoji="1" lang="ja-JP" altLang="en-US" dirty="0" smtClean="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012826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Preparation</a:t>
            </a:r>
            <a:endParaRPr kumimoji="1" lang="ja-JP" altLang="en-US" dirty="0"/>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12</a:t>
            </a:fld>
            <a:endParaRPr lang="ja-JP" altLang="en-US"/>
          </a:p>
        </p:txBody>
      </p:sp>
    </p:spTree>
    <p:extLst>
      <p:ext uri="{BB962C8B-B14F-4D97-AF65-F5344CB8AC3E}">
        <p14:creationId xmlns:p14="http://schemas.microsoft.com/office/powerpoint/2010/main" val="3005632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8373501" y="703507"/>
            <a:ext cx="3667130" cy="4360454"/>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41690" y="701705"/>
            <a:ext cx="8005706" cy="4360454"/>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Preparation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13</a:t>
            </a:fld>
            <a:endParaRPr lang="ja-JP" altLang="en-US"/>
          </a:p>
        </p:txBody>
      </p:sp>
      <p:sp>
        <p:nvSpPr>
          <p:cNvPr id="17" name="Line 62"/>
          <p:cNvSpPr>
            <a:spLocks noChangeShapeType="1"/>
          </p:cNvSpPr>
          <p:nvPr/>
        </p:nvSpPr>
        <p:spPr bwMode="auto">
          <a:xfrm flipH="1" flipV="1">
            <a:off x="9408484" y="2792709"/>
            <a:ext cx="2213" cy="1174476"/>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44083" fontAlgn="base">
              <a:spcBef>
                <a:spcPct val="0"/>
              </a:spcBef>
              <a:spcAft>
                <a:spcPct val="0"/>
              </a:spcAft>
              <a:defRPr/>
            </a:pPr>
            <a:endParaRPr lang="ja-JP" altLang="en-US" sz="1662" kern="0">
              <a:solidFill>
                <a:prstClr val="black"/>
              </a:solidFill>
              <a:latin typeface="Calibri" pitchFamily="34" charset="0"/>
            </a:endParaRPr>
          </a:p>
        </p:txBody>
      </p:sp>
      <p:pic>
        <p:nvPicPr>
          <p:cNvPr id="18" name="Picture 231" descr="C:\Users\3890190\Desktop\DG-ND4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2597" y="4406964"/>
            <a:ext cx="1037492" cy="43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62"/>
          <p:cNvSpPr>
            <a:spLocks noChangeShapeType="1"/>
          </p:cNvSpPr>
          <p:nvPr/>
        </p:nvSpPr>
        <p:spPr bwMode="auto">
          <a:xfrm flipH="1" flipV="1">
            <a:off x="10975374" y="2792709"/>
            <a:ext cx="4438" cy="1168612"/>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44083" fontAlgn="base">
              <a:spcBef>
                <a:spcPct val="0"/>
              </a:spcBef>
              <a:spcAft>
                <a:spcPct val="0"/>
              </a:spcAft>
              <a:defRPr/>
            </a:pPr>
            <a:endParaRPr lang="ja-JP" altLang="en-US" sz="1662" kern="0">
              <a:solidFill>
                <a:prstClr val="black"/>
              </a:solidFill>
              <a:latin typeface="Calibri" pitchFamily="34" charset="0"/>
            </a:endParaRPr>
          </a:p>
        </p:txBody>
      </p:sp>
      <p:sp>
        <p:nvSpPr>
          <p:cNvPr id="20" name="Line 62"/>
          <p:cNvSpPr>
            <a:spLocks noChangeShapeType="1"/>
          </p:cNvSpPr>
          <p:nvPr/>
        </p:nvSpPr>
        <p:spPr bwMode="auto">
          <a:xfrm flipH="1" flipV="1">
            <a:off x="10207066" y="2232627"/>
            <a:ext cx="0" cy="378996"/>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44083" fontAlgn="base">
              <a:spcBef>
                <a:spcPct val="0"/>
              </a:spcBef>
              <a:spcAft>
                <a:spcPct val="0"/>
              </a:spcAft>
              <a:defRPr/>
            </a:pPr>
            <a:endParaRPr lang="ja-JP" altLang="en-US" sz="1662" kern="0">
              <a:solidFill>
                <a:prstClr val="black"/>
              </a:solidFill>
              <a:latin typeface="Calibri" pitchFamily="34" charset="0"/>
            </a:endParaRPr>
          </a:p>
        </p:txBody>
      </p:sp>
      <p:pic>
        <p:nvPicPr>
          <p:cNvPr id="21" name="Picture 11" descr="C:\Users\3594908.PCC-AD\AppData\Local\Microsoft\Windows\Temporary Internet Files\Content.IE5\E04F7LQX\MC90043157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6035" y="4299550"/>
            <a:ext cx="686657" cy="6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p:cNvSpPr txBox="1"/>
          <p:nvPr/>
        </p:nvSpPr>
        <p:spPr>
          <a:xfrm>
            <a:off x="8415477" y="3272923"/>
            <a:ext cx="953966" cy="376385"/>
          </a:xfrm>
          <a:prstGeom prst="rect">
            <a:avLst/>
          </a:prstGeom>
          <a:solidFill>
            <a:srgbClr val="9BBB59">
              <a:lumMod val="40000"/>
              <a:lumOff val="60000"/>
            </a:srgbClr>
          </a:solidFill>
        </p:spPr>
        <p:txBody>
          <a:bodyPr wrap="square">
            <a:spAutoFit/>
          </a:bodyPr>
          <a:lstStyle/>
          <a:p>
            <a:pPr algn="ctr" defTabSz="844083" fontAlgn="base">
              <a:spcBef>
                <a:spcPct val="0"/>
              </a:spcBef>
              <a:spcAft>
                <a:spcPct val="0"/>
              </a:spcAft>
              <a:defRPr/>
            </a:pPr>
            <a:r>
              <a:rPr lang="en-US" altLang="ja-JP" sz="923" kern="0" dirty="0">
                <a:solidFill>
                  <a:prstClr val="black"/>
                </a:solidFill>
                <a:latin typeface="Calibri" panose="020F0502020204030204" pitchFamily="34" charset="0"/>
                <a:ea typeface="Meiryo UI" panose="020B0604030504040204" pitchFamily="50" charset="-128"/>
                <a:cs typeface="Calibri" panose="020F0502020204030204" pitchFamily="34" charset="0"/>
              </a:rPr>
              <a:t>JPEG</a:t>
            </a:r>
            <a:r>
              <a:rPr lang="ja-JP" altLang="en-US" sz="923" kern="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923" kern="0" dirty="0">
                <a:solidFill>
                  <a:prstClr val="black"/>
                </a:solidFill>
                <a:latin typeface="Calibri" panose="020F0502020204030204" pitchFamily="34" charset="0"/>
                <a:ea typeface="Meiryo UI" panose="020B0604030504040204" pitchFamily="50" charset="-128"/>
                <a:cs typeface="Calibri" panose="020F0502020204030204" pitchFamily="34" charset="0"/>
              </a:rPr>
              <a:t>/</a:t>
            </a:r>
            <a:r>
              <a:rPr lang="en-US" altLang="ja-JP" sz="923"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H.265</a:t>
            </a:r>
            <a:endParaRPr lang="en-US" altLang="ja-JP" sz="923"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algn="ctr" defTabSz="844083" fontAlgn="base">
              <a:spcBef>
                <a:spcPct val="0"/>
              </a:spcBef>
              <a:spcAft>
                <a:spcPct val="0"/>
              </a:spcAft>
              <a:defRPr/>
            </a:pPr>
            <a:r>
              <a:rPr lang="en-US" altLang="ja-JP" sz="923"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Recording</a:t>
            </a:r>
            <a:endParaRPr lang="ja-JP" altLang="en-US" sz="923"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26" name="テキスト ボックス 62"/>
          <p:cNvSpPr txBox="1">
            <a:spLocks noChangeArrowheads="1"/>
          </p:cNvSpPr>
          <p:nvPr/>
        </p:nvSpPr>
        <p:spPr bwMode="auto">
          <a:xfrm>
            <a:off x="8962737" y="4191612"/>
            <a:ext cx="71686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smtClean="0">
                <a:solidFill>
                  <a:prstClr val="black"/>
                </a:solidFill>
                <a:ea typeface="Meiryo UI" pitchFamily="50" charset="-128"/>
                <a:cs typeface="Calibri" panose="020F0502020204030204" pitchFamily="34" charset="0"/>
              </a:rPr>
              <a:t>NX series</a:t>
            </a:r>
            <a:endParaRPr lang="ja-JP" altLang="en-US" sz="1108" dirty="0">
              <a:solidFill>
                <a:prstClr val="black"/>
              </a:solidFill>
              <a:ea typeface="Meiryo UI" pitchFamily="50" charset="-128"/>
              <a:cs typeface="Calibri" panose="020F0502020204030204" pitchFamily="34" charset="0"/>
            </a:endParaRPr>
          </a:p>
        </p:txBody>
      </p:sp>
      <p:sp>
        <p:nvSpPr>
          <p:cNvPr id="27" name="テキスト ボックス 63"/>
          <p:cNvSpPr txBox="1">
            <a:spLocks noChangeArrowheads="1"/>
          </p:cNvSpPr>
          <p:nvPr/>
        </p:nvSpPr>
        <p:spPr bwMode="auto">
          <a:xfrm>
            <a:off x="10748308" y="4174621"/>
            <a:ext cx="67037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smtClean="0">
                <a:solidFill>
                  <a:prstClr val="black"/>
                </a:solidFill>
                <a:ea typeface="Meiryo UI" pitchFamily="50" charset="-128"/>
                <a:cs typeface="Calibri" panose="020F0502020204030204" pitchFamily="34" charset="0"/>
              </a:rPr>
              <a:t>ASM300</a:t>
            </a:r>
            <a:endParaRPr lang="ja-JP" altLang="en-US" sz="1108" dirty="0">
              <a:solidFill>
                <a:prstClr val="black"/>
              </a:solidFill>
              <a:ea typeface="Meiryo UI" pitchFamily="50" charset="-128"/>
              <a:cs typeface="Calibri" panose="020F0502020204030204" pitchFamily="34" charset="0"/>
            </a:endParaRPr>
          </a:p>
        </p:txBody>
      </p:sp>
      <p:sp>
        <p:nvSpPr>
          <p:cNvPr id="32" name="テキスト ボックス 31"/>
          <p:cNvSpPr txBox="1"/>
          <p:nvPr/>
        </p:nvSpPr>
        <p:spPr>
          <a:xfrm>
            <a:off x="11088848" y="3269307"/>
            <a:ext cx="832927" cy="376385"/>
          </a:xfrm>
          <a:prstGeom prst="rect">
            <a:avLst/>
          </a:prstGeom>
          <a:solidFill>
            <a:srgbClr val="F79646">
              <a:lumMod val="40000"/>
              <a:lumOff val="60000"/>
            </a:srgbClr>
          </a:solidFill>
        </p:spPr>
        <p:txBody>
          <a:bodyPr wrap="square">
            <a:spAutoFit/>
          </a:bodyPr>
          <a:lstStyle/>
          <a:p>
            <a:pPr algn="ctr" defTabSz="844083" fontAlgn="base">
              <a:spcBef>
                <a:spcPct val="0"/>
              </a:spcBef>
              <a:spcAft>
                <a:spcPct val="0"/>
              </a:spcAft>
              <a:defRPr/>
            </a:pPr>
            <a:r>
              <a:rPr lang="en-US" altLang="ja-JP" sz="923"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Alarm notification</a:t>
            </a:r>
            <a:endParaRPr lang="ja-JP" altLang="en-US" sz="923"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36" name="テキスト ボックス 7"/>
          <p:cNvSpPr txBox="1">
            <a:spLocks noChangeArrowheads="1"/>
          </p:cNvSpPr>
          <p:nvPr/>
        </p:nvSpPr>
        <p:spPr bwMode="auto">
          <a:xfrm>
            <a:off x="8373500" y="728689"/>
            <a:ext cx="3457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2400" dirty="0">
                <a:solidFill>
                  <a:prstClr val="black"/>
                </a:solidFill>
                <a:ea typeface="Meiryo UI" pitchFamily="50" charset="-128"/>
                <a:cs typeface="Calibri" panose="020F0502020204030204" pitchFamily="34" charset="0"/>
              </a:rPr>
              <a:t>System </a:t>
            </a:r>
            <a:r>
              <a:rPr lang="en-US" altLang="ja-JP" sz="2400" dirty="0" smtClean="0">
                <a:solidFill>
                  <a:prstClr val="black"/>
                </a:solidFill>
                <a:ea typeface="Meiryo UI" pitchFamily="50" charset="-128"/>
                <a:cs typeface="Calibri" panose="020F0502020204030204" pitchFamily="34" charset="0"/>
              </a:rPr>
              <a:t>Configuration</a:t>
            </a:r>
            <a:r>
              <a:rPr lang="ja-JP" altLang="en-US" sz="2400" dirty="0">
                <a:solidFill>
                  <a:prstClr val="black"/>
                </a:solidFill>
                <a:ea typeface="Meiryo UI" pitchFamily="50" charset="-128"/>
                <a:cs typeface="Calibri" panose="020F0502020204030204" pitchFamily="34" charset="0"/>
              </a:rPr>
              <a:t> </a:t>
            </a:r>
            <a:r>
              <a:rPr lang="en-US" altLang="ja-JP" sz="2400" dirty="0" smtClean="0">
                <a:solidFill>
                  <a:prstClr val="black"/>
                </a:solidFill>
                <a:ea typeface="Meiryo UI" pitchFamily="50" charset="-128"/>
                <a:cs typeface="Calibri" panose="020F0502020204030204" pitchFamily="34" charset="0"/>
              </a:rPr>
              <a:t>(Ex.</a:t>
            </a:r>
            <a:r>
              <a:rPr lang="en-US" altLang="ja-JP" sz="2400" dirty="0">
                <a:solidFill>
                  <a:prstClr val="black"/>
                </a:solidFill>
                <a:ea typeface="Meiryo UI" pitchFamily="50" charset="-128"/>
                <a:cs typeface="Calibri" panose="020F0502020204030204" pitchFamily="34" charset="0"/>
              </a:rPr>
              <a:t>)</a:t>
            </a:r>
            <a:endParaRPr lang="ja-JP" altLang="en-US" sz="2400" dirty="0">
              <a:solidFill>
                <a:prstClr val="black"/>
              </a:solidFill>
              <a:ea typeface="Meiryo UI" pitchFamily="50" charset="-128"/>
              <a:cs typeface="Calibri" panose="020F0502020204030204" pitchFamily="34" charset="0"/>
            </a:endParaRPr>
          </a:p>
        </p:txBody>
      </p:sp>
      <p:grpSp>
        <p:nvGrpSpPr>
          <p:cNvPr id="39" name="グループ化 38"/>
          <p:cNvGrpSpPr/>
          <p:nvPr/>
        </p:nvGrpSpPr>
        <p:grpSpPr>
          <a:xfrm>
            <a:off x="193945" y="1149264"/>
            <a:ext cx="8018060" cy="3416320"/>
            <a:chOff x="141691" y="702586"/>
            <a:chExt cx="8018060" cy="3416320"/>
          </a:xfrm>
        </p:grpSpPr>
        <p:sp>
          <p:nvSpPr>
            <p:cNvPr id="13" name="正方形/長方形 12"/>
            <p:cNvSpPr/>
            <p:nvPr/>
          </p:nvSpPr>
          <p:spPr>
            <a:xfrm>
              <a:off x="141691" y="702586"/>
              <a:ext cx="8018060" cy="3416320"/>
            </a:xfrm>
            <a:prstGeom prst="rect">
              <a:avLst/>
            </a:prstGeom>
          </p:spPr>
          <p:txBody>
            <a:bodyPr wrap="square">
              <a:spAutoFit/>
            </a:bodyPr>
            <a:lstStyle/>
            <a:p>
              <a:pPr lvl="0" defTabSz="844083" fontAlgn="base">
                <a:spcBef>
                  <a:spcPct val="0"/>
                </a:spcBef>
                <a:spcAft>
                  <a:spcPct val="0"/>
                </a:spcAft>
                <a:defRPr/>
              </a:pPr>
              <a:r>
                <a:rPr lang="en-US" altLang="ja-JP" sz="2000" kern="0"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1. Upgrade firmware</a:t>
              </a:r>
            </a:p>
            <a:p>
              <a:pPr lvl="0" defTabSz="844083" fontAlgn="base">
                <a:spcBef>
                  <a:spcPct val="0"/>
                </a:spcBef>
                <a:spcAft>
                  <a:spcPct val="0"/>
                </a:spcAft>
                <a:defRPr/>
              </a:pPr>
              <a:r>
                <a:rPr lang="en-US" altLang="ja-JP" sz="2000" kern="0"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	</a:t>
              </a:r>
              <a:r>
                <a:rPr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Upgrade your camera’s firmware to the latest version.</a:t>
              </a:r>
            </a:p>
            <a:p>
              <a:pPr marL="316531" lvl="0" indent="-316531" defTabSz="844083" fontAlgn="base">
                <a:spcBef>
                  <a:spcPct val="0"/>
                </a:spcBef>
                <a:spcAft>
                  <a:spcPct val="0"/>
                </a:spcAft>
                <a:buFont typeface="+mj-lt"/>
                <a:buAutoNum type="arabicPeriod"/>
                <a:defRPr/>
              </a:pPr>
              <a:endParaRPr lang="en-US" altLang="ja-JP" b="1"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endParaRPr lang="en-US" altLang="ja-JP" b="1"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endParaRPr lang="en-US" altLang="ja-JP" sz="1400" b="1"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r>
                <a:rPr lang="en-US" altLang="ja-JP" sz="2000" kern="0"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2. Install the extension software.</a:t>
              </a:r>
              <a:endParaRPr lang="en-US" altLang="ja-JP" sz="2000" kern="0" dirty="0">
                <a:solidFill>
                  <a:srgbClr val="0070C0"/>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r>
                <a:rPr lang="ja-JP" altLang="en-US" sz="1600" kern="0" dirty="0">
                  <a:solidFill>
                    <a:srgbClr val="0070C0"/>
                  </a:solidFill>
                  <a:latin typeface="Calibri" panose="020F0502020204030204" pitchFamily="34" charset="0"/>
                  <a:ea typeface="Meiryo UI" panose="020B0604030504040204" pitchFamily="50" charset="-128"/>
                  <a:cs typeface="Calibri" panose="020F0502020204030204" pitchFamily="34" charset="0"/>
                </a:rPr>
                <a:t>　</a:t>
              </a:r>
              <a:r>
                <a:rPr lang="ja-JP" altLang="en-US" sz="1600" kern="0"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　　　　　</a:t>
              </a:r>
              <a:r>
                <a:rPr lang="en-US" altLang="ja-JP" sz="1600" kern="0" dirty="0" smtClean="0">
                  <a:latin typeface="Calibri" panose="020F0502020204030204" pitchFamily="34" charset="0"/>
                  <a:ea typeface="Meiryo UI" panose="020B0604030504040204" pitchFamily="50" charset="-128"/>
                  <a:cs typeface="Calibri" panose="020F0502020204030204" pitchFamily="34" charset="0"/>
                </a:rPr>
                <a:t>Install the extension software [WV-XAE200] on the camera.</a:t>
              </a:r>
              <a:endParaRPr lang="en-US" altLang="ja-JP" kern="0" dirty="0" smtClean="0">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endParaRPr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endParaRPr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endParaRPr lang="en-US" altLang="ja-JP" sz="1400"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r>
                <a:rPr lang="en-US" altLang="ja-JP" sz="2000" kern="0"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3. Configure the network</a:t>
              </a:r>
              <a:endParaRPr lang="en-US" altLang="ja-JP" sz="2000" kern="0" dirty="0">
                <a:solidFill>
                  <a:srgbClr val="0070C0"/>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r>
                <a:rPr lang="en-US" altLang="ja-JP" sz="2000" kern="0"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	</a:t>
              </a:r>
              <a:r>
                <a:rPr lang="en-US" altLang="ja-JP" sz="1600" kern="0" dirty="0">
                  <a:latin typeface="Calibri" panose="020F0502020204030204" pitchFamily="34" charset="0"/>
                  <a:ea typeface="Meiryo UI" panose="020B0604030504040204" pitchFamily="50" charset="-128"/>
                  <a:cs typeface="Calibri" panose="020F0502020204030204" pitchFamily="34" charset="0"/>
                </a:rPr>
                <a:t>Setup the </a:t>
              </a:r>
              <a:r>
                <a:rPr lang="en-US" altLang="ja-JP" sz="1600" kern="0" dirty="0" smtClean="0">
                  <a:latin typeface="Calibri" panose="020F0502020204030204" pitchFamily="34" charset="0"/>
                  <a:ea typeface="Meiryo UI" panose="020B0604030504040204" pitchFamily="50" charset="-128"/>
                  <a:cs typeface="Calibri" panose="020F0502020204030204" pitchFamily="34" charset="0"/>
                </a:rPr>
                <a:t>network of </a:t>
              </a:r>
              <a:r>
                <a:rPr lang="en-US" altLang="ja-JP" sz="1600" kern="0" dirty="0">
                  <a:latin typeface="Calibri" panose="020F0502020204030204" pitchFamily="34" charset="0"/>
                  <a:ea typeface="Meiryo UI" panose="020B0604030504040204" pitchFamily="50" charset="-128"/>
                  <a:cs typeface="Calibri" panose="020F0502020204030204" pitchFamily="34" charset="0"/>
                </a:rPr>
                <a:t>your camera based on the operating system in use.</a:t>
              </a:r>
            </a:p>
          </p:txBody>
        </p:sp>
        <p:sp>
          <p:nvSpPr>
            <p:cNvPr id="5" name="正方形/長方形 4"/>
            <p:cNvSpPr/>
            <p:nvPr/>
          </p:nvSpPr>
          <p:spPr>
            <a:xfrm>
              <a:off x="1168324" y="2719427"/>
              <a:ext cx="6726232" cy="523220"/>
            </a:xfrm>
            <a:prstGeom prst="rect">
              <a:avLst/>
            </a:prstGeom>
            <a:solidFill>
              <a:schemeClr val="bg1">
                <a:lumMod val="85000"/>
              </a:schemeClr>
            </a:solidFill>
          </p:spPr>
          <p:txBody>
            <a:bodyPr wrap="square">
              <a:spAutoFit/>
            </a:bodyPr>
            <a:lstStyle/>
            <a:p>
              <a:pPr lvl="0" defTabSz="844083" fontAlgn="base">
                <a:spcBef>
                  <a:spcPct val="0"/>
                </a:spcBef>
                <a:spcAft>
                  <a:spcPct val="0"/>
                </a:spcAft>
                <a:defRPr/>
              </a:pPr>
              <a:r>
                <a:rPr lang="en-US" altLang="ja-JP" sz="12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*Refer to the instruction manuals of the extension software.</a:t>
              </a:r>
              <a:endParaRPr lang="en-US" altLang="ja-JP" sz="1200"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defTabSz="844083" fontAlgn="base">
                <a:spcBef>
                  <a:spcPct val="0"/>
                </a:spcBef>
                <a:spcAft>
                  <a:spcPct val="0"/>
                </a:spcAft>
                <a:defRPr/>
              </a:pPr>
              <a:endParaRPr lang="en-US" altLang="ja-JP" sz="12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422041" lvl="1" defTabSz="844083" fontAlgn="base">
                <a:spcBef>
                  <a:spcPct val="0"/>
                </a:spcBef>
                <a:spcAft>
                  <a:spcPct val="0"/>
                </a:spcAft>
                <a:defRPr/>
              </a:pPr>
              <a:endParaRPr lang="en-US" altLang="ja-JP" sz="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38" name="正方形/長方形 37"/>
            <p:cNvSpPr/>
            <p:nvPr/>
          </p:nvSpPr>
          <p:spPr>
            <a:xfrm>
              <a:off x="1171167" y="1389426"/>
              <a:ext cx="6726232" cy="461665"/>
            </a:xfrm>
            <a:prstGeom prst="rect">
              <a:avLst/>
            </a:prstGeom>
            <a:solidFill>
              <a:schemeClr val="bg1">
                <a:lumMod val="85000"/>
              </a:schemeClr>
            </a:solidFill>
          </p:spPr>
          <p:txBody>
            <a:bodyPr wrap="square">
              <a:spAutoFit/>
            </a:bodyPr>
            <a:lstStyle/>
            <a:p>
              <a:pPr lvl="0" defTabSz="844083" fontAlgn="base">
                <a:spcBef>
                  <a:spcPct val="0"/>
                </a:spcBef>
                <a:spcAft>
                  <a:spcPct val="0"/>
                </a:spcAft>
                <a:defRPr/>
              </a:pPr>
              <a:r>
                <a:rPr lang="en-US" altLang="ja-JP" sz="12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*Refer to the instruction manuals of the camera in use.</a:t>
              </a:r>
              <a:endParaRPr lang="en-US" altLang="ja-JP" sz="1200"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422041" lvl="1" defTabSz="844083" fontAlgn="base">
                <a:spcBef>
                  <a:spcPct val="0"/>
                </a:spcBef>
                <a:spcAft>
                  <a:spcPct val="0"/>
                </a:spcAft>
                <a:defRPr/>
              </a:pPr>
              <a:r>
                <a:rPr lang="en-US" altLang="ja-JP" sz="1200" dirty="0">
                  <a:latin typeface="Calibri" panose="020F0502020204030204" pitchFamily="34" charset="0"/>
                  <a:ea typeface="Meiryo UI" panose="020B0604030504040204" pitchFamily="50" charset="-128"/>
                  <a:cs typeface="Calibri" panose="020F0502020204030204" pitchFamily="34" charset="0"/>
                </a:rPr>
                <a:t>https://i-pro.com/global/en/surveillance/training-support/documentation-database-list</a:t>
              </a:r>
              <a:endParaRPr lang="en-US" altLang="ja-JP" sz="1200"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41" name="テキスト ボックス 40"/>
          <p:cNvSpPr txBox="1"/>
          <p:nvPr/>
        </p:nvSpPr>
        <p:spPr>
          <a:xfrm>
            <a:off x="141690" y="701704"/>
            <a:ext cx="1300997" cy="523220"/>
          </a:xfrm>
          <a:prstGeom prst="rect">
            <a:avLst/>
          </a:prstGeom>
          <a:noFill/>
        </p:spPr>
        <p:txBody>
          <a:bodyPr wrap="none" rtlCol="0">
            <a:spAutoFit/>
          </a:bodyPr>
          <a:lstStyle/>
          <a:p>
            <a:r>
              <a:rPr kumimoji="1" lang="en-US" altLang="ja-JP" sz="28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Camera</a:t>
            </a:r>
            <a:endParaRPr kumimoji="1" lang="ja-JP" altLang="en-US" sz="28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7" name="テキスト ボックス 7"/>
          <p:cNvSpPr txBox="1">
            <a:spLocks noChangeArrowheads="1"/>
          </p:cNvSpPr>
          <p:nvPr/>
        </p:nvSpPr>
        <p:spPr bwMode="auto">
          <a:xfrm>
            <a:off x="8970253" y="1470217"/>
            <a:ext cx="94769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a:solidFill>
                  <a:prstClr val="black"/>
                </a:solidFill>
                <a:ea typeface="Meiryo UI" pitchFamily="50" charset="-128"/>
                <a:cs typeface="Calibri" panose="020F0502020204030204" pitchFamily="34" charset="0"/>
              </a:rPr>
              <a:t>WV-X1551LN</a:t>
            </a:r>
            <a:endParaRPr lang="ja-JP" altLang="en-US" sz="1108" dirty="0">
              <a:solidFill>
                <a:prstClr val="black"/>
              </a:solidFill>
              <a:ea typeface="Meiryo UI" pitchFamily="50" charset="-128"/>
              <a:cs typeface="Calibri" panose="020F0502020204030204" pitchFamily="34" charset="0"/>
            </a:endParaRPr>
          </a:p>
        </p:txBody>
      </p:sp>
      <p:sp>
        <p:nvSpPr>
          <p:cNvPr id="44" name="正方形/長方形 43"/>
          <p:cNvSpPr/>
          <p:nvPr/>
        </p:nvSpPr>
        <p:spPr>
          <a:xfrm>
            <a:off x="8909567" y="1264838"/>
            <a:ext cx="2604212" cy="969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7"/>
          <p:cNvSpPr txBox="1">
            <a:spLocks noChangeArrowheads="1"/>
          </p:cNvSpPr>
          <p:nvPr/>
        </p:nvSpPr>
        <p:spPr bwMode="auto">
          <a:xfrm>
            <a:off x="10241751" y="1469784"/>
            <a:ext cx="1002197"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smtClean="0">
                <a:solidFill>
                  <a:prstClr val="black"/>
                </a:solidFill>
                <a:ea typeface="Meiryo UI" pitchFamily="50" charset="-128"/>
                <a:cs typeface="Calibri" panose="020F0502020204030204" pitchFamily="34" charset="0"/>
              </a:rPr>
              <a:t>WV-XAE200W</a:t>
            </a:r>
            <a:endParaRPr lang="ja-JP" altLang="en-US" sz="1108" dirty="0">
              <a:solidFill>
                <a:prstClr val="black"/>
              </a:solidFill>
              <a:ea typeface="Meiryo UI" pitchFamily="50" charset="-128"/>
              <a:cs typeface="Calibri" panose="020F0502020204030204" pitchFamily="34" charset="0"/>
            </a:endParaRPr>
          </a:p>
        </p:txBody>
      </p:sp>
      <p:sp>
        <p:nvSpPr>
          <p:cNvPr id="47" name="フローチャート: カード 46"/>
          <p:cNvSpPr/>
          <p:nvPr/>
        </p:nvSpPr>
        <p:spPr>
          <a:xfrm>
            <a:off x="10529140" y="1703455"/>
            <a:ext cx="485675" cy="463627"/>
          </a:xfrm>
          <a:prstGeom prst="flowChartPunchedCar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a:t>
            </a:r>
            <a:r>
              <a:rPr kumimoji="1" lang="en-US" altLang="ja-JP" sz="1200" dirty="0" err="1" smtClean="0">
                <a:solidFill>
                  <a:schemeClr val="tx1"/>
                </a:solidFill>
                <a:latin typeface="Calibri" panose="020F0502020204030204" pitchFamily="34" charset="0"/>
                <a:ea typeface="Meiryo UI" panose="020B0604030504040204" pitchFamily="50" charset="-128"/>
                <a:cs typeface="Calibri" panose="020F0502020204030204" pitchFamily="34" charset="0"/>
              </a:rPr>
              <a:t>ext</a:t>
            </a:r>
            <a:endParaRPr kumimoji="1" lang="en-US" altLang="ja-JP" sz="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
        <p:nvSpPr>
          <p:cNvPr id="48" name="加算 47"/>
          <p:cNvSpPr/>
          <p:nvPr/>
        </p:nvSpPr>
        <p:spPr>
          <a:xfrm>
            <a:off x="10055385" y="1726608"/>
            <a:ext cx="222250" cy="21236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9092700" y="1256158"/>
            <a:ext cx="745269" cy="307777"/>
          </a:xfrm>
          <a:prstGeom prst="rect">
            <a:avLst/>
          </a:prstGeom>
          <a:noFill/>
        </p:spPr>
        <p:txBody>
          <a:bodyPr wrap="none" rtlCol="0">
            <a:spAutoFit/>
          </a:bodyPr>
          <a:lstStyle/>
          <a:p>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Camera</a:t>
            </a:r>
            <a:endParaRPr kumimoji="1" lang="ja-JP" altLang="en-US"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52" name="テキスト ボックス 51"/>
          <p:cNvSpPr txBox="1"/>
          <p:nvPr/>
        </p:nvSpPr>
        <p:spPr>
          <a:xfrm>
            <a:off x="9983111" y="1263427"/>
            <a:ext cx="1579920" cy="307777"/>
          </a:xfrm>
          <a:prstGeom prst="rect">
            <a:avLst/>
          </a:prstGeom>
          <a:noFill/>
        </p:spPr>
        <p:txBody>
          <a:bodyPr wrap="none" rtlCol="0">
            <a:spAutoFit/>
          </a:bodyPr>
          <a:lstStyle/>
          <a:p>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Extension</a:t>
            </a:r>
            <a:r>
              <a:rPr lang="ja-JP" altLang="en-US"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software</a:t>
            </a:r>
          </a:p>
        </p:txBody>
      </p:sp>
      <p:sp>
        <p:nvSpPr>
          <p:cNvPr id="62" name="正方形/長方形 61"/>
          <p:cNvSpPr/>
          <p:nvPr/>
        </p:nvSpPr>
        <p:spPr>
          <a:xfrm>
            <a:off x="8489928" y="3967188"/>
            <a:ext cx="1717138" cy="969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8940337" y="3967188"/>
            <a:ext cx="844462" cy="307777"/>
          </a:xfrm>
          <a:prstGeom prst="rect">
            <a:avLst/>
          </a:prstGeom>
          <a:noFill/>
        </p:spPr>
        <p:txBody>
          <a:bodyPr wrap="none" rtlCol="0">
            <a:spAutoFit/>
          </a:bodyPr>
          <a:lstStyle/>
          <a:p>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Recorder</a:t>
            </a:r>
          </a:p>
        </p:txBody>
      </p:sp>
      <p:sp>
        <p:nvSpPr>
          <p:cNvPr id="64" name="正方形/長方形 63"/>
          <p:cNvSpPr/>
          <p:nvPr/>
        </p:nvSpPr>
        <p:spPr>
          <a:xfrm>
            <a:off x="10344271" y="3961321"/>
            <a:ext cx="1592615" cy="969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10299261" y="3975681"/>
            <a:ext cx="1727248" cy="307777"/>
          </a:xfrm>
          <a:prstGeom prst="rect">
            <a:avLst/>
          </a:prstGeom>
          <a:noFill/>
        </p:spPr>
        <p:txBody>
          <a:bodyPr wrap="square" rtlCol="0">
            <a:spAutoFit/>
          </a:bodyPr>
          <a:lstStyle/>
          <a:p>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Monitoring software</a:t>
            </a:r>
          </a:p>
        </p:txBody>
      </p:sp>
      <p:cxnSp>
        <p:nvCxnSpPr>
          <p:cNvPr id="71" name="カギ線コネクタ 70"/>
          <p:cNvCxnSpPr/>
          <p:nvPr/>
        </p:nvCxnSpPr>
        <p:spPr>
          <a:xfrm rot="5400000">
            <a:off x="8871786" y="2859092"/>
            <a:ext cx="1727514" cy="474585"/>
          </a:xfrm>
          <a:prstGeom prst="bent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カギ線コネクタ 92"/>
          <p:cNvCxnSpPr/>
          <p:nvPr/>
        </p:nvCxnSpPr>
        <p:spPr>
          <a:xfrm rot="16200000" flipH="1">
            <a:off x="9796457" y="2866553"/>
            <a:ext cx="1727512" cy="459663"/>
          </a:xfrm>
          <a:prstGeom prst="bentConnector3">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9330929" y="2535775"/>
            <a:ext cx="1834450" cy="320969"/>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accent6">
                    <a:lumMod val="50000"/>
                  </a:schemeClr>
                </a:solidFill>
                <a:latin typeface="Calibri" panose="020F0502020204030204" pitchFamily="34" charset="0"/>
                <a:cs typeface="Calibri" panose="020F0502020204030204" pitchFamily="34" charset="0"/>
              </a:rPr>
              <a:t>Network switch</a:t>
            </a:r>
            <a:endParaRPr kumimoji="1" lang="ja-JP" altLang="en-US" dirty="0">
              <a:solidFill>
                <a:schemeClr val="accent6">
                  <a:lumMod val="50000"/>
                </a:schemeClr>
              </a:solidFill>
              <a:latin typeface="Calibri" panose="020F0502020204030204" pitchFamily="34" charset="0"/>
              <a:cs typeface="Calibri" panose="020F0502020204030204" pitchFamily="34" charset="0"/>
            </a:endParaRPr>
          </a:p>
        </p:txBody>
      </p:sp>
      <p:cxnSp>
        <p:nvCxnSpPr>
          <p:cNvPr id="104" name="カギ線コネクタ 103"/>
          <p:cNvCxnSpPr/>
          <p:nvPr/>
        </p:nvCxnSpPr>
        <p:spPr>
          <a:xfrm>
            <a:off x="9634011" y="3214979"/>
            <a:ext cx="1046022" cy="749183"/>
          </a:xfrm>
          <a:prstGeom prst="bentConnector3">
            <a:avLst>
              <a:gd name="adj1" fmla="val 99779"/>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9640361" y="3202279"/>
            <a:ext cx="0" cy="749183"/>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8256887" y="759228"/>
            <a:ext cx="19208" cy="423085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664651" y="3377283"/>
            <a:ext cx="6324824" cy="276999"/>
          </a:xfrm>
          <a:prstGeom prst="rect">
            <a:avLst/>
          </a:prstGeom>
        </p:spPr>
        <p:txBody>
          <a:bodyPr wrap="square">
            <a:spAutoFit/>
          </a:bodyPr>
          <a:lstStyle/>
          <a:p>
            <a:pPr indent="-35159" defTabSz="844083" fontAlgn="base">
              <a:spcBef>
                <a:spcPct val="0"/>
              </a:spcBef>
              <a:spcAft>
                <a:spcPct val="0"/>
              </a:spcAft>
              <a:defRPr/>
            </a:pPr>
            <a:r>
              <a:rPr lang="en-US" altLang="ja-JP" sz="1200" kern="0" dirty="0">
                <a:latin typeface="Calibri" panose="020F0502020204030204" pitchFamily="34" charset="0"/>
                <a:ea typeface="Meiryo UI" panose="020B0604030504040204" pitchFamily="50" charset="-128"/>
                <a:cs typeface="Calibri" panose="020F0502020204030204" pitchFamily="34" charset="0"/>
              </a:rPr>
              <a:t>https://i-pro.com/global/en/surveillance/training-support/documentation-database-list</a:t>
            </a:r>
          </a:p>
        </p:txBody>
      </p:sp>
      <p:pic>
        <p:nvPicPr>
          <p:cNvPr id="43" name="図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38" y="1643933"/>
            <a:ext cx="1004390" cy="523762"/>
          </a:xfrm>
          <a:prstGeom prst="rect">
            <a:avLst/>
          </a:prstGeom>
        </p:spPr>
      </p:pic>
    </p:spTree>
    <p:extLst>
      <p:ext uri="{BB962C8B-B14F-4D97-AF65-F5344CB8AC3E}">
        <p14:creationId xmlns:p14="http://schemas.microsoft.com/office/powerpoint/2010/main" val="3140202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Camera Installation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14</a:t>
            </a:fld>
            <a:endParaRPr lang="ja-JP" altLang="en-US"/>
          </a:p>
        </p:txBody>
      </p:sp>
    </p:spTree>
    <p:extLst>
      <p:ext uri="{BB962C8B-B14F-4D97-AF65-F5344CB8AC3E}">
        <p14:creationId xmlns:p14="http://schemas.microsoft.com/office/powerpoint/2010/main" val="241109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正方形/長方形 174"/>
          <p:cNvSpPr/>
          <p:nvPr/>
        </p:nvSpPr>
        <p:spPr>
          <a:xfrm>
            <a:off x="6391712" y="4025685"/>
            <a:ext cx="5636214" cy="2588637"/>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174" name="正方形/長方形 173"/>
          <p:cNvSpPr/>
          <p:nvPr/>
        </p:nvSpPr>
        <p:spPr>
          <a:xfrm>
            <a:off x="151225" y="719179"/>
            <a:ext cx="6133260" cy="35478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141690" y="701704"/>
            <a:ext cx="11884818" cy="324046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281100" y="33992"/>
            <a:ext cx="10515600" cy="564783"/>
          </a:xfrm>
        </p:spPr>
        <p:txBody>
          <a:bodyPr/>
          <a:lstStyle/>
          <a:p>
            <a:r>
              <a:rPr kumimoji="1" lang="en-US" altLang="ja-JP" dirty="0" smtClean="0">
                <a:latin typeface="Calibri" panose="020F0502020204030204" pitchFamily="34" charset="0"/>
                <a:cs typeface="Calibri" panose="020F0502020204030204" pitchFamily="34" charset="0"/>
              </a:rPr>
              <a:t>Basic information for installation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a:xfrm>
            <a:off x="9290928" y="193761"/>
            <a:ext cx="2743200" cy="365125"/>
          </a:xfrm>
        </p:spPr>
        <p:txBody>
          <a:bodyPr/>
          <a:lstStyle/>
          <a:p>
            <a:fld id="{75438C89-2E4A-459A-A240-7BEE69BDF8CF}" type="slidenum">
              <a:rPr lang="ja-JP" altLang="en-US" smtClean="0"/>
              <a:pPr/>
              <a:t>15</a:t>
            </a:fld>
            <a:endParaRPr lang="ja-JP" altLang="en-US" dirty="0"/>
          </a:p>
        </p:txBody>
      </p:sp>
      <p:sp>
        <p:nvSpPr>
          <p:cNvPr id="26" name="テキスト ボックス 25"/>
          <p:cNvSpPr txBox="1"/>
          <p:nvPr/>
        </p:nvSpPr>
        <p:spPr>
          <a:xfrm>
            <a:off x="258716" y="712860"/>
            <a:ext cx="3523530" cy="412934"/>
          </a:xfrm>
          <a:prstGeom prst="rect">
            <a:avLst/>
          </a:prstGeom>
          <a:noFill/>
        </p:spPr>
        <p:txBody>
          <a:bodyPr wrap="square" rtlCol="0">
            <a:spAutoFit/>
          </a:bodyPr>
          <a:lstStyle/>
          <a:p>
            <a:pPr>
              <a:lnSpc>
                <a:spcPts val="2500"/>
              </a:lnSpc>
            </a:pPr>
            <a:r>
              <a:rPr lang="en-US" altLang="zh-TW" sz="2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Guideline for installation</a:t>
            </a:r>
            <a:endParaRPr lang="zh-TW" altLang="en-US" sz="2400" dirty="0">
              <a:solidFill>
                <a:srgbClr val="002060"/>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165696" y="3150410"/>
            <a:ext cx="5914964" cy="738664"/>
          </a:xfrm>
          <a:prstGeom prst="rect">
            <a:avLst/>
          </a:prstGeom>
          <a:noFill/>
        </p:spPr>
        <p:txBody>
          <a:bodyPr wrap="square" rtlCol="0">
            <a:spAutoFit/>
          </a:bodyPr>
          <a:lstStyle/>
          <a:p>
            <a:pPr fontAlgn="base">
              <a:spcBef>
                <a:spcPct val="0"/>
              </a:spcBef>
              <a:spcAft>
                <a:spcPct val="0"/>
              </a:spcAft>
            </a:pPr>
            <a:r>
              <a:rPr kumimoji="0" lang="en-US" altLang="ja-JP" sz="14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(*1)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Confirmation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on site is needed as it differs depending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on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the environment</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p>
          <a:p>
            <a:pPr fontAlgn="base">
              <a:spcBef>
                <a:spcPct val="0"/>
              </a:spcBef>
              <a:spcAft>
                <a:spcPct val="0"/>
              </a:spcAft>
            </a:pP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r>
              <a:rPr kumimoji="0" lang="en-US" altLang="ja-JP" sz="1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*2</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 The effective detection distance between the camera and a subject is </a:t>
            </a:r>
            <a:r>
              <a:rPr lang="en-US" altLang="ja-JP" sz="14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10m</a:t>
            </a:r>
          </a:p>
          <a:p>
            <a:pPr fontAlgn="base">
              <a:spcBef>
                <a:spcPct val="0"/>
              </a:spcBef>
              <a:spcAft>
                <a:spcPct val="0"/>
              </a:spcAft>
            </a:pP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as a guide regardless of the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model</a:t>
            </a:r>
            <a:r>
              <a:rPr lang="en-US" altLang="ja-JP" sz="14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b="1" dirty="0">
                <a:solidFill>
                  <a:prstClr val="black"/>
                </a:solidFill>
                <a:latin typeface="Calibri" panose="020F0502020204030204" pitchFamily="34" charset="0"/>
                <a:ea typeface="Meiryo UI" panose="020B0604030504040204" pitchFamily="50" charset="-128"/>
                <a:cs typeface="Calibri" panose="020F0502020204030204" pitchFamily="34" charset="0"/>
              </a:rPr>
              <a:t>when built-in IR-LED is ON</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a:t>
            </a:r>
            <a:endParaRPr lang="ja-JP" altLang="en-US" sz="14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graphicFrame>
        <p:nvGraphicFramePr>
          <p:cNvPr id="85" name="表 84"/>
          <p:cNvGraphicFramePr>
            <a:graphicFrameLocks noGrp="1"/>
          </p:cNvGraphicFramePr>
          <p:nvPr>
            <p:extLst>
              <p:ext uri="{D42A27DB-BD31-4B8C-83A1-F6EECF244321}">
                <p14:modId xmlns:p14="http://schemas.microsoft.com/office/powerpoint/2010/main" val="2165824884"/>
              </p:ext>
            </p:extLst>
          </p:nvPr>
        </p:nvGraphicFramePr>
        <p:xfrm>
          <a:off x="258716" y="1102934"/>
          <a:ext cx="5921104" cy="3059141"/>
        </p:xfrm>
        <a:graphic>
          <a:graphicData uri="http://schemas.openxmlformats.org/drawingml/2006/table">
            <a:tbl>
              <a:tblPr firstRow="1" bandRow="1">
                <a:tableStyleId>{7DF18680-E054-41AD-8BC1-D1AEF772440D}</a:tableStyleId>
              </a:tblPr>
              <a:tblGrid>
                <a:gridCol w="990964">
                  <a:extLst>
                    <a:ext uri="{9D8B030D-6E8A-4147-A177-3AD203B41FA5}">
                      <a16:colId xmlns:a16="http://schemas.microsoft.com/office/drawing/2014/main" val="4281872748"/>
                    </a:ext>
                  </a:extLst>
                </a:gridCol>
                <a:gridCol w="769620">
                  <a:extLst>
                    <a:ext uri="{9D8B030D-6E8A-4147-A177-3AD203B41FA5}">
                      <a16:colId xmlns:a16="http://schemas.microsoft.com/office/drawing/2014/main" val="395837543"/>
                    </a:ext>
                  </a:extLst>
                </a:gridCol>
                <a:gridCol w="1531620">
                  <a:extLst>
                    <a:ext uri="{9D8B030D-6E8A-4147-A177-3AD203B41FA5}">
                      <a16:colId xmlns:a16="http://schemas.microsoft.com/office/drawing/2014/main" val="2425569434"/>
                    </a:ext>
                  </a:extLst>
                </a:gridCol>
                <a:gridCol w="1219200">
                  <a:extLst>
                    <a:ext uri="{9D8B030D-6E8A-4147-A177-3AD203B41FA5}">
                      <a16:colId xmlns:a16="http://schemas.microsoft.com/office/drawing/2014/main" val="2753414350"/>
                    </a:ext>
                  </a:extLst>
                </a:gridCol>
                <a:gridCol w="1409700">
                  <a:extLst>
                    <a:ext uri="{9D8B030D-6E8A-4147-A177-3AD203B41FA5}">
                      <a16:colId xmlns:a16="http://schemas.microsoft.com/office/drawing/2014/main" val="1231151057"/>
                    </a:ext>
                  </a:extLst>
                </a:gridCol>
              </a:tblGrid>
              <a:tr h="370840">
                <a:tc gridSpan="4">
                  <a:txBody>
                    <a:bodyPr/>
                    <a:lstStyle/>
                    <a:p>
                      <a:pPr algn="ct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Item</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Value</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91404897"/>
                  </a:ext>
                </a:extLst>
              </a:tr>
              <a:tr h="294286">
                <a:tc gridSpan="4">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Mounting height</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tc hMerge="1">
                  <a:txBody>
                    <a:bodyPr/>
                    <a:lstStyle/>
                    <a:p>
                      <a:endParaRPr kumimoji="1" lang="ja-JP" altLang="en-US"/>
                    </a:p>
                  </a:txBody>
                  <a:tcPr/>
                </a:tc>
                <a:tc hMerge="1">
                  <a:txBody>
                    <a:bodyPr/>
                    <a:lstStyle/>
                    <a:p>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tc hMerge="1">
                  <a:txBody>
                    <a:bodyPr/>
                    <a:lstStyle/>
                    <a:p>
                      <a:endParaRPr kumimoji="1" lang="ja-JP" altLang="en-US"/>
                    </a:p>
                  </a:txBody>
                  <a:tcP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3 m or more</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1897705846"/>
                  </a:ext>
                </a:extLst>
              </a:tr>
              <a:tr h="219421">
                <a:tc gridSpan="4">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Tilt angle</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tc hMerge="1">
                  <a:txBody>
                    <a:bodyPr/>
                    <a:lstStyle/>
                    <a:p>
                      <a:endParaRPr kumimoji="1" lang="ja-JP" altLang="en-US"/>
                    </a:p>
                  </a:txBody>
                  <a:tcPr/>
                </a:tc>
                <a:tc hMerge="1">
                  <a:txBody>
                    <a:bodyPr/>
                    <a:lstStyle/>
                    <a:p>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tc hMerge="1">
                  <a:txBody>
                    <a:bodyPr/>
                    <a:lstStyle/>
                    <a:p>
                      <a:endParaRPr kumimoji="1" lang="ja-JP" altLang="en-US"/>
                    </a:p>
                  </a:txBody>
                  <a:tcP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10</a:t>
                      </a:r>
                      <a:r>
                        <a:rPr kumimoji="1" lang="en-US" altLang="ja-JP" sz="1600" b="0" baseline="0" dirty="0" smtClean="0">
                          <a:latin typeface="Calibri" panose="020F0502020204030204" pitchFamily="34" charset="0"/>
                          <a:ea typeface="Meiryo UI" panose="020B0604030504040204" pitchFamily="50" charset="-128"/>
                          <a:cs typeface="Calibri" panose="020F0502020204030204" pitchFamily="34" charset="0"/>
                        </a:rPr>
                        <a:t> - 45 °</a:t>
                      </a:r>
                    </a:p>
                  </a:txBody>
                  <a:tcPr/>
                </a:tc>
                <a:extLst>
                  <a:ext uri="{0D108BD9-81ED-4DB2-BD59-A6C34878D82A}">
                    <a16:rowId xmlns:a16="http://schemas.microsoft.com/office/drawing/2014/main" val="4264985426"/>
                  </a:ext>
                </a:extLst>
              </a:tr>
              <a:tr h="289560">
                <a:tc rowSpan="5">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Detection size</a:t>
                      </a:r>
                      <a:r>
                        <a:rPr kumimoji="1" lang="en-US" altLang="ja-JP" sz="1400" b="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400" b="0"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(*1)</a:t>
                      </a:r>
                    </a:p>
                  </a:txBody>
                  <a:tcPr anchor="ctr">
                    <a:lnR w="12700" cap="flat" cmpd="sng" algn="ctr">
                      <a:solidFill>
                        <a:schemeClr val="bg1"/>
                      </a:solidFill>
                      <a:prstDash val="solid"/>
                      <a:round/>
                      <a:headEnd type="none" w="med" len="med"/>
                      <a:tailEnd type="none" w="med" len="med"/>
                    </a:lnR>
                  </a:tcPr>
                </a:tc>
                <a:tc rowSpan="3">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Pixel</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90 -</a:t>
                      </a:r>
                      <a:r>
                        <a:rPr kumimoji="1" lang="ja-JP" altLang="en-US" sz="1600" b="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360 pix</a:t>
                      </a: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7398622"/>
                  </a:ext>
                </a:extLst>
              </a:tr>
              <a:tr h="341341">
                <a:tc vMerge="1">
                  <a:txBody>
                    <a:bodyPr/>
                    <a:lstStyle/>
                    <a:p>
                      <a:endParaRPr kumimoji="1" lang="ja-JP" altLang="en-US"/>
                    </a:p>
                  </a:txBody>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Vertical angle of view ratio</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5MP</a:t>
                      </a:r>
                      <a:r>
                        <a:rPr kumimoji="1" lang="en-US" altLang="ja-JP" sz="1600" b="0" baseline="0" dirty="0" smtClean="0">
                          <a:latin typeface="Calibri" panose="020F0502020204030204" pitchFamily="34" charset="0"/>
                          <a:ea typeface="Meiryo UI" panose="020B0604030504040204" pitchFamily="50" charset="-128"/>
                          <a:cs typeface="Calibri" panose="020F0502020204030204" pitchFamily="34" charset="0"/>
                        </a:rPr>
                        <a:t> model</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1/16 - 1/4</a:t>
                      </a:r>
                      <a:endParaRPr kumimoji="1" lang="en-US" altLang="ja-JP" sz="1200" b="0"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9121179"/>
                  </a:ext>
                </a:extLst>
              </a:tr>
              <a:tr h="167640">
                <a:tc vMerge="1">
                  <a:txBody>
                    <a:bodyPr/>
                    <a:lstStyle/>
                    <a:p>
                      <a:endParaRPr kumimoji="1" lang="ja-JP" altLang="en-US"/>
                    </a:p>
                  </a:txBody>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4K</a:t>
                      </a:r>
                      <a:r>
                        <a:rPr kumimoji="1" lang="en-US" altLang="ja-JP" sz="1600" b="0" baseline="0" dirty="0" smtClean="0">
                          <a:latin typeface="Calibri" panose="020F0502020204030204" pitchFamily="34" charset="0"/>
                          <a:ea typeface="Meiryo UI" panose="020B0604030504040204" pitchFamily="50" charset="-128"/>
                          <a:cs typeface="Calibri" panose="020F0502020204030204" pitchFamily="34" charset="0"/>
                        </a:rPr>
                        <a:t> model</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1/24 - 1/6</a:t>
                      </a:r>
                      <a:endParaRPr kumimoji="1" lang="en-US" altLang="ja-JP" sz="1200" b="0" dirty="0" smtClean="0">
                        <a:latin typeface="Calibri" panose="020F0502020204030204" pitchFamily="34" charset="0"/>
                        <a:ea typeface="Meiryo UI" panose="020B0604030504040204"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46078721"/>
                  </a:ext>
                </a:extLst>
              </a:tr>
              <a:tr h="289560">
                <a:tc vMerge="1">
                  <a:txBody>
                    <a:bodyPr/>
                    <a:lstStyle/>
                    <a:p>
                      <a:endParaRPr kumimoji="1" lang="ja-JP" altLang="en-US"/>
                    </a:p>
                  </a:txBody>
                  <a:tcPr/>
                </a:tc>
                <a:tc rowSpan="2">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PPM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Human /</a:t>
                      </a:r>
                      <a:r>
                        <a:rPr lang="ja-JP" altLang="en-US"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Motorcycle or bicycle </a:t>
                      </a:r>
                      <a:endParaRPr kumimoji="1" lang="en-US" altLang="ja-JP" sz="1600" b="0" dirty="0" smtClean="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57 -</a:t>
                      </a:r>
                      <a:r>
                        <a:rPr kumimoji="1" lang="ja-JP" altLang="en-US" sz="1600" b="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225 PPM</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2287084"/>
                  </a:ext>
                </a:extLst>
              </a:tr>
              <a:tr h="289560">
                <a:tc vMerge="1">
                  <a:txBody>
                    <a:bodyPr/>
                    <a:lstStyle/>
                    <a:p>
                      <a:endParaRPr kumimoji="1" lang="ja-JP" altLang="en-US"/>
                    </a:p>
                  </a:txBody>
                  <a:tcPr/>
                </a:tc>
                <a:tc vMerge="1">
                  <a:txBody>
                    <a:bodyPr/>
                    <a:lstStyle/>
                    <a:p>
                      <a:endParaRPr kumimoji="1" lang="en-US" altLang="ja-JP" sz="1600" b="0" dirty="0" smtClean="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Vehicle</a:t>
                      </a:r>
                      <a:endParaRPr kumimoji="1" lang="en-US" altLang="ja-JP" sz="1600" b="0" dirty="0" smtClean="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45 -</a:t>
                      </a:r>
                      <a:r>
                        <a:rPr kumimoji="1" lang="en-US" altLang="ja-JP" sz="1600" b="0" baseline="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180 PPM</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10581106"/>
                  </a:ext>
                </a:extLst>
              </a:tr>
              <a:tr h="128205">
                <a:tc gridSpan="4">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Illuminance </a:t>
                      </a:r>
                      <a:r>
                        <a:rPr kumimoji="1" lang="en-US" altLang="ja-JP" sz="1400" b="0" dirty="0" smtClean="0">
                          <a:latin typeface="Calibri" panose="020F0502020204030204" pitchFamily="34" charset="0"/>
                          <a:ea typeface="Meiryo UI" panose="020B0604030504040204" pitchFamily="50" charset="-128"/>
                          <a:cs typeface="Calibri" panose="020F0502020204030204" pitchFamily="34" charset="0"/>
                        </a:rPr>
                        <a:t>(*2)</a:t>
                      </a:r>
                      <a:endParaRPr kumimoji="1" lang="ja-JP" altLang="en-US" sz="1400" b="0" dirty="0">
                        <a:latin typeface="Calibri" panose="020F0502020204030204" pitchFamily="34" charset="0"/>
                        <a:ea typeface="Meiryo UI" panose="020B0604030504040204" pitchFamily="50" charset="-128"/>
                        <a:cs typeface="Calibri" panose="020F0502020204030204" pitchFamily="34" charset="0"/>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3 lx</a:t>
                      </a:r>
                      <a:r>
                        <a:rPr kumimoji="1" lang="en-US" altLang="ja-JP" sz="1600" b="0" baseline="0" dirty="0" smtClean="0">
                          <a:latin typeface="Calibri" panose="020F0502020204030204" pitchFamily="34" charset="0"/>
                          <a:ea typeface="Meiryo UI" panose="020B0604030504040204" pitchFamily="50" charset="-128"/>
                          <a:cs typeface="Calibri" panose="020F0502020204030204" pitchFamily="34" charset="0"/>
                        </a:rPr>
                        <a:t> or more</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4285182287"/>
                  </a:ext>
                </a:extLst>
              </a:tr>
            </a:tbl>
          </a:graphicData>
        </a:graphic>
      </p:graphicFrame>
      <p:sp>
        <p:nvSpPr>
          <p:cNvPr id="95" name="正方形/長方形 94"/>
          <p:cNvSpPr/>
          <p:nvPr/>
        </p:nvSpPr>
        <p:spPr>
          <a:xfrm>
            <a:off x="141690" y="4362242"/>
            <a:ext cx="11884818" cy="2388691"/>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96" name="Rectangle 3"/>
          <p:cNvSpPr>
            <a:spLocks noChangeArrowheads="1"/>
          </p:cNvSpPr>
          <p:nvPr/>
        </p:nvSpPr>
        <p:spPr bwMode="auto">
          <a:xfrm>
            <a:off x="258716" y="4749821"/>
            <a:ext cx="5960320" cy="178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None/>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We recommend mounting the camera so that the people captured move across the angle of view.</a:t>
            </a:r>
            <a:endParaRPr lang="en-US" altLang="ja-JP" sz="18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0" indent="0" fontAlgn="base">
              <a:spcAft>
                <a:spcPct val="0"/>
              </a:spcAft>
              <a:buNone/>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1. Crosswise direction (Recommended)</a:t>
            </a:r>
          </a:p>
          <a:p>
            <a:pPr fontAlgn="base">
              <a:spcAft>
                <a:spcPct val="0"/>
              </a:spcAft>
              <a:buFont typeface="Wingdings" panose="05000000000000000000" pitchFamily="2" charset="2"/>
              <a:buChar char="Ø"/>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motion amount of an object on the image is large enough</a:t>
            </a:r>
          </a:p>
          <a:p>
            <a:pPr marL="0" indent="0" fontAlgn="base">
              <a:spcAft>
                <a:spcPct val="0"/>
              </a:spcAft>
              <a:buNone/>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2. Lengthwise direction (Not recommended)</a:t>
            </a:r>
            <a:r>
              <a:rPr lang="ja-JP" altLang="en-US"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endPar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fontAlgn="base">
              <a:spcAft>
                <a:spcPct val="0"/>
              </a:spcAft>
              <a:buFont typeface="Wingdings" panose="05000000000000000000" pitchFamily="2" charset="2"/>
              <a:buChar char="Ø"/>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motion amount of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an object on the image is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small</a:t>
            </a: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pic>
        <p:nvPicPr>
          <p:cNvPr id="9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61835" y="4290060"/>
            <a:ext cx="1724864" cy="110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0638" y="4297679"/>
            <a:ext cx="1722609" cy="109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円/楕円 82"/>
          <p:cNvSpPr/>
          <p:nvPr/>
        </p:nvSpPr>
        <p:spPr>
          <a:xfrm>
            <a:off x="10426312" y="4935218"/>
            <a:ext cx="349729" cy="450791"/>
          </a:xfrm>
          <a:prstGeom prst="ellipse">
            <a:avLst/>
          </a:prstGeom>
          <a:ln>
            <a:solidFill>
              <a:srgbClr val="FF0000"/>
            </a:solid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600" b="0" i="0" u="none" strike="noStrike" kern="0" cap="none" spc="0" normalizeH="0" baseline="0" noProof="0" smtClean="0">
              <a:ln>
                <a:noFill/>
              </a:ln>
              <a:solidFill>
                <a:prstClr val="black"/>
              </a:solidFill>
              <a:effectLst/>
              <a:uLnTx/>
              <a:uFillTx/>
              <a:latin typeface="Calibri" pitchFamily="34" charset="0"/>
            </a:endParaRPr>
          </a:p>
        </p:txBody>
      </p:sp>
      <p:sp>
        <p:nvSpPr>
          <p:cNvPr id="101" name="円/楕円 83"/>
          <p:cNvSpPr/>
          <p:nvPr/>
        </p:nvSpPr>
        <p:spPr>
          <a:xfrm>
            <a:off x="10612232" y="4401361"/>
            <a:ext cx="184468" cy="303627"/>
          </a:xfrm>
          <a:prstGeom prst="ellipse">
            <a:avLst/>
          </a:prstGeom>
          <a:ln>
            <a:solidFill>
              <a:srgbClr val="FF0000"/>
            </a:solid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600" b="0" i="0" u="none" strike="noStrike" kern="0" cap="none" spc="0" normalizeH="0" baseline="0" noProof="0" smtClean="0">
              <a:ln>
                <a:noFill/>
              </a:ln>
              <a:solidFill>
                <a:prstClr val="black"/>
              </a:solidFill>
              <a:effectLst/>
              <a:uLnTx/>
              <a:uFillTx/>
              <a:latin typeface="Calibri" pitchFamily="34" charset="0"/>
            </a:endParaRPr>
          </a:p>
        </p:txBody>
      </p:sp>
      <p:sp>
        <p:nvSpPr>
          <p:cNvPr id="102" name="上下矢印 101"/>
          <p:cNvSpPr/>
          <p:nvPr/>
        </p:nvSpPr>
        <p:spPr>
          <a:xfrm>
            <a:off x="10896553" y="4480692"/>
            <a:ext cx="141777" cy="817625"/>
          </a:xfrm>
          <a:prstGeom prst="upDownArrow">
            <a:avLst/>
          </a:prstGeom>
          <a:solidFill>
            <a:srgbClr val="FFC000"/>
          </a:solidFill>
          <a:ln w="25400" cap="flat" cmpd="sng" algn="ctr">
            <a:noFill/>
            <a:prstDash val="solid"/>
          </a:ln>
          <a:effectLst/>
        </p:spPr>
        <p:txBody>
          <a:bodyPr vert="eaVert"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円/楕円 86"/>
          <p:cNvSpPr/>
          <p:nvPr/>
        </p:nvSpPr>
        <p:spPr>
          <a:xfrm>
            <a:off x="8394113" y="4600373"/>
            <a:ext cx="250445" cy="362056"/>
          </a:xfrm>
          <a:prstGeom prst="ellipse">
            <a:avLst/>
          </a:prstGeom>
          <a:ln>
            <a:solidFill>
              <a:srgbClr val="FF0000"/>
            </a:solid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600" b="0" i="0" u="none" strike="noStrike" kern="0" cap="none" spc="0" normalizeH="0" baseline="0" noProof="0" smtClean="0">
              <a:ln>
                <a:noFill/>
              </a:ln>
              <a:solidFill>
                <a:prstClr val="black"/>
              </a:solidFill>
              <a:effectLst/>
              <a:uLnTx/>
              <a:uFillTx/>
              <a:latin typeface="Calibri" pitchFamily="34" charset="0"/>
            </a:endParaRPr>
          </a:p>
        </p:txBody>
      </p:sp>
      <p:sp>
        <p:nvSpPr>
          <p:cNvPr id="119" name="円/楕円 87"/>
          <p:cNvSpPr/>
          <p:nvPr/>
        </p:nvSpPr>
        <p:spPr>
          <a:xfrm>
            <a:off x="7748374" y="4561499"/>
            <a:ext cx="259389" cy="336108"/>
          </a:xfrm>
          <a:prstGeom prst="ellipse">
            <a:avLst/>
          </a:prstGeom>
          <a:ln>
            <a:solidFill>
              <a:srgbClr val="FF0000"/>
            </a:solidFill>
          </a:ln>
        </p:spPr>
        <p:txBody>
          <a:bodyPr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600" b="0" i="0" u="none" strike="noStrike" kern="0" cap="none" spc="0" normalizeH="0" baseline="0" noProof="0" smtClean="0">
              <a:ln>
                <a:noFill/>
              </a:ln>
              <a:solidFill>
                <a:prstClr val="black"/>
              </a:solidFill>
              <a:effectLst/>
              <a:uLnTx/>
              <a:uFillTx/>
              <a:latin typeface="Calibri" pitchFamily="34" charset="0"/>
            </a:endParaRPr>
          </a:p>
        </p:txBody>
      </p:sp>
      <p:sp>
        <p:nvSpPr>
          <p:cNvPr id="126" name="左右矢印 125"/>
          <p:cNvSpPr/>
          <p:nvPr/>
        </p:nvSpPr>
        <p:spPr>
          <a:xfrm>
            <a:off x="7679272" y="4981864"/>
            <a:ext cx="929984" cy="158374"/>
          </a:xfrm>
          <a:prstGeom prst="leftRightArrow">
            <a:avLst/>
          </a:prstGeom>
          <a:solidFill>
            <a:srgbClr val="00B050"/>
          </a:solidFill>
          <a:ln w="25400" cap="flat" cmpd="sng" algn="ctr">
            <a:noFill/>
            <a:prstDash val="solid"/>
          </a:ln>
          <a:effectLst/>
        </p:spPr>
        <p:txBody>
          <a:bodyPr vert="horz"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133"/>
          <p:cNvSpPr txBox="1"/>
          <p:nvPr/>
        </p:nvSpPr>
        <p:spPr>
          <a:xfrm>
            <a:off x="141690" y="4349817"/>
            <a:ext cx="1976182" cy="400110"/>
          </a:xfrm>
          <a:prstGeom prst="rect">
            <a:avLst/>
          </a:prstGeom>
          <a:noFill/>
        </p:spPr>
        <p:txBody>
          <a:bodyPr wrap="none" rtlCol="0">
            <a:spAutoFit/>
          </a:bodyPr>
          <a:lstStyle/>
          <a:p>
            <a:r>
              <a:rPr lang="en-US" altLang="ja-JP" sz="20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Camera direction</a:t>
            </a:r>
            <a:endParaRPr lang="zh-TW" altLang="en-US" sz="2000" dirty="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endParaRPr>
          </a:p>
        </p:txBody>
      </p:sp>
      <p:grpSp>
        <p:nvGrpSpPr>
          <p:cNvPr id="136" name="グループ化 135"/>
          <p:cNvGrpSpPr/>
          <p:nvPr/>
        </p:nvGrpSpPr>
        <p:grpSpPr>
          <a:xfrm>
            <a:off x="5983266" y="5065609"/>
            <a:ext cx="5622550" cy="1579272"/>
            <a:chOff x="5914686" y="4616029"/>
            <a:chExt cx="5622550" cy="1579272"/>
          </a:xfrm>
        </p:grpSpPr>
        <p:sp>
          <p:nvSpPr>
            <p:cNvPr id="138" name="フリーフォーム 137"/>
            <p:cNvSpPr/>
            <p:nvPr/>
          </p:nvSpPr>
          <p:spPr>
            <a:xfrm>
              <a:off x="6703642" y="5106371"/>
              <a:ext cx="4744167" cy="976034"/>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ysClr val="window" lastClr="FFFFFF">
                <a:lumMod val="95000"/>
              </a:sysClr>
            </a:solidFill>
          </p:spPr>
          <p:txBody>
            <a:bodyPr wrap="non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itchFamily="34" charset="0"/>
              </a:endParaRPr>
            </a:p>
          </p:txBody>
        </p:sp>
        <p:cxnSp>
          <p:nvCxnSpPr>
            <p:cNvPr id="139" name="直線コネクタ 138"/>
            <p:cNvCxnSpPr/>
            <p:nvPr/>
          </p:nvCxnSpPr>
          <p:spPr>
            <a:xfrm>
              <a:off x="6065146" y="5584592"/>
              <a:ext cx="5410244" cy="1"/>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140" name="直線コネクタ 139"/>
            <p:cNvCxnSpPr/>
            <p:nvPr/>
          </p:nvCxnSpPr>
          <p:spPr>
            <a:xfrm>
              <a:off x="6056882" y="4857326"/>
              <a:ext cx="0" cy="732565"/>
            </a:xfrm>
            <a:prstGeom prst="line">
              <a:avLst/>
            </a:prstGeom>
            <a:noFill/>
            <a:ln w="9525" cap="flat" cmpd="sng" algn="ctr">
              <a:solidFill>
                <a:sysClr val="windowText" lastClr="000000">
                  <a:shade val="95000"/>
                  <a:satMod val="105000"/>
                </a:sysClr>
              </a:solidFill>
              <a:prstDash val="solid"/>
            </a:ln>
            <a:effectLst/>
          </p:spPr>
        </p:cxnSp>
        <p:grpSp>
          <p:nvGrpSpPr>
            <p:cNvPr id="141" name="グループ化 140"/>
            <p:cNvGrpSpPr/>
            <p:nvPr/>
          </p:nvGrpSpPr>
          <p:grpSpPr>
            <a:xfrm>
              <a:off x="6645070" y="5077942"/>
              <a:ext cx="4892166" cy="1023898"/>
              <a:chOff x="1291771" y="2815771"/>
              <a:chExt cx="8486327" cy="1568284"/>
            </a:xfrm>
          </p:grpSpPr>
          <p:cxnSp>
            <p:nvCxnSpPr>
              <p:cNvPr id="164" name="直線コネクタ 163"/>
              <p:cNvCxnSpPr/>
              <p:nvPr/>
            </p:nvCxnSpPr>
            <p:spPr>
              <a:xfrm flipH="1">
                <a:off x="1301175" y="3601936"/>
                <a:ext cx="177317" cy="138118"/>
              </a:xfrm>
              <a:prstGeom prst="line">
                <a:avLst/>
              </a:prstGeom>
              <a:noFill/>
              <a:ln w="9525" cap="flat" cmpd="sng" algn="ctr">
                <a:solidFill>
                  <a:sysClr val="windowText" lastClr="000000">
                    <a:shade val="95000"/>
                    <a:satMod val="105000"/>
                  </a:sysClr>
                </a:solidFill>
                <a:prstDash val="solid"/>
              </a:ln>
              <a:effectLst/>
            </p:spPr>
          </p:cxnSp>
          <p:cxnSp>
            <p:nvCxnSpPr>
              <p:cNvPr id="165" name="直線コネクタ 164"/>
              <p:cNvCxnSpPr/>
              <p:nvPr/>
            </p:nvCxnSpPr>
            <p:spPr>
              <a:xfrm flipH="1">
                <a:off x="7324989" y="3585424"/>
                <a:ext cx="1249217" cy="798631"/>
              </a:xfrm>
              <a:prstGeom prst="line">
                <a:avLst/>
              </a:prstGeom>
              <a:noFill/>
              <a:ln w="9525" cap="flat" cmpd="sng" algn="ctr">
                <a:solidFill>
                  <a:sysClr val="windowText" lastClr="000000">
                    <a:shade val="95000"/>
                    <a:satMod val="105000"/>
                  </a:sysClr>
                </a:solidFill>
                <a:prstDash val="solid"/>
              </a:ln>
              <a:effectLst/>
            </p:spPr>
          </p:cxnSp>
          <p:cxnSp>
            <p:nvCxnSpPr>
              <p:cNvPr id="166" name="直線コネクタ 165"/>
              <p:cNvCxnSpPr/>
              <p:nvPr/>
            </p:nvCxnSpPr>
            <p:spPr>
              <a:xfrm>
                <a:off x="1291771" y="3744686"/>
                <a:ext cx="6033217" cy="639369"/>
              </a:xfrm>
              <a:prstGeom prst="line">
                <a:avLst/>
              </a:prstGeom>
              <a:noFill/>
              <a:ln w="9525" cap="flat" cmpd="sng" algn="ctr">
                <a:solidFill>
                  <a:sysClr val="windowText" lastClr="000000">
                    <a:shade val="95000"/>
                    <a:satMod val="105000"/>
                  </a:sysClr>
                </a:solidFill>
                <a:prstDash val="solid"/>
              </a:ln>
              <a:effectLst/>
            </p:spPr>
          </p:cxnSp>
          <p:cxnSp>
            <p:nvCxnSpPr>
              <p:cNvPr id="167" name="直線コネクタ 166"/>
              <p:cNvCxnSpPr/>
              <p:nvPr/>
            </p:nvCxnSpPr>
            <p:spPr>
              <a:xfrm flipV="1">
                <a:off x="1693915" y="2815771"/>
                <a:ext cx="8084181" cy="630671"/>
              </a:xfrm>
              <a:prstGeom prst="line">
                <a:avLst/>
              </a:prstGeom>
              <a:noFill/>
              <a:ln w="9525" cap="flat" cmpd="sng" algn="ctr">
                <a:solidFill>
                  <a:sysClr val="windowText" lastClr="000000">
                    <a:shade val="95000"/>
                    <a:satMod val="105000"/>
                  </a:sysClr>
                </a:solidFill>
                <a:prstDash val="dash"/>
              </a:ln>
              <a:effectLst/>
            </p:spPr>
          </p:cxnSp>
          <p:cxnSp>
            <p:nvCxnSpPr>
              <p:cNvPr id="168" name="直線コネクタ 167"/>
              <p:cNvCxnSpPr/>
              <p:nvPr/>
            </p:nvCxnSpPr>
            <p:spPr>
              <a:xfrm flipH="1">
                <a:off x="8551545" y="2815771"/>
                <a:ext cx="1226553" cy="784142"/>
              </a:xfrm>
              <a:prstGeom prst="line">
                <a:avLst/>
              </a:prstGeom>
              <a:noFill/>
              <a:ln w="9525" cap="flat" cmpd="sng" algn="ctr">
                <a:solidFill>
                  <a:sysClr val="windowText" lastClr="000000">
                    <a:shade val="95000"/>
                    <a:satMod val="105000"/>
                  </a:sysClr>
                </a:solidFill>
                <a:prstDash val="dash"/>
              </a:ln>
              <a:effectLst/>
            </p:spPr>
          </p:cxnSp>
          <p:cxnSp>
            <p:nvCxnSpPr>
              <p:cNvPr id="169" name="直線コネクタ 168"/>
              <p:cNvCxnSpPr/>
              <p:nvPr/>
            </p:nvCxnSpPr>
            <p:spPr>
              <a:xfrm flipH="1">
                <a:off x="1509116" y="3459175"/>
                <a:ext cx="142221" cy="137598"/>
              </a:xfrm>
              <a:prstGeom prst="line">
                <a:avLst/>
              </a:prstGeom>
              <a:noFill/>
              <a:ln w="9525" cap="flat" cmpd="sng" algn="ctr">
                <a:solidFill>
                  <a:sysClr val="windowText" lastClr="000000">
                    <a:shade val="95000"/>
                    <a:satMod val="105000"/>
                  </a:sysClr>
                </a:solidFill>
                <a:prstDash val="dash"/>
              </a:ln>
              <a:effectLst/>
            </p:spPr>
          </p:cxnSp>
        </p:grpSp>
        <p:cxnSp>
          <p:nvCxnSpPr>
            <p:cNvPr id="142" name="直線コネクタ 141"/>
            <p:cNvCxnSpPr/>
            <p:nvPr/>
          </p:nvCxnSpPr>
          <p:spPr>
            <a:xfrm>
              <a:off x="6135650" y="4865759"/>
              <a:ext cx="517789" cy="820239"/>
            </a:xfrm>
            <a:prstGeom prst="line">
              <a:avLst/>
            </a:prstGeom>
            <a:noFill/>
            <a:ln w="9525" cap="flat" cmpd="sng" algn="ctr">
              <a:solidFill>
                <a:sysClr val="windowText" lastClr="000000">
                  <a:shade val="95000"/>
                  <a:satMod val="105000"/>
                </a:sysClr>
              </a:solidFill>
              <a:prstDash val="solid"/>
            </a:ln>
            <a:effectLst/>
          </p:spPr>
        </p:cxnSp>
        <p:cxnSp>
          <p:nvCxnSpPr>
            <p:cNvPr id="143" name="直線コネクタ 142"/>
            <p:cNvCxnSpPr/>
            <p:nvPr/>
          </p:nvCxnSpPr>
          <p:spPr>
            <a:xfrm flipV="1">
              <a:off x="6135650" y="4752010"/>
              <a:ext cx="708364" cy="112162"/>
            </a:xfrm>
            <a:prstGeom prst="line">
              <a:avLst/>
            </a:prstGeom>
            <a:noFill/>
            <a:ln w="9525" cap="flat" cmpd="sng" algn="ctr">
              <a:solidFill>
                <a:sysClr val="windowText" lastClr="000000">
                  <a:shade val="95000"/>
                  <a:satMod val="105000"/>
                </a:sysClr>
              </a:solidFill>
              <a:prstDash val="solid"/>
            </a:ln>
            <a:effectLst/>
          </p:spPr>
        </p:cxnSp>
        <p:cxnSp>
          <p:nvCxnSpPr>
            <p:cNvPr id="144" name="直線コネクタ 143"/>
            <p:cNvCxnSpPr/>
            <p:nvPr/>
          </p:nvCxnSpPr>
          <p:spPr>
            <a:xfrm flipH="1">
              <a:off x="6839404" y="4684328"/>
              <a:ext cx="91338" cy="64959"/>
            </a:xfrm>
            <a:prstGeom prst="line">
              <a:avLst/>
            </a:prstGeom>
            <a:noFill/>
            <a:ln w="9525" cap="flat" cmpd="sng" algn="ctr">
              <a:solidFill>
                <a:sysClr val="windowText" lastClr="000000">
                  <a:shade val="95000"/>
                  <a:satMod val="105000"/>
                </a:sysClr>
              </a:solidFill>
              <a:prstDash val="solid"/>
            </a:ln>
            <a:effectLst/>
          </p:spPr>
        </p:cxnSp>
        <p:cxnSp>
          <p:nvCxnSpPr>
            <p:cNvPr id="145" name="直線コネクタ 144"/>
            <p:cNvCxnSpPr/>
            <p:nvPr/>
          </p:nvCxnSpPr>
          <p:spPr>
            <a:xfrm flipV="1">
              <a:off x="6852351" y="4616029"/>
              <a:ext cx="176169" cy="873666"/>
            </a:xfrm>
            <a:prstGeom prst="line">
              <a:avLst/>
            </a:prstGeom>
            <a:noFill/>
            <a:ln w="9525" cap="flat" cmpd="sng" algn="ctr">
              <a:solidFill>
                <a:sysClr val="windowText" lastClr="000000">
                  <a:shade val="95000"/>
                  <a:satMod val="105000"/>
                </a:sysClr>
              </a:solidFill>
              <a:prstDash val="dash"/>
            </a:ln>
            <a:effectLst/>
          </p:spPr>
        </p:cxnSp>
        <p:cxnSp>
          <p:nvCxnSpPr>
            <p:cNvPr id="146" name="直線コネクタ 145"/>
            <p:cNvCxnSpPr/>
            <p:nvPr/>
          </p:nvCxnSpPr>
          <p:spPr>
            <a:xfrm flipV="1">
              <a:off x="6649651" y="4750422"/>
              <a:ext cx="182969" cy="935995"/>
            </a:xfrm>
            <a:prstGeom prst="line">
              <a:avLst/>
            </a:prstGeom>
            <a:noFill/>
            <a:ln w="9525" cap="flat" cmpd="sng" algn="ctr">
              <a:solidFill>
                <a:sysClr val="windowText" lastClr="000000">
                  <a:shade val="95000"/>
                  <a:satMod val="105000"/>
                </a:sysClr>
              </a:solidFill>
              <a:prstDash val="solid"/>
            </a:ln>
            <a:effectLst/>
          </p:spPr>
        </p:cxnSp>
        <p:pic>
          <p:nvPicPr>
            <p:cNvPr id="147" name="図 146"/>
            <p:cNvPicPr>
              <a:picLocks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8269" y="5290930"/>
              <a:ext cx="148581"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図 147"/>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1992" y="5086897"/>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9" name="直線コネクタ 148"/>
            <p:cNvCxnSpPr/>
            <p:nvPr/>
          </p:nvCxnSpPr>
          <p:spPr>
            <a:xfrm flipH="1">
              <a:off x="5914686" y="5459900"/>
              <a:ext cx="320040" cy="231720"/>
            </a:xfrm>
            <a:prstGeom prst="line">
              <a:avLst/>
            </a:prstGeom>
            <a:noFill/>
            <a:ln w="9525" cap="flat" cmpd="sng" algn="ctr">
              <a:solidFill>
                <a:sysClr val="windowText" lastClr="000000">
                  <a:shade val="95000"/>
                  <a:satMod val="105000"/>
                </a:sysClr>
              </a:solidFill>
              <a:prstDash val="solid"/>
            </a:ln>
            <a:effectLst/>
          </p:spPr>
        </p:cxnSp>
        <p:pic>
          <p:nvPicPr>
            <p:cNvPr id="150" name="図 149"/>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30157" y="5290930"/>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図 150"/>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2836" y="5803131"/>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2" name="直線コネクタ 151"/>
            <p:cNvCxnSpPr/>
            <p:nvPr/>
          </p:nvCxnSpPr>
          <p:spPr>
            <a:xfrm flipH="1" flipV="1">
              <a:off x="6139901" y="4861725"/>
              <a:ext cx="711022" cy="626299"/>
            </a:xfrm>
            <a:prstGeom prst="line">
              <a:avLst/>
            </a:prstGeom>
            <a:noFill/>
            <a:ln w="9525" cap="flat" cmpd="sng" algn="ctr">
              <a:solidFill>
                <a:sysClr val="windowText" lastClr="000000">
                  <a:shade val="95000"/>
                  <a:satMod val="105000"/>
                </a:sysClr>
              </a:solidFill>
              <a:prstDash val="dash"/>
            </a:ln>
            <a:effectLst/>
          </p:spPr>
        </p:cxnSp>
        <p:sp>
          <p:nvSpPr>
            <p:cNvPr id="153" name="楕円 152"/>
            <p:cNvSpPr/>
            <p:nvPr/>
          </p:nvSpPr>
          <p:spPr>
            <a:xfrm>
              <a:off x="9470788" y="5075484"/>
              <a:ext cx="263863" cy="2621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上下矢印 153"/>
            <p:cNvSpPr/>
            <p:nvPr/>
          </p:nvSpPr>
          <p:spPr>
            <a:xfrm rot="5400000">
              <a:off x="8929818" y="3898939"/>
              <a:ext cx="369248" cy="3311640"/>
            </a:xfrm>
            <a:prstGeom prst="upDownArrow">
              <a:avLst>
                <a:gd name="adj1" fmla="val 44910"/>
                <a:gd name="adj2" fmla="val 44307"/>
              </a:avLst>
            </a:prstGeom>
            <a:solidFill>
              <a:srgbClr val="FFC000">
                <a:alpha val="85000"/>
              </a:srgbClr>
            </a:solidFill>
            <a:ln w="25400" cap="flat" cmpd="sng" algn="ctr">
              <a:noFill/>
              <a:prstDash val="solid"/>
            </a:ln>
            <a:effectLst/>
          </p:spPr>
          <p:txBody>
            <a:bodyPr vert="eaVert"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上下矢印 154"/>
            <p:cNvSpPr/>
            <p:nvPr/>
          </p:nvSpPr>
          <p:spPr>
            <a:xfrm rot="2964175">
              <a:off x="9502080" y="5122689"/>
              <a:ext cx="369248" cy="892490"/>
            </a:xfrm>
            <a:prstGeom prst="upDownArrow">
              <a:avLst>
                <a:gd name="adj1" fmla="val 44910"/>
                <a:gd name="adj2" fmla="val 44307"/>
              </a:avLst>
            </a:prstGeom>
            <a:solidFill>
              <a:srgbClr val="00B050">
                <a:alpha val="85000"/>
              </a:srgbClr>
            </a:solidFill>
            <a:ln w="25400" cap="flat" cmpd="sng" algn="ctr">
              <a:noFill/>
              <a:prstDash val="solid"/>
            </a:ln>
            <a:effectLst/>
          </p:spPr>
          <p:txBody>
            <a:bodyPr vert="eaVert"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56" name="図 155"/>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7194" y="5290930"/>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フローチャート : 抜出し 84"/>
            <p:cNvSpPr/>
            <p:nvPr/>
          </p:nvSpPr>
          <p:spPr>
            <a:xfrm>
              <a:off x="7668205" y="5092433"/>
              <a:ext cx="252130" cy="223691"/>
            </a:xfrm>
            <a:prstGeom prst="flowChartExtract">
              <a:avLst/>
            </a:prstGeom>
            <a:noFill/>
            <a:ln w="38100" cap="flat" cmpd="sng" algn="ctr">
              <a:solidFill>
                <a:srgbClr val="FFC000"/>
              </a:solid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600" b="0" i="0" u="none" strike="noStrike" kern="0" cap="none" spc="0" normalizeH="0" baseline="0" noProof="0" smtClean="0">
                <a:ln>
                  <a:noFill/>
                </a:ln>
                <a:solidFill>
                  <a:prstClr val="black"/>
                </a:solidFill>
                <a:effectLst/>
                <a:uLnTx/>
                <a:uFillTx/>
                <a:latin typeface="Calibri"/>
                <a:ea typeface="ＭＳ Ｐゴシック"/>
                <a:cs typeface="+mn-cs"/>
              </a:endParaRPr>
            </a:p>
          </p:txBody>
        </p:sp>
        <p:cxnSp>
          <p:nvCxnSpPr>
            <p:cNvPr id="158" name="直線コネクタ 157"/>
            <p:cNvCxnSpPr>
              <a:endCxn id="162" idx="0"/>
            </p:cNvCxnSpPr>
            <p:nvPr/>
          </p:nvCxnSpPr>
          <p:spPr>
            <a:xfrm flipH="1">
              <a:off x="6108207" y="4622178"/>
              <a:ext cx="911185" cy="239638"/>
            </a:xfrm>
            <a:prstGeom prst="line">
              <a:avLst/>
            </a:prstGeom>
            <a:noFill/>
            <a:ln w="9525" cap="flat" cmpd="sng" algn="ctr">
              <a:solidFill>
                <a:sysClr val="windowText" lastClr="000000">
                  <a:shade val="95000"/>
                  <a:satMod val="105000"/>
                </a:sysClr>
              </a:solidFill>
              <a:prstDash val="dash"/>
            </a:ln>
            <a:effectLst/>
          </p:spPr>
        </p:cxnSp>
        <p:cxnSp>
          <p:nvCxnSpPr>
            <p:cNvPr id="159" name="直線コネクタ 158"/>
            <p:cNvCxnSpPr/>
            <p:nvPr/>
          </p:nvCxnSpPr>
          <p:spPr>
            <a:xfrm flipH="1">
              <a:off x="6923043" y="4622421"/>
              <a:ext cx="103951" cy="67808"/>
            </a:xfrm>
            <a:prstGeom prst="line">
              <a:avLst/>
            </a:prstGeom>
            <a:noFill/>
            <a:ln w="9525" cap="flat" cmpd="sng" algn="ctr">
              <a:solidFill>
                <a:sysClr val="windowText" lastClr="000000">
                  <a:shade val="95000"/>
                  <a:satMod val="105000"/>
                </a:sysClr>
              </a:solidFill>
              <a:prstDash val="dash"/>
            </a:ln>
            <a:effectLst/>
          </p:spPr>
        </p:cxnSp>
        <p:sp>
          <p:nvSpPr>
            <p:cNvPr id="160" name="テキスト ボックス 159"/>
            <p:cNvSpPr txBox="1"/>
            <p:nvPr/>
          </p:nvSpPr>
          <p:spPr>
            <a:xfrm>
              <a:off x="6759270" y="5825969"/>
              <a:ext cx="1679947" cy="369332"/>
            </a:xfrm>
            <a:prstGeom prst="rect">
              <a:avLst/>
            </a:prstGeom>
            <a:noFill/>
          </p:spPr>
          <p:txBody>
            <a:bodyPr wrap="none" rtlCol="0">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Intrusion routes</a:t>
              </a:r>
              <a:endParaRPr kumimoji="1" lang="ja-JP" altLang="en-US" dirty="0" smtClean="0">
                <a:latin typeface="Calibri" panose="020F0502020204030204" pitchFamily="34" charset="0"/>
                <a:ea typeface="Meiryo UI" panose="020B0604030504040204" pitchFamily="50" charset="-128"/>
                <a:cs typeface="Calibri" panose="020F0502020204030204" pitchFamily="34" charset="0"/>
              </a:endParaRPr>
            </a:p>
          </p:txBody>
        </p:sp>
        <p:grpSp>
          <p:nvGrpSpPr>
            <p:cNvPr id="161" name="グループ化 160"/>
            <p:cNvGrpSpPr/>
            <p:nvPr/>
          </p:nvGrpSpPr>
          <p:grpSpPr>
            <a:xfrm rot="21183944">
              <a:off x="5968541" y="4769535"/>
              <a:ext cx="189798" cy="168392"/>
              <a:chOff x="1925317" y="4888306"/>
              <a:chExt cx="564505" cy="442230"/>
            </a:xfrm>
          </p:grpSpPr>
          <p:sp>
            <p:nvSpPr>
              <p:cNvPr id="162" name="台形 161"/>
              <p:cNvSpPr/>
              <p:nvPr/>
            </p:nvSpPr>
            <p:spPr bwMode="auto">
              <a:xfrm rot="17875385">
                <a:off x="2256343" y="5097057"/>
                <a:ext cx="304519" cy="162439"/>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ＭＳ Ｐゴシック"/>
                  <a:cs typeface="+mn-cs"/>
                </a:endParaRPr>
              </a:p>
            </p:txBody>
          </p:sp>
          <p:sp>
            <p:nvSpPr>
              <p:cNvPr id="163" name="正方形/長方形 162"/>
              <p:cNvSpPr/>
              <p:nvPr/>
            </p:nvSpPr>
            <p:spPr bwMode="auto">
              <a:xfrm rot="1675385">
                <a:off x="1925317" y="4888306"/>
                <a:ext cx="438588" cy="304520"/>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ＭＳ Ｐゴシック"/>
                  <a:cs typeface="+mn-cs"/>
                </a:endParaRPr>
              </a:p>
            </p:txBody>
          </p:sp>
        </p:grpSp>
      </p:grpSp>
      <p:sp>
        <p:nvSpPr>
          <p:cNvPr id="170" name="テキスト ボックス 169"/>
          <p:cNvSpPr txBox="1"/>
          <p:nvPr/>
        </p:nvSpPr>
        <p:spPr>
          <a:xfrm>
            <a:off x="7576637" y="3999701"/>
            <a:ext cx="1210588" cy="261610"/>
          </a:xfrm>
          <a:prstGeom prst="rect">
            <a:avLst/>
          </a:prstGeom>
          <a:noFill/>
        </p:spPr>
        <p:txBody>
          <a:bodyPr wrap="none" rtlCol="0">
            <a:spAutoFit/>
          </a:bodyPr>
          <a:lstStyle/>
          <a:p>
            <a:r>
              <a:rPr lang="en-US" altLang="ja-JP" sz="1100" b="1"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1. Recommended</a:t>
            </a:r>
            <a:endParaRPr lang="zh-TW" altLang="en-US" sz="1100" b="1" dirty="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endParaRPr>
          </a:p>
        </p:txBody>
      </p:sp>
      <p:sp>
        <p:nvSpPr>
          <p:cNvPr id="171" name="テキスト ボックス 170"/>
          <p:cNvSpPr txBox="1"/>
          <p:nvPr/>
        </p:nvSpPr>
        <p:spPr>
          <a:xfrm>
            <a:off x="9778679" y="4014047"/>
            <a:ext cx="1430200" cy="261610"/>
          </a:xfrm>
          <a:prstGeom prst="rect">
            <a:avLst/>
          </a:prstGeom>
          <a:noFill/>
        </p:spPr>
        <p:txBody>
          <a:bodyPr wrap="none" rtlCol="0">
            <a:spAutoFit/>
          </a:bodyPr>
          <a:lstStyle/>
          <a:p>
            <a:r>
              <a:rPr lang="en-US" altLang="ja-JP" sz="1100" b="1" dirty="0" smtClean="0">
                <a:solidFill>
                  <a:srgbClr val="F3AC0D"/>
                </a:solidFill>
                <a:latin typeface="Calibri" panose="020F0502020204030204" pitchFamily="34" charset="0"/>
                <a:ea typeface="Meiryo UI" panose="020B0604030504040204" pitchFamily="50" charset="-128"/>
                <a:cs typeface="Calibri" panose="020F0502020204030204" pitchFamily="34" charset="0"/>
              </a:rPr>
              <a:t>2. Not recommended</a:t>
            </a:r>
            <a:endParaRPr lang="zh-TW" altLang="en-US" sz="1100" b="1" dirty="0">
              <a:solidFill>
                <a:srgbClr val="F3AC0D"/>
              </a:solidFill>
              <a:latin typeface="Calibri" panose="020F0502020204030204" pitchFamily="34" charset="0"/>
              <a:ea typeface="Meiryo UI" panose="020B0604030504040204" pitchFamily="50" charset="-128"/>
              <a:cs typeface="Calibri" panose="020F0502020204030204" pitchFamily="34" charset="0"/>
            </a:endParaRPr>
          </a:p>
        </p:txBody>
      </p:sp>
      <p:sp>
        <p:nvSpPr>
          <p:cNvPr id="172" name="テキスト ボックス 171"/>
          <p:cNvSpPr txBox="1"/>
          <p:nvPr/>
        </p:nvSpPr>
        <p:spPr>
          <a:xfrm>
            <a:off x="9510116" y="5436169"/>
            <a:ext cx="301686" cy="369332"/>
          </a:xfrm>
          <a:prstGeom prst="rect">
            <a:avLst/>
          </a:prstGeom>
          <a:solidFill>
            <a:schemeClr val="accent6">
              <a:lumMod val="20000"/>
              <a:lumOff val="80000"/>
            </a:schemeClr>
          </a:solidFill>
          <a:ln>
            <a:solidFill>
              <a:schemeClr val="accent6">
                <a:lumMod val="75000"/>
              </a:schemeClr>
            </a:solidFill>
          </a:ln>
        </p:spPr>
        <p:txBody>
          <a:bodyPr wrap="none" rtlCol="0">
            <a:spAutoFit/>
          </a:bodyPr>
          <a:lstStyle/>
          <a:p>
            <a:r>
              <a:rPr lang="en-US" altLang="ja-JP" b="1"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1</a:t>
            </a:r>
            <a:endParaRPr lang="zh-TW" altLang="en-US" b="1" dirty="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endParaRPr>
          </a:p>
        </p:txBody>
      </p:sp>
      <p:sp>
        <p:nvSpPr>
          <p:cNvPr id="173" name="テキスト ボックス 172"/>
          <p:cNvSpPr txBox="1"/>
          <p:nvPr/>
        </p:nvSpPr>
        <p:spPr>
          <a:xfrm>
            <a:off x="7719746" y="5520871"/>
            <a:ext cx="301686" cy="369332"/>
          </a:xfrm>
          <a:prstGeom prst="rect">
            <a:avLst/>
          </a:prstGeom>
          <a:solidFill>
            <a:schemeClr val="accent6">
              <a:lumMod val="20000"/>
              <a:lumOff val="80000"/>
            </a:schemeClr>
          </a:solidFill>
          <a:ln>
            <a:solidFill>
              <a:schemeClr val="accent6">
                <a:lumMod val="75000"/>
              </a:schemeClr>
            </a:solidFill>
          </a:ln>
        </p:spPr>
        <p:txBody>
          <a:bodyPr wrap="none" rtlCol="0">
            <a:spAutoFit/>
          </a:bodyPr>
          <a:lstStyle/>
          <a:p>
            <a:r>
              <a:rPr lang="en-US" altLang="zh-TW" b="1" dirty="0" smtClean="0">
                <a:solidFill>
                  <a:srgbClr val="FFC000"/>
                </a:solidFill>
                <a:latin typeface="Calibri" panose="020F0502020204030204" pitchFamily="34" charset="0"/>
                <a:ea typeface="Meiryo UI" panose="020B0604030504040204" pitchFamily="50" charset="-128"/>
                <a:cs typeface="Calibri" panose="020F0502020204030204" pitchFamily="34" charset="0"/>
              </a:rPr>
              <a:t>2</a:t>
            </a:r>
            <a:endParaRPr lang="zh-TW" altLang="en-US" b="1" dirty="0">
              <a:solidFill>
                <a:srgbClr val="FFC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176" name="正方形/長方形 175"/>
          <p:cNvSpPr/>
          <p:nvPr/>
        </p:nvSpPr>
        <p:spPr>
          <a:xfrm>
            <a:off x="8629086" y="758545"/>
            <a:ext cx="3279341" cy="2380882"/>
          </a:xfrm>
          <a:prstGeom prst="rect">
            <a:avLst/>
          </a:prstGeom>
          <a:solidFill>
            <a:schemeClr val="bg1"/>
          </a:solidFill>
          <a:ln w="19050">
            <a:solidFill>
              <a:sysClr val="window" lastClr="FFFFFF">
                <a:lumMod val="50000"/>
              </a:sysClr>
            </a:solidFill>
          </a:ln>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black"/>
              </a:solidFill>
              <a:effectLst/>
              <a:uLnTx/>
              <a:uFillTx/>
              <a:latin typeface="Calibri" pitchFamily="34" charset="0"/>
            </a:endParaRPr>
          </a:p>
        </p:txBody>
      </p:sp>
      <p:pic>
        <p:nvPicPr>
          <p:cNvPr id="177" name="図 1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4760" y="955103"/>
            <a:ext cx="2632717" cy="1554152"/>
          </a:xfrm>
          <a:prstGeom prst="rect">
            <a:avLst/>
          </a:prstGeom>
        </p:spPr>
      </p:pic>
      <p:cxnSp>
        <p:nvCxnSpPr>
          <p:cNvPr id="178" name="直線矢印コネクタ 177"/>
          <p:cNvCxnSpPr/>
          <p:nvPr/>
        </p:nvCxnSpPr>
        <p:spPr>
          <a:xfrm flipH="1">
            <a:off x="8979816" y="955103"/>
            <a:ext cx="258" cy="153422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9" name="直線矢印コネクタ 178"/>
          <p:cNvCxnSpPr/>
          <p:nvPr/>
        </p:nvCxnSpPr>
        <p:spPr>
          <a:xfrm>
            <a:off x="10083941" y="2092311"/>
            <a:ext cx="0" cy="426073"/>
          </a:xfrm>
          <a:prstGeom prst="straightConnector1">
            <a:avLst/>
          </a:prstGeom>
          <a:ln w="1905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flipH="1">
            <a:off x="10459686" y="1002693"/>
            <a:ext cx="6399" cy="189512"/>
          </a:xfrm>
          <a:prstGeom prst="straightConnector1">
            <a:avLst/>
          </a:prstGeom>
          <a:ln w="1905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1" name="テキスト ボックス 180"/>
          <p:cNvSpPr txBox="1"/>
          <p:nvPr/>
        </p:nvSpPr>
        <p:spPr>
          <a:xfrm rot="16200000">
            <a:off x="9582373" y="2118016"/>
            <a:ext cx="567528" cy="369332"/>
          </a:xfrm>
          <a:prstGeom prst="rect">
            <a:avLst/>
          </a:prstGeom>
          <a:noFill/>
        </p:spPr>
        <p:txBody>
          <a:bodyPr wrap="none" rtlCol="0">
            <a:spAutoFit/>
          </a:bodyPr>
          <a:lstStyle/>
          <a:p>
            <a:r>
              <a:rPr kumimoji="1" lang="en-US" altLang="ja-JP" dirty="0" smtClean="0">
                <a:solidFill>
                  <a:schemeClr val="accent4">
                    <a:lumMod val="60000"/>
                    <a:lumOff val="40000"/>
                  </a:schemeClr>
                </a:solidFill>
                <a:latin typeface="Meiryo UI" panose="020B0604030504040204" pitchFamily="50" charset="-128"/>
                <a:ea typeface="Meiryo UI" panose="020B0604030504040204" pitchFamily="50" charset="-128"/>
              </a:rPr>
              <a:t>1/4</a:t>
            </a:r>
            <a:endParaRPr kumimoji="1" lang="ja-JP" altLang="en-US" dirty="0" smtClean="0">
              <a:solidFill>
                <a:schemeClr val="accent4">
                  <a:lumMod val="60000"/>
                  <a:lumOff val="40000"/>
                </a:schemeClr>
              </a:solidFill>
              <a:latin typeface="Meiryo UI" panose="020B0604030504040204" pitchFamily="50" charset="-128"/>
              <a:ea typeface="Meiryo UI" panose="020B0604030504040204" pitchFamily="50" charset="-128"/>
            </a:endParaRPr>
          </a:p>
        </p:txBody>
      </p:sp>
      <p:sp>
        <p:nvSpPr>
          <p:cNvPr id="182" name="テキスト ボックス 181"/>
          <p:cNvSpPr txBox="1"/>
          <p:nvPr/>
        </p:nvSpPr>
        <p:spPr>
          <a:xfrm rot="16200000">
            <a:off x="9897973" y="1041007"/>
            <a:ext cx="716863" cy="369332"/>
          </a:xfrm>
          <a:prstGeom prst="rect">
            <a:avLst/>
          </a:prstGeom>
          <a:noFill/>
        </p:spPr>
        <p:txBody>
          <a:bodyPr wrap="none" rtlCol="0">
            <a:spAutoFit/>
          </a:bodyPr>
          <a:lstStyle/>
          <a:p>
            <a:r>
              <a:rPr kumimoji="1" lang="en-US" altLang="ja-JP" dirty="0" smtClean="0">
                <a:solidFill>
                  <a:schemeClr val="accent4">
                    <a:lumMod val="60000"/>
                    <a:lumOff val="40000"/>
                  </a:schemeClr>
                </a:solidFill>
                <a:latin typeface="Meiryo UI" panose="020B0604030504040204" pitchFamily="50" charset="-128"/>
                <a:ea typeface="Meiryo UI" panose="020B0604030504040204" pitchFamily="50" charset="-128"/>
              </a:rPr>
              <a:t>1/16</a:t>
            </a:r>
            <a:endParaRPr kumimoji="1" lang="ja-JP" altLang="en-US" dirty="0" smtClean="0">
              <a:solidFill>
                <a:schemeClr val="accent4">
                  <a:lumMod val="60000"/>
                  <a:lumOff val="40000"/>
                </a:schemeClr>
              </a:solidFill>
              <a:latin typeface="Meiryo UI" panose="020B0604030504040204" pitchFamily="50" charset="-128"/>
              <a:ea typeface="Meiryo UI" panose="020B0604030504040204" pitchFamily="50" charset="-128"/>
            </a:endParaRPr>
          </a:p>
        </p:txBody>
      </p:sp>
      <p:sp>
        <p:nvSpPr>
          <p:cNvPr id="183" name="テキスト ボックス 182"/>
          <p:cNvSpPr txBox="1"/>
          <p:nvPr/>
        </p:nvSpPr>
        <p:spPr>
          <a:xfrm>
            <a:off x="8914816" y="2534044"/>
            <a:ext cx="2762295" cy="584775"/>
          </a:xfrm>
          <a:prstGeom prst="rect">
            <a:avLst/>
          </a:prstGeom>
          <a:noFill/>
          <a:effectLst>
            <a:innerShdw blurRad="63500" dist="50800" dir="13500000">
              <a:prstClr val="black">
                <a:alpha val="50000"/>
              </a:prstClr>
            </a:innerShdw>
          </a:effectLst>
        </p:spPr>
        <p:txBody>
          <a:bodyPr wrap="none" rtlCol="0">
            <a:spAutoFit/>
          </a:bodyPr>
          <a:lstStyle/>
          <a:p>
            <a:pPr algn="ctr"/>
            <a:r>
              <a:rPr lang="en-US" altLang="ja-JP" sz="1600" dirty="0" smtClean="0">
                <a:latin typeface="Calibri" panose="020F0502020204030204" pitchFamily="34" charset="0"/>
                <a:ea typeface="Meiryo UI" panose="020B0604030504040204" pitchFamily="50" charset="-128"/>
                <a:cs typeface="Calibri" panose="020F0502020204030204" pitchFamily="34" charset="0"/>
              </a:rPr>
              <a:t>Sample image of detection size</a:t>
            </a:r>
          </a:p>
          <a:p>
            <a:pPr algn="ct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(5MP model)</a:t>
            </a:r>
            <a:endParaRPr kumimoji="1" lang="ja-JP" altLang="en-US" sz="16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84" name="テキスト ボックス 183"/>
          <p:cNvSpPr txBox="1"/>
          <p:nvPr/>
        </p:nvSpPr>
        <p:spPr>
          <a:xfrm rot="16200000">
            <a:off x="7695661" y="1417432"/>
            <a:ext cx="2219709" cy="338554"/>
          </a:xfrm>
          <a:prstGeom prst="rect">
            <a:avLst/>
          </a:prstGeom>
          <a:noFill/>
        </p:spPr>
        <p:txBody>
          <a:bodyPr wrap="square" rtlCol="0">
            <a:spAutoFit/>
          </a:bodyPr>
          <a:lstStyle/>
          <a:p>
            <a:r>
              <a:rPr lang="en-US" altLang="ja-JP" sz="1600" dirty="0" smtClean="0">
                <a:latin typeface="Calibri" panose="020F0502020204030204" pitchFamily="34" charset="0"/>
                <a:ea typeface="Meiryo UI" panose="020B0604030504040204" pitchFamily="50" charset="-128"/>
                <a:cs typeface="Calibri" panose="020F0502020204030204" pitchFamily="34" charset="0"/>
              </a:rPr>
              <a:t>Vertical angle of view</a:t>
            </a:r>
            <a:endParaRPr kumimoji="1" lang="ja-JP" altLang="en-US" sz="1600" dirty="0" smtClean="0">
              <a:latin typeface="Calibri" panose="020F0502020204030204" pitchFamily="34" charset="0"/>
              <a:ea typeface="Meiryo UI" panose="020B0604030504040204" pitchFamily="50" charset="-128"/>
              <a:cs typeface="Calibri" panose="020F0502020204030204" pitchFamily="34" charset="0"/>
            </a:endParaRPr>
          </a:p>
        </p:txBody>
      </p:sp>
      <p:grpSp>
        <p:nvGrpSpPr>
          <p:cNvPr id="203" name="グループ化 202"/>
          <p:cNvGrpSpPr/>
          <p:nvPr/>
        </p:nvGrpSpPr>
        <p:grpSpPr>
          <a:xfrm>
            <a:off x="5963338" y="428126"/>
            <a:ext cx="2563972" cy="2711300"/>
            <a:chOff x="4835298" y="495994"/>
            <a:chExt cx="4413200" cy="4047220"/>
          </a:xfrm>
        </p:grpSpPr>
        <p:sp>
          <p:nvSpPr>
            <p:cNvPr id="204" name="正方形/長方形 203"/>
            <p:cNvSpPr/>
            <p:nvPr/>
          </p:nvSpPr>
          <p:spPr>
            <a:xfrm>
              <a:off x="5395646" y="990747"/>
              <a:ext cx="3852852" cy="3552467"/>
            </a:xfrm>
            <a:prstGeom prst="rect">
              <a:avLst/>
            </a:prstGeom>
            <a:solidFill>
              <a:schemeClr val="bg1"/>
            </a:solidFill>
            <a:ln w="19050">
              <a:solidFill>
                <a:sysClr val="window" lastClr="FFFFFF">
                  <a:lumMod val="50000"/>
                </a:sysClr>
              </a:solidFill>
            </a:ln>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smtClean="0">
                <a:ln>
                  <a:noFill/>
                </a:ln>
                <a:solidFill>
                  <a:prstClr val="black"/>
                </a:solidFill>
                <a:effectLst/>
                <a:uLnTx/>
                <a:uFillTx/>
                <a:latin typeface="Calibri" pitchFamily="34" charset="0"/>
              </a:endParaRPr>
            </a:p>
          </p:txBody>
        </p:sp>
        <p:sp>
          <p:nvSpPr>
            <p:cNvPr id="205" name="テキスト ボックス 204"/>
            <p:cNvSpPr txBox="1"/>
            <p:nvPr/>
          </p:nvSpPr>
          <p:spPr>
            <a:xfrm>
              <a:off x="5923625" y="3104077"/>
              <a:ext cx="2827508" cy="1240448"/>
            </a:xfrm>
            <a:prstGeom prst="rect">
              <a:avLst/>
            </a:prstGeom>
            <a:noFill/>
          </p:spPr>
          <p:txBody>
            <a:bodyPr wrap="square" rtlCol="0">
              <a:spAutoFit/>
            </a:bodyPr>
            <a:lstStyle/>
            <a:p>
              <a:pPr fontAlgn="base">
                <a:spcBef>
                  <a:spcPct val="0"/>
                </a:spcBef>
                <a:spcAft>
                  <a:spcPct val="0"/>
                </a:spcAft>
              </a:pP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Downward angle relative to the horizontal plane</a:t>
              </a:r>
              <a:endParaRPr lang="ja-JP" altLang="en-US"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grpSp>
          <p:nvGrpSpPr>
            <p:cNvPr id="206" name="グループ化 205"/>
            <p:cNvGrpSpPr/>
            <p:nvPr/>
          </p:nvGrpSpPr>
          <p:grpSpPr>
            <a:xfrm>
              <a:off x="4835298" y="495994"/>
              <a:ext cx="3635059" cy="2397008"/>
              <a:chOff x="4681293" y="428618"/>
              <a:chExt cx="3635059" cy="2397008"/>
            </a:xfrm>
          </p:grpSpPr>
          <p:grpSp>
            <p:nvGrpSpPr>
              <p:cNvPr id="207" name="グループ化 206"/>
              <p:cNvGrpSpPr/>
              <p:nvPr/>
            </p:nvGrpSpPr>
            <p:grpSpPr>
              <a:xfrm>
                <a:off x="5635429" y="1422103"/>
                <a:ext cx="2680923" cy="327902"/>
                <a:chOff x="5635429" y="1726904"/>
                <a:chExt cx="2680923" cy="327902"/>
              </a:xfrm>
            </p:grpSpPr>
            <p:cxnSp>
              <p:nvCxnSpPr>
                <p:cNvPr id="216" name="直線コネクタ 215"/>
                <p:cNvCxnSpPr/>
                <p:nvPr/>
              </p:nvCxnSpPr>
              <p:spPr>
                <a:xfrm>
                  <a:off x="6275536" y="1889815"/>
                  <a:ext cx="2040816" cy="0"/>
                </a:xfrm>
                <a:prstGeom prst="line">
                  <a:avLst/>
                </a:prstGeom>
                <a:noFill/>
                <a:ln w="19050" cap="flat" cmpd="sng" algn="ctr">
                  <a:solidFill>
                    <a:sysClr val="window" lastClr="FFFFFF">
                      <a:lumMod val="50000"/>
                    </a:sysClr>
                  </a:solidFill>
                  <a:prstDash val="solid"/>
                  <a:tailEnd type="none" w="lg" len="lg"/>
                </a:ln>
                <a:effectLst/>
              </p:spPr>
            </p:cxnSp>
            <p:grpSp>
              <p:nvGrpSpPr>
                <p:cNvPr id="217" name="グループ化 216"/>
                <p:cNvGrpSpPr>
                  <a:grpSpLocks/>
                </p:cNvGrpSpPr>
                <p:nvPr/>
              </p:nvGrpSpPr>
              <p:grpSpPr bwMode="auto">
                <a:xfrm>
                  <a:off x="5635429" y="1726904"/>
                  <a:ext cx="640106" cy="327902"/>
                  <a:chOff x="-2361" y="415480"/>
                  <a:chExt cx="786932" cy="393020"/>
                </a:xfrm>
                <a:solidFill>
                  <a:schemeClr val="accent5">
                    <a:lumMod val="60000"/>
                    <a:lumOff val="40000"/>
                    <a:alpha val="75000"/>
                  </a:schemeClr>
                </a:solidFill>
              </p:grpSpPr>
              <p:sp>
                <p:nvSpPr>
                  <p:cNvPr id="218" name="台形 217"/>
                  <p:cNvSpPr/>
                  <p:nvPr/>
                </p:nvSpPr>
                <p:spPr>
                  <a:xfrm rot="16200000">
                    <a:off x="482474" y="503909"/>
                    <a:ext cx="390526" cy="213668"/>
                  </a:xfrm>
                  <a:prstGeom prst="trapezoid">
                    <a:avLst>
                      <a:gd name="adj" fmla="val 43268"/>
                    </a:avLst>
                  </a:prstGeom>
                  <a:grp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dirty="0">
                      <a:ln>
                        <a:noFill/>
                      </a:ln>
                      <a:solidFill>
                        <a:prstClr val="white"/>
                      </a:solidFill>
                      <a:effectLst/>
                      <a:uLnTx/>
                      <a:uFillTx/>
                      <a:latin typeface="Calibri"/>
                      <a:ea typeface="ＭＳ Ｐゴシック"/>
                      <a:cs typeface="+mn-cs"/>
                    </a:endParaRPr>
                  </a:p>
                </p:txBody>
              </p:sp>
              <p:sp>
                <p:nvSpPr>
                  <p:cNvPr id="219" name="正方形/長方形 218"/>
                  <p:cNvSpPr/>
                  <p:nvPr/>
                </p:nvSpPr>
                <p:spPr>
                  <a:xfrm>
                    <a:off x="-2361" y="417974"/>
                    <a:ext cx="576906" cy="390526"/>
                  </a:xfrm>
                  <a:prstGeom prst="rect">
                    <a:avLst/>
                  </a:prstGeom>
                  <a:grp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dirty="0">
                      <a:ln>
                        <a:noFill/>
                      </a:ln>
                      <a:solidFill>
                        <a:prstClr val="white"/>
                      </a:solidFill>
                      <a:effectLst/>
                      <a:uLnTx/>
                      <a:uFillTx/>
                      <a:latin typeface="Calibri"/>
                      <a:ea typeface="ＭＳ Ｐゴシック"/>
                      <a:cs typeface="+mn-cs"/>
                    </a:endParaRPr>
                  </a:p>
                </p:txBody>
              </p:sp>
            </p:grpSp>
          </p:grpSp>
          <p:grpSp>
            <p:nvGrpSpPr>
              <p:cNvPr id="209" name="グループ化 208"/>
              <p:cNvGrpSpPr/>
              <p:nvPr/>
            </p:nvGrpSpPr>
            <p:grpSpPr>
              <a:xfrm rot="1675385">
                <a:off x="5503774" y="1939208"/>
                <a:ext cx="2680923" cy="327902"/>
                <a:chOff x="5635429" y="1726904"/>
                <a:chExt cx="2680923" cy="327902"/>
              </a:xfrm>
            </p:grpSpPr>
            <p:cxnSp>
              <p:nvCxnSpPr>
                <p:cNvPr id="212" name="直線コネクタ 211"/>
                <p:cNvCxnSpPr/>
                <p:nvPr/>
              </p:nvCxnSpPr>
              <p:spPr>
                <a:xfrm>
                  <a:off x="6275536" y="1889815"/>
                  <a:ext cx="2040816" cy="0"/>
                </a:xfrm>
                <a:prstGeom prst="line">
                  <a:avLst/>
                </a:prstGeom>
                <a:noFill/>
                <a:ln w="19050" cap="flat" cmpd="sng" algn="ctr">
                  <a:solidFill>
                    <a:sysClr val="window" lastClr="FFFFFF">
                      <a:lumMod val="50000"/>
                    </a:sysClr>
                  </a:solidFill>
                  <a:prstDash val="solid"/>
                  <a:tailEnd type="none" w="lg" len="lg"/>
                </a:ln>
                <a:effectLst/>
              </p:spPr>
            </p:cxnSp>
            <p:grpSp>
              <p:nvGrpSpPr>
                <p:cNvPr id="213" name="グループ化 212"/>
                <p:cNvGrpSpPr>
                  <a:grpSpLocks/>
                </p:cNvGrpSpPr>
                <p:nvPr/>
              </p:nvGrpSpPr>
              <p:grpSpPr bwMode="auto">
                <a:xfrm>
                  <a:off x="5635429" y="1726904"/>
                  <a:ext cx="640107" cy="327902"/>
                  <a:chOff x="-2361" y="415480"/>
                  <a:chExt cx="786933" cy="393020"/>
                </a:xfrm>
                <a:solidFill>
                  <a:schemeClr val="accent5">
                    <a:lumMod val="60000"/>
                    <a:lumOff val="40000"/>
                    <a:alpha val="75000"/>
                  </a:schemeClr>
                </a:solidFill>
              </p:grpSpPr>
              <p:sp>
                <p:nvSpPr>
                  <p:cNvPr id="214" name="台形 213"/>
                  <p:cNvSpPr/>
                  <p:nvPr/>
                </p:nvSpPr>
                <p:spPr>
                  <a:xfrm rot="16200000">
                    <a:off x="482475" y="503909"/>
                    <a:ext cx="390526" cy="213668"/>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dirty="0">
                      <a:ln>
                        <a:noFill/>
                      </a:ln>
                      <a:solidFill>
                        <a:prstClr val="white"/>
                      </a:solidFill>
                      <a:effectLst/>
                      <a:uLnTx/>
                      <a:uFillTx/>
                      <a:latin typeface="Calibri"/>
                      <a:ea typeface="ＭＳ Ｐゴシック"/>
                      <a:cs typeface="+mn-cs"/>
                    </a:endParaRPr>
                  </a:p>
                </p:txBody>
              </p:sp>
              <p:sp>
                <p:nvSpPr>
                  <p:cNvPr id="215" name="正方形/長方形 214"/>
                  <p:cNvSpPr/>
                  <p:nvPr/>
                </p:nvSpPr>
                <p:spPr>
                  <a:xfrm>
                    <a:off x="-2361" y="417974"/>
                    <a:ext cx="576906" cy="390526"/>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dirty="0">
                      <a:ln>
                        <a:noFill/>
                      </a:ln>
                      <a:solidFill>
                        <a:prstClr val="white"/>
                      </a:solidFill>
                      <a:effectLst/>
                      <a:uLnTx/>
                      <a:uFillTx/>
                      <a:latin typeface="Calibri"/>
                      <a:ea typeface="ＭＳ Ｐゴシック"/>
                      <a:cs typeface="+mn-cs"/>
                    </a:endParaRPr>
                  </a:p>
                </p:txBody>
              </p:sp>
            </p:grpSp>
          </p:grpSp>
          <p:sp>
            <p:nvSpPr>
              <p:cNvPr id="210" name="テキスト ボックス 209"/>
              <p:cNvSpPr txBox="1"/>
              <p:nvPr/>
            </p:nvSpPr>
            <p:spPr>
              <a:xfrm>
                <a:off x="5517232" y="2087721"/>
                <a:ext cx="957634" cy="338554"/>
              </a:xfrm>
              <a:prstGeom prst="rect">
                <a:avLst/>
              </a:prstGeom>
              <a:noFill/>
            </p:spPr>
            <p:txBody>
              <a:bodyPr wrap="none" rtlCol="0">
                <a:spAutoFit/>
              </a:bodyPr>
              <a:lstStyle/>
              <a:p>
                <a:r>
                  <a:rPr kumimoji="1" lang="en-US" altLang="ja-JP" sz="1600" dirty="0" smtClean="0">
                    <a:solidFill>
                      <a:srgbClr val="0070C0"/>
                    </a:solidFill>
                    <a:latin typeface="Meiryo UI" panose="020B0604030504040204" pitchFamily="50" charset="-128"/>
                    <a:ea typeface="Meiryo UI" panose="020B0604030504040204" pitchFamily="50" charset="-128"/>
                  </a:rPr>
                  <a:t>Camera</a:t>
                </a:r>
                <a:endParaRPr kumimoji="1" lang="ja-JP" altLang="en-US" sz="1600" dirty="0">
                  <a:solidFill>
                    <a:srgbClr val="0070C0"/>
                  </a:solidFill>
                  <a:latin typeface="Meiryo UI" panose="020B0604030504040204" pitchFamily="50" charset="-128"/>
                  <a:ea typeface="Meiryo UI" panose="020B0604030504040204" pitchFamily="50" charset="-128"/>
                </a:endParaRPr>
              </a:p>
            </p:txBody>
          </p:sp>
          <p:sp>
            <p:nvSpPr>
              <p:cNvPr id="211" name="環状矢印 210"/>
              <p:cNvSpPr/>
              <p:nvPr/>
            </p:nvSpPr>
            <p:spPr>
              <a:xfrm rot="540000">
                <a:off x="4681293" y="428618"/>
                <a:ext cx="2399057" cy="2397008"/>
              </a:xfrm>
              <a:prstGeom prst="circularArrow">
                <a:avLst>
                  <a:gd name="adj1" fmla="val 4112"/>
                  <a:gd name="adj2" fmla="val 631295"/>
                  <a:gd name="adj3" fmla="val 291808"/>
                  <a:gd name="adj4" fmla="val 21100778"/>
                  <a:gd name="adj5" fmla="val 471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grpSp>
      <p:sp>
        <p:nvSpPr>
          <p:cNvPr id="220" name="正方形/長方形 219"/>
          <p:cNvSpPr/>
          <p:nvPr/>
        </p:nvSpPr>
        <p:spPr>
          <a:xfrm>
            <a:off x="7263763" y="1173241"/>
            <a:ext cx="1138453" cy="400110"/>
          </a:xfrm>
          <a:prstGeom prst="rect">
            <a:avLst/>
          </a:prstGeom>
        </p:spPr>
        <p:txBody>
          <a:bodyPr wrap="none">
            <a:spAutoFit/>
          </a:bodyPr>
          <a:lstStyle/>
          <a:p>
            <a:r>
              <a:rPr lang="en-US" altLang="ja-JP" sz="20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Tilt angle</a:t>
            </a:r>
            <a:endParaRPr lang="ja-JP" alt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8007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p:cNvSpPr/>
          <p:nvPr/>
        </p:nvSpPr>
        <p:spPr>
          <a:xfrm>
            <a:off x="129367" y="3096206"/>
            <a:ext cx="11884818" cy="3045412"/>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p:cNvSpPr/>
          <p:nvPr/>
        </p:nvSpPr>
        <p:spPr>
          <a:xfrm>
            <a:off x="141690" y="662707"/>
            <a:ext cx="11884818" cy="2305904"/>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16</a:t>
            </a:fld>
            <a:endParaRPr lang="ja-JP" altLang="en-US" dirty="0"/>
          </a:p>
        </p:txBody>
      </p:sp>
      <p:sp>
        <p:nvSpPr>
          <p:cNvPr id="31" name="正方形/長方形 30"/>
          <p:cNvSpPr/>
          <p:nvPr/>
        </p:nvSpPr>
        <p:spPr>
          <a:xfrm>
            <a:off x="247776" y="2634597"/>
            <a:ext cx="5704731" cy="292388"/>
          </a:xfrm>
          <a:prstGeom prst="rect">
            <a:avLst/>
          </a:prstGeom>
        </p:spPr>
        <p:txBody>
          <a:bodyPr wrap="square">
            <a:spAutoFit/>
          </a:bodyPr>
          <a:lstStyle/>
          <a:p>
            <a:pPr defTabSz="914400" fontAlgn="base">
              <a:spcBef>
                <a:spcPct val="0"/>
              </a:spcBef>
              <a:spcAft>
                <a:spcPct val="0"/>
              </a:spcAft>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*Confirmation on site is needed as it differs depending on the environment.</a:t>
            </a:r>
            <a:endParaRPr lang="ja-JP" altLang="en-US" sz="13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61" name="Rectangle 3"/>
          <p:cNvSpPr>
            <a:spLocks noChangeArrowheads="1"/>
          </p:cNvSpPr>
          <p:nvPr/>
        </p:nvSpPr>
        <p:spPr bwMode="auto">
          <a:xfrm>
            <a:off x="149373" y="697160"/>
            <a:ext cx="6390541" cy="166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defTabSz="914400" fontAlgn="base">
              <a:spcAft>
                <a:spcPct val="0"/>
              </a:spcAft>
              <a:buFontTx/>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Detection accuracy will be improved by setting the detection area within the “Recommended area” as below.</a:t>
            </a:r>
          </a:p>
          <a:p>
            <a:pPr marL="0" indent="0" defTabSz="914400" fontAlgn="base">
              <a:spcAft>
                <a:spcPct val="0"/>
              </a:spcAft>
              <a:buFontTx/>
              <a:buNone/>
            </a:pPr>
            <a:endParaRPr lang="en-US" altLang="ja-JP" sz="8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0" indent="0" defTabSz="914400" fontAlgn="base">
              <a:spcAft>
                <a:spcPct val="0"/>
              </a:spcAft>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Recommended area</a:t>
            </a:r>
          </a:p>
          <a:p>
            <a:pPr defTabSz="914400" fontAlgn="base">
              <a:spcAft>
                <a:spcPct val="0"/>
              </a:spcAft>
              <a:buFont typeface="Wingdings" panose="05000000000000000000" pitchFamily="2" charset="2"/>
              <a:buChar char="Ø"/>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height of a detection object is 1/4 – 1/16 of vertical angle of view</a:t>
            </a:r>
            <a:endParaRPr lang="en-US" altLang="ja-JP" sz="8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0" indent="0" defTabSz="914400" fontAlgn="base">
              <a:spcAft>
                <a:spcPct val="0"/>
              </a:spcAft>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Detectable area </a:t>
            </a:r>
            <a:r>
              <a:rPr lang="ja-JP" altLang="en-US" sz="13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endPar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fontAlgn="base">
              <a:spcAft>
                <a:spcPct val="0"/>
              </a:spcAft>
              <a:buFont typeface="Wingdings" panose="05000000000000000000" pitchFamily="2" charset="2"/>
              <a:buChar char="Ø"/>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area found to be detectable as a result of operation check.*</a:t>
            </a:r>
          </a:p>
          <a:p>
            <a:pPr marL="0" indent="0" defTabSz="914400" fontAlgn="base">
              <a:spcAft>
                <a:spcPct val="0"/>
              </a:spcAft>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The height of a detection object is 1/16 – 1/20 of vertical angle of view.</a:t>
            </a:r>
          </a:p>
        </p:txBody>
      </p:sp>
      <p:sp>
        <p:nvSpPr>
          <p:cNvPr id="124" name="テキスト ボックス 123"/>
          <p:cNvSpPr txBox="1"/>
          <p:nvPr/>
        </p:nvSpPr>
        <p:spPr>
          <a:xfrm>
            <a:off x="158387" y="3164096"/>
            <a:ext cx="3136051" cy="400110"/>
          </a:xfrm>
          <a:prstGeom prst="rect">
            <a:avLst/>
          </a:prstGeom>
          <a:noFill/>
        </p:spPr>
        <p:txBody>
          <a:bodyPr wrap="none" rtlCol="0">
            <a:spAutoFit/>
          </a:bodyPr>
          <a:lstStyle/>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Camera installation example</a:t>
            </a:r>
            <a:endParaRPr lang="zh-TW" altLang="en-US" sz="2000" dirty="0">
              <a:latin typeface="Calibri" panose="020F0502020204030204" pitchFamily="34" charset="0"/>
              <a:ea typeface="Meiryo UI" panose="020B0604030504040204" pitchFamily="50" charset="-128"/>
              <a:cs typeface="Calibri" panose="020F0502020204030204" pitchFamily="34" charset="0"/>
            </a:endParaRPr>
          </a:p>
        </p:txBody>
      </p:sp>
      <p:graphicFrame>
        <p:nvGraphicFramePr>
          <p:cNvPr id="141" name="表 140"/>
          <p:cNvGraphicFramePr>
            <a:graphicFrameLocks noGrp="1"/>
          </p:cNvGraphicFramePr>
          <p:nvPr>
            <p:extLst>
              <p:ext uri="{D42A27DB-BD31-4B8C-83A1-F6EECF244321}">
                <p14:modId xmlns:p14="http://schemas.microsoft.com/office/powerpoint/2010/main" val="827107029"/>
              </p:ext>
            </p:extLst>
          </p:nvPr>
        </p:nvGraphicFramePr>
        <p:xfrm>
          <a:off x="498600" y="3613386"/>
          <a:ext cx="2827691" cy="2130441"/>
        </p:xfrm>
        <a:graphic>
          <a:graphicData uri="http://schemas.openxmlformats.org/drawingml/2006/table">
            <a:tbl>
              <a:tblPr firstRow="1" bandRow="1">
                <a:tableStyleId>{16D9F66E-5EB9-4882-86FB-DCBF35E3C3E4}</a:tableStyleId>
              </a:tblPr>
              <a:tblGrid>
                <a:gridCol w="1999261">
                  <a:extLst>
                    <a:ext uri="{9D8B030D-6E8A-4147-A177-3AD203B41FA5}">
                      <a16:colId xmlns:a16="http://schemas.microsoft.com/office/drawing/2014/main" val="3304443378"/>
                    </a:ext>
                  </a:extLst>
                </a:gridCol>
                <a:gridCol w="828430">
                  <a:extLst>
                    <a:ext uri="{9D8B030D-6E8A-4147-A177-3AD203B41FA5}">
                      <a16:colId xmlns:a16="http://schemas.microsoft.com/office/drawing/2014/main" val="1981690594"/>
                    </a:ext>
                  </a:extLst>
                </a:gridCol>
              </a:tblGrid>
              <a:tr h="517107">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Mounting height</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3.5m</a:t>
                      </a:r>
                    </a:p>
                  </a:txBody>
                  <a:tcPr anchor="ctr"/>
                </a:tc>
                <a:extLst>
                  <a:ext uri="{0D108BD9-81ED-4DB2-BD59-A6C34878D82A}">
                    <a16:rowId xmlns:a16="http://schemas.microsoft.com/office/drawing/2014/main" val="749989360"/>
                  </a:ext>
                </a:extLst>
              </a:tr>
              <a:tr h="517107">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Vertical</a:t>
                      </a:r>
                      <a:r>
                        <a:rPr kumimoji="1" lang="en-US" altLang="ja-JP" sz="1600" b="0" baseline="0" dirty="0" smtClean="0">
                          <a:latin typeface="Calibri" panose="020F0502020204030204" pitchFamily="34" charset="0"/>
                          <a:ea typeface="Meiryo UI" panose="020B0604030504040204" pitchFamily="50" charset="-128"/>
                          <a:cs typeface="Calibri" panose="020F0502020204030204" pitchFamily="34" charset="0"/>
                        </a:rPr>
                        <a:t> / horizontal angle of view</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43/80°</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327115780"/>
                  </a:ext>
                </a:extLst>
              </a:tr>
              <a:tr h="517107">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Tilt angle</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20°</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2660694611"/>
                  </a:ext>
                </a:extLst>
              </a:tr>
              <a:tr h="517107">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Object height</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1.6m</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542703583"/>
                  </a:ext>
                </a:extLst>
              </a:tr>
            </a:tbl>
          </a:graphicData>
        </a:graphic>
      </p:graphicFrame>
      <p:sp>
        <p:nvSpPr>
          <p:cNvPr id="3" name="タイトル 2"/>
          <p:cNvSpPr>
            <a:spLocks noGrp="1"/>
          </p:cNvSpPr>
          <p:nvPr>
            <p:ph type="title"/>
          </p:nvPr>
        </p:nvSpPr>
        <p:spPr>
          <a:xfrm>
            <a:off x="254661" y="43948"/>
            <a:ext cx="11552829" cy="564783"/>
          </a:xfrm>
        </p:spPr>
        <p:txBody>
          <a:bodyPr/>
          <a:lstStyle/>
          <a:p>
            <a:r>
              <a:rPr lang="en-US" altLang="ja-JP" dirty="0">
                <a:latin typeface="Calibri" panose="020F0502020204030204" pitchFamily="34" charset="0"/>
                <a:cs typeface="Calibri" panose="020F0502020204030204" pitchFamily="34" charset="0"/>
              </a:rPr>
              <a:t>Reference </a:t>
            </a:r>
            <a:r>
              <a:rPr lang="en-US" altLang="ja-JP" dirty="0" smtClean="0">
                <a:latin typeface="Calibri" panose="020F0502020204030204" pitchFamily="34" charset="0"/>
                <a:cs typeface="Calibri" panose="020F0502020204030204" pitchFamily="34" charset="0"/>
              </a:rPr>
              <a:t>: Guideline </a:t>
            </a:r>
            <a:r>
              <a:rPr lang="en-US" altLang="ja-JP" dirty="0">
                <a:latin typeface="Calibri" panose="020F0502020204030204" pitchFamily="34" charset="0"/>
                <a:cs typeface="Calibri" panose="020F0502020204030204" pitchFamily="34" charset="0"/>
              </a:rPr>
              <a:t>for detection area </a:t>
            </a:r>
            <a:r>
              <a:rPr lang="en-US" altLang="ja-JP" dirty="0" smtClean="0">
                <a:latin typeface="Calibri" panose="020F0502020204030204" pitchFamily="34" charset="0"/>
                <a:cs typeface="Calibri" panose="020F0502020204030204" pitchFamily="34" charset="0"/>
              </a:rPr>
              <a:t>setting (5MP model)</a:t>
            </a:r>
            <a:endParaRPr kumimoji="1" lang="ja-JP" altLang="en-US" dirty="0">
              <a:latin typeface="Calibri" panose="020F0502020204030204" pitchFamily="34" charset="0"/>
              <a:cs typeface="Calibri" panose="020F0502020204030204" pitchFamily="34" charset="0"/>
            </a:endParaRPr>
          </a:p>
        </p:txBody>
      </p:sp>
      <p:sp>
        <p:nvSpPr>
          <p:cNvPr id="78" name="フリーフォーム 77"/>
          <p:cNvSpPr/>
          <p:nvPr/>
        </p:nvSpPr>
        <p:spPr>
          <a:xfrm>
            <a:off x="6952895" y="1473438"/>
            <a:ext cx="4637870" cy="987902"/>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FFFFCC"/>
          </a:solidFill>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itchFamily="34" charset="0"/>
            </a:endParaRPr>
          </a:p>
        </p:txBody>
      </p:sp>
      <p:sp>
        <p:nvSpPr>
          <p:cNvPr id="79" name="フリーフォーム 78"/>
          <p:cNvSpPr/>
          <p:nvPr/>
        </p:nvSpPr>
        <p:spPr>
          <a:xfrm>
            <a:off x="6967300" y="1533012"/>
            <a:ext cx="3965781" cy="872080"/>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D5E9C9"/>
          </a:solidFill>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itchFamily="34" charset="0"/>
            </a:endParaRPr>
          </a:p>
        </p:txBody>
      </p:sp>
      <p:cxnSp>
        <p:nvCxnSpPr>
          <p:cNvPr id="80" name="直線コネクタ 79"/>
          <p:cNvCxnSpPr/>
          <p:nvPr/>
        </p:nvCxnSpPr>
        <p:spPr>
          <a:xfrm flipH="1">
            <a:off x="6949012" y="1943100"/>
            <a:ext cx="110071" cy="90410"/>
          </a:xfrm>
          <a:prstGeom prst="line">
            <a:avLst/>
          </a:prstGeom>
          <a:noFill/>
          <a:ln w="9525" cap="flat" cmpd="sng" algn="ctr">
            <a:solidFill>
              <a:sysClr val="windowText" lastClr="000000">
                <a:shade val="95000"/>
                <a:satMod val="105000"/>
              </a:sysClr>
            </a:solidFill>
            <a:prstDash val="solid"/>
          </a:ln>
          <a:effectLst/>
        </p:spPr>
      </p:cxnSp>
      <p:cxnSp>
        <p:nvCxnSpPr>
          <p:cNvPr id="81" name="直線コネクタ 80"/>
          <p:cNvCxnSpPr/>
          <p:nvPr/>
        </p:nvCxnSpPr>
        <p:spPr>
          <a:xfrm flipH="1">
            <a:off x="7052079" y="1871639"/>
            <a:ext cx="100102" cy="77695"/>
          </a:xfrm>
          <a:prstGeom prst="line">
            <a:avLst/>
          </a:prstGeom>
          <a:noFill/>
          <a:ln w="9525" cap="flat" cmpd="sng" algn="ctr">
            <a:solidFill>
              <a:sysClr val="windowText" lastClr="000000">
                <a:shade val="95000"/>
                <a:satMod val="105000"/>
              </a:sysClr>
            </a:solidFill>
            <a:prstDash val="dash"/>
          </a:ln>
          <a:effectLst/>
        </p:spPr>
      </p:cxnSp>
      <p:pic>
        <p:nvPicPr>
          <p:cNvPr id="82" name="図 81"/>
          <p:cNvPicPr>
            <a:picLocks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5657" y="1647542"/>
            <a:ext cx="140288" cy="3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図 82"/>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5263" y="1647542"/>
            <a:ext cx="136899" cy="3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図 83"/>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5109" y="1647542"/>
            <a:ext cx="136899" cy="3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直線コネクタ 84"/>
          <p:cNvCxnSpPr/>
          <p:nvPr/>
        </p:nvCxnSpPr>
        <p:spPr>
          <a:xfrm>
            <a:off x="6394486" y="1944775"/>
            <a:ext cx="4940922" cy="0"/>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86" name="直線コネクタ 85"/>
          <p:cNvCxnSpPr/>
          <p:nvPr/>
        </p:nvCxnSpPr>
        <p:spPr>
          <a:xfrm>
            <a:off x="6386682" y="1208665"/>
            <a:ext cx="0" cy="741474"/>
          </a:xfrm>
          <a:prstGeom prst="line">
            <a:avLst/>
          </a:prstGeom>
          <a:noFill/>
          <a:ln w="9525" cap="flat" cmpd="sng" algn="ctr">
            <a:solidFill>
              <a:sysClr val="windowText" lastClr="000000">
                <a:shade val="95000"/>
                <a:satMod val="105000"/>
              </a:sysClr>
            </a:solidFill>
            <a:prstDash val="solid"/>
          </a:ln>
          <a:effectLst/>
        </p:spPr>
      </p:cxnSp>
      <p:cxnSp>
        <p:nvCxnSpPr>
          <p:cNvPr id="87" name="直線コネクタ 86"/>
          <p:cNvCxnSpPr/>
          <p:nvPr/>
        </p:nvCxnSpPr>
        <p:spPr>
          <a:xfrm>
            <a:off x="6460932" y="1211307"/>
            <a:ext cx="487438" cy="817395"/>
          </a:xfrm>
          <a:prstGeom prst="line">
            <a:avLst/>
          </a:prstGeom>
          <a:noFill/>
          <a:ln w="9525" cap="flat" cmpd="sng" algn="ctr">
            <a:solidFill>
              <a:sysClr val="windowText" lastClr="000000">
                <a:shade val="95000"/>
                <a:satMod val="105000"/>
              </a:sysClr>
            </a:solidFill>
            <a:prstDash val="solid"/>
          </a:ln>
          <a:effectLst/>
        </p:spPr>
      </p:cxnSp>
      <p:cxnSp>
        <p:nvCxnSpPr>
          <p:cNvPr id="88" name="直線コネクタ 87"/>
          <p:cNvCxnSpPr/>
          <p:nvPr/>
        </p:nvCxnSpPr>
        <p:spPr>
          <a:xfrm flipV="1">
            <a:off x="6461054" y="964433"/>
            <a:ext cx="843038" cy="251160"/>
          </a:xfrm>
          <a:prstGeom prst="line">
            <a:avLst/>
          </a:prstGeom>
          <a:noFill/>
          <a:ln w="9525" cap="flat" cmpd="sng" algn="ctr">
            <a:solidFill>
              <a:sysClr val="windowText" lastClr="000000">
                <a:shade val="95000"/>
                <a:satMod val="105000"/>
              </a:sysClr>
            </a:solidFill>
            <a:prstDash val="solid"/>
          </a:ln>
          <a:effectLst/>
        </p:spPr>
      </p:cxnSp>
      <p:cxnSp>
        <p:nvCxnSpPr>
          <p:cNvPr id="89" name="直線コネクタ 88"/>
          <p:cNvCxnSpPr/>
          <p:nvPr/>
        </p:nvCxnSpPr>
        <p:spPr>
          <a:xfrm flipH="1">
            <a:off x="9812138" y="1926983"/>
            <a:ext cx="611301" cy="47014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直線コネクタ 89"/>
          <p:cNvCxnSpPr/>
          <p:nvPr/>
        </p:nvCxnSpPr>
        <p:spPr>
          <a:xfrm flipH="1">
            <a:off x="10397575" y="1523364"/>
            <a:ext cx="512773" cy="412369"/>
          </a:xfrm>
          <a:prstGeom prst="line">
            <a:avLst/>
          </a:prstGeom>
          <a:noFill/>
          <a:ln w="9525" cap="flat" cmpd="sng" algn="ctr">
            <a:solidFill>
              <a:sysClr val="windowText" lastClr="000000">
                <a:shade val="95000"/>
                <a:satMod val="105000"/>
              </a:sysClr>
            </a:solidFill>
            <a:prstDash val="dash"/>
          </a:ln>
          <a:effectLst/>
        </p:spPr>
      </p:cxnSp>
      <p:cxnSp>
        <p:nvCxnSpPr>
          <p:cNvPr id="91" name="直線コネクタ 90"/>
          <p:cNvCxnSpPr/>
          <p:nvPr/>
        </p:nvCxnSpPr>
        <p:spPr>
          <a:xfrm flipV="1">
            <a:off x="6461054" y="1102068"/>
            <a:ext cx="654891" cy="113526"/>
          </a:xfrm>
          <a:prstGeom prst="line">
            <a:avLst/>
          </a:prstGeom>
          <a:noFill/>
          <a:ln w="9525" cap="flat" cmpd="sng" algn="ctr">
            <a:solidFill>
              <a:sysClr val="windowText" lastClr="000000">
                <a:shade val="95000"/>
                <a:satMod val="105000"/>
              </a:sysClr>
            </a:solidFill>
            <a:prstDash val="solid"/>
          </a:ln>
          <a:effectLst/>
        </p:spPr>
      </p:cxnSp>
      <p:cxnSp>
        <p:nvCxnSpPr>
          <p:cNvPr id="92" name="直線コネクタ 91"/>
          <p:cNvCxnSpPr/>
          <p:nvPr/>
        </p:nvCxnSpPr>
        <p:spPr>
          <a:xfrm flipH="1">
            <a:off x="7126766" y="1047750"/>
            <a:ext cx="67784" cy="49649"/>
          </a:xfrm>
          <a:prstGeom prst="line">
            <a:avLst/>
          </a:prstGeom>
          <a:noFill/>
          <a:ln w="9525" cap="flat" cmpd="sng" algn="ctr">
            <a:solidFill>
              <a:sysClr val="windowText" lastClr="000000">
                <a:shade val="95000"/>
                <a:satMod val="105000"/>
              </a:sysClr>
            </a:solidFill>
            <a:prstDash val="solid"/>
          </a:ln>
          <a:effectLst/>
        </p:spPr>
      </p:cxnSp>
      <p:cxnSp>
        <p:nvCxnSpPr>
          <p:cNvPr id="93" name="直線コネクタ 92"/>
          <p:cNvCxnSpPr/>
          <p:nvPr/>
        </p:nvCxnSpPr>
        <p:spPr>
          <a:xfrm flipV="1">
            <a:off x="7137754" y="964433"/>
            <a:ext cx="166337" cy="884290"/>
          </a:xfrm>
          <a:prstGeom prst="line">
            <a:avLst/>
          </a:prstGeom>
          <a:noFill/>
          <a:ln w="9525" cap="flat" cmpd="sng" algn="ctr">
            <a:solidFill>
              <a:sysClr val="windowText" lastClr="000000">
                <a:shade val="95000"/>
                <a:satMod val="105000"/>
              </a:sysClr>
            </a:solidFill>
            <a:prstDash val="dash"/>
          </a:ln>
          <a:effectLst/>
        </p:spPr>
      </p:cxnSp>
      <p:cxnSp>
        <p:nvCxnSpPr>
          <p:cNvPr id="94" name="直線コネクタ 93"/>
          <p:cNvCxnSpPr/>
          <p:nvPr/>
        </p:nvCxnSpPr>
        <p:spPr>
          <a:xfrm flipV="1">
            <a:off x="6949946" y="1096210"/>
            <a:ext cx="173153" cy="932492"/>
          </a:xfrm>
          <a:prstGeom prst="line">
            <a:avLst/>
          </a:prstGeom>
          <a:noFill/>
          <a:ln w="9525" cap="flat" cmpd="sng" algn="ctr">
            <a:solidFill>
              <a:sysClr val="windowText" lastClr="000000">
                <a:shade val="95000"/>
                <a:satMod val="105000"/>
              </a:sysClr>
            </a:solidFill>
            <a:prstDash val="solid"/>
          </a:ln>
          <a:effectLst/>
        </p:spPr>
      </p:cxnSp>
      <p:cxnSp>
        <p:nvCxnSpPr>
          <p:cNvPr id="95" name="直線コネクタ 94"/>
          <p:cNvCxnSpPr/>
          <p:nvPr/>
        </p:nvCxnSpPr>
        <p:spPr>
          <a:xfrm flipH="1">
            <a:off x="6238931" y="1831249"/>
            <a:ext cx="302179" cy="234538"/>
          </a:xfrm>
          <a:prstGeom prst="line">
            <a:avLst/>
          </a:prstGeom>
          <a:noFill/>
          <a:ln w="9525" cap="flat" cmpd="sng" algn="ctr">
            <a:solidFill>
              <a:sysClr val="windowText" lastClr="000000">
                <a:shade val="95000"/>
                <a:satMod val="105000"/>
              </a:sysClr>
            </a:solidFill>
            <a:prstDash val="solid"/>
          </a:ln>
          <a:effectLst/>
        </p:spPr>
      </p:cxnSp>
      <p:sp>
        <p:nvSpPr>
          <p:cNvPr id="96" name="円/楕円 127"/>
          <p:cNvSpPr/>
          <p:nvPr/>
        </p:nvSpPr>
        <p:spPr>
          <a:xfrm>
            <a:off x="6875606" y="1537056"/>
            <a:ext cx="337218" cy="527710"/>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円/楕円 128"/>
          <p:cNvSpPr/>
          <p:nvPr/>
        </p:nvSpPr>
        <p:spPr>
          <a:xfrm>
            <a:off x="10226619" y="1537056"/>
            <a:ext cx="337218" cy="527710"/>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円/楕円 129"/>
          <p:cNvSpPr/>
          <p:nvPr/>
        </p:nvSpPr>
        <p:spPr>
          <a:xfrm>
            <a:off x="10725163" y="1537056"/>
            <a:ext cx="337218" cy="527710"/>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正方形/長方形 99"/>
          <p:cNvSpPr/>
          <p:nvPr/>
        </p:nvSpPr>
        <p:spPr>
          <a:xfrm>
            <a:off x="7437262" y="1073925"/>
            <a:ext cx="2066770" cy="369332"/>
          </a:xfrm>
          <a:prstGeom prst="rect">
            <a:avLst/>
          </a:prstGeom>
          <a:solidFill>
            <a:srgbClr val="9BBB59">
              <a:lumMod val="40000"/>
              <a:lumOff val="60000"/>
            </a:srgbClr>
          </a:solidFill>
          <a:ln>
            <a:solidFill>
              <a:sysClr val="window" lastClr="FFFFFF">
                <a:lumMod val="50000"/>
              </a:sysClr>
            </a:solid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Recommended area</a:t>
            </a:r>
            <a:endParaRPr kumimoji="0" lang="ja-JP"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01" name="正方形/長方形 100"/>
          <p:cNvSpPr/>
          <p:nvPr/>
        </p:nvSpPr>
        <p:spPr>
          <a:xfrm>
            <a:off x="10116525" y="1048863"/>
            <a:ext cx="1690966" cy="369332"/>
          </a:xfrm>
          <a:prstGeom prst="rect">
            <a:avLst/>
          </a:prstGeom>
          <a:solidFill>
            <a:srgbClr val="FFFFCC"/>
          </a:solidFill>
          <a:ln>
            <a:solidFill>
              <a:sysClr val="window" lastClr="FFFFFF">
                <a:lumMod val="50000"/>
              </a:sysClr>
            </a:solid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Detectable area</a:t>
            </a:r>
            <a:endParaRPr kumimoji="0" lang="ja-JP" altLang="en-US" sz="1800" b="0" i="0" u="none" strike="noStrike" kern="0" cap="none" spc="0" normalizeH="0" baseline="3000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cxnSp>
        <p:nvCxnSpPr>
          <p:cNvPr id="103" name="直線コネクタ 102"/>
          <p:cNvCxnSpPr/>
          <p:nvPr/>
        </p:nvCxnSpPr>
        <p:spPr>
          <a:xfrm flipV="1">
            <a:off x="6392445" y="1469426"/>
            <a:ext cx="5198320" cy="479908"/>
          </a:xfrm>
          <a:prstGeom prst="line">
            <a:avLst/>
          </a:prstGeom>
          <a:noFill/>
          <a:ln w="9525" cap="flat" cmpd="sng" algn="ctr">
            <a:solidFill>
              <a:sysClr val="windowText" lastClr="000000">
                <a:shade val="95000"/>
                <a:satMod val="105000"/>
              </a:sysClr>
            </a:solidFill>
            <a:prstDash val="dash"/>
          </a:ln>
          <a:effectLst/>
        </p:spPr>
      </p:cxnSp>
      <p:cxnSp>
        <p:nvCxnSpPr>
          <p:cNvPr id="104" name="直線コネクタ 103"/>
          <p:cNvCxnSpPr/>
          <p:nvPr/>
        </p:nvCxnSpPr>
        <p:spPr>
          <a:xfrm flipH="1">
            <a:off x="10988201" y="1469426"/>
            <a:ext cx="608328" cy="470791"/>
          </a:xfrm>
          <a:prstGeom prst="line">
            <a:avLst/>
          </a:prstGeom>
          <a:noFill/>
          <a:ln w="9525" cap="flat" cmpd="sng" algn="ctr">
            <a:solidFill>
              <a:sysClr val="windowText" lastClr="000000">
                <a:shade val="95000"/>
                <a:satMod val="105000"/>
              </a:sysClr>
            </a:solidFill>
            <a:prstDash val="dash"/>
          </a:ln>
          <a:effectLst/>
        </p:spPr>
      </p:cxnSp>
      <p:cxnSp>
        <p:nvCxnSpPr>
          <p:cNvPr id="105" name="直線コネクタ 104"/>
          <p:cNvCxnSpPr/>
          <p:nvPr/>
        </p:nvCxnSpPr>
        <p:spPr>
          <a:xfrm>
            <a:off x="6386682" y="1946451"/>
            <a:ext cx="3893606" cy="5235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6" name="直線コネクタ 105"/>
          <p:cNvCxnSpPr/>
          <p:nvPr/>
        </p:nvCxnSpPr>
        <p:spPr>
          <a:xfrm flipH="1">
            <a:off x="10284813" y="1949334"/>
            <a:ext cx="697626" cy="5206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0" name="直線コネクタ 109"/>
          <p:cNvCxnSpPr/>
          <p:nvPr/>
        </p:nvCxnSpPr>
        <p:spPr>
          <a:xfrm flipH="1" flipV="1">
            <a:off x="6460932" y="1211307"/>
            <a:ext cx="665702" cy="660332"/>
          </a:xfrm>
          <a:prstGeom prst="line">
            <a:avLst/>
          </a:prstGeom>
          <a:noFill/>
          <a:ln w="9525" cap="flat" cmpd="sng" algn="ctr">
            <a:solidFill>
              <a:sysClr val="windowText" lastClr="000000">
                <a:shade val="95000"/>
                <a:satMod val="105000"/>
              </a:sysClr>
            </a:solidFill>
            <a:prstDash val="dash"/>
          </a:ln>
          <a:effectLst/>
        </p:spPr>
      </p:cxnSp>
      <p:cxnSp>
        <p:nvCxnSpPr>
          <p:cNvPr id="111" name="直線コネクタ 110"/>
          <p:cNvCxnSpPr/>
          <p:nvPr/>
        </p:nvCxnSpPr>
        <p:spPr>
          <a:xfrm flipH="1">
            <a:off x="7209475" y="969579"/>
            <a:ext cx="88703" cy="64578"/>
          </a:xfrm>
          <a:prstGeom prst="line">
            <a:avLst/>
          </a:prstGeom>
          <a:noFill/>
          <a:ln w="9525" cap="flat" cmpd="sng" algn="ctr">
            <a:solidFill>
              <a:sysClr val="windowText" lastClr="000000">
                <a:shade val="95000"/>
                <a:satMod val="105000"/>
              </a:sysClr>
            </a:solidFill>
            <a:prstDash val="dash"/>
          </a:ln>
          <a:effectLst/>
        </p:spPr>
      </p:cxnSp>
      <p:grpSp>
        <p:nvGrpSpPr>
          <p:cNvPr id="112" name="グループ化 111"/>
          <p:cNvGrpSpPr/>
          <p:nvPr/>
        </p:nvGrpSpPr>
        <p:grpSpPr>
          <a:xfrm>
            <a:off x="6288942" y="1114906"/>
            <a:ext cx="195480" cy="157293"/>
            <a:chOff x="5965530" y="4772282"/>
            <a:chExt cx="195480" cy="157293"/>
          </a:xfrm>
        </p:grpSpPr>
        <p:sp>
          <p:nvSpPr>
            <p:cNvPr id="113" name="台形 112"/>
            <p:cNvSpPr/>
            <p:nvPr/>
          </p:nvSpPr>
          <p:spPr bwMode="auto">
            <a:xfrm rot="17459329">
              <a:off x="6075725" y="4844290"/>
              <a:ext cx="115955" cy="54615"/>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ＭＳ Ｐゴシック"/>
                <a:cs typeface="+mn-cs"/>
              </a:endParaRPr>
            </a:p>
          </p:txBody>
        </p:sp>
        <p:sp>
          <p:nvSpPr>
            <p:cNvPr id="114" name="正方形/長方形 113"/>
            <p:cNvSpPr/>
            <p:nvPr/>
          </p:nvSpPr>
          <p:spPr bwMode="auto">
            <a:xfrm rot="1259329">
              <a:off x="5965530" y="4772282"/>
              <a:ext cx="147462" cy="115955"/>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ＭＳ Ｐゴシック"/>
                <a:cs typeface="+mn-cs"/>
              </a:endParaRPr>
            </a:p>
          </p:txBody>
        </p:sp>
      </p:grpSp>
      <p:cxnSp>
        <p:nvCxnSpPr>
          <p:cNvPr id="115" name="直線コネクタ 114"/>
          <p:cNvCxnSpPr>
            <a:endCxn id="79" idx="1"/>
          </p:cNvCxnSpPr>
          <p:nvPr/>
        </p:nvCxnSpPr>
        <p:spPr>
          <a:xfrm flipV="1">
            <a:off x="5791200" y="2041019"/>
            <a:ext cx="1176100" cy="1890996"/>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9671280" y="1987487"/>
            <a:ext cx="643468" cy="188633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flipV="1">
            <a:off x="11008138" y="1979949"/>
            <a:ext cx="213040" cy="56383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5655717" y="2506560"/>
            <a:ext cx="1848660" cy="400110"/>
          </a:xfrm>
          <a:prstGeom prst="rect">
            <a:avLst/>
          </a:prstGeom>
          <a:solidFill>
            <a:schemeClr val="bg1"/>
          </a:solidFill>
        </p:spPr>
        <p:txBody>
          <a:bodyPr wrap="square">
            <a:spAutoFit/>
          </a:bodyPr>
          <a:lstStyle/>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- 1/4 of vertical angle of view</a:t>
            </a:r>
          </a:p>
          <a:p>
            <a:r>
              <a:rPr lang="en-US" altLang="ja-JP" sz="1000" dirty="0" smtClean="0">
                <a:latin typeface="Calibri" panose="020F0502020204030204" pitchFamily="34" charset="0"/>
                <a:cs typeface="Calibri" panose="020F0502020204030204" pitchFamily="34" charset="0"/>
              </a:rPr>
              <a:t>- Horizontal angle of view=11m</a:t>
            </a:r>
            <a:endParaRPr lang="ja-JP" altLang="en-US" sz="1000" dirty="0">
              <a:latin typeface="Calibri" panose="020F0502020204030204" pitchFamily="34" charset="0"/>
              <a:cs typeface="Calibri" panose="020F0502020204030204" pitchFamily="34" charset="0"/>
            </a:endParaRPr>
          </a:p>
        </p:txBody>
      </p:sp>
      <p:sp>
        <p:nvSpPr>
          <p:cNvPr id="75" name="正方形/長方形 74"/>
          <p:cNvSpPr/>
          <p:nvPr/>
        </p:nvSpPr>
        <p:spPr>
          <a:xfrm>
            <a:off x="8384968" y="2508551"/>
            <a:ext cx="1833086" cy="400110"/>
          </a:xfrm>
          <a:prstGeom prst="rect">
            <a:avLst/>
          </a:prstGeom>
          <a:solidFill>
            <a:schemeClr val="bg1"/>
          </a:solidFill>
        </p:spPr>
        <p:txBody>
          <a:bodyPr wrap="square">
            <a:spAutoFit/>
          </a:bodyPr>
          <a:lstStyle/>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- 1/16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vertical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angle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view</a:t>
            </a:r>
          </a:p>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Horizontal angle of view=45m</a:t>
            </a:r>
            <a:endParaRPr lang="ja-JP" altLang="en-US" sz="1000" dirty="0">
              <a:latin typeface="Calibri" panose="020F0502020204030204" pitchFamily="34" charset="0"/>
              <a:cs typeface="Calibri" panose="020F0502020204030204" pitchFamily="34" charset="0"/>
            </a:endParaRPr>
          </a:p>
        </p:txBody>
      </p:sp>
      <p:sp>
        <p:nvSpPr>
          <p:cNvPr id="121" name="正方形/長方形 120"/>
          <p:cNvSpPr/>
          <p:nvPr/>
        </p:nvSpPr>
        <p:spPr>
          <a:xfrm>
            <a:off x="10298320" y="2508551"/>
            <a:ext cx="1808454" cy="400110"/>
          </a:xfrm>
          <a:prstGeom prst="rect">
            <a:avLst/>
          </a:prstGeom>
          <a:solidFill>
            <a:schemeClr val="bg1"/>
          </a:solidFill>
        </p:spPr>
        <p:txBody>
          <a:bodyPr wrap="square">
            <a:spAutoFit/>
          </a:bodyPr>
          <a:lstStyle/>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- 1/20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vertical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angle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view</a:t>
            </a:r>
          </a:p>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Horizontal angle of view=57m</a:t>
            </a:r>
          </a:p>
        </p:txBody>
      </p:sp>
      <p:sp>
        <p:nvSpPr>
          <p:cNvPr id="129" name="テキスト ボックス 128"/>
          <p:cNvSpPr txBox="1"/>
          <p:nvPr/>
        </p:nvSpPr>
        <p:spPr>
          <a:xfrm>
            <a:off x="3721762" y="3405214"/>
            <a:ext cx="3400611" cy="276999"/>
          </a:xfrm>
          <a:prstGeom prst="rect">
            <a:avLst/>
          </a:prstGeom>
          <a:solidFill>
            <a:schemeClr val="accent6">
              <a:lumMod val="20000"/>
              <a:lumOff val="80000"/>
            </a:schemeClr>
          </a:solidFill>
        </p:spPr>
        <p:txBody>
          <a:bodyPr wrap="none" rtlCol="0">
            <a:spAutoFit/>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Distance between camera and object: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approx. 6.5</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m</a:t>
            </a:r>
            <a:endParaRPr kumimoji="1" lang="ja-JP" altLang="en-US" sz="1200" dirty="0" smtClean="0">
              <a:latin typeface="Calibri" panose="020F0502020204030204" pitchFamily="34" charset="0"/>
              <a:ea typeface="Meiryo UI" panose="020B0604030504040204" pitchFamily="50" charset="-128"/>
              <a:cs typeface="Calibri" panose="020F0502020204030204" pitchFamily="34" charset="0"/>
            </a:endParaRPr>
          </a:p>
        </p:txBody>
      </p:sp>
      <p:cxnSp>
        <p:nvCxnSpPr>
          <p:cNvPr id="69" name="直線矢印コネクタ 68"/>
          <p:cNvCxnSpPr/>
          <p:nvPr/>
        </p:nvCxnSpPr>
        <p:spPr>
          <a:xfrm flipH="1">
            <a:off x="6962702" y="1847837"/>
            <a:ext cx="199262" cy="212193"/>
          </a:xfrm>
          <a:prstGeom prst="straightConnector1">
            <a:avLst/>
          </a:prstGeom>
          <a:ln w="285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98" idx="0"/>
          </p:cNvCxnSpPr>
          <p:nvPr/>
        </p:nvCxnSpPr>
        <p:spPr>
          <a:xfrm flipH="1">
            <a:off x="9812139" y="1537056"/>
            <a:ext cx="1081633" cy="882987"/>
          </a:xfrm>
          <a:prstGeom prst="straightConnector1">
            <a:avLst/>
          </a:prstGeom>
          <a:ln w="285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H="1">
            <a:off x="10294694" y="1470980"/>
            <a:ext cx="1304428" cy="1005442"/>
          </a:xfrm>
          <a:prstGeom prst="straightConnector1">
            <a:avLst/>
          </a:prstGeom>
          <a:ln w="285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1" name="テキスト ボックス 130"/>
          <p:cNvSpPr txBox="1"/>
          <p:nvPr/>
        </p:nvSpPr>
        <p:spPr>
          <a:xfrm>
            <a:off x="7738033" y="3416934"/>
            <a:ext cx="3362139" cy="276999"/>
          </a:xfrm>
          <a:prstGeom prst="rect">
            <a:avLst/>
          </a:prstGeom>
          <a:solidFill>
            <a:schemeClr val="accent6">
              <a:lumMod val="20000"/>
              <a:lumOff val="80000"/>
            </a:schemeClr>
          </a:solidFill>
        </p:spPr>
        <p:txBody>
          <a:bodyPr wrap="none" rtlCol="0">
            <a:spAutoFit/>
          </a:bodyPr>
          <a:lstStyle/>
          <a:p>
            <a:r>
              <a:rPr lang="en-US" altLang="ja-JP" sz="1200" dirty="0">
                <a:latin typeface="Calibri" panose="020F0502020204030204" pitchFamily="34" charset="0"/>
                <a:ea typeface="Meiryo UI" panose="020B0604030504040204" pitchFamily="50" charset="-128"/>
                <a:cs typeface="Calibri" panose="020F0502020204030204" pitchFamily="34" charset="0"/>
              </a:rPr>
              <a:t>Distance between camera and object: approx.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27m</a:t>
            </a:r>
            <a:endParaRPr kumimoji="1" lang="ja-JP" altLang="en-US" sz="1200" dirty="0" smtClean="0">
              <a:latin typeface="Calibri" panose="020F0502020204030204" pitchFamily="34" charset="0"/>
              <a:ea typeface="Meiryo UI" panose="020B0604030504040204" pitchFamily="50" charset="-128"/>
              <a:cs typeface="Calibri" panose="020F0502020204030204" pitchFamily="34" charset="0"/>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t="1244"/>
          <a:stretch/>
        </p:blipFill>
        <p:spPr>
          <a:xfrm>
            <a:off x="7720500" y="3870960"/>
            <a:ext cx="3212581" cy="1872866"/>
          </a:xfrm>
          <a:prstGeom prst="rect">
            <a:avLst/>
          </a:prstGeom>
        </p:spPr>
      </p:pic>
      <p:sp>
        <p:nvSpPr>
          <p:cNvPr id="12" name="円/楕円 76"/>
          <p:cNvSpPr/>
          <p:nvPr/>
        </p:nvSpPr>
        <p:spPr>
          <a:xfrm>
            <a:off x="9355218" y="3904869"/>
            <a:ext cx="194142" cy="249612"/>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3" name="直線矢印コネクタ 72"/>
          <p:cNvCxnSpPr/>
          <p:nvPr/>
        </p:nvCxnSpPr>
        <p:spPr>
          <a:xfrm>
            <a:off x="9304079" y="3932015"/>
            <a:ext cx="0" cy="216000"/>
          </a:xfrm>
          <a:prstGeom prst="straightConnector1">
            <a:avLst/>
          </a:prstGeom>
          <a:ln w="1905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rot="16200000">
            <a:off x="8746514" y="3961419"/>
            <a:ext cx="716863" cy="369332"/>
          </a:xfrm>
          <a:prstGeom prst="rect">
            <a:avLst/>
          </a:prstGeom>
          <a:noFill/>
        </p:spPr>
        <p:txBody>
          <a:bodyPr wrap="none" rtlCol="0">
            <a:spAutoFit/>
          </a:bodyPr>
          <a:lstStyle/>
          <a:p>
            <a:r>
              <a:rPr kumimoji="1" lang="en-US" altLang="ja-JP" dirty="0" smtClean="0">
                <a:solidFill>
                  <a:schemeClr val="accent4">
                    <a:lumMod val="60000"/>
                    <a:lumOff val="40000"/>
                  </a:schemeClr>
                </a:solidFill>
                <a:latin typeface="Meiryo UI" panose="020B0604030504040204" pitchFamily="50" charset="-128"/>
                <a:ea typeface="Meiryo UI" panose="020B0604030504040204" pitchFamily="50" charset="-128"/>
              </a:rPr>
              <a:t>1/16</a:t>
            </a:r>
            <a:endParaRPr kumimoji="1" lang="ja-JP" altLang="en-US" dirty="0" smtClean="0">
              <a:solidFill>
                <a:schemeClr val="accent4">
                  <a:lumMod val="60000"/>
                  <a:lumOff val="40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t="-1783"/>
          <a:stretch/>
        </p:blipFill>
        <p:spPr>
          <a:xfrm>
            <a:off x="3780597" y="3840480"/>
            <a:ext cx="3167773" cy="1903347"/>
          </a:xfrm>
          <a:prstGeom prst="rect">
            <a:avLst/>
          </a:prstGeom>
        </p:spPr>
      </p:pic>
      <p:sp>
        <p:nvSpPr>
          <p:cNvPr id="10" name="円/楕円 74"/>
          <p:cNvSpPr/>
          <p:nvPr/>
        </p:nvSpPr>
        <p:spPr>
          <a:xfrm>
            <a:off x="4975860" y="5242559"/>
            <a:ext cx="378246" cy="495957"/>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7" name="直線矢印コネクタ 66"/>
          <p:cNvCxnSpPr/>
          <p:nvPr/>
        </p:nvCxnSpPr>
        <p:spPr>
          <a:xfrm>
            <a:off x="4914900" y="5242559"/>
            <a:ext cx="0" cy="495957"/>
          </a:xfrm>
          <a:prstGeom prst="straightConnector1">
            <a:avLst/>
          </a:prstGeom>
          <a:ln w="1905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rot="16200000">
            <a:off x="4437901" y="5283206"/>
            <a:ext cx="567528" cy="369332"/>
          </a:xfrm>
          <a:prstGeom prst="rect">
            <a:avLst/>
          </a:prstGeom>
          <a:noFill/>
        </p:spPr>
        <p:txBody>
          <a:bodyPr wrap="none" rtlCol="0">
            <a:spAutoFit/>
          </a:bodyPr>
          <a:lstStyle/>
          <a:p>
            <a:r>
              <a:rPr kumimoji="1" lang="en-US" altLang="ja-JP" dirty="0" smtClean="0">
                <a:solidFill>
                  <a:schemeClr val="accent4">
                    <a:lumMod val="60000"/>
                    <a:lumOff val="40000"/>
                  </a:schemeClr>
                </a:solidFill>
                <a:latin typeface="Meiryo UI" panose="020B0604030504040204" pitchFamily="50" charset="-128"/>
                <a:ea typeface="Meiryo UI" panose="020B0604030504040204" pitchFamily="50" charset="-128"/>
              </a:rPr>
              <a:t>1/4</a:t>
            </a:r>
            <a:endParaRPr kumimoji="1" lang="ja-JP" altLang="en-US" dirty="0" smtClean="0">
              <a:solidFill>
                <a:schemeClr val="accent4">
                  <a:lumMod val="60000"/>
                  <a:lumOff val="4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2114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17</a:t>
            </a:fld>
            <a:endParaRPr lang="ja-JP" altLang="en-US" dirty="0"/>
          </a:p>
        </p:txBody>
      </p:sp>
      <p:sp>
        <p:nvSpPr>
          <p:cNvPr id="3" name="タイトル 2"/>
          <p:cNvSpPr>
            <a:spLocks noGrp="1"/>
          </p:cNvSpPr>
          <p:nvPr>
            <p:ph type="title"/>
          </p:nvPr>
        </p:nvSpPr>
        <p:spPr>
          <a:xfrm>
            <a:off x="254661" y="43948"/>
            <a:ext cx="11552829" cy="564783"/>
          </a:xfrm>
        </p:spPr>
        <p:txBody>
          <a:bodyPr/>
          <a:lstStyle/>
          <a:p>
            <a:r>
              <a:rPr lang="en-US" altLang="ja-JP" dirty="0">
                <a:latin typeface="Calibri" panose="020F0502020204030204" pitchFamily="34" charset="0"/>
                <a:cs typeface="Calibri" panose="020F0502020204030204" pitchFamily="34" charset="0"/>
              </a:rPr>
              <a:t>Reference </a:t>
            </a:r>
            <a:r>
              <a:rPr lang="en-US" altLang="ja-JP" dirty="0" smtClean="0">
                <a:latin typeface="Calibri" panose="020F0502020204030204" pitchFamily="34" charset="0"/>
                <a:cs typeface="Calibri" panose="020F0502020204030204" pitchFamily="34" charset="0"/>
              </a:rPr>
              <a:t>: Guideline </a:t>
            </a:r>
            <a:r>
              <a:rPr lang="en-US" altLang="ja-JP" dirty="0">
                <a:latin typeface="Calibri" panose="020F0502020204030204" pitchFamily="34" charset="0"/>
                <a:cs typeface="Calibri" panose="020F0502020204030204" pitchFamily="34" charset="0"/>
              </a:rPr>
              <a:t>for detection area </a:t>
            </a:r>
            <a:r>
              <a:rPr lang="en-US" altLang="ja-JP" dirty="0" smtClean="0">
                <a:latin typeface="Calibri" panose="020F0502020204030204" pitchFamily="34" charset="0"/>
                <a:cs typeface="Calibri" panose="020F0502020204030204" pitchFamily="34" charset="0"/>
              </a:rPr>
              <a:t>setting (4K model)</a:t>
            </a:r>
            <a:endParaRPr kumimoji="1" lang="ja-JP" altLang="en-US" dirty="0">
              <a:latin typeface="Calibri" panose="020F0502020204030204" pitchFamily="34" charset="0"/>
              <a:cs typeface="Calibri" panose="020F0502020204030204" pitchFamily="34" charset="0"/>
            </a:endParaRPr>
          </a:p>
        </p:txBody>
      </p:sp>
      <p:sp>
        <p:nvSpPr>
          <p:cNvPr id="65" name="正方形/長方形 64"/>
          <p:cNvSpPr/>
          <p:nvPr/>
        </p:nvSpPr>
        <p:spPr>
          <a:xfrm>
            <a:off x="129367" y="3096206"/>
            <a:ext cx="11884818" cy="3045412"/>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141690" y="662707"/>
            <a:ext cx="11884818" cy="2305904"/>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a:off x="247776" y="2634597"/>
            <a:ext cx="5704731" cy="292388"/>
          </a:xfrm>
          <a:prstGeom prst="rect">
            <a:avLst/>
          </a:prstGeom>
        </p:spPr>
        <p:txBody>
          <a:bodyPr wrap="square">
            <a:spAutoFit/>
          </a:bodyPr>
          <a:lstStyle/>
          <a:p>
            <a:pPr defTabSz="914400" fontAlgn="base">
              <a:spcBef>
                <a:spcPct val="0"/>
              </a:spcBef>
              <a:spcAft>
                <a:spcPct val="0"/>
              </a:spcAft>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*Confirmation on site is needed as it differs depending on the environment.</a:t>
            </a:r>
            <a:endParaRPr lang="ja-JP" altLang="en-US" sz="13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102" name="Rectangle 3"/>
          <p:cNvSpPr>
            <a:spLocks noChangeArrowheads="1"/>
          </p:cNvSpPr>
          <p:nvPr/>
        </p:nvSpPr>
        <p:spPr bwMode="auto">
          <a:xfrm>
            <a:off x="149373" y="697160"/>
            <a:ext cx="6390541" cy="166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defTabSz="914400" fontAlgn="base">
              <a:spcAft>
                <a:spcPct val="0"/>
              </a:spcAft>
              <a:buFontTx/>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Detection accuracy will be improved by setting the detection area within the “Recommended area” as below.</a:t>
            </a:r>
          </a:p>
          <a:p>
            <a:pPr marL="0" indent="0" defTabSz="914400" fontAlgn="base">
              <a:spcAft>
                <a:spcPct val="0"/>
              </a:spcAft>
              <a:buFontTx/>
              <a:buNone/>
            </a:pPr>
            <a:endParaRPr lang="en-US" altLang="ja-JP" sz="8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0" indent="0" defTabSz="914400" fontAlgn="base">
              <a:spcAft>
                <a:spcPct val="0"/>
              </a:spcAft>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Recommended area</a:t>
            </a:r>
          </a:p>
          <a:p>
            <a:pPr defTabSz="914400" fontAlgn="base">
              <a:spcAft>
                <a:spcPct val="0"/>
              </a:spcAft>
              <a:buFont typeface="Wingdings" panose="05000000000000000000" pitchFamily="2" charset="2"/>
              <a:buChar char="Ø"/>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height of a detection object is 1/6 – 1/24 of vertical angle of view</a:t>
            </a:r>
            <a:endParaRPr lang="en-US" altLang="ja-JP" sz="8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0" indent="0" defTabSz="914400" fontAlgn="base">
              <a:spcAft>
                <a:spcPct val="0"/>
              </a:spcAft>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Detectable area </a:t>
            </a:r>
            <a:r>
              <a:rPr lang="ja-JP" altLang="en-US" sz="13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endPar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fontAlgn="base">
              <a:spcAft>
                <a:spcPct val="0"/>
              </a:spcAft>
              <a:buFont typeface="Wingdings" panose="05000000000000000000" pitchFamily="2" charset="2"/>
              <a:buChar char="Ø"/>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area found to be detectable as a result of operation check.*</a:t>
            </a:r>
          </a:p>
          <a:p>
            <a:pPr marL="0" indent="0" defTabSz="914400" fontAlgn="base">
              <a:spcAft>
                <a:spcPct val="0"/>
              </a:spcAft>
              <a:buNone/>
            </a:pPr>
            <a:r>
              <a:rPr lang="en-US" altLang="ja-JP" sz="13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The height of a detection object is 1/24 – 1/30 of vertical angle of view.</a:t>
            </a:r>
          </a:p>
        </p:txBody>
      </p:sp>
      <p:sp>
        <p:nvSpPr>
          <p:cNvPr id="107" name="テキスト ボックス 106"/>
          <p:cNvSpPr txBox="1"/>
          <p:nvPr/>
        </p:nvSpPr>
        <p:spPr>
          <a:xfrm>
            <a:off x="158387" y="3164096"/>
            <a:ext cx="3136051" cy="400110"/>
          </a:xfrm>
          <a:prstGeom prst="rect">
            <a:avLst/>
          </a:prstGeom>
          <a:noFill/>
        </p:spPr>
        <p:txBody>
          <a:bodyPr wrap="none" rtlCol="0">
            <a:spAutoFit/>
          </a:bodyPr>
          <a:lstStyle/>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Camera installation example</a:t>
            </a:r>
            <a:endParaRPr lang="zh-TW" altLang="en-US" sz="2000" dirty="0">
              <a:latin typeface="Calibri" panose="020F0502020204030204" pitchFamily="34" charset="0"/>
              <a:ea typeface="Meiryo UI" panose="020B0604030504040204" pitchFamily="50" charset="-128"/>
              <a:cs typeface="Calibri" panose="020F0502020204030204" pitchFamily="34" charset="0"/>
            </a:endParaRPr>
          </a:p>
        </p:txBody>
      </p:sp>
      <p:graphicFrame>
        <p:nvGraphicFramePr>
          <p:cNvPr id="108" name="表 107"/>
          <p:cNvGraphicFramePr>
            <a:graphicFrameLocks noGrp="1"/>
          </p:cNvGraphicFramePr>
          <p:nvPr>
            <p:extLst>
              <p:ext uri="{D42A27DB-BD31-4B8C-83A1-F6EECF244321}">
                <p14:modId xmlns:p14="http://schemas.microsoft.com/office/powerpoint/2010/main" val="2406372578"/>
              </p:ext>
            </p:extLst>
          </p:nvPr>
        </p:nvGraphicFramePr>
        <p:xfrm>
          <a:off x="498600" y="3613386"/>
          <a:ext cx="2827691" cy="2130441"/>
        </p:xfrm>
        <a:graphic>
          <a:graphicData uri="http://schemas.openxmlformats.org/drawingml/2006/table">
            <a:tbl>
              <a:tblPr firstRow="1" bandRow="1">
                <a:tableStyleId>{16D9F66E-5EB9-4882-86FB-DCBF35E3C3E4}</a:tableStyleId>
              </a:tblPr>
              <a:tblGrid>
                <a:gridCol w="1999261">
                  <a:extLst>
                    <a:ext uri="{9D8B030D-6E8A-4147-A177-3AD203B41FA5}">
                      <a16:colId xmlns:a16="http://schemas.microsoft.com/office/drawing/2014/main" val="3304443378"/>
                    </a:ext>
                  </a:extLst>
                </a:gridCol>
                <a:gridCol w="828430">
                  <a:extLst>
                    <a:ext uri="{9D8B030D-6E8A-4147-A177-3AD203B41FA5}">
                      <a16:colId xmlns:a16="http://schemas.microsoft.com/office/drawing/2014/main" val="1981690594"/>
                    </a:ext>
                  </a:extLst>
                </a:gridCol>
              </a:tblGrid>
              <a:tr h="517107">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Mounting height</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4.6m</a:t>
                      </a:r>
                    </a:p>
                  </a:txBody>
                  <a:tcPr anchor="ctr"/>
                </a:tc>
                <a:extLst>
                  <a:ext uri="{0D108BD9-81ED-4DB2-BD59-A6C34878D82A}">
                    <a16:rowId xmlns:a16="http://schemas.microsoft.com/office/drawing/2014/main" val="749989360"/>
                  </a:ext>
                </a:extLst>
              </a:tr>
              <a:tr h="517107">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Vertical</a:t>
                      </a:r>
                      <a:r>
                        <a:rPr kumimoji="1" lang="en-US" altLang="ja-JP" sz="1600" b="0" baseline="0" dirty="0" smtClean="0">
                          <a:latin typeface="Calibri" panose="020F0502020204030204" pitchFamily="34" charset="0"/>
                          <a:ea typeface="Meiryo UI" panose="020B0604030504040204" pitchFamily="50" charset="-128"/>
                          <a:cs typeface="Calibri" panose="020F0502020204030204" pitchFamily="34" charset="0"/>
                        </a:rPr>
                        <a:t> / horizontal angle of view</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43/80°</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327115780"/>
                  </a:ext>
                </a:extLst>
              </a:tr>
              <a:tr h="517107">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Tilt angle</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b="0" dirty="0" smtClean="0">
                          <a:latin typeface="Calibri" panose="020F0502020204030204" pitchFamily="34" charset="0"/>
                          <a:ea typeface="Meiryo UI" panose="020B0604030504040204" pitchFamily="50" charset="-128"/>
                          <a:cs typeface="Calibri" panose="020F0502020204030204" pitchFamily="34" charset="0"/>
                        </a:rPr>
                        <a:t>10°</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2660694611"/>
                  </a:ext>
                </a:extLst>
              </a:tr>
              <a:tr h="517107">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Object height</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1.6m</a:t>
                      </a:r>
                      <a:endParaRPr kumimoji="1" lang="ja-JP" altLang="en-US" sz="16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542703583"/>
                  </a:ext>
                </a:extLst>
              </a:tr>
            </a:tbl>
          </a:graphicData>
        </a:graphic>
      </p:graphicFrame>
      <p:sp>
        <p:nvSpPr>
          <p:cNvPr id="109" name="フリーフォーム 108"/>
          <p:cNvSpPr/>
          <p:nvPr/>
        </p:nvSpPr>
        <p:spPr>
          <a:xfrm>
            <a:off x="6952895" y="1473438"/>
            <a:ext cx="4637870" cy="987902"/>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FFFFCC"/>
          </a:solidFill>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itchFamily="34" charset="0"/>
            </a:endParaRPr>
          </a:p>
        </p:txBody>
      </p:sp>
      <p:sp>
        <p:nvSpPr>
          <p:cNvPr id="117" name="フリーフォーム 116"/>
          <p:cNvSpPr/>
          <p:nvPr/>
        </p:nvSpPr>
        <p:spPr>
          <a:xfrm>
            <a:off x="6967300" y="1533012"/>
            <a:ext cx="3965781" cy="872080"/>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D5E9C9"/>
          </a:solidFill>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itchFamily="34" charset="0"/>
            </a:endParaRPr>
          </a:p>
        </p:txBody>
      </p:sp>
      <p:cxnSp>
        <p:nvCxnSpPr>
          <p:cNvPr id="118" name="直線コネクタ 117"/>
          <p:cNvCxnSpPr/>
          <p:nvPr/>
        </p:nvCxnSpPr>
        <p:spPr>
          <a:xfrm flipH="1">
            <a:off x="6949012" y="1943100"/>
            <a:ext cx="110071" cy="90410"/>
          </a:xfrm>
          <a:prstGeom prst="line">
            <a:avLst/>
          </a:prstGeom>
          <a:noFill/>
          <a:ln w="9525" cap="flat" cmpd="sng" algn="ctr">
            <a:solidFill>
              <a:sysClr val="windowText" lastClr="000000">
                <a:shade val="95000"/>
                <a:satMod val="105000"/>
              </a:sysClr>
            </a:solidFill>
            <a:prstDash val="solid"/>
          </a:ln>
          <a:effectLst/>
        </p:spPr>
      </p:cxnSp>
      <p:cxnSp>
        <p:nvCxnSpPr>
          <p:cNvPr id="119" name="直線コネクタ 118"/>
          <p:cNvCxnSpPr/>
          <p:nvPr/>
        </p:nvCxnSpPr>
        <p:spPr>
          <a:xfrm flipH="1">
            <a:off x="7052079" y="1871639"/>
            <a:ext cx="100102" cy="77695"/>
          </a:xfrm>
          <a:prstGeom prst="line">
            <a:avLst/>
          </a:prstGeom>
          <a:noFill/>
          <a:ln w="9525" cap="flat" cmpd="sng" algn="ctr">
            <a:solidFill>
              <a:sysClr val="windowText" lastClr="000000">
                <a:shade val="95000"/>
                <a:satMod val="105000"/>
              </a:sysClr>
            </a:solidFill>
            <a:prstDash val="dash"/>
          </a:ln>
          <a:effectLst/>
        </p:spPr>
      </p:cxnSp>
      <p:pic>
        <p:nvPicPr>
          <p:cNvPr id="122" name="図 121"/>
          <p:cNvPicPr>
            <a:picLocks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5657" y="1647542"/>
            <a:ext cx="140288" cy="3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図 122"/>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45263" y="1647542"/>
            <a:ext cx="136899" cy="3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図 126"/>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5109" y="1647542"/>
            <a:ext cx="136899" cy="33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8" name="直線コネクタ 127"/>
          <p:cNvCxnSpPr/>
          <p:nvPr/>
        </p:nvCxnSpPr>
        <p:spPr>
          <a:xfrm>
            <a:off x="6394486" y="1944775"/>
            <a:ext cx="4940922" cy="0"/>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130" name="直線コネクタ 129"/>
          <p:cNvCxnSpPr/>
          <p:nvPr/>
        </p:nvCxnSpPr>
        <p:spPr>
          <a:xfrm>
            <a:off x="6386682" y="1208665"/>
            <a:ext cx="0" cy="741474"/>
          </a:xfrm>
          <a:prstGeom prst="line">
            <a:avLst/>
          </a:prstGeom>
          <a:noFill/>
          <a:ln w="9525" cap="flat" cmpd="sng" algn="ctr">
            <a:solidFill>
              <a:sysClr val="windowText" lastClr="000000">
                <a:shade val="95000"/>
                <a:satMod val="105000"/>
              </a:sysClr>
            </a:solidFill>
            <a:prstDash val="solid"/>
          </a:ln>
          <a:effectLst/>
        </p:spPr>
      </p:cxnSp>
      <p:cxnSp>
        <p:nvCxnSpPr>
          <p:cNvPr id="132" name="直線コネクタ 131"/>
          <p:cNvCxnSpPr/>
          <p:nvPr/>
        </p:nvCxnSpPr>
        <p:spPr>
          <a:xfrm>
            <a:off x="6460932" y="1211307"/>
            <a:ext cx="487438" cy="817395"/>
          </a:xfrm>
          <a:prstGeom prst="line">
            <a:avLst/>
          </a:prstGeom>
          <a:noFill/>
          <a:ln w="9525" cap="flat" cmpd="sng" algn="ctr">
            <a:solidFill>
              <a:sysClr val="windowText" lastClr="000000">
                <a:shade val="95000"/>
                <a:satMod val="105000"/>
              </a:sysClr>
            </a:solidFill>
            <a:prstDash val="solid"/>
          </a:ln>
          <a:effectLst/>
        </p:spPr>
      </p:cxnSp>
      <p:cxnSp>
        <p:nvCxnSpPr>
          <p:cNvPr id="133" name="直線コネクタ 132"/>
          <p:cNvCxnSpPr/>
          <p:nvPr/>
        </p:nvCxnSpPr>
        <p:spPr>
          <a:xfrm flipV="1">
            <a:off x="6461054" y="964433"/>
            <a:ext cx="843038" cy="251160"/>
          </a:xfrm>
          <a:prstGeom prst="line">
            <a:avLst/>
          </a:prstGeom>
          <a:noFill/>
          <a:ln w="9525" cap="flat" cmpd="sng" algn="ctr">
            <a:solidFill>
              <a:sysClr val="windowText" lastClr="000000">
                <a:shade val="95000"/>
                <a:satMod val="105000"/>
              </a:sysClr>
            </a:solidFill>
            <a:prstDash val="solid"/>
          </a:ln>
          <a:effectLst/>
        </p:spPr>
      </p:cxnSp>
      <p:cxnSp>
        <p:nvCxnSpPr>
          <p:cNvPr id="134" name="直線コネクタ 133"/>
          <p:cNvCxnSpPr/>
          <p:nvPr/>
        </p:nvCxnSpPr>
        <p:spPr>
          <a:xfrm flipH="1">
            <a:off x="9812138" y="1926983"/>
            <a:ext cx="611301" cy="47014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5" name="直線コネクタ 134"/>
          <p:cNvCxnSpPr/>
          <p:nvPr/>
        </p:nvCxnSpPr>
        <p:spPr>
          <a:xfrm flipH="1">
            <a:off x="10397575" y="1523364"/>
            <a:ext cx="512773" cy="412369"/>
          </a:xfrm>
          <a:prstGeom prst="line">
            <a:avLst/>
          </a:prstGeom>
          <a:noFill/>
          <a:ln w="9525" cap="flat" cmpd="sng" algn="ctr">
            <a:solidFill>
              <a:sysClr val="windowText" lastClr="000000">
                <a:shade val="95000"/>
                <a:satMod val="105000"/>
              </a:sysClr>
            </a:solidFill>
            <a:prstDash val="dash"/>
          </a:ln>
          <a:effectLst/>
        </p:spPr>
      </p:cxnSp>
      <p:cxnSp>
        <p:nvCxnSpPr>
          <p:cNvPr id="136" name="直線コネクタ 135"/>
          <p:cNvCxnSpPr/>
          <p:nvPr/>
        </p:nvCxnSpPr>
        <p:spPr>
          <a:xfrm flipV="1">
            <a:off x="6461054" y="1102068"/>
            <a:ext cx="654891" cy="113526"/>
          </a:xfrm>
          <a:prstGeom prst="line">
            <a:avLst/>
          </a:prstGeom>
          <a:noFill/>
          <a:ln w="9525" cap="flat" cmpd="sng" algn="ctr">
            <a:solidFill>
              <a:sysClr val="windowText" lastClr="000000">
                <a:shade val="95000"/>
                <a:satMod val="105000"/>
              </a:sysClr>
            </a:solidFill>
            <a:prstDash val="solid"/>
          </a:ln>
          <a:effectLst/>
        </p:spPr>
      </p:cxnSp>
      <p:cxnSp>
        <p:nvCxnSpPr>
          <p:cNvPr id="137" name="直線コネクタ 136"/>
          <p:cNvCxnSpPr/>
          <p:nvPr/>
        </p:nvCxnSpPr>
        <p:spPr>
          <a:xfrm flipH="1">
            <a:off x="7126766" y="1047750"/>
            <a:ext cx="67784" cy="49649"/>
          </a:xfrm>
          <a:prstGeom prst="line">
            <a:avLst/>
          </a:prstGeom>
          <a:noFill/>
          <a:ln w="9525" cap="flat" cmpd="sng" algn="ctr">
            <a:solidFill>
              <a:sysClr val="windowText" lastClr="000000">
                <a:shade val="95000"/>
                <a:satMod val="105000"/>
              </a:sysClr>
            </a:solidFill>
            <a:prstDash val="solid"/>
          </a:ln>
          <a:effectLst/>
        </p:spPr>
      </p:cxnSp>
      <p:cxnSp>
        <p:nvCxnSpPr>
          <p:cNvPr id="138" name="直線コネクタ 137"/>
          <p:cNvCxnSpPr/>
          <p:nvPr/>
        </p:nvCxnSpPr>
        <p:spPr>
          <a:xfrm flipV="1">
            <a:off x="7137754" y="964433"/>
            <a:ext cx="166337" cy="884290"/>
          </a:xfrm>
          <a:prstGeom prst="line">
            <a:avLst/>
          </a:prstGeom>
          <a:noFill/>
          <a:ln w="9525" cap="flat" cmpd="sng" algn="ctr">
            <a:solidFill>
              <a:sysClr val="windowText" lastClr="000000">
                <a:shade val="95000"/>
                <a:satMod val="105000"/>
              </a:sysClr>
            </a:solidFill>
            <a:prstDash val="dash"/>
          </a:ln>
          <a:effectLst/>
        </p:spPr>
      </p:cxnSp>
      <p:cxnSp>
        <p:nvCxnSpPr>
          <p:cNvPr id="139" name="直線コネクタ 138"/>
          <p:cNvCxnSpPr/>
          <p:nvPr/>
        </p:nvCxnSpPr>
        <p:spPr>
          <a:xfrm flipV="1">
            <a:off x="6949946" y="1096210"/>
            <a:ext cx="173153" cy="932492"/>
          </a:xfrm>
          <a:prstGeom prst="line">
            <a:avLst/>
          </a:prstGeom>
          <a:noFill/>
          <a:ln w="9525" cap="flat" cmpd="sng" algn="ctr">
            <a:solidFill>
              <a:sysClr val="windowText" lastClr="000000">
                <a:shade val="95000"/>
                <a:satMod val="105000"/>
              </a:sysClr>
            </a:solidFill>
            <a:prstDash val="solid"/>
          </a:ln>
          <a:effectLst/>
        </p:spPr>
      </p:cxnSp>
      <p:cxnSp>
        <p:nvCxnSpPr>
          <p:cNvPr id="140" name="直線コネクタ 139"/>
          <p:cNvCxnSpPr/>
          <p:nvPr/>
        </p:nvCxnSpPr>
        <p:spPr>
          <a:xfrm flipH="1">
            <a:off x="6238931" y="1831249"/>
            <a:ext cx="302179" cy="234538"/>
          </a:xfrm>
          <a:prstGeom prst="line">
            <a:avLst/>
          </a:prstGeom>
          <a:noFill/>
          <a:ln w="9525" cap="flat" cmpd="sng" algn="ctr">
            <a:solidFill>
              <a:sysClr val="windowText" lastClr="000000">
                <a:shade val="95000"/>
                <a:satMod val="105000"/>
              </a:sysClr>
            </a:solidFill>
            <a:prstDash val="solid"/>
          </a:ln>
          <a:effectLst/>
        </p:spPr>
      </p:cxnSp>
      <p:sp>
        <p:nvSpPr>
          <p:cNvPr id="142" name="円/楕円 127"/>
          <p:cNvSpPr/>
          <p:nvPr/>
        </p:nvSpPr>
        <p:spPr>
          <a:xfrm>
            <a:off x="6875606" y="1537056"/>
            <a:ext cx="337218" cy="527710"/>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円/楕円 128"/>
          <p:cNvSpPr/>
          <p:nvPr/>
        </p:nvSpPr>
        <p:spPr>
          <a:xfrm>
            <a:off x="10226619" y="1537056"/>
            <a:ext cx="337218" cy="527710"/>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円/楕円 129"/>
          <p:cNvSpPr/>
          <p:nvPr/>
        </p:nvSpPr>
        <p:spPr>
          <a:xfrm>
            <a:off x="10725163" y="1537056"/>
            <a:ext cx="337218" cy="527710"/>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正方形/長方形 144"/>
          <p:cNvSpPr/>
          <p:nvPr/>
        </p:nvSpPr>
        <p:spPr>
          <a:xfrm>
            <a:off x="7437262" y="1073925"/>
            <a:ext cx="2066770" cy="369332"/>
          </a:xfrm>
          <a:prstGeom prst="rect">
            <a:avLst/>
          </a:prstGeom>
          <a:solidFill>
            <a:srgbClr val="9BBB59">
              <a:lumMod val="40000"/>
              <a:lumOff val="60000"/>
            </a:srgbClr>
          </a:solidFill>
          <a:ln>
            <a:solidFill>
              <a:sysClr val="window" lastClr="FFFFFF">
                <a:lumMod val="50000"/>
              </a:sysClr>
            </a:solid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8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rPr>
              <a:t>Recommended area</a:t>
            </a:r>
            <a:endParaRPr kumimoji="0" lang="ja-JP"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46" name="正方形/長方形 145"/>
          <p:cNvSpPr/>
          <p:nvPr/>
        </p:nvSpPr>
        <p:spPr>
          <a:xfrm>
            <a:off x="10116525" y="1048863"/>
            <a:ext cx="1690966" cy="369332"/>
          </a:xfrm>
          <a:prstGeom prst="rect">
            <a:avLst/>
          </a:prstGeom>
          <a:solidFill>
            <a:srgbClr val="FFFFCC"/>
          </a:solidFill>
          <a:ln>
            <a:solidFill>
              <a:sysClr val="window" lastClr="FFFFFF">
                <a:lumMod val="50000"/>
              </a:sysClr>
            </a:solid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Detectable area</a:t>
            </a:r>
            <a:endParaRPr kumimoji="0" lang="ja-JP" altLang="en-US" sz="1800" b="0" i="0" u="none" strike="noStrike" kern="0" cap="none" spc="0" normalizeH="0" baseline="3000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cxnSp>
        <p:nvCxnSpPr>
          <p:cNvPr id="147" name="直線コネクタ 146"/>
          <p:cNvCxnSpPr/>
          <p:nvPr/>
        </p:nvCxnSpPr>
        <p:spPr>
          <a:xfrm flipV="1">
            <a:off x="6392445" y="1469426"/>
            <a:ext cx="5198320" cy="479908"/>
          </a:xfrm>
          <a:prstGeom prst="line">
            <a:avLst/>
          </a:prstGeom>
          <a:noFill/>
          <a:ln w="9525" cap="flat" cmpd="sng" algn="ctr">
            <a:solidFill>
              <a:sysClr val="windowText" lastClr="000000">
                <a:shade val="95000"/>
                <a:satMod val="105000"/>
              </a:sysClr>
            </a:solidFill>
            <a:prstDash val="dash"/>
          </a:ln>
          <a:effectLst/>
        </p:spPr>
      </p:cxnSp>
      <p:cxnSp>
        <p:nvCxnSpPr>
          <p:cNvPr id="148" name="直線コネクタ 147"/>
          <p:cNvCxnSpPr/>
          <p:nvPr/>
        </p:nvCxnSpPr>
        <p:spPr>
          <a:xfrm flipH="1">
            <a:off x="10988201" y="1469426"/>
            <a:ext cx="608328" cy="470791"/>
          </a:xfrm>
          <a:prstGeom prst="line">
            <a:avLst/>
          </a:prstGeom>
          <a:noFill/>
          <a:ln w="9525" cap="flat" cmpd="sng" algn="ctr">
            <a:solidFill>
              <a:sysClr val="windowText" lastClr="000000">
                <a:shade val="95000"/>
                <a:satMod val="105000"/>
              </a:sysClr>
            </a:solidFill>
            <a:prstDash val="dash"/>
          </a:ln>
          <a:effectLst/>
        </p:spPr>
      </p:cxnSp>
      <p:cxnSp>
        <p:nvCxnSpPr>
          <p:cNvPr id="149" name="直線コネクタ 148"/>
          <p:cNvCxnSpPr/>
          <p:nvPr/>
        </p:nvCxnSpPr>
        <p:spPr>
          <a:xfrm>
            <a:off x="6386682" y="1946451"/>
            <a:ext cx="3893606" cy="5235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0" name="直線コネクタ 149"/>
          <p:cNvCxnSpPr/>
          <p:nvPr/>
        </p:nvCxnSpPr>
        <p:spPr>
          <a:xfrm flipH="1">
            <a:off x="10284813" y="1949334"/>
            <a:ext cx="697626" cy="5206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1" name="直線コネクタ 150"/>
          <p:cNvCxnSpPr/>
          <p:nvPr/>
        </p:nvCxnSpPr>
        <p:spPr>
          <a:xfrm flipH="1" flipV="1">
            <a:off x="6460932" y="1211307"/>
            <a:ext cx="665702" cy="660332"/>
          </a:xfrm>
          <a:prstGeom prst="line">
            <a:avLst/>
          </a:prstGeom>
          <a:noFill/>
          <a:ln w="9525" cap="flat" cmpd="sng" algn="ctr">
            <a:solidFill>
              <a:sysClr val="windowText" lastClr="000000">
                <a:shade val="95000"/>
                <a:satMod val="105000"/>
              </a:sysClr>
            </a:solidFill>
            <a:prstDash val="dash"/>
          </a:ln>
          <a:effectLst/>
        </p:spPr>
      </p:cxnSp>
      <p:cxnSp>
        <p:nvCxnSpPr>
          <p:cNvPr id="152" name="直線コネクタ 151"/>
          <p:cNvCxnSpPr/>
          <p:nvPr/>
        </p:nvCxnSpPr>
        <p:spPr>
          <a:xfrm flipH="1">
            <a:off x="7209475" y="969579"/>
            <a:ext cx="88703" cy="64578"/>
          </a:xfrm>
          <a:prstGeom prst="line">
            <a:avLst/>
          </a:prstGeom>
          <a:noFill/>
          <a:ln w="9525" cap="flat" cmpd="sng" algn="ctr">
            <a:solidFill>
              <a:sysClr val="windowText" lastClr="000000">
                <a:shade val="95000"/>
                <a:satMod val="105000"/>
              </a:sysClr>
            </a:solidFill>
            <a:prstDash val="dash"/>
          </a:ln>
          <a:effectLst/>
        </p:spPr>
      </p:cxnSp>
      <p:grpSp>
        <p:nvGrpSpPr>
          <p:cNvPr id="153" name="グループ化 152"/>
          <p:cNvGrpSpPr/>
          <p:nvPr/>
        </p:nvGrpSpPr>
        <p:grpSpPr>
          <a:xfrm>
            <a:off x="6288942" y="1114906"/>
            <a:ext cx="195480" cy="157293"/>
            <a:chOff x="5965530" y="4772282"/>
            <a:chExt cx="195480" cy="157293"/>
          </a:xfrm>
        </p:grpSpPr>
        <p:sp>
          <p:nvSpPr>
            <p:cNvPr id="154" name="台形 153"/>
            <p:cNvSpPr/>
            <p:nvPr/>
          </p:nvSpPr>
          <p:spPr bwMode="auto">
            <a:xfrm rot="17459329">
              <a:off x="6075725" y="4844290"/>
              <a:ext cx="115955" cy="54615"/>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ＭＳ Ｐゴシック"/>
                <a:cs typeface="+mn-cs"/>
              </a:endParaRPr>
            </a:p>
          </p:txBody>
        </p:sp>
        <p:sp>
          <p:nvSpPr>
            <p:cNvPr id="155" name="正方形/長方形 154"/>
            <p:cNvSpPr/>
            <p:nvPr/>
          </p:nvSpPr>
          <p:spPr bwMode="auto">
            <a:xfrm rot="1259329">
              <a:off x="5965530" y="4772282"/>
              <a:ext cx="147462" cy="115955"/>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Calibri"/>
                <a:ea typeface="ＭＳ Ｐゴシック"/>
                <a:cs typeface="+mn-cs"/>
              </a:endParaRPr>
            </a:p>
          </p:txBody>
        </p:sp>
      </p:grpSp>
      <p:cxnSp>
        <p:nvCxnSpPr>
          <p:cNvPr id="156" name="直線コネクタ 155"/>
          <p:cNvCxnSpPr>
            <a:endCxn id="117" idx="1"/>
          </p:cNvCxnSpPr>
          <p:nvPr/>
        </p:nvCxnSpPr>
        <p:spPr>
          <a:xfrm flipV="1">
            <a:off x="5791200" y="2041019"/>
            <a:ext cx="1176100" cy="1890996"/>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V="1">
            <a:off x="9504032" y="1987487"/>
            <a:ext cx="810716" cy="70237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flipH="1" flipV="1">
            <a:off x="11008138" y="1979949"/>
            <a:ext cx="213040" cy="56383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9" name="正方形/長方形 158"/>
          <p:cNvSpPr/>
          <p:nvPr/>
        </p:nvSpPr>
        <p:spPr>
          <a:xfrm>
            <a:off x="5655717" y="2506560"/>
            <a:ext cx="1848660" cy="400110"/>
          </a:xfrm>
          <a:prstGeom prst="rect">
            <a:avLst/>
          </a:prstGeom>
          <a:solidFill>
            <a:schemeClr val="bg1"/>
          </a:solidFill>
        </p:spPr>
        <p:txBody>
          <a:bodyPr wrap="square">
            <a:spAutoFit/>
          </a:bodyPr>
          <a:lstStyle/>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- 1/6 of vertical angle of view</a:t>
            </a:r>
          </a:p>
          <a:p>
            <a:r>
              <a:rPr lang="en-US" altLang="ja-JP" sz="1000" dirty="0" smtClean="0">
                <a:latin typeface="Calibri" panose="020F0502020204030204" pitchFamily="34" charset="0"/>
                <a:cs typeface="Calibri" panose="020F0502020204030204" pitchFamily="34" charset="0"/>
              </a:rPr>
              <a:t>- Horizontal angle of view=17m</a:t>
            </a:r>
            <a:endParaRPr lang="ja-JP" altLang="en-US" sz="1000" dirty="0">
              <a:latin typeface="Calibri" panose="020F0502020204030204" pitchFamily="34" charset="0"/>
              <a:cs typeface="Calibri" panose="020F0502020204030204" pitchFamily="34" charset="0"/>
            </a:endParaRPr>
          </a:p>
        </p:txBody>
      </p:sp>
      <p:sp>
        <p:nvSpPr>
          <p:cNvPr id="160" name="正方形/長方形 159"/>
          <p:cNvSpPr/>
          <p:nvPr/>
        </p:nvSpPr>
        <p:spPr>
          <a:xfrm>
            <a:off x="8384968" y="2508551"/>
            <a:ext cx="1833086" cy="400110"/>
          </a:xfrm>
          <a:prstGeom prst="rect">
            <a:avLst/>
          </a:prstGeom>
          <a:solidFill>
            <a:schemeClr val="bg1"/>
          </a:solidFill>
        </p:spPr>
        <p:txBody>
          <a:bodyPr wrap="square">
            <a:spAutoFit/>
          </a:bodyPr>
          <a:lstStyle/>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- 1/24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vertical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angle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view</a:t>
            </a:r>
          </a:p>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Horizontal angle of view=68m</a:t>
            </a:r>
            <a:endParaRPr lang="ja-JP" altLang="en-US" sz="1000" dirty="0">
              <a:latin typeface="Calibri" panose="020F0502020204030204" pitchFamily="34" charset="0"/>
              <a:cs typeface="Calibri" panose="020F0502020204030204" pitchFamily="34" charset="0"/>
            </a:endParaRPr>
          </a:p>
        </p:txBody>
      </p:sp>
      <p:sp>
        <p:nvSpPr>
          <p:cNvPr id="161" name="正方形/長方形 160"/>
          <p:cNvSpPr/>
          <p:nvPr/>
        </p:nvSpPr>
        <p:spPr>
          <a:xfrm>
            <a:off x="10298320" y="2508551"/>
            <a:ext cx="1808454" cy="400110"/>
          </a:xfrm>
          <a:prstGeom prst="rect">
            <a:avLst/>
          </a:prstGeom>
          <a:solidFill>
            <a:schemeClr val="bg1"/>
          </a:solidFill>
        </p:spPr>
        <p:txBody>
          <a:bodyPr wrap="square">
            <a:spAutoFit/>
          </a:bodyPr>
          <a:lstStyle/>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- 1/30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vertical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angle </a:t>
            </a:r>
            <a:r>
              <a:rPr kumimoji="0" lang="en-US" altLang="ja-JP" sz="10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a:t>
            </a:r>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view</a:t>
            </a:r>
          </a:p>
          <a:p>
            <a:r>
              <a:rPr kumimoji="0" lang="en-US" altLang="ja-JP" sz="10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Horizontal angle of view=85m</a:t>
            </a:r>
          </a:p>
        </p:txBody>
      </p:sp>
      <p:sp>
        <p:nvSpPr>
          <p:cNvPr id="162" name="テキスト ボックス 161"/>
          <p:cNvSpPr txBox="1"/>
          <p:nvPr/>
        </p:nvSpPr>
        <p:spPr>
          <a:xfrm>
            <a:off x="3721762" y="3405214"/>
            <a:ext cx="3400611" cy="276999"/>
          </a:xfrm>
          <a:prstGeom prst="rect">
            <a:avLst/>
          </a:prstGeom>
          <a:solidFill>
            <a:schemeClr val="accent6">
              <a:lumMod val="20000"/>
              <a:lumOff val="80000"/>
            </a:schemeClr>
          </a:solidFill>
        </p:spPr>
        <p:txBody>
          <a:bodyPr wrap="none" rtlCol="0">
            <a:spAutoFit/>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Distance between camera and object: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approx. 7.5</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m</a:t>
            </a:r>
            <a:endParaRPr kumimoji="1" lang="ja-JP" altLang="en-US" sz="1200" dirty="0" smtClean="0">
              <a:latin typeface="Calibri" panose="020F0502020204030204" pitchFamily="34" charset="0"/>
              <a:ea typeface="Meiryo UI" panose="020B0604030504040204" pitchFamily="50" charset="-128"/>
              <a:cs typeface="Calibri" panose="020F0502020204030204" pitchFamily="34" charset="0"/>
            </a:endParaRPr>
          </a:p>
        </p:txBody>
      </p:sp>
      <p:cxnSp>
        <p:nvCxnSpPr>
          <p:cNvPr id="163" name="直線矢印コネクタ 162"/>
          <p:cNvCxnSpPr/>
          <p:nvPr/>
        </p:nvCxnSpPr>
        <p:spPr>
          <a:xfrm flipH="1">
            <a:off x="6962702" y="1847837"/>
            <a:ext cx="199262" cy="212193"/>
          </a:xfrm>
          <a:prstGeom prst="straightConnector1">
            <a:avLst/>
          </a:prstGeom>
          <a:ln w="285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4" name="直線矢印コネクタ 163"/>
          <p:cNvCxnSpPr>
            <a:stCxn id="144" idx="0"/>
          </p:cNvCxnSpPr>
          <p:nvPr/>
        </p:nvCxnSpPr>
        <p:spPr>
          <a:xfrm flipH="1">
            <a:off x="9812139" y="1537056"/>
            <a:ext cx="1081633" cy="882987"/>
          </a:xfrm>
          <a:prstGeom prst="straightConnector1">
            <a:avLst/>
          </a:prstGeom>
          <a:ln w="285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flipH="1">
            <a:off x="10294694" y="1470980"/>
            <a:ext cx="1304428" cy="1005442"/>
          </a:xfrm>
          <a:prstGeom prst="straightConnector1">
            <a:avLst/>
          </a:prstGeom>
          <a:ln w="28575">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175" name="図 17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02328" y="3855658"/>
            <a:ext cx="3356745" cy="1888169"/>
          </a:xfrm>
          <a:prstGeom prst="rect">
            <a:avLst/>
          </a:prstGeom>
        </p:spPr>
      </p:pic>
      <p:sp>
        <p:nvSpPr>
          <p:cNvPr id="176" name="円/楕円 74"/>
          <p:cNvSpPr/>
          <p:nvPr/>
        </p:nvSpPr>
        <p:spPr>
          <a:xfrm>
            <a:off x="5151497" y="5347949"/>
            <a:ext cx="360434" cy="446197"/>
          </a:xfrm>
          <a:prstGeom prst="ellipse">
            <a:avLst/>
          </a:prstGeom>
          <a:ln>
            <a:solidFill>
              <a:srgbClr val="FF0000"/>
            </a:solidFill>
          </a:ln>
        </p:spPr>
        <p:txBody>
          <a:bodyPr wrap="none" rtlCol="0" anchor="ctr">
            <a:noAutofit/>
          </a:bodyPr>
          <a:lstStyle/>
          <a:p>
            <a:pPr algn="ctr" defTabSz="914400" fontAlgn="base">
              <a:spcBef>
                <a:spcPct val="0"/>
              </a:spcBef>
              <a:spcAft>
                <a:spcPct val="0"/>
              </a:spcAft>
            </a:pPr>
            <a:endParaRPr lang="ja-JP" altLang="en-US" sz="180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7" name="直線矢印コネクタ 176"/>
          <p:cNvCxnSpPr/>
          <p:nvPr/>
        </p:nvCxnSpPr>
        <p:spPr>
          <a:xfrm>
            <a:off x="5190477" y="5402193"/>
            <a:ext cx="0" cy="362082"/>
          </a:xfrm>
          <a:prstGeom prst="straightConnector1">
            <a:avLst/>
          </a:prstGeom>
          <a:ln w="1905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8" name="テキスト ボックス 177"/>
          <p:cNvSpPr txBox="1"/>
          <p:nvPr/>
        </p:nvSpPr>
        <p:spPr>
          <a:xfrm rot="16200000">
            <a:off x="4699223" y="5322382"/>
            <a:ext cx="574196" cy="369332"/>
          </a:xfrm>
          <a:prstGeom prst="rect">
            <a:avLst/>
          </a:prstGeom>
          <a:noFill/>
        </p:spPr>
        <p:txBody>
          <a:bodyPr wrap="none" rtlCol="0">
            <a:spAutoFit/>
          </a:bodyPr>
          <a:lstStyle/>
          <a:p>
            <a:r>
              <a:rPr kumimoji="1" lang="en-US" altLang="ja-JP" dirty="0" smtClean="0">
                <a:solidFill>
                  <a:schemeClr val="accent4">
                    <a:lumMod val="60000"/>
                    <a:lumOff val="40000"/>
                  </a:schemeClr>
                </a:solidFill>
                <a:latin typeface="Meiryo UI" panose="020B0604030504040204" pitchFamily="50" charset="-128"/>
                <a:ea typeface="Meiryo UI" panose="020B0604030504040204" pitchFamily="50" charset="-128"/>
              </a:rPr>
              <a:t>1/6</a:t>
            </a:r>
            <a:endParaRPr kumimoji="1" lang="ja-JP" altLang="en-US" dirty="0" smtClean="0">
              <a:solidFill>
                <a:schemeClr val="accent4">
                  <a:lumMod val="60000"/>
                  <a:lumOff val="4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7266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Configuration</a:t>
            </a:r>
            <a:r>
              <a:rPr lang="en-US" altLang="ja-JP" dirty="0"/>
              <a:t> </a:t>
            </a:r>
            <a:r>
              <a:rPr lang="en-US" altLang="ja-JP" dirty="0" smtClean="0">
                <a:latin typeface="Calibri" panose="020F0502020204030204" pitchFamily="34" charset="0"/>
                <a:cs typeface="Calibri" panose="020F0502020204030204" pitchFamily="34" charset="0"/>
              </a:rPr>
              <a:t>of </a:t>
            </a:r>
            <a:r>
              <a:rPr lang="en-US" altLang="ja-JP" dirty="0">
                <a:latin typeface="Calibri" panose="020F0502020204030204" pitchFamily="34" charset="0"/>
                <a:cs typeface="Calibri" panose="020F0502020204030204" pitchFamily="34" charset="0"/>
              </a:rPr>
              <a:t>Detection Function</a:t>
            </a: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18</a:t>
            </a:fld>
            <a:endParaRPr lang="ja-JP" altLang="en-US" dirty="0"/>
          </a:p>
        </p:txBody>
      </p:sp>
    </p:spTree>
    <p:extLst>
      <p:ext uri="{BB962C8B-B14F-4D97-AF65-F5344CB8AC3E}">
        <p14:creationId xmlns:p14="http://schemas.microsoft.com/office/powerpoint/2010/main" val="21183208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Setup flow</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r>
              <a:rPr lang="en-US" altLang="ja-JP" dirty="0" smtClean="0">
                <a:cs typeface="Calibri" panose="020F0502020204030204" pitchFamily="34" charset="0"/>
              </a:rPr>
              <a:t>17</a:t>
            </a:r>
            <a:endParaRPr lang="ja-JP" altLang="en-US" dirty="0">
              <a:cs typeface="Calibri" panose="020F0502020204030204" pitchFamily="34" charset="0"/>
            </a:endParaRPr>
          </a:p>
        </p:txBody>
      </p:sp>
      <p:sp>
        <p:nvSpPr>
          <p:cNvPr id="43" name="Rectangle 10"/>
          <p:cNvSpPr>
            <a:spLocks noChangeArrowheads="1"/>
          </p:cNvSpPr>
          <p:nvPr/>
        </p:nvSpPr>
        <p:spPr bwMode="auto">
          <a:xfrm>
            <a:off x="2969991" y="1195727"/>
            <a:ext cx="5347744" cy="320084"/>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Open the setup screen of AI-VMD</a:t>
            </a:r>
          </a:p>
        </p:txBody>
      </p:sp>
      <p:sp>
        <p:nvSpPr>
          <p:cNvPr id="47" name="Rectangle 10"/>
          <p:cNvSpPr>
            <a:spLocks noChangeArrowheads="1"/>
          </p:cNvSpPr>
          <p:nvPr/>
        </p:nvSpPr>
        <p:spPr bwMode="auto">
          <a:xfrm>
            <a:off x="2969990" y="3918237"/>
            <a:ext cx="7894321" cy="280955"/>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detection sensitivity, detection time and the size of detection target for AI-VMD</a:t>
            </a:r>
          </a:p>
        </p:txBody>
      </p:sp>
      <p:sp>
        <p:nvSpPr>
          <p:cNvPr id="48" name="Rectangle 10"/>
          <p:cNvSpPr>
            <a:spLocks noChangeArrowheads="1"/>
          </p:cNvSpPr>
          <p:nvPr/>
        </p:nvSpPr>
        <p:spPr bwMode="auto">
          <a:xfrm>
            <a:off x="2977611" y="4820329"/>
            <a:ext cx="3095529" cy="282979"/>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operation schedule of AI-VMD</a:t>
            </a:r>
          </a:p>
        </p:txBody>
      </p:sp>
      <p:sp>
        <p:nvSpPr>
          <p:cNvPr id="50" name="Rectangle 10"/>
          <p:cNvSpPr>
            <a:spLocks noChangeArrowheads="1"/>
          </p:cNvSpPr>
          <p:nvPr/>
        </p:nvSpPr>
        <p:spPr bwMode="auto">
          <a:xfrm>
            <a:off x="556857" y="654330"/>
            <a:ext cx="9106335" cy="320084"/>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Configure AI-VMD following the steps below.</a:t>
            </a:r>
            <a:endPar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grpSp>
        <p:nvGrpSpPr>
          <p:cNvPr id="3" name="グループ化 2"/>
          <p:cNvGrpSpPr/>
          <p:nvPr/>
        </p:nvGrpSpPr>
        <p:grpSpPr>
          <a:xfrm>
            <a:off x="997426" y="1040910"/>
            <a:ext cx="1565571" cy="5126880"/>
            <a:chOff x="997426" y="1040910"/>
            <a:chExt cx="1565571" cy="5126880"/>
          </a:xfrm>
        </p:grpSpPr>
        <p:sp>
          <p:nvSpPr>
            <p:cNvPr id="13" name="フリーフォーム 12"/>
            <p:cNvSpPr/>
            <p:nvPr/>
          </p:nvSpPr>
          <p:spPr>
            <a:xfrm>
              <a:off x="1001542" y="104091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フリーフォーム 15"/>
            <p:cNvSpPr/>
            <p:nvPr/>
          </p:nvSpPr>
          <p:spPr>
            <a:xfrm rot="28406">
              <a:off x="1582971" y="1661098"/>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3" name="フリーフォーム 52"/>
            <p:cNvSpPr/>
            <p:nvPr/>
          </p:nvSpPr>
          <p:spPr>
            <a:xfrm>
              <a:off x="997427" y="194964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4" name="フリーフォーム 53"/>
            <p:cNvSpPr/>
            <p:nvPr/>
          </p:nvSpPr>
          <p:spPr>
            <a:xfrm>
              <a:off x="997427" y="285837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55" name="フリーフォーム 54"/>
            <p:cNvSpPr/>
            <p:nvPr/>
          </p:nvSpPr>
          <p:spPr>
            <a:xfrm>
              <a:off x="997627" y="3767103"/>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6" name="フリーフォーム 55"/>
            <p:cNvSpPr/>
            <p:nvPr/>
          </p:nvSpPr>
          <p:spPr>
            <a:xfrm>
              <a:off x="997427" y="4675834"/>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7" name="フリーフォーム 56"/>
            <p:cNvSpPr/>
            <p:nvPr/>
          </p:nvSpPr>
          <p:spPr>
            <a:xfrm>
              <a:off x="997426" y="5584565"/>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8" name="フリーフォーム 57"/>
            <p:cNvSpPr/>
            <p:nvPr/>
          </p:nvSpPr>
          <p:spPr>
            <a:xfrm rot="28406">
              <a:off x="1582971" y="2566170"/>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9" name="フリーフォーム 58"/>
            <p:cNvSpPr/>
            <p:nvPr/>
          </p:nvSpPr>
          <p:spPr>
            <a:xfrm rot="28406">
              <a:off x="1582971" y="348382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60" name="フリーフォーム 59"/>
            <p:cNvSpPr/>
            <p:nvPr/>
          </p:nvSpPr>
          <p:spPr>
            <a:xfrm rot="28406">
              <a:off x="1578819" y="4386111"/>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62" name="フリーフォーム 61"/>
            <p:cNvSpPr/>
            <p:nvPr/>
          </p:nvSpPr>
          <p:spPr>
            <a:xfrm rot="28406">
              <a:off x="1582416" y="53019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63" name="Rectangle 10"/>
          <p:cNvSpPr>
            <a:spLocks noChangeArrowheads="1"/>
          </p:cNvSpPr>
          <p:nvPr/>
        </p:nvSpPr>
        <p:spPr bwMode="auto">
          <a:xfrm>
            <a:off x="2969990" y="2099863"/>
            <a:ext cx="7179850" cy="282779"/>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detection area and detection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conditions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for detecting moving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objects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using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AI-VMD </a:t>
            </a:r>
            <a:endPar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64" name="Rectangle 10"/>
          <p:cNvSpPr>
            <a:spLocks noChangeArrowheads="1"/>
          </p:cNvSpPr>
          <p:nvPr/>
        </p:nvSpPr>
        <p:spPr bwMode="auto">
          <a:xfrm>
            <a:off x="2969991" y="3014321"/>
            <a:ext cx="5995778" cy="282779"/>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parameters of AI-VMD image quality setting</a:t>
            </a:r>
          </a:p>
        </p:txBody>
      </p:sp>
      <p:sp>
        <p:nvSpPr>
          <p:cNvPr id="65" name="Rectangle 10"/>
          <p:cNvSpPr>
            <a:spLocks noChangeArrowheads="1"/>
          </p:cNvSpPr>
          <p:nvPr/>
        </p:nvSpPr>
        <p:spPr bwMode="auto">
          <a:xfrm>
            <a:off x="2969991" y="5737765"/>
            <a:ext cx="6584714" cy="282979"/>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operations linked with AI-VMD alarm</a:t>
            </a:r>
          </a:p>
        </p:txBody>
      </p:sp>
      <p:sp>
        <p:nvSpPr>
          <p:cNvPr id="66" name="フリーフォーム 65"/>
          <p:cNvSpPr/>
          <p:nvPr/>
        </p:nvSpPr>
        <p:spPr>
          <a:xfrm>
            <a:off x="10770262" y="5053546"/>
            <a:ext cx="1167170" cy="497512"/>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Required</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68" name="フリーフォーム 67"/>
          <p:cNvSpPr/>
          <p:nvPr/>
        </p:nvSpPr>
        <p:spPr>
          <a:xfrm>
            <a:off x="10770262" y="5670278"/>
            <a:ext cx="1167170" cy="497512"/>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Optional</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690545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4662" y="74428"/>
            <a:ext cx="10515600" cy="564783"/>
          </a:xfrm>
        </p:spPr>
        <p:txBody>
          <a:bodyPr/>
          <a:lstStyle/>
          <a:p>
            <a:r>
              <a:rPr kumimoji="1" lang="en-US" altLang="ja-JP" dirty="0" smtClean="0">
                <a:latin typeface="Calibri" panose="020F0502020204030204" pitchFamily="34" charset="0"/>
                <a:cs typeface="Calibri" panose="020F0502020204030204" pitchFamily="34" charset="0"/>
              </a:rPr>
              <a:t>Contents</a:t>
            </a:r>
            <a:endParaRPr kumimoji="1" lang="ja-JP" altLang="en-US" dirty="0">
              <a:latin typeface="Calibri" panose="020F0502020204030204" pitchFamily="34" charset="0"/>
              <a:cs typeface="Calibri" panose="020F0502020204030204" pitchFamily="34" charset="0"/>
            </a:endParaRPr>
          </a:p>
        </p:txBody>
      </p:sp>
      <p:sp>
        <p:nvSpPr>
          <p:cNvPr id="3" name="コンテンツ プレースホルダー 2"/>
          <p:cNvSpPr>
            <a:spLocks noGrp="1"/>
          </p:cNvSpPr>
          <p:nvPr>
            <p:ph idx="4294967295"/>
          </p:nvPr>
        </p:nvSpPr>
        <p:spPr>
          <a:xfrm>
            <a:off x="254662" y="1066239"/>
            <a:ext cx="11718911" cy="3912162"/>
          </a:xfrm>
          <a:prstGeom prst="rect">
            <a:avLst/>
          </a:prstGeom>
        </p:spPr>
        <p:txBody>
          <a:bodyPr/>
          <a:lstStyle/>
          <a:p>
            <a:r>
              <a:rPr lang="en-US" altLang="ja-JP" sz="2800" dirty="0" smtClean="0">
                <a:latin typeface="Calibri" panose="020F0502020204030204" pitchFamily="34" charset="0"/>
                <a:cs typeface="Calibri" panose="020F0502020204030204" pitchFamily="34" charset="0"/>
              </a:rPr>
              <a:t>Introduction</a:t>
            </a:r>
          </a:p>
          <a:p>
            <a:r>
              <a:rPr lang="en-US" altLang="ja-JP" sz="2800" dirty="0" smtClean="0">
                <a:latin typeface="Calibri" panose="020F0502020204030204" pitchFamily="34" charset="0"/>
                <a:cs typeface="Calibri" panose="020F0502020204030204" pitchFamily="34" charset="0"/>
              </a:rPr>
              <a:t>Overview of AI-VMD</a:t>
            </a:r>
          </a:p>
          <a:p>
            <a:r>
              <a:rPr lang="en-US" altLang="ja-JP" sz="2800" dirty="0" smtClean="0">
                <a:latin typeface="Calibri" panose="020F0502020204030204" pitchFamily="34" charset="0"/>
                <a:cs typeface="Calibri" panose="020F0502020204030204" pitchFamily="34" charset="0"/>
              </a:rPr>
              <a:t>Preparation</a:t>
            </a:r>
          </a:p>
          <a:p>
            <a:r>
              <a:rPr lang="en-US" altLang="ja-JP" sz="2800" dirty="0" smtClean="0">
                <a:latin typeface="Calibri" panose="020F0502020204030204" pitchFamily="34" charset="0"/>
                <a:cs typeface="Calibri" panose="020F0502020204030204" pitchFamily="34" charset="0"/>
              </a:rPr>
              <a:t>Camera Installation</a:t>
            </a:r>
            <a:endParaRPr kumimoji="1" lang="en-US" altLang="ja-JP" sz="2800" dirty="0" smtClean="0">
              <a:latin typeface="Calibri" panose="020F0502020204030204" pitchFamily="34" charset="0"/>
              <a:cs typeface="Calibri" panose="020F0502020204030204" pitchFamily="34" charset="0"/>
            </a:endParaRPr>
          </a:p>
          <a:p>
            <a:r>
              <a:rPr lang="en-US" altLang="ja-JP" sz="2800" dirty="0" smtClean="0">
                <a:latin typeface="Calibri" panose="020F0502020204030204" pitchFamily="34" charset="0"/>
                <a:cs typeface="Calibri" panose="020F0502020204030204" pitchFamily="34" charset="0"/>
              </a:rPr>
              <a:t>Configuration of Detection Function</a:t>
            </a:r>
          </a:p>
          <a:p>
            <a:r>
              <a:rPr lang="en-US" altLang="ja-JP" sz="2800" dirty="0" smtClean="0">
                <a:latin typeface="Calibri" panose="020F0502020204030204" pitchFamily="34" charset="0"/>
                <a:cs typeface="Calibri" panose="020F0502020204030204" pitchFamily="34" charset="0"/>
              </a:rPr>
              <a:t>Operation Check</a:t>
            </a:r>
          </a:p>
          <a:p>
            <a:r>
              <a:rPr lang="en-US" altLang="ja-JP" sz="2800" dirty="0" smtClean="0">
                <a:latin typeface="Calibri" panose="020F0502020204030204" pitchFamily="34" charset="0"/>
                <a:cs typeface="Calibri" panose="020F0502020204030204" pitchFamily="34" charset="0"/>
              </a:rPr>
              <a:t>Maintenance</a:t>
            </a:r>
          </a:p>
          <a:p>
            <a:r>
              <a:rPr lang="en-US" altLang="ja-JP" sz="2800" dirty="0" smtClean="0">
                <a:latin typeface="Calibri" panose="020F0502020204030204" pitchFamily="34" charset="0"/>
                <a:cs typeface="Calibri" panose="020F0502020204030204" pitchFamily="34" charset="0"/>
              </a:rPr>
              <a:t>Points of attention</a:t>
            </a:r>
          </a:p>
        </p:txBody>
      </p:sp>
      <p:sp>
        <p:nvSpPr>
          <p:cNvPr id="4" name="スライド番号プレースホルダー 3"/>
          <p:cNvSpPr>
            <a:spLocks noGrp="1"/>
          </p:cNvSpPr>
          <p:nvPr>
            <p:ph type="sldNum" sz="quarter" idx="4"/>
          </p:nvPr>
        </p:nvSpPr>
        <p:spPr>
          <a:xfrm>
            <a:off x="9283308" y="193761"/>
            <a:ext cx="2743200" cy="365125"/>
          </a:xfrm>
        </p:spPr>
        <p:txBody>
          <a:bodyPr/>
          <a:lstStyle/>
          <a:p>
            <a:fld id="{75438C89-2E4A-459A-A240-7BEE69BDF8CF}" type="slidenum">
              <a:rPr kumimoji="1" lang="ja-JP" altLang="en-US" smtClean="0"/>
              <a:t>2</a:t>
            </a:fld>
            <a:endParaRPr kumimoji="1" lang="ja-JP" altLang="en-US"/>
          </a:p>
        </p:txBody>
      </p:sp>
    </p:spTree>
    <p:extLst>
      <p:ext uri="{BB962C8B-B14F-4D97-AF65-F5344CB8AC3E}">
        <p14:creationId xmlns:p14="http://schemas.microsoft.com/office/powerpoint/2010/main" val="3239901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621806" y="1668360"/>
            <a:ext cx="4412097" cy="3638638"/>
          </a:xfrm>
          <a:prstGeom prst="rect">
            <a:avLst/>
          </a:prstGeom>
        </p:spPr>
      </p:pic>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Open the setup screen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20</a:t>
            </a:fld>
            <a:endParaRPr lang="ja-JP" altLang="en-US" dirty="0"/>
          </a:p>
        </p:txBody>
      </p:sp>
      <p:grpSp>
        <p:nvGrpSpPr>
          <p:cNvPr id="7" name="グループ化 6"/>
          <p:cNvGrpSpPr/>
          <p:nvPr/>
        </p:nvGrpSpPr>
        <p:grpSpPr>
          <a:xfrm>
            <a:off x="10521185" y="909177"/>
            <a:ext cx="1565571" cy="5126880"/>
            <a:chOff x="10521185" y="909177"/>
            <a:chExt cx="1565571" cy="5126880"/>
          </a:xfrm>
        </p:grpSpPr>
        <p:sp>
          <p:nvSpPr>
            <p:cNvPr id="15" name="フリーフォーム 14"/>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フリーフォーム 15"/>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17" name="フリーフォーム 16"/>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5" name="フリーフォーム 24"/>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6" name="フリーフォーム 25"/>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7" name="フリーフォーム 26"/>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28" name="テキスト ボックス 27"/>
          <p:cNvSpPr txBox="1"/>
          <p:nvPr/>
        </p:nvSpPr>
        <p:spPr>
          <a:xfrm>
            <a:off x="164648" y="598524"/>
            <a:ext cx="9929176" cy="584775"/>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Once you install the software of AI-VMD, [AI-VMD] menu will be added on [Setup]&gt; [-Ext. software]&gt; [Software </a:t>
            </a:r>
            <a:r>
              <a:rPr lang="en-US" altLang="ja-JP" sz="1600" dirty="0" err="1" smtClean="0">
                <a:solidFill>
                  <a:prstClr val="black"/>
                </a:solidFill>
                <a:latin typeface="Calibri" panose="020F0502020204030204" pitchFamily="34" charset="0"/>
                <a:ea typeface="Meiryo UI" panose="020B0604030504040204" pitchFamily="50" charset="-128"/>
                <a:cs typeface="Calibri" panose="020F0502020204030204" pitchFamily="34" charset="0"/>
              </a:rPr>
              <a:t>mng</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in the camera setting menu.</a:t>
            </a:r>
          </a:p>
        </p:txBody>
      </p:sp>
      <p:sp>
        <p:nvSpPr>
          <p:cNvPr id="30" name="テキスト ボックス 29"/>
          <p:cNvSpPr txBox="1"/>
          <p:nvPr/>
        </p:nvSpPr>
        <p:spPr>
          <a:xfrm>
            <a:off x="164648" y="1103475"/>
            <a:ext cx="9723272" cy="338554"/>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Clicking on the [AI-VMD] menu or the [Setup &gt;&gt;] button opens “AI-VMD setup menu”</a:t>
            </a:r>
          </a:p>
        </p:txBody>
      </p:sp>
      <p:sp>
        <p:nvSpPr>
          <p:cNvPr id="5" name="正方形/長方形 4"/>
          <p:cNvSpPr/>
          <p:nvPr/>
        </p:nvSpPr>
        <p:spPr>
          <a:xfrm>
            <a:off x="728783" y="2673348"/>
            <a:ext cx="430748" cy="165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3473426" y="3718624"/>
            <a:ext cx="627681" cy="157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6954420" y="4820145"/>
            <a:ext cx="1874744" cy="338554"/>
          </a:xfrm>
          <a:prstGeom prst="rect">
            <a:avLst/>
          </a:prstGeom>
          <a:noFill/>
        </p:spPr>
        <p:txBody>
          <a:bodyPr wrap="none" rtlCol="0">
            <a:spAutoFit/>
          </a:bodyPr>
          <a:lstStyle/>
          <a:p>
            <a:r>
              <a:rPr lang="en-US" altLang="ja-JP" sz="1600" dirty="0" smtClean="0">
                <a:latin typeface="Calibri" panose="020F0502020204030204" pitchFamily="34" charset="0"/>
                <a:ea typeface="Meiryo UI" panose="020B0604030504040204" pitchFamily="50" charset="-128"/>
                <a:cs typeface="Calibri" panose="020F0502020204030204" pitchFamily="34" charset="0"/>
              </a:rPr>
              <a:t>AI-VMD</a:t>
            </a:r>
            <a:r>
              <a:rPr kumimoji="1"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setup menu</a:t>
            </a:r>
            <a:endParaRPr kumimoji="1" lang="ja-JP" altLang="en-US" sz="16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6" name="右矢印 5"/>
          <p:cNvSpPr/>
          <p:nvPr/>
        </p:nvSpPr>
        <p:spPr>
          <a:xfrm>
            <a:off x="5261710" y="2932956"/>
            <a:ext cx="402956" cy="1571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stretch>
            <a:fillRect/>
          </a:stretch>
        </p:blipFill>
        <p:spPr>
          <a:xfrm>
            <a:off x="5918620" y="2484751"/>
            <a:ext cx="4059100" cy="2296922"/>
          </a:xfrm>
          <a:prstGeom prst="rect">
            <a:avLst/>
          </a:prstGeom>
        </p:spPr>
      </p:pic>
    </p:spTree>
    <p:extLst>
      <p:ext uri="{BB962C8B-B14F-4D97-AF65-F5344CB8AC3E}">
        <p14:creationId xmlns:p14="http://schemas.microsoft.com/office/powerpoint/2010/main" val="3430874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r="10101" b="8464"/>
          <a:stretch/>
        </p:blipFill>
        <p:spPr>
          <a:xfrm>
            <a:off x="1741737" y="2138732"/>
            <a:ext cx="6764174" cy="3897325"/>
          </a:xfrm>
          <a:prstGeom prst="rect">
            <a:avLst/>
          </a:prstGeom>
        </p:spPr>
      </p:pic>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Area setting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21</a:t>
            </a:fld>
            <a:endParaRPr lang="ja-JP" altLang="en-US" dirty="0"/>
          </a:p>
        </p:txBody>
      </p:sp>
      <p:grpSp>
        <p:nvGrpSpPr>
          <p:cNvPr id="3" name="グループ化 2"/>
          <p:cNvGrpSpPr/>
          <p:nvPr/>
        </p:nvGrpSpPr>
        <p:grpSpPr>
          <a:xfrm>
            <a:off x="10521185" y="909177"/>
            <a:ext cx="1565571" cy="5126880"/>
            <a:chOff x="10521185" y="909177"/>
            <a:chExt cx="1565571" cy="5126880"/>
          </a:xfrm>
        </p:grpSpPr>
        <p:sp>
          <p:nvSpPr>
            <p:cNvPr id="15" name="フリーフォーム 14"/>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フリーフォーム 15"/>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フリーフォーム 16"/>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p>
          </p:txBody>
        </p:sp>
        <p:sp>
          <p:nvSpPr>
            <p:cNvPr id="21" name="フリーフォーム 20"/>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フリーフォーム 24"/>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フリーフォーム 25"/>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フリーフォーム 26"/>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8" name="テキスト ボックス 27"/>
          <p:cNvSpPr txBox="1"/>
          <p:nvPr/>
        </p:nvSpPr>
        <p:spPr>
          <a:xfrm>
            <a:off x="303204" y="679429"/>
            <a:ext cx="7490577" cy="338554"/>
          </a:xfrm>
          <a:prstGeom prst="rect">
            <a:avLst/>
          </a:prstGeom>
          <a:noFill/>
        </p:spPr>
        <p:txBody>
          <a:bodyPr wrap="none" rtlCol="0">
            <a:spAutoFit/>
          </a:bodyPr>
          <a:lstStyle/>
          <a:p>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Set the detection area and detection conditions to detect moving objects using AI-VMD </a:t>
            </a:r>
          </a:p>
        </p:txBody>
      </p:sp>
      <p:sp>
        <p:nvSpPr>
          <p:cNvPr id="32" name="テキスト ボックス 31"/>
          <p:cNvSpPr txBox="1"/>
          <p:nvPr/>
        </p:nvSpPr>
        <p:spPr>
          <a:xfrm>
            <a:off x="8517835" y="2298360"/>
            <a:ext cx="1937430" cy="646331"/>
          </a:xfrm>
          <a:prstGeom prst="rect">
            <a:avLst/>
          </a:prstGeom>
          <a:noFill/>
        </p:spPr>
        <p:txBody>
          <a:bodyPr wrap="square" rtlCol="0">
            <a:spAutoFit/>
          </a:bodyPr>
          <a:lstStyle/>
          <a:p>
            <a:r>
              <a:rPr lang="en-US" altLang="ja-JP" sz="1200" dirty="0">
                <a:solidFill>
                  <a:prstClr val="black"/>
                </a:solidFill>
                <a:latin typeface="Calibri" panose="020F0502020204030204" pitchFamily="34" charset="0"/>
                <a:ea typeface="Meiryo UI" panose="020B0604030504040204" pitchFamily="50" charset="-128"/>
                <a:cs typeface="Calibri" panose="020F0502020204030204" pitchFamily="34" charset="0"/>
              </a:rPr>
              <a:t>Select the object to be detected from “Human”, </a:t>
            </a:r>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“Vehicle” and </a:t>
            </a:r>
            <a:r>
              <a:rPr lang="en-US" altLang="ja-JP" sz="1200" dirty="0">
                <a:solidFill>
                  <a:prstClr val="black"/>
                </a:solidFill>
                <a:latin typeface="Calibri" panose="020F0502020204030204" pitchFamily="34" charset="0"/>
                <a:ea typeface="Meiryo UI" panose="020B0604030504040204" pitchFamily="50" charset="-128"/>
                <a:cs typeface="Calibri" panose="020F0502020204030204" pitchFamily="34" charset="0"/>
              </a:rPr>
              <a:t>Bicycle</a:t>
            </a:r>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p>
        </p:txBody>
      </p:sp>
      <p:sp>
        <p:nvSpPr>
          <p:cNvPr id="38" name="テキスト ボックス 37"/>
          <p:cNvSpPr txBox="1"/>
          <p:nvPr/>
        </p:nvSpPr>
        <p:spPr>
          <a:xfrm>
            <a:off x="8523299" y="4036269"/>
            <a:ext cx="1937430" cy="646331"/>
          </a:xfrm>
          <a:prstGeom prst="rect">
            <a:avLst/>
          </a:prstGeom>
          <a:noFill/>
        </p:spPr>
        <p:txBody>
          <a:bodyPr wrap="square" rtlCol="0">
            <a:spAutoFit/>
          </a:bodyPr>
          <a:lstStyle/>
          <a:p>
            <a:r>
              <a:rPr lang="en-US" altLang="ja-JP" sz="1200" dirty="0">
                <a:solidFill>
                  <a:prstClr val="black"/>
                </a:solidFill>
                <a:latin typeface="Calibri" panose="020F0502020204030204" pitchFamily="34" charset="0"/>
                <a:ea typeface="Meiryo UI" panose="020B0604030504040204" pitchFamily="50" charset="-128"/>
                <a:cs typeface="Calibri" panose="020F0502020204030204" pitchFamily="34" charset="0"/>
              </a:rPr>
              <a:t>Select a detection mode from “Intruder”, “Loitering”, “Direction” and “Cross line”. </a:t>
            </a:r>
            <a:endPar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39" name="テキスト ボックス 38"/>
          <p:cNvSpPr txBox="1"/>
          <p:nvPr/>
        </p:nvSpPr>
        <p:spPr>
          <a:xfrm>
            <a:off x="6565328" y="1396579"/>
            <a:ext cx="3665235" cy="646331"/>
          </a:xfrm>
          <a:prstGeom prst="rect">
            <a:avLst/>
          </a:prstGeom>
          <a:noFill/>
        </p:spPr>
        <p:txBody>
          <a:bodyPr wrap="square" rtlCol="0">
            <a:spAutoFit/>
          </a:bodyPr>
          <a:lstStyle/>
          <a:p>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Up </a:t>
            </a:r>
            <a:r>
              <a:rPr lang="en-US" altLang="ja-JP" sz="1200" dirty="0">
                <a:solidFill>
                  <a:prstClr val="black"/>
                </a:solidFill>
                <a:latin typeface="Calibri" panose="020F0502020204030204" pitchFamily="34" charset="0"/>
                <a:ea typeface="Meiryo UI" panose="020B0604030504040204" pitchFamily="50" charset="-128"/>
                <a:cs typeface="Calibri" panose="020F0502020204030204" pitchFamily="34" charset="0"/>
              </a:rPr>
              <a:t>to 2 detection programs with the combinations of detection area and detection condition can be set as "Detection program 1" and "Detection program 2"</a:t>
            </a:r>
            <a:endPar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40" name="テキスト ボックス 39"/>
          <p:cNvSpPr txBox="1"/>
          <p:nvPr/>
        </p:nvSpPr>
        <p:spPr>
          <a:xfrm>
            <a:off x="156994" y="2318040"/>
            <a:ext cx="1406094" cy="1200329"/>
          </a:xfrm>
          <a:prstGeom prst="rect">
            <a:avLst/>
          </a:prstGeom>
          <a:noFill/>
        </p:spPr>
        <p:txBody>
          <a:bodyPr wrap="square" rtlCol="0">
            <a:spAutoFit/>
          </a:bodyPr>
          <a:lstStyle/>
          <a:p>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Up to 8 detection areas and 8 mask areas can be set respectively for each detection program</a:t>
            </a:r>
          </a:p>
        </p:txBody>
      </p:sp>
      <p:sp>
        <p:nvSpPr>
          <p:cNvPr id="8" name="正方形/長方形 7"/>
          <p:cNvSpPr/>
          <p:nvPr/>
        </p:nvSpPr>
        <p:spPr>
          <a:xfrm>
            <a:off x="5113798" y="2675695"/>
            <a:ext cx="1331058" cy="1998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線吹き出し 2 (枠付き) 8"/>
          <p:cNvSpPr/>
          <p:nvPr/>
        </p:nvSpPr>
        <p:spPr>
          <a:xfrm>
            <a:off x="6565328" y="1398005"/>
            <a:ext cx="3523552" cy="684364"/>
          </a:xfrm>
          <a:prstGeom prst="borderCallout2">
            <a:avLst>
              <a:gd name="adj1" fmla="val 55925"/>
              <a:gd name="adj2" fmla="val 190"/>
              <a:gd name="adj3" fmla="val 57355"/>
              <a:gd name="adj4" fmla="val -6520"/>
              <a:gd name="adj5" fmla="val 185892"/>
              <a:gd name="adj6" fmla="val -1380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線吹き出し 2 (枠付き) 40"/>
          <p:cNvSpPr/>
          <p:nvPr/>
        </p:nvSpPr>
        <p:spPr>
          <a:xfrm>
            <a:off x="8531916" y="2298360"/>
            <a:ext cx="1686504" cy="646331"/>
          </a:xfrm>
          <a:prstGeom prst="borderCallout2">
            <a:avLst>
              <a:gd name="adj1" fmla="val 22633"/>
              <a:gd name="adj2" fmla="val -216"/>
              <a:gd name="adj3" fmla="val 24062"/>
              <a:gd name="adj4" fmla="val -85665"/>
              <a:gd name="adj5" fmla="val 92377"/>
              <a:gd name="adj6" fmla="val -10774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756467" y="2889598"/>
            <a:ext cx="1102530" cy="237143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87659" y="2889598"/>
            <a:ext cx="820906" cy="236216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線吹き出し 2 (枠付き) 30"/>
          <p:cNvSpPr/>
          <p:nvPr/>
        </p:nvSpPr>
        <p:spPr>
          <a:xfrm>
            <a:off x="8535166" y="4050131"/>
            <a:ext cx="1909268" cy="632469"/>
          </a:xfrm>
          <a:prstGeom prst="borderCallout2">
            <a:avLst>
              <a:gd name="adj1" fmla="val 22633"/>
              <a:gd name="adj2" fmla="val -216"/>
              <a:gd name="adj3" fmla="val 24062"/>
              <a:gd name="adj4" fmla="val -15044"/>
              <a:gd name="adj5" fmla="val 62348"/>
              <a:gd name="adj6" fmla="val -4339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2 (枠付き) 32"/>
          <p:cNvSpPr/>
          <p:nvPr/>
        </p:nvSpPr>
        <p:spPr>
          <a:xfrm rot="10800000">
            <a:off x="180146" y="2318040"/>
            <a:ext cx="1258824" cy="1200329"/>
          </a:xfrm>
          <a:prstGeom prst="borderCallout2">
            <a:avLst>
              <a:gd name="adj1" fmla="val 87382"/>
              <a:gd name="adj2" fmla="val 1051"/>
              <a:gd name="adj3" fmla="val 87259"/>
              <a:gd name="adj4" fmla="val -46883"/>
              <a:gd name="adj5" fmla="val 65968"/>
              <a:gd name="adj6" fmla="val -7197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930010" y="2725368"/>
            <a:ext cx="2996371" cy="172264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7391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31869" y="2138141"/>
            <a:ext cx="5486889" cy="3933042"/>
          </a:xfrm>
          <a:prstGeom prst="rect">
            <a:avLst/>
          </a:prstGeom>
        </p:spPr>
      </p:pic>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Area setting</a:t>
            </a:r>
            <a:r>
              <a:rPr kumimoji="1" lang="ja-JP" altLang="en-US" dirty="0" smtClean="0">
                <a:latin typeface="Calibri" panose="020F0502020204030204" pitchFamily="34" charset="0"/>
                <a:cs typeface="Calibri" panose="020F0502020204030204" pitchFamily="34" charset="0"/>
              </a:rPr>
              <a:t>｜</a:t>
            </a:r>
            <a:r>
              <a:rPr kumimoji="1" lang="en-US" altLang="ja-JP" dirty="0" smtClean="0">
                <a:latin typeface="Calibri" panose="020F0502020204030204" pitchFamily="34" charset="0"/>
                <a:cs typeface="Calibri" panose="020F0502020204030204" pitchFamily="34" charset="0"/>
              </a:rPr>
              <a:t>Set the detection area</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22</a:t>
            </a:fld>
            <a:endParaRPr lang="ja-JP" altLang="en-US"/>
          </a:p>
        </p:txBody>
      </p:sp>
      <p:sp>
        <p:nvSpPr>
          <p:cNvPr id="78" name="テキスト ボックス 77"/>
          <p:cNvSpPr txBox="1"/>
          <p:nvPr/>
        </p:nvSpPr>
        <p:spPr>
          <a:xfrm>
            <a:off x="302773" y="652109"/>
            <a:ext cx="9917199" cy="1323439"/>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Configure the area for detecting moving objects using AI-VMD (detection line in case of “Cross line”).</a:t>
            </a:r>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6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Note: Basically, mask area setting is unnecessary. </a:t>
            </a:r>
          </a:p>
          <a:p>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Set the mask area depending on the usage environment as an additional setting as needed.</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          Further reduction on false positives / false negatives is possible.</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endParaRPr lang="ja-JP" altLang="en-US" sz="1600" dirty="0">
              <a:latin typeface="Calibri" panose="020F0502020204030204" pitchFamily="34" charset="0"/>
              <a:ea typeface="Meiryo UI" panose="020B0604030504040204" pitchFamily="50" charset="-128"/>
              <a:cs typeface="Calibri" panose="020F0502020204030204" pitchFamily="34" charset="0"/>
            </a:endParaRPr>
          </a:p>
        </p:txBody>
      </p:sp>
      <p:grpSp>
        <p:nvGrpSpPr>
          <p:cNvPr id="3" name="グループ化 2"/>
          <p:cNvGrpSpPr/>
          <p:nvPr/>
        </p:nvGrpSpPr>
        <p:grpSpPr>
          <a:xfrm>
            <a:off x="10521185" y="909177"/>
            <a:ext cx="1565571" cy="5126880"/>
            <a:chOff x="10521185" y="909177"/>
            <a:chExt cx="1565571" cy="5126880"/>
          </a:xfrm>
        </p:grpSpPr>
        <p:sp>
          <p:nvSpPr>
            <p:cNvPr id="79" name="フリーフォーム 78"/>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80" name="フリーフォーム 79"/>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81" name="フリーフォーム 80"/>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82" name="フリーフォーム 81"/>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83" name="フリーフォーム 82"/>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84" name="フリーフォーム 83"/>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85" name="フリーフォーム 84"/>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86" name="フリーフォーム 85"/>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87" name="フリーフォーム 86"/>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88" name="フリーフォーム 87"/>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89" name="フリーフォーム 88"/>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17" name="正方形/長方形 16"/>
          <p:cNvSpPr/>
          <p:nvPr/>
        </p:nvSpPr>
        <p:spPr>
          <a:xfrm>
            <a:off x="4695213" y="5647895"/>
            <a:ext cx="4926665" cy="26807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2 (枠付き) 17"/>
          <p:cNvSpPr/>
          <p:nvPr/>
        </p:nvSpPr>
        <p:spPr>
          <a:xfrm rot="10800000">
            <a:off x="472691" y="4073397"/>
            <a:ext cx="2743269" cy="1620342"/>
          </a:xfrm>
          <a:prstGeom prst="borderCallout2">
            <a:avLst>
              <a:gd name="adj1" fmla="val 50989"/>
              <a:gd name="adj2" fmla="val 198"/>
              <a:gd name="adj3" fmla="val 50244"/>
              <a:gd name="adj4" fmla="val -21964"/>
              <a:gd name="adj5" fmla="val 2183"/>
              <a:gd name="adj6" fmla="val -5388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58513" y="2726639"/>
            <a:ext cx="3066682" cy="830997"/>
          </a:xfrm>
          <a:prstGeom prst="rect">
            <a:avLst/>
          </a:prstGeom>
          <a:noFill/>
        </p:spPr>
        <p:txBody>
          <a:bodyPr wrap="square" rtlCol="0">
            <a:spAutoFit/>
          </a:bodyPr>
          <a:lstStyle/>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Generate an </a:t>
            </a:r>
            <a:r>
              <a:rPr lang="en-US" altLang="ja-JP" sz="1200" dirty="0">
                <a:latin typeface="Calibri" panose="020F0502020204030204" pitchFamily="34" charset="0"/>
                <a:ea typeface="Meiryo UI" panose="020B0604030504040204" pitchFamily="50" charset="-128"/>
                <a:cs typeface="Calibri" panose="020F0502020204030204" pitchFamily="34" charset="0"/>
              </a:rPr>
              <a:t>alarm when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 </a:t>
            </a:r>
            <a:r>
              <a:rPr lang="en-US" altLang="ja-JP" sz="1200" dirty="0">
                <a:latin typeface="Calibri" panose="020F0502020204030204" pitchFamily="34" charset="0"/>
                <a:ea typeface="Meiryo UI" panose="020B0604030504040204" pitchFamily="50" charset="-128"/>
                <a:cs typeface="Calibri" panose="020F0502020204030204" pitchFamily="34" charset="0"/>
              </a:rPr>
              <a:t>moving object is detected within the detection area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designated by painting or when the </a:t>
            </a:r>
            <a:r>
              <a:rPr lang="en-US" altLang="ja-JP" sz="1200" dirty="0">
                <a:latin typeface="Calibri" panose="020F0502020204030204" pitchFamily="34" charset="0"/>
                <a:ea typeface="Meiryo UI" panose="020B0604030504040204" pitchFamily="50" charset="-128"/>
                <a:cs typeface="Calibri" panose="020F0502020204030204" pitchFamily="34" charset="0"/>
              </a:rPr>
              <a:t>moving object crosses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the</a:t>
            </a:r>
            <a:r>
              <a:rPr lang="ja-JP" altLang="en-US" sz="1200" dirty="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designated detection </a:t>
            </a:r>
            <a:r>
              <a:rPr lang="en-US" altLang="ja-JP" sz="1200" dirty="0">
                <a:latin typeface="Calibri" panose="020F0502020204030204" pitchFamily="34" charset="0"/>
                <a:ea typeface="Meiryo UI" panose="020B0604030504040204" pitchFamily="50" charset="-128"/>
                <a:cs typeface="Calibri" panose="020F0502020204030204" pitchFamily="34" charset="0"/>
              </a:rPr>
              <a:t>line</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endPar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pic>
        <p:nvPicPr>
          <p:cNvPr id="25" name="Picture 54" descr="C:\Users\4005809\Desktop\hiru.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6"/>
          <a:stretch/>
        </p:blipFill>
        <p:spPr bwMode="auto">
          <a:xfrm>
            <a:off x="4762296" y="2793363"/>
            <a:ext cx="4898300" cy="27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線コネクタ 25"/>
          <p:cNvCxnSpPr/>
          <p:nvPr/>
        </p:nvCxnSpPr>
        <p:spPr>
          <a:xfrm flipV="1">
            <a:off x="4774250" y="3780546"/>
            <a:ext cx="9426" cy="1749734"/>
          </a:xfrm>
          <a:prstGeom prst="line">
            <a:avLst/>
          </a:prstGeom>
          <a:noFill/>
          <a:ln w="38100" cap="flat" cmpd="sng" algn="ctr">
            <a:solidFill>
              <a:srgbClr val="FFC000"/>
            </a:solidFill>
            <a:prstDash val="solid"/>
          </a:ln>
          <a:effectLst/>
        </p:spPr>
      </p:cxnSp>
      <p:cxnSp>
        <p:nvCxnSpPr>
          <p:cNvPr id="30" name="直線コネクタ 29"/>
          <p:cNvCxnSpPr/>
          <p:nvPr/>
        </p:nvCxnSpPr>
        <p:spPr>
          <a:xfrm>
            <a:off x="4762296" y="5521716"/>
            <a:ext cx="4859582" cy="8564"/>
          </a:xfrm>
          <a:prstGeom prst="line">
            <a:avLst/>
          </a:prstGeom>
          <a:noFill/>
          <a:ln w="38100" cap="flat" cmpd="sng" algn="ctr">
            <a:solidFill>
              <a:srgbClr val="FFC000"/>
            </a:solidFill>
            <a:prstDash val="solid"/>
          </a:ln>
          <a:effectLst/>
        </p:spPr>
      </p:cxnSp>
      <p:cxnSp>
        <p:nvCxnSpPr>
          <p:cNvPr id="34" name="直線コネクタ 33"/>
          <p:cNvCxnSpPr/>
          <p:nvPr/>
        </p:nvCxnSpPr>
        <p:spPr>
          <a:xfrm flipV="1">
            <a:off x="4783676" y="3265422"/>
            <a:ext cx="942682" cy="510842"/>
          </a:xfrm>
          <a:prstGeom prst="line">
            <a:avLst/>
          </a:prstGeom>
          <a:noFill/>
          <a:ln w="38100" cap="flat" cmpd="sng" algn="ctr">
            <a:solidFill>
              <a:srgbClr val="FFC000"/>
            </a:solidFill>
            <a:prstDash val="solid"/>
          </a:ln>
          <a:effectLst/>
        </p:spPr>
      </p:cxnSp>
      <p:cxnSp>
        <p:nvCxnSpPr>
          <p:cNvPr id="37" name="直線コネクタ 36"/>
          <p:cNvCxnSpPr/>
          <p:nvPr/>
        </p:nvCxnSpPr>
        <p:spPr>
          <a:xfrm>
            <a:off x="5726358" y="3265422"/>
            <a:ext cx="3895520" cy="739276"/>
          </a:xfrm>
          <a:prstGeom prst="line">
            <a:avLst/>
          </a:prstGeom>
          <a:noFill/>
          <a:ln w="38100" cap="flat" cmpd="sng" algn="ctr">
            <a:solidFill>
              <a:srgbClr val="FFC000"/>
            </a:solidFill>
            <a:prstDash val="solid"/>
          </a:ln>
          <a:effectLst/>
        </p:spPr>
      </p:cxnSp>
      <p:cxnSp>
        <p:nvCxnSpPr>
          <p:cNvPr id="40" name="直線コネクタ 39"/>
          <p:cNvCxnSpPr/>
          <p:nvPr/>
        </p:nvCxnSpPr>
        <p:spPr>
          <a:xfrm flipV="1">
            <a:off x="9621878" y="3989817"/>
            <a:ext cx="0" cy="1556485"/>
          </a:xfrm>
          <a:prstGeom prst="line">
            <a:avLst/>
          </a:prstGeom>
          <a:noFill/>
          <a:ln w="38100" cap="flat" cmpd="sng" algn="ctr">
            <a:solidFill>
              <a:srgbClr val="FFC000"/>
            </a:solidFill>
            <a:prstDash val="solid"/>
          </a:ln>
          <a:effectLst/>
        </p:spPr>
      </p:cxnSp>
      <p:sp>
        <p:nvSpPr>
          <p:cNvPr id="43" name="Rectangle 20"/>
          <p:cNvSpPr>
            <a:spLocks noChangeArrowheads="1"/>
          </p:cNvSpPr>
          <p:nvPr/>
        </p:nvSpPr>
        <p:spPr bwMode="auto">
          <a:xfrm>
            <a:off x="6330009" y="3901948"/>
            <a:ext cx="442855" cy="102898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pic>
        <p:nvPicPr>
          <p:cNvPr id="44" name="図 4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8782" y="3884581"/>
            <a:ext cx="408656" cy="10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21"/>
          <p:cNvSpPr txBox="1">
            <a:spLocks noChangeArrowheads="1"/>
          </p:cNvSpPr>
          <p:nvPr/>
        </p:nvSpPr>
        <p:spPr bwMode="auto">
          <a:xfrm>
            <a:off x="6381443" y="4769319"/>
            <a:ext cx="335646" cy="27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dirty="0">
                <a:solidFill>
                  <a:srgbClr val="FFC000"/>
                </a:solidFill>
                <a:effectLst/>
                <a:ea typeface="HGP創英角ｺﾞｼｯｸUB" pitchFamily="50" charset="-128"/>
              </a:rPr>
              <a:t>●</a:t>
            </a:r>
          </a:p>
        </p:txBody>
      </p:sp>
      <p:sp>
        <p:nvSpPr>
          <p:cNvPr id="46" name="テキスト ボックス 16383"/>
          <p:cNvSpPr txBox="1">
            <a:spLocks noChangeArrowheads="1"/>
          </p:cNvSpPr>
          <p:nvPr/>
        </p:nvSpPr>
        <p:spPr bwMode="auto">
          <a:xfrm>
            <a:off x="7955547" y="5151100"/>
            <a:ext cx="1407767" cy="276999"/>
          </a:xfrm>
          <a:prstGeom prst="rect">
            <a:avLst/>
          </a:prstGeom>
          <a:solidFill>
            <a:schemeClr val="accent4">
              <a:lumMod val="20000"/>
              <a:lumOff val="80000"/>
            </a:scheme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smtClean="0">
                <a:ln>
                  <a:noFill/>
                </a:ln>
                <a:solidFill>
                  <a:prstClr val="black"/>
                </a:solidFill>
                <a:effectLst/>
                <a:uLnTx/>
                <a:uFillTx/>
                <a:ea typeface="Meiryo UI" panose="020B0604030504040204" pitchFamily="50" charset="-128"/>
                <a:cs typeface="Calibri" panose="020F0502020204030204" pitchFamily="34" charset="0"/>
              </a:rPr>
              <a:t>Detection area</a:t>
            </a:r>
            <a:endParaRPr kumimoji="1" lang="ja-JP" altLang="en-US" sz="1200" b="1" i="0" u="none" strike="noStrike" kern="0" cap="none" spc="0" normalizeH="0" baseline="0" noProof="0" dirty="0">
              <a:ln>
                <a:noFill/>
              </a:ln>
              <a:solidFill>
                <a:prstClr val="black"/>
              </a:solidFill>
              <a:effectLst/>
              <a:uLnTx/>
              <a:uFillTx/>
              <a:ea typeface="Meiryo UI" panose="020B0604030504040204" pitchFamily="50" charset="-128"/>
              <a:cs typeface="Calibri" panose="020F0502020204030204" pitchFamily="34" charset="0"/>
            </a:endParaRPr>
          </a:p>
        </p:txBody>
      </p:sp>
      <p:sp>
        <p:nvSpPr>
          <p:cNvPr id="23" name="テキスト ボックス 22"/>
          <p:cNvSpPr txBox="1"/>
          <p:nvPr/>
        </p:nvSpPr>
        <p:spPr>
          <a:xfrm>
            <a:off x="454733" y="4124079"/>
            <a:ext cx="2917584" cy="1569660"/>
          </a:xfrm>
          <a:prstGeom prst="rect">
            <a:avLst/>
          </a:prstGeom>
          <a:noFill/>
        </p:spPr>
        <p:txBody>
          <a:bodyPr wrap="square" rtlCol="0">
            <a:spAutoFit/>
          </a:bodyPr>
          <a:lstStyle/>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To start painting, select a painting method from </a:t>
            </a:r>
            <a:r>
              <a:rPr lang="en-US" altLang="ja-JP" sz="1200" dirty="0">
                <a:latin typeface="Calibri" panose="020F0502020204030204" pitchFamily="34" charset="0"/>
                <a:ea typeface="Meiryo UI" panose="020B0604030504040204" pitchFamily="50" charset="-128"/>
                <a:cs typeface="Calibri" panose="020F0502020204030204" pitchFamily="34" charset="0"/>
              </a:rPr>
              <a:t>[Detection area(Polygon)]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or [CROSS LINE] in</a:t>
            </a:r>
            <a:r>
              <a:rPr lang="ja-JP" altLang="en-US" sz="1200" dirty="0">
                <a:latin typeface="Calibri" panose="020F0502020204030204" pitchFamily="34" charset="0"/>
                <a:ea typeface="Meiryo UI" panose="020B0604030504040204" pitchFamily="50" charset="-128"/>
                <a:cs typeface="Calibri" panose="020F0502020204030204" pitchFamily="34" charset="0"/>
              </a:rPr>
              <a:t> </a:t>
            </a:r>
            <a:r>
              <a:rPr lang="en-US" altLang="ja-JP" sz="1200" dirty="0">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Paint type] and paint on [Camera video screen] by dragging mouse.</a:t>
            </a:r>
          </a:p>
          <a:p>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Note: As a default, the entire area is designated as “Detection area 1” just after installing AI-VMD.</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sp>
        <p:nvSpPr>
          <p:cNvPr id="47" name="線吹き出し 2 (枠付き) 46"/>
          <p:cNvSpPr/>
          <p:nvPr/>
        </p:nvSpPr>
        <p:spPr>
          <a:xfrm rot="10800000">
            <a:off x="472692" y="2739537"/>
            <a:ext cx="3059869" cy="818099"/>
          </a:xfrm>
          <a:prstGeom prst="borderCallout2">
            <a:avLst>
              <a:gd name="adj1" fmla="val 50989"/>
              <a:gd name="adj2" fmla="val 198"/>
              <a:gd name="adj3" fmla="val 50244"/>
              <a:gd name="adj4" fmla="val -21964"/>
              <a:gd name="adj5" fmla="val -127900"/>
              <a:gd name="adj6" fmla="val -9091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8037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907" y="3308364"/>
            <a:ext cx="4209053" cy="2373117"/>
          </a:xfrm>
          <a:prstGeom prst="rect">
            <a:avLst/>
          </a:prstGeom>
        </p:spPr>
      </p:pic>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Area setting</a:t>
            </a:r>
            <a:r>
              <a:rPr lang="ja-JP" altLang="en-US" dirty="0">
                <a:latin typeface="Calibri" panose="020F0502020204030204" pitchFamily="34" charset="0"/>
                <a:cs typeface="Calibri" panose="020F0502020204030204" pitchFamily="34" charset="0"/>
              </a:rPr>
              <a:t>｜</a:t>
            </a:r>
            <a:r>
              <a:rPr lang="en-US" altLang="ja-JP" dirty="0">
                <a:latin typeface="Calibri" panose="020F0502020204030204" pitchFamily="34" charset="0"/>
                <a:cs typeface="Calibri" panose="020F0502020204030204" pitchFamily="34" charset="0"/>
              </a:rPr>
              <a:t>Set the </a:t>
            </a:r>
            <a:r>
              <a:rPr lang="en-US" altLang="ja-JP" dirty="0" smtClean="0">
                <a:latin typeface="Calibri" panose="020F0502020204030204" pitchFamily="34" charset="0"/>
                <a:cs typeface="Calibri" panose="020F0502020204030204" pitchFamily="34" charset="0"/>
              </a:rPr>
              <a:t>mask </a:t>
            </a:r>
            <a:r>
              <a:rPr lang="en-US" altLang="ja-JP" dirty="0">
                <a:latin typeface="Calibri" panose="020F0502020204030204" pitchFamily="34" charset="0"/>
                <a:cs typeface="Calibri" panose="020F0502020204030204" pitchFamily="34" charset="0"/>
              </a:rPr>
              <a:t>area</a:t>
            </a:r>
            <a:endParaRPr kumimoji="1" lang="ja-JP" altLang="en-US" dirty="0"/>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23</a:t>
            </a:fld>
            <a:endParaRPr lang="ja-JP" altLang="en-US"/>
          </a:p>
        </p:txBody>
      </p:sp>
      <p:cxnSp>
        <p:nvCxnSpPr>
          <p:cNvPr id="31" name="直線コネクタ 30"/>
          <p:cNvCxnSpPr/>
          <p:nvPr/>
        </p:nvCxnSpPr>
        <p:spPr>
          <a:xfrm flipH="1">
            <a:off x="7988550" y="5675969"/>
            <a:ext cx="2127262" cy="10078"/>
          </a:xfrm>
          <a:prstGeom prst="line">
            <a:avLst/>
          </a:prstGeom>
          <a:noFill/>
          <a:ln w="38100" cap="flat" cmpd="sng" algn="ctr">
            <a:solidFill>
              <a:srgbClr val="FFC000"/>
            </a:solidFill>
            <a:prstDash val="solid"/>
          </a:ln>
          <a:effectLst/>
        </p:spPr>
      </p:cxnSp>
      <p:cxnSp>
        <p:nvCxnSpPr>
          <p:cNvPr id="34" name="直線コネクタ 33"/>
          <p:cNvCxnSpPr/>
          <p:nvPr/>
        </p:nvCxnSpPr>
        <p:spPr>
          <a:xfrm flipH="1" flipV="1">
            <a:off x="7766020" y="3997840"/>
            <a:ext cx="222530" cy="1688207"/>
          </a:xfrm>
          <a:prstGeom prst="line">
            <a:avLst/>
          </a:prstGeom>
          <a:noFill/>
          <a:ln w="38100" cap="flat" cmpd="sng" algn="ctr">
            <a:solidFill>
              <a:srgbClr val="FFC000"/>
            </a:solidFill>
            <a:prstDash val="solid"/>
          </a:ln>
          <a:effectLst/>
        </p:spPr>
      </p:cxnSp>
      <p:cxnSp>
        <p:nvCxnSpPr>
          <p:cNvPr id="41" name="直線コネクタ 40"/>
          <p:cNvCxnSpPr/>
          <p:nvPr/>
        </p:nvCxnSpPr>
        <p:spPr>
          <a:xfrm>
            <a:off x="7766020" y="3997840"/>
            <a:ext cx="466746" cy="884"/>
          </a:xfrm>
          <a:prstGeom prst="line">
            <a:avLst/>
          </a:prstGeom>
          <a:noFill/>
          <a:ln w="38100" cap="flat" cmpd="sng" algn="ctr">
            <a:solidFill>
              <a:srgbClr val="FFC000"/>
            </a:solidFill>
            <a:prstDash val="solid"/>
          </a:ln>
          <a:effectLst/>
        </p:spPr>
      </p:cxnSp>
      <p:cxnSp>
        <p:nvCxnSpPr>
          <p:cNvPr id="45" name="直線コネクタ 44"/>
          <p:cNvCxnSpPr/>
          <p:nvPr/>
        </p:nvCxnSpPr>
        <p:spPr>
          <a:xfrm>
            <a:off x="8232766" y="3998724"/>
            <a:ext cx="1883044" cy="1673073"/>
          </a:xfrm>
          <a:prstGeom prst="line">
            <a:avLst/>
          </a:prstGeom>
          <a:noFill/>
          <a:ln w="38100" cap="flat" cmpd="sng" algn="ctr">
            <a:solidFill>
              <a:srgbClr val="FFC000"/>
            </a:solidFill>
            <a:prstDash val="solid"/>
          </a:ln>
          <a:effectLst/>
        </p:spPr>
      </p:cxnSp>
      <p:sp>
        <p:nvSpPr>
          <p:cNvPr id="56" name="テキスト ボックス 16383"/>
          <p:cNvSpPr txBox="1">
            <a:spLocks noChangeArrowheads="1"/>
          </p:cNvSpPr>
          <p:nvPr/>
        </p:nvSpPr>
        <p:spPr bwMode="auto">
          <a:xfrm>
            <a:off x="8537011" y="5251589"/>
            <a:ext cx="1046084" cy="461665"/>
          </a:xfrm>
          <a:prstGeom prst="rect">
            <a:avLst/>
          </a:prstGeom>
          <a:solidFill>
            <a:schemeClr val="accent4">
              <a:lumMod val="20000"/>
              <a:lumOff val="80000"/>
            </a:scheme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smtClean="0">
                <a:ln>
                  <a:noFill/>
                </a:ln>
                <a:solidFill>
                  <a:prstClr val="black"/>
                </a:solidFill>
                <a:effectLst/>
                <a:uLnTx/>
                <a:uFillTx/>
                <a:ea typeface="Meiryo UI" panose="020B0604030504040204" pitchFamily="50" charset="-128"/>
                <a:cs typeface="Calibri" panose="020F0502020204030204" pitchFamily="34" charset="0"/>
              </a:rPr>
              <a:t>Detection area</a:t>
            </a:r>
            <a:endParaRPr kumimoji="1" lang="ja-JP" altLang="en-US" sz="1200" b="1" i="0" u="none" strike="noStrike" kern="0" cap="none" spc="0" normalizeH="0" baseline="0" noProof="0" dirty="0">
              <a:ln>
                <a:noFill/>
              </a:ln>
              <a:solidFill>
                <a:prstClr val="black"/>
              </a:solidFill>
              <a:effectLst/>
              <a:uLnTx/>
              <a:uFillTx/>
              <a:ea typeface="Meiryo UI" panose="020B0604030504040204" pitchFamily="50" charset="-128"/>
              <a:cs typeface="Calibri" panose="020F0502020204030204" pitchFamily="34" charset="0"/>
            </a:endParaRPr>
          </a:p>
        </p:txBody>
      </p:sp>
      <p:sp>
        <p:nvSpPr>
          <p:cNvPr id="43" name="フリーフォーム 42"/>
          <p:cNvSpPr/>
          <p:nvPr/>
        </p:nvSpPr>
        <p:spPr>
          <a:xfrm>
            <a:off x="5987320" y="3319276"/>
            <a:ext cx="4231640" cy="2377440"/>
          </a:xfrm>
          <a:custGeom>
            <a:avLst/>
            <a:gdLst>
              <a:gd name="connsiteX0" fmla="*/ 1635760 w 4231640"/>
              <a:gd name="connsiteY0" fmla="*/ 2372360 h 2377440"/>
              <a:gd name="connsiteX1" fmla="*/ 0 w 4231640"/>
              <a:gd name="connsiteY1" fmla="*/ 2377440 h 2377440"/>
              <a:gd name="connsiteX2" fmla="*/ 5080 w 4231640"/>
              <a:gd name="connsiteY2" fmla="*/ 0 h 2377440"/>
              <a:gd name="connsiteX3" fmla="*/ 4231640 w 4231640"/>
              <a:gd name="connsiteY3" fmla="*/ 5080 h 2377440"/>
              <a:gd name="connsiteX4" fmla="*/ 4211320 w 4231640"/>
              <a:gd name="connsiteY4" fmla="*/ 2346960 h 2377440"/>
              <a:gd name="connsiteX5" fmla="*/ 2245360 w 4231640"/>
              <a:gd name="connsiteY5" fmla="*/ 538480 h 2377440"/>
              <a:gd name="connsiteX6" fmla="*/ 1595120 w 4231640"/>
              <a:gd name="connsiteY6" fmla="*/ 553720 h 2377440"/>
              <a:gd name="connsiteX7" fmla="*/ 1610360 w 4231640"/>
              <a:gd name="connsiteY7" fmla="*/ 1300480 h 2377440"/>
              <a:gd name="connsiteX8" fmla="*/ 1214120 w 4231640"/>
              <a:gd name="connsiteY8" fmla="*/ 1366520 h 2377440"/>
              <a:gd name="connsiteX9" fmla="*/ 1275080 w 4231640"/>
              <a:gd name="connsiteY9" fmla="*/ 1579880 h 2377440"/>
              <a:gd name="connsiteX10" fmla="*/ 1676400 w 4231640"/>
              <a:gd name="connsiteY10" fmla="*/ 1884680 h 2377440"/>
              <a:gd name="connsiteX11" fmla="*/ 1635760 w 4231640"/>
              <a:gd name="connsiteY11" fmla="*/ 237236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1640" h="2377440">
                <a:moveTo>
                  <a:pt x="1635760" y="2372360"/>
                </a:moveTo>
                <a:lnTo>
                  <a:pt x="0" y="2377440"/>
                </a:lnTo>
                <a:cubicBezTo>
                  <a:pt x="1693" y="1584960"/>
                  <a:pt x="3387" y="792480"/>
                  <a:pt x="5080" y="0"/>
                </a:cubicBezTo>
                <a:lnTo>
                  <a:pt x="4231640" y="5080"/>
                </a:lnTo>
                <a:lnTo>
                  <a:pt x="4211320" y="2346960"/>
                </a:lnTo>
                <a:lnTo>
                  <a:pt x="2245360" y="538480"/>
                </a:lnTo>
                <a:lnTo>
                  <a:pt x="1595120" y="553720"/>
                </a:lnTo>
                <a:lnTo>
                  <a:pt x="1610360" y="1300480"/>
                </a:lnTo>
                <a:lnTo>
                  <a:pt x="1214120" y="1366520"/>
                </a:lnTo>
                <a:lnTo>
                  <a:pt x="1275080" y="1579880"/>
                </a:lnTo>
                <a:lnTo>
                  <a:pt x="1676400" y="1884680"/>
                </a:lnTo>
                <a:lnTo>
                  <a:pt x="1635760" y="2372360"/>
                </a:lnTo>
                <a:close/>
              </a:path>
            </a:pathLst>
          </a:custGeom>
          <a:solidFill>
            <a:schemeClr val="bg1">
              <a:lumMod val="75000"/>
              <a:alpha val="4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16383"/>
          <p:cNvSpPr txBox="1">
            <a:spLocks noChangeArrowheads="1"/>
          </p:cNvSpPr>
          <p:nvPr/>
        </p:nvSpPr>
        <p:spPr bwMode="auto">
          <a:xfrm>
            <a:off x="9113520" y="3482090"/>
            <a:ext cx="1025884" cy="276999"/>
          </a:xfrm>
          <a:prstGeom prst="rect">
            <a:avLst/>
          </a:prstGeom>
          <a:solidFill>
            <a:schemeClr val="bg1">
              <a:lumMod val="85000"/>
            </a:scheme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smtClean="0">
                <a:ln>
                  <a:noFill/>
                </a:ln>
                <a:effectLst/>
                <a:uLnTx/>
                <a:uFillTx/>
                <a:ea typeface="Meiryo UI" panose="020B0604030504040204" pitchFamily="50" charset="-128"/>
                <a:cs typeface="Calibri" panose="020F0502020204030204" pitchFamily="34" charset="0"/>
              </a:rPr>
              <a:t>Mask area</a:t>
            </a:r>
            <a:endParaRPr kumimoji="1" lang="ja-JP" altLang="en-US" sz="1200" b="1" i="0" u="none" strike="noStrike" kern="0" cap="none" spc="0" normalizeH="0" baseline="0" noProof="0" dirty="0">
              <a:ln>
                <a:noFill/>
              </a:ln>
              <a:effectLst/>
              <a:uLnTx/>
              <a:uFillTx/>
              <a:ea typeface="Meiryo UI" panose="020B0604030504040204" pitchFamily="50" charset="-128"/>
              <a:cs typeface="Calibri" panose="020F0502020204030204" pitchFamily="34" charset="0"/>
            </a:endParaRPr>
          </a:p>
        </p:txBody>
      </p:sp>
      <p:sp>
        <p:nvSpPr>
          <p:cNvPr id="64" name="Rectangle 20"/>
          <p:cNvSpPr>
            <a:spLocks noChangeArrowheads="1"/>
          </p:cNvSpPr>
          <p:nvPr/>
        </p:nvSpPr>
        <p:spPr bwMode="auto">
          <a:xfrm>
            <a:off x="8129616" y="4868741"/>
            <a:ext cx="235216" cy="604956"/>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sp>
        <p:nvSpPr>
          <p:cNvPr id="66" name="Text Box 21"/>
          <p:cNvSpPr txBox="1">
            <a:spLocks noChangeArrowheads="1"/>
          </p:cNvSpPr>
          <p:nvPr/>
        </p:nvSpPr>
        <p:spPr bwMode="auto">
          <a:xfrm>
            <a:off x="8160729" y="5330606"/>
            <a:ext cx="178274" cy="27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dirty="0">
                <a:solidFill>
                  <a:srgbClr val="FFC000"/>
                </a:solidFill>
                <a:effectLst/>
                <a:ea typeface="HGP創英角ｺﾞｼｯｸUB" pitchFamily="50" charset="-128"/>
              </a:rPr>
              <a:t>●</a:t>
            </a:r>
          </a:p>
        </p:txBody>
      </p:sp>
      <p:sp>
        <p:nvSpPr>
          <p:cNvPr id="70" name="Rectangle 8"/>
          <p:cNvSpPr>
            <a:spLocks noChangeArrowheads="1"/>
          </p:cNvSpPr>
          <p:nvPr/>
        </p:nvSpPr>
        <p:spPr bwMode="auto">
          <a:xfrm>
            <a:off x="7515198" y="4611885"/>
            <a:ext cx="157813" cy="350760"/>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pic>
        <p:nvPicPr>
          <p:cNvPr id="48" name="図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006" y="4907886"/>
            <a:ext cx="203863" cy="514510"/>
          </a:xfrm>
          <a:prstGeom prst="rect">
            <a:avLst/>
          </a:prstGeom>
        </p:spPr>
      </p:pic>
      <p:pic>
        <p:nvPicPr>
          <p:cNvPr id="73" name="図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534" y="4620657"/>
            <a:ext cx="135505" cy="341988"/>
          </a:xfrm>
          <a:prstGeom prst="rect">
            <a:avLst/>
          </a:prstGeom>
        </p:spPr>
      </p:pic>
      <p:sp>
        <p:nvSpPr>
          <p:cNvPr id="72" name="Text Box 9"/>
          <p:cNvSpPr txBox="1">
            <a:spLocks noChangeArrowheads="1"/>
          </p:cNvSpPr>
          <p:nvPr/>
        </p:nvSpPr>
        <p:spPr bwMode="auto">
          <a:xfrm>
            <a:off x="7462509" y="4871787"/>
            <a:ext cx="258702" cy="18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600" dirty="0">
                <a:solidFill>
                  <a:srgbClr val="FFC000"/>
                </a:solidFill>
                <a:effectLst/>
                <a:ea typeface="HGP創英角ｺﾞｼｯｸUB" pitchFamily="50" charset="-128"/>
              </a:rPr>
              <a:t>●</a:t>
            </a:r>
          </a:p>
        </p:txBody>
      </p:sp>
      <p:sp>
        <p:nvSpPr>
          <p:cNvPr id="21" name="テキスト ボックス 20"/>
          <p:cNvSpPr txBox="1"/>
          <p:nvPr/>
        </p:nvSpPr>
        <p:spPr>
          <a:xfrm>
            <a:off x="167040" y="636914"/>
            <a:ext cx="8573100" cy="338554"/>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Reduction on false positives / false negatives is possible in the following scenes by setting mask areas.</a:t>
            </a:r>
          </a:p>
        </p:txBody>
      </p:sp>
      <p:grpSp>
        <p:nvGrpSpPr>
          <p:cNvPr id="22" name="グループ化 21"/>
          <p:cNvGrpSpPr/>
          <p:nvPr/>
        </p:nvGrpSpPr>
        <p:grpSpPr>
          <a:xfrm>
            <a:off x="10521185" y="909177"/>
            <a:ext cx="1565571" cy="5126880"/>
            <a:chOff x="10521185" y="909177"/>
            <a:chExt cx="1565571" cy="5126880"/>
          </a:xfrm>
        </p:grpSpPr>
        <p:sp>
          <p:nvSpPr>
            <p:cNvPr id="23" name="フリーフォーム 22"/>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5" name="フリーフォーム 24"/>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6" name="フリーフォーム 25"/>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7" name="フリーフォーム 26"/>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8" name="フリーフォーム 27"/>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9" name="フリーフォーム 28"/>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30" name="フリーフォーム 29"/>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32" name="フリーフォーム 31"/>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33" name="フリーフォーム 32"/>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36" name="フリーフォーム 35"/>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08" y="3319276"/>
            <a:ext cx="4216578" cy="2400288"/>
          </a:xfrm>
          <a:prstGeom prst="rect">
            <a:avLst/>
          </a:prstGeom>
        </p:spPr>
      </p:pic>
      <p:sp>
        <p:nvSpPr>
          <p:cNvPr id="37" name="テキスト ボックス 36"/>
          <p:cNvSpPr txBox="1"/>
          <p:nvPr/>
        </p:nvSpPr>
        <p:spPr>
          <a:xfrm>
            <a:off x="247470" y="1232009"/>
            <a:ext cx="4669577" cy="1477328"/>
          </a:xfrm>
          <a:prstGeom prst="rect">
            <a:avLst/>
          </a:prstGeom>
          <a:noFill/>
        </p:spPr>
        <p:txBody>
          <a:bodyPr wrap="square" rtlCol="0">
            <a:spAutoFit/>
          </a:bodyPr>
          <a:lstStyle/>
          <a:p>
            <a:pPr marL="285750" indent="-285750">
              <a:buFont typeface="Wingdings" panose="05000000000000000000" pitchFamily="2" charset="2"/>
              <a:buChar char="u"/>
            </a:pPr>
            <a:r>
              <a:rPr lang="en-US" altLang="ja-JP" sz="15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Sample scene of false positive reduction</a:t>
            </a:r>
            <a:r>
              <a:rPr lang="ja-JP" altLang="en-US" sz="15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endParaRPr lang="en-US" altLang="ja-JP" sz="15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r>
              <a:rPr lang="en-US" altLang="ja-JP" sz="15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If </a:t>
            </a:r>
            <a:r>
              <a:rPr lang="en-US" altLang="ja-JP" sz="1500" dirty="0">
                <a:solidFill>
                  <a:prstClr val="black"/>
                </a:solidFill>
                <a:latin typeface="Calibri" panose="020F0502020204030204" pitchFamily="34" charset="0"/>
                <a:ea typeface="Meiryo UI" panose="020B0604030504040204" pitchFamily="50" charset="-128"/>
                <a:cs typeface="Calibri" panose="020F0502020204030204" pitchFamily="34" charset="0"/>
              </a:rPr>
              <a:t>a</a:t>
            </a:r>
            <a:r>
              <a:rPr lang="en-US" altLang="ja-JP" sz="15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flag on which a human figure is described flutters, a false positive can be issued.</a:t>
            </a:r>
          </a:p>
          <a:p>
            <a:r>
              <a:rPr lang="en-US" altLang="ja-JP" sz="15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For preventing such case, designating a mask area to cover the appropriate area can reduce false positive generation.</a:t>
            </a:r>
          </a:p>
        </p:txBody>
      </p:sp>
      <p:sp>
        <p:nvSpPr>
          <p:cNvPr id="38" name="テキスト ボックス 37"/>
          <p:cNvSpPr txBox="1"/>
          <p:nvPr/>
        </p:nvSpPr>
        <p:spPr>
          <a:xfrm>
            <a:off x="5295794" y="1227235"/>
            <a:ext cx="4940452" cy="1815882"/>
          </a:xfrm>
          <a:prstGeom prst="rect">
            <a:avLst/>
          </a:prstGeom>
          <a:noFill/>
        </p:spPr>
        <p:txBody>
          <a:bodyPr wrap="square" rtlCol="0">
            <a:spAutoFit/>
          </a:bodyPr>
          <a:lstStyle/>
          <a:p>
            <a:pPr marL="285750" indent="-285750">
              <a:buFont typeface="Wingdings" panose="05000000000000000000" pitchFamily="2" charset="2"/>
              <a:buChar char="u"/>
            </a:pP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Sample scene of false negative reduction</a:t>
            </a:r>
          </a:p>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As the maximum number of moving objects that can be detected is 40, the number of objects detected can temporary exceed the maximum number when there are multiple moving objects (such as shaking trees)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o</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utside of the detection area. This can result in </a:t>
            </a:r>
            <a:r>
              <a:rPr lang="en-US" altLang="ja-JP" sz="1400" dirty="0" smtClean="0">
                <a:latin typeface="Calibri" panose="020F0502020204030204" pitchFamily="34" charset="0"/>
                <a:cs typeface="Calibri" panose="020F0502020204030204" pitchFamily="34" charset="0"/>
              </a:rPr>
              <a:t>false negatives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inside of the detection area.</a:t>
            </a:r>
          </a:p>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For preventing such case, designating a mask area to cover the appropriate area can reduce </a:t>
            </a:r>
            <a:r>
              <a:rPr lang="en-US" altLang="ja-JP" sz="1400" dirty="0" smtClean="0">
                <a:latin typeface="Calibri" panose="020F0502020204030204" pitchFamily="34" charset="0"/>
                <a:cs typeface="Calibri" panose="020F0502020204030204" pitchFamily="34" charset="0"/>
              </a:rPr>
              <a:t>false negatives</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p>
        </p:txBody>
      </p:sp>
      <p:cxnSp>
        <p:nvCxnSpPr>
          <p:cNvPr id="39" name="直線コネクタ 38"/>
          <p:cNvCxnSpPr/>
          <p:nvPr/>
        </p:nvCxnSpPr>
        <p:spPr>
          <a:xfrm flipH="1" flipV="1">
            <a:off x="1914833" y="3328051"/>
            <a:ext cx="1334853" cy="1848977"/>
          </a:xfrm>
          <a:prstGeom prst="line">
            <a:avLst/>
          </a:prstGeom>
          <a:noFill/>
          <a:ln w="38100" cap="flat" cmpd="sng" algn="ctr">
            <a:solidFill>
              <a:srgbClr val="FFC000"/>
            </a:solidFill>
            <a:prstDash val="solid"/>
          </a:ln>
          <a:effectLst/>
        </p:spPr>
      </p:cxnSp>
      <p:cxnSp>
        <p:nvCxnSpPr>
          <p:cNvPr id="42" name="直線コネクタ 41"/>
          <p:cNvCxnSpPr/>
          <p:nvPr/>
        </p:nvCxnSpPr>
        <p:spPr>
          <a:xfrm flipH="1" flipV="1">
            <a:off x="2685842" y="3550132"/>
            <a:ext cx="1774338" cy="1775538"/>
          </a:xfrm>
          <a:prstGeom prst="line">
            <a:avLst/>
          </a:prstGeom>
          <a:noFill/>
          <a:ln w="38100" cap="flat" cmpd="sng" algn="ctr">
            <a:solidFill>
              <a:srgbClr val="FFC000"/>
            </a:solidFill>
            <a:prstDash val="solid"/>
          </a:ln>
          <a:effectLst/>
        </p:spPr>
      </p:cxnSp>
      <p:cxnSp>
        <p:nvCxnSpPr>
          <p:cNvPr id="46" name="直線コネクタ 45"/>
          <p:cNvCxnSpPr/>
          <p:nvPr/>
        </p:nvCxnSpPr>
        <p:spPr>
          <a:xfrm flipH="1">
            <a:off x="1888816" y="3309686"/>
            <a:ext cx="989215" cy="28402"/>
          </a:xfrm>
          <a:prstGeom prst="line">
            <a:avLst/>
          </a:prstGeom>
          <a:noFill/>
          <a:ln w="38100" cap="flat" cmpd="sng" algn="ctr">
            <a:solidFill>
              <a:srgbClr val="FFC000"/>
            </a:solidFill>
            <a:prstDash val="solid"/>
          </a:ln>
          <a:effectLst/>
        </p:spPr>
      </p:cxnSp>
      <p:cxnSp>
        <p:nvCxnSpPr>
          <p:cNvPr id="51" name="直線コネクタ 50"/>
          <p:cNvCxnSpPr/>
          <p:nvPr/>
        </p:nvCxnSpPr>
        <p:spPr>
          <a:xfrm flipH="1" flipV="1">
            <a:off x="2878775" y="3319276"/>
            <a:ext cx="218423" cy="168897"/>
          </a:xfrm>
          <a:prstGeom prst="line">
            <a:avLst/>
          </a:prstGeom>
          <a:noFill/>
          <a:ln w="38100" cap="flat" cmpd="sng" algn="ctr">
            <a:solidFill>
              <a:srgbClr val="FFC000"/>
            </a:solidFill>
            <a:prstDash val="solid"/>
          </a:ln>
          <a:effectLst/>
        </p:spPr>
      </p:cxnSp>
      <p:cxnSp>
        <p:nvCxnSpPr>
          <p:cNvPr id="54" name="直線コネクタ 53"/>
          <p:cNvCxnSpPr/>
          <p:nvPr/>
        </p:nvCxnSpPr>
        <p:spPr>
          <a:xfrm flipH="1">
            <a:off x="2685100" y="3472999"/>
            <a:ext cx="412098" cy="95945"/>
          </a:xfrm>
          <a:prstGeom prst="line">
            <a:avLst/>
          </a:prstGeom>
          <a:noFill/>
          <a:ln w="38100" cap="flat" cmpd="sng" algn="ctr">
            <a:solidFill>
              <a:srgbClr val="FFC000"/>
            </a:solidFill>
            <a:prstDash val="solid"/>
          </a:ln>
          <a:effectLst/>
        </p:spPr>
      </p:cxnSp>
      <p:cxnSp>
        <p:nvCxnSpPr>
          <p:cNvPr id="60" name="直線コネクタ 59"/>
          <p:cNvCxnSpPr/>
          <p:nvPr/>
        </p:nvCxnSpPr>
        <p:spPr>
          <a:xfrm flipH="1">
            <a:off x="2966347" y="5148292"/>
            <a:ext cx="261701" cy="364628"/>
          </a:xfrm>
          <a:prstGeom prst="line">
            <a:avLst/>
          </a:prstGeom>
          <a:noFill/>
          <a:ln w="38100" cap="flat" cmpd="sng" algn="ctr">
            <a:solidFill>
              <a:srgbClr val="FFC000"/>
            </a:solidFill>
            <a:prstDash val="solid"/>
          </a:ln>
          <a:effectLst/>
        </p:spPr>
      </p:cxnSp>
      <p:cxnSp>
        <p:nvCxnSpPr>
          <p:cNvPr id="67" name="直線コネクタ 66"/>
          <p:cNvCxnSpPr/>
          <p:nvPr/>
        </p:nvCxnSpPr>
        <p:spPr>
          <a:xfrm flipH="1" flipV="1">
            <a:off x="2965605" y="5466796"/>
            <a:ext cx="148675" cy="219429"/>
          </a:xfrm>
          <a:prstGeom prst="line">
            <a:avLst/>
          </a:prstGeom>
          <a:noFill/>
          <a:ln w="38100" cap="flat" cmpd="sng" algn="ctr">
            <a:solidFill>
              <a:srgbClr val="FFC000"/>
            </a:solidFill>
            <a:prstDash val="solid"/>
          </a:ln>
          <a:effectLst/>
        </p:spPr>
      </p:cxnSp>
      <p:cxnSp>
        <p:nvCxnSpPr>
          <p:cNvPr id="68" name="直線コネクタ 67"/>
          <p:cNvCxnSpPr/>
          <p:nvPr/>
        </p:nvCxnSpPr>
        <p:spPr>
          <a:xfrm flipH="1" flipV="1">
            <a:off x="3087273" y="5683379"/>
            <a:ext cx="1357665" cy="12436"/>
          </a:xfrm>
          <a:prstGeom prst="line">
            <a:avLst/>
          </a:prstGeom>
          <a:noFill/>
          <a:ln w="38100" cap="flat" cmpd="sng" algn="ctr">
            <a:solidFill>
              <a:srgbClr val="FFC000"/>
            </a:solidFill>
            <a:prstDash val="solid"/>
          </a:ln>
          <a:effectLst/>
        </p:spPr>
      </p:cxnSp>
      <p:cxnSp>
        <p:nvCxnSpPr>
          <p:cNvPr id="71" name="直線コネクタ 70"/>
          <p:cNvCxnSpPr/>
          <p:nvPr/>
        </p:nvCxnSpPr>
        <p:spPr>
          <a:xfrm flipV="1">
            <a:off x="4443205" y="5298860"/>
            <a:ext cx="4288" cy="397856"/>
          </a:xfrm>
          <a:prstGeom prst="line">
            <a:avLst/>
          </a:prstGeom>
          <a:noFill/>
          <a:ln w="38100" cap="flat" cmpd="sng" algn="ctr">
            <a:solidFill>
              <a:srgbClr val="FFC000"/>
            </a:solidFill>
            <a:prstDash val="solid"/>
          </a:ln>
          <a:effectLst/>
        </p:spPr>
      </p:cxnSp>
      <p:sp>
        <p:nvSpPr>
          <p:cNvPr id="74" name="フリーフォーム 73"/>
          <p:cNvSpPr/>
          <p:nvPr/>
        </p:nvSpPr>
        <p:spPr>
          <a:xfrm>
            <a:off x="2898186" y="3324388"/>
            <a:ext cx="1534332" cy="1658319"/>
          </a:xfrm>
          <a:custGeom>
            <a:avLst/>
            <a:gdLst>
              <a:gd name="connsiteX0" fmla="*/ 1526583 w 1534332"/>
              <a:gd name="connsiteY0" fmla="*/ 0 h 1658319"/>
              <a:gd name="connsiteX1" fmla="*/ 1534332 w 1534332"/>
              <a:gd name="connsiteY1" fmla="*/ 1658319 h 1658319"/>
              <a:gd name="connsiteX2" fmla="*/ 0 w 1534332"/>
              <a:gd name="connsiteY2" fmla="*/ 278970 h 1658319"/>
              <a:gd name="connsiteX3" fmla="*/ 426203 w 1534332"/>
              <a:gd name="connsiteY3" fmla="*/ 154983 h 1658319"/>
              <a:gd name="connsiteX4" fmla="*/ 263471 w 1534332"/>
              <a:gd name="connsiteY4" fmla="*/ 7749 h 1658319"/>
              <a:gd name="connsiteX5" fmla="*/ 1526583 w 1534332"/>
              <a:gd name="connsiteY5" fmla="*/ 0 h 16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332" h="1658319">
                <a:moveTo>
                  <a:pt x="1526583" y="0"/>
                </a:moveTo>
                <a:lnTo>
                  <a:pt x="1534332" y="1658319"/>
                </a:lnTo>
                <a:lnTo>
                  <a:pt x="0" y="278970"/>
                </a:lnTo>
                <a:lnTo>
                  <a:pt x="426203" y="154983"/>
                </a:lnTo>
                <a:lnTo>
                  <a:pt x="263471" y="7749"/>
                </a:lnTo>
                <a:lnTo>
                  <a:pt x="1526583" y="0"/>
                </a:lnTo>
                <a:close/>
              </a:path>
            </a:pathLst>
          </a:custGeom>
          <a:solidFill>
            <a:schemeClr val="bg1">
              <a:lumMod val="75000"/>
              <a:alpha val="4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74"/>
          <p:cNvSpPr/>
          <p:nvPr/>
        </p:nvSpPr>
        <p:spPr>
          <a:xfrm>
            <a:off x="263474" y="3332137"/>
            <a:ext cx="2619214" cy="2378990"/>
          </a:xfrm>
          <a:custGeom>
            <a:avLst/>
            <a:gdLst>
              <a:gd name="connsiteX0" fmla="*/ 0 w 2619214"/>
              <a:gd name="connsiteY0" fmla="*/ 0 h 2378990"/>
              <a:gd name="connsiteX1" fmla="*/ 1518834 w 2619214"/>
              <a:gd name="connsiteY1" fmla="*/ 23248 h 2378990"/>
              <a:gd name="connsiteX2" fmla="*/ 2619214 w 2619214"/>
              <a:gd name="connsiteY2" fmla="*/ 1821051 h 2378990"/>
              <a:gd name="connsiteX3" fmla="*/ 2301498 w 2619214"/>
              <a:gd name="connsiteY3" fmla="*/ 2123268 h 2378990"/>
              <a:gd name="connsiteX4" fmla="*/ 1115878 w 2619214"/>
              <a:gd name="connsiteY4" fmla="*/ 2378990 h 2378990"/>
              <a:gd name="connsiteX5" fmla="*/ 7749 w 2619214"/>
              <a:gd name="connsiteY5" fmla="*/ 2347994 h 2378990"/>
              <a:gd name="connsiteX6" fmla="*/ 0 w 2619214"/>
              <a:gd name="connsiteY6" fmla="*/ 0 h 237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214" h="2378990">
                <a:moveTo>
                  <a:pt x="0" y="0"/>
                </a:moveTo>
                <a:lnTo>
                  <a:pt x="1518834" y="23248"/>
                </a:lnTo>
                <a:lnTo>
                  <a:pt x="2619214" y="1821051"/>
                </a:lnTo>
                <a:lnTo>
                  <a:pt x="2301498" y="2123268"/>
                </a:lnTo>
                <a:lnTo>
                  <a:pt x="1115878" y="2378990"/>
                </a:lnTo>
                <a:lnTo>
                  <a:pt x="7749" y="2347994"/>
                </a:lnTo>
                <a:lnTo>
                  <a:pt x="0" y="0"/>
                </a:lnTo>
                <a:close/>
              </a:path>
            </a:pathLst>
          </a:custGeom>
          <a:solidFill>
            <a:schemeClr val="bg1">
              <a:lumMod val="75000"/>
              <a:alpha val="4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16383"/>
          <p:cNvSpPr txBox="1">
            <a:spLocks noChangeArrowheads="1"/>
          </p:cNvSpPr>
          <p:nvPr/>
        </p:nvSpPr>
        <p:spPr bwMode="auto">
          <a:xfrm>
            <a:off x="613445" y="3804307"/>
            <a:ext cx="951418" cy="276999"/>
          </a:xfrm>
          <a:prstGeom prst="rect">
            <a:avLst/>
          </a:prstGeom>
          <a:solidFill>
            <a:schemeClr val="bg1">
              <a:lumMod val="85000"/>
            </a:schemeClr>
          </a:solidFill>
          <a:ln>
            <a:noFill/>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smtClean="0">
                <a:ln>
                  <a:noFill/>
                </a:ln>
                <a:effectLst/>
                <a:uLnTx/>
                <a:uFillTx/>
                <a:ea typeface="Meiryo UI" panose="020B0604030504040204" pitchFamily="50" charset="-128"/>
                <a:cs typeface="Calibri" panose="020F0502020204030204" pitchFamily="34" charset="0"/>
              </a:rPr>
              <a:t>Mask area</a:t>
            </a:r>
            <a:endParaRPr kumimoji="1" lang="ja-JP" altLang="en-US" sz="1200" b="1" i="0" u="none" strike="noStrike" kern="0" cap="none" spc="0" normalizeH="0" baseline="0" noProof="0" dirty="0">
              <a:ln>
                <a:noFill/>
              </a:ln>
              <a:effectLst/>
              <a:uLnTx/>
              <a:uFillTx/>
              <a:ea typeface="Meiryo UI" panose="020B0604030504040204" pitchFamily="50" charset="-128"/>
              <a:cs typeface="Calibri" panose="020F0502020204030204" pitchFamily="34" charset="0"/>
            </a:endParaRPr>
          </a:p>
        </p:txBody>
      </p:sp>
      <p:sp>
        <p:nvSpPr>
          <p:cNvPr id="77" name="テキスト ボックス 16383"/>
          <p:cNvSpPr txBox="1">
            <a:spLocks noChangeArrowheads="1"/>
          </p:cNvSpPr>
          <p:nvPr/>
        </p:nvSpPr>
        <p:spPr bwMode="auto">
          <a:xfrm>
            <a:off x="3249686" y="5197965"/>
            <a:ext cx="1066750" cy="461665"/>
          </a:xfrm>
          <a:prstGeom prst="rect">
            <a:avLst/>
          </a:prstGeom>
          <a:solidFill>
            <a:schemeClr val="accent4">
              <a:lumMod val="20000"/>
              <a:lumOff val="80000"/>
            </a:scheme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smtClean="0">
                <a:ln>
                  <a:noFill/>
                </a:ln>
                <a:solidFill>
                  <a:prstClr val="black"/>
                </a:solidFill>
                <a:effectLst/>
                <a:uLnTx/>
                <a:uFillTx/>
                <a:ea typeface="Meiryo UI" panose="020B0604030504040204" pitchFamily="50" charset="-128"/>
                <a:cs typeface="Calibri" panose="020F0502020204030204" pitchFamily="34" charset="0"/>
              </a:rPr>
              <a:t>Detection area</a:t>
            </a:r>
            <a:endParaRPr kumimoji="1" lang="ja-JP" altLang="en-US" sz="1200" b="1" i="0" u="none" strike="noStrike" kern="0" cap="none" spc="0" normalizeH="0" baseline="0" noProof="0" dirty="0">
              <a:ln>
                <a:noFill/>
              </a:ln>
              <a:solidFill>
                <a:prstClr val="black"/>
              </a:solidFill>
              <a:effectLst/>
              <a:uLnTx/>
              <a:uFillTx/>
              <a:ea typeface="Meiryo UI" panose="020B0604030504040204" pitchFamily="50" charset="-128"/>
              <a:cs typeface="Calibri" panose="020F0502020204030204" pitchFamily="34" charset="0"/>
            </a:endParaRPr>
          </a:p>
        </p:txBody>
      </p:sp>
      <p:sp>
        <p:nvSpPr>
          <p:cNvPr id="79" name="四角形吹き出し 78"/>
          <p:cNvSpPr/>
          <p:nvPr/>
        </p:nvSpPr>
        <p:spPr>
          <a:xfrm>
            <a:off x="1842324" y="5761797"/>
            <a:ext cx="1313238" cy="372304"/>
          </a:xfrm>
          <a:prstGeom prst="wedgeRectCallout">
            <a:avLst>
              <a:gd name="adj1" fmla="val 32006"/>
              <a:gd name="adj2" fmla="val -1929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Undefined area</a:t>
            </a:r>
            <a:endParaRPr kumimoji="1" lang="ja-JP" altLang="en-US" sz="1050" b="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
        <p:nvSpPr>
          <p:cNvPr id="81" name="線吹き出し 2 (枠付き) 80"/>
          <p:cNvSpPr/>
          <p:nvPr/>
        </p:nvSpPr>
        <p:spPr>
          <a:xfrm rot="10800000">
            <a:off x="211140" y="1242046"/>
            <a:ext cx="4669578" cy="1437919"/>
          </a:xfrm>
          <a:prstGeom prst="borderCallout2">
            <a:avLst>
              <a:gd name="adj1" fmla="val 331"/>
              <a:gd name="adj2" fmla="val 38201"/>
              <a:gd name="adj3" fmla="val -26821"/>
              <a:gd name="adj4" fmla="val 38110"/>
              <a:gd name="adj5" fmla="val -68661"/>
              <a:gd name="adj6" fmla="val 2881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吹き出し 81"/>
          <p:cNvSpPr/>
          <p:nvPr/>
        </p:nvSpPr>
        <p:spPr>
          <a:xfrm>
            <a:off x="3866734" y="3092047"/>
            <a:ext cx="1219259" cy="668482"/>
          </a:xfrm>
          <a:prstGeom prst="wedgeRectCallout">
            <a:avLst>
              <a:gd name="adj1" fmla="val -47873"/>
              <a:gd name="adj2" fmla="val 762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latin typeface="Calibri" panose="020F0502020204030204" pitchFamily="34" charset="0"/>
                <a:cs typeface="Calibri" panose="020F0502020204030204" pitchFamily="34" charset="0"/>
              </a:rPr>
              <a:t>Flag fluttering can cause a false positive</a:t>
            </a:r>
            <a:endParaRPr kumimoji="1" lang="ja-JP" altLang="en-US" sz="1200" dirty="0">
              <a:latin typeface="Calibri" panose="020F0502020204030204" pitchFamily="34" charset="0"/>
              <a:cs typeface="Calibri" panose="020F0502020204030204" pitchFamily="34" charset="0"/>
            </a:endParaRPr>
          </a:p>
        </p:txBody>
      </p:sp>
      <p:sp>
        <p:nvSpPr>
          <p:cNvPr id="83" name="四角形吹き出し 82"/>
          <p:cNvSpPr/>
          <p:nvPr/>
        </p:nvSpPr>
        <p:spPr>
          <a:xfrm>
            <a:off x="4864897" y="4515082"/>
            <a:ext cx="1512069" cy="1246101"/>
          </a:xfrm>
          <a:prstGeom prst="wedgeRectCallout">
            <a:avLst>
              <a:gd name="adj1" fmla="val 80217"/>
              <a:gd name="adj2" fmla="val 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latin typeface="Calibri" panose="020F0502020204030204" pitchFamily="34" charset="0"/>
                <a:cs typeface="Calibri" panose="020F0502020204030204" pitchFamily="34" charset="0"/>
              </a:rPr>
              <a:t>Generating many alarm frames by detecting shaking trees can result in false negatives in the detection area.</a:t>
            </a:r>
            <a:endParaRPr kumimoji="1" lang="ja-JP" altLang="en-US" sz="1200" dirty="0">
              <a:latin typeface="Calibri" panose="020F0502020204030204" pitchFamily="34" charset="0"/>
              <a:cs typeface="Calibri" panose="020F0502020204030204" pitchFamily="34" charset="0"/>
            </a:endParaRPr>
          </a:p>
        </p:txBody>
      </p:sp>
      <p:sp>
        <p:nvSpPr>
          <p:cNvPr id="84" name="線吹き出し 2 (枠付き) 83"/>
          <p:cNvSpPr/>
          <p:nvPr/>
        </p:nvSpPr>
        <p:spPr>
          <a:xfrm rot="10800000">
            <a:off x="5325216" y="1221689"/>
            <a:ext cx="4814188" cy="1866517"/>
          </a:xfrm>
          <a:prstGeom prst="borderCallout2">
            <a:avLst>
              <a:gd name="adj1" fmla="val -535"/>
              <a:gd name="adj2" fmla="val 78483"/>
              <a:gd name="adj3" fmla="val -33828"/>
              <a:gd name="adj4" fmla="val 78263"/>
              <a:gd name="adj5" fmla="val -54833"/>
              <a:gd name="adj6" fmla="val 705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吹き出し 85"/>
          <p:cNvSpPr/>
          <p:nvPr/>
        </p:nvSpPr>
        <p:spPr>
          <a:xfrm>
            <a:off x="6909683" y="5761183"/>
            <a:ext cx="1313238" cy="372918"/>
          </a:xfrm>
          <a:prstGeom prst="wedgeRectCallout">
            <a:avLst>
              <a:gd name="adj1" fmla="val 16694"/>
              <a:gd name="adj2" fmla="val -1562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Undefined area</a:t>
            </a:r>
            <a:endParaRPr kumimoji="1" lang="ja-JP" altLang="en-US" sz="1050" b="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970117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813" y="1778467"/>
            <a:ext cx="4784555" cy="3923335"/>
          </a:xfrm>
          <a:prstGeom prst="rect">
            <a:avLst/>
          </a:prstGeom>
        </p:spPr>
      </p:pic>
      <p:sp>
        <p:nvSpPr>
          <p:cNvPr id="2" name="タイトル 1"/>
          <p:cNvSpPr>
            <a:spLocks noGrp="1"/>
          </p:cNvSpPr>
          <p:nvPr>
            <p:ph type="title"/>
          </p:nvPr>
        </p:nvSpPr>
        <p:spPr>
          <a:xfrm>
            <a:off x="186839" y="19298"/>
            <a:ext cx="10515600" cy="564783"/>
          </a:xfrm>
        </p:spPr>
        <p:txBody>
          <a:bodyPr/>
          <a:lstStyle/>
          <a:p>
            <a:r>
              <a:rPr lang="en-US" altLang="ja-JP" dirty="0">
                <a:latin typeface="Calibri" panose="020F0502020204030204" pitchFamily="34" charset="0"/>
                <a:cs typeface="Calibri" panose="020F0502020204030204" pitchFamily="34" charset="0"/>
              </a:rPr>
              <a:t>Area setting</a:t>
            </a:r>
            <a:r>
              <a:rPr lang="ja-JP" altLang="en-US" dirty="0">
                <a:latin typeface="Calibri" panose="020F0502020204030204" pitchFamily="34" charset="0"/>
                <a:cs typeface="Calibri" panose="020F0502020204030204" pitchFamily="34" charset="0"/>
              </a:rPr>
              <a:t>｜</a:t>
            </a:r>
            <a:r>
              <a:rPr lang="en-US" altLang="ja-JP" dirty="0">
                <a:latin typeface="Calibri" panose="020F0502020204030204" pitchFamily="34" charset="0"/>
                <a:cs typeface="Calibri" panose="020F0502020204030204" pitchFamily="34" charset="0"/>
              </a:rPr>
              <a:t>Set the detection </a:t>
            </a:r>
            <a:r>
              <a:rPr lang="en-US" altLang="ja-JP" dirty="0" smtClean="0">
                <a:latin typeface="Calibri" panose="020F0502020204030204" pitchFamily="34" charset="0"/>
                <a:cs typeface="Calibri" panose="020F0502020204030204" pitchFamily="34" charset="0"/>
              </a:rPr>
              <a:t>conditions</a:t>
            </a:r>
            <a:endParaRPr kumimoji="1" lang="ja-JP" altLang="en-US" dirty="0"/>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24</a:t>
            </a:fld>
            <a:endParaRPr lang="ja-JP" altLang="en-US"/>
          </a:p>
        </p:txBody>
      </p:sp>
      <p:grpSp>
        <p:nvGrpSpPr>
          <p:cNvPr id="5" name="グループ化 4"/>
          <p:cNvGrpSpPr/>
          <p:nvPr/>
        </p:nvGrpSpPr>
        <p:grpSpPr>
          <a:xfrm>
            <a:off x="10521185" y="909177"/>
            <a:ext cx="1565571" cy="5126880"/>
            <a:chOff x="10521185" y="909177"/>
            <a:chExt cx="1565571" cy="5126880"/>
          </a:xfrm>
        </p:grpSpPr>
        <p:sp>
          <p:nvSpPr>
            <p:cNvPr id="15" name="フリーフォーム 14"/>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フリーフォーム 15"/>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フリーフォーム 16"/>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フリーフォーム 24"/>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フリーフォーム 25"/>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フリーフォーム 26"/>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テキスト ボックス 34"/>
          <p:cNvSpPr txBox="1"/>
          <p:nvPr/>
        </p:nvSpPr>
        <p:spPr>
          <a:xfrm>
            <a:off x="186839" y="703428"/>
            <a:ext cx="7755730" cy="338554"/>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Select the detection object and detection mode for AI-VMD.</a:t>
            </a:r>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36" name="正方形/長方形 35"/>
          <p:cNvSpPr/>
          <p:nvPr/>
        </p:nvSpPr>
        <p:spPr>
          <a:xfrm>
            <a:off x="3931919" y="2104623"/>
            <a:ext cx="1648883" cy="35283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7737286" y="1639175"/>
            <a:ext cx="2846451" cy="2677656"/>
          </a:xfrm>
          <a:prstGeom prst="rect">
            <a:avLst/>
          </a:prstGeom>
          <a:noFill/>
        </p:spPr>
        <p:txBody>
          <a:bodyPr wrap="square" rtlCol="0">
            <a:spAutoFit/>
          </a:bodyPr>
          <a:lstStyle/>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Select the detection mode for each detection area or detection line.</a:t>
            </a:r>
          </a:p>
          <a:p>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pPr marL="171450" indent="-171450">
              <a:buFont typeface="Wingdings" panose="05000000000000000000" pitchFamily="2" charset="2"/>
              <a:buChar char="n"/>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Detection mode</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 Intruder</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 Loitering</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 Direction</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 Cross line</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a:p>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Note: As a default, intruder is selected for [Detection area 1] just after the AI-VMD installation.</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Setting change is needed for using the mode other than Intruder.</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p:txBody>
      </p:sp>
      <p:sp>
        <p:nvSpPr>
          <p:cNvPr id="43" name="正方形/長方形 42"/>
          <p:cNvSpPr/>
          <p:nvPr/>
        </p:nvSpPr>
        <p:spPr>
          <a:xfrm>
            <a:off x="5568866" y="2104623"/>
            <a:ext cx="1185992" cy="35283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949671" y="1814470"/>
            <a:ext cx="2017535" cy="2507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線吹き出し 2 (枠付き) 22"/>
          <p:cNvSpPr/>
          <p:nvPr/>
        </p:nvSpPr>
        <p:spPr>
          <a:xfrm rot="10800000">
            <a:off x="56155" y="1629858"/>
            <a:ext cx="2618461" cy="1232608"/>
          </a:xfrm>
          <a:prstGeom prst="borderCallout2">
            <a:avLst>
              <a:gd name="adj1" fmla="val 88661"/>
              <a:gd name="adj2" fmla="val 190"/>
              <a:gd name="adj3" fmla="val 88264"/>
              <a:gd name="adj4" fmla="val -4621"/>
              <a:gd name="adj5" fmla="val 76090"/>
              <a:gd name="adj6" fmla="val -1062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6528" y="1670147"/>
            <a:ext cx="2684458" cy="1200329"/>
          </a:xfrm>
          <a:prstGeom prst="rect">
            <a:avLst/>
          </a:prstGeom>
          <a:noFill/>
        </p:spPr>
        <p:txBody>
          <a:bodyPr wrap="square" rtlCol="0">
            <a:spAutoFit/>
          </a:bodyPr>
          <a:lstStyle/>
          <a:p>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2 detection conditions can be configured using [Detection program 1] or [Detection program </a:t>
            </a:r>
            <a:r>
              <a:rPr lang="en-US" altLang="ja-JP" sz="1200" dirty="0">
                <a:solidFill>
                  <a:prstClr val="black"/>
                </a:solidFill>
                <a:latin typeface="Calibri" panose="020F0502020204030204" pitchFamily="34" charset="0"/>
                <a:ea typeface="Meiryo UI" panose="020B0604030504040204" pitchFamily="50" charset="-128"/>
                <a:cs typeface="Calibri" panose="020F0502020204030204" pitchFamily="34" charset="0"/>
              </a:rPr>
              <a:t>2]. These 2 detection conditions can be performed together or separately by setting </a:t>
            </a:r>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schedule.</a:t>
            </a:r>
          </a:p>
        </p:txBody>
      </p:sp>
      <p:sp>
        <p:nvSpPr>
          <p:cNvPr id="29" name="線吹き出し 2 (枠付き) 28"/>
          <p:cNvSpPr/>
          <p:nvPr/>
        </p:nvSpPr>
        <p:spPr>
          <a:xfrm rot="10800000">
            <a:off x="54222" y="2968893"/>
            <a:ext cx="2620395" cy="2331575"/>
          </a:xfrm>
          <a:prstGeom prst="borderCallout2">
            <a:avLst>
              <a:gd name="adj1" fmla="val 89215"/>
              <a:gd name="adj2" fmla="val -95"/>
              <a:gd name="adj3" fmla="val 89436"/>
              <a:gd name="adj4" fmla="val -28251"/>
              <a:gd name="adj5" fmla="val 70985"/>
              <a:gd name="adj6" fmla="val -4789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4544" y="2992145"/>
            <a:ext cx="2664505" cy="2308324"/>
          </a:xfrm>
          <a:prstGeom prst="rect">
            <a:avLst/>
          </a:prstGeom>
          <a:noFill/>
        </p:spPr>
        <p:txBody>
          <a:bodyPr wrap="square" rtlCol="0">
            <a:spAutoFit/>
          </a:bodyPr>
          <a:lstStyle/>
          <a:p>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Check the object to be detected.</a:t>
            </a:r>
            <a:endParaRPr lang="ja-JP" altLang="en-US" sz="12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endPar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171450" indent="-171450">
              <a:buFont typeface="Wingdings" panose="05000000000000000000" pitchFamily="2" charset="2"/>
              <a:buChar char="n"/>
            </a:pPr>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Detection object</a:t>
            </a:r>
          </a:p>
          <a:p>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2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Human</a:t>
            </a:r>
            <a:endParaRPr lang="ja-JP" altLang="en-US" sz="1200" b="1"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2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Bicycle</a:t>
            </a:r>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(motorcycle and bicycle)</a:t>
            </a:r>
            <a:endParaRPr lang="ja-JP" altLang="en-US" sz="12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2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Vehicle</a:t>
            </a:r>
            <a:r>
              <a:rPr lang="en-US" altLang="ja-JP" sz="12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(car, bus and truck)</a:t>
            </a:r>
            <a:endParaRPr lang="ja-JP" altLang="en-US" sz="12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endParaRPr lang="en-US" altLang="ja-JP" sz="12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Note: When multiple detection objects </a:t>
            </a:r>
            <a:r>
              <a:rPr lang="en-US" altLang="ja-JP" sz="1200" dirty="0">
                <a:solidFill>
                  <a:srgbClr val="FF0000"/>
                </a:solidFill>
                <a:latin typeface="Calibri" panose="020F0502020204030204" pitchFamily="34" charset="0"/>
                <a:ea typeface="Meiryo UI" panose="020B0604030504040204" pitchFamily="50" charset="-128"/>
                <a:cs typeface="Calibri" panose="020F0502020204030204" pitchFamily="34" charset="0"/>
              </a:rPr>
              <a:t>are </a:t>
            </a:r>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candidates for an object, </a:t>
            </a:r>
            <a:r>
              <a:rPr lang="en-US" altLang="ja-JP" sz="1200" dirty="0">
                <a:solidFill>
                  <a:srgbClr val="FF0000"/>
                </a:solidFill>
                <a:latin typeface="Calibri" panose="020F0502020204030204" pitchFamily="34" charset="0"/>
                <a:ea typeface="Meiryo UI" panose="020B0604030504040204" pitchFamily="50" charset="-128"/>
                <a:cs typeface="Calibri" panose="020F0502020204030204" pitchFamily="34" charset="0"/>
              </a:rPr>
              <a:t>the </a:t>
            </a:r>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name of the detection object will be displayed in the </a:t>
            </a:r>
            <a:r>
              <a:rPr lang="en-US" altLang="ja-JP" sz="1200" dirty="0">
                <a:solidFill>
                  <a:srgbClr val="FF0000"/>
                </a:solidFill>
                <a:latin typeface="Calibri" panose="020F0502020204030204" pitchFamily="34" charset="0"/>
                <a:ea typeface="Meiryo UI" panose="020B0604030504040204" pitchFamily="50" charset="-128"/>
                <a:cs typeface="Calibri" panose="020F0502020204030204" pitchFamily="34" charset="0"/>
              </a:rPr>
              <a:t>priority sequence of vehicles, bicycles </a:t>
            </a:r>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and humans</a:t>
            </a:r>
            <a:r>
              <a:rPr lang="en-US" altLang="ja-JP" sz="1200" dirty="0">
                <a:solidFill>
                  <a:srgbClr val="FF0000"/>
                </a:solidFill>
                <a:latin typeface="Calibri" panose="020F0502020204030204" pitchFamily="34" charset="0"/>
                <a:ea typeface="Meiryo UI" panose="020B0604030504040204" pitchFamily="50" charset="-128"/>
                <a:cs typeface="Calibri" panose="020F0502020204030204" pitchFamily="34" charset="0"/>
              </a:rPr>
              <a:t>.</a:t>
            </a:r>
          </a:p>
        </p:txBody>
      </p:sp>
      <p:sp>
        <p:nvSpPr>
          <p:cNvPr id="31" name="正方形/長方形 30"/>
          <p:cNvSpPr/>
          <p:nvPr/>
        </p:nvSpPr>
        <p:spPr>
          <a:xfrm>
            <a:off x="6765296" y="2104623"/>
            <a:ext cx="889318" cy="35283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線吹き出し 2 (枠付き) 31"/>
          <p:cNvSpPr/>
          <p:nvPr/>
        </p:nvSpPr>
        <p:spPr>
          <a:xfrm>
            <a:off x="7732704" y="1624581"/>
            <a:ext cx="2717489" cy="2692249"/>
          </a:xfrm>
          <a:prstGeom prst="borderCallout2">
            <a:avLst>
              <a:gd name="adj1" fmla="val 11016"/>
              <a:gd name="adj2" fmla="val -85"/>
              <a:gd name="adj3" fmla="val 11212"/>
              <a:gd name="adj4" fmla="val -49923"/>
              <a:gd name="adj5" fmla="val 17520"/>
              <a:gd name="adj6" fmla="val -5474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980675" y="4443318"/>
            <a:ext cx="2614570" cy="646331"/>
          </a:xfrm>
          <a:prstGeom prst="rect">
            <a:avLst/>
          </a:prstGeom>
          <a:noFill/>
        </p:spPr>
        <p:txBody>
          <a:bodyPr wrap="square" rtlCol="0">
            <a:spAutoFit/>
          </a:bodyPr>
          <a:lstStyle/>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Select the direction to be detected when [Cross line] is selected for detection mode.</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p:txBody>
      </p:sp>
      <p:sp>
        <p:nvSpPr>
          <p:cNvPr id="34" name="線吹き出し 2 (枠付き) 33"/>
          <p:cNvSpPr/>
          <p:nvPr/>
        </p:nvSpPr>
        <p:spPr>
          <a:xfrm>
            <a:off x="7980676" y="4424418"/>
            <a:ext cx="2476080" cy="665231"/>
          </a:xfrm>
          <a:prstGeom prst="borderCallout2">
            <a:avLst>
              <a:gd name="adj1" fmla="val 11299"/>
              <a:gd name="adj2" fmla="val 168"/>
              <a:gd name="adj3" fmla="val 11212"/>
              <a:gd name="adj4" fmla="val -7170"/>
              <a:gd name="adj5" fmla="val 52543"/>
              <a:gd name="adj6" fmla="val -1324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5909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7383" y="1249742"/>
            <a:ext cx="6221056" cy="3499947"/>
          </a:xfrm>
          <a:prstGeom prst="rect">
            <a:avLst/>
          </a:prstGeom>
        </p:spPr>
      </p:pic>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Image quality setting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25</a:t>
            </a:fld>
            <a:endParaRPr lang="ja-JP" altLang="en-US"/>
          </a:p>
        </p:txBody>
      </p:sp>
      <p:grpSp>
        <p:nvGrpSpPr>
          <p:cNvPr id="8" name="グループ化 7"/>
          <p:cNvGrpSpPr/>
          <p:nvPr/>
        </p:nvGrpSpPr>
        <p:grpSpPr>
          <a:xfrm>
            <a:off x="10521185" y="909177"/>
            <a:ext cx="1565571" cy="5126880"/>
            <a:chOff x="10521185" y="909177"/>
            <a:chExt cx="1565571" cy="5126880"/>
          </a:xfrm>
        </p:grpSpPr>
        <p:sp>
          <p:nvSpPr>
            <p:cNvPr id="15" name="フリーフォーム 14"/>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フリーフォーム 15"/>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フリーフォーム 16"/>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フリーフォーム 24"/>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フリーフォーム 25"/>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フリーフォーム 26"/>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テキスト ボックス 34"/>
          <p:cNvSpPr txBox="1"/>
          <p:nvPr/>
        </p:nvSpPr>
        <p:spPr>
          <a:xfrm>
            <a:off x="254662" y="734775"/>
            <a:ext cx="5321753" cy="338554"/>
          </a:xfrm>
          <a:prstGeom prst="rect">
            <a:avLst/>
          </a:prstGeom>
          <a:noFill/>
        </p:spPr>
        <p:txBody>
          <a:bodyPr wrap="square" rtlCol="0">
            <a:spAutoFit/>
          </a:bodyPr>
          <a:lstStyle/>
          <a:p>
            <a:r>
              <a:rPr lang="en-US" altLang="ja-JP" sz="1600" dirty="0">
                <a:latin typeface="Calibri" panose="020F0502020204030204" pitchFamily="34" charset="0"/>
                <a:ea typeface="Meiryo UI" panose="020B0604030504040204" pitchFamily="50" charset="-128"/>
                <a:cs typeface="Calibri" panose="020F0502020204030204" pitchFamily="34" charset="0"/>
              </a:rPr>
              <a:t>Set the parameters of AI-VMD image quality setting</a:t>
            </a:r>
          </a:p>
        </p:txBody>
      </p:sp>
      <p:sp>
        <p:nvSpPr>
          <p:cNvPr id="38" name="正方形/長方形 37"/>
          <p:cNvSpPr/>
          <p:nvPr/>
        </p:nvSpPr>
        <p:spPr>
          <a:xfrm>
            <a:off x="577285" y="3461798"/>
            <a:ext cx="2866955" cy="34714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887155" y="1492402"/>
            <a:ext cx="3077460" cy="1200329"/>
          </a:xfrm>
          <a:prstGeom prst="rect">
            <a:avLst/>
          </a:prstGeom>
          <a:noFill/>
        </p:spPr>
        <p:txBody>
          <a:bodyPr wrap="square" rtlCol="0">
            <a:spAutoFit/>
          </a:bodyPr>
          <a:lstStyle/>
          <a:p>
            <a:r>
              <a:rPr lang="en-US" altLang="ja-JP" sz="1200" b="1" u="sng" dirty="0">
                <a:latin typeface="Calibri" panose="020F0502020204030204" pitchFamily="34" charset="0"/>
                <a:ea typeface="Meiryo UI" panose="020B0604030504040204" pitchFamily="50" charset="-128"/>
                <a:cs typeface="Calibri" panose="020F0502020204030204" pitchFamily="34" charset="0"/>
              </a:rPr>
              <a:t>Batch change to the appropriate </a:t>
            </a:r>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setting</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Clicking on the [Execute] button changes the parameters of AI-VMD image quality setting in bulk.</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Note: Try this setting change if the recognition </a:t>
            </a:r>
            <a:r>
              <a:rPr lang="en-US" altLang="ja-JP" sz="1200" dirty="0">
                <a:solidFill>
                  <a:srgbClr val="FF0000"/>
                </a:solidFill>
                <a:latin typeface="Calibri" panose="020F0502020204030204" pitchFamily="34" charset="0"/>
                <a:ea typeface="Meiryo UI" panose="020B0604030504040204" pitchFamily="50" charset="-128"/>
                <a:cs typeface="Calibri" panose="020F0502020204030204" pitchFamily="34" charset="0"/>
              </a:rPr>
              <a:t>accuracy is lower than expectations.</a:t>
            </a:r>
          </a:p>
        </p:txBody>
      </p:sp>
      <p:grpSp>
        <p:nvGrpSpPr>
          <p:cNvPr id="34" name="Group 577"/>
          <p:cNvGrpSpPr>
            <a:grpSpLocks/>
          </p:cNvGrpSpPr>
          <p:nvPr/>
        </p:nvGrpSpPr>
        <p:grpSpPr bwMode="auto">
          <a:xfrm>
            <a:off x="254662" y="5035909"/>
            <a:ext cx="9860393" cy="772823"/>
            <a:chOff x="0" y="0"/>
            <a:chExt cx="10309" cy="1647"/>
          </a:xfrm>
        </p:grpSpPr>
        <p:sp>
          <p:nvSpPr>
            <p:cNvPr id="36" name="Rectangle 578"/>
            <p:cNvSpPr>
              <a:spLocks noChangeArrowheads="1"/>
            </p:cNvSpPr>
            <p:nvPr/>
          </p:nvSpPr>
          <p:spPr bwMode="auto">
            <a:xfrm>
              <a:off x="0" y="10"/>
              <a:ext cx="10308" cy="1627"/>
            </a:xfrm>
            <a:prstGeom prst="rect">
              <a:avLst/>
            </a:prstGeom>
            <a:solidFill>
              <a:srgbClr val="DCDDD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ja-JP" altLang="en-US">
                <a:latin typeface="Calibri" panose="020F0502020204030204" pitchFamily="34" charset="0"/>
                <a:cs typeface="Calibri" panose="020F0502020204030204" pitchFamily="34" charset="0"/>
              </a:endParaRPr>
            </a:p>
          </p:txBody>
        </p:sp>
        <p:sp>
          <p:nvSpPr>
            <p:cNvPr id="37" name="Rectangle 579"/>
            <p:cNvSpPr>
              <a:spLocks noChangeArrowheads="1"/>
            </p:cNvSpPr>
            <p:nvPr/>
          </p:nvSpPr>
          <p:spPr bwMode="auto">
            <a:xfrm>
              <a:off x="0" y="0"/>
              <a:ext cx="10308" cy="20"/>
            </a:xfrm>
            <a:prstGeom prst="rect">
              <a:avLst/>
            </a:prstGeom>
            <a:solidFill>
              <a:srgbClr val="7271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ja-JP" altLang="en-US">
                <a:latin typeface="Calibri" panose="020F0502020204030204" pitchFamily="34" charset="0"/>
                <a:cs typeface="Calibri" panose="020F0502020204030204" pitchFamily="34" charset="0"/>
              </a:endParaRPr>
            </a:p>
          </p:txBody>
        </p:sp>
        <p:sp>
          <p:nvSpPr>
            <p:cNvPr id="42" name="Rectangle 580"/>
            <p:cNvSpPr>
              <a:spLocks noChangeArrowheads="1"/>
            </p:cNvSpPr>
            <p:nvPr/>
          </p:nvSpPr>
          <p:spPr bwMode="auto">
            <a:xfrm>
              <a:off x="0" y="1627"/>
              <a:ext cx="10308" cy="20"/>
            </a:xfrm>
            <a:prstGeom prst="rect">
              <a:avLst/>
            </a:prstGeom>
            <a:solidFill>
              <a:srgbClr val="7271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ja-JP" altLang="en-US">
                <a:latin typeface="Calibri" panose="020F0502020204030204" pitchFamily="34" charset="0"/>
                <a:cs typeface="Calibri" panose="020F0502020204030204" pitchFamily="34" charset="0"/>
              </a:endParaRPr>
            </a:p>
          </p:txBody>
        </p:sp>
        <p:sp>
          <p:nvSpPr>
            <p:cNvPr id="43" name="Text Box 581"/>
            <p:cNvSpPr txBox="1">
              <a:spLocks noChangeArrowheads="1"/>
            </p:cNvSpPr>
            <p:nvPr/>
          </p:nvSpPr>
          <p:spPr bwMode="auto">
            <a:xfrm>
              <a:off x="0" y="90"/>
              <a:ext cx="10309" cy="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43510">
                <a:lnSpc>
                  <a:spcPts val="1650"/>
                </a:lnSpc>
                <a:spcAft>
                  <a:spcPts val="0"/>
                </a:spcAft>
              </a:pPr>
              <a:r>
                <a:rPr lang="en-US" altLang="ja-JP" sz="1400" b="1" dirty="0" smtClean="0">
                  <a:effectLst/>
                  <a:latin typeface="Calibri" panose="020F0502020204030204" pitchFamily="34" charset="0"/>
                  <a:ea typeface="Meiryo UI" panose="020B0604030504040204" pitchFamily="50" charset="-128"/>
                  <a:cs typeface="Calibri" panose="020F0502020204030204" pitchFamily="34" charset="0"/>
                </a:rPr>
                <a:t>Important</a:t>
              </a:r>
              <a:endParaRPr lang="ja-JP" sz="1400" dirty="0">
                <a:effectLst/>
                <a:latin typeface="Calibri" panose="020F0502020204030204" pitchFamily="34" charset="0"/>
                <a:ea typeface="Meiryo UI" panose="020B0604030504040204" pitchFamily="50" charset="-128"/>
                <a:cs typeface="Calibri" panose="020F0502020204030204" pitchFamily="34" charset="0"/>
              </a:endParaRPr>
            </a:p>
            <a:p>
              <a:pPr marL="269875" marR="152400" indent="-137160">
                <a:lnSpc>
                  <a:spcPts val="1470"/>
                </a:lnSpc>
                <a:spcAft>
                  <a:spcPts val="0"/>
                </a:spcAft>
              </a:pPr>
              <a:r>
                <a:rPr lang="en-US" altLang="ja-JP"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Note that if a </a:t>
              </a:r>
              <a:r>
                <a:rPr lang="en-US" altLang="ja-JP" sz="1400" dirty="0">
                  <a:latin typeface="Calibri" panose="020F0502020204030204" pitchFamily="34" charset="0"/>
                  <a:ea typeface="Meiryo UI" panose="020B0604030504040204" pitchFamily="50" charset="-128"/>
                  <a:cs typeface="Calibri" panose="020F0502020204030204" pitchFamily="34" charset="0"/>
                </a:rPr>
                <a:t>value larger than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Max. </a:t>
              </a:r>
              <a:r>
                <a:rPr lang="en-US" altLang="ja-JP" sz="1400" dirty="0">
                  <a:latin typeface="Calibri" panose="020F0502020204030204" pitchFamily="34" charset="0"/>
                  <a:ea typeface="Meiryo UI" panose="020B0604030504040204" pitchFamily="50" charset="-128"/>
                  <a:cs typeface="Calibri" panose="020F0502020204030204" pitchFamily="34" charset="0"/>
                </a:rPr>
                <a:t>1/30 s"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is selected for [</a:t>
              </a:r>
              <a:r>
                <a:rPr lang="en-US" altLang="ja-JP" sz="1400" dirty="0">
                  <a:latin typeface="Calibri" panose="020F0502020204030204" pitchFamily="34" charset="0"/>
                  <a:ea typeface="Meiryo UI" panose="020B0604030504040204" pitchFamily="50" charset="-128"/>
                  <a:cs typeface="Calibri" panose="020F0502020204030204" pitchFamily="34" charset="0"/>
                </a:rPr>
                <a:t>Maximum shutter] on the [Setup</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]&gt; [Image/Audio]&gt; [</a:t>
              </a:r>
              <a:r>
                <a:rPr lang="en-US" altLang="ja-JP" sz="1400" dirty="0">
                  <a:latin typeface="Calibri" panose="020F0502020204030204" pitchFamily="34" charset="0"/>
                  <a:ea typeface="Meiryo UI" panose="020B0604030504040204" pitchFamily="50" charset="-128"/>
                  <a:cs typeface="Calibri" panose="020F0502020204030204" pitchFamily="34" charset="0"/>
                </a:rPr>
                <a:t>Image quality</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]&gt; [Image adjust], </a:t>
              </a:r>
              <a:r>
                <a:rPr lang="en-US" altLang="ja-JP" sz="1400" dirty="0">
                  <a:latin typeface="Calibri" panose="020F0502020204030204" pitchFamily="34" charset="0"/>
                  <a:ea typeface="Meiryo UI" panose="020B0604030504040204" pitchFamily="50" charset="-128"/>
                  <a:cs typeface="Calibri" panose="020F0502020204030204" pitchFamily="34" charset="0"/>
                </a:rPr>
                <a:t>the detection accuracy may deteriorate</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t>
              </a:r>
              <a:endParaRPr lang="ja-JP" sz="1400" dirty="0">
                <a:effectLst/>
                <a:latin typeface="Calibri" panose="020F0502020204030204" pitchFamily="34" charset="0"/>
                <a:ea typeface="Meiryo UI" panose="020B0604030504040204" pitchFamily="50" charset="-128"/>
                <a:cs typeface="Calibri" panose="020F0502020204030204" pitchFamily="34" charset="0"/>
              </a:endParaRPr>
            </a:p>
          </p:txBody>
        </p:sp>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64" y="1727363"/>
            <a:ext cx="2699315" cy="1520654"/>
          </a:xfrm>
          <a:prstGeom prst="rect">
            <a:avLst/>
          </a:prstGeom>
        </p:spPr>
      </p:pic>
      <p:sp>
        <p:nvSpPr>
          <p:cNvPr id="40" name="線吹き出し 2 (枠付き) 39"/>
          <p:cNvSpPr/>
          <p:nvPr/>
        </p:nvSpPr>
        <p:spPr>
          <a:xfrm>
            <a:off x="6883037" y="1461851"/>
            <a:ext cx="3081577" cy="1218114"/>
          </a:xfrm>
          <a:prstGeom prst="borderCallout2">
            <a:avLst>
              <a:gd name="adj1" fmla="val 23088"/>
              <a:gd name="adj2" fmla="val -274"/>
              <a:gd name="adj3" fmla="val 22474"/>
              <a:gd name="adj4" fmla="val -83268"/>
              <a:gd name="adj5" fmla="val 164516"/>
              <a:gd name="adj6" fmla="val -1251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347694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348711" y="5135101"/>
            <a:ext cx="9841425" cy="79046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ホームベース 49"/>
          <p:cNvSpPr/>
          <p:nvPr/>
        </p:nvSpPr>
        <p:spPr>
          <a:xfrm>
            <a:off x="350882" y="5139952"/>
            <a:ext cx="3781588" cy="785614"/>
          </a:xfrm>
          <a:prstGeom prst="homePlat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348711" y="4051515"/>
            <a:ext cx="9841425" cy="78561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48711" y="2056006"/>
            <a:ext cx="9841425" cy="1679086"/>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Image quality </a:t>
            </a:r>
            <a:r>
              <a:rPr lang="en-US" altLang="ja-JP" dirty="0" smtClean="0">
                <a:latin typeface="Calibri" panose="020F0502020204030204" pitchFamily="34" charset="0"/>
                <a:cs typeface="Calibri" panose="020F0502020204030204" pitchFamily="34" charset="0"/>
              </a:rPr>
              <a:t>setting</a:t>
            </a:r>
            <a:r>
              <a:rPr lang="ja-JP" altLang="en-US" dirty="0" smtClean="0">
                <a:latin typeface="Calibri" panose="020F0502020204030204" pitchFamily="34" charset="0"/>
                <a:cs typeface="Calibri" panose="020F0502020204030204" pitchFamily="34" charset="0"/>
              </a:rPr>
              <a:t>｜</a:t>
            </a:r>
            <a:r>
              <a:rPr lang="en-US" altLang="ja-JP" dirty="0" smtClean="0">
                <a:latin typeface="Calibri" panose="020F0502020204030204" pitchFamily="34" charset="0"/>
                <a:cs typeface="Calibri" panose="020F0502020204030204" pitchFamily="34" charset="0"/>
              </a:rPr>
              <a:t>Adjust the image quality</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26</a:t>
            </a:fld>
            <a:endParaRPr lang="ja-JP" altLang="en-US"/>
          </a:p>
        </p:txBody>
      </p:sp>
      <p:grpSp>
        <p:nvGrpSpPr>
          <p:cNvPr id="8" name="グループ化 7"/>
          <p:cNvGrpSpPr/>
          <p:nvPr/>
        </p:nvGrpSpPr>
        <p:grpSpPr>
          <a:xfrm>
            <a:off x="10521185" y="909177"/>
            <a:ext cx="1565571" cy="5126880"/>
            <a:chOff x="10521185" y="909177"/>
            <a:chExt cx="1565571" cy="5126880"/>
          </a:xfrm>
        </p:grpSpPr>
        <p:sp>
          <p:nvSpPr>
            <p:cNvPr id="15" name="フリーフォーム 14"/>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フリーフォーム 15"/>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17" name="フリーフォーム 16"/>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5" name="フリーフォーム 24"/>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6" name="フリーフォーム 25"/>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7" name="フリーフォーム 26"/>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35" name="テキスト ボックス 34"/>
          <p:cNvSpPr txBox="1"/>
          <p:nvPr/>
        </p:nvSpPr>
        <p:spPr>
          <a:xfrm>
            <a:off x="244299" y="706517"/>
            <a:ext cx="10410609" cy="1077218"/>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Adjust the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parameters of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AI-VMD image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quality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setting</a:t>
            </a: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a:p>
            <a:r>
              <a:rPr lang="en-US" altLang="ja-JP" sz="16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Note</a:t>
            </a:r>
            <a:r>
              <a:rPr lang="en-US" altLang="ja-JP" sz="1600" dirty="0">
                <a:solidFill>
                  <a:srgbClr val="FF0000"/>
                </a:solidFill>
                <a:latin typeface="Calibri" panose="020F0502020204030204" pitchFamily="34" charset="0"/>
                <a:ea typeface="Meiryo UI" panose="020B0604030504040204" pitchFamily="50" charset="-128"/>
                <a:cs typeface="Calibri" panose="020F0502020204030204" pitchFamily="34" charset="0"/>
              </a:rPr>
              <a:t>: Basically, </a:t>
            </a:r>
            <a:r>
              <a:rPr lang="en-US" altLang="ja-JP" sz="16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image quality adjustment is </a:t>
            </a:r>
            <a:r>
              <a:rPr lang="en-US" altLang="ja-JP" sz="1600" dirty="0">
                <a:solidFill>
                  <a:srgbClr val="FF0000"/>
                </a:solidFill>
                <a:latin typeface="Calibri" panose="020F0502020204030204" pitchFamily="34" charset="0"/>
                <a:ea typeface="Meiryo UI" panose="020B0604030504040204" pitchFamily="50" charset="-128"/>
                <a:cs typeface="Calibri" panose="020F0502020204030204" pitchFamily="34" charset="0"/>
              </a:rPr>
              <a:t>unnecessary. </a:t>
            </a:r>
          </a:p>
          <a:p>
            <a:r>
              <a:rPr lang="ja-JP" altLang="en-US"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If the </a:t>
            </a:r>
            <a:r>
              <a:rPr lang="en-US" altLang="ja-JP" sz="1600" dirty="0">
                <a:latin typeface="Calibri" panose="020F0502020204030204" pitchFamily="34" charset="0"/>
                <a:ea typeface="Meiryo UI" panose="020B0604030504040204" pitchFamily="50" charset="-128"/>
                <a:cs typeface="Calibri" panose="020F0502020204030204" pitchFamily="34" charset="0"/>
              </a:rPr>
              <a:t>detection accuracy is lower than expectations, adjust the image quality from the following viewpoints.</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p:txBody>
      </p:sp>
      <p:sp>
        <p:nvSpPr>
          <p:cNvPr id="31" name="正方形/長方形 30"/>
          <p:cNvSpPr/>
          <p:nvPr/>
        </p:nvSpPr>
        <p:spPr>
          <a:xfrm>
            <a:off x="420785" y="5344280"/>
            <a:ext cx="1840760" cy="369332"/>
          </a:xfrm>
          <a:prstGeom prst="rect">
            <a:avLst/>
          </a:prstGeom>
        </p:spPr>
        <p:txBody>
          <a:bodyPr wrap="none">
            <a:spAutoFit/>
          </a:bodyPr>
          <a:lstStyle/>
          <a:p>
            <a:pPr fontAlgn="base">
              <a:spcAft>
                <a:spcPct val="0"/>
              </a:spcAft>
            </a:pPr>
            <a:r>
              <a:rPr lang="en-US" altLang="ja-JP"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Focus adjustment</a:t>
            </a:r>
            <a:endParaRPr lang="en-US" altLang="ja-JP"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32" name="ホームベース 31"/>
          <p:cNvSpPr/>
          <p:nvPr/>
        </p:nvSpPr>
        <p:spPr>
          <a:xfrm>
            <a:off x="348710" y="4063695"/>
            <a:ext cx="4162329" cy="785614"/>
          </a:xfrm>
          <a:prstGeom prst="homePlat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10515" y="4133336"/>
            <a:ext cx="4105739" cy="646331"/>
          </a:xfrm>
          <a:prstGeom prst="rect">
            <a:avLst/>
          </a:prstGeom>
        </p:spPr>
        <p:txBody>
          <a:bodyPr wrap="none">
            <a:spAutoFit/>
          </a:bodyPr>
          <a:lstStyle/>
          <a:p>
            <a:pPr fontAlgn="base">
              <a:spcAft>
                <a:spcPct val="0"/>
              </a:spcAft>
            </a:pPr>
            <a:r>
              <a:rPr lang="en-US" altLang="ja-JP"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Set mask areas for brightness adjustment </a:t>
            </a:r>
          </a:p>
          <a:p>
            <a:pPr fontAlgn="base">
              <a:spcAft>
                <a:spcPct val="0"/>
              </a:spcAft>
            </a:pPr>
            <a:r>
              <a:rPr lang="en-US" altLang="ja-JP"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(countermeasure against strong light)</a:t>
            </a:r>
            <a:endParaRPr lang="en-US" altLang="ja-JP"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36" name="テキスト ボックス 35"/>
          <p:cNvSpPr txBox="1"/>
          <p:nvPr/>
        </p:nvSpPr>
        <p:spPr>
          <a:xfrm>
            <a:off x="4777977" y="1997811"/>
            <a:ext cx="5507826" cy="1815882"/>
          </a:xfrm>
          <a:prstGeom prst="rect">
            <a:avLst/>
          </a:prstGeom>
          <a:noFill/>
        </p:spPr>
        <p:txBody>
          <a:bodyPr wrap="square" rtlCol="0">
            <a:spAutoFit/>
          </a:bodyPr>
          <a:lstStyle/>
          <a:p>
            <a:r>
              <a:rPr lang="en-US" altLang="ja-JP" sz="1400" dirty="0" smtClean="0">
                <a:latin typeface="Calibri" panose="020F0502020204030204" pitchFamily="34" charset="0"/>
                <a:ea typeface="Meiryo UI" panose="020B0604030504040204" pitchFamily="50" charset="-128"/>
                <a:cs typeface="Calibri" panose="020F0502020204030204" pitchFamily="34" charset="0"/>
              </a:rPr>
              <a:t>Clicking the [Execute] button in [Batch change to the appropriate setting] automatically sets the image quality parameters related to AI-VMD in bulk.</a:t>
            </a:r>
          </a:p>
          <a:p>
            <a:endParaRPr lang="ja-JP" altLang="en-US" sz="1400" dirty="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n"/>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Items changed in bulk</a:t>
            </a:r>
            <a:endParaRPr lang="ja-JP" altLang="en-US" sz="1400" dirty="0">
              <a:latin typeface="Calibri" panose="020F0502020204030204" pitchFamily="34" charset="0"/>
              <a:ea typeface="Meiryo UI" panose="020B0604030504040204" pitchFamily="50" charset="-128"/>
              <a:cs typeface="Calibri" panose="020F0502020204030204" pitchFamily="34" charset="0"/>
            </a:endParaRPr>
          </a:p>
          <a:p>
            <a:r>
              <a:rPr lang="ja-JP" altLang="en-US"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Super Dynamic: Off</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a:p>
            <a:r>
              <a:rPr lang="ja-JP" altLang="en-US"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Light control speed: 8</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a:p>
            <a:r>
              <a:rPr lang="ja-JP" altLang="en-US"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White balance adjusting speed: 8</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p:txBody>
      </p:sp>
      <p:sp>
        <p:nvSpPr>
          <p:cNvPr id="37" name="テキスト ボックス 36"/>
          <p:cNvSpPr txBox="1"/>
          <p:nvPr/>
        </p:nvSpPr>
        <p:spPr>
          <a:xfrm>
            <a:off x="7415759" y="3050534"/>
            <a:ext cx="2870044" cy="738664"/>
          </a:xfrm>
          <a:prstGeom prst="rect">
            <a:avLst/>
          </a:prstGeom>
          <a:noFill/>
        </p:spPr>
        <p:txBody>
          <a:bodyPr wrap="square" rtlCol="0">
            <a:spAutoFit/>
          </a:bodyPr>
          <a:lstStyle/>
          <a:p>
            <a:r>
              <a:rPr lang="ja-JP" altLang="en-US"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Digital noise reduction: 128</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a:p>
            <a:r>
              <a:rPr lang="ja-JP" altLang="en-US"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Intelligent Auto: Off</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a:p>
            <a:r>
              <a:rPr lang="ja-JP" altLang="en-US"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Auto contrast adjust: Off</a:t>
            </a:r>
            <a:endParaRPr lang="ja-JP" altLang="en-US" sz="1400" dirty="0">
              <a:latin typeface="Calibri" panose="020F0502020204030204" pitchFamily="34" charset="0"/>
              <a:ea typeface="Meiryo UI" panose="020B0604030504040204" pitchFamily="50" charset="-128"/>
              <a:cs typeface="Calibri" panose="020F0502020204030204" pitchFamily="34" charset="0"/>
            </a:endParaRPr>
          </a:p>
        </p:txBody>
      </p:sp>
      <p:sp>
        <p:nvSpPr>
          <p:cNvPr id="47" name="テキスト ボックス 46"/>
          <p:cNvSpPr txBox="1"/>
          <p:nvPr/>
        </p:nvSpPr>
        <p:spPr>
          <a:xfrm>
            <a:off x="4618553" y="3970852"/>
            <a:ext cx="5667250" cy="954107"/>
          </a:xfrm>
          <a:prstGeom prst="rect">
            <a:avLst/>
          </a:prstGeom>
          <a:noFill/>
        </p:spPr>
        <p:txBody>
          <a:bodyPr wrap="square" rtlCol="0">
            <a:spAutoFit/>
          </a:bodyPr>
          <a:lstStyle/>
          <a:p>
            <a:r>
              <a:rPr lang="en-US" altLang="ja-JP" sz="1400" dirty="0" smtClean="0">
                <a:latin typeface="Calibri" panose="020F0502020204030204" pitchFamily="34" charset="0"/>
                <a:ea typeface="Meiryo UI" panose="020B0604030504040204" pitchFamily="50" charset="-128"/>
                <a:cs typeface="Calibri" panose="020F0502020204030204" pitchFamily="34" charset="0"/>
              </a:rPr>
              <a:t>The entire image can become dark and the detection accuracy may decrease if there is strong light at night such as headlight or street lamp.</a:t>
            </a:r>
          </a:p>
          <a:p>
            <a:r>
              <a:rPr lang="en-US" altLang="ja-JP" sz="1400" dirty="0" smtClean="0">
                <a:latin typeface="Calibri" panose="020F0502020204030204" pitchFamily="34" charset="0"/>
                <a:ea typeface="Meiryo UI" panose="020B0604030504040204" pitchFamily="50" charset="-128"/>
                <a:cs typeface="Calibri" panose="020F0502020204030204" pitchFamily="34" charset="0"/>
              </a:rPr>
              <a:t>The image brightness can be adjusted by setting </a:t>
            </a:r>
            <a:r>
              <a:rPr lang="en-US" altLang="ja-JP" sz="1400" dirty="0">
                <a:latin typeface="Calibri" panose="020F0502020204030204" pitchFamily="34" charset="0"/>
                <a:ea typeface="Meiryo UI" panose="020B0604030504040204" pitchFamily="50" charset="-128"/>
                <a:cs typeface="Calibri" panose="020F0502020204030204" pitchFamily="34" charset="0"/>
              </a:rPr>
              <a:t>mask areas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on the bright areas.</a:t>
            </a:r>
            <a:endParaRPr lang="ja-JP" altLang="en-US" sz="1400" dirty="0">
              <a:latin typeface="Calibri" panose="020F0502020204030204" pitchFamily="34" charset="0"/>
              <a:ea typeface="Meiryo UI" panose="020B0604030504040204" pitchFamily="50" charset="-128"/>
              <a:cs typeface="Calibri" panose="020F0502020204030204" pitchFamily="34" charset="0"/>
            </a:endParaRPr>
          </a:p>
        </p:txBody>
      </p:sp>
      <p:sp>
        <p:nvSpPr>
          <p:cNvPr id="48" name="テキスト ボックス 47"/>
          <p:cNvSpPr txBox="1"/>
          <p:nvPr/>
        </p:nvSpPr>
        <p:spPr>
          <a:xfrm>
            <a:off x="4777977" y="5221224"/>
            <a:ext cx="4434603" cy="523220"/>
          </a:xfrm>
          <a:prstGeom prst="rect">
            <a:avLst/>
          </a:prstGeom>
          <a:noFill/>
        </p:spPr>
        <p:txBody>
          <a:bodyPr wrap="square" rtlCol="0">
            <a:spAutoFit/>
          </a:bodyPr>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Detection accuracy may decrease due to out-of-focus blur.</a:t>
            </a:r>
          </a:p>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Correcting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focus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will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improve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detection accuracy.</a:t>
            </a:r>
            <a:endPar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49" name="ホームベース 48"/>
          <p:cNvSpPr/>
          <p:nvPr/>
        </p:nvSpPr>
        <p:spPr>
          <a:xfrm>
            <a:off x="351044" y="2051942"/>
            <a:ext cx="3781588" cy="785614"/>
          </a:xfrm>
          <a:prstGeom prst="homePlat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20785" y="2262708"/>
            <a:ext cx="3453959" cy="369332"/>
          </a:xfrm>
          <a:prstGeom prst="rect">
            <a:avLst/>
          </a:prstGeom>
        </p:spPr>
        <p:txBody>
          <a:bodyPr wrap="none">
            <a:spAutoFit/>
          </a:bodyPr>
          <a:lstStyle/>
          <a:p>
            <a:pPr fontAlgn="base">
              <a:spcAft>
                <a:spcPct val="0"/>
              </a:spcAft>
            </a:pPr>
            <a:r>
              <a:rPr lang="en-US" altLang="ja-JP"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Bulk configuration of image quality</a:t>
            </a:r>
            <a:endParaRPr lang="en-US" altLang="ja-JP"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6284" y="3096176"/>
            <a:ext cx="4335264" cy="356455"/>
          </a:xfrm>
          <a:prstGeom prst="rect">
            <a:avLst/>
          </a:prstGeom>
        </p:spPr>
      </p:pic>
    </p:spTree>
    <p:extLst>
      <p:ext uri="{BB962C8B-B14F-4D97-AF65-F5344CB8AC3E}">
        <p14:creationId xmlns:p14="http://schemas.microsoft.com/office/powerpoint/2010/main" val="13197710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69" y="3266776"/>
            <a:ext cx="2307361" cy="2691131"/>
          </a:xfrm>
          <a:prstGeom prst="rect">
            <a:avLst/>
          </a:prstGeom>
        </p:spPr>
      </p:pic>
      <p:pic>
        <p:nvPicPr>
          <p:cNvPr id="37" name="図 3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99191" y="3274931"/>
            <a:ext cx="3578972" cy="2407609"/>
          </a:xfrm>
          <a:prstGeom prst="rect">
            <a:avLst/>
          </a:prstGeom>
        </p:spPr>
      </p:pic>
      <p:sp>
        <p:nvSpPr>
          <p:cNvPr id="2" name="タイトル 1"/>
          <p:cNvSpPr>
            <a:spLocks noGrp="1"/>
          </p:cNvSpPr>
          <p:nvPr>
            <p:ph type="title"/>
          </p:nvPr>
        </p:nvSpPr>
        <p:spPr>
          <a:xfrm>
            <a:off x="254661" y="74428"/>
            <a:ext cx="11280607" cy="564783"/>
          </a:xfrm>
        </p:spPr>
        <p:txBody>
          <a:bodyPr/>
          <a:lstStyle/>
          <a:p>
            <a:r>
              <a:rPr lang="en-US" altLang="ja-JP" sz="3200" dirty="0">
                <a:latin typeface="Calibri" panose="020F0502020204030204" pitchFamily="34" charset="0"/>
                <a:cs typeface="Calibri" panose="020F0502020204030204" pitchFamily="34" charset="0"/>
              </a:rPr>
              <a:t>Image quality setting</a:t>
            </a:r>
            <a:r>
              <a:rPr lang="ja-JP" altLang="en-US" sz="3200" dirty="0" smtClean="0">
                <a:latin typeface="Calibri" panose="020F0502020204030204" pitchFamily="34" charset="0"/>
                <a:cs typeface="Calibri" panose="020F0502020204030204" pitchFamily="34" charset="0"/>
              </a:rPr>
              <a:t>｜</a:t>
            </a:r>
            <a:r>
              <a:rPr lang="en-US" altLang="ja-JP" sz="3200" dirty="0" smtClean="0">
                <a:latin typeface="Calibri" panose="020F0502020204030204" pitchFamily="34" charset="0"/>
                <a:cs typeface="Calibri" panose="020F0502020204030204" pitchFamily="34" charset="0"/>
              </a:rPr>
              <a:t>Set mask</a:t>
            </a:r>
            <a:r>
              <a:rPr lang="ja-JP" altLang="en-US" sz="3200" dirty="0" smtClean="0">
                <a:latin typeface="Calibri" panose="020F0502020204030204" pitchFamily="34" charset="0"/>
                <a:cs typeface="Calibri" panose="020F0502020204030204" pitchFamily="34" charset="0"/>
              </a:rPr>
              <a:t> </a:t>
            </a:r>
            <a:r>
              <a:rPr lang="en-US" altLang="ja-JP" sz="3200" dirty="0" smtClean="0">
                <a:latin typeface="Calibri" panose="020F0502020204030204" pitchFamily="34" charset="0"/>
                <a:cs typeface="Calibri" panose="020F0502020204030204" pitchFamily="34" charset="0"/>
              </a:rPr>
              <a:t>areas for brightness adjustment</a:t>
            </a:r>
            <a:endParaRPr kumimoji="1" lang="ja-JP" altLang="en-US" sz="3200"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27</a:t>
            </a:fld>
            <a:endParaRPr lang="ja-JP" altLang="en-US" dirty="0"/>
          </a:p>
        </p:txBody>
      </p:sp>
      <p:grpSp>
        <p:nvGrpSpPr>
          <p:cNvPr id="19" name="グループ化 18"/>
          <p:cNvGrpSpPr/>
          <p:nvPr/>
        </p:nvGrpSpPr>
        <p:grpSpPr>
          <a:xfrm>
            <a:off x="2724056" y="3263871"/>
            <a:ext cx="3601376" cy="2418669"/>
            <a:chOff x="2027671" y="3357916"/>
            <a:chExt cx="3870614" cy="2599488"/>
          </a:xfrm>
        </p:grpSpPr>
        <p:pic>
          <p:nvPicPr>
            <p:cNvPr id="34" name="図 3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34080" y="3357916"/>
              <a:ext cx="3864205" cy="2599488"/>
            </a:xfrm>
            <a:prstGeom prst="rect">
              <a:avLst/>
            </a:prstGeom>
          </p:spPr>
        </p:pic>
        <p:sp>
          <p:nvSpPr>
            <p:cNvPr id="35" name="円/楕円 32"/>
            <p:cNvSpPr/>
            <p:nvPr/>
          </p:nvSpPr>
          <p:spPr>
            <a:xfrm>
              <a:off x="2718156" y="3464077"/>
              <a:ext cx="513057" cy="432272"/>
            </a:xfrm>
            <a:prstGeom prst="ellipse">
              <a:avLst/>
            </a:prstGeom>
            <a:noFill/>
            <a:ln w="381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6" name="テキスト ボックス 35"/>
            <p:cNvSpPr txBox="1"/>
            <p:nvPr/>
          </p:nvSpPr>
          <p:spPr>
            <a:xfrm>
              <a:off x="2298872" y="3905230"/>
              <a:ext cx="1428719" cy="396943"/>
            </a:xfrm>
            <a:prstGeom prst="rect">
              <a:avLst/>
            </a:prstGeom>
            <a:noFill/>
          </p:spPr>
          <p:txBody>
            <a:bodyPr wrap="none" rtlCol="0">
              <a:spAutoFit/>
            </a:bodyPr>
            <a:lstStyle/>
            <a:p>
              <a:pPr defTabSz="914400" fontAlgn="base">
                <a:spcBef>
                  <a:spcPct val="0"/>
                </a:spcBef>
                <a:spcAft>
                  <a:spcPct val="0"/>
                </a:spcAft>
              </a:pPr>
              <a:r>
                <a:rPr lang="en-US" altLang="ja-JP" sz="1800" b="1" dirty="0" smtClean="0">
                  <a:solidFill>
                    <a:prstClr val="white"/>
                  </a:solidFill>
                  <a:latin typeface="Calibri" panose="020F0502020204030204" pitchFamily="34" charset="0"/>
                  <a:ea typeface="Meiryo UI" panose="020B0604030504040204" pitchFamily="50" charset="-128"/>
                  <a:cs typeface="Calibri" panose="020F0502020204030204" pitchFamily="34" charset="0"/>
                </a:rPr>
                <a:t>Street</a:t>
              </a:r>
              <a:r>
                <a:rPr lang="ja-JP" altLang="en-US" b="1" dirty="0">
                  <a:solidFill>
                    <a:prstClr val="white"/>
                  </a:solidFill>
                  <a:latin typeface="Calibri" panose="020F0502020204030204" pitchFamily="34" charset="0"/>
                  <a:ea typeface="Meiryo UI" panose="020B0604030504040204" pitchFamily="50" charset="-128"/>
                  <a:cs typeface="Calibri" panose="020F0502020204030204" pitchFamily="34" charset="0"/>
                </a:rPr>
                <a:t> </a:t>
              </a:r>
              <a:r>
                <a:rPr lang="en-US" altLang="ja-JP" b="1" dirty="0" smtClean="0">
                  <a:solidFill>
                    <a:prstClr val="white"/>
                  </a:solidFill>
                  <a:latin typeface="Calibri" panose="020F0502020204030204" pitchFamily="34" charset="0"/>
                  <a:ea typeface="Meiryo UI" panose="020B0604030504040204" pitchFamily="50" charset="-128"/>
                  <a:cs typeface="Calibri" panose="020F0502020204030204" pitchFamily="34" charset="0"/>
                </a:rPr>
                <a:t>lights</a:t>
              </a:r>
              <a:endParaRPr lang="ja-JP" altLang="en-US" sz="1800" b="1" dirty="0">
                <a:solidFill>
                  <a:prstClr val="white"/>
                </a:solidFill>
                <a:latin typeface="Calibri" panose="020F0502020204030204" pitchFamily="34" charset="0"/>
                <a:ea typeface="Meiryo UI" panose="020B0604030504040204" pitchFamily="50" charset="-128"/>
                <a:cs typeface="Calibri" panose="020F0502020204030204" pitchFamily="34" charset="0"/>
              </a:endParaRPr>
            </a:p>
          </p:txBody>
        </p:sp>
        <p:sp>
          <p:nvSpPr>
            <p:cNvPr id="38" name="円/楕円 35"/>
            <p:cNvSpPr/>
            <p:nvPr/>
          </p:nvSpPr>
          <p:spPr>
            <a:xfrm>
              <a:off x="2027671" y="3367430"/>
              <a:ext cx="689661" cy="504111"/>
            </a:xfrm>
            <a:prstGeom prst="ellipse">
              <a:avLst/>
            </a:prstGeom>
            <a:noFill/>
            <a:ln w="381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9" name="円/楕円 36"/>
            <p:cNvSpPr/>
            <p:nvPr/>
          </p:nvSpPr>
          <p:spPr>
            <a:xfrm>
              <a:off x="3231213" y="3357916"/>
              <a:ext cx="1209880" cy="626943"/>
            </a:xfrm>
            <a:prstGeom prst="ellipse">
              <a:avLst/>
            </a:prstGeom>
            <a:noFill/>
            <a:ln w="381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grpSp>
      <p:sp>
        <p:nvSpPr>
          <p:cNvPr id="43" name="Rectangle 3"/>
          <p:cNvSpPr>
            <a:spLocks noChangeArrowheads="1"/>
          </p:cNvSpPr>
          <p:nvPr/>
        </p:nvSpPr>
        <p:spPr bwMode="auto">
          <a:xfrm>
            <a:off x="225502" y="2519065"/>
            <a:ext cx="9752228" cy="528794"/>
          </a:xfrm>
          <a:prstGeom prst="rect">
            <a:avLst/>
          </a:prstGeom>
          <a:noFill/>
          <a:ln w="6350">
            <a:noFill/>
          </a:ln>
          <a:extLst/>
        </p:spPr>
        <p:style>
          <a:lnRef idx="2">
            <a:schemeClr val="accent1"/>
          </a:lnRef>
          <a:fillRef idx="1">
            <a:schemeClr val="lt1"/>
          </a:fillRef>
          <a:effectRef idx="0">
            <a:schemeClr val="accent1"/>
          </a:effectRef>
          <a:fontRef idx="minor">
            <a:schemeClr val="dk1"/>
          </a:fontRef>
        </p:style>
        <p:txBody>
          <a:bodyPr wrap="square" lIns="72000" tIns="18000" rIns="72000" bIns="18000" anchor="ctr" anchorCtr="0">
            <a:spAutoFit/>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Bef>
                <a:spcPct val="0"/>
              </a:spcBef>
              <a:spcAft>
                <a:spcPct val="0"/>
              </a:spcAft>
              <a:buNone/>
            </a:pPr>
            <a:r>
              <a:rPr lang="en-US" altLang="ja-JP" sz="1600" u="sng" dirty="0" smtClean="0">
                <a:latin typeface="Calibri" panose="020F0502020204030204" pitchFamily="34" charset="0"/>
                <a:ea typeface="Meiryo UI" panose="020B0604030504040204" pitchFamily="50" charset="-128"/>
                <a:cs typeface="Calibri" panose="020F0502020204030204" pitchFamily="34" charset="0"/>
              </a:rPr>
              <a:t>How to setup</a:t>
            </a:r>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pPr defTabSz="914400" fontAlgn="base">
              <a:spcBef>
                <a:spcPct val="0"/>
              </a:spcBef>
              <a:spcAft>
                <a:spcPct val="0"/>
              </a:spcAft>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Image/Audio</a:t>
            </a:r>
            <a:r>
              <a:rPr lang="ja-JP" altLang="en-US"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Image quality</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Image adjust</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Super Dynamic: Off</a:t>
            </a:r>
            <a:r>
              <a:rPr lang="ja-JP" altLang="en-US"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Click the [Start] button in “Mask area”</a:t>
            </a:r>
            <a:endParaRPr lang="ja-JP" altLang="en-US" sz="1600" dirty="0">
              <a:latin typeface="Calibri" panose="020F0502020204030204" pitchFamily="34" charset="0"/>
              <a:ea typeface="Meiryo UI" panose="020B0604030504040204" pitchFamily="50" charset="-128"/>
              <a:cs typeface="Calibri" panose="020F0502020204030204" pitchFamily="34" charset="0"/>
            </a:endParaRPr>
          </a:p>
        </p:txBody>
      </p:sp>
      <p:sp>
        <p:nvSpPr>
          <p:cNvPr id="10" name="正方形/長方形 9"/>
          <p:cNvSpPr/>
          <p:nvPr/>
        </p:nvSpPr>
        <p:spPr>
          <a:xfrm>
            <a:off x="268802" y="747980"/>
            <a:ext cx="8574270" cy="400110"/>
          </a:xfrm>
          <a:prstGeom prst="rect">
            <a:avLst/>
          </a:prstGeom>
        </p:spPr>
        <p:txBody>
          <a:bodyPr wrap="none">
            <a:spAutoFit/>
          </a:bodyPr>
          <a:lstStyle/>
          <a:p>
            <a:pPr fontAlgn="base">
              <a:spcAft>
                <a:spcPct val="0"/>
              </a:spcAft>
            </a:pPr>
            <a:r>
              <a:rPr lang="en-US" altLang="ja-JP" sz="20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Set mask areas for brightness adjustment (countermeasure </a:t>
            </a:r>
            <a:r>
              <a:rPr lang="en-US" altLang="ja-JP" sz="2000" dirty="0">
                <a:solidFill>
                  <a:srgbClr val="002060"/>
                </a:solidFill>
                <a:latin typeface="Calibri" panose="020F0502020204030204" pitchFamily="34" charset="0"/>
                <a:ea typeface="Meiryo UI" panose="020B0604030504040204" pitchFamily="50" charset="-128"/>
                <a:cs typeface="Calibri" panose="020F0502020204030204" pitchFamily="34" charset="0"/>
              </a:rPr>
              <a:t>against strong </a:t>
            </a:r>
            <a:r>
              <a:rPr lang="en-US" altLang="ja-JP" sz="20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light)</a:t>
            </a:r>
            <a:endParaRPr lang="ja-JP" altLang="en-US" sz="20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18" name="正方形/長方形 17"/>
          <p:cNvSpPr/>
          <p:nvPr/>
        </p:nvSpPr>
        <p:spPr>
          <a:xfrm>
            <a:off x="400016" y="1218844"/>
            <a:ext cx="9139169" cy="830997"/>
          </a:xfrm>
          <a:prstGeom prst="rect">
            <a:avLst/>
          </a:prstGeom>
        </p:spPr>
        <p:txBody>
          <a:bodyPr wrap="square">
            <a:spAutoFit/>
          </a:bodyPr>
          <a:lstStyle/>
          <a:p>
            <a:r>
              <a:rPr lang="en-US" altLang="ja-JP" sz="1600" dirty="0">
                <a:latin typeface="Calibri" panose="020F0502020204030204" pitchFamily="34" charset="0"/>
                <a:ea typeface="Meiryo UI" panose="020B0604030504040204" pitchFamily="50" charset="-128"/>
                <a:cs typeface="Calibri" panose="020F0502020204030204" pitchFamily="34" charset="0"/>
              </a:rPr>
              <a:t>The entire image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can </a:t>
            </a:r>
            <a:r>
              <a:rPr lang="en-US" altLang="ja-JP" sz="1600" dirty="0">
                <a:latin typeface="Calibri" panose="020F0502020204030204" pitchFamily="34" charset="0"/>
                <a:ea typeface="Meiryo UI" panose="020B0604030504040204" pitchFamily="50" charset="-128"/>
                <a:cs typeface="Calibri" panose="020F0502020204030204" pitchFamily="34" charset="0"/>
              </a:rPr>
              <a:t>become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dark and the </a:t>
            </a:r>
            <a:r>
              <a:rPr lang="en-US" altLang="ja-JP" sz="1600" dirty="0">
                <a:latin typeface="Calibri" panose="020F0502020204030204" pitchFamily="34" charset="0"/>
                <a:ea typeface="Meiryo UI" panose="020B0604030504040204" pitchFamily="50" charset="-128"/>
                <a:cs typeface="Calibri" panose="020F0502020204030204" pitchFamily="34" charset="0"/>
              </a:rPr>
              <a:t>detection accuracy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may </a:t>
            </a:r>
            <a:r>
              <a:rPr lang="en-US" altLang="ja-JP" sz="1600" dirty="0">
                <a:latin typeface="Calibri" panose="020F0502020204030204" pitchFamily="34" charset="0"/>
                <a:ea typeface="Meiryo UI" panose="020B0604030504040204" pitchFamily="50" charset="-128"/>
                <a:cs typeface="Calibri" panose="020F0502020204030204" pitchFamily="34" charset="0"/>
              </a:rPr>
              <a:t>deteriorate if there is strong light at night such as headlight or street lamp.</a:t>
            </a:r>
          </a:p>
          <a:p>
            <a:r>
              <a:rPr lang="en-US" altLang="ja-JP" sz="1600" dirty="0" smtClean="0">
                <a:latin typeface="Calibri" panose="020F0502020204030204" pitchFamily="34" charset="0"/>
                <a:ea typeface="Meiryo UI" panose="020B0604030504040204" pitchFamily="50" charset="-128"/>
                <a:cs typeface="Calibri" panose="020F0502020204030204" pitchFamily="34" charset="0"/>
              </a:rPr>
              <a:t>The image brightness can be adjusted by </a:t>
            </a:r>
            <a:r>
              <a:rPr lang="en-US" altLang="ja-JP" sz="1600" dirty="0">
                <a:latin typeface="Calibri" panose="020F0502020204030204" pitchFamily="34" charset="0"/>
                <a:ea typeface="Meiryo UI" panose="020B0604030504040204" pitchFamily="50" charset="-128"/>
                <a:cs typeface="Calibri" panose="020F0502020204030204" pitchFamily="34" charset="0"/>
              </a:rPr>
              <a:t>setting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mask areas on the </a:t>
            </a:r>
            <a:r>
              <a:rPr lang="en-US" altLang="ja-JP" sz="1600" dirty="0">
                <a:latin typeface="Calibri" panose="020F0502020204030204" pitchFamily="34" charset="0"/>
                <a:ea typeface="Meiryo UI" panose="020B0604030504040204" pitchFamily="50" charset="-128"/>
                <a:cs typeface="Calibri" panose="020F0502020204030204" pitchFamily="34" charset="0"/>
              </a:rPr>
              <a:t>bright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areas with strong light.</a:t>
            </a:r>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p:txBody>
      </p:sp>
      <p:sp>
        <p:nvSpPr>
          <p:cNvPr id="40" name="正方形/長方形 39"/>
          <p:cNvSpPr/>
          <p:nvPr/>
        </p:nvSpPr>
        <p:spPr bwMode="auto">
          <a:xfrm>
            <a:off x="6499189" y="3274932"/>
            <a:ext cx="2228430" cy="3803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41" name="正方形/長方形 40"/>
          <p:cNvSpPr/>
          <p:nvPr/>
        </p:nvSpPr>
        <p:spPr bwMode="auto">
          <a:xfrm>
            <a:off x="6945042" y="3622466"/>
            <a:ext cx="1784921" cy="42816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4118631146"/>
              </p:ext>
            </p:extLst>
          </p:nvPr>
        </p:nvGraphicFramePr>
        <p:xfrm>
          <a:off x="6499186" y="3263871"/>
          <a:ext cx="3578968" cy="2407602"/>
        </p:xfrm>
        <a:graphic>
          <a:graphicData uri="http://schemas.openxmlformats.org/drawingml/2006/table">
            <a:tbl>
              <a:tblPr firstRow="1" bandRow="1">
                <a:tableStyleId>{0505E3EF-67EA-436B-97B2-0124C06EBD24}</a:tableStyleId>
              </a:tblPr>
              <a:tblGrid>
                <a:gridCol w="447371">
                  <a:extLst>
                    <a:ext uri="{9D8B030D-6E8A-4147-A177-3AD203B41FA5}">
                      <a16:colId xmlns:a16="http://schemas.microsoft.com/office/drawing/2014/main" val="20000"/>
                    </a:ext>
                  </a:extLst>
                </a:gridCol>
                <a:gridCol w="447371">
                  <a:extLst>
                    <a:ext uri="{9D8B030D-6E8A-4147-A177-3AD203B41FA5}">
                      <a16:colId xmlns:a16="http://schemas.microsoft.com/office/drawing/2014/main" val="20001"/>
                    </a:ext>
                  </a:extLst>
                </a:gridCol>
                <a:gridCol w="447371">
                  <a:extLst>
                    <a:ext uri="{9D8B030D-6E8A-4147-A177-3AD203B41FA5}">
                      <a16:colId xmlns:a16="http://schemas.microsoft.com/office/drawing/2014/main" val="20002"/>
                    </a:ext>
                  </a:extLst>
                </a:gridCol>
                <a:gridCol w="447371">
                  <a:extLst>
                    <a:ext uri="{9D8B030D-6E8A-4147-A177-3AD203B41FA5}">
                      <a16:colId xmlns:a16="http://schemas.microsoft.com/office/drawing/2014/main" val="20003"/>
                    </a:ext>
                  </a:extLst>
                </a:gridCol>
                <a:gridCol w="447371">
                  <a:extLst>
                    <a:ext uri="{9D8B030D-6E8A-4147-A177-3AD203B41FA5}">
                      <a16:colId xmlns:a16="http://schemas.microsoft.com/office/drawing/2014/main" val="20004"/>
                    </a:ext>
                  </a:extLst>
                </a:gridCol>
                <a:gridCol w="447371">
                  <a:extLst>
                    <a:ext uri="{9D8B030D-6E8A-4147-A177-3AD203B41FA5}">
                      <a16:colId xmlns:a16="http://schemas.microsoft.com/office/drawing/2014/main" val="20005"/>
                    </a:ext>
                  </a:extLst>
                </a:gridCol>
                <a:gridCol w="447371">
                  <a:extLst>
                    <a:ext uri="{9D8B030D-6E8A-4147-A177-3AD203B41FA5}">
                      <a16:colId xmlns:a16="http://schemas.microsoft.com/office/drawing/2014/main" val="20006"/>
                    </a:ext>
                  </a:extLst>
                </a:gridCol>
                <a:gridCol w="447371">
                  <a:extLst>
                    <a:ext uri="{9D8B030D-6E8A-4147-A177-3AD203B41FA5}">
                      <a16:colId xmlns:a16="http://schemas.microsoft.com/office/drawing/2014/main" val="20007"/>
                    </a:ext>
                  </a:extLst>
                </a:gridCol>
              </a:tblGrid>
              <a:tr h="401267">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extLst>
                  <a:ext uri="{0D108BD9-81ED-4DB2-BD59-A6C34878D82A}">
                    <a16:rowId xmlns:a16="http://schemas.microsoft.com/office/drawing/2014/main" val="10000"/>
                  </a:ext>
                </a:extLst>
              </a:tr>
              <a:tr h="401267">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extLst>
                  <a:ext uri="{0D108BD9-81ED-4DB2-BD59-A6C34878D82A}">
                    <a16:rowId xmlns:a16="http://schemas.microsoft.com/office/drawing/2014/main" val="10001"/>
                  </a:ext>
                </a:extLst>
              </a:tr>
              <a:tr h="401267">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dirty="0"/>
                    </a:p>
                  </a:txBody>
                  <a:tcPr marL="84689" marR="84689" marT="42346" marB="42346">
                    <a:noFill/>
                  </a:tcPr>
                </a:tc>
                <a:extLst>
                  <a:ext uri="{0D108BD9-81ED-4DB2-BD59-A6C34878D82A}">
                    <a16:rowId xmlns:a16="http://schemas.microsoft.com/office/drawing/2014/main" val="10002"/>
                  </a:ext>
                </a:extLst>
              </a:tr>
              <a:tr h="401267">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extLst>
                  <a:ext uri="{0D108BD9-81ED-4DB2-BD59-A6C34878D82A}">
                    <a16:rowId xmlns:a16="http://schemas.microsoft.com/office/drawing/2014/main" val="10003"/>
                  </a:ext>
                </a:extLst>
              </a:tr>
              <a:tr h="401267">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extLst>
                  <a:ext uri="{0D108BD9-81ED-4DB2-BD59-A6C34878D82A}">
                    <a16:rowId xmlns:a16="http://schemas.microsoft.com/office/drawing/2014/main" val="10004"/>
                  </a:ext>
                </a:extLst>
              </a:tr>
              <a:tr h="401267">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tc>
                  <a:txBody>
                    <a:bodyPr/>
                    <a:lstStyle/>
                    <a:p>
                      <a:endParaRPr kumimoji="1" lang="ja-JP" altLang="en-US" sz="1600"/>
                    </a:p>
                  </a:txBody>
                  <a:tcPr marL="84689" marR="84689" marT="42346" marB="42346">
                    <a:noFill/>
                  </a:tcPr>
                </a:tc>
                <a:tc>
                  <a:txBody>
                    <a:bodyPr/>
                    <a:lstStyle/>
                    <a:p>
                      <a:endParaRPr kumimoji="1" lang="ja-JP" altLang="en-US" sz="1600" dirty="0"/>
                    </a:p>
                  </a:txBody>
                  <a:tcPr marL="84689" marR="84689" marT="42346" marB="42346">
                    <a:noFill/>
                  </a:tcPr>
                </a:tc>
                <a:extLst>
                  <a:ext uri="{0D108BD9-81ED-4DB2-BD59-A6C34878D82A}">
                    <a16:rowId xmlns:a16="http://schemas.microsoft.com/office/drawing/2014/main" val="10005"/>
                  </a:ext>
                </a:extLst>
              </a:tr>
            </a:tbl>
          </a:graphicData>
        </a:graphic>
      </p:graphicFrame>
      <p:sp>
        <p:nvSpPr>
          <p:cNvPr id="51" name="角丸四角形 50"/>
          <p:cNvSpPr/>
          <p:nvPr/>
        </p:nvSpPr>
        <p:spPr>
          <a:xfrm>
            <a:off x="284731" y="4572661"/>
            <a:ext cx="2237129" cy="1465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10521185" y="916797"/>
            <a:ext cx="1565571" cy="5126880"/>
            <a:chOff x="10521185" y="909177"/>
            <a:chExt cx="1565571" cy="5126880"/>
          </a:xfrm>
        </p:grpSpPr>
        <p:sp>
          <p:nvSpPr>
            <p:cNvPr id="53" name="フリーフォーム 52"/>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4" name="フリーフォーム 53"/>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5" name="フリーフォーム 54"/>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6" name="フリーフォーム 55"/>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57" name="フリーフォーム 56"/>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8" name="フリーフォーム 57"/>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9" name="フリーフォーム 58"/>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60" name="フリーフォーム 59"/>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61" name="フリーフォーム 60"/>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62" name="フリーフォーム 61"/>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63" name="フリーフォーム 62"/>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64" name="角丸四角形 63"/>
          <p:cNvSpPr/>
          <p:nvPr/>
        </p:nvSpPr>
        <p:spPr>
          <a:xfrm>
            <a:off x="289900" y="3430956"/>
            <a:ext cx="2237129" cy="1465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右矢印 2"/>
          <p:cNvSpPr/>
          <p:nvPr/>
        </p:nvSpPr>
        <p:spPr>
          <a:xfrm>
            <a:off x="1752600" y="2826562"/>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p:cNvSpPr/>
          <p:nvPr/>
        </p:nvSpPr>
        <p:spPr>
          <a:xfrm>
            <a:off x="3140955" y="2826562"/>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a:off x="4491167" y="2836443"/>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a:xfrm>
            <a:off x="6384082" y="2836443"/>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9220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3403" y="74428"/>
            <a:ext cx="10515600" cy="564783"/>
          </a:xfrm>
        </p:spPr>
        <p:txBody>
          <a:bodyPr/>
          <a:lstStyle/>
          <a:p>
            <a:r>
              <a:rPr lang="en-US" altLang="ja-JP" dirty="0">
                <a:latin typeface="Calibri" panose="020F0502020204030204" pitchFamily="34" charset="0"/>
                <a:cs typeface="Calibri" panose="020F0502020204030204" pitchFamily="34" charset="0"/>
              </a:rPr>
              <a:t>Image quality setting </a:t>
            </a:r>
            <a:r>
              <a:rPr lang="ja-JP" altLang="en-US" dirty="0" smtClean="0">
                <a:latin typeface="Calibri" panose="020F0502020204030204" pitchFamily="34" charset="0"/>
                <a:cs typeface="Calibri" panose="020F0502020204030204" pitchFamily="34" charset="0"/>
              </a:rPr>
              <a:t>｜</a:t>
            </a:r>
            <a:r>
              <a:rPr lang="en-US" altLang="ja-JP" dirty="0" smtClean="0">
                <a:latin typeface="Calibri" panose="020F0502020204030204" pitchFamily="34" charset="0"/>
                <a:cs typeface="Calibri" panose="020F0502020204030204" pitchFamily="34" charset="0"/>
              </a:rPr>
              <a:t>Adjust the focus</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28</a:t>
            </a:fld>
            <a:endParaRPr lang="ja-JP" altLang="en-US"/>
          </a:p>
        </p:txBody>
      </p:sp>
      <p:sp>
        <p:nvSpPr>
          <p:cNvPr id="32" name="正方形/長方形 31"/>
          <p:cNvSpPr/>
          <p:nvPr/>
        </p:nvSpPr>
        <p:spPr>
          <a:xfrm>
            <a:off x="214086" y="971722"/>
            <a:ext cx="2027350" cy="400110"/>
          </a:xfrm>
          <a:prstGeom prst="rect">
            <a:avLst/>
          </a:prstGeom>
        </p:spPr>
        <p:txBody>
          <a:bodyPr wrap="none">
            <a:spAutoFit/>
          </a:bodyPr>
          <a:lstStyle/>
          <a:p>
            <a:pPr fontAlgn="base">
              <a:spcAft>
                <a:spcPct val="0"/>
              </a:spcAft>
            </a:pPr>
            <a:r>
              <a:rPr lang="en-US" altLang="ja-JP" sz="20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Focus adjustment</a:t>
            </a:r>
            <a:endParaRPr lang="en-US" altLang="ja-JP" sz="20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23" name="テキスト ボックス 22"/>
          <p:cNvSpPr txBox="1"/>
          <p:nvPr/>
        </p:nvSpPr>
        <p:spPr>
          <a:xfrm>
            <a:off x="368772" y="1371832"/>
            <a:ext cx="9548954" cy="3293209"/>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As out-of-focus blur can result in the decrease in detection accuracy, adjust the focus referring to the followings.</a:t>
            </a:r>
          </a:p>
          <a:p>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Focus adjustment during night-time when the illuminance is low is recommended as the appropriate focus position varies depending on the illuminance.</a:t>
            </a:r>
          </a:p>
          <a:p>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Refer to the instruction manuals for the lens in use as adjusting method varies depending on the type of lens.</a:t>
            </a:r>
          </a:p>
          <a:p>
            <a:pPr marL="285750" indent="-285750">
              <a:buFont typeface="Wingdings" panose="05000000000000000000" pitchFamily="2" charset="2"/>
              <a:buChar char="p"/>
            </a:pP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lang="ja-JP" altLang="en-US"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Use auto-focus function referring to the instruction manuals for the camera in use.</a:t>
            </a:r>
          </a:p>
          <a:p>
            <a:endParaRPr lang="en-US" altLang="ja-JP" sz="1600" u="sng" dirty="0" smtClean="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Check the description on </a:t>
            </a:r>
            <a:r>
              <a:rPr lang="en-US" altLang="ja-JP" sz="1600" dirty="0">
                <a:latin typeface="Calibri" panose="020F0502020204030204" pitchFamily="34" charset="0"/>
                <a:cs typeface="Calibri" panose="020F0502020204030204" pitchFamily="34" charset="0"/>
              </a:rPr>
              <a:t>Day &amp; Night setting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on the next page.</a:t>
            </a:r>
          </a:p>
          <a:p>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ja-JP" altLang="en-US"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a:latin typeface="Calibri" panose="020F0502020204030204" pitchFamily="34" charset="0"/>
                <a:ea typeface="Meiryo UI" panose="020B0604030504040204" pitchFamily="50" charset="-128"/>
                <a:cs typeface="Calibri" panose="020F0502020204030204" pitchFamily="34" charset="0"/>
              </a:rPr>
              <a:t>When the image is switched from color to black and white under low illuminance, the focus may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move </a:t>
            </a:r>
            <a:r>
              <a:rPr lang="en-US" altLang="ja-JP" sz="1600" dirty="0">
                <a:latin typeface="Calibri" panose="020F0502020204030204" pitchFamily="34" charset="0"/>
                <a:ea typeface="Meiryo UI" panose="020B0604030504040204" pitchFamily="50" charset="-128"/>
                <a:cs typeface="Calibri" panose="020F0502020204030204" pitchFamily="34" charset="0"/>
              </a:rPr>
              <a:t>due to </a:t>
            </a:r>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      the </a:t>
            </a:r>
            <a:r>
              <a:rPr lang="en-US" altLang="ja-JP" sz="1600" dirty="0">
                <a:latin typeface="Calibri" panose="020F0502020204030204" pitchFamily="34" charset="0"/>
                <a:ea typeface="Meiryo UI" panose="020B0604030504040204" pitchFamily="50" charset="-128"/>
                <a:cs typeface="Calibri" panose="020F0502020204030204" pitchFamily="34" charset="0"/>
              </a:rPr>
              <a:t>optical characteristics</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t>
            </a: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p:txBody>
      </p:sp>
      <p:grpSp>
        <p:nvGrpSpPr>
          <p:cNvPr id="15" name="グループ化 14"/>
          <p:cNvGrpSpPr/>
          <p:nvPr/>
        </p:nvGrpSpPr>
        <p:grpSpPr>
          <a:xfrm>
            <a:off x="10520406" y="909177"/>
            <a:ext cx="1565571" cy="5126880"/>
            <a:chOff x="10521185" y="909177"/>
            <a:chExt cx="1565571" cy="5126880"/>
          </a:xfrm>
        </p:grpSpPr>
        <p:sp>
          <p:nvSpPr>
            <p:cNvPr id="16" name="フリーフォーム 15"/>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7" name="フリーフォーム 16"/>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5" name="フリーフォーム 24"/>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6" name="フリーフォーム 25"/>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7" name="フリーフォーム 26"/>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8" name="フリーフォーム 27"/>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Tree>
    <p:extLst>
      <p:ext uri="{BB962C8B-B14F-4D97-AF65-F5344CB8AC3E}">
        <p14:creationId xmlns:p14="http://schemas.microsoft.com/office/powerpoint/2010/main" val="961999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53874" y="639211"/>
            <a:ext cx="12074828" cy="5645352"/>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r="8377"/>
          <a:stretch/>
        </p:blipFill>
        <p:spPr>
          <a:xfrm>
            <a:off x="7601919" y="2482811"/>
            <a:ext cx="4457219" cy="3735584"/>
          </a:xfrm>
          <a:prstGeom prst="rect">
            <a:avLst/>
          </a:prstGeom>
        </p:spPr>
      </p:pic>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Reference</a:t>
            </a:r>
            <a:r>
              <a:rPr lang="ja-JP" altLang="en-US" dirty="0">
                <a:latin typeface="Calibri" panose="020F0502020204030204" pitchFamily="34" charset="0"/>
                <a:cs typeface="Calibri" panose="020F0502020204030204" pitchFamily="34" charset="0"/>
              </a:rPr>
              <a:t> </a:t>
            </a:r>
            <a:r>
              <a:rPr lang="en-US" altLang="ja-JP" dirty="0" smtClean="0">
                <a:latin typeface="Calibri" panose="020F0502020204030204" pitchFamily="34" charset="0"/>
                <a:cs typeface="Calibri" panose="020F0502020204030204" pitchFamily="34" charset="0"/>
              </a:rPr>
              <a:t>: </a:t>
            </a:r>
            <a:r>
              <a:rPr kumimoji="1" lang="en-US" altLang="ja-JP" dirty="0" smtClean="0">
                <a:latin typeface="Calibri" panose="020F0502020204030204" pitchFamily="34" charset="0"/>
                <a:cs typeface="Calibri" panose="020F0502020204030204" pitchFamily="34" charset="0"/>
              </a:rPr>
              <a:t>Day &amp; Night setting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29</a:t>
            </a:fld>
            <a:endParaRPr lang="ja-JP" altLang="en-US"/>
          </a:p>
        </p:txBody>
      </p:sp>
      <p:sp>
        <p:nvSpPr>
          <p:cNvPr id="17" name="Rectangle 3"/>
          <p:cNvSpPr>
            <a:spLocks noChangeArrowheads="1"/>
          </p:cNvSpPr>
          <p:nvPr/>
        </p:nvSpPr>
        <p:spPr bwMode="auto">
          <a:xfrm>
            <a:off x="194257" y="2105557"/>
            <a:ext cx="9752228" cy="282573"/>
          </a:xfrm>
          <a:prstGeom prst="rect">
            <a:avLst/>
          </a:prstGeom>
          <a:noFill/>
          <a:ln w="6350">
            <a:noFill/>
          </a:ln>
          <a:extLst/>
        </p:spPr>
        <p:style>
          <a:lnRef idx="2">
            <a:schemeClr val="accent1"/>
          </a:lnRef>
          <a:fillRef idx="1">
            <a:schemeClr val="lt1"/>
          </a:fillRef>
          <a:effectRef idx="0">
            <a:schemeClr val="accent1"/>
          </a:effectRef>
          <a:fontRef idx="minor">
            <a:schemeClr val="dk1"/>
          </a:fontRef>
        </p:style>
        <p:txBody>
          <a:bodyPr wrap="square" lIns="72000" tIns="18000" rIns="72000" bIns="18000" anchor="ctr" anchorCtr="0">
            <a:spAutoFit/>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Bef>
                <a:spcPct val="0"/>
              </a:spcBef>
              <a:spcAft>
                <a:spcPct val="0"/>
              </a:spcAft>
              <a:buNone/>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In order to shorten the invalid period of AI-VMD operation, we recommend selecting [Preset] in [Adjusting method].</a:t>
            </a:r>
          </a:p>
        </p:txBody>
      </p:sp>
      <p:sp>
        <p:nvSpPr>
          <p:cNvPr id="30" name="正方形/長方形 29"/>
          <p:cNvSpPr/>
          <p:nvPr/>
        </p:nvSpPr>
        <p:spPr>
          <a:xfrm>
            <a:off x="194257" y="658117"/>
            <a:ext cx="9964883" cy="1077218"/>
          </a:xfrm>
          <a:prstGeom prst="rect">
            <a:avLst/>
          </a:prstGeom>
        </p:spPr>
        <p:txBody>
          <a:bodyPr wrap="square">
            <a:spAutoFit/>
          </a:bodyPr>
          <a:lstStyle/>
          <a:p>
            <a:r>
              <a:rPr lang="en-US" altLang="ja-JP" sz="1600" dirty="0">
                <a:latin typeface="Calibri" panose="020F0502020204030204" pitchFamily="34" charset="0"/>
                <a:ea typeface="Meiryo UI" panose="020B0604030504040204" pitchFamily="50" charset="-128"/>
                <a:cs typeface="Calibri" panose="020F0502020204030204" pitchFamily="34" charset="0"/>
              </a:rPr>
              <a:t>When the image is switched from color to black and white under low illuminance, the focus may move due to the optical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characteristics.</a:t>
            </a:r>
            <a:endParaRPr lang="ja-JP" altLang="en-US" sz="16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600" dirty="0" smtClean="0">
                <a:latin typeface="Calibri" panose="020F0502020204030204" pitchFamily="34" charset="0"/>
                <a:ea typeface="Meiryo UI" panose="020B0604030504040204" pitchFamily="50" charset="-128"/>
                <a:cs typeface="Calibri" panose="020F0502020204030204" pitchFamily="34" charset="0"/>
              </a:rPr>
              <a:t>In this case, select [Auto] or [Preset] for [Day &amp; Night(IR)], which enables auto-focus adjustment. (Once the focus is corrected, the </a:t>
            </a:r>
            <a:r>
              <a:rPr lang="en-US" altLang="ja-JP" sz="1600" dirty="0">
                <a:latin typeface="Calibri" panose="020F0502020204030204" pitchFamily="34" charset="0"/>
                <a:ea typeface="Meiryo UI" panose="020B0604030504040204" pitchFamily="50" charset="-128"/>
                <a:cs typeface="Calibri" panose="020F0502020204030204" pitchFamily="34" charset="0"/>
              </a:rPr>
              <a:t>focus will not be adjusted automatically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according </a:t>
            </a:r>
            <a:r>
              <a:rPr lang="en-US" altLang="ja-JP" sz="1600" dirty="0">
                <a:latin typeface="Calibri" panose="020F0502020204030204" pitchFamily="34" charset="0"/>
                <a:ea typeface="Meiryo UI" panose="020B0604030504040204" pitchFamily="50" charset="-128"/>
                <a:cs typeface="Calibri" panose="020F0502020204030204" pitchFamily="34" charset="0"/>
              </a:rPr>
              <a:t>to the illumination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level change.)</a:t>
            </a:r>
          </a:p>
        </p:txBody>
      </p:sp>
      <p:sp>
        <p:nvSpPr>
          <p:cNvPr id="32" name="正方形/長方形 31"/>
          <p:cNvSpPr/>
          <p:nvPr/>
        </p:nvSpPr>
        <p:spPr>
          <a:xfrm>
            <a:off x="254662" y="4613541"/>
            <a:ext cx="6854222" cy="1738938"/>
          </a:xfrm>
          <a:prstGeom prst="rect">
            <a:avLst/>
          </a:prstGeom>
        </p:spPr>
        <p:txBody>
          <a:bodyPr wrap="square">
            <a:spAutoFit/>
          </a:bodyPr>
          <a:lstStyle/>
          <a:p>
            <a:pPr marL="285750" indent="-285750">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AI-VMD is disabled during Auto-focus operation (manual operation / black</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&amp;</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a:latin typeface="Calibri" panose="020F0502020204030204" pitchFamily="34" charset="0"/>
                <a:ea typeface="Meiryo UI" panose="020B0604030504040204" pitchFamily="50" charset="-128"/>
                <a:cs typeface="Calibri" panose="020F0502020204030204" pitchFamily="34" charset="0"/>
              </a:rPr>
              <a:t>w</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hite</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switching).</a:t>
            </a:r>
            <a:endParaRPr lang="ja-JP" altLang="en-US" sz="1600" dirty="0">
              <a:latin typeface="Calibri" panose="020F0502020204030204" pitchFamily="34" charset="0"/>
              <a:ea typeface="Meiryo UI" panose="020B0604030504040204" pitchFamily="50" charset="-128"/>
              <a:cs typeface="Calibri" panose="020F0502020204030204" pitchFamily="34" charset="0"/>
            </a:endParaRPr>
          </a:p>
          <a:p>
            <a:endParaRPr lang="en-US" altLang="ja-JP" sz="1100" dirty="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Re-learning after camera control</a:t>
            </a:r>
            <a:endParaRPr lang="ja-JP" altLang="en-US" sz="1600" dirty="0">
              <a:latin typeface="Calibri" panose="020F0502020204030204" pitchFamily="34" charset="0"/>
              <a:ea typeface="Meiryo UI" panose="020B0604030504040204" pitchFamily="50" charset="-128"/>
              <a:cs typeface="Calibri" panose="020F0502020204030204" pitchFamily="34" charset="0"/>
            </a:endParaRPr>
          </a:p>
          <a:p>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Re-learning is required as the image </a:t>
            </a:r>
            <a:r>
              <a:rPr lang="en-US" altLang="ja-JP" sz="1600" dirty="0">
                <a:latin typeface="Calibri" panose="020F0502020204030204" pitchFamily="34" charset="0"/>
                <a:ea typeface="Meiryo UI" panose="020B0604030504040204" pitchFamily="50" charset="-128"/>
                <a:cs typeface="Calibri" panose="020F0502020204030204" pitchFamily="34" charset="0"/>
              </a:rPr>
              <a:t>changes greatly after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the camera control. Avoid capturing moving objects as much as possible for about 3 minutes until learning finishes.</a:t>
            </a:r>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p:txBody>
      </p:sp>
      <p:sp>
        <p:nvSpPr>
          <p:cNvPr id="33" name="正方形/長方形 32"/>
          <p:cNvSpPr/>
          <p:nvPr/>
        </p:nvSpPr>
        <p:spPr>
          <a:xfrm>
            <a:off x="254662" y="2349467"/>
            <a:ext cx="6771693" cy="1887696"/>
          </a:xfrm>
          <a:prstGeom prst="rect">
            <a:avLst/>
          </a:prstGeom>
          <a:solidFill>
            <a:schemeClr val="accent5">
              <a:lumMod val="20000"/>
              <a:lumOff val="80000"/>
            </a:schemeClr>
          </a:solidFill>
          <a:ln>
            <a:noFill/>
          </a:ln>
        </p:spPr>
        <p:txBody>
          <a:bodyPr wrap="square">
            <a:spAutoFit/>
          </a:bodyPr>
          <a:lstStyle/>
          <a:p>
            <a:pPr>
              <a:lnSpc>
                <a:spcPts val="2000"/>
              </a:lnSpc>
            </a:pPr>
            <a:r>
              <a:rPr lang="en-US" altLang="ja-JP" sz="1600" u="sng" dirty="0" smtClean="0">
                <a:latin typeface="Calibri" panose="020F0502020204030204" pitchFamily="34" charset="0"/>
                <a:ea typeface="Meiryo UI" panose="020B0604030504040204" pitchFamily="50" charset="-128"/>
                <a:cs typeface="Calibri" panose="020F0502020204030204" pitchFamily="34" charset="0"/>
              </a:rPr>
              <a:t>How to setup</a:t>
            </a:r>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pPr marL="285750" indent="-285750">
              <a:lnSpc>
                <a:spcPts val="2000"/>
              </a:lnSpc>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Image/Audio</a:t>
            </a:r>
            <a:r>
              <a:rPr lang="ja-JP" altLang="en-US"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Image quality</a:t>
            </a:r>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Zoom/Focus adjustment </a:t>
            </a:r>
            <a:r>
              <a:rPr lang="en-US" altLang="ja-JP" sz="1600" dirty="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p>
          <a:p>
            <a:pPr>
              <a:lnSpc>
                <a:spcPts val="2000"/>
              </a:lnSpc>
            </a:pPr>
            <a:r>
              <a:rPr lang="en-US" altLang="ja-JP" sz="1600" dirty="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Adjusting method </a:t>
            </a:r>
            <a:r>
              <a:rPr lang="en-US" altLang="ja-JP" sz="1600" dirty="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Select [Preset] in the drop-down menu.</a:t>
            </a:r>
            <a:endParaRPr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pPr marL="285750" indent="-285750">
              <a:lnSpc>
                <a:spcPts val="2000"/>
              </a:lnSpc>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The focus position set in Color or Black &amp; White mode the last time is automatically memorized as the preset position.</a:t>
            </a:r>
          </a:p>
          <a:p>
            <a:pPr marL="285750" indent="-285750">
              <a:lnSpc>
                <a:spcPts val="2000"/>
              </a:lnSpc>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Set the preset position both in Color mode and Black &amp; White mode at night makes it easier to adjust to the appropriate focus position.</a:t>
            </a:r>
          </a:p>
        </p:txBody>
      </p:sp>
      <p:sp>
        <p:nvSpPr>
          <p:cNvPr id="3" name="正方形/長方形 2"/>
          <p:cNvSpPr/>
          <p:nvPr/>
        </p:nvSpPr>
        <p:spPr>
          <a:xfrm>
            <a:off x="108118" y="1735335"/>
            <a:ext cx="1616020" cy="400110"/>
          </a:xfrm>
          <a:prstGeom prst="rect">
            <a:avLst/>
          </a:prstGeom>
        </p:spPr>
        <p:txBody>
          <a:bodyPr wrap="none">
            <a:spAutoFit/>
          </a:bodyPr>
          <a:lstStyle/>
          <a:p>
            <a:pPr fontAlgn="base">
              <a:spcBef>
                <a:spcPct val="0"/>
              </a:spcBef>
              <a:spcAft>
                <a:spcPct val="0"/>
              </a:spcAft>
            </a:pPr>
            <a:r>
              <a:rPr lang="en-US" altLang="ja-JP" sz="2000" dirty="0" smtClean="0">
                <a:solidFill>
                  <a:schemeClr val="tx2">
                    <a:lumMod val="50000"/>
                  </a:schemeClr>
                </a:solidFill>
                <a:latin typeface="Calibri" panose="020F0502020204030204" pitchFamily="34" charset="0"/>
                <a:ea typeface="Meiryo UI" panose="020B0604030504040204" pitchFamily="50" charset="-128"/>
                <a:cs typeface="Calibri" panose="020F0502020204030204" pitchFamily="34" charset="0"/>
              </a:rPr>
              <a:t>Preset setting</a:t>
            </a:r>
            <a:endParaRPr lang="en-US" altLang="ja-JP" sz="2000" dirty="0">
              <a:solidFill>
                <a:schemeClr val="tx2">
                  <a:lumMod val="50000"/>
                </a:schemeClr>
              </a:solidFill>
              <a:latin typeface="Calibri" panose="020F0502020204030204" pitchFamily="34" charset="0"/>
              <a:ea typeface="Meiryo UI" panose="020B0604030504040204" pitchFamily="50" charset="-128"/>
              <a:cs typeface="Calibri" panose="020F0502020204030204" pitchFamily="34" charset="0"/>
            </a:endParaRPr>
          </a:p>
        </p:txBody>
      </p:sp>
      <p:sp>
        <p:nvSpPr>
          <p:cNvPr id="36" name="テキスト ボックス 35"/>
          <p:cNvSpPr txBox="1"/>
          <p:nvPr/>
        </p:nvSpPr>
        <p:spPr>
          <a:xfrm>
            <a:off x="108118" y="4277325"/>
            <a:ext cx="1081899" cy="400110"/>
          </a:xfrm>
          <a:prstGeom prst="rect">
            <a:avLst/>
          </a:prstGeom>
          <a:noFill/>
        </p:spPr>
        <p:txBody>
          <a:bodyPr wrap="none" rtlCol="0">
            <a:spAutoFit/>
          </a:bodyPr>
          <a:lstStyle/>
          <a:p>
            <a:r>
              <a:rPr lang="en-US" altLang="ja-JP" sz="2000" dirty="0" smtClean="0">
                <a:solidFill>
                  <a:schemeClr val="tx2">
                    <a:lumMod val="50000"/>
                  </a:schemeClr>
                </a:solidFill>
                <a:latin typeface="Calibri" panose="020F0502020204030204" pitchFamily="34" charset="0"/>
                <a:ea typeface="Meiryo UI" panose="020B0604030504040204" pitchFamily="50" charset="-128"/>
                <a:cs typeface="Calibri" panose="020F0502020204030204" pitchFamily="34" charset="0"/>
              </a:rPr>
              <a:t>Remarks</a:t>
            </a:r>
            <a:endParaRPr lang="zh-TW" altLang="en-US" sz="2000" dirty="0">
              <a:solidFill>
                <a:schemeClr val="tx2">
                  <a:lumMod val="50000"/>
                </a:schemeClr>
              </a:solidFill>
              <a:latin typeface="Calibri" panose="020F0502020204030204" pitchFamily="34" charset="0"/>
              <a:ea typeface="Meiryo UI" panose="020B0604030504040204" pitchFamily="50" charset="-128"/>
              <a:cs typeface="Calibri" panose="020F0502020204030204" pitchFamily="34" charset="0"/>
            </a:endParaRPr>
          </a:p>
        </p:txBody>
      </p:sp>
      <p:pic>
        <p:nvPicPr>
          <p:cNvPr id="47" name="図 46"/>
          <p:cNvPicPr>
            <a:picLocks noChangeAspect="1"/>
          </p:cNvPicPr>
          <p:nvPr/>
        </p:nvPicPr>
        <p:blipFill rotWithShape="1">
          <a:blip r:embed="rId3" cstate="print">
            <a:extLst>
              <a:ext uri="{28A0092B-C50C-407E-A947-70E740481C1C}">
                <a14:useLocalDpi xmlns:a14="http://schemas.microsoft.com/office/drawing/2010/main" val="0"/>
              </a:ext>
            </a:extLst>
          </a:blip>
          <a:srcRect t="-1"/>
          <a:stretch/>
        </p:blipFill>
        <p:spPr>
          <a:xfrm>
            <a:off x="8882356" y="2913838"/>
            <a:ext cx="2792217" cy="1548000"/>
          </a:xfrm>
          <a:prstGeom prst="rect">
            <a:avLst/>
          </a:prstGeom>
        </p:spPr>
      </p:pic>
      <p:sp>
        <p:nvSpPr>
          <p:cNvPr id="13" name="右矢印 12"/>
          <p:cNvSpPr/>
          <p:nvPr/>
        </p:nvSpPr>
        <p:spPr>
          <a:xfrm>
            <a:off x="1745206" y="2692819"/>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3136691" y="2694114"/>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5424832" y="2701734"/>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2153711" y="2952415"/>
            <a:ext cx="175260" cy="146306"/>
          </a:xfrm>
          <a:prstGeom prst="rightArrow">
            <a:avLst/>
          </a:prstGeom>
          <a:solidFill>
            <a:schemeClr val="tx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4340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314533"/>
            <a:ext cx="10515600" cy="2852737"/>
          </a:xfrm>
        </p:spPr>
        <p:txBody>
          <a:bodyPr/>
          <a:lstStyle/>
          <a:p>
            <a:r>
              <a:rPr kumimoji="1" lang="en-US" altLang="ja-JP" dirty="0" smtClean="0">
                <a:latin typeface="Calibri" panose="020F0502020204030204" pitchFamily="34" charset="0"/>
                <a:cs typeface="Calibri" panose="020F0502020204030204" pitchFamily="34" charset="0"/>
              </a:rPr>
              <a:t>Introduction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a:t>
            </a:fld>
            <a:endParaRPr lang="ja-JP" altLang="en-US"/>
          </a:p>
        </p:txBody>
      </p:sp>
    </p:spTree>
    <p:extLst>
      <p:ext uri="{BB962C8B-B14F-4D97-AF65-F5344CB8AC3E}">
        <p14:creationId xmlns:p14="http://schemas.microsoft.com/office/powerpoint/2010/main" val="503540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18" y="1492402"/>
            <a:ext cx="6376629" cy="3444150"/>
          </a:xfrm>
          <a:prstGeom prst="rect">
            <a:avLst/>
          </a:prstGeom>
        </p:spPr>
      </p:pic>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Detailed setting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30</a:t>
            </a:fld>
            <a:endParaRPr lang="ja-JP" altLang="en-US"/>
          </a:p>
        </p:txBody>
      </p:sp>
      <p:grpSp>
        <p:nvGrpSpPr>
          <p:cNvPr id="15" name="グループ化 14"/>
          <p:cNvGrpSpPr/>
          <p:nvPr/>
        </p:nvGrpSpPr>
        <p:grpSpPr>
          <a:xfrm>
            <a:off x="10521185" y="909177"/>
            <a:ext cx="1565571" cy="5126880"/>
            <a:chOff x="10521185" y="909177"/>
            <a:chExt cx="1565571" cy="5126880"/>
          </a:xfrm>
        </p:grpSpPr>
        <p:sp>
          <p:nvSpPr>
            <p:cNvPr id="16" name="フリーフォーム 15"/>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7" name="フリーフォーム 16"/>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5" name="フリーフォーム 24"/>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6" name="フリーフォーム 25"/>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7" name="フリーフォーム 26"/>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8" name="フリーフォーム 27"/>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29" name="テキスト ボックス 28"/>
          <p:cNvSpPr txBox="1"/>
          <p:nvPr/>
        </p:nvSpPr>
        <p:spPr>
          <a:xfrm>
            <a:off x="254662" y="753339"/>
            <a:ext cx="9842764" cy="338554"/>
          </a:xfrm>
          <a:prstGeom prst="rect">
            <a:avLst/>
          </a:prstGeom>
          <a:noFill/>
        </p:spPr>
        <p:txBody>
          <a:bodyPr wrap="square" rtlCol="0">
            <a:spAutoFit/>
          </a:bodyPr>
          <a:lstStyle/>
          <a:p>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Set the detection sensitivity, detection time and the size of detection target for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AI-VMD.</a:t>
            </a: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30" name="正方形/長方形 29"/>
          <p:cNvSpPr/>
          <p:nvPr/>
        </p:nvSpPr>
        <p:spPr>
          <a:xfrm>
            <a:off x="3244738" y="2171700"/>
            <a:ext cx="3117961" cy="792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244737" y="2953271"/>
            <a:ext cx="3117959" cy="56042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244738" y="3544474"/>
            <a:ext cx="3117958" cy="1616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3244738" y="3700816"/>
            <a:ext cx="3117959" cy="1725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3244738" y="3873828"/>
            <a:ext cx="3117958" cy="16708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線吹き出し 2 (枠付き) 38"/>
          <p:cNvSpPr/>
          <p:nvPr/>
        </p:nvSpPr>
        <p:spPr>
          <a:xfrm>
            <a:off x="6903257" y="1634378"/>
            <a:ext cx="3518116" cy="692456"/>
          </a:xfrm>
          <a:prstGeom prst="borderCallout2">
            <a:avLst>
              <a:gd name="adj1" fmla="val 44357"/>
              <a:gd name="adj2" fmla="val -27"/>
              <a:gd name="adj3" fmla="val 44271"/>
              <a:gd name="adj4" fmla="val -7346"/>
              <a:gd name="adj5" fmla="val 96890"/>
              <a:gd name="adj6" fmla="val -1532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6891174" y="1660120"/>
            <a:ext cx="3651258" cy="646331"/>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Sensitivity</a:t>
            </a:r>
            <a:r>
              <a:rPr lang="ja-JP" altLang="en-US" sz="1200" b="1" u="sng"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setting</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Set the sensitivity of AI-VMD.</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This setting is common to all the detection conditions.</a:t>
            </a:r>
          </a:p>
        </p:txBody>
      </p:sp>
      <p:sp>
        <p:nvSpPr>
          <p:cNvPr id="41" name="線吹き出し 2 (枠付き) 40"/>
          <p:cNvSpPr/>
          <p:nvPr/>
        </p:nvSpPr>
        <p:spPr>
          <a:xfrm>
            <a:off x="6916168" y="2422446"/>
            <a:ext cx="3518116" cy="665322"/>
          </a:xfrm>
          <a:prstGeom prst="borderCallout2">
            <a:avLst>
              <a:gd name="adj1" fmla="val 74987"/>
              <a:gd name="adj2" fmla="val 431"/>
              <a:gd name="adj3" fmla="val 76117"/>
              <a:gd name="adj4" fmla="val -7721"/>
              <a:gd name="adj5" fmla="val 95966"/>
              <a:gd name="adj6" fmla="val -1584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6930005" y="2421430"/>
            <a:ext cx="3417376" cy="646331"/>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Time setting</a:t>
            </a:r>
          </a:p>
          <a:p>
            <a:r>
              <a:rPr lang="en-US" altLang="ja-JP" sz="1200" dirty="0">
                <a:latin typeface="Calibri" panose="020F0502020204030204" pitchFamily="34" charset="0"/>
                <a:ea typeface="Meiryo UI" panose="020B0604030504040204" pitchFamily="50" charset="-128"/>
                <a:cs typeface="Calibri" panose="020F0502020204030204" pitchFamily="34" charset="0"/>
              </a:rPr>
              <a:t>Set the time from detecting an object to issuing an alarm.</a:t>
            </a:r>
          </a:p>
        </p:txBody>
      </p:sp>
      <p:sp>
        <p:nvSpPr>
          <p:cNvPr id="43" name="線吹き出し 2 (枠付き) 42"/>
          <p:cNvSpPr/>
          <p:nvPr/>
        </p:nvSpPr>
        <p:spPr>
          <a:xfrm>
            <a:off x="6917298" y="3150755"/>
            <a:ext cx="3518116" cy="829809"/>
          </a:xfrm>
          <a:prstGeom prst="borderCallout2">
            <a:avLst>
              <a:gd name="adj1" fmla="val 70730"/>
              <a:gd name="adj2" fmla="val -244"/>
              <a:gd name="adj3" fmla="val 57788"/>
              <a:gd name="adj4" fmla="val -6473"/>
              <a:gd name="adj5" fmla="val 56864"/>
              <a:gd name="adj6" fmla="val -161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6942697" y="3149567"/>
            <a:ext cx="3656391" cy="830997"/>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Depth</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Set the detection depth.</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This setting is common to all the detection conditions.</a:t>
            </a:r>
            <a:r>
              <a:rPr lang="ja-JP" altLang="en-US" sz="12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Clicking [Setup &gt;&gt;] displays the [Depth setting] menu.</a:t>
            </a:r>
          </a:p>
        </p:txBody>
      </p:sp>
      <p:sp>
        <p:nvSpPr>
          <p:cNvPr id="45" name="線吹き出し 2 (枠付き) 44"/>
          <p:cNvSpPr/>
          <p:nvPr/>
        </p:nvSpPr>
        <p:spPr>
          <a:xfrm>
            <a:off x="254246" y="5092030"/>
            <a:ext cx="4825753" cy="1138773"/>
          </a:xfrm>
          <a:prstGeom prst="borderCallout2">
            <a:avLst>
              <a:gd name="adj1" fmla="val -1121"/>
              <a:gd name="adj2" fmla="val 31716"/>
              <a:gd name="adj3" fmla="val -55760"/>
              <a:gd name="adj4" fmla="val 31799"/>
              <a:gd name="adj5" fmla="val -111140"/>
              <a:gd name="adj6" fmla="val 6195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4662" y="5061251"/>
            <a:ext cx="4977335" cy="1200329"/>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AI-VMD information addition</a:t>
            </a:r>
          </a:p>
          <a:p>
            <a:r>
              <a:rPr lang="en-US" altLang="ja-JP" sz="1200" dirty="0">
                <a:latin typeface="Calibri" panose="020F0502020204030204" pitchFamily="34" charset="0"/>
                <a:ea typeface="Meiryo UI" panose="020B0604030504040204" pitchFamily="50" charset="-128"/>
                <a:cs typeface="Calibri" panose="020F0502020204030204" pitchFamily="34" charset="0"/>
              </a:rPr>
              <a:t>Determine whether to attach the AI-VMD information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to images</a:t>
            </a:r>
            <a:r>
              <a:rPr lang="en-US" altLang="ja-JP" sz="1200" dirty="0">
                <a:latin typeface="Calibri" panose="020F0502020204030204" pitchFamily="34" charset="0"/>
                <a:ea typeface="Meiryo UI" panose="020B0604030504040204" pitchFamily="50" charset="-128"/>
                <a:cs typeface="Calibri" panose="020F0502020204030204" pitchFamily="34" charset="0"/>
              </a:rPr>
              <a:t>, and whether to display the frame and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track on the live images in web browser.</a:t>
            </a:r>
          </a:p>
          <a:p>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Note: AI-VMD information can be recorded in NX series recorders. Selecting</a:t>
            </a:r>
            <a:r>
              <a:rPr lang="ja-JP" altLang="en-US"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“On” for maintenance efficiency</a:t>
            </a:r>
            <a:r>
              <a:rPr lang="ja-JP" altLang="en-US"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is recommended.</a:t>
            </a:r>
          </a:p>
        </p:txBody>
      </p:sp>
      <p:sp>
        <p:nvSpPr>
          <p:cNvPr id="47" name="線吹き出し 2 (枠付き) 46"/>
          <p:cNvSpPr/>
          <p:nvPr/>
        </p:nvSpPr>
        <p:spPr>
          <a:xfrm>
            <a:off x="5563695" y="5092894"/>
            <a:ext cx="3787846" cy="1148894"/>
          </a:xfrm>
          <a:prstGeom prst="borderCallout2">
            <a:avLst>
              <a:gd name="adj1" fmla="val -699"/>
              <a:gd name="adj2" fmla="val 12776"/>
              <a:gd name="adj3" fmla="val -77925"/>
              <a:gd name="adj4" fmla="val 12670"/>
              <a:gd name="adj5" fmla="val -92083"/>
              <a:gd name="adj6" fmla="val 421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5567570" y="5092030"/>
            <a:ext cx="3780097" cy="1138773"/>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Additional information type</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Set the type of AI-VMD information added to image data.</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a:p>
            <a:endParaRPr lang="en-US" altLang="ja-JP" sz="800" dirty="0" smtClean="0">
              <a:latin typeface="Calibri" panose="020F0502020204030204" pitchFamily="34" charset="0"/>
              <a:ea typeface="Meiryo UI" panose="020B0604030504040204" pitchFamily="50" charset="-128"/>
              <a:cs typeface="Calibri" panose="020F0502020204030204" pitchFamily="34" charset="0"/>
            </a:endParaRPr>
          </a:p>
          <a:p>
            <a:pPr marL="171450" indent="-171450">
              <a:buFont typeface="Wingdings" panose="05000000000000000000" pitchFamily="2" charset="2"/>
              <a:buChar char="n"/>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AI-VMD information</a:t>
            </a:r>
          </a:p>
          <a:p>
            <a:r>
              <a:rPr lang="ja-JP" altLang="en-US" sz="12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 Alarm frame (blue frame/ red frame)</a:t>
            </a:r>
          </a:p>
          <a:p>
            <a:r>
              <a:rPr lang="ja-JP" altLang="en-US" sz="1200" dirty="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 AI frame (green frame)</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p:txBody>
      </p:sp>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51" y="1969284"/>
            <a:ext cx="2672232" cy="1505398"/>
          </a:xfrm>
          <a:prstGeom prst="rect">
            <a:avLst/>
          </a:prstGeom>
        </p:spPr>
      </p:pic>
    </p:spTree>
    <p:extLst>
      <p:ext uri="{BB962C8B-B14F-4D97-AF65-F5344CB8AC3E}">
        <p14:creationId xmlns:p14="http://schemas.microsoft.com/office/powerpoint/2010/main" val="2964347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Detailed setting</a:t>
            </a:r>
            <a:r>
              <a:rPr lang="ja-JP" altLang="en-US" dirty="0" smtClean="0">
                <a:latin typeface="Calibri" panose="020F0502020204030204" pitchFamily="34" charset="0"/>
                <a:cs typeface="Calibri" panose="020F0502020204030204" pitchFamily="34" charset="0"/>
              </a:rPr>
              <a:t>｜</a:t>
            </a:r>
            <a:r>
              <a:rPr lang="en-US" altLang="ja-JP" dirty="0" smtClean="0">
                <a:latin typeface="Calibri" panose="020F0502020204030204" pitchFamily="34" charset="0"/>
                <a:cs typeface="Calibri" panose="020F0502020204030204" pitchFamily="34" charset="0"/>
              </a:rPr>
              <a:t>Adjust the detection accuracy</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31</a:t>
            </a:fld>
            <a:endParaRPr lang="ja-JP" altLang="en-US"/>
          </a:p>
        </p:txBody>
      </p:sp>
      <p:grpSp>
        <p:nvGrpSpPr>
          <p:cNvPr id="15" name="グループ化 14"/>
          <p:cNvGrpSpPr/>
          <p:nvPr/>
        </p:nvGrpSpPr>
        <p:grpSpPr>
          <a:xfrm>
            <a:off x="10521185" y="909177"/>
            <a:ext cx="1565571" cy="5126880"/>
            <a:chOff x="10521185" y="909177"/>
            <a:chExt cx="1565571" cy="5126880"/>
          </a:xfrm>
        </p:grpSpPr>
        <p:sp>
          <p:nvSpPr>
            <p:cNvPr id="16" name="フリーフォーム 15"/>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7" name="フリーフォーム 16"/>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5" name="フリーフォーム 24"/>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6" name="フリーフォーム 25"/>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7" name="フリーフォーム 26"/>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8" name="フリーフォーム 27"/>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29" name="テキスト ボックス 28"/>
          <p:cNvSpPr txBox="1"/>
          <p:nvPr/>
        </p:nvSpPr>
        <p:spPr>
          <a:xfrm>
            <a:off x="348711" y="746970"/>
            <a:ext cx="9742678" cy="1323439"/>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Adjust the detection accuracy of AI-VMD</a:t>
            </a:r>
          </a:p>
          <a:p>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a:p>
            <a:r>
              <a:rPr lang="en-US" altLang="ja-JP" sz="1600" dirty="0">
                <a:solidFill>
                  <a:srgbClr val="FF0000"/>
                </a:solidFill>
                <a:latin typeface="Calibri" panose="020F0502020204030204" pitchFamily="34" charset="0"/>
                <a:ea typeface="Meiryo UI" panose="020B0604030504040204" pitchFamily="50" charset="-128"/>
                <a:cs typeface="Calibri" panose="020F0502020204030204" pitchFamily="34" charset="0"/>
              </a:rPr>
              <a:t>Note: Basically, </a:t>
            </a:r>
            <a:r>
              <a:rPr lang="en-US" altLang="ja-JP" sz="16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sensitivity setting and depth setting are unnecessary</a:t>
            </a:r>
            <a:r>
              <a:rPr lang="en-US" altLang="ja-JP" sz="1600" dirty="0">
                <a:solidFill>
                  <a:srgbClr val="FF0000"/>
                </a:solidFill>
                <a:latin typeface="Calibri" panose="020F0502020204030204" pitchFamily="34" charset="0"/>
                <a:ea typeface="Meiryo UI" panose="020B0604030504040204" pitchFamily="50" charset="-128"/>
                <a:cs typeface="Calibri" panose="020F0502020204030204" pitchFamily="34" charset="0"/>
              </a:rPr>
              <a:t>. </a:t>
            </a:r>
          </a:p>
          <a:p>
            <a:r>
              <a:rPr lang="ja-JP" altLang="en-US"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a:latin typeface="Calibri" panose="020F0502020204030204" pitchFamily="34" charset="0"/>
                <a:ea typeface="Meiryo UI" panose="020B0604030504040204" pitchFamily="50" charset="-128"/>
                <a:cs typeface="Calibri" panose="020F0502020204030204" pitchFamily="34" charset="0"/>
              </a:rPr>
              <a:t>If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the </a:t>
            </a:r>
            <a:r>
              <a:rPr lang="en-US" altLang="ja-JP" sz="1600" dirty="0">
                <a:latin typeface="Calibri" panose="020F0502020204030204" pitchFamily="34" charset="0"/>
                <a:ea typeface="Meiryo UI" panose="020B0604030504040204" pitchFamily="50" charset="-128"/>
                <a:cs typeface="Calibri" panose="020F0502020204030204" pitchFamily="34" charset="0"/>
              </a:rPr>
              <a:t>detection accuracy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is </a:t>
            </a:r>
            <a:r>
              <a:rPr lang="en-US" altLang="ja-JP" sz="1600" dirty="0">
                <a:latin typeface="Calibri" panose="020F0502020204030204" pitchFamily="34" charset="0"/>
                <a:ea typeface="Meiryo UI" panose="020B0604030504040204" pitchFamily="50" charset="-128"/>
                <a:cs typeface="Calibri" panose="020F0502020204030204" pitchFamily="34" charset="0"/>
              </a:rPr>
              <a:t>lower than expectations, adjust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those settings from </a:t>
            </a:r>
            <a:r>
              <a:rPr lang="en-US" altLang="ja-JP" sz="1600" dirty="0">
                <a:latin typeface="Calibri" panose="020F0502020204030204" pitchFamily="34" charset="0"/>
                <a:ea typeface="Meiryo UI" panose="020B0604030504040204" pitchFamily="50" charset="-128"/>
                <a:cs typeface="Calibri" panose="020F0502020204030204" pitchFamily="34" charset="0"/>
              </a:rPr>
              <a:t>the following viewpoints.</a:t>
            </a:r>
            <a:r>
              <a:rPr lang="ja-JP" altLang="en-US" sz="1600" dirty="0">
                <a:latin typeface="Calibri" panose="020F0502020204030204" pitchFamily="34" charset="0"/>
                <a:ea typeface="Meiryo UI" panose="020B0604030504040204" pitchFamily="50" charset="-128"/>
                <a:cs typeface="Calibri" panose="020F0502020204030204" pitchFamily="34" charset="0"/>
              </a:rPr>
              <a:t>　</a:t>
            </a:r>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a:p>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35" name="正方形/長方形 34"/>
          <p:cNvSpPr/>
          <p:nvPr/>
        </p:nvSpPr>
        <p:spPr>
          <a:xfrm>
            <a:off x="348711" y="3550141"/>
            <a:ext cx="9841425" cy="79046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ホームベース 35"/>
          <p:cNvSpPr/>
          <p:nvPr/>
        </p:nvSpPr>
        <p:spPr>
          <a:xfrm>
            <a:off x="350882" y="3554992"/>
            <a:ext cx="3781588" cy="785614"/>
          </a:xfrm>
          <a:prstGeom prst="homePlat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348711" y="2047455"/>
            <a:ext cx="9841425" cy="119329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420785" y="3759320"/>
            <a:ext cx="1453539" cy="369332"/>
          </a:xfrm>
          <a:prstGeom prst="rect">
            <a:avLst/>
          </a:prstGeom>
        </p:spPr>
        <p:txBody>
          <a:bodyPr wrap="none">
            <a:spAutoFit/>
          </a:bodyPr>
          <a:lstStyle/>
          <a:p>
            <a:pPr fontAlgn="base">
              <a:spcAft>
                <a:spcPct val="0"/>
              </a:spcAft>
            </a:pPr>
            <a:r>
              <a:rPr lang="en-US" altLang="ja-JP"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Depth setting</a:t>
            </a:r>
            <a:endParaRPr lang="en-US" altLang="ja-JP"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51" name="ホームベース 50"/>
          <p:cNvSpPr/>
          <p:nvPr/>
        </p:nvSpPr>
        <p:spPr>
          <a:xfrm>
            <a:off x="348711" y="2047454"/>
            <a:ext cx="3781588" cy="785614"/>
          </a:xfrm>
          <a:prstGeom prst="homePlat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420785" y="2256632"/>
            <a:ext cx="3215560" cy="369332"/>
          </a:xfrm>
          <a:prstGeom prst="rect">
            <a:avLst/>
          </a:prstGeom>
        </p:spPr>
        <p:txBody>
          <a:bodyPr wrap="none">
            <a:spAutoFit/>
          </a:bodyPr>
          <a:lstStyle/>
          <a:p>
            <a:pPr fontAlgn="base">
              <a:spcAft>
                <a:spcPct val="0"/>
              </a:spcAft>
            </a:pPr>
            <a:r>
              <a:rPr lang="en-US" altLang="ja-JP"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Detection sensitivity adjustment</a:t>
            </a:r>
            <a:endParaRPr lang="en-US" altLang="ja-JP"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53" name="テキスト ボックス 52"/>
          <p:cNvSpPr txBox="1"/>
          <p:nvPr/>
        </p:nvSpPr>
        <p:spPr>
          <a:xfrm>
            <a:off x="4461349" y="2084846"/>
            <a:ext cx="5783833" cy="1169551"/>
          </a:xfrm>
          <a:prstGeom prst="rect">
            <a:avLst/>
          </a:prstGeom>
          <a:noFill/>
        </p:spPr>
        <p:txBody>
          <a:bodyPr wrap="square" rtlCol="0">
            <a:spAutoFit/>
          </a:bodyPr>
          <a:lstStyle/>
          <a:p>
            <a:r>
              <a:rPr lang="en-US" altLang="ja-JP" sz="1400" dirty="0" smtClean="0">
                <a:latin typeface="Calibri" panose="020F0502020204030204" pitchFamily="34" charset="0"/>
                <a:ea typeface="Meiryo UI" panose="020B0604030504040204" pitchFamily="50" charset="-128"/>
                <a:cs typeface="Calibri" panose="020F0502020204030204" pitchFamily="34" charset="0"/>
              </a:rPr>
              <a:t>[</a:t>
            </a:r>
            <a:r>
              <a:rPr lang="en-US" altLang="ja-JP" sz="1400" dirty="0">
                <a:latin typeface="Calibri" panose="020F0502020204030204" pitchFamily="34" charset="0"/>
                <a:ea typeface="Meiryo UI" panose="020B0604030504040204" pitchFamily="50" charset="-128"/>
                <a:cs typeface="Calibri" panose="020F0502020204030204" pitchFamily="34" charset="0"/>
              </a:rPr>
              <a:t>False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positive] AI-VMD may detect animals by mistake.</a:t>
            </a:r>
          </a:p>
          <a:p>
            <a:r>
              <a:rPr lang="en-US" altLang="ja-JP" sz="1400" dirty="0" smtClean="0">
                <a:latin typeface="Calibri" panose="020F0502020204030204" pitchFamily="34" charset="0"/>
                <a:ea typeface="Meiryo UI" panose="020B0604030504040204" pitchFamily="50" charset="-128"/>
                <a:cs typeface="Calibri" panose="020F0502020204030204" pitchFamily="34" charset="0"/>
              </a:rPr>
              <a:t>[False negative] Detection may not work properly when the </a:t>
            </a:r>
            <a:r>
              <a:rPr lang="en-US" altLang="ja-JP" sz="1400" dirty="0">
                <a:latin typeface="Calibri" panose="020F0502020204030204" pitchFamily="34" charset="0"/>
                <a:ea typeface="Meiryo UI" panose="020B0604030504040204" pitchFamily="50" charset="-128"/>
                <a:cs typeface="Calibri" panose="020F0502020204030204" pitchFamily="34" charset="0"/>
              </a:rPr>
              <a:t>difference in brightness between the background and the moving object is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small.</a:t>
            </a:r>
          </a:p>
          <a:p>
            <a:endParaRPr lang="en-US" altLang="ja-JP" sz="14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Detection accuracy can be improved by adjusting detection sensitivity.</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p:txBody>
      </p:sp>
      <p:sp>
        <p:nvSpPr>
          <p:cNvPr id="54" name="テキスト ボックス 53"/>
          <p:cNvSpPr txBox="1"/>
          <p:nvPr/>
        </p:nvSpPr>
        <p:spPr>
          <a:xfrm>
            <a:off x="4679230" y="3574654"/>
            <a:ext cx="5412159" cy="738664"/>
          </a:xfrm>
          <a:prstGeom prst="rect">
            <a:avLst/>
          </a:prstGeom>
          <a:noFill/>
        </p:spPr>
        <p:txBody>
          <a:bodyPr wrap="square" rtlCol="0">
            <a:spAutoFit/>
          </a:bodyPr>
          <a:lstStyle/>
          <a:p>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By setting depth, AI-VMD can exclude the object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which has been detected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as “Human”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but obviously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not the size of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Human”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from the target for alarm. </a:t>
            </a:r>
          </a:p>
        </p:txBody>
      </p:sp>
    </p:spTree>
    <p:extLst>
      <p:ext uri="{BB962C8B-B14F-4D97-AF65-F5344CB8AC3E}">
        <p14:creationId xmlns:p14="http://schemas.microsoft.com/office/powerpoint/2010/main" val="35192125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8902" y="1409278"/>
            <a:ext cx="6388654" cy="3546882"/>
          </a:xfrm>
          <a:prstGeom prst="rect">
            <a:avLst/>
          </a:prstGeom>
        </p:spPr>
      </p:pic>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Detailed setting</a:t>
            </a:r>
            <a:r>
              <a:rPr lang="ja-JP" altLang="en-US" dirty="0" smtClean="0">
                <a:latin typeface="Calibri" panose="020F0502020204030204" pitchFamily="34" charset="0"/>
                <a:cs typeface="Calibri" panose="020F0502020204030204" pitchFamily="34" charset="0"/>
              </a:rPr>
              <a:t>｜</a:t>
            </a:r>
            <a:r>
              <a:rPr lang="en-US" altLang="ja-JP" dirty="0" smtClean="0">
                <a:latin typeface="Calibri" panose="020F0502020204030204" pitchFamily="34" charset="0"/>
                <a:cs typeface="Calibri" panose="020F0502020204030204" pitchFamily="34" charset="0"/>
              </a:rPr>
              <a:t>Set the detection sensitivity</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32</a:t>
            </a:fld>
            <a:endParaRPr lang="ja-JP" altLang="en-US" dirty="0"/>
          </a:p>
        </p:txBody>
      </p:sp>
      <p:grpSp>
        <p:nvGrpSpPr>
          <p:cNvPr id="15" name="グループ化 14"/>
          <p:cNvGrpSpPr/>
          <p:nvPr/>
        </p:nvGrpSpPr>
        <p:grpSpPr>
          <a:xfrm>
            <a:off x="10521185" y="909177"/>
            <a:ext cx="1565571" cy="5126880"/>
            <a:chOff x="10521185" y="909177"/>
            <a:chExt cx="1565571" cy="5126880"/>
          </a:xfrm>
        </p:grpSpPr>
        <p:sp>
          <p:nvSpPr>
            <p:cNvPr id="16" name="フリーフォーム 15"/>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7" name="フリーフォーム 16"/>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18" name="フリーフォーム 17"/>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19" name="フリーフォーム 18"/>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21" name="フリーフォーム 20"/>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2" name="フリーフォーム 21"/>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4" name="フリーフォーム 23"/>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25" name="フリーフォーム 24"/>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6" name="フリーフォーム 25"/>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7" name="フリーフォーム 26"/>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28" name="フリーフォーム 27"/>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29" name="テキスト ボックス 28"/>
          <p:cNvSpPr txBox="1"/>
          <p:nvPr/>
        </p:nvSpPr>
        <p:spPr>
          <a:xfrm>
            <a:off x="164647" y="758544"/>
            <a:ext cx="5512253" cy="338554"/>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detection sensitivity of AI-VMD</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a:t>
            </a:r>
            <a:endPar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49" name="線吹き出し 2 (枠付き) 48"/>
          <p:cNvSpPr/>
          <p:nvPr/>
        </p:nvSpPr>
        <p:spPr>
          <a:xfrm>
            <a:off x="6571748" y="617613"/>
            <a:ext cx="3804368" cy="1107427"/>
          </a:xfrm>
          <a:prstGeom prst="borderCallout2">
            <a:avLst>
              <a:gd name="adj1" fmla="val 76073"/>
              <a:gd name="adj2" fmla="val -248"/>
              <a:gd name="adj3" fmla="val 76716"/>
              <a:gd name="adj4" fmla="val -9317"/>
              <a:gd name="adj5" fmla="val 132332"/>
              <a:gd name="adj6" fmla="val -1843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3729115" y="2094523"/>
            <a:ext cx="2537460" cy="2166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729115" y="2333153"/>
            <a:ext cx="2537460" cy="60505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271488" y="1855571"/>
            <a:ext cx="2775442" cy="159307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3205929" y="3669131"/>
            <a:ext cx="3060646" cy="17192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6529805" y="574516"/>
            <a:ext cx="3895315" cy="1200329"/>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Motion detection sensitivity</a:t>
            </a:r>
          </a:p>
          <a:p>
            <a:r>
              <a:rPr lang="en-US" altLang="ja-JP" sz="1200" dirty="0">
                <a:latin typeface="Calibri" panose="020F0502020204030204" pitchFamily="34" charset="0"/>
                <a:ea typeface="Meiryo UI" panose="020B0604030504040204" pitchFamily="50" charset="-128"/>
                <a:cs typeface="Calibri" panose="020F0502020204030204" pitchFamily="34" charset="0"/>
              </a:rPr>
              <a:t>Set the sensitivity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for </a:t>
            </a:r>
            <a:r>
              <a:rPr lang="en-US" altLang="ja-JP" sz="1200" dirty="0">
                <a:latin typeface="Calibri" panose="020F0502020204030204" pitchFamily="34" charset="0"/>
                <a:ea typeface="Meiryo UI" panose="020B0604030504040204" pitchFamily="50" charset="-128"/>
                <a:cs typeface="Calibri" panose="020F0502020204030204" pitchFamily="34" charset="0"/>
              </a:rPr>
              <a:t>the object motion to be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detected.</a:t>
            </a:r>
          </a:p>
          <a:p>
            <a:r>
              <a:rPr lang="en-US" altLang="ja-JP" sz="1200" dirty="0">
                <a:latin typeface="Calibri" panose="020F0502020204030204" pitchFamily="34" charset="0"/>
                <a:ea typeface="Meiryo UI" panose="020B0604030504040204" pitchFamily="50" charset="-128"/>
                <a:cs typeface="Calibri" panose="020F0502020204030204" pitchFamily="34" charset="0"/>
              </a:rPr>
              <a:t>Although the greater the value is, the higher the detection sensitivity becomes, the occurrence rate of false detection increases</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Note: The greater the value is, the more blue frames appear.</a:t>
            </a:r>
          </a:p>
        </p:txBody>
      </p:sp>
      <p:sp>
        <p:nvSpPr>
          <p:cNvPr id="30" name="線吹き出し 2 (枠付き) 29"/>
          <p:cNvSpPr/>
          <p:nvPr/>
        </p:nvSpPr>
        <p:spPr>
          <a:xfrm>
            <a:off x="6571748" y="1786282"/>
            <a:ext cx="3817945" cy="1480589"/>
          </a:xfrm>
          <a:prstGeom prst="borderCallout2">
            <a:avLst>
              <a:gd name="adj1" fmla="val 89330"/>
              <a:gd name="adj2" fmla="val -219"/>
              <a:gd name="adj3" fmla="val 89243"/>
              <a:gd name="adj4" fmla="val -7767"/>
              <a:gd name="adj5" fmla="val 77548"/>
              <a:gd name="adj6" fmla="val -135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6546168" y="1758239"/>
            <a:ext cx="3827895" cy="1569660"/>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Human, vehicle and bicycle identification sensitivity</a:t>
            </a:r>
          </a:p>
          <a:p>
            <a:r>
              <a:rPr lang="en-US" altLang="ja-JP" sz="1200" dirty="0">
                <a:latin typeface="Calibri" panose="020F0502020204030204" pitchFamily="34" charset="0"/>
                <a:ea typeface="Meiryo UI" panose="020B0604030504040204" pitchFamily="50" charset="-128"/>
                <a:cs typeface="Calibri" panose="020F0502020204030204" pitchFamily="34" charset="0"/>
              </a:rPr>
              <a:t>Set the sensitivity for the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identification of each object: human, vehicle and bicycle.</a:t>
            </a:r>
            <a:endParaRPr lang="ja-JP" altLang="en-US" sz="1200" dirty="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a:latin typeface="Calibri" panose="020F0502020204030204" pitchFamily="34" charset="0"/>
                <a:ea typeface="Meiryo UI" panose="020B0604030504040204" pitchFamily="50" charset="-128"/>
                <a:cs typeface="Calibri" panose="020F0502020204030204" pitchFamily="34" charset="0"/>
              </a:rPr>
              <a:t>Although the greater the value is, the higher the sensitivity for the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identification of objects </a:t>
            </a:r>
            <a:r>
              <a:rPr lang="en-US" altLang="ja-JP" sz="1200" dirty="0">
                <a:latin typeface="Calibri" panose="020F0502020204030204" pitchFamily="34" charset="0"/>
                <a:ea typeface="Meiryo UI" panose="020B0604030504040204" pitchFamily="50" charset="-128"/>
                <a:cs typeface="Calibri" panose="020F0502020204030204" pitchFamily="34" charset="0"/>
              </a:rPr>
              <a:t>becomes, the occurrence rate of false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identification </a:t>
            </a:r>
            <a:r>
              <a:rPr lang="en-US" altLang="ja-JP" sz="1200" dirty="0">
                <a:latin typeface="Calibri" panose="020F0502020204030204" pitchFamily="34" charset="0"/>
                <a:ea typeface="Meiryo UI" panose="020B0604030504040204" pitchFamily="50" charset="-128"/>
                <a:cs typeface="Calibri" panose="020F0502020204030204" pitchFamily="34" charset="0"/>
              </a:rPr>
              <a:t>increases</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p>
          <a:p>
            <a:r>
              <a:rPr lang="en-US" altLang="ja-JP" sz="1200" dirty="0">
                <a:latin typeface="Calibri" panose="020F0502020204030204" pitchFamily="34" charset="0"/>
                <a:ea typeface="Meiryo UI" panose="020B0604030504040204" pitchFamily="50" charset="-128"/>
                <a:cs typeface="Calibri" panose="020F0502020204030204" pitchFamily="34" charset="0"/>
              </a:rPr>
              <a:t>Note: The greater the value is,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the </a:t>
            </a:r>
            <a:r>
              <a:rPr lang="en-US" altLang="ja-JP" sz="1200" dirty="0">
                <a:latin typeface="Calibri" panose="020F0502020204030204" pitchFamily="34" charset="0"/>
                <a:ea typeface="Meiryo UI" panose="020B0604030504040204" pitchFamily="50" charset="-128"/>
                <a:cs typeface="Calibri" panose="020F0502020204030204" pitchFamily="34" charset="0"/>
              </a:rPr>
              <a:t>more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false positives can be issued.</a:t>
            </a:r>
          </a:p>
        </p:txBody>
      </p:sp>
      <p:sp>
        <p:nvSpPr>
          <p:cNvPr id="32" name="線吹き出し 2 (枠付き) 31"/>
          <p:cNvSpPr/>
          <p:nvPr/>
        </p:nvSpPr>
        <p:spPr>
          <a:xfrm>
            <a:off x="77492" y="5135872"/>
            <a:ext cx="10312201" cy="1653548"/>
          </a:xfrm>
          <a:prstGeom prst="borderCallout2">
            <a:avLst>
              <a:gd name="adj1" fmla="val 222"/>
              <a:gd name="adj2" fmla="val 27335"/>
              <a:gd name="adj3" fmla="val -75925"/>
              <a:gd name="adj4" fmla="val 27424"/>
              <a:gd name="adj5" fmla="val -121072"/>
              <a:gd name="adj6" fmla="val 22834"/>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2 (枠付き) 32"/>
          <p:cNvSpPr/>
          <p:nvPr/>
        </p:nvSpPr>
        <p:spPr>
          <a:xfrm>
            <a:off x="6571748" y="3329613"/>
            <a:ext cx="3817945" cy="570115"/>
          </a:xfrm>
          <a:prstGeom prst="borderCallout2">
            <a:avLst>
              <a:gd name="adj1" fmla="val 23794"/>
              <a:gd name="adj2" fmla="val -436"/>
              <a:gd name="adj3" fmla="val 25079"/>
              <a:gd name="adj4" fmla="val -7141"/>
              <a:gd name="adj5" fmla="val 59169"/>
              <a:gd name="adj6" fmla="val -1211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6544347" y="3302153"/>
            <a:ext cx="3865446" cy="646331"/>
          </a:xfrm>
          <a:prstGeom prst="rect">
            <a:avLst/>
          </a:prstGeom>
          <a:noFill/>
        </p:spPr>
        <p:txBody>
          <a:bodyPr wrap="square" rtlCol="0">
            <a:spAutoFit/>
          </a:bodyPr>
          <a:lstStyle/>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When adjusting the detection sensitivity/ identification sensitivity, set the [AI-VMD information addition] to “On </a:t>
            </a:r>
            <a:r>
              <a:rPr lang="en-US" altLang="ja-JP" sz="1200" dirty="0">
                <a:latin typeface="Calibri" panose="020F0502020204030204" pitchFamily="34" charset="0"/>
                <a:ea typeface="Meiryo UI" panose="020B0604030504040204" pitchFamily="50" charset="-128"/>
                <a:cs typeface="Calibri" panose="020F0502020204030204" pitchFamily="34" charset="0"/>
              </a:rPr>
              <a:t>with AI-VMD frame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display”.</a:t>
            </a:r>
          </a:p>
        </p:txBody>
      </p:sp>
      <p:sp>
        <p:nvSpPr>
          <p:cNvPr id="36" name="正方形/長方形 35"/>
          <p:cNvSpPr/>
          <p:nvPr/>
        </p:nvSpPr>
        <p:spPr>
          <a:xfrm>
            <a:off x="3205929" y="3879789"/>
            <a:ext cx="3060646" cy="21593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線吹き出し 2 (枠付き) 36"/>
          <p:cNvSpPr/>
          <p:nvPr/>
        </p:nvSpPr>
        <p:spPr>
          <a:xfrm>
            <a:off x="6571748" y="3971129"/>
            <a:ext cx="3818855" cy="1096854"/>
          </a:xfrm>
          <a:prstGeom prst="borderCallout2">
            <a:avLst>
              <a:gd name="adj1" fmla="val 28459"/>
              <a:gd name="adj2" fmla="val -30"/>
              <a:gd name="adj3" fmla="val 28478"/>
              <a:gd name="adj4" fmla="val -6783"/>
              <a:gd name="adj5" fmla="val 12421"/>
              <a:gd name="adj6" fmla="val -1135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552162" y="3931305"/>
            <a:ext cx="3904218" cy="1200329"/>
          </a:xfrm>
          <a:prstGeom prst="rect">
            <a:avLst/>
          </a:prstGeom>
          <a:noFill/>
        </p:spPr>
        <p:txBody>
          <a:bodyPr wrap="square" rtlCol="0">
            <a:spAutoFit/>
          </a:bodyPr>
          <a:lstStyle/>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When adjusting detection sensitivity;</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Set the [Additional information type] to “With detection object information (alarm frame information)”.</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When adjusting identification sensitivity;</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Set </a:t>
            </a:r>
            <a:r>
              <a:rPr lang="en-US" altLang="ja-JP" sz="1200" dirty="0">
                <a:latin typeface="Calibri" panose="020F0502020204030204" pitchFamily="34" charset="0"/>
                <a:ea typeface="Meiryo UI" panose="020B0604030504040204" pitchFamily="50" charset="-128"/>
                <a:cs typeface="Calibri" panose="020F0502020204030204" pitchFamily="34" charset="0"/>
              </a:rPr>
              <a:t>the [Additional information type] to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“With </a:t>
            </a:r>
            <a:r>
              <a:rPr lang="en-US" altLang="ja-JP" sz="1200" dirty="0">
                <a:latin typeface="Calibri" panose="020F0502020204030204" pitchFamily="34" charset="0"/>
                <a:ea typeface="Meiryo UI" panose="020B0604030504040204" pitchFamily="50" charset="-128"/>
                <a:cs typeface="Calibri" panose="020F0502020204030204" pitchFamily="34" charset="0"/>
              </a:rPr>
              <a:t>detection object information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(AI </a:t>
            </a:r>
            <a:r>
              <a:rPr lang="en-US" altLang="ja-JP" sz="1200" dirty="0">
                <a:latin typeface="Calibri" panose="020F0502020204030204" pitchFamily="34" charset="0"/>
                <a:ea typeface="Meiryo UI" panose="020B0604030504040204" pitchFamily="50" charset="-128"/>
                <a:cs typeface="Calibri" panose="020F0502020204030204" pitchFamily="34" charset="0"/>
              </a:rPr>
              <a:t>frame information</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p:txBody>
      </p:sp>
      <p:sp>
        <p:nvSpPr>
          <p:cNvPr id="39" name="テキスト ボックス 38"/>
          <p:cNvSpPr txBox="1"/>
          <p:nvPr/>
        </p:nvSpPr>
        <p:spPr>
          <a:xfrm>
            <a:off x="78983" y="5139479"/>
            <a:ext cx="10122540" cy="276999"/>
          </a:xfrm>
          <a:prstGeom prst="rect">
            <a:avLst/>
          </a:prstGeom>
          <a:noFill/>
        </p:spPr>
        <p:txBody>
          <a:bodyPr wrap="square" rtlCol="0">
            <a:spAutoFit/>
          </a:bodyPr>
          <a:lstStyle/>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Either alarm frames(blue / red) or AI frames(green) will be displayed depending on the setting in [Additional information type].</a:t>
            </a:r>
          </a:p>
        </p:txBody>
      </p:sp>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20" y="1888150"/>
            <a:ext cx="2758069" cy="1553754"/>
          </a:xfrm>
          <a:prstGeom prst="rect">
            <a:avLst/>
          </a:prstGeom>
        </p:spPr>
      </p:pic>
      <p:sp>
        <p:nvSpPr>
          <p:cNvPr id="3" name="正方形/長方形 2"/>
          <p:cNvSpPr/>
          <p:nvPr/>
        </p:nvSpPr>
        <p:spPr>
          <a:xfrm>
            <a:off x="124382" y="5408881"/>
            <a:ext cx="4388296" cy="13354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548358" y="5414049"/>
            <a:ext cx="5796370" cy="13292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00937" y="5412491"/>
            <a:ext cx="4455968" cy="1015663"/>
          </a:xfrm>
          <a:prstGeom prst="rect">
            <a:avLst/>
          </a:prstGeom>
          <a:noFill/>
        </p:spPr>
        <p:txBody>
          <a:bodyPr wrap="square" rtlCol="0">
            <a:spAutoFit/>
          </a:bodyPr>
          <a:lstStyle/>
          <a:p>
            <a:pPr marL="171450" indent="-171450">
              <a:buFont typeface="Wingdings" panose="05000000000000000000" pitchFamily="2" charset="2"/>
              <a:buChar char="n"/>
            </a:pPr>
            <a:r>
              <a:rPr lang="en-US" altLang="ja-JP" sz="1200" dirty="0" smtClean="0">
                <a:latin typeface="Calibri" panose="020F0502020204030204" pitchFamily="34" charset="0"/>
                <a:ea typeface="Meiryo UI" panose="020B0604030504040204" pitchFamily="50" charset="-128"/>
                <a:cs typeface="Calibri" panose="020F0502020204030204" pitchFamily="34" charset="0"/>
              </a:rPr>
              <a:t>For reducing false positives</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Check if target objects for detection are identified correctly while displaying AI frames.</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If they are not identified correctly, </a:t>
            </a:r>
            <a:r>
              <a:rPr lang="en-US" altLang="ja-JP" sz="1200" dirty="0">
                <a:latin typeface="Calibri" panose="020F0502020204030204" pitchFamily="34" charset="0"/>
                <a:ea typeface="Meiryo UI" panose="020B0604030504040204" pitchFamily="50" charset="-128"/>
                <a:cs typeface="Calibri" panose="020F0502020204030204" pitchFamily="34" charset="0"/>
              </a:rPr>
              <a:t>adjust the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identification </a:t>
            </a:r>
            <a:r>
              <a:rPr lang="en-US" altLang="ja-JP" sz="1200" dirty="0">
                <a:latin typeface="Calibri" panose="020F0502020204030204" pitchFamily="34" charset="0"/>
                <a:ea typeface="Meiryo UI" panose="020B0604030504040204" pitchFamily="50" charset="-128"/>
                <a:cs typeface="Calibri" panose="020F0502020204030204" pitchFamily="34" charset="0"/>
              </a:rPr>
              <a:t>sensitivity of the object identified incorrectly by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lowering the value.</a:t>
            </a:r>
          </a:p>
        </p:txBody>
      </p:sp>
      <p:sp>
        <p:nvSpPr>
          <p:cNvPr id="43" name="テキスト ボックス 42"/>
          <p:cNvSpPr txBox="1"/>
          <p:nvPr/>
        </p:nvSpPr>
        <p:spPr>
          <a:xfrm>
            <a:off x="4605159" y="5398399"/>
            <a:ext cx="5820214" cy="1384995"/>
          </a:xfrm>
          <a:prstGeom prst="rect">
            <a:avLst/>
          </a:prstGeom>
          <a:noFill/>
        </p:spPr>
        <p:txBody>
          <a:bodyPr wrap="square" rtlCol="0">
            <a:spAutoFit/>
          </a:bodyPr>
          <a:lstStyle/>
          <a:p>
            <a:pPr marL="171450" indent="-171450">
              <a:buFont typeface="Wingdings" panose="05000000000000000000" pitchFamily="2" charset="2"/>
              <a:buChar char="n"/>
            </a:pPr>
            <a:r>
              <a:rPr lang="en-US" altLang="ja-JP" sz="1200" dirty="0">
                <a:latin typeface="Calibri" panose="020F0502020204030204" pitchFamily="34" charset="0"/>
                <a:ea typeface="Meiryo UI" panose="020B0604030504040204" pitchFamily="50" charset="-128"/>
                <a:cs typeface="Calibri" panose="020F0502020204030204" pitchFamily="34" charset="0"/>
              </a:rPr>
              <a:t>For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reducing false negatives</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a:latin typeface="Calibri" panose="020F0502020204030204" pitchFamily="34" charset="0"/>
                <a:ea typeface="Meiryo UI" panose="020B0604030504040204" pitchFamily="50" charset="-128"/>
                <a:cs typeface="Calibri" panose="020F0502020204030204" pitchFamily="34" charset="0"/>
              </a:rPr>
              <a:t>- Check if target objects for detection are identified with green frames while displaying AI frames. If the identification does not seem to be working well, adjust the identification sensitivity of the target object by increasing the value.</a:t>
            </a:r>
          </a:p>
          <a:p>
            <a:r>
              <a:rPr lang="en-US" altLang="ja-JP" sz="1200" dirty="0">
                <a:latin typeface="Calibri" panose="020F0502020204030204" pitchFamily="34" charset="0"/>
                <a:ea typeface="Meiryo UI" panose="020B0604030504040204" pitchFamily="50" charset="-128"/>
                <a:cs typeface="Calibri" panose="020F0502020204030204" pitchFamily="34" charset="0"/>
              </a:rPr>
              <a:t>- Check if targets objects are detected with blue frames while displaying alarm frames.</a:t>
            </a:r>
          </a:p>
          <a:p>
            <a:r>
              <a:rPr lang="en-US" altLang="ja-JP" sz="1200" dirty="0">
                <a:latin typeface="Calibri" panose="020F0502020204030204" pitchFamily="34" charset="0"/>
                <a:ea typeface="Meiryo UI" panose="020B0604030504040204" pitchFamily="50" charset="-128"/>
                <a:cs typeface="Calibri" panose="020F0502020204030204" pitchFamily="34" charset="0"/>
              </a:rPr>
              <a:t>If the detection does not seem to be working well, adjust the motion detection sensitivity by increasing the value.</a:t>
            </a:r>
          </a:p>
        </p:txBody>
      </p:sp>
    </p:spTree>
    <p:extLst>
      <p:ext uri="{BB962C8B-B14F-4D97-AF65-F5344CB8AC3E}">
        <p14:creationId xmlns:p14="http://schemas.microsoft.com/office/powerpoint/2010/main" val="1769039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04" y="1180032"/>
            <a:ext cx="6388164" cy="3647773"/>
          </a:xfrm>
          <a:prstGeom prst="rect">
            <a:avLst/>
          </a:prstGeom>
        </p:spPr>
      </p:pic>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Detailed setting </a:t>
            </a:r>
            <a:r>
              <a:rPr lang="ja-JP" altLang="en-US" dirty="0" smtClean="0">
                <a:latin typeface="Calibri" panose="020F0502020204030204" pitchFamily="34" charset="0"/>
                <a:cs typeface="Calibri" panose="020F0502020204030204" pitchFamily="34" charset="0"/>
              </a:rPr>
              <a:t>｜</a:t>
            </a:r>
            <a:r>
              <a:rPr lang="en-US" altLang="ja-JP" dirty="0" smtClean="0">
                <a:latin typeface="Calibri" panose="020F0502020204030204" pitchFamily="34" charset="0"/>
                <a:cs typeface="Calibri" panose="020F0502020204030204" pitchFamily="34" charset="0"/>
              </a:rPr>
              <a:t>Set the depth</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33</a:t>
            </a:fld>
            <a:endParaRPr lang="ja-JP" altLang="en-US"/>
          </a:p>
        </p:txBody>
      </p:sp>
      <p:grpSp>
        <p:nvGrpSpPr>
          <p:cNvPr id="33" name="グループ化 32"/>
          <p:cNvGrpSpPr/>
          <p:nvPr/>
        </p:nvGrpSpPr>
        <p:grpSpPr>
          <a:xfrm>
            <a:off x="10521185" y="909177"/>
            <a:ext cx="1565571" cy="5126880"/>
            <a:chOff x="10521185" y="909177"/>
            <a:chExt cx="1565571" cy="5126880"/>
          </a:xfrm>
        </p:grpSpPr>
        <p:sp>
          <p:nvSpPr>
            <p:cNvPr id="34" name="フリーフォーム 33"/>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35" name="フリーフォーム 34"/>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36" name="フリーフォーム 35"/>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37" name="フリーフォーム 36"/>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38" name="フリーフォーム 37"/>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a:latin typeface="Calibri" panose="020F0502020204030204" pitchFamily="34" charset="0"/>
                  <a:ea typeface="Meiryo UI" panose="020B0604030504040204" pitchFamily="50" charset="-128"/>
                  <a:cs typeface="Calibri" panose="020F0502020204030204" pitchFamily="34" charset="0"/>
                </a:rPr>
                <a:t>Detailed setting</a:t>
              </a:r>
              <a:endParaRPr lang="ja-JP" altLang="en-US" sz="1400" dirty="0">
                <a:latin typeface="Calibri" panose="020F0502020204030204" pitchFamily="34" charset="0"/>
                <a:ea typeface="Meiryo UI" panose="020B0604030504040204" pitchFamily="50" charset="-128"/>
                <a:cs typeface="Calibri" panose="020F0502020204030204" pitchFamily="34" charset="0"/>
              </a:endParaRPr>
            </a:p>
          </p:txBody>
        </p:sp>
        <p:sp>
          <p:nvSpPr>
            <p:cNvPr id="39" name="フリーフォーム 38"/>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40" name="フリーフォーム 39"/>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41" name="フリーフォーム 40"/>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42" name="フリーフォーム 41"/>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43" name="フリーフォーム 42"/>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44" name="フリーフォーム 43"/>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45" name="テキスト ボックス 44"/>
          <p:cNvSpPr txBox="1"/>
          <p:nvPr/>
        </p:nvSpPr>
        <p:spPr>
          <a:xfrm>
            <a:off x="164647" y="758544"/>
            <a:ext cx="5654967" cy="338554"/>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depth for AI-VMD.</a:t>
            </a:r>
          </a:p>
        </p:txBody>
      </p:sp>
      <p:sp>
        <p:nvSpPr>
          <p:cNvPr id="47" name="線吹き出し 2 (枠付き) 46"/>
          <p:cNvSpPr/>
          <p:nvPr/>
        </p:nvSpPr>
        <p:spPr>
          <a:xfrm>
            <a:off x="6858000" y="1200107"/>
            <a:ext cx="3518116" cy="476129"/>
          </a:xfrm>
          <a:prstGeom prst="borderCallout2">
            <a:avLst>
              <a:gd name="adj1" fmla="val 76073"/>
              <a:gd name="adj2" fmla="val -248"/>
              <a:gd name="adj3" fmla="val 75987"/>
              <a:gd name="adj4" fmla="val -8668"/>
              <a:gd name="adj5" fmla="val 123861"/>
              <a:gd name="adj6" fmla="val -1954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6881248" y="1197401"/>
            <a:ext cx="3417376" cy="461665"/>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Depth setting</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Select </a:t>
            </a:r>
            <a:r>
              <a:rPr lang="ja-JP" altLang="en-US" sz="1200" dirty="0" smtClean="0">
                <a:latin typeface="Calibri" panose="020F0502020204030204" pitchFamily="34" charset="0"/>
                <a:ea typeface="Meiryo UI" panose="020B0604030504040204" pitchFamily="50" charset="-128"/>
                <a:cs typeface="Calibri" panose="020F0502020204030204" pitchFamily="34" charset="0"/>
              </a:rPr>
              <a:t>“</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On” for [Depth setting].</a:t>
            </a:r>
          </a:p>
        </p:txBody>
      </p:sp>
      <p:sp>
        <p:nvSpPr>
          <p:cNvPr id="50" name="テキスト ボックス 49"/>
          <p:cNvSpPr txBox="1"/>
          <p:nvPr/>
        </p:nvSpPr>
        <p:spPr>
          <a:xfrm>
            <a:off x="324405" y="4910739"/>
            <a:ext cx="5654967" cy="1323439"/>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By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setting depth, AI-VMD can exclude the object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which has been detected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as “Human”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but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obviously not the size of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Human”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from the target for alarm. </a:t>
            </a:r>
          </a:p>
          <a:p>
            <a:r>
              <a:rPr lang="en-US" altLang="ja-JP" sz="16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 Depth setting works only for “Human” and is not applied to “Vehicle” and “Bicycle”.</a:t>
            </a:r>
            <a:endParaRPr lang="en-US" altLang="ja-JP" sz="1600" dirty="0">
              <a:solidFill>
                <a:srgbClr val="FF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51" name="正方形/長方形 50"/>
          <p:cNvSpPr/>
          <p:nvPr/>
        </p:nvSpPr>
        <p:spPr>
          <a:xfrm>
            <a:off x="3618025" y="1677727"/>
            <a:ext cx="2563524" cy="18932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3482495" y="1898542"/>
            <a:ext cx="3017365" cy="11459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482673" y="1664966"/>
            <a:ext cx="3007751" cy="17093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609802" y="3075980"/>
            <a:ext cx="2563524" cy="57576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55197" y="1908000"/>
            <a:ext cx="285107" cy="11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93" y="1668615"/>
            <a:ext cx="2973024" cy="1698043"/>
          </a:xfrm>
          <a:prstGeom prst="rect">
            <a:avLst/>
          </a:prstGeom>
        </p:spPr>
      </p:pic>
      <p:sp>
        <p:nvSpPr>
          <p:cNvPr id="55" name="線吹き出し 2 (枠付き) 54"/>
          <p:cNvSpPr/>
          <p:nvPr/>
        </p:nvSpPr>
        <p:spPr>
          <a:xfrm>
            <a:off x="6858000" y="1809707"/>
            <a:ext cx="3518116" cy="1874731"/>
          </a:xfrm>
          <a:prstGeom prst="borderCallout2">
            <a:avLst>
              <a:gd name="adj1" fmla="val 15917"/>
              <a:gd name="adj2" fmla="val 185"/>
              <a:gd name="adj3" fmla="val 16644"/>
              <a:gd name="adj4" fmla="val -4120"/>
              <a:gd name="adj5" fmla="val 23542"/>
              <a:gd name="adj6" fmla="val -1044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6892468" y="1898542"/>
            <a:ext cx="3417376" cy="1692771"/>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Marker setting</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a:latin typeface="Calibri" panose="020F0502020204030204" pitchFamily="34" charset="0"/>
                <a:ea typeface="Meiryo UI" panose="020B0604030504040204" pitchFamily="50" charset="-128"/>
                <a:cs typeface="Calibri" panose="020F0502020204030204" pitchFamily="34" charset="0"/>
              </a:rPr>
              <a:t>Draw 2 markers (Marker 1 and Marker 2) on the drawing area</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 And then, enter sizes in [Photographic subject size]</a:t>
            </a:r>
            <a:r>
              <a:rPr lang="ja-JP" altLang="en-US" sz="12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of both Marker 1 and Marker 2.</a:t>
            </a:r>
          </a:p>
          <a:p>
            <a:endParaRPr lang="en-US" altLang="ja-JP" sz="8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Note: </a:t>
            </a:r>
            <a:r>
              <a:rPr lang="en-US" altLang="ja-JP" sz="1200" dirty="0">
                <a:latin typeface="Calibri" panose="020F0502020204030204" pitchFamily="34" charset="0"/>
                <a:cs typeface="Calibri" panose="020F0502020204030204" pitchFamily="34" charset="0"/>
              </a:rPr>
              <a:t>Draw </a:t>
            </a:r>
            <a:r>
              <a:rPr lang="en-US" altLang="ja-JP" sz="1200" dirty="0" smtClean="0">
                <a:latin typeface="Calibri" panose="020F0502020204030204" pitchFamily="34" charset="0"/>
                <a:cs typeface="Calibri" panose="020F0502020204030204" pitchFamily="34" charset="0"/>
              </a:rPr>
              <a:t>markers at </a:t>
            </a:r>
            <a:r>
              <a:rPr lang="en-US" altLang="ja-JP" sz="1200" dirty="0">
                <a:latin typeface="Calibri" panose="020F0502020204030204" pitchFamily="34" charset="0"/>
                <a:cs typeface="Calibri" panose="020F0502020204030204" pitchFamily="34" charset="0"/>
              </a:rPr>
              <a:t>two points in the drawing area; one </a:t>
            </a:r>
            <a:r>
              <a:rPr lang="en-US" altLang="ja-JP" sz="1200" dirty="0" smtClean="0">
                <a:latin typeface="Calibri" panose="020F0502020204030204" pitchFamily="34" charset="0"/>
                <a:cs typeface="Calibri" panose="020F0502020204030204" pitchFamily="34" charset="0"/>
              </a:rPr>
              <a:t>on the near side and </a:t>
            </a:r>
            <a:r>
              <a:rPr lang="en-US" altLang="ja-JP" sz="1200" dirty="0">
                <a:latin typeface="Calibri" panose="020F0502020204030204" pitchFamily="34" charset="0"/>
                <a:cs typeface="Calibri" panose="020F0502020204030204" pitchFamily="34" charset="0"/>
              </a:rPr>
              <a:t>the other in the </a:t>
            </a:r>
            <a:r>
              <a:rPr lang="en-US" altLang="ja-JP" sz="1200" dirty="0" smtClean="0">
                <a:latin typeface="Calibri" panose="020F0502020204030204" pitchFamily="34" charset="0"/>
                <a:cs typeface="Calibri" panose="020F0502020204030204" pitchFamily="34" charset="0"/>
              </a:rPr>
              <a:t>far side. </a:t>
            </a:r>
            <a:r>
              <a:rPr lang="en-US" altLang="ja-JP" sz="1200" dirty="0">
                <a:latin typeface="Calibri" panose="020F0502020204030204" pitchFamily="34" charset="0"/>
                <a:cs typeface="Calibri" panose="020F0502020204030204" pitchFamily="34" charset="0"/>
              </a:rPr>
              <a:t>If those two markers are close to each other, the depth information may not be set correctly</a:t>
            </a:r>
            <a:r>
              <a:rPr lang="en-US" altLang="ja-JP" sz="1200" dirty="0" smtClean="0">
                <a:latin typeface="Calibri" panose="020F0502020204030204" pitchFamily="34" charset="0"/>
                <a:cs typeface="Calibri" panose="020F0502020204030204" pitchFamily="34" charset="0"/>
              </a:rPr>
              <a:t>.</a:t>
            </a:r>
            <a:endParaRPr lang="en-US" altLang="ja-JP" sz="1200" dirty="0">
              <a:latin typeface="Calibri" panose="020F0502020204030204" pitchFamily="34" charset="0"/>
              <a:cs typeface="Calibri" panose="020F0502020204030204" pitchFamily="34" charset="0"/>
            </a:endParaRPr>
          </a:p>
        </p:txBody>
      </p:sp>
      <p:sp>
        <p:nvSpPr>
          <p:cNvPr id="57" name="線吹き出し 2 (枠付き) 56"/>
          <p:cNvSpPr/>
          <p:nvPr/>
        </p:nvSpPr>
        <p:spPr>
          <a:xfrm>
            <a:off x="6858000" y="3829400"/>
            <a:ext cx="3518116" cy="1081339"/>
          </a:xfrm>
          <a:prstGeom prst="borderCallout2">
            <a:avLst>
              <a:gd name="adj1" fmla="val 16880"/>
              <a:gd name="adj2" fmla="val -32"/>
              <a:gd name="adj3" fmla="val 16794"/>
              <a:gd name="adj4" fmla="val -8885"/>
              <a:gd name="adj5" fmla="val -43960"/>
              <a:gd name="adj6" fmla="val -1954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6817773" y="3869076"/>
            <a:ext cx="3566766" cy="1015663"/>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Size setting</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Alarm will be issued only to the human detected in the range of maximum size ratio to minimum size ratio.</a:t>
            </a:r>
          </a:p>
          <a:p>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Note: Operating with default setting is recommended.</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630187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r="3029" b="8378"/>
          <a:stretch/>
        </p:blipFill>
        <p:spPr>
          <a:xfrm>
            <a:off x="324406" y="1196939"/>
            <a:ext cx="7075856" cy="3787357"/>
          </a:xfrm>
          <a:prstGeom prst="rect">
            <a:avLst/>
          </a:prstGeom>
        </p:spPr>
      </p:pic>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Schedule setting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34</a:t>
            </a:fld>
            <a:endParaRPr lang="ja-JP" altLang="en-US"/>
          </a:p>
        </p:txBody>
      </p:sp>
      <p:grpSp>
        <p:nvGrpSpPr>
          <p:cNvPr id="45" name="グループ化 44"/>
          <p:cNvGrpSpPr/>
          <p:nvPr/>
        </p:nvGrpSpPr>
        <p:grpSpPr>
          <a:xfrm>
            <a:off x="10521185" y="909177"/>
            <a:ext cx="1565571" cy="5126880"/>
            <a:chOff x="10521185" y="909177"/>
            <a:chExt cx="1565571" cy="5126880"/>
          </a:xfrm>
        </p:grpSpPr>
        <p:sp>
          <p:nvSpPr>
            <p:cNvPr id="46" name="フリーフォーム 45"/>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47" name="フリーフォーム 46"/>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48" name="フリーフォーム 47"/>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49" name="フリーフォーム 48"/>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50" name="フリーフォーム 49"/>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1" name="フリーフォーム 50"/>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2" name="フリーフォーム 51"/>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3" name="フリーフォーム 52"/>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4" name="フリーフォーム 53"/>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5" name="フリーフォーム 54"/>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6" name="フリーフォーム 55"/>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57" name="テキスト ボックス 56"/>
          <p:cNvSpPr txBox="1"/>
          <p:nvPr/>
        </p:nvSpPr>
        <p:spPr>
          <a:xfrm>
            <a:off x="164647" y="758544"/>
            <a:ext cx="7421773" cy="338554"/>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 the operation schedule of AI-VMD.</a:t>
            </a: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61" name="正方形/長方形 60"/>
          <p:cNvSpPr/>
          <p:nvPr/>
        </p:nvSpPr>
        <p:spPr>
          <a:xfrm>
            <a:off x="3651812" y="1694794"/>
            <a:ext cx="3389067" cy="8538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3651812" y="2632080"/>
            <a:ext cx="3389067" cy="171131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線吹き出し 2 (枠付き) 62"/>
          <p:cNvSpPr/>
          <p:nvPr/>
        </p:nvSpPr>
        <p:spPr>
          <a:xfrm>
            <a:off x="7451800" y="1200107"/>
            <a:ext cx="2962416" cy="1197623"/>
          </a:xfrm>
          <a:prstGeom prst="borderCallout2">
            <a:avLst>
              <a:gd name="adj1" fmla="val 19446"/>
              <a:gd name="adj2" fmla="val -248"/>
              <a:gd name="adj3" fmla="val 19996"/>
              <a:gd name="adj4" fmla="val -9697"/>
              <a:gd name="adj5" fmla="val 40838"/>
              <a:gd name="adj6" fmla="val -1458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7416822" y="1178302"/>
            <a:ext cx="3032372" cy="1200329"/>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Operating day of week</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a:latin typeface="Calibri" panose="020F0502020204030204" pitchFamily="34" charset="0"/>
                <a:ea typeface="Meiryo UI" panose="020B0604030504040204" pitchFamily="50" charset="-128"/>
                <a:cs typeface="Calibri" panose="020F0502020204030204" pitchFamily="34" charset="0"/>
              </a:rPr>
              <a:t>Select the day of week to activate AI-VMD.</a:t>
            </a:r>
          </a:p>
          <a:p>
            <a:r>
              <a:rPr lang="en-US" altLang="ja-JP" sz="1200" dirty="0">
                <a:latin typeface="Calibri" panose="020F0502020204030204" pitchFamily="34" charset="0"/>
                <a:ea typeface="Meiryo UI" panose="020B0604030504040204" pitchFamily="50" charset="-128"/>
                <a:cs typeface="Calibri" panose="020F0502020204030204" pitchFamily="34" charset="0"/>
              </a:rPr>
              <a:t>Select the day of week to activate AI-VMD on both  “Time table 1” and “Time table 2”. </a:t>
            </a:r>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AI-VMD </a:t>
            </a:r>
            <a:r>
              <a:rPr lang="en-US" altLang="ja-JP" sz="1200" dirty="0">
                <a:latin typeface="Calibri" panose="020F0502020204030204" pitchFamily="34" charset="0"/>
                <a:ea typeface="Meiryo UI" panose="020B0604030504040204" pitchFamily="50" charset="-128"/>
                <a:cs typeface="Calibri" panose="020F0502020204030204" pitchFamily="34" charset="0"/>
              </a:rPr>
              <a:t>does not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operate on the day of week with “Off” selected.</a:t>
            </a:r>
          </a:p>
        </p:txBody>
      </p:sp>
      <p:sp>
        <p:nvSpPr>
          <p:cNvPr id="65" name="テキスト ボックス 64"/>
          <p:cNvSpPr txBox="1"/>
          <p:nvPr/>
        </p:nvSpPr>
        <p:spPr>
          <a:xfrm>
            <a:off x="324406" y="5070213"/>
            <a:ext cx="9132014" cy="584775"/>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As a default setting, 24-hour operation is registered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for “Detection program 1</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and “Detection program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2”.</a:t>
            </a:r>
          </a:p>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The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schedules for “Detection program 1” and “Detection program 2” can be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a:t>
            </a:r>
            <a:r>
              <a:rPr lang="ja-JP" altLang="en-US" sz="16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(operate) </a:t>
            </a:r>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overlapped. </a:t>
            </a:r>
            <a:endParaRPr lang="en-US" altLang="ja-JP" sz="1600" dirty="0">
              <a:solidFill>
                <a:srgbClr val="FF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66" name="線吹き出し 2 (枠付き) 65"/>
          <p:cNvSpPr/>
          <p:nvPr/>
        </p:nvSpPr>
        <p:spPr>
          <a:xfrm>
            <a:off x="7451800" y="2634787"/>
            <a:ext cx="2962416" cy="1000584"/>
          </a:xfrm>
          <a:prstGeom prst="borderCallout2">
            <a:avLst>
              <a:gd name="adj1" fmla="val 13720"/>
              <a:gd name="adj2" fmla="val 9"/>
              <a:gd name="adj3" fmla="val 14270"/>
              <a:gd name="adj4" fmla="val -8925"/>
              <a:gd name="adj5" fmla="val 38544"/>
              <a:gd name="adj6" fmla="val -1355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7416822" y="2627247"/>
            <a:ext cx="3105006" cy="1015663"/>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Time table</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a:latin typeface="Calibri" panose="020F0502020204030204" pitchFamily="34" charset="0"/>
                <a:ea typeface="Meiryo UI" panose="020B0604030504040204" pitchFamily="50" charset="-128"/>
                <a:cs typeface="Calibri" panose="020F0502020204030204" pitchFamily="34" charset="0"/>
              </a:rPr>
              <a:t>Set the time to activate AI-VMD and the operation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content(detection setting). </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Up </a:t>
            </a:r>
            <a:r>
              <a:rPr lang="en-US" altLang="ja-JP" sz="1200" dirty="0">
                <a:latin typeface="Calibri" panose="020F0502020204030204" pitchFamily="34" charset="0"/>
                <a:ea typeface="Meiryo UI" panose="020B0604030504040204" pitchFamily="50" charset="-128"/>
                <a:cs typeface="Calibri" panose="020F0502020204030204" pitchFamily="34" charset="0"/>
              </a:rPr>
              <a:t>to 6 operation time can be set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respectively for [</a:t>
            </a:r>
            <a:r>
              <a:rPr lang="en-US" altLang="ja-JP" sz="1200" dirty="0">
                <a:latin typeface="Calibri" panose="020F0502020204030204" pitchFamily="34" charset="0"/>
                <a:ea typeface="Meiryo UI" panose="020B0604030504040204" pitchFamily="50" charset="-128"/>
                <a:cs typeface="Calibri" panose="020F0502020204030204" pitchFamily="34" charset="0"/>
              </a:rPr>
              <a:t>Time table 1] and [Time table 2</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56" y="1685597"/>
            <a:ext cx="2915753" cy="1657687"/>
          </a:xfrm>
          <a:prstGeom prst="rect">
            <a:avLst/>
          </a:prstGeom>
        </p:spPr>
      </p:pic>
    </p:spTree>
    <p:extLst>
      <p:ext uri="{BB962C8B-B14F-4D97-AF65-F5344CB8AC3E}">
        <p14:creationId xmlns:p14="http://schemas.microsoft.com/office/powerpoint/2010/main" val="3207649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43" y="1251284"/>
            <a:ext cx="6512510" cy="3228737"/>
          </a:xfrm>
          <a:prstGeom prst="rect">
            <a:avLst/>
          </a:prstGeom>
        </p:spPr>
      </p:pic>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Alarm setting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35</a:t>
            </a:fld>
            <a:endParaRPr lang="ja-JP" altLang="en-US" dirty="0"/>
          </a:p>
        </p:txBody>
      </p:sp>
      <p:grpSp>
        <p:nvGrpSpPr>
          <p:cNvPr id="45" name="グループ化 44"/>
          <p:cNvGrpSpPr/>
          <p:nvPr/>
        </p:nvGrpSpPr>
        <p:grpSpPr>
          <a:xfrm>
            <a:off x="10521185" y="909177"/>
            <a:ext cx="1565571" cy="5126880"/>
            <a:chOff x="10521185" y="909177"/>
            <a:chExt cx="1565571" cy="5126880"/>
          </a:xfrm>
        </p:grpSpPr>
        <p:sp>
          <p:nvSpPr>
            <p:cNvPr id="46" name="フリーフォーム 45"/>
            <p:cNvSpPr/>
            <p:nvPr/>
          </p:nvSpPr>
          <p:spPr>
            <a:xfrm>
              <a:off x="10525301" y="909177"/>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rPr>
                <a:t>Open the setup screen</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47" name="フリーフォーム 46"/>
            <p:cNvSpPr/>
            <p:nvPr/>
          </p:nvSpPr>
          <p:spPr>
            <a:xfrm rot="28406">
              <a:off x="11143890" y="1529365"/>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48" name="フリーフォーム 47"/>
            <p:cNvSpPr/>
            <p:nvPr/>
          </p:nvSpPr>
          <p:spPr>
            <a:xfrm>
              <a:off x="10521186" y="1817908"/>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49" name="フリーフォーム 48"/>
            <p:cNvSpPr/>
            <p:nvPr/>
          </p:nvSpPr>
          <p:spPr>
            <a:xfrm>
              <a:off x="10521186" y="2726639"/>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Image quality setting</a:t>
              </a:r>
              <a:endParaRPr kumimoji="1" lang="en-US" altLang="ja-JP" sz="1400" kern="12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50" name="フリーフォーム 49"/>
            <p:cNvSpPr/>
            <p:nvPr/>
          </p:nvSpPr>
          <p:spPr>
            <a:xfrm>
              <a:off x="10521386" y="3635370"/>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Detailed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1" name="フリーフォーム 50"/>
            <p:cNvSpPr/>
            <p:nvPr/>
          </p:nvSpPr>
          <p:spPr>
            <a:xfrm>
              <a:off x="10521186" y="4544101"/>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Schedule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2" name="フリーフォーム 51"/>
            <p:cNvSpPr/>
            <p:nvPr/>
          </p:nvSpPr>
          <p:spPr>
            <a:xfrm>
              <a:off x="10521185" y="5452832"/>
              <a:ext cx="1561455" cy="583225"/>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47" tIns="78747" rIns="78747" bIns="78747" numCol="1" spcCol="1270" anchor="ctr" anchorCtr="0">
              <a:noAutofit/>
            </a:bodyPr>
            <a:lstStyle/>
            <a:p>
              <a:pPr lvl="0" algn="ctr" defTabSz="622300">
                <a:lnSpc>
                  <a:spcPct val="90000"/>
                </a:lnSpc>
                <a:spcBef>
                  <a:spcPct val="0"/>
                </a:spcBef>
                <a:spcAft>
                  <a:spcPct val="35000"/>
                </a:spcAft>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Alarm setting</a:t>
              </a:r>
              <a:endParaRPr kumimoji="1" lang="ja-JP" altLang="en-US" sz="1400" kern="1200" dirty="0">
                <a:latin typeface="Calibri" panose="020F0502020204030204" pitchFamily="34" charset="0"/>
                <a:ea typeface="Meiryo UI" panose="020B0604030504040204" pitchFamily="50" charset="-128"/>
                <a:cs typeface="Calibri" panose="020F0502020204030204" pitchFamily="34" charset="0"/>
              </a:endParaRPr>
            </a:p>
          </p:txBody>
        </p:sp>
        <p:sp>
          <p:nvSpPr>
            <p:cNvPr id="53" name="フリーフォーム 52"/>
            <p:cNvSpPr/>
            <p:nvPr/>
          </p:nvSpPr>
          <p:spPr>
            <a:xfrm rot="28406">
              <a:off x="11143890" y="2430863"/>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4" name="フリーフォーム 53"/>
            <p:cNvSpPr/>
            <p:nvPr/>
          </p:nvSpPr>
          <p:spPr>
            <a:xfrm rot="28406">
              <a:off x="11143889" y="3352642"/>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5" name="フリーフォーム 54"/>
            <p:cNvSpPr/>
            <p:nvPr/>
          </p:nvSpPr>
          <p:spPr>
            <a:xfrm rot="28406">
              <a:off x="11143890" y="4254377"/>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sp>
          <p:nvSpPr>
            <p:cNvPr id="56" name="フリーフォーム 55"/>
            <p:cNvSpPr/>
            <p:nvPr/>
          </p:nvSpPr>
          <p:spPr>
            <a:xfrm rot="28406">
              <a:off x="11143889" y="5169556"/>
              <a:ext cx="390364" cy="247493"/>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pPr lvl="0" algn="ctr" defTabSz="222250">
                <a:lnSpc>
                  <a:spcPct val="90000"/>
                </a:lnSpc>
                <a:spcBef>
                  <a:spcPct val="0"/>
                </a:spcBef>
                <a:spcAft>
                  <a:spcPct val="35000"/>
                </a:spcAft>
              </a:pPr>
              <a:endParaRPr kumimoji="1" lang="ja-JP" altLang="en-US" sz="500" kern="1200">
                <a:latin typeface="Calibri" panose="020F0502020204030204" pitchFamily="34" charset="0"/>
                <a:ea typeface="Meiryo UI" panose="020B0604030504040204" pitchFamily="50" charset="-128"/>
                <a:cs typeface="Calibri" panose="020F0502020204030204" pitchFamily="34" charset="0"/>
              </a:endParaRPr>
            </a:p>
          </p:txBody>
        </p:sp>
      </p:grpSp>
      <p:sp>
        <p:nvSpPr>
          <p:cNvPr id="19" name="テキスト ボックス 18"/>
          <p:cNvSpPr txBox="1"/>
          <p:nvPr/>
        </p:nvSpPr>
        <p:spPr>
          <a:xfrm>
            <a:off x="142461" y="633153"/>
            <a:ext cx="7421773" cy="338554"/>
          </a:xfrm>
          <a:prstGeom prst="rect">
            <a:avLst/>
          </a:prstGeom>
          <a:noFill/>
        </p:spPr>
        <p:txBody>
          <a:bodyPr wrap="square" rtlCol="0">
            <a:spAutoFit/>
          </a:bodyPr>
          <a:lstStyle/>
          <a:p>
            <a:r>
              <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rPr>
              <a:t>Set the operations linked with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AI-VMD alarm.</a:t>
            </a: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21" name="正方形/長方形 20"/>
          <p:cNvSpPr/>
          <p:nvPr/>
        </p:nvSpPr>
        <p:spPr>
          <a:xfrm>
            <a:off x="3667052" y="2011681"/>
            <a:ext cx="2909008" cy="16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667052" y="2209801"/>
            <a:ext cx="2909008" cy="16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667052" y="2407921"/>
            <a:ext cx="2909008" cy="16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667052" y="2606041"/>
            <a:ext cx="2909008" cy="16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667052" y="2804161"/>
            <a:ext cx="2909008" cy="16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324405" y="4910739"/>
            <a:ext cx="5846683" cy="584775"/>
          </a:xfrm>
          <a:prstGeom prst="rect">
            <a:avLst/>
          </a:prstGeom>
          <a:noFill/>
        </p:spPr>
        <p:txBody>
          <a:bodyPr wrap="square" rtlCol="0">
            <a:spAutoFit/>
          </a:bodyPr>
          <a:lstStyle/>
          <a:p>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For linking with NX recorders or WV-ASM300, TCP alarm protocol notification needs to be configured.</a:t>
            </a:r>
            <a:endParaRPr lang="en-US" altLang="ja-JP" sz="1600" dirty="0">
              <a:solidFill>
                <a:srgbClr val="FF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27" name="線吹き出し 2 (枠付き) 26"/>
          <p:cNvSpPr/>
          <p:nvPr/>
        </p:nvSpPr>
        <p:spPr>
          <a:xfrm>
            <a:off x="6925821" y="865258"/>
            <a:ext cx="3511256" cy="741824"/>
          </a:xfrm>
          <a:prstGeom prst="borderCallout2">
            <a:avLst>
              <a:gd name="adj1" fmla="val 68751"/>
              <a:gd name="adj2" fmla="val -248"/>
              <a:gd name="adj3" fmla="val 68274"/>
              <a:gd name="adj4" fmla="val -9480"/>
              <a:gd name="adj5" fmla="val 154928"/>
              <a:gd name="adj6" fmla="val -1654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898477" y="827699"/>
            <a:ext cx="3695471" cy="830997"/>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Alarm E-mail notification</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Clicking “E-mail notification setup &gt;&gt;] displays a setting screen related to the e-mail when an alarm occurs as a new window. </a:t>
            </a:r>
          </a:p>
        </p:txBody>
      </p:sp>
      <p:sp>
        <p:nvSpPr>
          <p:cNvPr id="29" name="線吹き出し 2 (枠付き) 28"/>
          <p:cNvSpPr/>
          <p:nvPr/>
        </p:nvSpPr>
        <p:spPr>
          <a:xfrm>
            <a:off x="6934290" y="1767415"/>
            <a:ext cx="3511256" cy="772288"/>
          </a:xfrm>
          <a:prstGeom prst="borderCallout2">
            <a:avLst>
              <a:gd name="adj1" fmla="val 39350"/>
              <a:gd name="adj2" fmla="val -31"/>
              <a:gd name="adj3" fmla="val 39901"/>
              <a:gd name="adj4" fmla="val -6225"/>
              <a:gd name="adj5" fmla="val 65373"/>
              <a:gd name="adj6" fmla="val -981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893750" y="1755394"/>
            <a:ext cx="3684958" cy="830997"/>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Alarm image FTP transmission</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Clicking “FTP setup &gt;&gt;” displays a setting screen related to FTP transmission when an alarm occurs as a new window</a:t>
            </a:r>
            <a:r>
              <a:rPr lang="en-US" altLang="ja-JP" sz="1100" dirty="0" smtClean="0">
                <a:latin typeface="Calibri" panose="020F0502020204030204" pitchFamily="34" charset="0"/>
                <a:ea typeface="Meiryo UI" panose="020B0604030504040204" pitchFamily="50" charset="-128"/>
                <a:cs typeface="Calibri" panose="020F0502020204030204" pitchFamily="34" charset="0"/>
              </a:rPr>
              <a:t>.</a:t>
            </a:r>
          </a:p>
        </p:txBody>
      </p:sp>
      <p:sp>
        <p:nvSpPr>
          <p:cNvPr id="31" name="線吹き出し 2 (枠付き) 30"/>
          <p:cNvSpPr/>
          <p:nvPr/>
        </p:nvSpPr>
        <p:spPr>
          <a:xfrm>
            <a:off x="6934290" y="2697054"/>
            <a:ext cx="3511256" cy="835479"/>
          </a:xfrm>
          <a:prstGeom prst="borderCallout2">
            <a:avLst>
              <a:gd name="adj1" fmla="val 13974"/>
              <a:gd name="adj2" fmla="val -248"/>
              <a:gd name="adj3" fmla="val 14524"/>
              <a:gd name="adj4" fmla="val -4489"/>
              <a:gd name="adj5" fmla="val -26655"/>
              <a:gd name="adj6" fmla="val -1024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6895957" y="2694644"/>
            <a:ext cx="3533505" cy="830997"/>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Alarm</a:t>
            </a:r>
            <a:r>
              <a:rPr lang="ja-JP" altLang="en-US" sz="1200" b="1" u="sng"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image</a:t>
            </a:r>
            <a:r>
              <a:rPr lang="ja-JP" altLang="en-US" sz="1200" b="1" u="sng"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recording(SD memory card)</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Clicking “SD memory card setup &gt;&gt;” displays a setting screen related to SD</a:t>
            </a:r>
            <a:r>
              <a:rPr lang="ja-JP" altLang="en-US" sz="1200" dirty="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memory</a:t>
            </a:r>
            <a:r>
              <a:rPr lang="ja-JP" altLang="en-US" sz="1200" dirty="0">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card recording when an alarm occurs as a new window.</a:t>
            </a:r>
          </a:p>
        </p:txBody>
      </p:sp>
      <p:sp>
        <p:nvSpPr>
          <p:cNvPr id="33" name="線吹き出し 2 (枠付き) 32"/>
          <p:cNvSpPr/>
          <p:nvPr/>
        </p:nvSpPr>
        <p:spPr>
          <a:xfrm>
            <a:off x="6925821" y="3701001"/>
            <a:ext cx="3511256" cy="843100"/>
          </a:xfrm>
          <a:prstGeom prst="borderCallout2">
            <a:avLst>
              <a:gd name="adj1" fmla="val 13028"/>
              <a:gd name="adj2" fmla="val -31"/>
              <a:gd name="adj3" fmla="val 12775"/>
              <a:gd name="adj4" fmla="val -2970"/>
              <a:gd name="adj5" fmla="val -105501"/>
              <a:gd name="adj6" fmla="val -981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6899129" y="3687903"/>
            <a:ext cx="3533505" cy="830997"/>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TCP alarm protocol notification</a:t>
            </a:r>
            <a:endParaRPr lang="ja-JP" altLang="en-US" sz="1200" b="1" u="sng"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Clicking “TCP alarm protocol notification setup &gt;&gt;” displays a setting screen related </a:t>
            </a:r>
            <a:r>
              <a:rPr lang="en-US" altLang="ja-JP" sz="1200" dirty="0">
                <a:latin typeface="Calibri" panose="020F0502020204030204" pitchFamily="34" charset="0"/>
                <a:ea typeface="Meiryo UI" panose="020B0604030504040204" pitchFamily="50" charset="-128"/>
                <a:cs typeface="Calibri" panose="020F0502020204030204" pitchFamily="34" charset="0"/>
              </a:rPr>
              <a:t>to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TCP </a:t>
            </a:r>
            <a:r>
              <a:rPr lang="en-US" altLang="ja-JP" sz="1200" dirty="0">
                <a:latin typeface="Calibri" panose="020F0502020204030204" pitchFamily="34" charset="0"/>
                <a:ea typeface="Meiryo UI" panose="020B0604030504040204" pitchFamily="50" charset="-128"/>
                <a:cs typeface="Calibri" panose="020F0502020204030204" pitchFamily="34" charset="0"/>
              </a:rPr>
              <a:t>alarm protocol notification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when an alarm occurs as a new window.</a:t>
            </a:r>
          </a:p>
        </p:txBody>
      </p:sp>
      <p:sp>
        <p:nvSpPr>
          <p:cNvPr id="35" name="線吹き出し 2 (枠付き) 34"/>
          <p:cNvSpPr/>
          <p:nvPr/>
        </p:nvSpPr>
        <p:spPr>
          <a:xfrm>
            <a:off x="6925821" y="4714741"/>
            <a:ext cx="3511256" cy="835479"/>
          </a:xfrm>
          <a:prstGeom prst="borderCallout2">
            <a:avLst>
              <a:gd name="adj1" fmla="val 19446"/>
              <a:gd name="adj2" fmla="val -248"/>
              <a:gd name="adj3" fmla="val 19084"/>
              <a:gd name="adj4" fmla="val -9697"/>
              <a:gd name="adj5" fmla="val -210333"/>
              <a:gd name="adj6" fmla="val -2478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870204" y="4719745"/>
            <a:ext cx="3533505" cy="830997"/>
          </a:xfrm>
          <a:prstGeom prst="rect">
            <a:avLst/>
          </a:prstGeom>
          <a:noFill/>
        </p:spPr>
        <p:txBody>
          <a:bodyPr wrap="square" rtlCol="0">
            <a:spAutoFit/>
          </a:bodyPr>
          <a:lstStyle/>
          <a:p>
            <a:r>
              <a:rPr lang="en-US" altLang="ja-JP" sz="1200" b="1" u="sng" dirty="0" smtClean="0">
                <a:latin typeface="Calibri" panose="020F0502020204030204" pitchFamily="34" charset="0"/>
                <a:ea typeface="Meiryo UI" panose="020B0604030504040204" pitchFamily="50" charset="-128"/>
                <a:cs typeface="Calibri" panose="020F0502020204030204" pitchFamily="34" charset="0"/>
              </a:rPr>
              <a:t>HTTP alarm notification</a:t>
            </a:r>
          </a:p>
          <a:p>
            <a:r>
              <a:rPr lang="en-US" altLang="ja-JP" sz="1200" dirty="0" smtClean="0">
                <a:latin typeface="Calibri" panose="020F0502020204030204" pitchFamily="34" charset="0"/>
                <a:ea typeface="Meiryo UI" panose="020B0604030504040204" pitchFamily="50" charset="-128"/>
                <a:cs typeface="Calibri" panose="020F0502020204030204" pitchFamily="34" charset="0"/>
              </a:rPr>
              <a:t>Clicking “HTTP alarm notification setup &gt;&gt;” displays a setting screen related to HTTP alarm notification when an alarm occurs as a new window.</a:t>
            </a:r>
          </a:p>
        </p:txBody>
      </p:sp>
      <p:pic>
        <p:nvPicPr>
          <p:cNvPr id="37" name="図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33" y="1766389"/>
            <a:ext cx="2940519" cy="1671768"/>
          </a:xfrm>
          <a:prstGeom prst="rect">
            <a:avLst/>
          </a:prstGeom>
        </p:spPr>
      </p:pic>
    </p:spTree>
    <p:extLst>
      <p:ext uri="{BB962C8B-B14F-4D97-AF65-F5344CB8AC3E}">
        <p14:creationId xmlns:p14="http://schemas.microsoft.com/office/powerpoint/2010/main" val="221169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654081"/>
            <a:ext cx="10515600" cy="2852737"/>
          </a:xfrm>
        </p:spPr>
        <p:txBody>
          <a:bodyPr/>
          <a:lstStyle/>
          <a:p>
            <a:r>
              <a:rPr kumimoji="1" lang="en-US" altLang="ja-JP" dirty="0" smtClean="0">
                <a:latin typeface="Calibri" panose="020F0502020204030204" pitchFamily="34" charset="0"/>
                <a:cs typeface="Calibri" panose="020F0502020204030204" pitchFamily="34" charset="0"/>
              </a:rPr>
              <a:t>Operation Check</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36</a:t>
            </a:fld>
            <a:endParaRPr lang="ja-JP" altLang="en-US"/>
          </a:p>
        </p:txBody>
      </p:sp>
    </p:spTree>
    <p:extLst>
      <p:ext uri="{BB962C8B-B14F-4D97-AF65-F5344CB8AC3E}">
        <p14:creationId xmlns:p14="http://schemas.microsoft.com/office/powerpoint/2010/main" val="40542207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54832" y="2526600"/>
            <a:ext cx="11971676" cy="375858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p:cNvSpPr/>
          <p:nvPr/>
        </p:nvSpPr>
        <p:spPr>
          <a:xfrm>
            <a:off x="54832" y="652469"/>
            <a:ext cx="11971676" cy="170412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0" y="96150"/>
            <a:ext cx="12324522" cy="564783"/>
          </a:xfrm>
        </p:spPr>
        <p:txBody>
          <a:bodyPr/>
          <a:lstStyle/>
          <a:p>
            <a:r>
              <a:rPr kumimoji="1" lang="en-US" altLang="ja-JP" dirty="0" smtClean="0">
                <a:latin typeface="Calibri" panose="020F0502020204030204" pitchFamily="34" charset="0"/>
                <a:cs typeface="Calibri" panose="020F0502020204030204" pitchFamily="34" charset="0"/>
              </a:rPr>
              <a:t>Reference</a:t>
            </a:r>
            <a:r>
              <a:rPr lang="ja-JP" altLang="en-US" dirty="0">
                <a:latin typeface="Calibri" panose="020F0502020204030204" pitchFamily="34" charset="0"/>
                <a:cs typeface="Calibri" panose="020F0502020204030204" pitchFamily="34" charset="0"/>
              </a:rPr>
              <a:t> </a:t>
            </a:r>
            <a:r>
              <a:rPr lang="en-US" altLang="ja-JP" dirty="0" smtClean="0">
                <a:latin typeface="Calibri" panose="020F0502020204030204" pitchFamily="34" charset="0"/>
                <a:cs typeface="Calibri" panose="020F0502020204030204" pitchFamily="34" charset="0"/>
              </a:rPr>
              <a:t>: Sample operation check on intruder detection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37</a:t>
            </a:fld>
            <a:endParaRPr lang="ja-JP" altLang="en-US"/>
          </a:p>
        </p:txBody>
      </p:sp>
      <p:graphicFrame>
        <p:nvGraphicFramePr>
          <p:cNvPr id="34" name="表 33"/>
          <p:cNvGraphicFramePr>
            <a:graphicFrameLocks noGrp="1"/>
          </p:cNvGraphicFramePr>
          <p:nvPr>
            <p:extLst>
              <p:ext uri="{D42A27DB-BD31-4B8C-83A1-F6EECF244321}">
                <p14:modId xmlns:p14="http://schemas.microsoft.com/office/powerpoint/2010/main" val="536524857"/>
              </p:ext>
            </p:extLst>
          </p:nvPr>
        </p:nvGraphicFramePr>
        <p:xfrm>
          <a:off x="106791" y="2912916"/>
          <a:ext cx="11867757" cy="2560320"/>
        </p:xfrm>
        <a:graphic>
          <a:graphicData uri="http://schemas.openxmlformats.org/drawingml/2006/table">
            <a:tbl>
              <a:tblPr firstRow="1" bandRow="1">
                <a:tableStyleId>{7DF18680-E054-41AD-8BC1-D1AEF772440D}</a:tableStyleId>
              </a:tblPr>
              <a:tblGrid>
                <a:gridCol w="1404857">
                  <a:extLst>
                    <a:ext uri="{9D8B030D-6E8A-4147-A177-3AD203B41FA5}">
                      <a16:colId xmlns:a16="http://schemas.microsoft.com/office/drawing/2014/main" val="20000"/>
                    </a:ext>
                  </a:extLst>
                </a:gridCol>
                <a:gridCol w="1717049">
                  <a:extLst>
                    <a:ext uri="{9D8B030D-6E8A-4147-A177-3AD203B41FA5}">
                      <a16:colId xmlns:a16="http://schemas.microsoft.com/office/drawing/2014/main" val="20001"/>
                    </a:ext>
                  </a:extLst>
                </a:gridCol>
                <a:gridCol w="7219317">
                  <a:extLst>
                    <a:ext uri="{9D8B030D-6E8A-4147-A177-3AD203B41FA5}">
                      <a16:colId xmlns:a16="http://schemas.microsoft.com/office/drawing/2014/main" val="20002"/>
                    </a:ext>
                  </a:extLst>
                </a:gridCol>
                <a:gridCol w="1526534">
                  <a:extLst>
                    <a:ext uri="{9D8B030D-6E8A-4147-A177-3AD203B41FA5}">
                      <a16:colId xmlns:a16="http://schemas.microsoft.com/office/drawing/2014/main" val="20003"/>
                    </a:ext>
                  </a:extLst>
                </a:gridCol>
              </a:tblGrid>
              <a:tr h="218904">
                <a:tc>
                  <a:txBody>
                    <a:bodyPr/>
                    <a:lstStyle/>
                    <a:p>
                      <a:pPr algn="ctr"/>
                      <a:r>
                        <a:rPr kumimoji="1" lang="en-US" altLang="ja-JP" sz="1200" b="0" dirty="0" smtClean="0">
                          <a:latin typeface="Calibri" panose="020F0502020204030204" pitchFamily="34" charset="0"/>
                          <a:ea typeface="Meiryo UI" panose="020B0604030504040204" pitchFamily="50" charset="-128"/>
                          <a:cs typeface="Calibri" panose="020F0502020204030204" pitchFamily="34" charset="0"/>
                        </a:rPr>
                        <a:t>Test classification</a:t>
                      </a:r>
                      <a:endParaRPr kumimoji="1" lang="ja-JP" altLang="en-US" sz="12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200" b="0" dirty="0" smtClean="0">
                          <a:latin typeface="Calibri" panose="020F0502020204030204" pitchFamily="34" charset="0"/>
                          <a:ea typeface="Meiryo UI" panose="020B0604030504040204" pitchFamily="50" charset="-128"/>
                          <a:cs typeface="Calibri" panose="020F0502020204030204" pitchFamily="34" charset="0"/>
                        </a:rPr>
                        <a:t>Items to check</a:t>
                      </a:r>
                      <a:endParaRPr kumimoji="1" lang="ja-JP" altLang="en-US" sz="12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200" b="0" dirty="0" smtClean="0">
                          <a:latin typeface="Calibri" panose="020F0502020204030204" pitchFamily="34" charset="0"/>
                          <a:ea typeface="Meiryo UI" panose="020B0604030504040204" pitchFamily="50" charset="-128"/>
                          <a:cs typeface="Calibri" panose="020F0502020204030204" pitchFamily="34" charset="0"/>
                        </a:rPr>
                        <a:t>Check</a:t>
                      </a:r>
                      <a:r>
                        <a:rPr kumimoji="1" lang="en-US" altLang="ja-JP" sz="1200" b="0" baseline="0" dirty="0" smtClean="0">
                          <a:latin typeface="Calibri" panose="020F0502020204030204" pitchFamily="34" charset="0"/>
                          <a:ea typeface="Meiryo UI" panose="020B0604030504040204" pitchFamily="50" charset="-128"/>
                          <a:cs typeface="Calibri" panose="020F0502020204030204" pitchFamily="34" charset="0"/>
                        </a:rPr>
                        <a:t>list</a:t>
                      </a:r>
                      <a:endParaRPr kumimoji="1" lang="ja-JP" altLang="en-US" sz="12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200" b="0" dirty="0" smtClean="0">
                          <a:latin typeface="Calibri" panose="020F0502020204030204" pitchFamily="34" charset="0"/>
                          <a:ea typeface="Meiryo UI" panose="020B0604030504040204" pitchFamily="50" charset="-128"/>
                          <a:cs typeface="Calibri" panose="020F0502020204030204" pitchFamily="34" charset="0"/>
                        </a:rPr>
                        <a:t>Human motion</a:t>
                      </a:r>
                      <a:endParaRPr kumimoji="1" lang="ja-JP" altLang="en-US" sz="12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0"/>
                  </a:ext>
                </a:extLst>
              </a:tr>
              <a:tr h="180663">
                <a:tc rowSpan="6">
                  <a:txBody>
                    <a:bodyPr/>
                    <a:lstStyle/>
                    <a:p>
                      <a:pPr algn="ct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On-site confirmation</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Crosswise</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direction</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Confirm</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the </a:t>
                      </a:r>
                      <a:r>
                        <a:rPr kumimoji="1" lang="en-US" altLang="ja-JP" sz="1200" kern="1200" baseline="0" dirty="0" smtClean="0">
                          <a:solidFill>
                            <a:schemeClr val="dk1"/>
                          </a:solidFill>
                          <a:latin typeface="Calibri" panose="020F0502020204030204" pitchFamily="34" charset="0"/>
                          <a:ea typeface="Meiryo UI" panose="020B0604030504040204" pitchFamily="50" charset="-128"/>
                          <a:cs typeface="Calibri" panose="020F0502020204030204" pitchFamily="34" charset="0"/>
                        </a:rPr>
                        <a:t>true positive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alarm occurrence in near side / middle / far side (ex. 10/ 15/ 20m) of detection area.</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Cross alone</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1"/>
                  </a:ext>
                </a:extLst>
              </a:tr>
              <a:tr h="180663">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4">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Lengthwise direction</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rowSpan="2">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Confirm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the </a:t>
                      </a:r>
                      <a:r>
                        <a:rPr kumimoji="1" lang="en-US" altLang="ja-JP" sz="1200" kern="1200" baseline="0" dirty="0" smtClean="0">
                          <a:solidFill>
                            <a:schemeClr val="dk1"/>
                          </a:solidFill>
                          <a:latin typeface="Calibri" panose="020F0502020204030204" pitchFamily="34" charset="0"/>
                          <a:ea typeface="Meiryo UI" panose="020B0604030504040204" pitchFamily="50" charset="-128"/>
                          <a:cs typeface="Calibri" panose="020F0502020204030204" pitchFamily="34" charset="0"/>
                        </a:rPr>
                        <a:t>true positive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alarm occurrence </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by moving from the near side to the far side.</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Walk alone</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2"/>
                  </a:ext>
                </a:extLst>
              </a:tr>
              <a:tr h="180663">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Walk</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3 abreast</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3"/>
                  </a:ext>
                </a:extLst>
              </a:tr>
              <a:tr h="180663">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p>
                      <a:pPr marL="0" marR="0" indent="0" algn="l" defTabSz="851426"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Confirm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the </a:t>
                      </a:r>
                      <a:r>
                        <a:rPr kumimoji="1" lang="en-US" altLang="ja-JP" sz="1200" kern="1200" baseline="0" dirty="0" smtClean="0">
                          <a:solidFill>
                            <a:schemeClr val="dk1"/>
                          </a:solidFill>
                          <a:latin typeface="Calibri" panose="020F0502020204030204" pitchFamily="34" charset="0"/>
                          <a:ea typeface="Meiryo UI" panose="020B0604030504040204" pitchFamily="50" charset="-128"/>
                          <a:cs typeface="Calibri" panose="020F0502020204030204" pitchFamily="34" charset="0"/>
                        </a:rPr>
                        <a:t>true positive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alarm occurrence </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by moving from the far side to</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the near side.</a:t>
                      </a:r>
                      <a:endParaRPr kumimoji="1" lang="ja-JP" altLang="en-US" sz="120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Walk alone</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4"/>
                  </a:ext>
                </a:extLst>
              </a:tr>
              <a:tr h="180663">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Walk</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3 abreast</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5"/>
                  </a:ext>
                </a:extLst>
              </a:tr>
              <a:tr h="180663">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Detection area boundary</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Confirm</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the </a:t>
                      </a:r>
                      <a:r>
                        <a:rPr kumimoji="1" lang="en-US" altLang="ja-JP" sz="1200" kern="1200" baseline="0" dirty="0" smtClean="0">
                          <a:solidFill>
                            <a:schemeClr val="dk1"/>
                          </a:solidFill>
                          <a:latin typeface="Calibri" panose="020F0502020204030204" pitchFamily="34" charset="0"/>
                          <a:ea typeface="Meiryo UI" panose="020B0604030504040204" pitchFamily="50" charset="-128"/>
                          <a:cs typeface="Calibri" panose="020F0502020204030204" pitchFamily="34" charset="0"/>
                        </a:rPr>
                        <a:t>true positive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alarm occurrence by walking on the boundary of detection area.</a:t>
                      </a:r>
                      <a:endParaRPr kumimoji="1"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Confirm</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that a </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false positive alarm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does not occur due to the shadows of people walking near the boundary.</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Walk alone</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6"/>
                  </a:ext>
                </a:extLst>
              </a:tr>
              <a:tr h="180663">
                <a:tc>
                  <a:txBody>
                    <a:bodyPr/>
                    <a:lstStyle/>
                    <a:p>
                      <a:pPr algn="ct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1-week</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test operation</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False positive alarm</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Confirm the false positive alarm occurrence caused by the environmental</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changes such as </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brightness at night,</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lighting fluctuations, headlights and the change in the weather.</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007"/>
                  </a:ext>
                </a:extLst>
              </a:tr>
            </a:tbl>
          </a:graphicData>
        </a:graphic>
      </p:graphicFrame>
      <p:sp>
        <p:nvSpPr>
          <p:cNvPr id="3" name="正方形/長方形 2"/>
          <p:cNvSpPr/>
          <p:nvPr/>
        </p:nvSpPr>
        <p:spPr>
          <a:xfrm>
            <a:off x="556046" y="860005"/>
            <a:ext cx="10138458" cy="1477328"/>
          </a:xfrm>
          <a:prstGeom prst="rect">
            <a:avLst/>
          </a:prstGeom>
        </p:spPr>
        <p:txBody>
          <a:bodyPr wrap="square">
            <a:spAutoFit/>
          </a:bodyPr>
          <a:lstStyle/>
          <a:p>
            <a:r>
              <a:rPr lang="en-US" altLang="ja-JP" sz="1600" b="1" dirty="0">
                <a:latin typeface="Calibri" panose="020F0502020204030204" pitchFamily="34" charset="0"/>
                <a:ea typeface="Meiryo UI" panose="020B0604030504040204" pitchFamily="50" charset="-128"/>
                <a:cs typeface="Calibri" panose="020F0502020204030204" pitchFamily="34" charset="0"/>
              </a:rPr>
              <a:t>Time synchronization</a:t>
            </a:r>
          </a:p>
          <a:p>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Synchronize the time of the camera, NX recorder and WV-ASM300</a:t>
            </a:r>
            <a:endParaRPr lang="ja-JP" altLang="en-US" sz="1600" dirty="0">
              <a:latin typeface="Calibri" panose="020F0502020204030204" pitchFamily="34" charset="0"/>
              <a:ea typeface="Meiryo UI" panose="020B0604030504040204" pitchFamily="50" charset="-128"/>
              <a:cs typeface="Calibri" panose="020F0502020204030204" pitchFamily="34" charset="0"/>
            </a:endParaRPr>
          </a:p>
          <a:p>
            <a:endParaRPr lang="ja-JP" altLang="en-US" sz="1000" dirty="0">
              <a:latin typeface="Calibri" panose="020F0502020204030204" pitchFamily="34" charset="0"/>
              <a:ea typeface="Meiryo UI" panose="020B0604030504040204" pitchFamily="50" charset="-128"/>
              <a:cs typeface="Calibri" panose="020F0502020204030204" pitchFamily="34" charset="0"/>
            </a:endParaRPr>
          </a:p>
          <a:p>
            <a:r>
              <a:rPr lang="en-US" altLang="ja-JP" sz="1600" b="1" dirty="0" smtClean="0">
                <a:latin typeface="Calibri" panose="020F0502020204030204" pitchFamily="34" charset="0"/>
                <a:ea typeface="Meiryo UI" panose="020B0604030504040204" pitchFamily="50" charset="-128"/>
                <a:cs typeface="Calibri" panose="020F0502020204030204" pitchFamily="34" charset="0"/>
              </a:rPr>
              <a:t>Alarm log recording setting</a:t>
            </a:r>
            <a:endParaRPr lang="ja-JP" altLang="en-US" sz="1600" b="1" dirty="0">
              <a:latin typeface="Calibri" panose="020F0502020204030204" pitchFamily="34" charset="0"/>
              <a:ea typeface="Meiryo UI" panose="020B0604030504040204" pitchFamily="50" charset="-128"/>
              <a:cs typeface="Calibri" panose="020F0502020204030204" pitchFamily="34" charset="0"/>
            </a:endParaRPr>
          </a:p>
          <a:p>
            <a:r>
              <a:rPr lang="ja-JP" altLang="en-US" sz="1600" dirty="0" smtClean="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Collecting alarm logs from WV-ASM300 is recommended</a:t>
            </a:r>
          </a:p>
          <a:p>
            <a:r>
              <a:rPr lang="en-US" altLang="ja-JP" sz="1600" dirty="0" smtClean="0">
                <a:latin typeface="Calibri" panose="020F0502020204030204" pitchFamily="34" charset="0"/>
                <a:ea typeface="Meiryo UI" panose="020B0604030504040204" pitchFamily="50" charset="-128"/>
                <a:cs typeface="Calibri" panose="020F0502020204030204" pitchFamily="34" charset="0"/>
              </a:rPr>
              <a:t>   (The maximum number of logs from WV-ASM300 is tens of thousands and the ones from NX recorders is thousand.)</a:t>
            </a:r>
            <a:endParaRPr lang="ja-JP" altLang="en-US" sz="1600" dirty="0">
              <a:latin typeface="Calibri" panose="020F0502020204030204" pitchFamily="34" charset="0"/>
              <a:ea typeface="Meiryo UI" panose="020B0604030504040204" pitchFamily="50" charset="-128"/>
              <a:cs typeface="Calibri" panose="020F0502020204030204" pitchFamily="34" charset="0"/>
            </a:endParaRPr>
          </a:p>
        </p:txBody>
      </p:sp>
      <p:sp>
        <p:nvSpPr>
          <p:cNvPr id="36" name="正方形/長方形 35"/>
          <p:cNvSpPr/>
          <p:nvPr/>
        </p:nvSpPr>
        <p:spPr>
          <a:xfrm>
            <a:off x="204752" y="591771"/>
            <a:ext cx="2092689" cy="400110"/>
          </a:xfrm>
          <a:prstGeom prst="rect">
            <a:avLst/>
          </a:prstGeom>
        </p:spPr>
        <p:txBody>
          <a:bodyPr wrap="none">
            <a:spAutoFit/>
          </a:bodyPr>
          <a:lstStyle/>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Prior confirmation</a:t>
            </a:r>
            <a:endParaRPr lang="en-US" altLang="ja-JP" sz="2000" dirty="0">
              <a:latin typeface="Calibri" panose="020F0502020204030204" pitchFamily="34" charset="0"/>
              <a:ea typeface="Meiryo UI" panose="020B0604030504040204" pitchFamily="50" charset="-128"/>
              <a:cs typeface="Calibri" panose="020F0502020204030204" pitchFamily="34" charset="0"/>
            </a:endParaRPr>
          </a:p>
        </p:txBody>
      </p:sp>
      <p:sp>
        <p:nvSpPr>
          <p:cNvPr id="37" name="正方形/長方形 36"/>
          <p:cNvSpPr/>
          <p:nvPr/>
        </p:nvSpPr>
        <p:spPr>
          <a:xfrm>
            <a:off x="204752" y="2510275"/>
            <a:ext cx="1893852" cy="400110"/>
          </a:xfrm>
          <a:prstGeom prst="rect">
            <a:avLst/>
          </a:prstGeom>
        </p:spPr>
        <p:txBody>
          <a:bodyPr wrap="none">
            <a:spAutoFit/>
          </a:bodyPr>
          <a:lstStyle/>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Operation check</a:t>
            </a:r>
            <a:endParaRPr lang="en-US" altLang="ja-JP" sz="2000" dirty="0">
              <a:latin typeface="Calibri" panose="020F0502020204030204" pitchFamily="34" charset="0"/>
              <a:ea typeface="Meiryo UI" panose="020B0604030504040204" pitchFamily="50" charset="-128"/>
              <a:cs typeface="Calibri" panose="020F0502020204030204" pitchFamily="34" charset="0"/>
            </a:endParaRPr>
          </a:p>
        </p:txBody>
      </p:sp>
      <p:sp>
        <p:nvSpPr>
          <p:cNvPr id="41" name="二等辺三角形 40"/>
          <p:cNvSpPr/>
          <p:nvPr/>
        </p:nvSpPr>
        <p:spPr>
          <a:xfrm rot="10800000">
            <a:off x="4796780" y="2353822"/>
            <a:ext cx="1568278" cy="167714"/>
          </a:xfrm>
          <a:prstGeom prs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0094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Maintenance</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38</a:t>
            </a:fld>
            <a:endParaRPr lang="ja-JP" altLang="en-US"/>
          </a:p>
        </p:txBody>
      </p:sp>
    </p:spTree>
    <p:extLst>
      <p:ext uri="{BB962C8B-B14F-4D97-AF65-F5344CB8AC3E}">
        <p14:creationId xmlns:p14="http://schemas.microsoft.com/office/powerpoint/2010/main" val="3681093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正方形/長方形 135"/>
          <p:cNvSpPr/>
          <p:nvPr/>
        </p:nvSpPr>
        <p:spPr>
          <a:xfrm>
            <a:off x="67532" y="3692214"/>
            <a:ext cx="12029218" cy="2563013"/>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93094" y="3781995"/>
            <a:ext cx="3438410" cy="2464677"/>
          </a:xfrm>
          <a:prstGeom prst="rect">
            <a:avLst/>
          </a:prstGeom>
        </p:spPr>
      </p:pic>
      <p:sp>
        <p:nvSpPr>
          <p:cNvPr id="55" name="正方形/長方形 54"/>
          <p:cNvSpPr/>
          <p:nvPr/>
        </p:nvSpPr>
        <p:spPr>
          <a:xfrm>
            <a:off x="67532" y="1099091"/>
            <a:ext cx="12029218" cy="246291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Maintenance</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39</a:t>
            </a:fld>
            <a:endParaRPr lang="ja-JP" altLang="en-US"/>
          </a:p>
        </p:txBody>
      </p:sp>
      <p:sp>
        <p:nvSpPr>
          <p:cNvPr id="7" name="正方形/長方形 6"/>
          <p:cNvSpPr/>
          <p:nvPr/>
        </p:nvSpPr>
        <p:spPr>
          <a:xfrm>
            <a:off x="158669" y="652922"/>
            <a:ext cx="7299653" cy="400110"/>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2000" b="0" i="0" u="none" strike="noStrike" kern="0" cap="none" spc="0" normalizeH="0" baseline="0" noProof="0" dirty="0" smtClean="0">
                <a:ln>
                  <a:noFill/>
                </a:ln>
                <a:solidFill>
                  <a:srgbClr val="002060"/>
                </a:solidFill>
                <a:effectLst/>
                <a:uLnTx/>
                <a:uFillTx/>
                <a:latin typeface="Calibri" panose="020F0502020204030204" pitchFamily="34" charset="0"/>
                <a:ea typeface="Meiryo UI" panose="020B0604030504040204" pitchFamily="50" charset="-128"/>
                <a:cs typeface="Calibri" panose="020F0502020204030204" pitchFamily="34" charset="0"/>
              </a:rPr>
              <a:t>We recommend saving the setting data for repair and maintenance</a:t>
            </a:r>
            <a:endParaRPr kumimoji="0" lang="ja-JP" altLang="en-US" sz="2000" b="0" i="0" u="none" strike="noStrike" kern="0" cap="none" spc="0" normalizeH="0" baseline="0" noProof="0" dirty="0" smtClean="0">
              <a:ln>
                <a:noFill/>
              </a:ln>
              <a:solidFill>
                <a:srgbClr val="00206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 name="Rectangle 3"/>
          <p:cNvSpPr>
            <a:spLocks noChangeArrowheads="1"/>
          </p:cNvSpPr>
          <p:nvPr/>
        </p:nvSpPr>
        <p:spPr bwMode="auto">
          <a:xfrm>
            <a:off x="160932" y="1124491"/>
            <a:ext cx="4115434" cy="35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defTabSz="914400" fontAlgn="base">
              <a:spcAft>
                <a:spcPct val="0"/>
              </a:spcAft>
              <a:buNone/>
            </a:pPr>
            <a:r>
              <a:rPr lang="en-US" altLang="ja-JP" sz="20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Back up the configuration data</a:t>
            </a:r>
          </a:p>
        </p:txBody>
      </p:sp>
      <p:sp>
        <p:nvSpPr>
          <p:cNvPr id="53" name="Rectangle 3"/>
          <p:cNvSpPr>
            <a:spLocks noChangeArrowheads="1"/>
          </p:cNvSpPr>
          <p:nvPr/>
        </p:nvSpPr>
        <p:spPr bwMode="auto">
          <a:xfrm>
            <a:off x="192211" y="3753864"/>
            <a:ext cx="7266111" cy="42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defTabSz="914400" fontAlgn="base">
              <a:spcAft>
                <a:spcPct val="0"/>
              </a:spcAft>
              <a:buNone/>
            </a:pPr>
            <a:r>
              <a:rPr lang="en-US" altLang="ja-JP" sz="20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Capture the images of Detection areas and Mask areas</a:t>
            </a:r>
            <a:endParaRPr lang="ja-JP" altLang="en-US" sz="20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grpSp>
        <p:nvGrpSpPr>
          <p:cNvPr id="58" name="グループ化 57"/>
          <p:cNvGrpSpPr/>
          <p:nvPr/>
        </p:nvGrpSpPr>
        <p:grpSpPr>
          <a:xfrm>
            <a:off x="901365" y="1527727"/>
            <a:ext cx="1561325" cy="1384995"/>
            <a:chOff x="254662" y="825317"/>
            <a:chExt cx="1561325" cy="1384995"/>
          </a:xfrm>
        </p:grpSpPr>
        <p:sp>
          <p:nvSpPr>
            <p:cNvPr id="59" name="テキスト ボックス 58"/>
            <p:cNvSpPr txBox="1"/>
            <p:nvPr/>
          </p:nvSpPr>
          <p:spPr>
            <a:xfrm>
              <a:off x="254662" y="825317"/>
              <a:ext cx="1561325" cy="1384995"/>
            </a:xfrm>
            <a:prstGeom prst="rect">
              <a:avLst/>
            </a:prstGeom>
            <a:noFill/>
          </p:spPr>
          <p:txBody>
            <a:bodyPr wrap="none" rtlCol="0">
              <a:spAutoFit/>
            </a:bodyPr>
            <a:lstStyle/>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Setup</a:t>
              </a:r>
            </a:p>
            <a:p>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Maintenance</a:t>
              </a:r>
            </a:p>
            <a:p>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Data</a:t>
              </a:r>
              <a:endParaRPr lang="en-US" altLang="ja-JP" sz="2000" dirty="0">
                <a:latin typeface="Calibri" panose="020F0502020204030204" pitchFamily="34" charset="0"/>
                <a:ea typeface="Meiryo UI" panose="020B0604030504040204" pitchFamily="50" charset="-128"/>
                <a:cs typeface="Calibri" panose="020F0502020204030204" pitchFamily="34" charset="0"/>
              </a:endParaRPr>
            </a:p>
          </p:txBody>
        </p:sp>
        <p:sp>
          <p:nvSpPr>
            <p:cNvPr id="60" name="二等辺三角形 59"/>
            <p:cNvSpPr/>
            <p:nvPr/>
          </p:nvSpPr>
          <p:spPr>
            <a:xfrm rot="10800000">
              <a:off x="311038" y="1239138"/>
              <a:ext cx="525005" cy="61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61" name="二等辺三角形 60"/>
            <p:cNvSpPr/>
            <p:nvPr/>
          </p:nvSpPr>
          <p:spPr>
            <a:xfrm rot="10800000">
              <a:off x="311038" y="1757419"/>
              <a:ext cx="525005" cy="61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grpSp>
      <p:sp>
        <p:nvSpPr>
          <p:cNvPr id="62" name="テキスト ボックス 61"/>
          <p:cNvSpPr txBox="1"/>
          <p:nvPr/>
        </p:nvSpPr>
        <p:spPr>
          <a:xfrm>
            <a:off x="803675" y="2968981"/>
            <a:ext cx="3952475" cy="584775"/>
          </a:xfrm>
          <a:prstGeom prst="rect">
            <a:avLst/>
          </a:prstGeom>
          <a:noFill/>
        </p:spPr>
        <p:txBody>
          <a:bodyPr wrap="square" rtlCol="0">
            <a:spAutoFit/>
          </a:bodyPr>
          <a:lstStyle/>
          <a:p>
            <a:pPr fontAlgn="base">
              <a:spcBef>
                <a:spcPct val="0"/>
              </a:spcBef>
              <a:spcAft>
                <a:spcPct val="0"/>
              </a:spcAft>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Generate a file by </a:t>
            </a:r>
            <a:r>
              <a:rPr lang="en-US" altLang="ja-JP" sz="1600" smtClean="0">
                <a:solidFill>
                  <a:prstClr val="black"/>
                </a:solidFill>
                <a:latin typeface="Calibri" panose="020F0502020204030204" pitchFamily="34" charset="0"/>
                <a:ea typeface="Meiryo UI" panose="020B0604030504040204" pitchFamily="50" charset="-128"/>
                <a:cs typeface="Calibri" panose="020F0502020204030204" pitchFamily="34" charset="0"/>
              </a:rPr>
              <a:t>executing backing up </a:t>
            </a: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setting data.</a:t>
            </a:r>
          </a:p>
        </p:txBody>
      </p:sp>
      <p:sp>
        <p:nvSpPr>
          <p:cNvPr id="63" name="二等辺三角形 62"/>
          <p:cNvSpPr/>
          <p:nvPr/>
        </p:nvSpPr>
        <p:spPr>
          <a:xfrm rot="10800000">
            <a:off x="957741" y="2916386"/>
            <a:ext cx="525005" cy="61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8" name="グループ化 127"/>
          <p:cNvGrpSpPr/>
          <p:nvPr/>
        </p:nvGrpSpPr>
        <p:grpSpPr>
          <a:xfrm>
            <a:off x="901365" y="4225677"/>
            <a:ext cx="2173737" cy="1384995"/>
            <a:chOff x="254662" y="825317"/>
            <a:chExt cx="2173737" cy="1384995"/>
          </a:xfrm>
        </p:grpSpPr>
        <p:sp>
          <p:nvSpPr>
            <p:cNvPr id="129" name="テキスト ボックス 128"/>
            <p:cNvSpPr txBox="1"/>
            <p:nvPr/>
          </p:nvSpPr>
          <p:spPr>
            <a:xfrm>
              <a:off x="254662" y="825317"/>
              <a:ext cx="2173737" cy="1384995"/>
            </a:xfrm>
            <a:prstGeom prst="rect">
              <a:avLst/>
            </a:prstGeom>
            <a:noFill/>
          </p:spPr>
          <p:txBody>
            <a:bodyPr wrap="none" rtlCol="0">
              <a:spAutoFit/>
            </a:bodyPr>
            <a:lstStyle/>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Setup</a:t>
              </a:r>
            </a:p>
            <a:p>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Extension software</a:t>
              </a:r>
            </a:p>
            <a:p>
              <a:endParaRPr lang="en-US" altLang="ja-JP" sz="1200" dirty="0" smtClean="0">
                <a:latin typeface="Calibri" panose="020F0502020204030204" pitchFamily="34" charset="0"/>
                <a:ea typeface="Meiryo UI" panose="020B0604030504040204" pitchFamily="50" charset="-128"/>
                <a:cs typeface="Calibri" panose="020F0502020204030204" pitchFamily="34" charset="0"/>
              </a:endParaRPr>
            </a:p>
            <a:p>
              <a:r>
                <a:rPr lang="en-US" altLang="ja-JP" sz="2000" dirty="0" smtClean="0">
                  <a:latin typeface="Calibri" panose="020F0502020204030204" pitchFamily="34" charset="0"/>
                  <a:ea typeface="Meiryo UI" panose="020B0604030504040204" pitchFamily="50" charset="-128"/>
                  <a:cs typeface="Calibri" panose="020F0502020204030204" pitchFamily="34" charset="0"/>
                </a:rPr>
                <a:t>A</a:t>
              </a:r>
              <a:r>
                <a:rPr lang="en-US" altLang="ja-JP" sz="2000" dirty="0">
                  <a:latin typeface="Calibri" panose="020F0502020204030204" pitchFamily="34" charset="0"/>
                  <a:ea typeface="Meiryo UI" panose="020B0604030504040204" pitchFamily="50" charset="-128"/>
                  <a:cs typeface="Calibri" panose="020F0502020204030204" pitchFamily="34" charset="0"/>
                </a:rPr>
                <a:t>I</a:t>
              </a:r>
              <a:r>
                <a:rPr lang="en-US" altLang="ja-JP" sz="2000" dirty="0" smtClean="0">
                  <a:latin typeface="Calibri" panose="020F0502020204030204" pitchFamily="34" charset="0"/>
                  <a:ea typeface="Meiryo UI" panose="020B0604030504040204" pitchFamily="50" charset="-128"/>
                  <a:cs typeface="Calibri" panose="020F0502020204030204" pitchFamily="34" charset="0"/>
                </a:rPr>
                <a:t>-VMD</a:t>
              </a:r>
              <a:endParaRPr lang="en-US" altLang="ja-JP" sz="2000" dirty="0">
                <a:latin typeface="Calibri" panose="020F0502020204030204" pitchFamily="34" charset="0"/>
                <a:ea typeface="Meiryo UI" panose="020B0604030504040204" pitchFamily="50" charset="-128"/>
                <a:cs typeface="Calibri" panose="020F0502020204030204" pitchFamily="34" charset="0"/>
              </a:endParaRPr>
            </a:p>
          </p:txBody>
        </p:sp>
        <p:sp>
          <p:nvSpPr>
            <p:cNvPr id="130" name="二等辺三角形 129"/>
            <p:cNvSpPr/>
            <p:nvPr/>
          </p:nvSpPr>
          <p:spPr>
            <a:xfrm rot="10800000">
              <a:off x="311038" y="1239138"/>
              <a:ext cx="525005" cy="61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131" name="二等辺三角形 130"/>
            <p:cNvSpPr/>
            <p:nvPr/>
          </p:nvSpPr>
          <p:spPr>
            <a:xfrm rot="10800000">
              <a:off x="311038" y="1757419"/>
              <a:ext cx="525005" cy="61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grpSp>
      <p:sp>
        <p:nvSpPr>
          <p:cNvPr id="132" name="テキスト ボックス 131"/>
          <p:cNvSpPr txBox="1"/>
          <p:nvPr/>
        </p:nvSpPr>
        <p:spPr>
          <a:xfrm>
            <a:off x="928331" y="5769102"/>
            <a:ext cx="5603965" cy="338554"/>
          </a:xfrm>
          <a:prstGeom prst="rect">
            <a:avLst/>
          </a:prstGeom>
          <a:noFill/>
        </p:spPr>
        <p:txBody>
          <a:bodyPr wrap="square" rtlCol="0">
            <a:spAutoFit/>
          </a:bodyPr>
          <a:lstStyle/>
          <a:p>
            <a:pPr fontAlgn="base">
              <a:spcBef>
                <a:spcPct val="0"/>
              </a:spcBef>
              <a:spcAft>
                <a:spcPct val="0"/>
              </a:spcAft>
            </a:pPr>
            <a:r>
              <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Capture each setting screen using the functions of your PC</a:t>
            </a:r>
          </a:p>
        </p:txBody>
      </p:sp>
      <p:sp>
        <p:nvSpPr>
          <p:cNvPr id="133" name="二等辺三角形 132"/>
          <p:cNvSpPr/>
          <p:nvPr/>
        </p:nvSpPr>
        <p:spPr>
          <a:xfrm rot="10800000">
            <a:off x="957741" y="5614336"/>
            <a:ext cx="525005" cy="61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533965" y="4182265"/>
            <a:ext cx="3156668" cy="176519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094" y="1160806"/>
            <a:ext cx="3069166" cy="2349830"/>
          </a:xfrm>
          <a:prstGeom prst="rect">
            <a:avLst/>
          </a:prstGeom>
        </p:spPr>
      </p:pic>
    </p:spTree>
    <p:extLst>
      <p:ext uri="{BB962C8B-B14F-4D97-AF65-F5344CB8AC3E}">
        <p14:creationId xmlns:p14="http://schemas.microsoft.com/office/powerpoint/2010/main" val="4138357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555044" y="3061681"/>
            <a:ext cx="11160498" cy="286275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54382" y="790716"/>
            <a:ext cx="11161160" cy="219064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Introduction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a:t>
            </a:fld>
            <a:endParaRPr lang="ja-JP" altLang="en-US"/>
          </a:p>
        </p:txBody>
      </p:sp>
      <p:sp>
        <p:nvSpPr>
          <p:cNvPr id="10" name="正方形/長方形 9"/>
          <p:cNvSpPr/>
          <p:nvPr/>
        </p:nvSpPr>
        <p:spPr>
          <a:xfrm>
            <a:off x="873696" y="1305959"/>
            <a:ext cx="10924466" cy="1754326"/>
          </a:xfrm>
          <a:prstGeom prst="rect">
            <a:avLst/>
          </a:prstGeom>
        </p:spPr>
        <p:txBody>
          <a:bodyPr wrap="square">
            <a:spAutoFit/>
          </a:bodyPr>
          <a:lstStyle/>
          <a:p>
            <a:pPr lvl="0" defTabSz="844083" fontAlgn="base">
              <a:spcBef>
                <a:spcPct val="0"/>
              </a:spcBef>
              <a:spcAft>
                <a:spcPct val="0"/>
              </a:spcAft>
              <a:defRPr/>
            </a:pPr>
            <a:r>
              <a:rPr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This document is intended to provide guidelines for the installation and configuration of AI-VMD (V2.11 or later).</a:t>
            </a:r>
          </a:p>
          <a:p>
            <a:pPr lvl="0" defTabSz="844083" fontAlgn="base">
              <a:spcBef>
                <a:spcPct val="0"/>
              </a:spcBef>
              <a:spcAft>
                <a:spcPct val="0"/>
              </a:spcAft>
              <a:defRPr/>
            </a:pPr>
            <a:r>
              <a:rPr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performance of AI-VMD should highly depend on the on-site environment such as camera position, angle of view and surrounding environment. </a:t>
            </a:r>
          </a:p>
          <a:p>
            <a:pPr lvl="0" defTabSz="844083" fontAlgn="base">
              <a:spcBef>
                <a:spcPct val="0"/>
              </a:spcBef>
              <a:spcAft>
                <a:spcPct val="0"/>
              </a:spcAft>
              <a:defRPr/>
            </a:pPr>
            <a:r>
              <a:rPr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We recommend the appropriate installation and the configuration based on this guidelines to get the best performance.</a:t>
            </a:r>
          </a:p>
          <a:p>
            <a:pPr lvl="0" defTabSz="844083" fontAlgn="base">
              <a:spcBef>
                <a:spcPct val="0"/>
              </a:spcBef>
              <a:spcAft>
                <a:spcPct val="0"/>
              </a:spcAft>
              <a:defRPr/>
            </a:pPr>
            <a:endParaRPr lang="en-US" altLang="ja-JP"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607184" y="708450"/>
            <a:ext cx="1721946" cy="646331"/>
          </a:xfrm>
          <a:prstGeom prst="rect">
            <a:avLst/>
          </a:prstGeom>
          <a:noFill/>
        </p:spPr>
        <p:txBody>
          <a:bodyPr wrap="none" rtlCol="0">
            <a:spAutoFit/>
          </a:bodyPr>
          <a:lstStyle/>
          <a:p>
            <a:r>
              <a:rPr lang="en-US" altLang="ja-JP" sz="36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Purpose</a:t>
            </a:r>
            <a:endParaRPr kumimoji="1" lang="ja-JP" altLang="en-US" sz="36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15" name="正方形/長方形 14"/>
          <p:cNvSpPr/>
          <p:nvPr/>
        </p:nvSpPr>
        <p:spPr>
          <a:xfrm>
            <a:off x="815949" y="3575528"/>
            <a:ext cx="9655143" cy="461665"/>
          </a:xfrm>
          <a:prstGeom prst="rect">
            <a:avLst/>
          </a:prstGeom>
        </p:spPr>
        <p:txBody>
          <a:bodyPr wrap="square">
            <a:spAutoFit/>
          </a:bodyPr>
          <a:lstStyle/>
          <a:p>
            <a:pPr lvl="0" defTabSz="844083" fontAlgn="base">
              <a:spcBef>
                <a:spcPct val="0"/>
              </a:spcBef>
              <a:spcAft>
                <a:spcPct val="0"/>
              </a:spcAft>
              <a:defRPr/>
            </a:pPr>
            <a:r>
              <a:rPr lang="en-US" altLang="ja-JP" sz="24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Targeting to acquire the following skills.</a:t>
            </a:r>
            <a:endParaRPr kumimoji="0" lang="en-US" altLang="ja-JP" sz="2400" kern="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p:cNvSpPr txBox="1"/>
          <p:nvPr/>
        </p:nvSpPr>
        <p:spPr>
          <a:xfrm>
            <a:off x="637664" y="3005612"/>
            <a:ext cx="1047082" cy="646331"/>
          </a:xfrm>
          <a:prstGeom prst="rect">
            <a:avLst/>
          </a:prstGeom>
          <a:noFill/>
        </p:spPr>
        <p:txBody>
          <a:bodyPr wrap="none" rtlCol="0">
            <a:spAutoFit/>
          </a:bodyPr>
          <a:lstStyle/>
          <a:p>
            <a:r>
              <a:rPr lang="en-US" altLang="ja-JP" sz="36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Goal</a:t>
            </a:r>
            <a:endParaRPr kumimoji="1" lang="ja-JP" altLang="en-US" sz="36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5" name="正方形/長方形 4"/>
          <p:cNvSpPr/>
          <p:nvPr/>
        </p:nvSpPr>
        <p:spPr>
          <a:xfrm>
            <a:off x="1264915" y="4033666"/>
            <a:ext cx="9206177" cy="1754326"/>
          </a:xfrm>
          <a:prstGeom prst="rect">
            <a:avLst/>
          </a:prstGeom>
        </p:spPr>
        <p:txBody>
          <a:bodyPr wrap="square">
            <a:spAutoFit/>
          </a:bodyPr>
          <a:lstStyle/>
          <a:p>
            <a:pPr marL="342900" indent="-342900">
              <a:buFont typeface="+mj-lt"/>
              <a:buAutoNum type="arabicPeriod"/>
            </a:pPr>
            <a:r>
              <a:rPr lang="en-US" altLang="ja-JP" dirty="0" smtClean="0">
                <a:latin typeface="Calibri" panose="020F0502020204030204" pitchFamily="34" charset="0"/>
                <a:ea typeface="Meiryo UI" panose="020B0604030504040204" pitchFamily="50" charset="-128"/>
                <a:cs typeface="Calibri" panose="020F0502020204030204" pitchFamily="34" charset="0"/>
              </a:rPr>
              <a:t>Determining the area where the customer wants to detect</a:t>
            </a:r>
          </a:p>
          <a:p>
            <a:pPr marL="342900" indent="-342900">
              <a:buFont typeface="+mj-lt"/>
              <a:buAutoNum type="arabicPeriod"/>
            </a:pPr>
            <a:r>
              <a:rPr lang="en-US" altLang="ja-JP" dirty="0" smtClean="0">
                <a:latin typeface="Calibri" panose="020F0502020204030204" pitchFamily="34" charset="0"/>
                <a:ea typeface="Meiryo UI" panose="020B0604030504040204" pitchFamily="50" charset="-128"/>
                <a:cs typeface="Calibri" panose="020F0502020204030204" pitchFamily="34" charset="0"/>
              </a:rPr>
              <a:t>Planning the camera position based on the floor plans and on-site environment</a:t>
            </a:r>
          </a:p>
          <a:p>
            <a:pPr marL="342900" indent="-342900">
              <a:buFont typeface="+mj-lt"/>
              <a:buAutoNum type="arabicPeriod"/>
            </a:pPr>
            <a:r>
              <a:rPr lang="en-US" altLang="ja-JP" dirty="0" smtClean="0">
                <a:latin typeface="Calibri" panose="020F0502020204030204" pitchFamily="34" charset="0"/>
                <a:ea typeface="Meiryo UI" panose="020B0604030504040204" pitchFamily="50" charset="-128"/>
                <a:cs typeface="Calibri" panose="020F0502020204030204" pitchFamily="34" charset="0"/>
              </a:rPr>
              <a:t>Installing cameras at the appropriate angle </a:t>
            </a:r>
          </a:p>
          <a:p>
            <a:pPr marL="342900" indent="-342900">
              <a:buFont typeface="+mj-lt"/>
              <a:buAutoNum type="arabicPeriod"/>
            </a:pPr>
            <a:r>
              <a:rPr lang="en-US" altLang="ja-JP" dirty="0" smtClean="0">
                <a:latin typeface="Calibri" panose="020F0502020204030204" pitchFamily="34" charset="0"/>
                <a:ea typeface="Meiryo UI" panose="020B0604030504040204" pitchFamily="50" charset="-128"/>
                <a:cs typeface="Calibri" panose="020F0502020204030204" pitchFamily="34" charset="0"/>
              </a:rPr>
              <a:t>Simulating the cases of false negatives and false positives</a:t>
            </a:r>
            <a:endParaRPr lang="ja-JP" altLang="en-US" dirty="0">
              <a:latin typeface="Calibri" panose="020F0502020204030204" pitchFamily="34" charset="0"/>
              <a:ea typeface="Meiryo UI" panose="020B0604030504040204" pitchFamily="50" charset="-128"/>
              <a:cs typeface="Calibri" panose="020F0502020204030204" pitchFamily="34" charset="0"/>
            </a:endParaRPr>
          </a:p>
          <a:p>
            <a:pPr marL="342900" indent="-342900">
              <a:buFont typeface="+mj-lt"/>
              <a:buAutoNum type="arabicPeriod"/>
            </a:pPr>
            <a:r>
              <a:rPr lang="en-US" altLang="ja-JP" dirty="0" smtClean="0">
                <a:latin typeface="Calibri" panose="020F0502020204030204" pitchFamily="34" charset="0"/>
                <a:ea typeface="Meiryo UI" panose="020B0604030504040204" pitchFamily="50" charset="-128"/>
                <a:cs typeface="Calibri" panose="020F0502020204030204" pitchFamily="34" charset="0"/>
              </a:rPr>
              <a:t>Configuring AI-VMD</a:t>
            </a:r>
            <a:endParaRPr lang="ja-JP" altLang="en-US" dirty="0">
              <a:latin typeface="Calibri" panose="020F0502020204030204" pitchFamily="34" charset="0"/>
              <a:ea typeface="Meiryo UI" panose="020B0604030504040204" pitchFamily="50" charset="-128"/>
              <a:cs typeface="Calibri" panose="020F0502020204030204" pitchFamily="34" charset="0"/>
            </a:endParaRPr>
          </a:p>
          <a:p>
            <a:pPr marL="342900" indent="-342900">
              <a:buFont typeface="+mj-lt"/>
              <a:buAutoNum type="arabicPeriod"/>
            </a:pPr>
            <a:r>
              <a:rPr lang="en-US" altLang="ja-JP" dirty="0" smtClean="0">
                <a:latin typeface="Calibri" panose="020F0502020204030204" pitchFamily="34" charset="0"/>
                <a:ea typeface="Meiryo UI" panose="020B0604030504040204" pitchFamily="50" charset="-128"/>
                <a:cs typeface="Calibri" panose="020F0502020204030204" pitchFamily="34" charset="0"/>
              </a:rPr>
              <a:t>Resolving site-specific problems</a:t>
            </a:r>
            <a:endParaRPr lang="ja-JP" altLang="en-US" dirty="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510282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Points </a:t>
            </a:r>
            <a:r>
              <a:rPr lang="en-US" altLang="ja-JP" dirty="0" smtClean="0">
                <a:latin typeface="Calibri" panose="020F0502020204030204" pitchFamily="34" charset="0"/>
                <a:cs typeface="Calibri" panose="020F0502020204030204" pitchFamily="34" charset="0"/>
              </a:rPr>
              <a:t>of </a:t>
            </a:r>
            <a:r>
              <a:rPr lang="en-US" altLang="ja-JP" dirty="0">
                <a:latin typeface="Calibri" panose="020F0502020204030204" pitchFamily="34" charset="0"/>
                <a:cs typeface="Calibri" panose="020F0502020204030204" pitchFamily="34" charset="0"/>
              </a:rPr>
              <a:t>A</a:t>
            </a:r>
            <a:r>
              <a:rPr lang="en-US" altLang="ja-JP" dirty="0" smtClean="0">
                <a:latin typeface="Calibri" panose="020F0502020204030204" pitchFamily="34" charset="0"/>
                <a:cs typeface="Calibri" panose="020F0502020204030204" pitchFamily="34" charset="0"/>
              </a:rPr>
              <a:t>ttention</a:t>
            </a:r>
            <a:endParaRPr lang="en-US" altLang="ja-JP"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40</a:t>
            </a:fld>
            <a:endParaRPr lang="ja-JP" altLang="en-US"/>
          </a:p>
        </p:txBody>
      </p:sp>
    </p:spTree>
    <p:extLst>
      <p:ext uri="{BB962C8B-B14F-4D97-AF65-F5344CB8AC3E}">
        <p14:creationId xmlns:p14="http://schemas.microsoft.com/office/powerpoint/2010/main" val="35049080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54165" y="1794887"/>
            <a:ext cx="11265615" cy="4425533"/>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41690" y="701704"/>
            <a:ext cx="4307911" cy="523220"/>
          </a:xfrm>
          <a:prstGeom prst="rect">
            <a:avLst/>
          </a:prstGeom>
          <a:noFill/>
        </p:spPr>
        <p:txBody>
          <a:bodyPr wrap="none" rtlCol="0">
            <a:spAutoFit/>
          </a:bodyPr>
          <a:lstStyle/>
          <a:p>
            <a:r>
              <a:rPr lang="en-US" altLang="ja-JP" sz="28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Factors that affect accuracy</a:t>
            </a:r>
            <a:endParaRPr kumimoji="1" lang="ja-JP" altLang="en-US" sz="28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Points </a:t>
            </a:r>
            <a:r>
              <a:rPr lang="en-US" altLang="ja-JP" dirty="0" smtClean="0">
                <a:latin typeface="Calibri" panose="020F0502020204030204" pitchFamily="34" charset="0"/>
                <a:cs typeface="Calibri" panose="020F0502020204030204" pitchFamily="34" charset="0"/>
              </a:rPr>
              <a:t>of </a:t>
            </a:r>
            <a:r>
              <a:rPr lang="en-US" altLang="ja-JP" dirty="0">
                <a:latin typeface="Calibri" panose="020F0502020204030204" pitchFamily="34" charset="0"/>
                <a:cs typeface="Calibri" panose="020F0502020204030204" pitchFamily="34" charset="0"/>
              </a:rPr>
              <a:t>attention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41</a:t>
            </a:fld>
            <a:endParaRPr lang="ja-JP" altLang="en-US"/>
          </a:p>
        </p:txBody>
      </p:sp>
      <p:sp>
        <p:nvSpPr>
          <p:cNvPr id="7" name="Rectangle 3"/>
          <p:cNvSpPr>
            <a:spLocks noChangeArrowheads="1"/>
          </p:cNvSpPr>
          <p:nvPr/>
        </p:nvSpPr>
        <p:spPr bwMode="auto">
          <a:xfrm>
            <a:off x="641996" y="1611908"/>
            <a:ext cx="554294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defTabSz="914400" fontAlgn="base">
              <a:spcAft>
                <a:spcPct val="0"/>
              </a:spcAft>
              <a:buFontTx/>
              <a:buBlip>
                <a:blip r:embed="rId2"/>
              </a:buBlip>
            </a:pPr>
            <a:endPar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54165" y="1246354"/>
            <a:ext cx="7912981" cy="338554"/>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kern="0" dirty="0" smtClean="0">
                <a:latin typeface="Calibri" panose="020F0502020204030204" pitchFamily="34" charset="0"/>
                <a:ea typeface="Meiryo UI" panose="020B0604030504040204" pitchFamily="50" charset="-128"/>
                <a:cs typeface="Calibri" panose="020F0502020204030204" pitchFamily="34" charset="0"/>
              </a:rPr>
              <a:t>The environmental factors below can affect the detection accuracy.</a:t>
            </a:r>
            <a:endParaRPr kumimoji="0" lang="ja-JP" altLang="ja-JP" sz="1600" b="0" i="0" u="none" strike="noStrike" kern="0" cap="none" spc="0" normalizeH="0" baseline="0" noProof="0" dirty="0" smtClean="0">
              <a:ln>
                <a:noFill/>
              </a:ln>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 name="テキスト ボックス 2"/>
          <p:cNvSpPr txBox="1"/>
          <p:nvPr/>
        </p:nvSpPr>
        <p:spPr>
          <a:xfrm>
            <a:off x="641996" y="2144487"/>
            <a:ext cx="6243834" cy="2349361"/>
          </a:xfrm>
          <a:prstGeom prst="rect">
            <a:avLst/>
          </a:prstGeom>
          <a:noFill/>
        </p:spPr>
        <p:txBody>
          <a:bodyPr wrap="square" rtlCol="0">
            <a:spAutoFit/>
          </a:bodyPr>
          <a:lstStyle/>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The difference in brightness between the background and the moving object is small</a:t>
            </a:r>
          </a:p>
          <a:p>
            <a:pPr marL="285750" indent="-285750">
              <a:lnSpc>
                <a:spcPts val="2200"/>
              </a:lnSpc>
              <a:buFont typeface="Wingdings" panose="05000000000000000000" pitchFamily="2" charset="2"/>
              <a:buChar char="p"/>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Luminance </a:t>
            </a:r>
            <a:r>
              <a:rPr lang="en-US" altLang="ja-JP" sz="1400" dirty="0">
                <a:latin typeface="Calibri" panose="020F0502020204030204" pitchFamily="34" charset="0"/>
                <a:ea typeface="Meiryo UI" panose="020B0604030504040204" pitchFamily="50" charset="-128"/>
                <a:cs typeface="Calibri" panose="020F0502020204030204" pitchFamily="34" charset="0"/>
              </a:rPr>
              <a:t>level of image is too low (During nighttime, etc.)</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The luminance level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of </a:t>
            </a:r>
            <a:r>
              <a:rPr lang="en-US" altLang="ja-JP" sz="1400" dirty="0">
                <a:latin typeface="Calibri" panose="020F0502020204030204" pitchFamily="34" charset="0"/>
                <a:ea typeface="Meiryo UI" panose="020B0604030504040204" pitchFamily="50" charset="-128"/>
                <a:cs typeface="Calibri" panose="020F0502020204030204" pitchFamily="34" charset="0"/>
              </a:rPr>
              <a:t>the shooting area is subject to change (outdoors, by the window, etc.)</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Outside light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such as sunlight</a:t>
            </a:r>
            <a:r>
              <a:rPr lang="en-US" altLang="ja-JP" sz="1400" dirty="0">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and headlight enters </a:t>
            </a:r>
            <a:r>
              <a:rPr lang="en-US" altLang="ja-JP" sz="1400" dirty="0">
                <a:latin typeface="Calibri" panose="020F0502020204030204" pitchFamily="34" charset="0"/>
                <a:ea typeface="Meiryo UI" panose="020B0604030504040204" pitchFamily="50" charset="-128"/>
                <a:cs typeface="Calibri" panose="020F0502020204030204" pitchFamily="34" charset="0"/>
              </a:rPr>
              <a:t>the shooting area.</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Fluorescent light is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flickering</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Reflected light from a puddle or glass come into the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shooting </a:t>
            </a:r>
            <a:r>
              <a:rPr lang="en-US" altLang="ja-JP" sz="1400" dirty="0">
                <a:latin typeface="Calibri" panose="020F0502020204030204" pitchFamily="34" charset="0"/>
                <a:ea typeface="Meiryo UI" panose="020B0604030504040204" pitchFamily="50" charset="-128"/>
                <a:cs typeface="Calibri" panose="020F0502020204030204" pitchFamily="34" charset="0"/>
              </a:rPr>
              <a:t>area</a:t>
            </a:r>
          </a:p>
        </p:txBody>
      </p:sp>
      <p:sp>
        <p:nvSpPr>
          <p:cNvPr id="14" name="正方形/長方形 13"/>
          <p:cNvSpPr/>
          <p:nvPr/>
        </p:nvSpPr>
        <p:spPr>
          <a:xfrm>
            <a:off x="639852" y="4870968"/>
            <a:ext cx="5464606" cy="1220847"/>
          </a:xfrm>
          <a:prstGeom prst="rect">
            <a:avLst/>
          </a:prstGeom>
        </p:spPr>
        <p:txBody>
          <a:bodyPr wrap="square">
            <a:spAutoFit/>
          </a:bodyPr>
          <a:lstStyle/>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The camera is shaking</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The weather is extremely bad</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The dome of the camera is sweating or has dirt on it</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Flags or vinyl and so forth are fluttering in the wind</a:t>
            </a:r>
          </a:p>
        </p:txBody>
      </p:sp>
      <p:sp>
        <p:nvSpPr>
          <p:cNvPr id="15" name="正方形/長方形 14"/>
          <p:cNvSpPr/>
          <p:nvPr/>
        </p:nvSpPr>
        <p:spPr>
          <a:xfrm>
            <a:off x="6995978" y="2167123"/>
            <a:ext cx="4623802" cy="2349361"/>
          </a:xfrm>
          <a:prstGeom prst="rect">
            <a:avLst/>
          </a:prstGeom>
        </p:spPr>
        <p:txBody>
          <a:bodyPr wrap="square">
            <a:spAutoFit/>
          </a:bodyPr>
          <a:lstStyle/>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The object is moving too fast or too slow</a:t>
            </a:r>
          </a:p>
          <a:p>
            <a:pPr marL="285750" indent="-285750">
              <a:lnSpc>
                <a:spcPts val="2200"/>
              </a:lnSpc>
              <a:buFont typeface="Wingdings" panose="05000000000000000000" pitchFamily="2" charset="2"/>
              <a:buChar char="p"/>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The </a:t>
            </a:r>
            <a:r>
              <a:rPr lang="en-US" altLang="ja-JP" sz="1400" dirty="0">
                <a:latin typeface="Calibri" panose="020F0502020204030204" pitchFamily="34" charset="0"/>
                <a:ea typeface="Meiryo UI" panose="020B0604030504040204" pitchFamily="50" charset="-128"/>
                <a:cs typeface="Calibri" panose="020F0502020204030204" pitchFamily="34" charset="0"/>
              </a:rPr>
              <a:t>object is too small or too large</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The object is moving straight toward the camera</a:t>
            </a:r>
          </a:p>
          <a:p>
            <a:pPr marL="285750" indent="-285750">
              <a:lnSpc>
                <a:spcPts val="2200"/>
              </a:lnSpc>
              <a:buFont typeface="Wingdings" panose="05000000000000000000" pitchFamily="2" charset="2"/>
              <a:buChar char="p"/>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There are too </a:t>
            </a:r>
            <a:r>
              <a:rPr lang="en-US" altLang="ja-JP" sz="1400" dirty="0">
                <a:latin typeface="Calibri" panose="020F0502020204030204" pitchFamily="34" charset="0"/>
                <a:ea typeface="Meiryo UI" panose="020B0604030504040204" pitchFamily="50" charset="-128"/>
                <a:cs typeface="Calibri" panose="020F0502020204030204" pitchFamily="34" charset="0"/>
              </a:rPr>
              <a:t>many moving objects in the shooting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a:t>
            </a:r>
          </a:p>
          <a:p>
            <a:pPr marL="285750" indent="-285750">
              <a:lnSpc>
                <a:spcPts val="2200"/>
              </a:lnSpc>
              <a:buFont typeface="Wingdings" panose="05000000000000000000" pitchFamily="2" charset="2"/>
              <a:buChar char="p"/>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Multiple target objects (human, vehicle, bicycle) are coming and going</a:t>
            </a:r>
          </a:p>
          <a:p>
            <a:pPr marL="285750" indent="-285750">
              <a:lnSpc>
                <a:spcPts val="2200"/>
              </a:lnSpc>
              <a:buFont typeface="Wingdings" panose="05000000000000000000" pitchFamily="2" charset="2"/>
              <a:buChar char="p"/>
            </a:pPr>
            <a:r>
              <a:rPr lang="en-US" altLang="ja-JP" sz="1400" dirty="0">
                <a:latin typeface="Calibri" panose="020F0502020204030204" pitchFamily="34" charset="0"/>
                <a:ea typeface="Meiryo UI" panose="020B0604030504040204" pitchFamily="50" charset="-128"/>
                <a:cs typeface="Calibri" panose="020F0502020204030204" pitchFamily="34" charset="0"/>
              </a:rPr>
              <a:t>Shadows interfere in the detection </a:t>
            </a: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area.</a:t>
            </a:r>
          </a:p>
          <a:p>
            <a:pPr marL="285750" indent="-285750">
              <a:lnSpc>
                <a:spcPts val="2200"/>
              </a:lnSpc>
              <a:buFont typeface="Wingdings" panose="05000000000000000000" pitchFamily="2" charset="2"/>
              <a:buChar char="p"/>
            </a:pPr>
            <a:r>
              <a:rPr lang="en-US" altLang="ja-JP" sz="1400" dirty="0" smtClean="0">
                <a:latin typeface="Calibri" panose="020F0502020204030204" pitchFamily="34" charset="0"/>
                <a:ea typeface="Meiryo UI" panose="020B0604030504040204" pitchFamily="50" charset="-128"/>
                <a:cs typeface="Calibri" panose="020F0502020204030204" pitchFamily="34" charset="0"/>
              </a:rPr>
              <a:t>An insect or an animal is captured as a subject</a:t>
            </a:r>
            <a:endParaRPr lang="en-US" altLang="ja-JP" sz="1400" dirty="0">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p:cNvSpPr txBox="1"/>
          <p:nvPr/>
        </p:nvSpPr>
        <p:spPr>
          <a:xfrm>
            <a:off x="455301" y="1797791"/>
            <a:ext cx="1955151" cy="369332"/>
          </a:xfrm>
          <a:prstGeom prst="rect">
            <a:avLst/>
          </a:prstGeom>
          <a:noFill/>
        </p:spPr>
        <p:txBody>
          <a:bodyPr wrap="none" rtlCol="0">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Lighting conditions</a:t>
            </a:r>
            <a:endParaRPr kumimoji="1" lang="ja-JP" altLang="en-US"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7" name="テキスト ボックス 16"/>
          <p:cNvSpPr txBox="1"/>
          <p:nvPr/>
        </p:nvSpPr>
        <p:spPr>
          <a:xfrm>
            <a:off x="6810147" y="1819173"/>
            <a:ext cx="1909177" cy="369332"/>
          </a:xfrm>
          <a:prstGeom prst="rect">
            <a:avLst/>
          </a:prstGeom>
          <a:noFill/>
        </p:spPr>
        <p:txBody>
          <a:bodyPr wrap="none" rtlCol="0">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Subject conditions</a:t>
            </a:r>
            <a:endParaRPr kumimoji="1" lang="ja-JP" altLang="en-US"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455301" y="4557697"/>
            <a:ext cx="2579552" cy="369332"/>
          </a:xfrm>
          <a:prstGeom prst="rect">
            <a:avLst/>
          </a:prstGeom>
          <a:noFill/>
        </p:spPr>
        <p:txBody>
          <a:bodyPr wrap="none" rtlCol="0">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Environmental conditions</a:t>
            </a:r>
            <a:endParaRPr kumimoji="1" lang="ja-JP" altLang="en-US" dirty="0" smtClean="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2975896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54165" y="1794887"/>
            <a:ext cx="11265615" cy="3409573"/>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p:cNvSpPr txBox="1"/>
          <p:nvPr/>
        </p:nvSpPr>
        <p:spPr>
          <a:xfrm>
            <a:off x="354165" y="653667"/>
            <a:ext cx="28347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smtClean="0">
                <a:ln>
                  <a:noFill/>
                </a:ln>
                <a:solidFill>
                  <a:srgbClr val="002060"/>
                </a:solidFill>
                <a:effectLst/>
                <a:uLnTx/>
                <a:uFillTx/>
                <a:latin typeface="Calibri" panose="020F0502020204030204" pitchFamily="34" charset="0"/>
                <a:ea typeface="Meiryo UI" panose="020B0604030504040204" pitchFamily="50" charset="-128"/>
                <a:cs typeface="Calibri" panose="020F0502020204030204" pitchFamily="34" charset="0"/>
              </a:rPr>
              <a:t>Other precautions</a:t>
            </a:r>
            <a:endParaRPr kumimoji="1" lang="ja-JP" altLang="en-US" sz="2800" b="0" i="0" u="none" strike="noStrike" kern="1200" cap="none" spc="0" normalizeH="0" baseline="0" noProof="0" dirty="0">
              <a:ln>
                <a:noFill/>
              </a:ln>
              <a:solidFill>
                <a:srgbClr val="00206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Points of attention</a:t>
            </a:r>
            <a:endParaRPr kumimoji="1" lang="ja-JP" altLang="en-US" dirty="0"/>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38C89-2E4A-459A-A240-7BEE69BDF8CF}" type="slidenum">
              <a:rPr kumimoji="1" lang="ja-JP" altLang="en-US" sz="18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8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7" name="Rectangle 3"/>
          <p:cNvSpPr>
            <a:spLocks noChangeArrowheads="1"/>
          </p:cNvSpPr>
          <p:nvPr/>
        </p:nvSpPr>
        <p:spPr bwMode="auto">
          <a:xfrm>
            <a:off x="641996" y="1611908"/>
            <a:ext cx="554294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endPar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13649" y="1997560"/>
            <a:ext cx="10900853" cy="2800767"/>
          </a:xfrm>
          <a:prstGeom prst="rect">
            <a:avLst/>
          </a:prstGeom>
          <a:noFill/>
        </p:spPr>
        <p:txBody>
          <a:bodyPr wrap="square">
            <a:spAutoFit/>
          </a:bodyPr>
          <a:lstStyle/>
          <a:p>
            <a:pPr marL="285750" lvl="0" indent="-285750" fontAlgn="base">
              <a:spcBef>
                <a:spcPct val="0"/>
              </a:spcBef>
              <a:spcAft>
                <a:spcPct val="0"/>
              </a:spcAft>
              <a:buFont typeface="Wingdings" panose="05000000000000000000" pitchFamily="2" charset="2"/>
              <a:buChar char="p"/>
              <a:defRPr/>
            </a:pP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If there are factors for false detection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on the image such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as trees shaking, roads (with moving cars), water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surfaces(with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reflected light), etc., you can set mask areas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to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reduce false detections</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p>
          <a:p>
            <a:pPr lvl="0" fontAlgn="base">
              <a:spcBef>
                <a:spcPct val="0"/>
              </a:spcBef>
              <a:spcAft>
                <a:spcPct val="0"/>
              </a:spcAft>
              <a:defRPr/>
            </a:pPr>
            <a:endParaRPr kumimoji="0" lang="en-US" altLang="ja-JP" sz="1600" b="0" i="0" u="none" strike="noStrike" kern="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p>
            <a:pPr marL="285750" lvl="0" indent="-285750" fontAlgn="base">
              <a:spcBef>
                <a:spcPct val="0"/>
              </a:spcBef>
              <a:spcAft>
                <a:spcPct val="0"/>
              </a:spcAft>
              <a:buFont typeface="Wingdings" panose="05000000000000000000" pitchFamily="2" charset="2"/>
              <a:buChar char="p"/>
              <a:defRPr/>
            </a:pP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When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setting up AI-VMD</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 configure the area setting so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that it suits the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installation condition of the camera and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 expected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movement of photographic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subjects,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and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then check if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the camera operates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appropriately during the daytime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and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night.</a:t>
            </a:r>
          </a:p>
          <a:p>
            <a:pPr marL="285750" lvl="0" indent="-285750" fontAlgn="base">
              <a:spcBef>
                <a:spcPct val="0"/>
              </a:spcBef>
              <a:spcAft>
                <a:spcPct val="0"/>
              </a:spcAft>
              <a:buFont typeface="Wingdings" panose="05000000000000000000" pitchFamily="2" charset="2"/>
              <a:buChar char="p"/>
              <a:defRPr/>
            </a:pPr>
            <a:endParaRPr kumimoji="0" lang="en-US" altLang="ja-JP" sz="1600" b="0" i="0" u="none" strike="noStrike" kern="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p>
            <a:pPr marL="285750" lvl="0" indent="-285750" fontAlgn="base">
              <a:spcBef>
                <a:spcPct val="0"/>
              </a:spcBef>
              <a:spcAft>
                <a:spcPct val="0"/>
              </a:spcAft>
              <a:buFont typeface="Wingdings" panose="05000000000000000000" pitchFamily="2" charset="2"/>
              <a:buChar char="p"/>
              <a:defRPr/>
            </a:pP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False detection may occur for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about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1 minute after turning on the camera, changing the camera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settings or changing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the angle of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view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of the camera</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a:t>
            </a:r>
          </a:p>
          <a:p>
            <a:pPr marL="285750" lvl="0" indent="-285750" fontAlgn="base">
              <a:spcBef>
                <a:spcPct val="0"/>
              </a:spcBef>
              <a:spcAft>
                <a:spcPct val="0"/>
              </a:spcAft>
              <a:buFont typeface="Wingdings" panose="05000000000000000000" pitchFamily="2" charset="2"/>
              <a:buChar char="p"/>
              <a:defRPr/>
            </a:pPr>
            <a:endParaRPr kumimoji="0" lang="en-US" altLang="ja-JP" sz="16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a:p>
            <a:pPr marL="285750" lvl="0" indent="-285750" fontAlgn="base">
              <a:spcBef>
                <a:spcPct val="0"/>
              </a:spcBef>
              <a:spcAft>
                <a:spcPct val="0"/>
              </a:spcAft>
              <a:buFont typeface="Wingdings" panose="05000000000000000000" pitchFamily="2" charset="2"/>
              <a:buChar char="p"/>
              <a:defRPr/>
            </a:pP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As long as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detection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objects exist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in the detection area,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an alarm occurs at specified intervals. Thus, e-mails and </a:t>
            </a:r>
            <a:r>
              <a:rPr kumimoji="0" lang="en-US" altLang="ja-JP" sz="16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TCP alarm </a:t>
            </a:r>
            <a:r>
              <a:rPr kumimoji="0" lang="en-US" altLang="ja-JP" sz="1600" kern="0" dirty="0">
                <a:solidFill>
                  <a:prstClr val="black"/>
                </a:solidFill>
                <a:latin typeface="Calibri" panose="020F0502020204030204" pitchFamily="34" charset="0"/>
                <a:ea typeface="Meiryo UI" panose="020B0604030504040204" pitchFamily="50" charset="-128"/>
                <a:cs typeface="Calibri" panose="020F0502020204030204" pitchFamily="34" charset="0"/>
              </a:rPr>
              <a:t>protocols are also notified at specified intervals. </a:t>
            </a:r>
            <a:endParaRPr kumimoji="0" lang="en-US" altLang="ja-JP" sz="1600" b="0" i="0" u="none" strike="noStrike" kern="0" cap="none" spc="0" normalizeH="0" baseline="0" noProof="0" dirty="0" smtClean="0">
              <a:ln>
                <a:noFill/>
              </a:ln>
              <a:solidFill>
                <a:prstClr val="black"/>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075404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Appendix</a:t>
            </a:r>
            <a:endParaRPr lang="en-US" altLang="ja-JP"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43</a:t>
            </a:fld>
            <a:endParaRPr lang="ja-JP" altLang="en-US"/>
          </a:p>
        </p:txBody>
      </p:sp>
    </p:spTree>
    <p:extLst>
      <p:ext uri="{BB962C8B-B14F-4D97-AF65-F5344CB8AC3E}">
        <p14:creationId xmlns:p14="http://schemas.microsoft.com/office/powerpoint/2010/main" val="672720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Procedure for Alarm </a:t>
            </a:r>
            <a:r>
              <a:rPr lang="en-US" altLang="ja-JP" dirty="0">
                <a:latin typeface="Calibri" panose="020F0502020204030204" pitchFamily="34" charset="0"/>
                <a:cs typeface="Calibri" panose="020F0502020204030204" pitchFamily="34" charset="0"/>
              </a:rPr>
              <a:t>L</a:t>
            </a:r>
            <a:r>
              <a:rPr lang="en-US" altLang="ja-JP" dirty="0" smtClean="0">
                <a:latin typeface="Calibri" panose="020F0502020204030204" pitchFamily="34" charset="0"/>
                <a:cs typeface="Calibri" panose="020F0502020204030204" pitchFamily="34" charset="0"/>
              </a:rPr>
              <a:t>inkage </a:t>
            </a:r>
            <a:r>
              <a:rPr lang="en-US" altLang="ja-JP" dirty="0">
                <a:latin typeface="Calibri" panose="020F0502020204030204" pitchFamily="34" charset="0"/>
                <a:cs typeface="Calibri" panose="020F0502020204030204" pitchFamily="34" charset="0"/>
              </a:rPr>
              <a:t>S</a:t>
            </a:r>
            <a:r>
              <a:rPr lang="en-US" altLang="ja-JP" dirty="0" smtClean="0">
                <a:latin typeface="Calibri" panose="020F0502020204030204" pitchFamily="34" charset="0"/>
                <a:cs typeface="Calibri" panose="020F0502020204030204" pitchFamily="34" charset="0"/>
              </a:rPr>
              <a:t>etting</a:t>
            </a:r>
            <a:endParaRPr lang="en-US" altLang="ja-JP"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44</a:t>
            </a:fld>
            <a:endParaRPr lang="ja-JP" altLang="en-US"/>
          </a:p>
        </p:txBody>
      </p:sp>
    </p:spTree>
    <p:extLst>
      <p:ext uri="{BB962C8B-B14F-4D97-AF65-F5344CB8AC3E}">
        <p14:creationId xmlns:p14="http://schemas.microsoft.com/office/powerpoint/2010/main" val="18823677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Setup flow</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45</a:t>
            </a:fld>
            <a:endParaRPr lang="ja-JP" altLang="en-US"/>
          </a:p>
        </p:txBody>
      </p:sp>
      <p:grpSp>
        <p:nvGrpSpPr>
          <p:cNvPr id="46" name="グループ化 45"/>
          <p:cNvGrpSpPr/>
          <p:nvPr/>
        </p:nvGrpSpPr>
        <p:grpSpPr>
          <a:xfrm>
            <a:off x="1037627" y="884401"/>
            <a:ext cx="1773050" cy="5127260"/>
            <a:chOff x="10192023" y="884401"/>
            <a:chExt cx="1773050" cy="5127260"/>
          </a:xfrm>
        </p:grpSpPr>
        <p:cxnSp>
          <p:nvCxnSpPr>
            <p:cNvPr id="48" name="直線コネクタ 47"/>
            <p:cNvCxnSpPr>
              <a:stCxn id="53" idx="2"/>
              <a:endCxn id="64" idx="0"/>
            </p:cNvCxnSpPr>
            <p:nvPr/>
          </p:nvCxnSpPr>
          <p:spPr>
            <a:xfrm flipH="1">
              <a:off x="11078547" y="1277413"/>
              <a:ext cx="2" cy="438053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0192024" y="884401"/>
              <a:ext cx="1773049" cy="393012"/>
            </a:xfrm>
            <a:prstGeom prst="rect">
              <a:avLst/>
            </a:prstGeom>
            <a:solidFill>
              <a:schemeClr val="accent1"/>
            </a:solidFill>
            <a:ln>
              <a:solidFill>
                <a:schemeClr val="accent1"/>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Camera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54" name="テキスト ボックス 53"/>
            <p:cNvSpPr txBox="1"/>
            <p:nvPr/>
          </p:nvSpPr>
          <p:spPr>
            <a:xfrm>
              <a:off x="10200626" y="5034530"/>
              <a:ext cx="1764446" cy="393012"/>
            </a:xfrm>
            <a:prstGeom prst="rect">
              <a:avLst/>
            </a:prstGeom>
            <a:solidFill>
              <a:schemeClr val="accent1"/>
            </a:solidFill>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ASM300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55" name="テキスト ボックス 54"/>
            <p:cNvSpPr txBox="1"/>
            <p:nvPr/>
          </p:nvSpPr>
          <p:spPr>
            <a:xfrm>
              <a:off x="10192023" y="2087314"/>
              <a:ext cx="1773049" cy="393012"/>
            </a:xfrm>
            <a:prstGeom prst="rect">
              <a:avLst/>
            </a:prstGeom>
            <a:solidFill>
              <a:schemeClr val="accent1"/>
            </a:solidFill>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Recorder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57" name="テキスト ボックス 56"/>
            <p:cNvSpPr txBox="1"/>
            <p:nvPr/>
          </p:nvSpPr>
          <p:spPr>
            <a:xfrm>
              <a:off x="10358986" y="2705662"/>
              <a:ext cx="1439124" cy="354203"/>
            </a:xfrm>
            <a:prstGeom prst="rect">
              <a:avLst/>
            </a:prstGeom>
            <a:solidFill>
              <a:schemeClr val="accent1"/>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Site alarm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58" name="テキスト ボックス 57"/>
            <p:cNvSpPr txBox="1"/>
            <p:nvPr/>
          </p:nvSpPr>
          <p:spPr>
            <a:xfrm>
              <a:off x="10358986" y="3290227"/>
              <a:ext cx="1439124" cy="353710"/>
            </a:xfrm>
            <a:prstGeom prst="rect">
              <a:avLst/>
            </a:prstGeom>
            <a:solidFill>
              <a:schemeClr val="accent1"/>
            </a:solidFill>
          </p:spPr>
          <p:txBody>
            <a:bodyPr wrap="square" rtlCol="0" anchor="ctr">
              <a:noAutofit/>
            </a:bodyPr>
            <a:lstStyle/>
            <a:p>
              <a:pPr algn="ctr"/>
              <a:r>
                <a:rPr lang="en-US" altLang="ja-JP" sz="1200" b="1" dirty="0">
                  <a:solidFill>
                    <a:schemeClr val="bg1"/>
                  </a:solidFill>
                  <a:latin typeface="Calibri" panose="020F0502020204030204" pitchFamily="34" charset="0"/>
                  <a:ea typeface="Meiryo UI" panose="020B0604030504040204" pitchFamily="50" charset="-128"/>
                  <a:cs typeface="Calibri" panose="020F0502020204030204" pitchFamily="34" charset="0"/>
                </a:rPr>
                <a:t>Schedule </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60" name="テキスト ボックス 59"/>
            <p:cNvSpPr txBox="1"/>
            <p:nvPr/>
          </p:nvSpPr>
          <p:spPr>
            <a:xfrm>
              <a:off x="10358986" y="3872609"/>
              <a:ext cx="1439124" cy="353710"/>
            </a:xfrm>
            <a:prstGeom prst="rect">
              <a:avLst/>
            </a:prstGeom>
            <a:solidFill>
              <a:schemeClr val="accent1"/>
            </a:solidFill>
          </p:spPr>
          <p:txBody>
            <a:bodyPr wrap="square" rtlCol="0" anchor="ctr">
              <a:noAutofit/>
            </a:body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Recording</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61" name="テキスト ボックス 60"/>
            <p:cNvSpPr txBox="1"/>
            <p:nvPr/>
          </p:nvSpPr>
          <p:spPr>
            <a:xfrm>
              <a:off x="10358985" y="4454991"/>
              <a:ext cx="1439124" cy="353710"/>
            </a:xfrm>
            <a:prstGeom prst="rect">
              <a:avLst/>
            </a:prstGeom>
            <a:solidFill>
              <a:schemeClr val="accent1"/>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64" name="テキスト ボックス 63"/>
            <p:cNvSpPr txBox="1"/>
            <p:nvPr/>
          </p:nvSpPr>
          <p:spPr>
            <a:xfrm>
              <a:off x="10358985" y="5657951"/>
              <a:ext cx="1439124" cy="353710"/>
            </a:xfrm>
            <a:prstGeom prst="rect">
              <a:avLst/>
            </a:prstGeom>
            <a:solidFill>
              <a:schemeClr val="accent1"/>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 reception</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65" name="テキスト ボックス 64"/>
            <p:cNvSpPr txBox="1"/>
            <p:nvPr/>
          </p:nvSpPr>
          <p:spPr>
            <a:xfrm>
              <a:off x="10358986" y="1504036"/>
              <a:ext cx="1439124" cy="353710"/>
            </a:xfrm>
            <a:prstGeom prst="rect">
              <a:avLst/>
            </a:prstGeom>
            <a:solidFill>
              <a:schemeClr val="accent1"/>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66" name="左大かっこ 65"/>
          <p:cNvSpPr/>
          <p:nvPr/>
        </p:nvSpPr>
        <p:spPr>
          <a:xfrm>
            <a:off x="736364" y="884401"/>
            <a:ext cx="129540" cy="97334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左大かっこ 66"/>
          <p:cNvSpPr/>
          <p:nvPr/>
        </p:nvSpPr>
        <p:spPr>
          <a:xfrm>
            <a:off x="743984" y="2073288"/>
            <a:ext cx="121920" cy="273541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 name="左大かっこ 67"/>
          <p:cNvSpPr/>
          <p:nvPr/>
        </p:nvSpPr>
        <p:spPr>
          <a:xfrm>
            <a:off x="747635" y="5034530"/>
            <a:ext cx="129540" cy="97334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6" name="テキスト ボックス 85"/>
          <p:cNvSpPr txBox="1"/>
          <p:nvPr/>
        </p:nvSpPr>
        <p:spPr>
          <a:xfrm>
            <a:off x="235004" y="1208470"/>
            <a:ext cx="529312" cy="369332"/>
          </a:xfrm>
          <a:prstGeom prst="rect">
            <a:avLst/>
          </a:prstGeom>
          <a:noFill/>
        </p:spPr>
        <p:txBody>
          <a:bodyPr wrap="none" rtlCol="0">
            <a:spAutoFit/>
          </a:bodyPr>
          <a:lstStyle/>
          <a:p>
            <a:r>
              <a:rPr kumimoji="1" lang="en-US" altLang="ja-JP" dirty="0" smtClean="0">
                <a:latin typeface="Meiryo UI" panose="020B0604030504040204" pitchFamily="50" charset="-128"/>
                <a:ea typeface="Meiryo UI" panose="020B0604030504040204" pitchFamily="50" charset="-128"/>
              </a:rPr>
              <a:t>(1)</a:t>
            </a:r>
            <a:endParaRPr kumimoji="1" lang="ja-JP" altLang="en-US" dirty="0" smtClean="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240763" y="3282416"/>
            <a:ext cx="529312" cy="369332"/>
          </a:xfrm>
          <a:prstGeom prst="rect">
            <a:avLst/>
          </a:prstGeom>
          <a:noFill/>
        </p:spPr>
        <p:txBody>
          <a:bodyPr wrap="none" rtlCol="0">
            <a:spAutoFit/>
          </a:bodyPr>
          <a:lstStyle/>
          <a:p>
            <a:r>
              <a:rPr lang="en-US" altLang="ja-JP" dirty="0" smtClean="0">
                <a:latin typeface="Meiryo UI" panose="020B0604030504040204" pitchFamily="50" charset="-128"/>
                <a:ea typeface="Meiryo UI" panose="020B0604030504040204" pitchFamily="50" charset="-128"/>
              </a:rPr>
              <a:t>(2)</a:t>
            </a:r>
            <a:endParaRPr kumimoji="1" lang="ja-JP" altLang="en-US" dirty="0" smtClean="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238901" y="5315426"/>
            <a:ext cx="529312" cy="369332"/>
          </a:xfrm>
          <a:prstGeom prst="rect">
            <a:avLst/>
          </a:prstGeom>
          <a:noFill/>
        </p:spPr>
        <p:txBody>
          <a:bodyPr wrap="none" rtlCol="0">
            <a:spAutoFit/>
          </a:bodyPr>
          <a:lstStyle/>
          <a:p>
            <a:r>
              <a:rPr lang="en-US" altLang="ja-JP" dirty="0" smtClean="0">
                <a:latin typeface="Meiryo UI" panose="020B0604030504040204" pitchFamily="50" charset="-128"/>
                <a:ea typeface="Meiryo UI" panose="020B0604030504040204" pitchFamily="50" charset="-128"/>
              </a:rPr>
              <a:t>(3)</a:t>
            </a:r>
            <a:endParaRPr kumimoji="1" lang="ja-JP" altLang="en-US" dirty="0" smtClean="0">
              <a:latin typeface="Meiryo UI" panose="020B0604030504040204" pitchFamily="50" charset="-128"/>
              <a:ea typeface="Meiryo UI" panose="020B0604030504040204" pitchFamily="50" charset="-128"/>
            </a:endParaRPr>
          </a:p>
        </p:txBody>
      </p:sp>
      <p:sp>
        <p:nvSpPr>
          <p:cNvPr id="89" name="角丸四角形 88"/>
          <p:cNvSpPr/>
          <p:nvPr/>
        </p:nvSpPr>
        <p:spPr>
          <a:xfrm>
            <a:off x="3363274" y="2492386"/>
            <a:ext cx="8378192" cy="3515489"/>
          </a:xfrm>
          <a:prstGeom prst="roundRect">
            <a:avLst>
              <a:gd name="adj" fmla="val 10189"/>
            </a:avLst>
          </a:prstGeom>
          <a:solidFill>
            <a:srgbClr val="CDE0FB"/>
          </a:solidFill>
          <a:ln w="19050">
            <a:solidFill>
              <a:srgbClr val="4F81BD">
                <a:lumMod val="75000"/>
              </a:srgbClr>
            </a:solidFill>
          </a:ln>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a:ea typeface="ＭＳ Ｐゴシック" charset="0"/>
            </a:endParaRPr>
          </a:p>
        </p:txBody>
      </p:sp>
      <p:sp>
        <p:nvSpPr>
          <p:cNvPr id="90" name="Rectangle 25"/>
          <p:cNvSpPr>
            <a:spLocks noChangeArrowheads="1"/>
          </p:cNvSpPr>
          <p:nvPr/>
        </p:nvSpPr>
        <p:spPr bwMode="auto">
          <a:xfrm>
            <a:off x="7673674" y="3199850"/>
            <a:ext cx="295275" cy="2172171"/>
          </a:xfrm>
          <a:prstGeom prst="rect">
            <a:avLst/>
          </a:prstGeom>
          <a:solidFill>
            <a:srgbClr val="1F497D">
              <a:lumMod val="40000"/>
              <a:lumOff val="60000"/>
            </a:srgbClr>
          </a:solidFill>
          <a:ln w="19050" algn="ctr">
            <a:solidFill>
              <a:sysClr val="windowText" lastClr="000000"/>
            </a:solidFill>
            <a:miter lim="800000"/>
            <a:headEnd/>
            <a:tailEnd/>
          </a:ln>
          <a:effectLst/>
        </p:spPr>
        <p:txBody>
          <a:bodyPr anchor="ctr"/>
          <a:lstStyle>
            <a:lvl1pPr eaLnBrk="0" hangingPunct="0">
              <a:defRPr kumimoji="1" sz="1000">
                <a:solidFill>
                  <a:schemeClr val="tx1"/>
                </a:solidFill>
                <a:latin typeface="Arial" charset="0"/>
                <a:ea typeface="HGP創英角ｺﾞｼｯｸUB" pitchFamily="50" charset="-128"/>
              </a:defRPr>
            </a:lvl1pPr>
            <a:lvl2pPr marL="742950" indent="-285750" eaLnBrk="0" hangingPunct="0">
              <a:defRPr kumimoji="1" sz="1000">
                <a:solidFill>
                  <a:schemeClr val="tx1"/>
                </a:solidFill>
                <a:latin typeface="Arial" charset="0"/>
                <a:ea typeface="HGP創英角ｺﾞｼｯｸUB" pitchFamily="50" charset="-128"/>
              </a:defRPr>
            </a:lvl2pPr>
            <a:lvl3pPr marL="1143000" indent="-228600" eaLnBrk="0" hangingPunct="0">
              <a:defRPr kumimoji="1" sz="1000">
                <a:solidFill>
                  <a:schemeClr val="tx1"/>
                </a:solidFill>
                <a:latin typeface="Arial" charset="0"/>
                <a:ea typeface="HGP創英角ｺﾞｼｯｸUB" pitchFamily="50" charset="-128"/>
              </a:defRPr>
            </a:lvl3pPr>
            <a:lvl4pPr marL="1600200" indent="-228600" eaLnBrk="0" hangingPunct="0">
              <a:defRPr kumimoji="1" sz="1000">
                <a:solidFill>
                  <a:schemeClr val="tx1"/>
                </a:solidFill>
                <a:latin typeface="Arial" charset="0"/>
                <a:ea typeface="HGP創英角ｺﾞｼｯｸUB" pitchFamily="50" charset="-128"/>
              </a:defRPr>
            </a:lvl4pPr>
            <a:lvl5pPr marL="2057400" indent="-228600" eaLnBrk="0" hangingPunct="0">
              <a:defRPr kumimoji="1" sz="1000">
                <a:solidFill>
                  <a:schemeClr val="tx1"/>
                </a:solidFill>
                <a:latin typeface="Arial" charset="0"/>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1" lang="ja-JP" altLang="en-US" sz="1000" b="0" i="0" u="none" strike="noStrike" kern="0" cap="none" spc="0" normalizeH="0" baseline="0" noProof="0" smtClean="0">
              <a:ln>
                <a:noFill/>
              </a:ln>
              <a:solidFill>
                <a:prstClr val="black"/>
              </a:solidFill>
              <a:effectLst/>
              <a:uLnTx/>
              <a:uFillTx/>
              <a:latin typeface="Calibri"/>
              <a:ea typeface="HGP創英角ｺﾞｼｯｸUB" pitchFamily="50" charset="-128"/>
            </a:endParaRPr>
          </a:p>
        </p:txBody>
      </p:sp>
      <p:sp>
        <p:nvSpPr>
          <p:cNvPr id="91" name="Line 62"/>
          <p:cNvSpPr>
            <a:spLocks noChangeShapeType="1"/>
          </p:cNvSpPr>
          <p:nvPr/>
        </p:nvSpPr>
        <p:spPr bwMode="auto">
          <a:xfrm>
            <a:off x="6391293" y="3950475"/>
            <a:ext cx="1280160" cy="0"/>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a:ea typeface="ＭＳ Ｐゴシック" charset="0"/>
            </a:endParaRPr>
          </a:p>
        </p:txBody>
      </p:sp>
      <p:sp>
        <p:nvSpPr>
          <p:cNvPr id="92" name="フリーフォーム 91"/>
          <p:cNvSpPr/>
          <p:nvPr/>
        </p:nvSpPr>
        <p:spPr>
          <a:xfrm>
            <a:off x="8162250" y="3574387"/>
            <a:ext cx="1122787" cy="1353765"/>
          </a:xfrm>
          <a:custGeom>
            <a:avLst/>
            <a:gdLst>
              <a:gd name="connsiteX0" fmla="*/ 1028700 w 1095375"/>
              <a:gd name="connsiteY0" fmla="*/ 9525 h 657225"/>
              <a:gd name="connsiteX1" fmla="*/ 0 w 1095375"/>
              <a:gd name="connsiteY1" fmla="*/ 0 h 657225"/>
              <a:gd name="connsiteX2" fmla="*/ 0 w 1095375"/>
              <a:gd name="connsiteY2" fmla="*/ 657225 h 657225"/>
              <a:gd name="connsiteX3" fmla="*/ 1095375 w 1095375"/>
              <a:gd name="connsiteY3" fmla="*/ 657225 h 657225"/>
            </a:gdLst>
            <a:ahLst/>
            <a:cxnLst>
              <a:cxn ang="0">
                <a:pos x="connsiteX0" y="connsiteY0"/>
              </a:cxn>
              <a:cxn ang="0">
                <a:pos x="connsiteX1" y="connsiteY1"/>
              </a:cxn>
              <a:cxn ang="0">
                <a:pos x="connsiteX2" y="connsiteY2"/>
              </a:cxn>
              <a:cxn ang="0">
                <a:pos x="connsiteX3" y="connsiteY3"/>
              </a:cxn>
            </a:cxnLst>
            <a:rect l="l" t="t" r="r" b="b"/>
            <a:pathLst>
              <a:path w="1095375" h="657225">
                <a:moveTo>
                  <a:pt x="1028700" y="9525"/>
                </a:moveTo>
                <a:lnTo>
                  <a:pt x="0" y="0"/>
                </a:lnTo>
                <a:lnTo>
                  <a:pt x="0" y="657225"/>
                </a:lnTo>
                <a:lnTo>
                  <a:pt x="1095375" y="657225"/>
                </a:lnTo>
              </a:path>
            </a:pathLst>
          </a:custGeom>
          <a:noFill/>
          <a:ln w="28575">
            <a:solidFill>
              <a:srgbClr val="F79646">
                <a:lumMod val="75000"/>
              </a:srgbClr>
            </a:solidFill>
            <a:headEnd type="none" w="med" len="med"/>
            <a:tailEnd type="triangle" w="med" len="med"/>
          </a:ln>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charset="0"/>
            </a:endParaRPr>
          </a:p>
        </p:txBody>
      </p:sp>
      <p:sp>
        <p:nvSpPr>
          <p:cNvPr id="93" name="フリーフォーム 92"/>
          <p:cNvSpPr/>
          <p:nvPr/>
        </p:nvSpPr>
        <p:spPr>
          <a:xfrm>
            <a:off x="6391293" y="3428184"/>
            <a:ext cx="2933700" cy="385514"/>
          </a:xfrm>
          <a:custGeom>
            <a:avLst/>
            <a:gdLst>
              <a:gd name="connsiteX0" fmla="*/ 0 w 2133600"/>
              <a:gd name="connsiteY0" fmla="*/ 295275 h 295275"/>
              <a:gd name="connsiteX1" fmla="*/ 1085850 w 2133600"/>
              <a:gd name="connsiteY1" fmla="*/ 295275 h 295275"/>
              <a:gd name="connsiteX2" fmla="*/ 1276350 w 2133600"/>
              <a:gd name="connsiteY2" fmla="*/ 9525 h 295275"/>
              <a:gd name="connsiteX3" fmla="*/ 2133600 w 2133600"/>
              <a:gd name="connsiteY3" fmla="*/ 0 h 295275"/>
              <a:gd name="connsiteX0" fmla="*/ 0 w 2390775"/>
              <a:gd name="connsiteY0" fmla="*/ 295275 h 295275"/>
              <a:gd name="connsiteX1" fmla="*/ 1085850 w 2390775"/>
              <a:gd name="connsiteY1" fmla="*/ 295275 h 295275"/>
              <a:gd name="connsiteX2" fmla="*/ 1276350 w 2390775"/>
              <a:gd name="connsiteY2" fmla="*/ 9525 h 295275"/>
              <a:gd name="connsiteX3" fmla="*/ 2390775 w 2390775"/>
              <a:gd name="connsiteY3" fmla="*/ 0 h 295275"/>
            </a:gdLst>
            <a:ahLst/>
            <a:cxnLst>
              <a:cxn ang="0">
                <a:pos x="connsiteX0" y="connsiteY0"/>
              </a:cxn>
              <a:cxn ang="0">
                <a:pos x="connsiteX1" y="connsiteY1"/>
              </a:cxn>
              <a:cxn ang="0">
                <a:pos x="connsiteX2" y="connsiteY2"/>
              </a:cxn>
              <a:cxn ang="0">
                <a:pos x="connsiteX3" y="connsiteY3"/>
              </a:cxn>
            </a:cxnLst>
            <a:rect l="l" t="t" r="r" b="b"/>
            <a:pathLst>
              <a:path w="2390775" h="295275">
                <a:moveTo>
                  <a:pt x="0" y="295275"/>
                </a:moveTo>
                <a:lnTo>
                  <a:pt x="1085850" y="295275"/>
                </a:lnTo>
                <a:lnTo>
                  <a:pt x="1276350" y="9525"/>
                </a:lnTo>
                <a:lnTo>
                  <a:pt x="2390775" y="0"/>
                </a:lnTo>
              </a:path>
            </a:pathLst>
          </a:custGeom>
          <a:noFill/>
          <a:ln w="28575">
            <a:solidFill>
              <a:srgbClr val="F79646">
                <a:lumMod val="75000"/>
              </a:srgbClr>
            </a:solidFill>
            <a:headEnd type="none" w="med" len="med"/>
            <a:tailEnd type="triangle" w="med" len="med"/>
          </a:ln>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charset="0"/>
            </a:endParaRPr>
          </a:p>
        </p:txBody>
      </p:sp>
      <p:sp>
        <p:nvSpPr>
          <p:cNvPr id="94" name="テキスト ボックス 93"/>
          <p:cNvSpPr txBox="1"/>
          <p:nvPr/>
        </p:nvSpPr>
        <p:spPr>
          <a:xfrm>
            <a:off x="8226476" y="4147043"/>
            <a:ext cx="1168155" cy="246221"/>
          </a:xfrm>
          <a:prstGeom prst="rect">
            <a:avLst/>
          </a:prstGeom>
          <a:solidFill>
            <a:srgbClr val="F79646">
              <a:lumMod val="40000"/>
              <a:lumOff val="60000"/>
            </a:srgbClr>
          </a:solidFill>
        </p:spPr>
        <p:txBody>
          <a:bodyPr wrap="square">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ja-JP" sz="1000" b="1" i="0" u="none" strike="noStrike" kern="0" cap="none" spc="0" normalizeH="0" baseline="0" noProof="0" dirty="0" smtClean="0">
                <a:ln>
                  <a:noFill/>
                </a:ln>
                <a:solidFill>
                  <a:prstClr val="black"/>
                </a:solidFill>
                <a:effectLst/>
                <a:uLnTx/>
                <a:uFillTx/>
                <a:latin typeface="Calibri"/>
                <a:ea typeface="Meiryo UI" panose="020B0604030504040204" pitchFamily="50" charset="-128"/>
                <a:cs typeface="Meiryo UI" panose="020B0604030504040204" pitchFamily="50" charset="-128"/>
              </a:rPr>
              <a:t>Alarm notification</a:t>
            </a:r>
            <a:endParaRPr kumimoji="0" lang="ja-JP" altLang="en-US" sz="1000" b="1" i="0" u="none" strike="noStrike" kern="0" cap="none" spc="0" normalizeH="0" baseline="0" noProof="0" dirty="0">
              <a:ln>
                <a:noFill/>
              </a:ln>
              <a:solidFill>
                <a:prstClr val="black"/>
              </a:solidFill>
              <a:effectLst/>
              <a:uLnTx/>
              <a:uFillTx/>
              <a:latin typeface="Calibri"/>
              <a:ea typeface="Meiryo UI" panose="020B0604030504040204" pitchFamily="50" charset="-128"/>
              <a:cs typeface="Meiryo UI" panose="020B0604030504040204" pitchFamily="50" charset="-128"/>
            </a:endParaRPr>
          </a:p>
        </p:txBody>
      </p:sp>
      <p:pic>
        <p:nvPicPr>
          <p:cNvPr id="95" name="Picture 11" descr="C:\Users\3594908.PCC-AD\AppData\Local\Microsoft\Windows\Temporary Internet Files\Content.IE5\E04F7LQX\MC90043157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957" y="4536648"/>
            <a:ext cx="11239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図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957" y="3274098"/>
            <a:ext cx="1181131" cy="450605"/>
          </a:xfrm>
          <a:prstGeom prst="rect">
            <a:avLst/>
          </a:prstGeom>
        </p:spPr>
      </p:pic>
      <p:sp>
        <p:nvSpPr>
          <p:cNvPr id="97" name="テキスト ボックス 96"/>
          <p:cNvSpPr txBox="1"/>
          <p:nvPr/>
        </p:nvSpPr>
        <p:spPr>
          <a:xfrm>
            <a:off x="9555340" y="3758922"/>
            <a:ext cx="1557101" cy="257369"/>
          </a:xfrm>
          <a:prstGeom prst="rect">
            <a:avLst/>
          </a:prstGeom>
          <a:noFill/>
        </p:spPr>
        <p:txBody>
          <a:bodyPr wrap="square" lIns="36000" tIns="36000" rIns="36000" bIns="36000" rtlCol="0">
            <a:spAutoFit/>
          </a:bodyPr>
          <a:lstStyle/>
          <a:p>
            <a:pPr marL="87313" marR="0" lvl="0" indent="-87313" defTabSz="4572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64648C"/>
                </a:solidFill>
                <a:effectLst/>
                <a:uLnTx/>
                <a:uFillTx/>
                <a:latin typeface="Calibri"/>
                <a:ea typeface="Meiryo UI" panose="020B0604030504040204" pitchFamily="50" charset="-128"/>
                <a:cs typeface="Meiryo UI" panose="020B0604030504040204" pitchFamily="50" charset="-128"/>
              </a:rPr>
              <a:t>192.168.0.250</a:t>
            </a:r>
            <a:endParaRPr kumimoji="0" lang="ja-JP" altLang="en-US" sz="1200" b="0" i="0" u="none" strike="noStrike" kern="0" cap="none" spc="0" normalizeH="0" baseline="0" noProof="0" dirty="0" smtClean="0">
              <a:ln>
                <a:noFill/>
              </a:ln>
              <a:solidFill>
                <a:srgbClr val="64648C"/>
              </a:solidFill>
              <a:effectLst/>
              <a:uLnTx/>
              <a:uFillTx/>
              <a:latin typeface="Calibri"/>
              <a:ea typeface="Meiryo UI" panose="020B0604030504040204" pitchFamily="50" charset="-128"/>
              <a:cs typeface="Meiryo UI" panose="020B0604030504040204" pitchFamily="50" charset="-128"/>
            </a:endParaRPr>
          </a:p>
        </p:txBody>
      </p:sp>
      <p:sp>
        <p:nvSpPr>
          <p:cNvPr id="98" name="テキスト ボックス 97"/>
          <p:cNvSpPr txBox="1"/>
          <p:nvPr/>
        </p:nvSpPr>
        <p:spPr>
          <a:xfrm>
            <a:off x="9555340" y="5538263"/>
            <a:ext cx="1557101" cy="257369"/>
          </a:xfrm>
          <a:prstGeom prst="rect">
            <a:avLst/>
          </a:prstGeom>
          <a:noFill/>
        </p:spPr>
        <p:txBody>
          <a:bodyPr wrap="square" lIns="36000" tIns="36000" rIns="36000" bIns="36000" rtlCol="0">
            <a:spAutoFit/>
          </a:bodyPr>
          <a:lstStyle/>
          <a:p>
            <a:pPr marL="87313" marR="0" lvl="0" indent="-87313" defTabSz="4572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64648C"/>
                </a:solidFill>
                <a:effectLst/>
                <a:uLnTx/>
                <a:uFillTx/>
                <a:latin typeface="Calibri"/>
                <a:ea typeface="Meiryo UI" panose="020B0604030504040204" pitchFamily="50" charset="-128"/>
                <a:cs typeface="Meiryo UI" panose="020B0604030504040204" pitchFamily="50" charset="-128"/>
              </a:rPr>
              <a:t>192.168.0.200</a:t>
            </a:r>
            <a:endParaRPr kumimoji="0" lang="ja-JP" altLang="en-US" sz="1200" b="0" i="0" u="none" strike="noStrike" kern="0" cap="none" spc="0" normalizeH="0" baseline="0" noProof="0" dirty="0" smtClean="0">
              <a:ln>
                <a:noFill/>
              </a:ln>
              <a:solidFill>
                <a:srgbClr val="64648C"/>
              </a:solidFill>
              <a:effectLst/>
              <a:uLnTx/>
              <a:uFillTx/>
              <a:latin typeface="Calibri"/>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5397029" y="4203079"/>
            <a:ext cx="977903" cy="257369"/>
          </a:xfrm>
          <a:prstGeom prst="rect">
            <a:avLst/>
          </a:prstGeom>
          <a:noFill/>
        </p:spPr>
        <p:txBody>
          <a:bodyPr wrap="square" lIns="36000" tIns="36000" rIns="36000" bIns="36000" rtlCol="0">
            <a:spAutoFit/>
          </a:bodyPr>
          <a:lstStyle/>
          <a:p>
            <a:pPr marL="87313" marR="0" lvl="0" indent="-87313" defTabSz="4572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64648C"/>
                </a:solidFill>
                <a:effectLst/>
                <a:uLnTx/>
                <a:uFillTx/>
                <a:latin typeface="Calibri"/>
                <a:ea typeface="Meiryo UI" panose="020B0604030504040204" pitchFamily="50" charset="-128"/>
                <a:cs typeface="Meiryo UI" panose="020B0604030504040204" pitchFamily="50" charset="-128"/>
              </a:rPr>
              <a:t>192.168.0.21</a:t>
            </a:r>
          </a:p>
        </p:txBody>
      </p:sp>
      <p:sp>
        <p:nvSpPr>
          <p:cNvPr id="100" name="テキスト ボックス 7"/>
          <p:cNvSpPr txBox="1">
            <a:spLocks noChangeArrowheads="1"/>
          </p:cNvSpPr>
          <p:nvPr/>
        </p:nvSpPr>
        <p:spPr bwMode="auto">
          <a:xfrm>
            <a:off x="3909120" y="3385852"/>
            <a:ext cx="1002197"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smtClean="0">
                <a:solidFill>
                  <a:prstClr val="black"/>
                </a:solidFill>
                <a:ea typeface="Meiryo UI" pitchFamily="50" charset="-128"/>
                <a:cs typeface="Calibri" panose="020F0502020204030204" pitchFamily="34" charset="0"/>
              </a:rPr>
              <a:t>WV-XAE200W</a:t>
            </a:r>
            <a:endParaRPr lang="ja-JP" altLang="en-US" sz="1108" dirty="0">
              <a:solidFill>
                <a:prstClr val="black"/>
              </a:solidFill>
              <a:ea typeface="Meiryo UI" pitchFamily="50" charset="-128"/>
              <a:cs typeface="Calibri" panose="020F0502020204030204" pitchFamily="34" charset="0"/>
            </a:endParaRPr>
          </a:p>
        </p:txBody>
      </p:sp>
      <p:sp>
        <p:nvSpPr>
          <p:cNvPr id="101" name="フローチャート: カード 100"/>
          <p:cNvSpPr/>
          <p:nvPr/>
        </p:nvSpPr>
        <p:spPr>
          <a:xfrm>
            <a:off x="4070655" y="3683416"/>
            <a:ext cx="485675" cy="463627"/>
          </a:xfrm>
          <a:prstGeom prst="flowChartPunchedCar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a:t>
            </a:r>
            <a:r>
              <a:rPr kumimoji="1" lang="en-US" altLang="ja-JP" sz="1200" dirty="0" err="1" smtClean="0">
                <a:solidFill>
                  <a:schemeClr val="tx1"/>
                </a:solidFill>
                <a:latin typeface="Calibri" panose="020F0502020204030204" pitchFamily="34" charset="0"/>
                <a:ea typeface="Meiryo UI" panose="020B0604030504040204" pitchFamily="50" charset="-128"/>
                <a:cs typeface="Calibri" panose="020F0502020204030204" pitchFamily="34" charset="0"/>
              </a:rPr>
              <a:t>ext</a:t>
            </a:r>
            <a:endParaRPr kumimoji="1" lang="en-US" altLang="ja-JP" sz="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
        <p:nvSpPr>
          <p:cNvPr id="102" name="テキスト ボックス 7"/>
          <p:cNvSpPr txBox="1">
            <a:spLocks noChangeArrowheads="1"/>
          </p:cNvSpPr>
          <p:nvPr/>
        </p:nvSpPr>
        <p:spPr bwMode="auto">
          <a:xfrm>
            <a:off x="5377555" y="3385852"/>
            <a:ext cx="94769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a:solidFill>
                  <a:prstClr val="black"/>
                </a:solidFill>
                <a:ea typeface="Meiryo UI" pitchFamily="50" charset="-128"/>
                <a:cs typeface="Calibri" panose="020F0502020204030204" pitchFamily="34" charset="0"/>
              </a:rPr>
              <a:t>WV-X1551LN</a:t>
            </a:r>
            <a:endParaRPr lang="ja-JP" altLang="en-US" sz="1108" dirty="0">
              <a:solidFill>
                <a:prstClr val="black"/>
              </a:solidFill>
              <a:ea typeface="Meiryo UI" pitchFamily="50" charset="-128"/>
              <a:cs typeface="Calibri" panose="020F0502020204030204" pitchFamily="34" charset="0"/>
            </a:endParaRPr>
          </a:p>
        </p:txBody>
      </p:sp>
      <p:sp>
        <p:nvSpPr>
          <p:cNvPr id="103" name="加算 102"/>
          <p:cNvSpPr/>
          <p:nvPr/>
        </p:nvSpPr>
        <p:spPr>
          <a:xfrm>
            <a:off x="4851446" y="3803929"/>
            <a:ext cx="222250" cy="21236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p:cNvSpPr txBox="1"/>
          <p:nvPr/>
        </p:nvSpPr>
        <p:spPr>
          <a:xfrm>
            <a:off x="5521122" y="3117916"/>
            <a:ext cx="745269" cy="307777"/>
          </a:xfrm>
          <a:prstGeom prst="rect">
            <a:avLst/>
          </a:prstGeom>
          <a:noFill/>
        </p:spPr>
        <p:txBody>
          <a:bodyPr wrap="none" rtlCol="0">
            <a:spAutoFit/>
          </a:bodyPr>
          <a:lstStyle/>
          <a:p>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Camera</a:t>
            </a:r>
            <a:endParaRPr kumimoji="1" lang="ja-JP" altLang="en-US"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105" name="図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4671" y="3653349"/>
            <a:ext cx="1004390" cy="523762"/>
          </a:xfrm>
          <a:prstGeom prst="rect">
            <a:avLst/>
          </a:prstGeom>
        </p:spPr>
      </p:pic>
      <p:sp>
        <p:nvSpPr>
          <p:cNvPr id="106" name="テキスト ボックス 105"/>
          <p:cNvSpPr txBox="1"/>
          <p:nvPr/>
        </p:nvSpPr>
        <p:spPr>
          <a:xfrm>
            <a:off x="9575289" y="2741552"/>
            <a:ext cx="844462" cy="307777"/>
          </a:xfrm>
          <a:prstGeom prst="rect">
            <a:avLst/>
          </a:prstGeom>
          <a:noFill/>
        </p:spPr>
        <p:txBody>
          <a:bodyPr wrap="none" rtlCol="0">
            <a:spAutoFit/>
          </a:bodyPr>
          <a:lstStyle/>
          <a:p>
            <a:r>
              <a:rPr lang="en-US" altLang="ja-JP" sz="1400" dirty="0">
                <a:solidFill>
                  <a:srgbClr val="002060"/>
                </a:solidFill>
                <a:latin typeface="Calibri" panose="020F0502020204030204" pitchFamily="34" charset="0"/>
                <a:ea typeface="Meiryo UI" panose="020B0604030504040204" pitchFamily="50" charset="-128"/>
                <a:cs typeface="Calibri" panose="020F0502020204030204" pitchFamily="34" charset="0"/>
              </a:rPr>
              <a:t>Recorder</a:t>
            </a:r>
          </a:p>
        </p:txBody>
      </p:sp>
      <p:sp>
        <p:nvSpPr>
          <p:cNvPr id="108" name="テキスト ボックス 107"/>
          <p:cNvSpPr txBox="1"/>
          <p:nvPr/>
        </p:nvSpPr>
        <p:spPr>
          <a:xfrm>
            <a:off x="3667638" y="3115338"/>
            <a:ext cx="1579920" cy="307777"/>
          </a:xfrm>
          <a:prstGeom prst="rect">
            <a:avLst/>
          </a:prstGeom>
          <a:noFill/>
        </p:spPr>
        <p:txBody>
          <a:bodyPr wrap="none" rtlCol="0">
            <a:spAutoFit/>
          </a:bodyPr>
          <a:lstStyle/>
          <a:p>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Extension</a:t>
            </a:r>
            <a:r>
              <a:rPr lang="ja-JP" altLang="en-US"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software</a:t>
            </a:r>
          </a:p>
        </p:txBody>
      </p:sp>
      <p:sp>
        <p:nvSpPr>
          <p:cNvPr id="109" name="Line 62"/>
          <p:cNvSpPr>
            <a:spLocks noChangeShapeType="1"/>
          </p:cNvSpPr>
          <p:nvPr/>
        </p:nvSpPr>
        <p:spPr bwMode="auto">
          <a:xfrm>
            <a:off x="7968949" y="5085855"/>
            <a:ext cx="1280160" cy="0"/>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a:ea typeface="ＭＳ Ｐゴシック" charset="0"/>
            </a:endParaRPr>
          </a:p>
        </p:txBody>
      </p:sp>
      <p:sp>
        <p:nvSpPr>
          <p:cNvPr id="110" name="テキスト ボックス 109"/>
          <p:cNvSpPr txBox="1"/>
          <p:nvPr/>
        </p:nvSpPr>
        <p:spPr>
          <a:xfrm>
            <a:off x="5586746" y="4467771"/>
            <a:ext cx="529312" cy="369332"/>
          </a:xfrm>
          <a:prstGeom prst="rect">
            <a:avLst/>
          </a:prstGeom>
          <a:solidFill>
            <a:schemeClr val="bg1"/>
          </a:solidFill>
        </p:spPr>
        <p:txBody>
          <a:bodyPr wrap="none" rtlCol="0">
            <a:spAutoFit/>
          </a:bodyPr>
          <a:lstStyle/>
          <a:p>
            <a:r>
              <a:rPr kumimoji="1" lang="en-US" altLang="ja-JP" dirty="0" smtClean="0">
                <a:latin typeface="Meiryo UI" panose="020B0604030504040204" pitchFamily="50" charset="-128"/>
                <a:ea typeface="Meiryo UI" panose="020B0604030504040204" pitchFamily="50" charset="-128"/>
              </a:rPr>
              <a:t>(1)</a:t>
            </a:r>
            <a:endParaRPr kumimoji="1" lang="ja-JP" altLang="en-US" dirty="0" smtClean="0">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10734710" y="3234449"/>
            <a:ext cx="529312" cy="369332"/>
          </a:xfrm>
          <a:prstGeom prst="rect">
            <a:avLst/>
          </a:prstGeom>
          <a:solidFill>
            <a:schemeClr val="bg1"/>
          </a:solidFill>
        </p:spPr>
        <p:txBody>
          <a:bodyPr wrap="none" rtlCol="0">
            <a:spAutoFit/>
          </a:bodyPr>
          <a:lstStyle/>
          <a:p>
            <a:r>
              <a:rPr lang="en-US" altLang="ja-JP" dirty="0" smtClean="0">
                <a:latin typeface="Meiryo UI" panose="020B0604030504040204" pitchFamily="50" charset="-128"/>
                <a:ea typeface="Meiryo UI" panose="020B0604030504040204" pitchFamily="50" charset="-128"/>
              </a:rPr>
              <a:t>(2)</a:t>
            </a:r>
            <a:endParaRPr kumimoji="1" lang="ja-JP" altLang="en-US" dirty="0" smtClean="0">
              <a:latin typeface="Meiryo UI" panose="020B0604030504040204" pitchFamily="50" charset="-128"/>
              <a:ea typeface="Meiryo UI" panose="020B0604030504040204" pitchFamily="50" charset="-128"/>
            </a:endParaRPr>
          </a:p>
        </p:txBody>
      </p:sp>
      <p:sp>
        <p:nvSpPr>
          <p:cNvPr id="112" name="テキスト ボックス 111"/>
          <p:cNvSpPr txBox="1"/>
          <p:nvPr/>
        </p:nvSpPr>
        <p:spPr>
          <a:xfrm>
            <a:off x="10732868" y="4798229"/>
            <a:ext cx="529312" cy="369332"/>
          </a:xfrm>
          <a:prstGeom prst="rect">
            <a:avLst/>
          </a:prstGeom>
          <a:solidFill>
            <a:schemeClr val="bg1"/>
          </a:solidFill>
        </p:spPr>
        <p:txBody>
          <a:bodyPr wrap="none" rtlCol="0">
            <a:spAutoFit/>
          </a:bodyPr>
          <a:lstStyle/>
          <a:p>
            <a:r>
              <a:rPr lang="en-US" altLang="ja-JP" dirty="0" smtClean="0">
                <a:latin typeface="Meiryo UI" panose="020B0604030504040204" pitchFamily="50" charset="-128"/>
                <a:ea typeface="Meiryo UI" panose="020B0604030504040204" pitchFamily="50" charset="-128"/>
              </a:rPr>
              <a:t>(3)</a:t>
            </a:r>
            <a:endParaRPr kumimoji="1" lang="ja-JP" altLang="en-US" dirty="0" smtClean="0">
              <a:latin typeface="Meiryo UI" panose="020B0604030504040204" pitchFamily="50" charset="-128"/>
              <a:ea typeface="Meiryo UI" panose="020B0604030504040204" pitchFamily="50" charset="-128"/>
            </a:endParaRPr>
          </a:p>
        </p:txBody>
      </p:sp>
      <p:sp>
        <p:nvSpPr>
          <p:cNvPr id="7" name="正方形/長方形 6"/>
          <p:cNvSpPr/>
          <p:nvPr/>
        </p:nvSpPr>
        <p:spPr>
          <a:xfrm>
            <a:off x="3500987" y="2110994"/>
            <a:ext cx="2644698" cy="369332"/>
          </a:xfrm>
          <a:prstGeom prst="rect">
            <a:avLst/>
          </a:prstGeom>
        </p:spPr>
        <p:txBody>
          <a:bodyPr wrap="none">
            <a:spAutoFit/>
          </a:bodyPr>
          <a:lstStyle/>
          <a:p>
            <a:r>
              <a:rPr lang="en-US" altLang="ja-JP" u="sng" dirty="0">
                <a:latin typeface="Calibri" panose="020F0502020204030204" pitchFamily="34" charset="0"/>
                <a:cs typeface="Calibri" panose="020F0502020204030204" pitchFamily="34" charset="0"/>
              </a:rPr>
              <a:t>System </a:t>
            </a:r>
            <a:r>
              <a:rPr lang="en-US" altLang="ja-JP" u="sng" dirty="0" smtClean="0">
                <a:latin typeface="Calibri" panose="020F0502020204030204" pitchFamily="34" charset="0"/>
                <a:cs typeface="Calibri" panose="020F0502020204030204" pitchFamily="34" charset="0"/>
              </a:rPr>
              <a:t>Configuration</a:t>
            </a:r>
            <a:r>
              <a:rPr lang="ja-JP" altLang="en-US" u="sng" dirty="0">
                <a:latin typeface="Calibri" panose="020F0502020204030204" pitchFamily="34" charset="0"/>
                <a:cs typeface="Calibri" panose="020F0502020204030204" pitchFamily="34" charset="0"/>
              </a:rPr>
              <a:t> </a:t>
            </a:r>
            <a:r>
              <a:rPr lang="en-US" altLang="ja-JP" u="sng" dirty="0" smtClean="0">
                <a:latin typeface="Calibri" panose="020F0502020204030204" pitchFamily="34" charset="0"/>
                <a:cs typeface="Calibri" panose="020F0502020204030204" pitchFamily="34" charset="0"/>
              </a:rPr>
              <a:t>(Ex.</a:t>
            </a:r>
            <a:r>
              <a:rPr lang="en-US" altLang="ja-JP" u="sng" dirty="0">
                <a:latin typeface="Calibri" panose="020F0502020204030204" pitchFamily="34" charset="0"/>
                <a:cs typeface="Calibri" panose="020F0502020204030204" pitchFamily="34" charset="0"/>
              </a:rPr>
              <a:t>)</a:t>
            </a:r>
            <a:endParaRPr lang="ja-JP" altLang="en-US" u="sng" dirty="0">
              <a:latin typeface="Calibri" panose="020F0502020204030204" pitchFamily="34" charset="0"/>
              <a:cs typeface="Calibri" panose="020F0502020204030204" pitchFamily="34" charset="0"/>
            </a:endParaRPr>
          </a:p>
        </p:txBody>
      </p:sp>
      <p:sp>
        <p:nvSpPr>
          <p:cNvPr id="114" name="Rectangle 10"/>
          <p:cNvSpPr>
            <a:spLocks noChangeArrowheads="1"/>
          </p:cNvSpPr>
          <p:nvPr/>
        </p:nvSpPr>
        <p:spPr bwMode="auto">
          <a:xfrm>
            <a:off x="3496118" y="905430"/>
            <a:ext cx="8375842" cy="847904"/>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68647" tIns="34324" rIns="68647" bIns="34324" anchor="t"/>
          <a:lstStyle/>
          <a:p>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To perform event recording on the recorder or pop-up alarm notification on WV-ASM300 triggered by AI-VMD, configure the alarm linkage in the following order: 1. Camera, 2. NX series recorder and 3. WV-ASM300.</a:t>
            </a:r>
            <a:endPar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115" name="テキスト ボックス 62"/>
          <p:cNvSpPr txBox="1">
            <a:spLocks noChangeArrowheads="1"/>
          </p:cNvSpPr>
          <p:nvPr/>
        </p:nvSpPr>
        <p:spPr bwMode="auto">
          <a:xfrm>
            <a:off x="9639089" y="3001265"/>
            <a:ext cx="71686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smtClean="0">
                <a:solidFill>
                  <a:prstClr val="black"/>
                </a:solidFill>
                <a:ea typeface="Meiryo UI" pitchFamily="50" charset="-128"/>
                <a:cs typeface="Calibri" panose="020F0502020204030204" pitchFamily="34" charset="0"/>
              </a:rPr>
              <a:t>NX series</a:t>
            </a:r>
            <a:endParaRPr lang="ja-JP" altLang="en-US" sz="1108" dirty="0">
              <a:solidFill>
                <a:prstClr val="black"/>
              </a:solidFill>
              <a:ea typeface="Meiryo UI" pitchFamily="50" charset="-128"/>
              <a:cs typeface="Calibri" panose="020F0502020204030204" pitchFamily="34" charset="0"/>
            </a:endParaRPr>
          </a:p>
        </p:txBody>
      </p:sp>
      <p:sp>
        <p:nvSpPr>
          <p:cNvPr id="116" name="テキスト ボックス 63"/>
          <p:cNvSpPr txBox="1">
            <a:spLocks noChangeArrowheads="1"/>
          </p:cNvSpPr>
          <p:nvPr/>
        </p:nvSpPr>
        <p:spPr bwMode="auto">
          <a:xfrm>
            <a:off x="9859748" y="4475510"/>
            <a:ext cx="67037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844083" eaLnBrk="1" fontAlgn="base" hangingPunct="1">
              <a:spcBef>
                <a:spcPct val="0"/>
              </a:spcBef>
              <a:spcAft>
                <a:spcPct val="0"/>
              </a:spcAft>
            </a:pPr>
            <a:r>
              <a:rPr lang="en-US" altLang="ja-JP" sz="1108" dirty="0" smtClean="0">
                <a:solidFill>
                  <a:prstClr val="black"/>
                </a:solidFill>
                <a:ea typeface="Meiryo UI" pitchFamily="50" charset="-128"/>
                <a:cs typeface="Calibri" panose="020F0502020204030204" pitchFamily="34" charset="0"/>
              </a:rPr>
              <a:t>ASM300</a:t>
            </a:r>
            <a:endParaRPr lang="ja-JP" altLang="en-US" sz="1108" dirty="0">
              <a:solidFill>
                <a:prstClr val="black"/>
              </a:solidFill>
              <a:ea typeface="Meiryo UI" pitchFamily="50" charset="-128"/>
              <a:cs typeface="Calibri" panose="020F0502020204030204" pitchFamily="34" charset="0"/>
            </a:endParaRPr>
          </a:p>
        </p:txBody>
      </p:sp>
      <p:sp>
        <p:nvSpPr>
          <p:cNvPr id="117" name="テキスト ボックス 116"/>
          <p:cNvSpPr txBox="1"/>
          <p:nvPr/>
        </p:nvSpPr>
        <p:spPr>
          <a:xfrm>
            <a:off x="9409938" y="4223414"/>
            <a:ext cx="1727248" cy="307777"/>
          </a:xfrm>
          <a:prstGeom prst="rect">
            <a:avLst/>
          </a:prstGeom>
          <a:noFill/>
        </p:spPr>
        <p:txBody>
          <a:bodyPr wrap="square" rtlCol="0">
            <a:spAutoFit/>
          </a:bodyPr>
          <a:lstStyle/>
          <a:p>
            <a:r>
              <a:rPr lang="en-US" altLang="ja-JP" sz="14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Monitoring software</a:t>
            </a:r>
          </a:p>
        </p:txBody>
      </p:sp>
    </p:spTree>
    <p:extLst>
      <p:ext uri="{BB962C8B-B14F-4D97-AF65-F5344CB8AC3E}">
        <p14:creationId xmlns:p14="http://schemas.microsoft.com/office/powerpoint/2010/main" val="1059055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Camera Settings | TCP alarm</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46</a:t>
            </a:fld>
            <a:endParaRPr lang="ja-JP" altLang="en-US"/>
          </a:p>
        </p:txBody>
      </p:sp>
      <p:grpSp>
        <p:nvGrpSpPr>
          <p:cNvPr id="5" name="グループ化 4"/>
          <p:cNvGrpSpPr/>
          <p:nvPr/>
        </p:nvGrpSpPr>
        <p:grpSpPr>
          <a:xfrm>
            <a:off x="10192023" y="884401"/>
            <a:ext cx="1773050" cy="5127260"/>
            <a:chOff x="10192023" y="884401"/>
            <a:chExt cx="1773050" cy="5127260"/>
          </a:xfrm>
        </p:grpSpPr>
        <p:cxnSp>
          <p:nvCxnSpPr>
            <p:cNvPr id="6" name="直線コネクタ 5"/>
            <p:cNvCxnSpPr>
              <a:stCxn id="7" idx="2"/>
              <a:endCxn id="15" idx="0"/>
            </p:cNvCxnSpPr>
            <p:nvPr/>
          </p:nvCxnSpPr>
          <p:spPr>
            <a:xfrm flipH="1">
              <a:off x="11078547" y="1277413"/>
              <a:ext cx="2" cy="438053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192024" y="884401"/>
              <a:ext cx="1773049" cy="393012"/>
            </a:xfrm>
            <a:prstGeom prst="rect">
              <a:avLst/>
            </a:prstGeom>
            <a:solidFill>
              <a:schemeClr val="accent1"/>
            </a:solidFill>
            <a:ln>
              <a:solidFill>
                <a:schemeClr val="accent1"/>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Camera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10200626" y="5034530"/>
              <a:ext cx="1764446" cy="393012"/>
            </a:xfrm>
            <a:prstGeom prst="rect">
              <a:avLst/>
            </a:prstGeom>
            <a:solidFill>
              <a:schemeClr val="bg1">
                <a:lumMod val="75000"/>
              </a:schemeClr>
            </a:solidFill>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ASM300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9" name="テキスト ボックス 8"/>
            <p:cNvSpPr txBox="1"/>
            <p:nvPr/>
          </p:nvSpPr>
          <p:spPr>
            <a:xfrm>
              <a:off x="10192023" y="2087314"/>
              <a:ext cx="1773049" cy="393012"/>
            </a:xfrm>
            <a:prstGeom prst="rect">
              <a:avLst/>
            </a:prstGeom>
            <a:solidFill>
              <a:schemeClr val="bg1">
                <a:lumMod val="75000"/>
              </a:schemeClr>
            </a:solidFill>
          </p:spPr>
          <p:txBody>
            <a:bodyPr wrap="square" rtlCol="0" anchor="ctr">
              <a:noAutofit/>
            </a:bodyPr>
            <a:lstStyle/>
            <a:p>
              <a:pPr algn="ctr"/>
              <a:r>
                <a:rPr lang="en-US" altLang="ja-JP" sz="1400" b="1" dirty="0">
                  <a:solidFill>
                    <a:schemeClr val="bg1"/>
                  </a:solidFill>
                  <a:latin typeface="Calibri" panose="020F0502020204030204" pitchFamily="34" charset="0"/>
                  <a:ea typeface="Meiryo UI" panose="020B0604030504040204" pitchFamily="50" charset="-128"/>
                  <a:cs typeface="Calibri" panose="020F0502020204030204" pitchFamily="34" charset="0"/>
                </a:rPr>
                <a:t>Recorder </a:t>
              </a: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p:cNvSpPr txBox="1"/>
            <p:nvPr/>
          </p:nvSpPr>
          <p:spPr>
            <a:xfrm>
              <a:off x="10358986" y="2705662"/>
              <a:ext cx="1439124" cy="354203"/>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Site alarm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ボックス 10"/>
            <p:cNvSpPr txBox="1"/>
            <p:nvPr/>
          </p:nvSpPr>
          <p:spPr>
            <a:xfrm>
              <a:off x="10358986" y="3290227"/>
              <a:ext cx="1439124" cy="353710"/>
            </a:xfrm>
            <a:prstGeom prst="rect">
              <a:avLst/>
            </a:prstGeom>
            <a:solidFill>
              <a:schemeClr val="bg1">
                <a:lumMod val="75000"/>
              </a:schemeClr>
            </a:solidFill>
          </p:spPr>
          <p:txBody>
            <a:bodyPr wrap="square" rtlCol="0" anchor="ctr">
              <a:noAutofit/>
            </a:bodyPr>
            <a:lstStyle/>
            <a:p>
              <a:pPr algn="ctr"/>
              <a:r>
                <a:rPr lang="en-US" altLang="ja-JP" sz="1200" b="1" dirty="0">
                  <a:solidFill>
                    <a:schemeClr val="bg1"/>
                  </a:solidFill>
                  <a:latin typeface="Calibri" panose="020F0502020204030204" pitchFamily="34" charset="0"/>
                  <a:ea typeface="Meiryo UI" panose="020B0604030504040204" pitchFamily="50" charset="-128"/>
                  <a:cs typeface="Calibri" panose="020F0502020204030204" pitchFamily="34" charset="0"/>
                </a:rPr>
                <a:t>Schedule </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10358986" y="3872609"/>
              <a:ext cx="1439124" cy="353710"/>
            </a:xfrm>
            <a:prstGeom prst="rect">
              <a:avLst/>
            </a:prstGeom>
            <a:solidFill>
              <a:schemeClr val="bg1">
                <a:lumMod val="75000"/>
              </a:schemeClr>
            </a:solidFill>
          </p:spPr>
          <p:txBody>
            <a:bodyPr wrap="square" rtlCol="0" anchor="ctr">
              <a:noAutofit/>
            </a:body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Recording</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10358985" y="445499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0358985" y="565795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 reception</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10358986" y="1504036"/>
              <a:ext cx="1439124" cy="353710"/>
            </a:xfrm>
            <a:prstGeom prst="rect">
              <a:avLst/>
            </a:prstGeom>
            <a:solidFill>
              <a:schemeClr val="accent4"/>
            </a:solidFill>
            <a:ln>
              <a:solidFill>
                <a:schemeClr val="accent4"/>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16" name="正方形/長方形 15"/>
          <p:cNvSpPr/>
          <p:nvPr/>
        </p:nvSpPr>
        <p:spPr>
          <a:xfrm>
            <a:off x="189273" y="833434"/>
            <a:ext cx="9465267" cy="369090"/>
          </a:xfrm>
          <a:prstGeom prst="rect">
            <a:avLst/>
          </a:prstGeom>
        </p:spPr>
        <p:txBody>
          <a:bodyPr wrap="square" lIns="0" tIns="45600" rIns="0" bIns="45600">
            <a:spAutoFit/>
          </a:bodyPr>
          <a:lstStyle/>
          <a:p>
            <a:pPr marL="285750" lvl="0" indent="-285750" fontAlgn="auto">
              <a:lnSpc>
                <a:spcPct val="90000"/>
              </a:lnSpc>
              <a:spcBef>
                <a:spcPts val="0"/>
              </a:spcBef>
              <a:spcAft>
                <a:spcPts val="0"/>
              </a:spcAft>
              <a:buFont typeface="Wingdings" panose="05000000000000000000" pitchFamily="2" charset="2"/>
              <a:buChar char="n"/>
            </a:pPr>
            <a:r>
              <a:rPr kumimoji="1" lang="en-US" altLang="ja-JP" sz="2000" b="1" i="0" u="none" strike="noStrike" kern="1200" cap="none" spc="0" normalizeH="0" baseline="0" noProof="0" dirty="0" smtClean="0">
                <a:ln>
                  <a:noFill/>
                </a:ln>
                <a:solidFill>
                  <a:srgbClr val="4F81BD">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Setup</a:t>
            </a:r>
            <a:r>
              <a:rPr kumimoji="1" lang="ja-JP" altLang="en-US" sz="2000" b="1" i="0" u="none" strike="noStrike" kern="1200" cap="none" spc="0" normalizeH="0" baseline="0" noProof="0" dirty="0" smtClean="0">
                <a:ln>
                  <a:noFill/>
                </a:ln>
                <a:solidFill>
                  <a:srgbClr val="4F81BD">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 </a:t>
            </a:r>
            <a:r>
              <a:rPr lang="en-US" altLang="ja-JP" sz="2000" b="1" noProof="0"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&gt;</a:t>
            </a:r>
            <a:r>
              <a:rPr kumimoji="1" lang="ja-JP" altLang="en-US" sz="2000" b="1" i="0" u="none" strike="noStrike" kern="1200" cap="none" spc="0" normalizeH="0" baseline="0" noProof="0" dirty="0" smtClean="0">
                <a:ln>
                  <a:noFill/>
                </a:ln>
                <a:solidFill>
                  <a:srgbClr val="4F81BD">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 </a:t>
            </a:r>
            <a:r>
              <a:rPr kumimoji="1" lang="en-US" altLang="ja-JP" sz="2000" b="1" i="0" u="none" strike="noStrike" kern="1200" cap="none" spc="0" normalizeH="0" baseline="0" noProof="0" dirty="0" smtClean="0">
                <a:ln>
                  <a:noFill/>
                </a:ln>
                <a:solidFill>
                  <a:srgbClr val="4F81BD">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Alarm </a:t>
            </a:r>
            <a:r>
              <a:rPr lang="en-US" altLang="ja-JP" sz="2000" b="1" noProof="0"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&gt;</a:t>
            </a:r>
            <a:r>
              <a:rPr lang="en-US" altLang="ja-JP" sz="2000" b="1"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 Notification &gt; TCP alarm protocol notification</a:t>
            </a:r>
            <a:endParaRPr kumimoji="1" lang="en-US" altLang="ja-JP" sz="20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grpSp>
        <p:nvGrpSpPr>
          <p:cNvPr id="17" name="グループ化 16"/>
          <p:cNvGrpSpPr/>
          <p:nvPr/>
        </p:nvGrpSpPr>
        <p:grpSpPr>
          <a:xfrm>
            <a:off x="237047" y="1317267"/>
            <a:ext cx="9235414" cy="4626333"/>
            <a:chOff x="243486" y="1691934"/>
            <a:chExt cx="6442236" cy="2760797"/>
          </a:xfrm>
        </p:grpSpPr>
        <p:pic>
          <p:nvPicPr>
            <p:cNvPr id="18" name="図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86" y="1691934"/>
              <a:ext cx="6442236" cy="2760797"/>
            </a:xfrm>
            <a:prstGeom prst="rect">
              <a:avLst/>
            </a:prstGeom>
          </p:spPr>
        </p:pic>
        <p:sp>
          <p:nvSpPr>
            <p:cNvPr id="19" name="テキスト ボックス 18"/>
            <p:cNvSpPr txBox="1"/>
            <p:nvPr/>
          </p:nvSpPr>
          <p:spPr>
            <a:xfrm>
              <a:off x="3573961" y="4012109"/>
              <a:ext cx="687385" cy="73467"/>
            </a:xfrm>
            <a:prstGeom prst="rect">
              <a:avLst/>
            </a:prstGeom>
            <a:solidFill>
              <a:srgbClr val="FFFFFF"/>
            </a:solidFill>
          </p:spPr>
          <p:txBody>
            <a:bodyPr wrap="square" lIns="36000" tIns="0" rIns="36000" bIns="0" rtlCol="0">
              <a:spAutoFit/>
            </a:bodyPr>
            <a:lstStyle/>
            <a:p>
              <a:pPr marL="87313" indent="-87313"/>
              <a:r>
                <a:rPr kumimoji="1" lang="en-US" altLang="ja-JP" sz="800" dirty="0" smtClean="0">
                  <a:latin typeface="+mn-lt"/>
                  <a:ea typeface="Meiryo UI" panose="020B0604030504040204" pitchFamily="50" charset="-128"/>
                  <a:cs typeface="Meiryo UI" panose="020B0604030504040204" pitchFamily="50" charset="-128"/>
                </a:rPr>
                <a:t>192.168.0.250</a:t>
              </a:r>
              <a:endParaRPr kumimoji="1" lang="ja-JP" altLang="en-US" sz="800" dirty="0" smtClean="0">
                <a:latin typeface="+mn-lt"/>
                <a:ea typeface="Meiryo UI" panose="020B0604030504040204" pitchFamily="50" charset="-128"/>
                <a:cs typeface="Meiryo UI" panose="020B0604030504040204" pitchFamily="50" charset="-128"/>
              </a:endParaRPr>
            </a:p>
          </p:txBody>
        </p:sp>
      </p:grpSp>
      <p:sp>
        <p:nvSpPr>
          <p:cNvPr id="20" name="角丸四角形 19"/>
          <p:cNvSpPr/>
          <p:nvPr/>
        </p:nvSpPr>
        <p:spPr>
          <a:xfrm>
            <a:off x="501936" y="2859392"/>
            <a:ext cx="4092924" cy="200473"/>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561518" y="5034529"/>
            <a:ext cx="7355662" cy="374951"/>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四角形吹き出し 21"/>
          <p:cNvSpPr/>
          <p:nvPr/>
        </p:nvSpPr>
        <p:spPr>
          <a:xfrm>
            <a:off x="4659690" y="2283820"/>
            <a:ext cx="2975550" cy="347628"/>
          </a:xfrm>
          <a:prstGeom prst="wedgeRectCallout">
            <a:avLst>
              <a:gd name="adj1" fmla="val -56091"/>
              <a:gd name="adj2" fmla="val 124066"/>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altLang="ja-JP" sz="1200" b="1" i="0" u="none" strike="noStrike" kern="1200" cap="none" spc="0" normalizeH="0" baseline="0" noProof="0" dirty="0" smtClean="0">
                <a:ln>
                  <a:noFill/>
                </a:ln>
                <a:solidFill>
                  <a:prstClr val="black"/>
                </a:solidFill>
                <a:effectLst/>
                <a:uLnTx/>
                <a:uFillTx/>
                <a:latin typeface="Calibri"/>
                <a:ea typeface="Meiryo UI" panose="020B0604030504040204" pitchFamily="50" charset="-128"/>
                <a:cs typeface="Meiryo UI" panose="020B0604030504040204" pitchFamily="50" charset="-128"/>
              </a:rPr>
              <a:t>Set [TCP alarm protocol] to “On”</a:t>
            </a:r>
            <a:endParaRPr kumimoji="1" lang="ja-JP" altLang="en-US" sz="1200" b="0" i="0" u="none" strike="noStrike" kern="1200" cap="none" spc="0" normalizeH="0" baseline="0" noProof="0" dirty="0" smtClean="0">
              <a:ln>
                <a:noFill/>
              </a:ln>
              <a:solidFill>
                <a:prstClr val="black"/>
              </a:solidFill>
              <a:effectLst/>
              <a:uLnTx/>
              <a:uFillTx/>
              <a:latin typeface="Calibri"/>
              <a:ea typeface="Meiryo UI" panose="020B0604030504040204" pitchFamily="50" charset="-128"/>
              <a:cs typeface="Meiryo UI" panose="020B0604030504040204" pitchFamily="50" charset="-128"/>
            </a:endParaRPr>
          </a:p>
        </p:txBody>
      </p:sp>
      <p:sp>
        <p:nvSpPr>
          <p:cNvPr id="23" name="四角形吹き出し 22"/>
          <p:cNvSpPr/>
          <p:nvPr/>
        </p:nvSpPr>
        <p:spPr>
          <a:xfrm>
            <a:off x="5996941" y="4107363"/>
            <a:ext cx="3150810" cy="347628"/>
          </a:xfrm>
          <a:prstGeom prst="wedgeRectCallout">
            <a:avLst>
              <a:gd name="adj1" fmla="val 2110"/>
              <a:gd name="adj2" fmla="val 219656"/>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GB" altLang="ja-JP" sz="1200" b="1" dirty="0" smtClean="0">
                <a:solidFill>
                  <a:prstClr val="black"/>
                </a:solidFill>
                <a:latin typeface="Calibri"/>
                <a:ea typeface="Meiryo UI" panose="020B0604030504040204" pitchFamily="50" charset="-128"/>
                <a:cs typeface="Meiryo UI" panose="020B0604030504040204" pitchFamily="50" charset="-128"/>
              </a:rPr>
              <a:t>Tick “Alarm” and input IP address of NVR</a:t>
            </a:r>
            <a:endParaRPr kumimoji="1" lang="ja-JP" altLang="en-US" sz="1200" b="0" i="0" u="none" strike="noStrike" kern="1200" cap="none" spc="0" normalizeH="0" baseline="0" noProof="0" dirty="0" smtClean="0">
              <a:ln>
                <a:noFill/>
              </a:ln>
              <a:solidFill>
                <a:prstClr val="black"/>
              </a:solidFill>
              <a:effectLst/>
              <a:uLnTx/>
              <a:uFillTx/>
              <a:latin typeface="Calibri"/>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702596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Recorder Settings | Site alarm</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47</a:t>
            </a:fld>
            <a:endParaRPr lang="ja-JP" altLang="en-US"/>
          </a:p>
        </p:txBody>
      </p:sp>
      <p:grpSp>
        <p:nvGrpSpPr>
          <p:cNvPr id="5" name="グループ化 4"/>
          <p:cNvGrpSpPr/>
          <p:nvPr/>
        </p:nvGrpSpPr>
        <p:grpSpPr>
          <a:xfrm>
            <a:off x="10192023" y="884401"/>
            <a:ext cx="1773050" cy="5127260"/>
            <a:chOff x="10192023" y="884401"/>
            <a:chExt cx="1773050" cy="5127260"/>
          </a:xfrm>
        </p:grpSpPr>
        <p:cxnSp>
          <p:nvCxnSpPr>
            <p:cNvPr id="6" name="直線コネクタ 5"/>
            <p:cNvCxnSpPr>
              <a:stCxn id="7" idx="2"/>
              <a:endCxn id="15" idx="0"/>
            </p:cNvCxnSpPr>
            <p:nvPr/>
          </p:nvCxnSpPr>
          <p:spPr>
            <a:xfrm flipH="1">
              <a:off x="11078547" y="1277413"/>
              <a:ext cx="2" cy="438053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192024" y="884401"/>
              <a:ext cx="1773049" cy="393012"/>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Camera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10200626" y="5034530"/>
              <a:ext cx="1764446" cy="393012"/>
            </a:xfrm>
            <a:prstGeom prst="rect">
              <a:avLst/>
            </a:prstGeom>
            <a:solidFill>
              <a:schemeClr val="bg1">
                <a:lumMod val="75000"/>
              </a:schemeClr>
            </a:solidFill>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ASM300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9" name="テキスト ボックス 8"/>
            <p:cNvSpPr txBox="1"/>
            <p:nvPr/>
          </p:nvSpPr>
          <p:spPr>
            <a:xfrm>
              <a:off x="10192023" y="2087314"/>
              <a:ext cx="1773049" cy="393012"/>
            </a:xfrm>
            <a:prstGeom prst="rect">
              <a:avLst/>
            </a:prstGeom>
            <a:solidFill>
              <a:schemeClr val="accent1"/>
            </a:solidFill>
            <a:ln>
              <a:solidFill>
                <a:schemeClr val="accent1"/>
              </a:solidFill>
            </a:ln>
          </p:spPr>
          <p:txBody>
            <a:bodyPr wrap="square" rtlCol="0" anchor="ctr">
              <a:noAutofit/>
            </a:bodyPr>
            <a:lstStyle/>
            <a:p>
              <a:pPr algn="ctr"/>
              <a:r>
                <a:rPr lang="en-US" altLang="ja-JP" sz="1400" b="1" dirty="0">
                  <a:solidFill>
                    <a:schemeClr val="bg1"/>
                  </a:solidFill>
                  <a:latin typeface="Calibri" panose="020F0502020204030204" pitchFamily="34" charset="0"/>
                  <a:ea typeface="Meiryo UI" panose="020B0604030504040204" pitchFamily="50" charset="-128"/>
                  <a:cs typeface="Calibri" panose="020F0502020204030204" pitchFamily="34" charset="0"/>
                </a:rPr>
                <a:t>Recorder </a:t>
              </a: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p:cNvSpPr txBox="1"/>
            <p:nvPr/>
          </p:nvSpPr>
          <p:spPr>
            <a:xfrm>
              <a:off x="10358986" y="2705662"/>
              <a:ext cx="1439124" cy="354203"/>
            </a:xfrm>
            <a:prstGeom prst="rect">
              <a:avLst/>
            </a:prstGeom>
            <a:solidFill>
              <a:schemeClr val="accent4"/>
            </a:solidFill>
            <a:ln>
              <a:solidFill>
                <a:schemeClr val="accent4"/>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Site alarm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ボックス 10"/>
            <p:cNvSpPr txBox="1"/>
            <p:nvPr/>
          </p:nvSpPr>
          <p:spPr>
            <a:xfrm>
              <a:off x="10358986" y="3290227"/>
              <a:ext cx="1439124" cy="353710"/>
            </a:xfrm>
            <a:prstGeom prst="rect">
              <a:avLst/>
            </a:prstGeom>
            <a:solidFill>
              <a:schemeClr val="bg1">
                <a:lumMod val="75000"/>
              </a:schemeClr>
            </a:solidFill>
          </p:spPr>
          <p:txBody>
            <a:bodyPr wrap="square" rtlCol="0" anchor="ctr">
              <a:noAutofit/>
            </a:bodyPr>
            <a:lstStyle/>
            <a:p>
              <a:pPr algn="ctr"/>
              <a:r>
                <a:rPr lang="en-US" altLang="ja-JP" sz="1200" b="1" dirty="0">
                  <a:solidFill>
                    <a:schemeClr val="bg1"/>
                  </a:solidFill>
                  <a:latin typeface="Calibri" panose="020F0502020204030204" pitchFamily="34" charset="0"/>
                  <a:ea typeface="Meiryo UI" panose="020B0604030504040204" pitchFamily="50" charset="-128"/>
                  <a:cs typeface="Calibri" panose="020F0502020204030204" pitchFamily="34" charset="0"/>
                </a:rPr>
                <a:t>Schedule </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10358986" y="3872609"/>
              <a:ext cx="1439124" cy="353710"/>
            </a:xfrm>
            <a:prstGeom prst="rect">
              <a:avLst/>
            </a:prstGeom>
            <a:solidFill>
              <a:schemeClr val="bg1">
                <a:lumMod val="75000"/>
              </a:schemeClr>
            </a:solidFill>
          </p:spPr>
          <p:txBody>
            <a:bodyPr wrap="square" rtlCol="0" anchor="ctr">
              <a:noAutofit/>
            </a:body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Recording</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10358985" y="445499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0358985" y="565795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 reception</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10358986" y="1504036"/>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16" name="正方形/長方形 15"/>
          <p:cNvSpPr/>
          <p:nvPr/>
        </p:nvSpPr>
        <p:spPr>
          <a:xfrm>
            <a:off x="189273" y="833434"/>
            <a:ext cx="9465267" cy="369090"/>
          </a:xfrm>
          <a:prstGeom prst="rect">
            <a:avLst/>
          </a:prstGeom>
        </p:spPr>
        <p:txBody>
          <a:bodyPr wrap="square" lIns="0" tIns="45600" rIns="0" bIns="45600">
            <a:spAutoFit/>
          </a:bodyPr>
          <a:lstStyle/>
          <a:p>
            <a:pPr marL="285750" lvl="0" indent="-285750" fontAlgn="auto">
              <a:lnSpc>
                <a:spcPct val="90000"/>
              </a:lnSpc>
              <a:spcBef>
                <a:spcPts val="0"/>
              </a:spcBef>
              <a:spcAft>
                <a:spcPts val="0"/>
              </a:spcAft>
              <a:buFont typeface="Wingdings" panose="05000000000000000000" pitchFamily="2" charset="2"/>
              <a:buChar char="n"/>
            </a:pPr>
            <a:r>
              <a:rPr lang="en-US" altLang="ja-JP" sz="2000" b="1"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Setup &gt; </a:t>
            </a:r>
            <a:r>
              <a:rPr lang="en-US" altLang="ja-JP" sz="2000" b="1" dirty="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REC &amp; event </a:t>
            </a:r>
            <a:r>
              <a:rPr lang="en-US" altLang="ja-JP" sz="2000" b="1"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&gt; Event setup &gt; Camera </a:t>
            </a:r>
            <a:r>
              <a:rPr lang="en-US" altLang="ja-JP" sz="2000" b="1" dirty="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site alarm</a:t>
            </a:r>
          </a:p>
        </p:txBody>
      </p:sp>
      <p:grpSp>
        <p:nvGrpSpPr>
          <p:cNvPr id="24" name="グループ化 23"/>
          <p:cNvGrpSpPr/>
          <p:nvPr/>
        </p:nvGrpSpPr>
        <p:grpSpPr>
          <a:xfrm>
            <a:off x="1510747" y="1875667"/>
            <a:ext cx="3600631" cy="1315405"/>
            <a:chOff x="1510748" y="1875668"/>
            <a:chExt cx="2126974" cy="971894"/>
          </a:xfrm>
        </p:grpSpPr>
        <p:sp>
          <p:nvSpPr>
            <p:cNvPr id="25" name="正方形/長方形 24"/>
            <p:cNvSpPr/>
            <p:nvPr/>
          </p:nvSpPr>
          <p:spPr>
            <a:xfrm>
              <a:off x="1510748" y="1875668"/>
              <a:ext cx="2126974" cy="15688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510748" y="2690747"/>
              <a:ext cx="2126974" cy="15681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7" name="グループ化 26"/>
          <p:cNvGrpSpPr/>
          <p:nvPr/>
        </p:nvGrpSpPr>
        <p:grpSpPr>
          <a:xfrm>
            <a:off x="242063" y="1470847"/>
            <a:ext cx="5442651" cy="3095548"/>
            <a:chOff x="409026" y="1598371"/>
            <a:chExt cx="3745483" cy="2388915"/>
          </a:xfrm>
        </p:grpSpPr>
        <p:pic>
          <p:nvPicPr>
            <p:cNvPr id="28" name="図 2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09026" y="1598371"/>
              <a:ext cx="3745483" cy="2388915"/>
            </a:xfrm>
            <a:prstGeom prst="rect">
              <a:avLst/>
            </a:prstGeom>
          </p:spPr>
        </p:pic>
        <p:sp>
          <p:nvSpPr>
            <p:cNvPr id="29" name="正方形/長方形 28"/>
            <p:cNvSpPr/>
            <p:nvPr/>
          </p:nvSpPr>
          <p:spPr>
            <a:xfrm>
              <a:off x="1931136" y="3454401"/>
              <a:ext cx="2223373" cy="15507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10515" y="2495124"/>
              <a:ext cx="760012" cy="11006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1" name="直線コネクタ 30"/>
            <p:cNvCxnSpPr/>
            <p:nvPr/>
          </p:nvCxnSpPr>
          <p:spPr>
            <a:xfrm>
              <a:off x="2673684" y="1875668"/>
              <a:ext cx="43313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33" name="図 3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58827" y="2423160"/>
            <a:ext cx="3487838" cy="3808188"/>
          </a:xfrm>
          <a:prstGeom prst="rect">
            <a:avLst/>
          </a:prstGeom>
          <a:ln>
            <a:noFill/>
          </a:ln>
        </p:spPr>
      </p:pic>
      <p:sp>
        <p:nvSpPr>
          <p:cNvPr id="34" name="正方形/長方形 33"/>
          <p:cNvSpPr/>
          <p:nvPr/>
        </p:nvSpPr>
        <p:spPr>
          <a:xfrm>
            <a:off x="6496252" y="2696658"/>
            <a:ext cx="3228113" cy="17425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 name="直線矢印コネクタ 34"/>
          <p:cNvCxnSpPr>
            <a:stCxn id="30" idx="3"/>
          </p:cNvCxnSpPr>
          <p:nvPr/>
        </p:nvCxnSpPr>
        <p:spPr>
          <a:xfrm flipV="1">
            <a:off x="1784556" y="1897446"/>
            <a:ext cx="1740091" cy="806722"/>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a:off x="3827824" y="1856050"/>
            <a:ext cx="19769" cy="1976491"/>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5781551" y="2834687"/>
            <a:ext cx="622724" cy="1166304"/>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9" name="四角形吹き出し 48"/>
          <p:cNvSpPr/>
          <p:nvPr/>
        </p:nvSpPr>
        <p:spPr>
          <a:xfrm>
            <a:off x="6164670" y="1739686"/>
            <a:ext cx="3750455" cy="347628"/>
          </a:xfrm>
          <a:prstGeom prst="wedgeRectCallout">
            <a:avLst>
              <a:gd name="adj1" fmla="val 16705"/>
              <a:gd name="adj2" fmla="val 227090"/>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GB" altLang="ja-JP" sz="1200" b="1" noProof="0" dirty="0" smtClean="0">
                <a:solidFill>
                  <a:prstClr val="black"/>
                </a:solidFill>
                <a:latin typeface="Calibri"/>
                <a:ea typeface="Meiryo UI" panose="020B0604030504040204" pitchFamily="50" charset="-128"/>
                <a:cs typeface="Meiryo UI" panose="020B0604030504040204" pitchFamily="50" charset="-128"/>
              </a:rPr>
              <a:t>Set the [Mode]</a:t>
            </a:r>
            <a:r>
              <a:rPr lang="ja-JP" altLang="en-US" sz="1200" b="1" dirty="0">
                <a:solidFill>
                  <a:prstClr val="black"/>
                </a:solidFill>
                <a:latin typeface="Calibri"/>
                <a:ea typeface="Meiryo UI" panose="020B0604030504040204" pitchFamily="50" charset="-128"/>
                <a:cs typeface="Meiryo UI" panose="020B0604030504040204" pitchFamily="50" charset="-128"/>
              </a:rPr>
              <a:t> </a:t>
            </a:r>
            <a:r>
              <a:rPr lang="en-US" altLang="ja-JP" sz="1200" b="1" dirty="0" smtClean="0">
                <a:solidFill>
                  <a:prstClr val="black"/>
                </a:solidFill>
                <a:latin typeface="Calibri"/>
                <a:ea typeface="Meiryo UI" panose="020B0604030504040204" pitchFamily="50" charset="-128"/>
                <a:cs typeface="Meiryo UI" panose="020B0604030504040204" pitchFamily="50" charset="-128"/>
              </a:rPr>
              <a:t>option to “</a:t>
            </a:r>
            <a:r>
              <a:rPr lang="en-GB" altLang="ja-JP" sz="1200" b="1" noProof="0" dirty="0" smtClean="0">
                <a:solidFill>
                  <a:prstClr val="black"/>
                </a:solidFill>
                <a:latin typeface="Calibri"/>
                <a:ea typeface="Meiryo UI" panose="020B0604030504040204" pitchFamily="50" charset="-128"/>
                <a:cs typeface="Meiryo UI" panose="020B0604030504040204" pitchFamily="50" charset="-128"/>
              </a:rPr>
              <a:t>Recording &amp; alarm action”</a:t>
            </a:r>
            <a:endParaRPr kumimoji="1" lang="ja-JP" altLang="en-US" sz="1200" b="0" i="0" u="none" strike="noStrike" kern="1200" cap="none" spc="0" normalizeH="0" baseline="0" noProof="0" dirty="0" smtClean="0">
              <a:ln>
                <a:noFill/>
              </a:ln>
              <a:solidFill>
                <a:prstClr val="black"/>
              </a:solidFill>
              <a:effectLst/>
              <a:uLnTx/>
              <a:uFillTx/>
              <a:latin typeface="Calibri"/>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351718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Recorder Settings | </a:t>
            </a:r>
            <a:r>
              <a:rPr lang="en-US" altLang="ja-JP" dirty="0" smtClean="0">
                <a:latin typeface="Calibri" panose="020F0502020204030204" pitchFamily="34" charset="0"/>
                <a:cs typeface="Calibri" panose="020F0502020204030204" pitchFamily="34" charset="0"/>
              </a:rPr>
              <a:t>Schedule</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48</a:t>
            </a:fld>
            <a:endParaRPr lang="ja-JP" altLang="en-US"/>
          </a:p>
        </p:txBody>
      </p:sp>
      <p:grpSp>
        <p:nvGrpSpPr>
          <p:cNvPr id="5" name="グループ化 4"/>
          <p:cNvGrpSpPr/>
          <p:nvPr/>
        </p:nvGrpSpPr>
        <p:grpSpPr>
          <a:xfrm>
            <a:off x="10192023" y="884401"/>
            <a:ext cx="1773050" cy="5127260"/>
            <a:chOff x="10192023" y="884401"/>
            <a:chExt cx="1773050" cy="5127260"/>
          </a:xfrm>
        </p:grpSpPr>
        <p:cxnSp>
          <p:nvCxnSpPr>
            <p:cNvPr id="6" name="直線コネクタ 5"/>
            <p:cNvCxnSpPr>
              <a:stCxn id="7" idx="2"/>
              <a:endCxn id="15" idx="0"/>
            </p:cNvCxnSpPr>
            <p:nvPr/>
          </p:nvCxnSpPr>
          <p:spPr>
            <a:xfrm flipH="1">
              <a:off x="11078547" y="1277413"/>
              <a:ext cx="2" cy="438053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192024" y="884401"/>
              <a:ext cx="1773049" cy="393012"/>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Camera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10200626" y="5034530"/>
              <a:ext cx="1764446" cy="393012"/>
            </a:xfrm>
            <a:prstGeom prst="rect">
              <a:avLst/>
            </a:prstGeom>
            <a:solidFill>
              <a:schemeClr val="bg1">
                <a:lumMod val="75000"/>
              </a:schemeClr>
            </a:solidFill>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ASM300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9" name="テキスト ボックス 8"/>
            <p:cNvSpPr txBox="1"/>
            <p:nvPr/>
          </p:nvSpPr>
          <p:spPr>
            <a:xfrm>
              <a:off x="10192023" y="2087314"/>
              <a:ext cx="1773049" cy="393012"/>
            </a:xfrm>
            <a:prstGeom prst="rect">
              <a:avLst/>
            </a:prstGeom>
            <a:solidFill>
              <a:schemeClr val="accent1"/>
            </a:solidFill>
            <a:ln>
              <a:solidFill>
                <a:schemeClr val="accent1"/>
              </a:solidFill>
            </a:ln>
          </p:spPr>
          <p:txBody>
            <a:bodyPr wrap="square" rtlCol="0" anchor="ctr">
              <a:noAutofit/>
            </a:bodyPr>
            <a:lstStyle/>
            <a:p>
              <a:pPr algn="ctr"/>
              <a:r>
                <a:rPr lang="en-US" altLang="ja-JP" sz="1400" b="1" dirty="0">
                  <a:solidFill>
                    <a:schemeClr val="bg1"/>
                  </a:solidFill>
                  <a:latin typeface="Calibri" panose="020F0502020204030204" pitchFamily="34" charset="0"/>
                  <a:ea typeface="Meiryo UI" panose="020B0604030504040204" pitchFamily="50" charset="-128"/>
                  <a:cs typeface="Calibri" panose="020F0502020204030204" pitchFamily="34" charset="0"/>
                </a:rPr>
                <a:t>Recorder </a:t>
              </a: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p:cNvSpPr txBox="1"/>
            <p:nvPr/>
          </p:nvSpPr>
          <p:spPr>
            <a:xfrm>
              <a:off x="10358986" y="2705662"/>
              <a:ext cx="1439124" cy="354203"/>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Site alarm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ボックス 10"/>
            <p:cNvSpPr txBox="1"/>
            <p:nvPr/>
          </p:nvSpPr>
          <p:spPr>
            <a:xfrm>
              <a:off x="10358986" y="3290227"/>
              <a:ext cx="1439124" cy="353710"/>
            </a:xfrm>
            <a:prstGeom prst="rect">
              <a:avLst/>
            </a:prstGeom>
            <a:solidFill>
              <a:schemeClr val="accent4"/>
            </a:solidFill>
            <a:ln>
              <a:solidFill>
                <a:schemeClr val="accent4"/>
              </a:solidFill>
            </a:ln>
          </p:spPr>
          <p:txBody>
            <a:bodyPr wrap="square" rtlCol="0" anchor="ctr">
              <a:noAutofit/>
            </a:bodyPr>
            <a:lstStyle/>
            <a:p>
              <a:pPr algn="ctr"/>
              <a:r>
                <a:rPr lang="en-US" altLang="ja-JP" sz="1200" b="1" dirty="0">
                  <a:solidFill>
                    <a:schemeClr val="bg1"/>
                  </a:solidFill>
                  <a:latin typeface="Calibri" panose="020F0502020204030204" pitchFamily="34" charset="0"/>
                  <a:ea typeface="Meiryo UI" panose="020B0604030504040204" pitchFamily="50" charset="-128"/>
                  <a:cs typeface="Calibri" panose="020F0502020204030204" pitchFamily="34" charset="0"/>
                </a:rPr>
                <a:t>Schedule </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10358986" y="3872609"/>
              <a:ext cx="1439124" cy="353710"/>
            </a:xfrm>
            <a:prstGeom prst="rect">
              <a:avLst/>
            </a:prstGeom>
            <a:solidFill>
              <a:schemeClr val="bg1">
                <a:lumMod val="75000"/>
              </a:schemeClr>
            </a:solidFill>
          </p:spPr>
          <p:txBody>
            <a:bodyPr wrap="square" rtlCol="0" anchor="ctr">
              <a:noAutofit/>
            </a:body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Recording</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10358985" y="445499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0358985" y="565795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 reception</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10358986" y="1504036"/>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16" name="正方形/長方形 15"/>
          <p:cNvSpPr/>
          <p:nvPr/>
        </p:nvSpPr>
        <p:spPr>
          <a:xfrm>
            <a:off x="189273" y="833434"/>
            <a:ext cx="9465267" cy="369090"/>
          </a:xfrm>
          <a:prstGeom prst="rect">
            <a:avLst/>
          </a:prstGeom>
        </p:spPr>
        <p:txBody>
          <a:bodyPr wrap="square" lIns="0" tIns="45600" rIns="0" bIns="45600">
            <a:spAutoFit/>
          </a:bodyPr>
          <a:lstStyle/>
          <a:p>
            <a:pPr marL="285750" lvl="0" indent="-285750" fontAlgn="auto">
              <a:lnSpc>
                <a:spcPct val="90000"/>
              </a:lnSpc>
              <a:spcBef>
                <a:spcPts val="0"/>
              </a:spcBef>
              <a:spcAft>
                <a:spcPts val="0"/>
              </a:spcAft>
              <a:buFont typeface="Wingdings" panose="05000000000000000000" pitchFamily="2" charset="2"/>
              <a:buChar char="n"/>
            </a:pPr>
            <a:r>
              <a:rPr lang="en-US" altLang="ja-JP" sz="2000" b="1"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Setup &gt; </a:t>
            </a:r>
            <a:r>
              <a:rPr lang="en-US" altLang="ja-JP" sz="2000" b="1" dirty="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REC &amp; event </a:t>
            </a:r>
            <a:r>
              <a:rPr lang="en-US" altLang="ja-JP" sz="2000" b="1"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&gt; </a:t>
            </a:r>
            <a:r>
              <a:rPr lang="en-US" altLang="ja-JP" sz="2000" b="1" dirty="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Recording setup </a:t>
            </a:r>
            <a:r>
              <a:rPr lang="en-US" altLang="ja-JP" sz="2000" b="1" dirty="0" smtClean="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&gt; </a:t>
            </a:r>
            <a:r>
              <a:rPr lang="en-US" altLang="ja-JP" sz="2000" b="1" dirty="0">
                <a:solidFill>
                  <a:srgbClr val="4F81BD">
                    <a:lumMod val="50000"/>
                  </a:srgbClr>
                </a:solidFill>
                <a:latin typeface="Calibri" panose="020F0502020204030204" pitchFamily="34" charset="0"/>
                <a:ea typeface="Meiryo UI" panose="020B0604030504040204" pitchFamily="50" charset="-128"/>
                <a:cs typeface="Calibri" panose="020F0502020204030204" pitchFamily="34" charset="0"/>
              </a:rPr>
              <a:t>Schedule</a:t>
            </a:r>
          </a:p>
        </p:txBody>
      </p:sp>
      <p:grpSp>
        <p:nvGrpSpPr>
          <p:cNvPr id="37" name="グループ化 36"/>
          <p:cNvGrpSpPr>
            <a:grpSpLocks noChangeAspect="1"/>
          </p:cNvGrpSpPr>
          <p:nvPr/>
        </p:nvGrpSpPr>
        <p:grpSpPr>
          <a:xfrm>
            <a:off x="471022" y="1312927"/>
            <a:ext cx="4602783" cy="2066929"/>
            <a:chOff x="271060" y="1369199"/>
            <a:chExt cx="5180631" cy="2326417"/>
          </a:xfrm>
        </p:grpSpPr>
        <p:pic>
          <p:nvPicPr>
            <p:cNvPr id="38" name="図 3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1060" y="1369199"/>
              <a:ext cx="5180631" cy="2326417"/>
            </a:xfrm>
            <a:prstGeom prst="rect">
              <a:avLst/>
            </a:prstGeom>
          </p:spPr>
        </p:pic>
        <p:sp>
          <p:nvSpPr>
            <p:cNvPr id="39" name="正方形/長方形 38"/>
            <p:cNvSpPr/>
            <p:nvPr/>
          </p:nvSpPr>
          <p:spPr>
            <a:xfrm>
              <a:off x="711200" y="2702967"/>
              <a:ext cx="1122947" cy="18996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452016" y="2236045"/>
              <a:ext cx="2168358" cy="16067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p:cNvCxnSpPr/>
            <p:nvPr/>
          </p:nvCxnSpPr>
          <p:spPr>
            <a:xfrm>
              <a:off x="2443750" y="1828800"/>
              <a:ext cx="684463" cy="24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42" name="直線コネクタ 41"/>
          <p:cNvCxnSpPr/>
          <p:nvPr/>
        </p:nvCxnSpPr>
        <p:spPr>
          <a:xfrm>
            <a:off x="7031294" y="3273367"/>
            <a:ext cx="755540" cy="78945"/>
          </a:xfrm>
          <a:prstGeom prst="line">
            <a:avLst/>
          </a:prstGeom>
          <a:ln w="9525">
            <a:solidFill>
              <a:srgbClr val="FFFFCC"/>
            </a:solidFill>
            <a:prstDash val="sysDot"/>
          </a:ln>
        </p:spPr>
        <p:style>
          <a:lnRef idx="2">
            <a:schemeClr val="accent1"/>
          </a:lnRef>
          <a:fillRef idx="0">
            <a:schemeClr val="accent1"/>
          </a:fillRef>
          <a:effectRef idx="1">
            <a:schemeClr val="accent1"/>
          </a:effectRef>
          <a:fontRef idx="minor">
            <a:schemeClr val="tx1"/>
          </a:fontRef>
        </p:style>
      </p:cxnSp>
      <p:pic>
        <p:nvPicPr>
          <p:cNvPr id="43" name="図 42"/>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26180" y="3417054"/>
            <a:ext cx="6031184" cy="2797761"/>
          </a:xfrm>
          <a:prstGeom prst="rect">
            <a:avLst/>
          </a:prstGeom>
          <a:ln>
            <a:solidFill>
              <a:srgbClr val="FFFFCC"/>
            </a:solidFill>
          </a:ln>
        </p:spPr>
      </p:pic>
      <p:cxnSp>
        <p:nvCxnSpPr>
          <p:cNvPr id="44" name="直線矢印コネクタ 43"/>
          <p:cNvCxnSpPr/>
          <p:nvPr/>
        </p:nvCxnSpPr>
        <p:spPr>
          <a:xfrm flipV="1">
            <a:off x="1394460" y="1740392"/>
            <a:ext cx="806958" cy="729990"/>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a:off x="2557012" y="1740392"/>
            <a:ext cx="3774" cy="263102"/>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7" name="四角形吹き出し 46"/>
          <p:cNvSpPr/>
          <p:nvPr/>
        </p:nvSpPr>
        <p:spPr>
          <a:xfrm>
            <a:off x="7360920" y="4111514"/>
            <a:ext cx="2697254" cy="343477"/>
          </a:xfrm>
          <a:prstGeom prst="wedgeRectCallout">
            <a:avLst>
              <a:gd name="adj1" fmla="val 31176"/>
              <a:gd name="adj2" fmla="val 168880"/>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lvl="0" algn="ctr" defTabSz="457200" fontAlgn="base">
              <a:spcBef>
                <a:spcPct val="0"/>
              </a:spcBef>
              <a:spcAft>
                <a:spcPct val="0"/>
              </a:spcAft>
              <a:defRPr/>
            </a:pPr>
            <a:r>
              <a:rPr lang="en-GB" altLang="ja-JP" sz="1200" b="1" dirty="0" smtClean="0">
                <a:solidFill>
                  <a:prstClr val="black"/>
                </a:solidFill>
                <a:latin typeface="Calibri"/>
                <a:ea typeface="Meiryo UI" panose="020B0604030504040204" pitchFamily="50" charset="-128"/>
                <a:cs typeface="Meiryo UI" panose="020B0604030504040204" pitchFamily="50" charset="-128"/>
              </a:rPr>
              <a:t>Set [TCP alarm protocol]</a:t>
            </a:r>
            <a:r>
              <a:rPr lang="ja-JP" altLang="en-US" sz="1200" b="1" dirty="0">
                <a:solidFill>
                  <a:prstClr val="black"/>
                </a:solidFill>
                <a:latin typeface="Calibri"/>
                <a:ea typeface="Meiryo UI" panose="020B0604030504040204" pitchFamily="50" charset="-128"/>
                <a:cs typeface="Meiryo UI" panose="020B0604030504040204" pitchFamily="50" charset="-128"/>
              </a:rPr>
              <a:t> </a:t>
            </a:r>
            <a:r>
              <a:rPr lang="en-US" altLang="ja-JP" sz="1200" b="1" dirty="0" smtClean="0">
                <a:solidFill>
                  <a:prstClr val="black"/>
                </a:solidFill>
                <a:latin typeface="Calibri"/>
                <a:ea typeface="Meiryo UI" panose="020B0604030504040204" pitchFamily="50" charset="-128"/>
                <a:cs typeface="Meiryo UI" panose="020B0604030504040204" pitchFamily="50" charset="-128"/>
              </a:rPr>
              <a:t>to “On”</a:t>
            </a:r>
            <a:endParaRPr lang="ja-JP" altLang="en-US" sz="1200" dirty="0">
              <a:solidFill>
                <a:prstClr val="black"/>
              </a:solidFill>
              <a:latin typeface="Calibri"/>
              <a:ea typeface="Meiryo UI" panose="020B0604030504040204" pitchFamily="50" charset="-128"/>
              <a:cs typeface="Meiryo UI" panose="020B0604030504040204" pitchFamily="50" charset="-128"/>
            </a:endParaRPr>
          </a:p>
        </p:txBody>
      </p:sp>
      <p:sp>
        <p:nvSpPr>
          <p:cNvPr id="48" name="Rectangle: Rounded Corners 5">
            <a:extLst>
              <a:ext uri="{FF2B5EF4-FFF2-40B4-BE49-F238E27FC236}">
                <a16:creationId xmlns:a16="http://schemas.microsoft.com/office/drawing/2014/main" id="{DD8C8C74-2EB1-4A3D-8EA5-901C3FE7682B}"/>
              </a:ext>
            </a:extLst>
          </p:cNvPr>
          <p:cNvSpPr/>
          <p:nvPr/>
        </p:nvSpPr>
        <p:spPr>
          <a:xfrm>
            <a:off x="9386031" y="4853939"/>
            <a:ext cx="375620" cy="49777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四角形吹き出し 50"/>
          <p:cNvSpPr/>
          <p:nvPr/>
        </p:nvSpPr>
        <p:spPr>
          <a:xfrm>
            <a:off x="6540133" y="5631713"/>
            <a:ext cx="2070467" cy="349987"/>
          </a:xfrm>
          <a:prstGeom prst="wedgeRectCallout">
            <a:avLst>
              <a:gd name="adj1" fmla="val 61923"/>
              <a:gd name="adj2" fmla="val -147525"/>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r>
              <a:rPr lang="en-GB"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Set [Event recording]</a:t>
            </a:r>
            <a:r>
              <a:rPr lang="ja-JP" altLang="en-US" sz="1200" b="1" dirty="0">
                <a:solidFill>
                  <a:schemeClr val="tx1"/>
                </a:solidFill>
                <a:latin typeface="Calibri" panose="020F0502020204030204" pitchFamily="34" charset="0"/>
                <a:ea typeface="Meiryo UI" panose="020B0604030504040204" pitchFamily="50" charset="-128"/>
                <a:cs typeface="Calibri" panose="020F0502020204030204" pitchFamily="34" charset="0"/>
              </a:rPr>
              <a:t> </a:t>
            </a:r>
            <a:r>
              <a:rPr lang="en-US" altLang="ja-JP" sz="1200" b="1"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to “On”</a:t>
            </a:r>
            <a:endParaRPr lang="en-GB" altLang="ja-JP" sz="1200" b="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
        <p:nvSpPr>
          <p:cNvPr id="52" name="Rectangle: Rounded Corners 5">
            <a:extLst>
              <a:ext uri="{FF2B5EF4-FFF2-40B4-BE49-F238E27FC236}">
                <a16:creationId xmlns:a16="http://schemas.microsoft.com/office/drawing/2014/main" id="{DD8C8C74-2EB1-4A3D-8EA5-901C3FE7682B}"/>
              </a:ext>
            </a:extLst>
          </p:cNvPr>
          <p:cNvSpPr/>
          <p:nvPr/>
        </p:nvSpPr>
        <p:spPr>
          <a:xfrm>
            <a:off x="8784409" y="4853939"/>
            <a:ext cx="375620" cy="49777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3" name="直線矢印コネクタ 52"/>
          <p:cNvCxnSpPr/>
          <p:nvPr/>
        </p:nvCxnSpPr>
        <p:spPr>
          <a:xfrm>
            <a:off x="4324148" y="2253792"/>
            <a:ext cx="517973" cy="119080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2034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Recorder Settings | </a:t>
            </a:r>
            <a:r>
              <a:rPr lang="en-US" altLang="ja-JP" dirty="0" smtClean="0">
                <a:latin typeface="Calibri" panose="020F0502020204030204" pitchFamily="34" charset="0"/>
                <a:cs typeface="Calibri" panose="020F0502020204030204" pitchFamily="34" charset="0"/>
              </a:rPr>
              <a:t>Recording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49</a:t>
            </a:fld>
            <a:endParaRPr lang="ja-JP" altLang="en-US"/>
          </a:p>
        </p:txBody>
      </p:sp>
      <p:grpSp>
        <p:nvGrpSpPr>
          <p:cNvPr id="5" name="グループ化 4"/>
          <p:cNvGrpSpPr/>
          <p:nvPr/>
        </p:nvGrpSpPr>
        <p:grpSpPr>
          <a:xfrm>
            <a:off x="10192023" y="884401"/>
            <a:ext cx="1773050" cy="5127260"/>
            <a:chOff x="10192023" y="884401"/>
            <a:chExt cx="1773050" cy="5127260"/>
          </a:xfrm>
        </p:grpSpPr>
        <p:cxnSp>
          <p:nvCxnSpPr>
            <p:cNvPr id="6" name="直線コネクタ 5"/>
            <p:cNvCxnSpPr>
              <a:stCxn id="7" idx="2"/>
              <a:endCxn id="15" idx="0"/>
            </p:cNvCxnSpPr>
            <p:nvPr/>
          </p:nvCxnSpPr>
          <p:spPr>
            <a:xfrm flipH="1">
              <a:off x="11078547" y="1277413"/>
              <a:ext cx="2" cy="438053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192024" y="884401"/>
              <a:ext cx="1773049" cy="393012"/>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Camera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10200626" y="5034530"/>
              <a:ext cx="1764446" cy="393012"/>
            </a:xfrm>
            <a:prstGeom prst="rect">
              <a:avLst/>
            </a:prstGeom>
            <a:solidFill>
              <a:schemeClr val="bg1">
                <a:lumMod val="75000"/>
              </a:schemeClr>
            </a:solidFill>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ASM300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9" name="テキスト ボックス 8"/>
            <p:cNvSpPr txBox="1"/>
            <p:nvPr/>
          </p:nvSpPr>
          <p:spPr>
            <a:xfrm>
              <a:off x="10192023" y="2087314"/>
              <a:ext cx="1773049" cy="393012"/>
            </a:xfrm>
            <a:prstGeom prst="rect">
              <a:avLst/>
            </a:prstGeom>
            <a:solidFill>
              <a:schemeClr val="accent1"/>
            </a:solidFill>
            <a:ln>
              <a:solidFill>
                <a:schemeClr val="accent1"/>
              </a:solidFill>
            </a:ln>
          </p:spPr>
          <p:txBody>
            <a:bodyPr wrap="square" rtlCol="0" anchor="ctr">
              <a:noAutofit/>
            </a:bodyPr>
            <a:lstStyle/>
            <a:p>
              <a:pPr algn="ctr"/>
              <a:r>
                <a:rPr lang="en-US" altLang="ja-JP" sz="1400" b="1" dirty="0">
                  <a:solidFill>
                    <a:schemeClr val="bg1"/>
                  </a:solidFill>
                  <a:latin typeface="Calibri" panose="020F0502020204030204" pitchFamily="34" charset="0"/>
                  <a:ea typeface="Meiryo UI" panose="020B0604030504040204" pitchFamily="50" charset="-128"/>
                  <a:cs typeface="Calibri" panose="020F0502020204030204" pitchFamily="34" charset="0"/>
                </a:rPr>
                <a:t>Recorder </a:t>
              </a: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p:cNvSpPr txBox="1"/>
            <p:nvPr/>
          </p:nvSpPr>
          <p:spPr>
            <a:xfrm>
              <a:off x="10358986" y="2705662"/>
              <a:ext cx="1439124" cy="354203"/>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Site alarm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ボックス 10"/>
            <p:cNvSpPr txBox="1"/>
            <p:nvPr/>
          </p:nvSpPr>
          <p:spPr>
            <a:xfrm>
              <a:off x="10358986" y="3290227"/>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a:solidFill>
                    <a:schemeClr val="bg1"/>
                  </a:solidFill>
                  <a:latin typeface="Calibri" panose="020F0502020204030204" pitchFamily="34" charset="0"/>
                  <a:ea typeface="Meiryo UI" panose="020B0604030504040204" pitchFamily="50" charset="-128"/>
                  <a:cs typeface="Calibri" panose="020F0502020204030204" pitchFamily="34" charset="0"/>
                </a:rPr>
                <a:t>Schedule </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10358986" y="3872609"/>
              <a:ext cx="1439124" cy="353710"/>
            </a:xfrm>
            <a:prstGeom prst="rect">
              <a:avLst/>
            </a:prstGeom>
            <a:solidFill>
              <a:schemeClr val="accent4"/>
            </a:solidFill>
            <a:ln>
              <a:solidFill>
                <a:schemeClr val="accent4"/>
              </a:solidFill>
            </a:ln>
          </p:spPr>
          <p:txBody>
            <a:bodyPr wrap="square" rtlCol="0" anchor="ctr">
              <a:noAutofit/>
            </a:body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Recording</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10358985" y="445499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0358985" y="565795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 reception</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10358986" y="1504036"/>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16" name="正方形/長方形 15"/>
          <p:cNvSpPr/>
          <p:nvPr/>
        </p:nvSpPr>
        <p:spPr>
          <a:xfrm>
            <a:off x="189273" y="833434"/>
            <a:ext cx="9465267" cy="369090"/>
          </a:xfrm>
          <a:prstGeom prst="rect">
            <a:avLst/>
          </a:prstGeom>
        </p:spPr>
        <p:txBody>
          <a:bodyPr wrap="square" lIns="0" tIns="45600" rIns="0" bIns="45600">
            <a:spAutoFit/>
          </a:bodyPr>
          <a:lstStyle/>
          <a:p>
            <a:pPr marL="285750" indent="-285750" fontAlgn="auto">
              <a:lnSpc>
                <a:spcPct val="90000"/>
              </a:lnSpc>
              <a:spcBef>
                <a:spcPts val="0"/>
              </a:spcBef>
              <a:spcAft>
                <a:spcPts val="0"/>
              </a:spcAft>
              <a:buFont typeface="Wingdings" panose="05000000000000000000" pitchFamily="2" charset="2"/>
              <a:buChar char="n"/>
            </a:pPr>
            <a:r>
              <a:rPr lang="en-US" altLang="ja-JP" sz="2000" b="1" dirty="0" smtClean="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Setup &gt;</a:t>
            </a:r>
            <a:r>
              <a:rPr lang="ja-JP" altLang="en-US" sz="2000" dirty="0" smtClean="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 </a:t>
            </a:r>
            <a:r>
              <a:rPr lang="en-US" altLang="ja-JP" sz="2000" b="1" dirty="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REC &amp; event </a:t>
            </a:r>
            <a:r>
              <a:rPr lang="en-US" altLang="ja-JP" sz="2000" b="1" dirty="0" smtClean="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sym typeface="Wingdings" panose="05000000000000000000" pitchFamily="2" charset="2"/>
              </a:rPr>
              <a:t>&gt; </a:t>
            </a:r>
            <a:r>
              <a:rPr lang="en-US" altLang="ja-JP" sz="2000" b="1" dirty="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Recording setup</a:t>
            </a:r>
          </a:p>
        </p:txBody>
      </p:sp>
      <p:pic>
        <p:nvPicPr>
          <p:cNvPr id="30" name="図 29"/>
          <p:cNvPicPr preferRelativeResize="0">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94165" y="1306670"/>
            <a:ext cx="5030695" cy="2009726"/>
          </a:xfrm>
          <a:prstGeom prst="rect">
            <a:avLst/>
          </a:prstGeom>
        </p:spPr>
      </p:pic>
      <p:pic>
        <p:nvPicPr>
          <p:cNvPr id="31" name="図 30"/>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99195" y="3580881"/>
            <a:ext cx="6804157" cy="2430780"/>
          </a:xfrm>
          <a:prstGeom prst="rect">
            <a:avLst/>
          </a:prstGeom>
          <a:ln>
            <a:solidFill>
              <a:srgbClr val="FFFFCC"/>
            </a:solidFill>
          </a:ln>
        </p:spPr>
      </p:pic>
      <p:sp>
        <p:nvSpPr>
          <p:cNvPr id="32" name="正方形/長方形 31"/>
          <p:cNvSpPr/>
          <p:nvPr/>
        </p:nvSpPr>
        <p:spPr>
          <a:xfrm>
            <a:off x="2491077" y="3049453"/>
            <a:ext cx="2084832" cy="15793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3533493" y="4430199"/>
            <a:ext cx="6235347" cy="14575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四角形吹き出し 33"/>
          <p:cNvSpPr/>
          <p:nvPr/>
        </p:nvSpPr>
        <p:spPr>
          <a:xfrm>
            <a:off x="6233322" y="4840439"/>
            <a:ext cx="2628738" cy="303061"/>
          </a:xfrm>
          <a:prstGeom prst="wedgeRectCallout">
            <a:avLst>
              <a:gd name="adj1" fmla="val 16325"/>
              <a:gd name="adj2" fmla="val -156770"/>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r>
              <a:rPr lang="en-GB" altLang="ja-JP" sz="1000" b="1" dirty="0" smtClean="0">
                <a:solidFill>
                  <a:schemeClr val="tx1"/>
                </a:solidFill>
                <a:ea typeface="Meiryo UI" panose="020B0604030504040204" pitchFamily="50" charset="-128"/>
                <a:cs typeface="Meiryo UI" panose="020B0604030504040204" pitchFamily="50" charset="-128"/>
              </a:rPr>
              <a:t>Set </a:t>
            </a:r>
            <a:r>
              <a:rPr lang="en-GB" altLang="ja-JP" sz="1000" b="1" dirty="0">
                <a:solidFill>
                  <a:schemeClr val="tx1"/>
                </a:solidFill>
                <a:ea typeface="Meiryo UI" panose="020B0604030504040204" pitchFamily="50" charset="-128"/>
                <a:cs typeface="Meiryo UI" panose="020B0604030504040204" pitchFamily="50" charset="-128"/>
              </a:rPr>
              <a:t>proper schedule to target </a:t>
            </a:r>
            <a:r>
              <a:rPr lang="en-GB" altLang="ja-JP" sz="1000" b="1" dirty="0" smtClean="0">
                <a:solidFill>
                  <a:schemeClr val="tx1"/>
                </a:solidFill>
                <a:ea typeface="Meiryo UI" panose="020B0604030504040204" pitchFamily="50" charset="-128"/>
                <a:cs typeface="Meiryo UI" panose="020B0604030504040204" pitchFamily="50" charset="-128"/>
              </a:rPr>
              <a:t>cameras</a:t>
            </a:r>
            <a:endParaRPr lang="en-US" altLang="ja-JP" sz="1000" b="1" dirty="0">
              <a:solidFill>
                <a:schemeClr val="tx1"/>
              </a:solidFill>
              <a:ea typeface="Meiryo UI" panose="020B0604030504040204" pitchFamily="50" charset="-128"/>
              <a:cs typeface="Meiryo UI" panose="020B0604030504040204" pitchFamily="50" charset="-128"/>
            </a:endParaRPr>
          </a:p>
          <a:p>
            <a:endParaRPr kumimoji="1" lang="ja-JP" altLang="en-US" sz="1000" dirty="0" smtClean="0">
              <a:solidFill>
                <a:schemeClr val="tx1"/>
              </a:solidFill>
              <a:ea typeface="Meiryo UI" panose="020B0604030504040204" pitchFamily="50" charset="-128"/>
              <a:cs typeface="Meiryo UI" panose="020B0604030504040204" pitchFamily="50" charset="-128"/>
            </a:endParaRPr>
          </a:p>
        </p:txBody>
      </p:sp>
      <p:sp>
        <p:nvSpPr>
          <p:cNvPr id="35" name="正方形/長方形 34"/>
          <p:cNvSpPr/>
          <p:nvPr/>
        </p:nvSpPr>
        <p:spPr>
          <a:xfrm>
            <a:off x="862069" y="2520787"/>
            <a:ext cx="997693" cy="16877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6" name="直線コネクタ 35"/>
          <p:cNvCxnSpPr/>
          <p:nvPr/>
        </p:nvCxnSpPr>
        <p:spPr>
          <a:xfrm>
            <a:off x="2491077" y="1678750"/>
            <a:ext cx="709323" cy="21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1684119" y="1731524"/>
            <a:ext cx="806958" cy="729990"/>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2841964" y="1710544"/>
            <a:ext cx="3774" cy="1338909"/>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p:nvPr/>
        </p:nvCxnSpPr>
        <p:spPr>
          <a:xfrm>
            <a:off x="4305004" y="3247397"/>
            <a:ext cx="99356" cy="346290"/>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1851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6351" y="1299033"/>
            <a:ext cx="10515600" cy="2852737"/>
          </a:xfrm>
        </p:spPr>
        <p:txBody>
          <a:bodyPr/>
          <a:lstStyle/>
          <a:p>
            <a:r>
              <a:rPr lang="en-US" altLang="ja-JP" dirty="0" smtClean="0">
                <a:latin typeface="Calibri" panose="020F0502020204030204" pitchFamily="34" charset="0"/>
                <a:cs typeface="Calibri" panose="020F0502020204030204" pitchFamily="34" charset="0"/>
              </a:rPr>
              <a:t>Overview of AI-VMD</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a:t>
            </a:fld>
            <a:endParaRPr lang="ja-JP" altLang="en-US"/>
          </a:p>
        </p:txBody>
      </p:sp>
    </p:spTree>
    <p:extLst>
      <p:ext uri="{BB962C8B-B14F-4D97-AF65-F5344CB8AC3E}">
        <p14:creationId xmlns:p14="http://schemas.microsoft.com/office/powerpoint/2010/main" val="39320591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Recorder Settings | </a:t>
            </a:r>
            <a:r>
              <a:rPr lang="en-US" altLang="ja-JP" dirty="0" smtClean="0">
                <a:latin typeface="Calibri" panose="020F0502020204030204" pitchFamily="34" charset="0"/>
                <a:cs typeface="Calibri" panose="020F0502020204030204" pitchFamily="34" charset="0"/>
              </a:rPr>
              <a:t>TCP alarm</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50</a:t>
            </a:fld>
            <a:endParaRPr lang="ja-JP" altLang="en-US"/>
          </a:p>
        </p:txBody>
      </p:sp>
      <p:grpSp>
        <p:nvGrpSpPr>
          <p:cNvPr id="5" name="グループ化 4"/>
          <p:cNvGrpSpPr/>
          <p:nvPr/>
        </p:nvGrpSpPr>
        <p:grpSpPr>
          <a:xfrm>
            <a:off x="10192023" y="884401"/>
            <a:ext cx="1773050" cy="5127260"/>
            <a:chOff x="10192023" y="884401"/>
            <a:chExt cx="1773050" cy="5127260"/>
          </a:xfrm>
        </p:grpSpPr>
        <p:cxnSp>
          <p:nvCxnSpPr>
            <p:cNvPr id="6" name="直線コネクタ 5"/>
            <p:cNvCxnSpPr>
              <a:stCxn id="7" idx="2"/>
              <a:endCxn id="15" idx="0"/>
            </p:cNvCxnSpPr>
            <p:nvPr/>
          </p:nvCxnSpPr>
          <p:spPr>
            <a:xfrm flipH="1">
              <a:off x="11078547" y="1277413"/>
              <a:ext cx="2" cy="438053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192024" y="884401"/>
              <a:ext cx="1773049" cy="393012"/>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Camera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10200626" y="5034530"/>
              <a:ext cx="1764446" cy="393012"/>
            </a:xfrm>
            <a:prstGeom prst="rect">
              <a:avLst/>
            </a:prstGeom>
            <a:solidFill>
              <a:schemeClr val="bg1">
                <a:lumMod val="75000"/>
              </a:schemeClr>
            </a:solidFill>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ASM300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9" name="テキスト ボックス 8"/>
            <p:cNvSpPr txBox="1"/>
            <p:nvPr/>
          </p:nvSpPr>
          <p:spPr>
            <a:xfrm>
              <a:off x="10192023" y="2087314"/>
              <a:ext cx="1773049" cy="393012"/>
            </a:xfrm>
            <a:prstGeom prst="rect">
              <a:avLst/>
            </a:prstGeom>
            <a:solidFill>
              <a:schemeClr val="accent1"/>
            </a:solidFill>
            <a:ln>
              <a:solidFill>
                <a:schemeClr val="accent1"/>
              </a:solidFill>
            </a:ln>
          </p:spPr>
          <p:txBody>
            <a:bodyPr wrap="square" rtlCol="0" anchor="ctr">
              <a:noAutofit/>
            </a:bodyPr>
            <a:lstStyle/>
            <a:p>
              <a:pPr algn="ctr"/>
              <a:r>
                <a:rPr lang="en-US" altLang="ja-JP" sz="1400" b="1" dirty="0">
                  <a:solidFill>
                    <a:schemeClr val="bg1"/>
                  </a:solidFill>
                  <a:latin typeface="Calibri" panose="020F0502020204030204" pitchFamily="34" charset="0"/>
                  <a:ea typeface="Meiryo UI" panose="020B0604030504040204" pitchFamily="50" charset="-128"/>
                  <a:cs typeface="Calibri" panose="020F0502020204030204" pitchFamily="34" charset="0"/>
                </a:rPr>
                <a:t>Recorder </a:t>
              </a: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p:cNvSpPr txBox="1"/>
            <p:nvPr/>
          </p:nvSpPr>
          <p:spPr>
            <a:xfrm>
              <a:off x="10358986" y="2705662"/>
              <a:ext cx="1439124" cy="354203"/>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Site alarm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ボックス 10"/>
            <p:cNvSpPr txBox="1"/>
            <p:nvPr/>
          </p:nvSpPr>
          <p:spPr>
            <a:xfrm>
              <a:off x="10358986" y="3290227"/>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a:solidFill>
                    <a:schemeClr val="bg1"/>
                  </a:solidFill>
                  <a:latin typeface="Calibri" panose="020F0502020204030204" pitchFamily="34" charset="0"/>
                  <a:ea typeface="Meiryo UI" panose="020B0604030504040204" pitchFamily="50" charset="-128"/>
                  <a:cs typeface="Calibri" panose="020F0502020204030204" pitchFamily="34" charset="0"/>
                </a:rPr>
                <a:t>Schedule </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10358986" y="3872609"/>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Recording</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10358985" y="4454991"/>
              <a:ext cx="1439124" cy="353710"/>
            </a:xfrm>
            <a:prstGeom prst="rect">
              <a:avLst/>
            </a:prstGeom>
            <a:solidFill>
              <a:schemeClr val="accent4"/>
            </a:solidFill>
            <a:ln>
              <a:solidFill>
                <a:schemeClr val="accent4"/>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0358985" y="5657951"/>
              <a:ext cx="1439124" cy="353710"/>
            </a:xfrm>
            <a:prstGeom prst="rect">
              <a:avLst/>
            </a:prstGeom>
            <a:solidFill>
              <a:schemeClr val="bg1">
                <a:lumMod val="75000"/>
              </a:schemeClr>
            </a:solidFill>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 reception</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10358986" y="1504036"/>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16" name="正方形/長方形 15"/>
          <p:cNvSpPr/>
          <p:nvPr/>
        </p:nvSpPr>
        <p:spPr>
          <a:xfrm>
            <a:off x="189273" y="833434"/>
            <a:ext cx="9465267" cy="369090"/>
          </a:xfrm>
          <a:prstGeom prst="rect">
            <a:avLst/>
          </a:prstGeom>
        </p:spPr>
        <p:txBody>
          <a:bodyPr wrap="square" lIns="0" tIns="45600" rIns="0" bIns="45600">
            <a:spAutoFit/>
          </a:bodyPr>
          <a:lstStyle/>
          <a:p>
            <a:pPr marL="285750" indent="-285750" fontAlgn="auto">
              <a:lnSpc>
                <a:spcPct val="90000"/>
              </a:lnSpc>
              <a:spcBef>
                <a:spcPts val="0"/>
              </a:spcBef>
              <a:spcAft>
                <a:spcPts val="0"/>
              </a:spcAft>
              <a:buFont typeface="Wingdings" panose="05000000000000000000" pitchFamily="2" charset="2"/>
              <a:buChar char="n"/>
            </a:pPr>
            <a:r>
              <a:rPr lang="en-US" altLang="ja-JP" sz="2000" b="1" dirty="0" smtClean="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Setup &gt; </a:t>
            </a:r>
            <a:r>
              <a:rPr lang="en-US" altLang="ja-JP" sz="2000" b="1" dirty="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Network </a:t>
            </a:r>
            <a:r>
              <a:rPr lang="en-US" altLang="ja-JP" sz="2000" b="1" dirty="0" smtClean="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&gt; TCP </a:t>
            </a:r>
            <a:r>
              <a:rPr lang="en-US" altLang="ja-JP" sz="2000" b="1" dirty="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alarm protocol</a:t>
            </a:r>
          </a:p>
        </p:txBody>
      </p:sp>
      <p:grpSp>
        <p:nvGrpSpPr>
          <p:cNvPr id="26" name="グループ化 25"/>
          <p:cNvGrpSpPr/>
          <p:nvPr/>
        </p:nvGrpSpPr>
        <p:grpSpPr>
          <a:xfrm>
            <a:off x="471858" y="1304414"/>
            <a:ext cx="8146362" cy="4776345"/>
            <a:chOff x="474698" y="1465713"/>
            <a:chExt cx="5628502" cy="3137539"/>
          </a:xfrm>
        </p:grpSpPr>
        <p:pic>
          <p:nvPicPr>
            <p:cNvPr id="27" name="図 2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74698" y="1465713"/>
              <a:ext cx="5628502" cy="3137539"/>
            </a:xfrm>
            <a:prstGeom prst="rect">
              <a:avLst/>
            </a:prstGeom>
          </p:spPr>
        </p:pic>
        <p:sp>
          <p:nvSpPr>
            <p:cNvPr id="28" name="正方形/長方形 27"/>
            <p:cNvSpPr/>
            <p:nvPr/>
          </p:nvSpPr>
          <p:spPr>
            <a:xfrm>
              <a:off x="860926" y="3387888"/>
              <a:ext cx="1037390" cy="18950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2830436" y="2820271"/>
              <a:ext cx="3233480" cy="18950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7" name="直線コネクタ 36"/>
            <p:cNvCxnSpPr/>
            <p:nvPr/>
          </p:nvCxnSpPr>
          <p:spPr>
            <a:xfrm>
              <a:off x="4288592" y="1892968"/>
              <a:ext cx="941137" cy="53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8" name="直線矢印コネクタ 37"/>
          <p:cNvCxnSpPr/>
          <p:nvPr/>
        </p:nvCxnSpPr>
        <p:spPr>
          <a:xfrm flipV="1">
            <a:off x="2256160" y="2043812"/>
            <a:ext cx="3751271" cy="2146957"/>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四角形吹き出し 38"/>
          <p:cNvSpPr/>
          <p:nvPr/>
        </p:nvSpPr>
        <p:spPr>
          <a:xfrm>
            <a:off x="5659594" y="3952128"/>
            <a:ext cx="2267925" cy="385003"/>
          </a:xfrm>
          <a:prstGeom prst="wedgeRectCallout">
            <a:avLst>
              <a:gd name="adj1" fmla="val 5324"/>
              <a:gd name="adj2" fmla="val -122183"/>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r>
              <a:rPr lang="en-GB" altLang="ja-JP" sz="1000" b="1" dirty="0">
                <a:solidFill>
                  <a:schemeClr val="tx1"/>
                </a:solidFill>
                <a:ea typeface="Meiryo UI" panose="020B0604030504040204" pitchFamily="50" charset="-128"/>
                <a:cs typeface="Meiryo UI" panose="020B0604030504040204" pitchFamily="50" charset="-128"/>
              </a:rPr>
              <a:t>Type </a:t>
            </a:r>
            <a:r>
              <a:rPr lang="en-GB" altLang="ja-JP" sz="1000" b="1" dirty="0" smtClean="0">
                <a:solidFill>
                  <a:schemeClr val="tx1"/>
                </a:solidFill>
                <a:ea typeface="Meiryo UI" panose="020B0604030504040204" pitchFamily="50" charset="-128"/>
                <a:cs typeface="Meiryo UI" panose="020B0604030504040204" pitchFamily="50" charset="-128"/>
              </a:rPr>
              <a:t>ASM300 IP </a:t>
            </a:r>
            <a:r>
              <a:rPr lang="en-GB" altLang="ja-JP" sz="1000" b="1" dirty="0">
                <a:solidFill>
                  <a:schemeClr val="tx1"/>
                </a:solidFill>
                <a:ea typeface="Meiryo UI" panose="020B0604030504040204" pitchFamily="50" charset="-128"/>
                <a:cs typeface="Meiryo UI" panose="020B0604030504040204" pitchFamily="50" charset="-128"/>
              </a:rPr>
              <a:t>Address here.</a:t>
            </a:r>
          </a:p>
          <a:p>
            <a:r>
              <a:rPr lang="en-GB" altLang="ja-JP" sz="1000" b="1" dirty="0">
                <a:solidFill>
                  <a:schemeClr val="tx1"/>
                </a:solidFill>
                <a:ea typeface="Meiryo UI" panose="020B0604030504040204" pitchFamily="50" charset="-128"/>
                <a:cs typeface="Meiryo UI" panose="020B0604030504040204" pitchFamily="50" charset="-128"/>
              </a:rPr>
              <a:t>This is Alarm </a:t>
            </a:r>
            <a:r>
              <a:rPr lang="en-GB" altLang="ja-JP" sz="1000" b="1" dirty="0" smtClean="0">
                <a:solidFill>
                  <a:schemeClr val="tx1"/>
                </a:solidFill>
                <a:ea typeface="Meiryo UI" panose="020B0604030504040204" pitchFamily="50" charset="-128"/>
                <a:cs typeface="Meiryo UI" panose="020B0604030504040204" pitchFamily="50" charset="-128"/>
              </a:rPr>
              <a:t>destination.</a:t>
            </a:r>
            <a:endParaRPr lang="en-US" altLang="ja-JP" sz="1000" b="1" dirty="0">
              <a:solidFill>
                <a:schemeClr val="tx1"/>
              </a:solidFill>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771936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ASM300 Settings | Alarm reception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51</a:t>
            </a:fld>
            <a:endParaRPr lang="ja-JP" altLang="en-US"/>
          </a:p>
        </p:txBody>
      </p:sp>
      <p:grpSp>
        <p:nvGrpSpPr>
          <p:cNvPr id="5" name="グループ化 4"/>
          <p:cNvGrpSpPr/>
          <p:nvPr/>
        </p:nvGrpSpPr>
        <p:grpSpPr>
          <a:xfrm>
            <a:off x="10192023" y="884401"/>
            <a:ext cx="1773050" cy="5127260"/>
            <a:chOff x="10192023" y="884401"/>
            <a:chExt cx="1773050" cy="5127260"/>
          </a:xfrm>
        </p:grpSpPr>
        <p:cxnSp>
          <p:nvCxnSpPr>
            <p:cNvPr id="6" name="直線コネクタ 5"/>
            <p:cNvCxnSpPr>
              <a:stCxn id="7" idx="2"/>
              <a:endCxn id="15" idx="0"/>
            </p:cNvCxnSpPr>
            <p:nvPr/>
          </p:nvCxnSpPr>
          <p:spPr>
            <a:xfrm flipH="1">
              <a:off x="11078547" y="1277413"/>
              <a:ext cx="2" cy="4380538"/>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192024" y="884401"/>
              <a:ext cx="1773049" cy="393012"/>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Camera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10200626" y="5034530"/>
              <a:ext cx="1764446" cy="393012"/>
            </a:xfrm>
            <a:prstGeom prst="rect">
              <a:avLst/>
            </a:prstGeom>
            <a:solidFill>
              <a:schemeClr val="accent1"/>
            </a:solidFill>
            <a:ln>
              <a:solidFill>
                <a:schemeClr val="accent1"/>
              </a:solidFill>
            </a:ln>
          </p:spPr>
          <p:txBody>
            <a:bodyPr wrap="square" rtlCol="0" anchor="ctr">
              <a:noAutofit/>
            </a:bodyPr>
            <a:lstStyle/>
            <a:p>
              <a:pPr algn="ct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ASM300 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9" name="テキスト ボックス 8"/>
            <p:cNvSpPr txBox="1"/>
            <p:nvPr/>
          </p:nvSpPr>
          <p:spPr>
            <a:xfrm>
              <a:off x="10192023" y="2087314"/>
              <a:ext cx="1773049" cy="393012"/>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400" b="1" dirty="0">
                  <a:solidFill>
                    <a:schemeClr val="bg1"/>
                  </a:solidFill>
                  <a:latin typeface="Calibri" panose="020F0502020204030204" pitchFamily="34" charset="0"/>
                  <a:ea typeface="Meiryo UI" panose="020B0604030504040204" pitchFamily="50" charset="-128"/>
                  <a:cs typeface="Calibri" panose="020F0502020204030204" pitchFamily="34" charset="0"/>
                </a:rPr>
                <a:t>Recorder </a:t>
              </a:r>
              <a:r>
                <a:rPr lang="en-US" altLang="ja-JP" sz="14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Settings</a:t>
              </a:r>
              <a:endParaRPr kumimoji="1" lang="ja-JP" altLang="en-US" sz="14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p:cNvSpPr txBox="1"/>
            <p:nvPr/>
          </p:nvSpPr>
          <p:spPr>
            <a:xfrm>
              <a:off x="10358986" y="2705662"/>
              <a:ext cx="1439124" cy="354203"/>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Site alarm </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1" name="テキスト ボックス 10"/>
            <p:cNvSpPr txBox="1"/>
            <p:nvPr/>
          </p:nvSpPr>
          <p:spPr>
            <a:xfrm>
              <a:off x="10358986" y="3290227"/>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a:solidFill>
                    <a:schemeClr val="bg1"/>
                  </a:solidFill>
                  <a:latin typeface="Calibri" panose="020F0502020204030204" pitchFamily="34" charset="0"/>
                  <a:ea typeface="Meiryo UI" panose="020B0604030504040204" pitchFamily="50" charset="-128"/>
                  <a:cs typeface="Calibri" panose="020F0502020204030204" pitchFamily="34" charset="0"/>
                </a:rPr>
                <a:t>Schedule </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2" name="テキスト ボックス 11"/>
            <p:cNvSpPr txBox="1"/>
            <p:nvPr/>
          </p:nvSpPr>
          <p:spPr>
            <a:xfrm>
              <a:off x="10358986" y="3872609"/>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kumimoji="1"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Recording</a:t>
              </a:r>
              <a:endParaRPr kumimoji="1"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3" name="テキスト ボックス 12"/>
            <p:cNvSpPr txBox="1"/>
            <p:nvPr/>
          </p:nvSpPr>
          <p:spPr>
            <a:xfrm>
              <a:off x="10358985" y="4454991"/>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5" name="テキスト ボックス 14"/>
            <p:cNvSpPr txBox="1"/>
            <p:nvPr/>
          </p:nvSpPr>
          <p:spPr>
            <a:xfrm>
              <a:off x="10358985" y="5657951"/>
              <a:ext cx="1439124" cy="353710"/>
            </a:xfrm>
            <a:prstGeom prst="rect">
              <a:avLst/>
            </a:prstGeom>
            <a:solidFill>
              <a:schemeClr val="accent4"/>
            </a:solidFill>
            <a:ln>
              <a:solidFill>
                <a:schemeClr val="accent4"/>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 reception</a:t>
              </a:r>
              <a:endParaRPr lang="ja-JP" altLang="en-US" sz="12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14" name="テキスト ボックス 13"/>
            <p:cNvSpPr txBox="1"/>
            <p:nvPr/>
          </p:nvSpPr>
          <p:spPr>
            <a:xfrm>
              <a:off x="10358986" y="1504036"/>
              <a:ext cx="1439124" cy="353710"/>
            </a:xfrm>
            <a:prstGeom prst="rect">
              <a:avLst/>
            </a:prstGeom>
            <a:solidFill>
              <a:schemeClr val="bg1">
                <a:lumMod val="75000"/>
              </a:schemeClr>
            </a:solidFill>
            <a:ln>
              <a:solidFill>
                <a:schemeClr val="bg1">
                  <a:lumMod val="75000"/>
                </a:schemeClr>
              </a:solidFill>
            </a:ln>
          </p:spPr>
          <p:txBody>
            <a:bodyPr wrap="square" rtlCol="0" anchor="ctr">
              <a:noAutofit/>
            </a:bodyPr>
            <a:lstStyle/>
            <a:p>
              <a:pPr algn="ctr"/>
              <a:r>
                <a:rPr lang="en-US" altLang="ja-JP" sz="1200" b="1"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TCP alarm</a:t>
              </a:r>
              <a:endParaRPr kumimoji="1" lang="ja-JP" altLang="en-US" sz="1100" b="1"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grpSp>
      <p:sp>
        <p:nvSpPr>
          <p:cNvPr id="16" name="正方形/長方形 15"/>
          <p:cNvSpPr/>
          <p:nvPr/>
        </p:nvSpPr>
        <p:spPr>
          <a:xfrm>
            <a:off x="189273" y="833434"/>
            <a:ext cx="9465267" cy="369090"/>
          </a:xfrm>
          <a:prstGeom prst="rect">
            <a:avLst/>
          </a:prstGeom>
        </p:spPr>
        <p:txBody>
          <a:bodyPr wrap="square" lIns="0" tIns="45600" rIns="0" bIns="45600">
            <a:spAutoFit/>
          </a:bodyPr>
          <a:lstStyle/>
          <a:p>
            <a:pPr marL="285750" indent="-285750" fontAlgn="auto">
              <a:lnSpc>
                <a:spcPct val="90000"/>
              </a:lnSpc>
              <a:spcBef>
                <a:spcPts val="0"/>
              </a:spcBef>
              <a:spcAft>
                <a:spcPts val="0"/>
              </a:spcAft>
              <a:buFont typeface="Wingdings" panose="05000000000000000000" pitchFamily="2" charset="2"/>
              <a:buChar char="n"/>
            </a:pPr>
            <a:r>
              <a:rPr lang="en-US" altLang="ja-JP" sz="2000" b="1" dirty="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Setting </a:t>
            </a:r>
            <a:r>
              <a:rPr lang="en-US" altLang="ja-JP" sz="2000" b="1" dirty="0" smtClean="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&gt; </a:t>
            </a:r>
            <a:r>
              <a:rPr lang="en-US" altLang="ja-JP" sz="2000" b="1" dirty="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Communication </a:t>
            </a:r>
            <a:r>
              <a:rPr lang="en-US" altLang="ja-JP" sz="2000" b="1" dirty="0" smtClean="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&gt; TCP </a:t>
            </a:r>
            <a:r>
              <a:rPr lang="en-US" altLang="ja-JP" sz="2000" b="1" dirty="0">
                <a:solidFill>
                  <a:schemeClr val="accent1">
                    <a:lumMod val="50000"/>
                  </a:schemeClr>
                </a:solidFill>
                <a:latin typeface="Calibri" panose="020F0502020204030204" pitchFamily="34" charset="0"/>
                <a:ea typeface="Meiryo UI" panose="020B0604030504040204" pitchFamily="50" charset="-128"/>
                <a:cs typeface="Calibri" panose="020F0502020204030204" pitchFamily="34" charset="0"/>
              </a:rPr>
              <a:t>alarm protocol reception</a:t>
            </a:r>
          </a:p>
        </p:txBody>
      </p:sp>
      <p:grpSp>
        <p:nvGrpSpPr>
          <p:cNvPr id="32" name="グループ化 31"/>
          <p:cNvGrpSpPr/>
          <p:nvPr/>
        </p:nvGrpSpPr>
        <p:grpSpPr>
          <a:xfrm>
            <a:off x="506148" y="1317914"/>
            <a:ext cx="8470212" cy="4778086"/>
            <a:chOff x="474698" y="1450986"/>
            <a:chExt cx="5432926" cy="2782503"/>
          </a:xfrm>
        </p:grpSpPr>
        <p:grpSp>
          <p:nvGrpSpPr>
            <p:cNvPr id="33" name="グループ化 32"/>
            <p:cNvGrpSpPr/>
            <p:nvPr/>
          </p:nvGrpSpPr>
          <p:grpSpPr>
            <a:xfrm>
              <a:off x="474698" y="1450986"/>
              <a:ext cx="5432926" cy="2782503"/>
              <a:chOff x="0" y="97631"/>
              <a:chExt cx="6296396" cy="3118009"/>
            </a:xfrm>
          </p:grpSpPr>
          <p:pic>
            <p:nvPicPr>
              <p:cNvPr id="35" name="図 3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97631"/>
                <a:ext cx="4419600" cy="3118009"/>
              </a:xfrm>
              <a:prstGeom prst="rect">
                <a:avLst/>
              </a:prstGeom>
            </p:spPr>
          </p:pic>
          <p:pic>
            <p:nvPicPr>
              <p:cNvPr id="36" name="図 35"/>
              <p:cNvPicPr>
                <a:picLocks noChangeAspect="1"/>
              </p:cNvPicPr>
              <p:nvPr/>
            </p:nvPicPr>
            <p:blipFill rotWithShape="1">
              <a:blip r:embed="rId3">
                <a:extLst>
                  <a:ext uri="{28A0092B-C50C-407E-A947-70E740481C1C}">
                    <a14:useLocalDpi xmlns:a14="http://schemas.microsoft.com/office/drawing/2010/main" val="0"/>
                  </a:ext>
                </a:extLst>
              </a:blip>
              <a:srcRect r="-5"/>
              <a:stretch/>
            </p:blipFill>
            <p:spPr>
              <a:xfrm>
                <a:off x="4402372" y="97631"/>
                <a:ext cx="1894024" cy="3118009"/>
              </a:xfrm>
              <a:prstGeom prst="rect">
                <a:avLst/>
              </a:prstGeom>
            </p:spPr>
          </p:pic>
        </p:grpSp>
        <p:sp>
          <p:nvSpPr>
            <p:cNvPr id="34" name="正方形/長方形 33"/>
            <p:cNvSpPr/>
            <p:nvPr/>
          </p:nvSpPr>
          <p:spPr>
            <a:xfrm>
              <a:off x="2267285" y="2090821"/>
              <a:ext cx="3593432" cy="23806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0" name="正方形/長方形 39"/>
          <p:cNvSpPr/>
          <p:nvPr/>
        </p:nvSpPr>
        <p:spPr>
          <a:xfrm>
            <a:off x="466982" y="4664460"/>
            <a:ext cx="2420998" cy="37007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矢印コネクタ 40"/>
          <p:cNvCxnSpPr/>
          <p:nvPr/>
        </p:nvCxnSpPr>
        <p:spPr>
          <a:xfrm flipV="1">
            <a:off x="2286000" y="2882763"/>
            <a:ext cx="823804" cy="1781697"/>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四角形吹き出し 41"/>
          <p:cNvSpPr/>
          <p:nvPr/>
        </p:nvSpPr>
        <p:spPr>
          <a:xfrm>
            <a:off x="5541905" y="3097725"/>
            <a:ext cx="3361326" cy="316035"/>
          </a:xfrm>
          <a:prstGeom prst="wedgeRectCallout">
            <a:avLst>
              <a:gd name="adj1" fmla="val 30283"/>
              <a:gd name="adj2" fmla="val -182462"/>
            </a:avLst>
          </a:prstGeom>
          <a:solidFill>
            <a:schemeClr val="accent4">
              <a:lumMod val="40000"/>
              <a:lumOff val="60000"/>
            </a:schemeClr>
          </a:solidFill>
          <a:ln w="95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r>
              <a:rPr lang="en-US" altLang="ja-JP" sz="1000" b="1" dirty="0">
                <a:solidFill>
                  <a:schemeClr val="tx1"/>
                </a:solidFill>
                <a:ea typeface="Meiryo UI" panose="020B0604030504040204" pitchFamily="50" charset="-128"/>
                <a:cs typeface="Meiryo UI" panose="020B0604030504040204" pitchFamily="50" charset="-128"/>
              </a:rPr>
              <a:t>Set </a:t>
            </a:r>
            <a:r>
              <a:rPr lang="en-US" altLang="ja-JP" sz="1000" b="1" dirty="0" smtClean="0">
                <a:solidFill>
                  <a:schemeClr val="tx1"/>
                </a:solidFill>
                <a:ea typeface="Meiryo UI" panose="020B0604030504040204" pitchFamily="50" charset="-128"/>
                <a:cs typeface="Meiryo UI" panose="020B0604030504040204" pitchFamily="50" charset="-128"/>
              </a:rPr>
              <a:t>[Alarm notification (TCP alarm protocol notification)} to “ON”</a:t>
            </a:r>
            <a:endParaRPr lang="en-US" altLang="ja-JP" sz="1000" b="1" dirty="0">
              <a:solidFill>
                <a:schemeClr val="tx1"/>
              </a:solidFill>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55077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四角形吹き出し 30"/>
          <p:cNvSpPr/>
          <p:nvPr/>
        </p:nvSpPr>
        <p:spPr>
          <a:xfrm>
            <a:off x="186912" y="1316422"/>
            <a:ext cx="11784108" cy="3575618"/>
          </a:xfrm>
          <a:prstGeom prst="wedgeRectCallout">
            <a:avLst>
              <a:gd name="adj1" fmla="val 50061"/>
              <a:gd name="adj2" fmla="val 31862"/>
            </a:avLst>
          </a:prstGeom>
          <a:solidFill>
            <a:srgbClr val="CDE0FB"/>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Reference</a:t>
            </a:r>
            <a:r>
              <a:rPr lang="ja-JP" altLang="en-US" dirty="0">
                <a:latin typeface="Calibri" panose="020F0502020204030204" pitchFamily="34" charset="0"/>
                <a:cs typeface="Calibri" panose="020F0502020204030204" pitchFamily="34" charset="0"/>
              </a:rPr>
              <a:t> </a:t>
            </a:r>
            <a:r>
              <a:rPr lang="en-US" altLang="ja-JP" dirty="0" smtClean="0">
                <a:latin typeface="Calibri" panose="020F0502020204030204" pitchFamily="34" charset="0"/>
                <a:cs typeface="Calibri" panose="020F0502020204030204" pitchFamily="34" charset="0"/>
              </a:rPr>
              <a:t>: Security setting</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52</a:t>
            </a:fld>
            <a:endParaRPr lang="ja-JP" altLang="en-US"/>
          </a:p>
        </p:txBody>
      </p:sp>
      <p:sp>
        <p:nvSpPr>
          <p:cNvPr id="30" name="コンテンツ プレースホルダー 6"/>
          <p:cNvSpPr txBox="1">
            <a:spLocks/>
          </p:cNvSpPr>
          <p:nvPr/>
        </p:nvSpPr>
        <p:spPr>
          <a:xfrm>
            <a:off x="224046" y="1291543"/>
            <a:ext cx="11802462" cy="403079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1800" dirty="0" smtClean="0">
                <a:solidFill>
                  <a:prstClr val="black"/>
                </a:solidFill>
                <a:latin typeface="Calibri" panose="020F0502020204030204" pitchFamily="34" charset="0"/>
                <a:ea typeface="Meiryo UI"/>
                <a:cs typeface="Calibri" panose="020F0502020204030204" pitchFamily="34" charset="0"/>
              </a:rPr>
              <a:t>TCP alarm protocol always uses the 1818 TCP port.</a:t>
            </a:r>
          </a:p>
          <a:p>
            <a:pPr marL="0" indent="0">
              <a:buNone/>
            </a:pPr>
            <a:r>
              <a:rPr lang="en-US" altLang="ja-JP" sz="1800" dirty="0" smtClean="0">
                <a:solidFill>
                  <a:prstClr val="black"/>
                </a:solidFill>
                <a:latin typeface="Calibri" panose="020F0502020204030204" pitchFamily="34" charset="0"/>
                <a:ea typeface="Meiryo UI"/>
                <a:cs typeface="Calibri" panose="020F0502020204030204" pitchFamily="34" charset="0"/>
              </a:rPr>
              <a:t>When some security settings are enabled, this TCP port might be closed.</a:t>
            </a:r>
          </a:p>
          <a:p>
            <a:pPr marL="0" indent="0">
              <a:buNone/>
            </a:pPr>
            <a:endParaRPr lang="en-US" altLang="ja-JP" sz="1800" dirty="0">
              <a:solidFill>
                <a:prstClr val="black"/>
              </a:solidFill>
              <a:latin typeface="Calibri" panose="020F0502020204030204" pitchFamily="34" charset="0"/>
              <a:ea typeface="Meiryo UI"/>
              <a:cs typeface="Calibri" panose="020F0502020204030204" pitchFamily="34" charset="0"/>
            </a:endParaRPr>
          </a:p>
          <a:p>
            <a:pPr marL="0" indent="0">
              <a:buNone/>
            </a:pPr>
            <a:r>
              <a:rPr lang="en-US" altLang="ja-JP" sz="1800" dirty="0" smtClean="0">
                <a:solidFill>
                  <a:prstClr val="black"/>
                </a:solidFill>
                <a:latin typeface="Calibri" panose="020F0502020204030204" pitchFamily="34" charset="0"/>
                <a:ea typeface="Meiryo UI"/>
                <a:cs typeface="Calibri" panose="020F0502020204030204" pitchFamily="34" charset="0"/>
              </a:rPr>
              <a:t> [Example of security setting]</a:t>
            </a:r>
          </a:p>
          <a:p>
            <a:pPr marL="0" indent="0">
              <a:buNone/>
            </a:pPr>
            <a:r>
              <a:rPr lang="en-US" altLang="ja-JP" sz="1800" dirty="0">
                <a:solidFill>
                  <a:prstClr val="black"/>
                </a:solidFill>
                <a:latin typeface="Calibri" panose="020F0502020204030204" pitchFamily="34" charset="0"/>
                <a:ea typeface="Meiryo UI"/>
                <a:cs typeface="Calibri" panose="020F0502020204030204" pitchFamily="34" charset="0"/>
              </a:rPr>
              <a:t>  </a:t>
            </a:r>
            <a:r>
              <a:rPr lang="en-US" altLang="ja-JP" sz="1800" dirty="0" smtClean="0">
                <a:solidFill>
                  <a:prstClr val="black"/>
                </a:solidFill>
                <a:latin typeface="Calibri" panose="020F0502020204030204" pitchFamily="34" charset="0"/>
                <a:ea typeface="Meiryo UI"/>
                <a:cs typeface="Calibri" panose="020F0502020204030204" pitchFamily="34" charset="0"/>
              </a:rPr>
              <a:t>-Windows fire wall</a:t>
            </a:r>
          </a:p>
          <a:p>
            <a:pPr marL="0" indent="0">
              <a:buNone/>
            </a:pPr>
            <a:r>
              <a:rPr lang="en-US" altLang="ja-JP" sz="1800" dirty="0">
                <a:solidFill>
                  <a:prstClr val="black"/>
                </a:solidFill>
                <a:latin typeface="Calibri" panose="020F0502020204030204" pitchFamily="34" charset="0"/>
                <a:ea typeface="Meiryo UI"/>
                <a:cs typeface="Calibri" panose="020F0502020204030204" pitchFamily="34" charset="0"/>
              </a:rPr>
              <a:t>  </a:t>
            </a:r>
            <a:r>
              <a:rPr lang="en-US" altLang="ja-JP" sz="1800" dirty="0" smtClean="0">
                <a:solidFill>
                  <a:prstClr val="black"/>
                </a:solidFill>
                <a:latin typeface="Calibri" panose="020F0502020204030204" pitchFamily="34" charset="0"/>
                <a:ea typeface="Meiryo UI"/>
                <a:cs typeface="Calibri" panose="020F0502020204030204" pitchFamily="34" charset="0"/>
              </a:rPr>
              <a:t>-PC security software</a:t>
            </a:r>
          </a:p>
          <a:p>
            <a:pPr marL="0" indent="0">
              <a:buNone/>
            </a:pPr>
            <a:r>
              <a:rPr lang="en-US" altLang="ja-JP" sz="1800" dirty="0">
                <a:solidFill>
                  <a:prstClr val="black"/>
                </a:solidFill>
                <a:latin typeface="Calibri" panose="020F0502020204030204" pitchFamily="34" charset="0"/>
                <a:ea typeface="Meiryo UI"/>
                <a:cs typeface="Calibri" panose="020F0502020204030204" pitchFamily="34" charset="0"/>
              </a:rPr>
              <a:t> </a:t>
            </a:r>
            <a:r>
              <a:rPr lang="en-US" altLang="ja-JP" sz="1800" dirty="0" smtClean="0">
                <a:solidFill>
                  <a:prstClr val="black"/>
                </a:solidFill>
                <a:latin typeface="Calibri" panose="020F0502020204030204" pitchFamily="34" charset="0"/>
                <a:ea typeface="Meiryo UI"/>
                <a:cs typeface="Calibri" panose="020F0502020204030204" pitchFamily="34" charset="0"/>
              </a:rPr>
              <a:t> -Network security (Router, Proxy server)</a:t>
            </a:r>
          </a:p>
          <a:p>
            <a:pPr marL="0" indent="0">
              <a:buNone/>
            </a:pPr>
            <a:endParaRPr lang="en-US" altLang="ja-JP" sz="1800" dirty="0">
              <a:solidFill>
                <a:prstClr val="black"/>
              </a:solidFill>
              <a:latin typeface="Calibri" panose="020F0502020204030204" pitchFamily="34" charset="0"/>
              <a:ea typeface="Meiryo UI"/>
              <a:cs typeface="Calibri" panose="020F0502020204030204" pitchFamily="34" charset="0"/>
            </a:endParaRPr>
          </a:p>
          <a:p>
            <a:pPr marL="0" indent="0">
              <a:buNone/>
            </a:pPr>
            <a:r>
              <a:rPr lang="en-US" altLang="ja-JP" sz="1800" dirty="0" smtClean="0">
                <a:solidFill>
                  <a:prstClr val="black"/>
                </a:solidFill>
                <a:latin typeface="Calibri" panose="020F0502020204030204" pitchFamily="34" charset="0"/>
                <a:ea typeface="Meiryo UI"/>
                <a:cs typeface="Calibri" panose="020F0502020204030204" pitchFamily="34" charset="0"/>
              </a:rPr>
              <a:t>In these cases, please change the security setting as necessary.</a:t>
            </a:r>
          </a:p>
          <a:p>
            <a:pPr marL="0" indent="0">
              <a:buNone/>
            </a:pPr>
            <a:r>
              <a:rPr lang="en-US" altLang="ja-JP" sz="1800" dirty="0" smtClean="0">
                <a:solidFill>
                  <a:prstClr val="black"/>
                </a:solidFill>
                <a:latin typeface="Calibri" panose="020F0502020204030204" pitchFamily="34" charset="0"/>
                <a:ea typeface="Meiryo UI"/>
                <a:cs typeface="Calibri" panose="020F0502020204030204" pitchFamily="34" charset="0"/>
              </a:rPr>
              <a:t>If this TCP port is used by another application,  the alarm and error pop-up message will not display on the screen of ASM300 software.</a:t>
            </a:r>
          </a:p>
          <a:p>
            <a:pPr marL="0" indent="0">
              <a:buNone/>
            </a:pPr>
            <a:endParaRPr lang="ja-JP" altLang="en-US" sz="1200" dirty="0">
              <a:solidFill>
                <a:prstClr val="black"/>
              </a:solidFill>
              <a:ea typeface="Meiryo UI"/>
            </a:endParaRPr>
          </a:p>
        </p:txBody>
      </p:sp>
    </p:spTree>
    <p:extLst>
      <p:ext uri="{BB962C8B-B14F-4D97-AF65-F5344CB8AC3E}">
        <p14:creationId xmlns:p14="http://schemas.microsoft.com/office/powerpoint/2010/main" val="575462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AI-VMD </a:t>
            </a:r>
            <a:r>
              <a:rPr lang="en-US" altLang="ja-JP" dirty="0" smtClean="0">
                <a:latin typeface="Calibri" panose="020F0502020204030204" pitchFamily="34" charset="0"/>
                <a:cs typeface="Calibri" panose="020F0502020204030204" pitchFamily="34" charset="0"/>
              </a:rPr>
              <a:t/>
            </a:r>
            <a:br>
              <a:rPr lang="en-US" altLang="ja-JP" dirty="0" smtClean="0">
                <a:latin typeface="Calibri" panose="020F0502020204030204" pitchFamily="34" charset="0"/>
                <a:cs typeface="Calibri" panose="020F0502020204030204" pitchFamily="34" charset="0"/>
              </a:rPr>
            </a:br>
            <a:r>
              <a:rPr lang="en-US" altLang="ja-JP" dirty="0" smtClean="0">
                <a:latin typeface="Calibri" panose="020F0502020204030204" pitchFamily="34" charset="0"/>
                <a:cs typeface="Calibri" panose="020F0502020204030204" pitchFamily="34" charset="0"/>
              </a:rPr>
              <a:t>with </a:t>
            </a:r>
            <a:r>
              <a:rPr lang="en-US" altLang="ja-JP" dirty="0">
                <a:latin typeface="Calibri" panose="020F0502020204030204" pitchFamily="34" charset="0"/>
                <a:cs typeface="Calibri" panose="020F0502020204030204" pitchFamily="34" charset="0"/>
              </a:rPr>
              <a:t>external IR illuminator</a:t>
            </a: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53</a:t>
            </a:fld>
            <a:endParaRPr lang="ja-JP" altLang="en-US"/>
          </a:p>
        </p:txBody>
      </p:sp>
    </p:spTree>
    <p:extLst>
      <p:ext uri="{BB962C8B-B14F-4D97-AF65-F5344CB8AC3E}">
        <p14:creationId xmlns:p14="http://schemas.microsoft.com/office/powerpoint/2010/main" val="17261801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AI-VMD with external IR illuminator</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54</a:t>
            </a:fld>
            <a:endParaRPr lang="ja-JP" altLang="en-US"/>
          </a:p>
        </p:txBody>
      </p:sp>
      <p:sp>
        <p:nvSpPr>
          <p:cNvPr id="6" name="テキスト プレースホルダー 8"/>
          <p:cNvSpPr txBox="1">
            <a:spLocks/>
          </p:cNvSpPr>
          <p:nvPr/>
        </p:nvSpPr>
        <p:spPr>
          <a:xfrm>
            <a:off x="374399" y="776320"/>
            <a:ext cx="11482321" cy="3400659"/>
          </a:xfrm>
          <a:prstGeom prst="rect">
            <a:avLst/>
          </a:prstGeom>
        </p:spPr>
        <p:txBody>
          <a:bodyPr lIns="36000" tIns="36000" rIns="36000" bIns="36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Illumination distance of embedded</a:t>
            </a:r>
            <a:r>
              <a:rPr lang="ja-JP" altLang="en-US" sz="1800" dirty="0" smtClean="0">
                <a:latin typeface="Calibri" panose="020F0502020204030204" pitchFamily="34" charset="0"/>
                <a:cs typeface="Calibri" panose="020F0502020204030204" pitchFamily="34" charset="0"/>
              </a:rPr>
              <a:t> </a:t>
            </a:r>
            <a:r>
              <a:rPr lang="en-US" altLang="ja-JP" sz="1800" dirty="0" smtClean="0">
                <a:latin typeface="Calibri" panose="020F0502020204030204" pitchFamily="34" charset="0"/>
                <a:cs typeface="Calibri" panose="020F0502020204030204" pitchFamily="34" charset="0"/>
              </a:rPr>
              <a:t>IR-LED is 40M or 30M</a:t>
            </a:r>
            <a:r>
              <a:rPr lang="en-US" altLang="ja-JP" sz="1050" dirty="0" smtClean="0">
                <a:latin typeface="Calibri" panose="020F0502020204030204" pitchFamily="34" charset="0"/>
                <a:cs typeface="Calibri" panose="020F0502020204030204" pitchFamily="34" charset="0"/>
              </a:rPr>
              <a:t>(*)</a:t>
            </a:r>
            <a:r>
              <a:rPr lang="en-US" altLang="ja-JP" sz="1800" dirty="0" smtClean="0">
                <a:latin typeface="Calibri" panose="020F0502020204030204" pitchFamily="34" charset="0"/>
                <a:cs typeface="Calibri" panose="020F0502020204030204" pitchFamily="34" charset="0"/>
              </a:rPr>
              <a:t>, but the recommended distance from camera to object for AI-VMD is up to </a:t>
            </a:r>
            <a:r>
              <a:rPr lang="en-US" altLang="ja-JP" sz="2400" b="1" dirty="0" smtClean="0">
                <a:latin typeface="Calibri" panose="020F0502020204030204" pitchFamily="34" charset="0"/>
                <a:cs typeface="Calibri" panose="020F0502020204030204" pitchFamily="34" charset="0"/>
              </a:rPr>
              <a:t>10M </a:t>
            </a:r>
            <a:r>
              <a:rPr lang="en-US" altLang="ja-JP" sz="1800" b="1" u="sng" dirty="0" smtClean="0">
                <a:latin typeface="Calibri" panose="020F0502020204030204" pitchFamily="34" charset="0"/>
                <a:cs typeface="Calibri" panose="020F0502020204030204" pitchFamily="34" charset="0"/>
              </a:rPr>
              <a:t>with embedded IR-LED</a:t>
            </a:r>
            <a:endParaRPr lang="en-US" altLang="ja-JP" sz="2400" b="1" u="sng" dirty="0" smtClean="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altLang="ja-JP" sz="1600" b="1" dirty="0" smtClean="0">
                <a:latin typeface="Calibri" panose="020F0502020204030204" pitchFamily="34" charset="0"/>
                <a:cs typeface="Calibri" panose="020F0502020204030204" pitchFamily="34" charset="0"/>
              </a:rPr>
              <a:t>	</a:t>
            </a:r>
            <a:r>
              <a:rPr lang="en-US" altLang="ja-JP" sz="1050" dirty="0" smtClean="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40M: WV-X1551LN, WV-X2551LN, WV-X1571LN, WV-X2571LN	30M: WV-X2251L, WV-X2271L</a:t>
            </a:r>
            <a:endParaRPr lang="en-US" altLang="ja-JP" sz="1800" dirty="0" smtClean="0">
              <a:latin typeface="Calibri" panose="020F0502020204030204" pitchFamily="34" charset="0"/>
              <a:cs typeface="Calibri" panose="020F0502020204030204" pitchFamily="34" charset="0"/>
            </a:endParaRPr>
          </a:p>
          <a:p>
            <a:pPr>
              <a:buFont typeface="Wingdings" panose="05000000000000000000" pitchFamily="2" charset="2"/>
              <a:buChar char="ü"/>
            </a:pPr>
            <a:endParaRPr lang="en-US" altLang="ja-JP" sz="1800" b="1" dirty="0" smtClean="0">
              <a:latin typeface="Calibri" panose="020F0502020204030204" pitchFamily="34" charset="0"/>
              <a:cs typeface="Calibri" panose="020F0502020204030204" pitchFamily="34" charset="0"/>
            </a:endParaRPr>
          </a:p>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Based on simple internal test result under certain condition </a:t>
            </a:r>
            <a:r>
              <a:rPr lang="en-US" altLang="ja-JP" sz="1600" dirty="0" smtClean="0">
                <a:latin typeface="Calibri" panose="020F0502020204030204" pitchFamily="34" charset="0"/>
                <a:cs typeface="Calibri" panose="020F0502020204030204" pitchFamily="34" charset="0"/>
              </a:rPr>
              <a:t>(please refer next page onwards)</a:t>
            </a:r>
            <a:r>
              <a:rPr lang="en-US" altLang="ja-JP" sz="1800" dirty="0" smtClean="0">
                <a:latin typeface="Calibri" panose="020F0502020204030204" pitchFamily="34" charset="0"/>
                <a:cs typeface="Calibri" panose="020F0502020204030204" pitchFamily="34" charset="0"/>
              </a:rPr>
              <a:t>, the recommended distance for AI-VMD should be extended to </a:t>
            </a:r>
            <a:r>
              <a:rPr lang="en-US" altLang="ja-JP" sz="2400" b="1" dirty="0" smtClean="0">
                <a:latin typeface="Calibri" panose="020F0502020204030204" pitchFamily="34" charset="0"/>
                <a:cs typeface="Calibri" panose="020F0502020204030204" pitchFamily="34" charset="0"/>
              </a:rPr>
              <a:t>40M</a:t>
            </a:r>
            <a:r>
              <a:rPr lang="en-US" altLang="ja-JP" sz="1800" b="1" dirty="0" smtClean="0">
                <a:latin typeface="Calibri" panose="020F0502020204030204" pitchFamily="34" charset="0"/>
                <a:cs typeface="Calibri" panose="020F0502020204030204" pitchFamily="34" charset="0"/>
              </a:rPr>
              <a:t> </a:t>
            </a:r>
            <a:r>
              <a:rPr lang="en-US" altLang="ja-JP" sz="1800" dirty="0" smtClean="0">
                <a:latin typeface="Calibri" panose="020F0502020204030204" pitchFamily="34" charset="0"/>
                <a:cs typeface="Calibri" panose="020F0502020204030204" pitchFamily="34" charset="0"/>
              </a:rPr>
              <a:t>or more </a:t>
            </a:r>
            <a:r>
              <a:rPr lang="en-US" altLang="ja-JP" sz="1800" b="1" u="sng" dirty="0" smtClean="0">
                <a:latin typeface="Calibri" panose="020F0502020204030204" pitchFamily="34" charset="0"/>
                <a:cs typeface="Calibri" panose="020F0502020204030204" pitchFamily="34" charset="0"/>
              </a:rPr>
              <a:t>at 3x zoom viewing angle with external IR illuminator</a:t>
            </a:r>
            <a:r>
              <a:rPr lang="en-US" altLang="ja-JP" sz="1800" b="1" dirty="0" smtClean="0">
                <a:latin typeface="Calibri" panose="020F0502020204030204" pitchFamily="34" charset="0"/>
                <a:cs typeface="Calibri" panose="020F0502020204030204" pitchFamily="34" charset="0"/>
              </a:rPr>
              <a:t> </a:t>
            </a:r>
            <a:r>
              <a:rPr lang="en-US" altLang="ja-JP" sz="1800" dirty="0" smtClean="0">
                <a:latin typeface="Calibri" panose="020F0502020204030204" pitchFamily="34" charset="0"/>
                <a:cs typeface="Calibri" panose="020F0502020204030204" pitchFamily="34" charset="0"/>
              </a:rPr>
              <a:t>which has higher illumination power than embedded IR-LED.</a:t>
            </a:r>
            <a:endParaRPr lang="en-US" altLang="ja-JP"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5172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Simple internal test condition</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55</a:t>
            </a:fld>
            <a:endParaRPr lang="ja-JP" altLang="en-US"/>
          </a:p>
        </p:txBody>
      </p:sp>
      <p:sp>
        <p:nvSpPr>
          <p:cNvPr id="5" name="テキスト プレースホルダー 8"/>
          <p:cNvSpPr txBox="1">
            <a:spLocks/>
          </p:cNvSpPr>
          <p:nvPr/>
        </p:nvSpPr>
        <p:spPr>
          <a:xfrm>
            <a:off x="374399" y="776320"/>
            <a:ext cx="9384077" cy="4819808"/>
          </a:xfrm>
          <a:prstGeom prst="rect">
            <a:avLst/>
          </a:prstGeom>
        </p:spPr>
        <p:txBody>
          <a:bodyPr lIns="36000" tIns="36000" rIns="36000" bIns="36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600" b="1" dirty="0" smtClean="0">
              <a:solidFill>
                <a:schemeClr val="bg1">
                  <a:lumMod val="50000"/>
                </a:schemeClr>
              </a:solidFill>
              <a:cs typeface="Meiryo UI" panose="020B0604030504040204" pitchFamily="50" charset="-128"/>
            </a:endParaRPr>
          </a:p>
          <a:p>
            <a:pPr marL="0" indent="0">
              <a:buFont typeface="Arial" panose="020B0604020202020204" pitchFamily="34" charset="0"/>
              <a:buNone/>
            </a:pPr>
            <a:endParaRPr lang="en-US" altLang="ja-JP" sz="1600" b="1" dirty="0" smtClean="0">
              <a:solidFill>
                <a:schemeClr val="bg1">
                  <a:lumMod val="50000"/>
                </a:schemeClr>
              </a:solidFill>
              <a:cs typeface="Meiryo UI" panose="020B0604030504040204" pitchFamily="50" charset="-128"/>
            </a:endParaRPr>
          </a:p>
          <a:p>
            <a:pPr marL="0" indent="0">
              <a:buFont typeface="Arial" panose="020B0604020202020204" pitchFamily="34" charset="0"/>
              <a:buNone/>
            </a:pPr>
            <a:r>
              <a:rPr lang="en-US" altLang="ja-JP" sz="1800" u="sng" dirty="0" smtClean="0">
                <a:latin typeface="Calibri" panose="020F0502020204030204" pitchFamily="34" charset="0"/>
                <a:cs typeface="Calibri" panose="020F0502020204030204" pitchFamily="34" charset="0"/>
              </a:rPr>
              <a:t>Environment</a:t>
            </a:r>
          </a:p>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Indoor  (3F hall at P3 building in Fukuoka office)</a:t>
            </a:r>
          </a:p>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0.02 Lux (Closed the curtain &amp; turned off the lights in the hall)</a:t>
            </a:r>
          </a:p>
          <a:p>
            <a:pPr marL="0" indent="0">
              <a:buFont typeface="Arial" panose="020B0604020202020204" pitchFamily="34" charset="0"/>
              <a:buNone/>
            </a:pPr>
            <a:endParaRPr lang="en-US" altLang="ja-JP" sz="800" dirty="0" smtClean="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altLang="ja-JP" sz="1800" u="sng" dirty="0" smtClean="0">
                <a:latin typeface="Calibri" panose="020F0502020204030204" pitchFamily="34" charset="0"/>
                <a:cs typeface="Calibri" panose="020F0502020204030204" pitchFamily="34" charset="0"/>
              </a:rPr>
              <a:t>Equipment</a:t>
            </a:r>
          </a:p>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Camera : WV-X1551LN</a:t>
            </a:r>
          </a:p>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External IR illuminator: </a:t>
            </a:r>
            <a:r>
              <a:rPr lang="en-US" altLang="ja-JP" sz="1800" dirty="0" err="1" smtClean="0">
                <a:latin typeface="Calibri" panose="020F0502020204030204" pitchFamily="34" charset="0"/>
                <a:cs typeface="Calibri" panose="020F0502020204030204" pitchFamily="34" charset="0"/>
              </a:rPr>
              <a:t>Raytec</a:t>
            </a:r>
            <a:r>
              <a:rPr lang="en-US" altLang="ja-JP" sz="1800" dirty="0" smtClean="0">
                <a:latin typeface="Calibri" panose="020F0502020204030204" pitchFamily="34" charset="0"/>
                <a:cs typeface="Calibri" panose="020F0502020204030204" pitchFamily="34" charset="0"/>
              </a:rPr>
              <a:t> VAR2-i16-1</a:t>
            </a:r>
          </a:p>
          <a:p>
            <a:pPr marL="0" indent="0">
              <a:buFont typeface="Arial" panose="020B0604020202020204" pitchFamily="34" charset="0"/>
              <a:buNone/>
            </a:pPr>
            <a:r>
              <a:rPr lang="en-US" altLang="ja-JP" sz="1800" dirty="0" smtClean="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https://www.rayteccctv.com/downloads/1481551691VARIO2_i16_-1_Infra-Red_Datasheet.pdf</a:t>
            </a:r>
            <a:endParaRPr lang="en-US" altLang="ja-JP" sz="800" dirty="0" smtClean="0">
              <a:latin typeface="Calibri" panose="020F0502020204030204" pitchFamily="34" charset="0"/>
              <a:cs typeface="Calibri" panose="020F0502020204030204" pitchFamily="34" charset="0"/>
            </a:endParaRPr>
          </a:p>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Camera installation: 2.5M height</a:t>
            </a:r>
          </a:p>
          <a:p>
            <a:pPr>
              <a:buFont typeface="Wingdings" panose="05000000000000000000" pitchFamily="2" charset="2"/>
              <a:buChar char="ü"/>
            </a:pPr>
            <a:r>
              <a:rPr lang="en-US" altLang="ja-JP" sz="1800" dirty="0" smtClean="0">
                <a:latin typeface="Calibri" panose="020F0502020204030204" pitchFamily="34" charset="0"/>
                <a:cs typeface="Calibri" panose="020F0502020204030204" pitchFamily="34" charset="0"/>
              </a:rPr>
              <a:t>External IR installation: 0.8M height</a:t>
            </a:r>
          </a:p>
          <a:p>
            <a:pPr>
              <a:buFont typeface="Wingdings" panose="05000000000000000000" pitchFamily="2" charset="2"/>
              <a:buChar char="ü"/>
            </a:pPr>
            <a:endParaRPr lang="en-US" altLang="ja-JP" sz="1800" b="1" dirty="0">
              <a:solidFill>
                <a:schemeClr val="bg1">
                  <a:lumMod val="50000"/>
                </a:schemeClr>
              </a:solidFill>
              <a:latin typeface="Calibri" panose="020F0502020204030204" pitchFamily="34" charset="0"/>
              <a:cs typeface="Calibri" panose="020F0502020204030204" pitchFamily="34" charset="0"/>
            </a:endParaRPr>
          </a:p>
        </p:txBody>
      </p:sp>
      <p:pic>
        <p:nvPicPr>
          <p:cNvPr id="7" name="図 6" descr="1744358b60c1900971c1"/>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5400000">
            <a:off x="9596713" y="3495213"/>
            <a:ext cx="3187722" cy="162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descr="174334ce1a6b4ba831b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7788425" y="3379807"/>
            <a:ext cx="3199566" cy="185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descr="174434d0a087d46ab1d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923018" y="1065306"/>
            <a:ext cx="1443993" cy="119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10645843" y="3268041"/>
            <a:ext cx="1085801" cy="257369"/>
          </a:xfrm>
          <a:prstGeom prst="rect">
            <a:avLst/>
          </a:prstGeom>
          <a:solidFill>
            <a:schemeClr val="bg1"/>
          </a:solid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WV-X1551LN</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楕円 10"/>
          <p:cNvSpPr/>
          <p:nvPr/>
        </p:nvSpPr>
        <p:spPr>
          <a:xfrm>
            <a:off x="10630263" y="2766539"/>
            <a:ext cx="402336" cy="42748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10772912" y="2004216"/>
            <a:ext cx="0" cy="9132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楕円 12"/>
          <p:cNvSpPr/>
          <p:nvPr/>
        </p:nvSpPr>
        <p:spPr>
          <a:xfrm>
            <a:off x="11387067" y="4305130"/>
            <a:ext cx="550535" cy="58494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楕円 13"/>
          <p:cNvSpPr/>
          <p:nvPr/>
        </p:nvSpPr>
        <p:spPr>
          <a:xfrm>
            <a:off x="9494134" y="4247230"/>
            <a:ext cx="550535" cy="58494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0631175" y="5069055"/>
            <a:ext cx="906265" cy="257369"/>
          </a:xfrm>
          <a:prstGeom prst="rect">
            <a:avLst/>
          </a:prstGeom>
          <a:solidFill>
            <a:schemeClr val="bg1"/>
          </a:solid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External IR</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a:endCxn id="15" idx="1"/>
          </p:cNvCxnSpPr>
          <p:nvPr/>
        </p:nvCxnSpPr>
        <p:spPr>
          <a:xfrm>
            <a:off x="9843501" y="4641495"/>
            <a:ext cx="787674" cy="5562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a:endCxn id="15" idx="0"/>
          </p:cNvCxnSpPr>
          <p:nvPr/>
        </p:nvCxnSpPr>
        <p:spPr>
          <a:xfrm flipH="1">
            <a:off x="11084308" y="4758782"/>
            <a:ext cx="453133" cy="3102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9683782" y="5949109"/>
            <a:ext cx="1435256" cy="257369"/>
          </a:xfrm>
          <a:prstGeom prst="rect">
            <a:avLst/>
          </a:prstGeom>
          <a:solidFill>
            <a:schemeClr val="bg1"/>
          </a:solid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Simple installation</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5084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Test result</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56</a:t>
            </a:fld>
            <a:endParaRPr lang="ja-JP" altLang="en-US"/>
          </a:p>
        </p:txBody>
      </p:sp>
      <p:pic>
        <p:nvPicPr>
          <p:cNvPr id="19" name="図 18"/>
          <p:cNvPicPr>
            <a:picLocks noChangeAspect="1"/>
          </p:cNvPicPr>
          <p:nvPr/>
        </p:nvPicPr>
        <p:blipFill>
          <a:blip r:embed="rId2"/>
          <a:stretch>
            <a:fillRect/>
          </a:stretch>
        </p:blipFill>
        <p:spPr>
          <a:xfrm>
            <a:off x="3934938" y="3596275"/>
            <a:ext cx="4111689" cy="2387776"/>
          </a:xfrm>
          <a:prstGeom prst="rect">
            <a:avLst/>
          </a:prstGeom>
        </p:spPr>
      </p:pic>
      <p:pic>
        <p:nvPicPr>
          <p:cNvPr id="20" name="図 19"/>
          <p:cNvPicPr>
            <a:picLocks noChangeAspect="1"/>
          </p:cNvPicPr>
          <p:nvPr/>
        </p:nvPicPr>
        <p:blipFill>
          <a:blip r:embed="rId3"/>
          <a:stretch>
            <a:fillRect/>
          </a:stretch>
        </p:blipFill>
        <p:spPr>
          <a:xfrm>
            <a:off x="6451367" y="647402"/>
            <a:ext cx="4125105" cy="2356773"/>
          </a:xfrm>
          <a:prstGeom prst="rect">
            <a:avLst/>
          </a:prstGeom>
        </p:spPr>
      </p:pic>
      <p:pic>
        <p:nvPicPr>
          <p:cNvPr id="21" name="図 20"/>
          <p:cNvPicPr>
            <a:picLocks noChangeAspect="1"/>
          </p:cNvPicPr>
          <p:nvPr/>
        </p:nvPicPr>
        <p:blipFill>
          <a:blip r:embed="rId4"/>
          <a:stretch>
            <a:fillRect/>
          </a:stretch>
        </p:blipFill>
        <p:spPr>
          <a:xfrm>
            <a:off x="1724384" y="642356"/>
            <a:ext cx="4119247" cy="2361820"/>
          </a:xfrm>
          <a:prstGeom prst="rect">
            <a:avLst/>
          </a:prstGeom>
        </p:spPr>
      </p:pic>
      <p:sp>
        <p:nvSpPr>
          <p:cNvPr id="22" name="テキスト ボックス 21"/>
          <p:cNvSpPr txBox="1"/>
          <p:nvPr/>
        </p:nvSpPr>
        <p:spPr>
          <a:xfrm>
            <a:off x="2400331" y="3031167"/>
            <a:ext cx="2767352" cy="257369"/>
          </a:xfrm>
          <a:prstGeom prst="rect">
            <a:avLst/>
          </a:prstGeom>
          <a:no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x1 viewing angle with Embedded IR</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696073" y="5992707"/>
            <a:ext cx="2589418" cy="257369"/>
          </a:xfrm>
          <a:prstGeom prst="rect">
            <a:avLst/>
          </a:prstGeom>
          <a:no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x3 viewing angle with External IR</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7219210" y="3002383"/>
            <a:ext cx="2589418" cy="257369"/>
          </a:xfrm>
          <a:prstGeom prst="rect">
            <a:avLst/>
          </a:prstGeom>
          <a:no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x1 viewing angle with External IR</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731553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Test result</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57</a:t>
            </a:fld>
            <a:endParaRPr lang="ja-JP" altLang="en-US"/>
          </a:p>
        </p:txBody>
      </p:sp>
      <p:graphicFrame>
        <p:nvGraphicFramePr>
          <p:cNvPr id="10" name="表 9"/>
          <p:cNvGraphicFramePr>
            <a:graphicFrameLocks noGrp="1"/>
          </p:cNvGraphicFramePr>
          <p:nvPr>
            <p:extLst>
              <p:ext uri="{D42A27DB-BD31-4B8C-83A1-F6EECF244321}">
                <p14:modId xmlns:p14="http://schemas.microsoft.com/office/powerpoint/2010/main" val="217267797"/>
              </p:ext>
            </p:extLst>
          </p:nvPr>
        </p:nvGraphicFramePr>
        <p:xfrm>
          <a:off x="1424624" y="2276758"/>
          <a:ext cx="9239109" cy="1562200"/>
        </p:xfrm>
        <a:graphic>
          <a:graphicData uri="http://schemas.openxmlformats.org/drawingml/2006/table">
            <a:tbl>
              <a:tblPr firstRow="1" bandRow="1">
                <a:tableStyleId>{073A0DAA-6AF3-43AB-8588-CEC1D06C72B9}</a:tableStyleId>
              </a:tblPr>
              <a:tblGrid>
                <a:gridCol w="1094652">
                  <a:extLst>
                    <a:ext uri="{9D8B030D-6E8A-4147-A177-3AD203B41FA5}">
                      <a16:colId xmlns:a16="http://schemas.microsoft.com/office/drawing/2014/main" val="848457760"/>
                    </a:ext>
                  </a:extLst>
                </a:gridCol>
                <a:gridCol w="1319699">
                  <a:extLst>
                    <a:ext uri="{9D8B030D-6E8A-4147-A177-3AD203B41FA5}">
                      <a16:colId xmlns:a16="http://schemas.microsoft.com/office/drawing/2014/main" val="503396081"/>
                    </a:ext>
                  </a:extLst>
                </a:gridCol>
                <a:gridCol w="2611203">
                  <a:extLst>
                    <a:ext uri="{9D8B030D-6E8A-4147-A177-3AD203B41FA5}">
                      <a16:colId xmlns:a16="http://schemas.microsoft.com/office/drawing/2014/main" val="20001"/>
                    </a:ext>
                  </a:extLst>
                </a:gridCol>
                <a:gridCol w="1638604">
                  <a:extLst>
                    <a:ext uri="{9D8B030D-6E8A-4147-A177-3AD203B41FA5}">
                      <a16:colId xmlns:a16="http://schemas.microsoft.com/office/drawing/2014/main" val="379240038"/>
                    </a:ext>
                  </a:extLst>
                </a:gridCol>
                <a:gridCol w="2574951">
                  <a:extLst>
                    <a:ext uri="{9D8B030D-6E8A-4147-A177-3AD203B41FA5}">
                      <a16:colId xmlns:a16="http://schemas.microsoft.com/office/drawing/2014/main" val="557957489"/>
                    </a:ext>
                  </a:extLst>
                </a:gridCol>
              </a:tblGrid>
              <a:tr h="370840">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Camera’s</a:t>
                      </a:r>
                    </a:p>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zoom ratio</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gradFill>
                      <a:gsLst>
                        <a:gs pos="0">
                          <a:schemeClr val="tx1"/>
                        </a:gs>
                        <a:gs pos="35000">
                          <a:schemeClr val="tx1">
                            <a:lumMod val="65000"/>
                            <a:lumOff val="35000"/>
                          </a:schemeClr>
                        </a:gs>
                        <a:gs pos="100000">
                          <a:schemeClr val="bg1">
                            <a:lumMod val="95000"/>
                          </a:schemeClr>
                        </a:gs>
                      </a:gsLst>
                      <a:lin ang="5400000" scaled="0"/>
                    </a:gra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 illuminator</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gradFill>
                      <a:gsLst>
                        <a:gs pos="0">
                          <a:schemeClr val="tx1"/>
                        </a:gs>
                        <a:gs pos="35000">
                          <a:schemeClr val="tx1">
                            <a:lumMod val="65000"/>
                            <a:lumOff val="35000"/>
                          </a:schemeClr>
                        </a:gs>
                        <a:gs pos="100000">
                          <a:schemeClr val="bg1">
                            <a:lumMod val="95000"/>
                          </a:schemeClr>
                        </a:gs>
                      </a:gsLst>
                      <a:lin ang="5400000" scaled="0"/>
                    </a:gra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n-cs"/>
                        </a:rPr>
                        <a:t>Move right &lt;-&gt; left to camera</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gradFill>
                      <a:gsLst>
                        <a:gs pos="0">
                          <a:schemeClr val="tx1"/>
                        </a:gs>
                        <a:gs pos="35000">
                          <a:schemeClr val="tx1">
                            <a:lumMod val="65000"/>
                            <a:lumOff val="35000"/>
                          </a:schemeClr>
                        </a:gs>
                        <a:gs pos="100000">
                          <a:schemeClr val="bg1">
                            <a:lumMod val="95000"/>
                          </a:schemeClr>
                        </a:gs>
                      </a:gsLst>
                      <a:lin ang="5400000" scaled="0"/>
                    </a:gra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Move</a:t>
                      </a:r>
                      <a:r>
                        <a:rPr kumimoji="1" lang="en-US" altLang="ja-JP" sz="1200" baseline="0" dirty="0" smtClean="0">
                          <a:latin typeface="Meiryo UI" panose="020B0604030504040204" pitchFamily="50" charset="-128"/>
                          <a:ea typeface="Meiryo UI" panose="020B0604030504040204" pitchFamily="50" charset="-128"/>
                          <a:cs typeface="Meiryo UI" panose="020B0604030504040204" pitchFamily="50" charset="-128"/>
                        </a:rPr>
                        <a:t> s</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traight to camera</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gradFill>
                      <a:gsLst>
                        <a:gs pos="0">
                          <a:schemeClr val="tx1"/>
                        </a:gs>
                        <a:gs pos="35000">
                          <a:schemeClr val="tx1">
                            <a:lumMod val="65000"/>
                            <a:lumOff val="35000"/>
                          </a:schemeClr>
                        </a:gs>
                        <a:gs pos="100000">
                          <a:schemeClr val="bg1">
                            <a:lumMod val="95000"/>
                          </a:schemeClr>
                        </a:gs>
                      </a:gsLst>
                      <a:lin ang="5400000" scaled="0"/>
                    </a:gradFill>
                  </a:tcPr>
                </a:tc>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Remarks</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gradFill>
                      <a:gsLst>
                        <a:gs pos="0">
                          <a:schemeClr val="tx1"/>
                        </a:gs>
                        <a:gs pos="35000">
                          <a:schemeClr val="tx1">
                            <a:lumMod val="65000"/>
                            <a:lumOff val="35000"/>
                          </a:schemeClr>
                        </a:gs>
                        <a:gs pos="100000">
                          <a:schemeClr val="bg1">
                            <a:lumMod val="95000"/>
                          </a:schemeClr>
                        </a:gs>
                      </a:gsLst>
                      <a:lin ang="5400000" scaled="0"/>
                    </a:gradFill>
                  </a:tcPr>
                </a:tc>
                <a:extLst>
                  <a:ext uri="{0D108BD9-81ED-4DB2-BD59-A6C34878D82A}">
                    <a16:rowId xmlns:a16="http://schemas.microsoft.com/office/drawing/2014/main" val="10000"/>
                  </a:ext>
                </a:extLst>
              </a:tr>
              <a:tr h="370840">
                <a:tc rowSpan="2">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x1</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Embedded</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20.5M</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14.4M</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Recommended up to 10M</a:t>
                      </a:r>
                      <a:endPar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extLst>
                  <a:ext uri="{0D108BD9-81ED-4DB2-BD59-A6C34878D82A}">
                    <a16:rowId xmlns:a16="http://schemas.microsoft.com/office/drawing/2014/main" val="10001"/>
                  </a:ext>
                </a:extLst>
              </a:tr>
              <a:tr h="370840">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External</a:t>
                      </a:r>
                      <a:endPar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26.5M</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18.4M</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extLst>
                  <a:ext uri="{0D108BD9-81ED-4DB2-BD59-A6C34878D82A}">
                    <a16:rowId xmlns:a16="http://schemas.microsoft.com/office/drawing/2014/main" val="10002"/>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X3</a:t>
                      </a:r>
                      <a:endPar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External</a:t>
                      </a:r>
                      <a:endPar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baseline="0" dirty="0" smtClean="0">
                          <a:latin typeface="Meiryo UI" panose="020B0604030504040204" pitchFamily="50" charset="-128"/>
                          <a:ea typeface="Meiryo UI" panose="020B0604030504040204" pitchFamily="50" charset="-128"/>
                          <a:cs typeface="Meiryo UI" panose="020B0604030504040204" pitchFamily="50" charset="-128"/>
                        </a:rPr>
                        <a:t>40.0M</a:t>
                      </a:r>
                      <a:r>
                        <a:rPr kumimoji="1" lang="en-US" altLang="ja-JP" sz="1050" b="0" baseline="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000" b="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(*)Max diagonal distance in the hall</a:t>
                      </a:r>
                      <a:endPar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6000" marB="36000" anchor="ctr"/>
                </a:tc>
                <a:extLst>
                  <a:ext uri="{0D108BD9-81ED-4DB2-BD59-A6C34878D82A}">
                    <a16:rowId xmlns:a16="http://schemas.microsoft.com/office/drawing/2014/main" val="10003"/>
                  </a:ext>
                </a:extLst>
              </a:tr>
            </a:tbl>
          </a:graphicData>
        </a:graphic>
      </p:graphicFrame>
      <p:grpSp>
        <p:nvGrpSpPr>
          <p:cNvPr id="11" name="グループ化 10"/>
          <p:cNvGrpSpPr/>
          <p:nvPr/>
        </p:nvGrpSpPr>
        <p:grpSpPr>
          <a:xfrm>
            <a:off x="6448540" y="3956278"/>
            <a:ext cx="1658458" cy="2334055"/>
            <a:chOff x="2950471" y="4260091"/>
            <a:chExt cx="1658458" cy="2334055"/>
          </a:xfrm>
        </p:grpSpPr>
        <p:grpSp>
          <p:nvGrpSpPr>
            <p:cNvPr id="12" name="グループ化 11"/>
            <p:cNvGrpSpPr/>
            <p:nvPr/>
          </p:nvGrpSpPr>
          <p:grpSpPr>
            <a:xfrm>
              <a:off x="3147980" y="4260091"/>
              <a:ext cx="1258595" cy="2051267"/>
              <a:chOff x="5154879" y="3438645"/>
              <a:chExt cx="1521562" cy="2479853"/>
            </a:xfrm>
          </p:grpSpPr>
          <p:sp>
            <p:nvSpPr>
              <p:cNvPr id="14" name="正方形/長方形 13"/>
              <p:cNvSpPr/>
              <p:nvPr/>
            </p:nvSpPr>
            <p:spPr>
              <a:xfrm>
                <a:off x="5154879" y="3438645"/>
                <a:ext cx="1521562" cy="2479853"/>
              </a:xfrm>
              <a:prstGeom prst="rect">
                <a:avLst/>
              </a:prstGeom>
              <a:solidFill>
                <a:srgbClr val="DEEBF7"/>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52399">
                <a:off x="5198406" y="3454005"/>
                <a:ext cx="427704" cy="242697"/>
              </a:xfrm>
              <a:prstGeom prst="rect">
                <a:avLst/>
              </a:prstGeom>
            </p:spPr>
          </p:pic>
          <p:cxnSp>
            <p:nvCxnSpPr>
              <p:cNvPr id="16" name="直線矢印コネクタ 15"/>
              <p:cNvCxnSpPr>
                <a:stCxn id="15" idx="2"/>
              </p:cNvCxnSpPr>
              <p:nvPr/>
            </p:nvCxnSpPr>
            <p:spPr>
              <a:xfrm>
                <a:off x="5403357" y="3696375"/>
                <a:ext cx="749793" cy="1418670"/>
              </a:xfrm>
              <a:prstGeom prst="straightConnector1">
                <a:avLst/>
              </a:prstGeom>
              <a:ln>
                <a:prstDash val="dash"/>
                <a:tailEnd type="none"/>
              </a:ln>
            </p:spPr>
            <p:style>
              <a:lnRef idx="2">
                <a:schemeClr val="accent1"/>
              </a:lnRef>
              <a:fillRef idx="0">
                <a:schemeClr val="accent1"/>
              </a:fillRef>
              <a:effectRef idx="1">
                <a:schemeClr val="accent1"/>
              </a:effectRef>
              <a:fontRef idx="minor">
                <a:schemeClr val="tx1"/>
              </a:fontRef>
            </p:style>
          </p:cxnSp>
          <p:pic>
            <p:nvPicPr>
              <p:cNvPr id="17" name="図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3474" y="5651874"/>
                <a:ext cx="219075" cy="219075"/>
              </a:xfrm>
              <a:prstGeom prst="rect">
                <a:avLst/>
              </a:prstGeom>
            </p:spPr>
          </p:pic>
          <p:cxnSp>
            <p:nvCxnSpPr>
              <p:cNvPr id="18" name="直線矢印コネクタ 17"/>
              <p:cNvCxnSpPr/>
              <p:nvPr/>
            </p:nvCxnSpPr>
            <p:spPr>
              <a:xfrm flipH="1" flipV="1">
                <a:off x="6153150" y="5115045"/>
                <a:ext cx="260324" cy="47625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grpSp>
        <p:sp>
          <p:nvSpPr>
            <p:cNvPr id="13" name="テキスト ボックス 12"/>
            <p:cNvSpPr txBox="1"/>
            <p:nvPr/>
          </p:nvSpPr>
          <p:spPr>
            <a:xfrm>
              <a:off x="2950471" y="6336777"/>
              <a:ext cx="1658458" cy="257369"/>
            </a:xfrm>
            <a:prstGeom prst="rect">
              <a:avLst/>
            </a:prstGeom>
            <a:solidFill>
              <a:schemeClr val="bg1"/>
            </a:solid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Move straight to cam</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5" name="グループ化 24"/>
          <p:cNvGrpSpPr/>
          <p:nvPr/>
        </p:nvGrpSpPr>
        <p:grpSpPr>
          <a:xfrm>
            <a:off x="4088136" y="3956279"/>
            <a:ext cx="2094795" cy="2334054"/>
            <a:chOff x="4737109" y="4260091"/>
            <a:chExt cx="2094795" cy="2334054"/>
          </a:xfrm>
        </p:grpSpPr>
        <p:sp>
          <p:nvSpPr>
            <p:cNvPr id="26" name="正方形/長方形 25"/>
            <p:cNvSpPr/>
            <p:nvPr/>
          </p:nvSpPr>
          <p:spPr>
            <a:xfrm>
              <a:off x="5127234" y="4260091"/>
              <a:ext cx="1258595" cy="2051267"/>
            </a:xfrm>
            <a:prstGeom prst="rect">
              <a:avLst/>
            </a:prstGeom>
            <a:solidFill>
              <a:srgbClr val="DEEBF7"/>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図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52399">
              <a:off x="5163238" y="4272796"/>
              <a:ext cx="353785" cy="200752"/>
            </a:xfrm>
            <a:prstGeom prst="rect">
              <a:avLst/>
            </a:prstGeom>
          </p:spPr>
        </p:pic>
        <p:cxnSp>
          <p:nvCxnSpPr>
            <p:cNvPr id="28" name="直線矢印コネクタ 27"/>
            <p:cNvCxnSpPr>
              <a:stCxn id="27" idx="2"/>
            </p:cNvCxnSpPr>
            <p:nvPr/>
          </p:nvCxnSpPr>
          <p:spPr>
            <a:xfrm>
              <a:off x="5332768" y="4473278"/>
              <a:ext cx="977837" cy="1746100"/>
            </a:xfrm>
            <a:prstGeom prst="straightConnector1">
              <a:avLst/>
            </a:prstGeom>
            <a:ln>
              <a:prstDash val="dash"/>
              <a:tailEnd type="non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5709" y="6040705"/>
              <a:ext cx="181213" cy="181213"/>
            </a:xfrm>
            <a:prstGeom prst="rect">
              <a:avLst/>
            </a:prstGeom>
          </p:spPr>
        </p:pic>
        <p:cxnSp>
          <p:nvCxnSpPr>
            <p:cNvPr id="30" name="直線矢印コネクタ 29"/>
            <p:cNvCxnSpPr/>
            <p:nvPr/>
          </p:nvCxnSpPr>
          <p:spPr>
            <a:xfrm flipH="1">
              <a:off x="5983503" y="5897947"/>
              <a:ext cx="378307" cy="178025"/>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
          <p:nvSpPr>
            <p:cNvPr id="31" name="テキスト ボックス 30"/>
            <p:cNvSpPr txBox="1"/>
            <p:nvPr/>
          </p:nvSpPr>
          <p:spPr>
            <a:xfrm>
              <a:off x="4737109" y="6336776"/>
              <a:ext cx="2094795" cy="257369"/>
            </a:xfrm>
            <a:prstGeom prst="rect">
              <a:avLst/>
            </a:prstGeom>
            <a:solidFill>
              <a:schemeClr val="bg1"/>
            </a:solidFill>
          </p:spPr>
          <p:txBody>
            <a:bodyPr wrap="none" lIns="36000" tIns="36000" rIns="36000" bIns="36000" rtlCol="0">
              <a:spAutoFit/>
            </a:bodyPr>
            <a:lstStyle/>
            <a:p>
              <a:pPr marL="87313" indent="-87313"/>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Move right &lt;-&gt; left to cam</a:t>
              </a:r>
              <a:endPar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2" name="テキスト プレースホルダー 8"/>
          <p:cNvSpPr txBox="1">
            <a:spLocks/>
          </p:cNvSpPr>
          <p:nvPr/>
        </p:nvSpPr>
        <p:spPr>
          <a:xfrm>
            <a:off x="374400" y="776320"/>
            <a:ext cx="9965940" cy="1007614"/>
          </a:xfrm>
          <a:prstGeom prst="rect">
            <a:avLst/>
          </a:prstGeom>
        </p:spPr>
        <p:txBody>
          <a:bodyPr lIns="36000" tIns="36000" rIns="36000" bIns="36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smtClean="0">
                <a:latin typeface="Calibri" panose="020F0502020204030204" pitchFamily="34" charset="0"/>
                <a:cs typeface="Calibri" panose="020F0502020204030204" pitchFamily="34" charset="0"/>
              </a:rPr>
              <a:t>The recommended distance for AI-VMD should be extended to 40M or more at 3x zoom viewing angle with external IR-LED which has higher illumination power than embedded IR-LED.</a:t>
            </a:r>
            <a:endParaRPr lang="en-US" altLang="ja-JP" sz="1800" dirty="0">
              <a:latin typeface="Calibri" panose="020F0502020204030204" pitchFamily="34" charset="0"/>
              <a:cs typeface="Calibri" panose="020F0502020204030204" pitchFamily="34" charset="0"/>
            </a:endParaRPr>
          </a:p>
        </p:txBody>
      </p:sp>
      <p:sp>
        <p:nvSpPr>
          <p:cNvPr id="33" name="テキスト ボックス 32"/>
          <p:cNvSpPr txBox="1"/>
          <p:nvPr/>
        </p:nvSpPr>
        <p:spPr>
          <a:xfrm>
            <a:off x="4143081" y="1862961"/>
            <a:ext cx="1947540" cy="411257"/>
          </a:xfrm>
          <a:prstGeom prst="rect">
            <a:avLst/>
          </a:prstGeom>
          <a:noFill/>
        </p:spPr>
        <p:txBody>
          <a:bodyPr wrap="square" lIns="36000" tIns="36000" rIns="36000" bIns="36000" rtlCol="0">
            <a:spAutoFit/>
          </a:bodyPr>
          <a:lstStyle/>
          <a:p>
            <a:pPr marL="87313" indent="-87313" algn="ctr"/>
            <a:r>
              <a:rPr lang="en-US" altLang="ja-JP" sz="105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Recommended</a:t>
            </a:r>
          </a:p>
          <a:p>
            <a:pPr marL="87313" indent="-87313" algn="ctr"/>
            <a:r>
              <a:rPr lang="en-US" altLang="ja-JP" sz="105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object movement</a:t>
            </a:r>
            <a:endParaRPr kumimoji="1" lang="ja-JP" altLang="en-US" sz="105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6270212" y="1877285"/>
            <a:ext cx="1947540" cy="411257"/>
          </a:xfrm>
          <a:prstGeom prst="rect">
            <a:avLst/>
          </a:prstGeom>
          <a:noFill/>
        </p:spPr>
        <p:txBody>
          <a:bodyPr wrap="square" lIns="36000" tIns="36000" rIns="36000" bIns="36000" rtlCol="0">
            <a:spAutoFit/>
          </a:bodyPr>
          <a:lstStyle/>
          <a:p>
            <a:pPr marL="87313" indent="-87313" algn="ctr"/>
            <a:r>
              <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NOT recommended</a:t>
            </a:r>
          </a:p>
          <a:p>
            <a:pPr marL="87313" indent="-87313" algn="ctr"/>
            <a:r>
              <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object movement</a:t>
            </a:r>
            <a:endParaRPr kumimoji="1"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3306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it-IT" altLang="ja-JP" dirty="0">
                <a:latin typeface="Calibri" panose="020F0502020204030204" pitchFamily="34" charset="0"/>
                <a:ea typeface="Yu Gothic UI" panose="020B0500000000000000" pitchFamily="50" charset="-128"/>
                <a:cs typeface="Calibri" panose="020F0502020204030204" pitchFamily="34" charset="0"/>
              </a:rPr>
              <a:t>Improve AI-VMD detection accuracy</a:t>
            </a:r>
            <a:endParaRPr lang="en-US" altLang="ja-JP"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58</a:t>
            </a:fld>
            <a:endParaRPr lang="ja-JP" altLang="en-US"/>
          </a:p>
        </p:txBody>
      </p:sp>
    </p:spTree>
    <p:extLst>
      <p:ext uri="{BB962C8B-B14F-4D97-AF65-F5344CB8AC3E}">
        <p14:creationId xmlns:p14="http://schemas.microsoft.com/office/powerpoint/2010/main" val="13096796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Overview</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59</a:t>
            </a:fld>
            <a:endParaRPr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96" y="674140"/>
            <a:ext cx="12086367" cy="5296359"/>
          </a:xfrm>
          <a:prstGeom prst="rect">
            <a:avLst/>
          </a:prstGeom>
        </p:spPr>
      </p:pic>
      <p:sp>
        <p:nvSpPr>
          <p:cNvPr id="5" name="テキスト ボックス 4"/>
          <p:cNvSpPr txBox="1"/>
          <p:nvPr/>
        </p:nvSpPr>
        <p:spPr>
          <a:xfrm>
            <a:off x="11635054" y="915767"/>
            <a:ext cx="391454" cy="338554"/>
          </a:xfrm>
          <a:prstGeom prst="rect">
            <a:avLst/>
          </a:prstGeom>
          <a:noFill/>
        </p:spPr>
        <p:txBody>
          <a:bodyPr wrap="none" rtlCol="0">
            <a:spAutoFit/>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*1</a:t>
            </a:r>
            <a:endParaRPr kumimoji="1" lang="ja-JP" altLang="en-US" sz="1600"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44" name="テキスト ボックス 43"/>
          <p:cNvSpPr txBox="1"/>
          <p:nvPr/>
        </p:nvSpPr>
        <p:spPr>
          <a:xfrm>
            <a:off x="109882" y="6005428"/>
            <a:ext cx="8043518" cy="646331"/>
          </a:xfrm>
          <a:prstGeom prst="rect">
            <a:avLst/>
          </a:prstGeom>
          <a:noFill/>
        </p:spPr>
        <p:txBody>
          <a:bodyPr wrap="square" rtlCol="0">
            <a:spAutoFit/>
          </a:bodyPr>
          <a:lstStyle/>
          <a:p>
            <a:r>
              <a:rPr kumimoji="1" lang="en-US" altLang="ja-JP" sz="1200" dirty="0" smtClean="0">
                <a:latin typeface="Calibri" panose="020F0502020204030204" pitchFamily="34" charset="0"/>
                <a:cs typeface="Calibri" panose="020F0502020204030204" pitchFamily="34" charset="0"/>
              </a:rPr>
              <a:t>*1 </a:t>
            </a:r>
            <a:r>
              <a:rPr lang="en-GB" altLang="ja-JP" sz="1200" dirty="0">
                <a:latin typeface="Calibri" panose="020F0502020204030204" pitchFamily="34" charset="0"/>
                <a:ea typeface="Yu Gothic UI" panose="020B0500000000000000" pitchFamily="50" charset="-128"/>
                <a:cs typeface="Calibri" panose="020F0502020204030204" pitchFamily="34" charset="0"/>
              </a:rPr>
              <a:t>it is necessary to upgrade </a:t>
            </a: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camera </a:t>
            </a:r>
            <a:r>
              <a:rPr lang="en-US" altLang="ja-JP" sz="1200" dirty="0" smtClean="0">
                <a:latin typeface="Calibri" panose="020F0502020204030204" pitchFamily="34" charset="0"/>
                <a:cs typeface="Calibri" panose="020F0502020204030204" pitchFamily="34" charset="0"/>
              </a:rPr>
              <a:t>version </a:t>
            </a:r>
            <a:r>
              <a:rPr lang="en-US" altLang="ja-JP" sz="1200" dirty="0">
                <a:latin typeface="Calibri" panose="020F0502020204030204" pitchFamily="34" charset="0"/>
                <a:cs typeface="Calibri" panose="020F0502020204030204" pitchFamily="34" charset="0"/>
              </a:rPr>
              <a:t>(</a:t>
            </a:r>
            <a:r>
              <a:rPr lang="en-US" altLang="ja-JP" sz="1200" dirty="0" smtClean="0">
                <a:latin typeface="Calibri" panose="020F0502020204030204" pitchFamily="34" charset="0"/>
                <a:cs typeface="Calibri" panose="020F0502020204030204" pitchFamily="34" charset="0"/>
              </a:rPr>
              <a:t>V1.50</a:t>
            </a:r>
            <a:r>
              <a:rPr lang="en-US" altLang="ja-JP" sz="1200" dirty="0">
                <a:latin typeface="Calibri" panose="020F0502020204030204" pitchFamily="34" charset="0"/>
                <a:cs typeface="Calibri" panose="020F0502020204030204" pitchFamily="34" charset="0"/>
              </a:rPr>
              <a:t>)</a:t>
            </a:r>
            <a:r>
              <a:rPr lang="en-GB" altLang="ja-JP" sz="1200" dirty="0">
                <a:latin typeface="Calibri" panose="020F0502020204030204" pitchFamily="34" charset="0"/>
                <a:ea typeface="Yu Gothic UI" panose="020B0500000000000000" pitchFamily="50" charset="-128"/>
                <a:cs typeface="Calibri" panose="020F0502020204030204" pitchFamily="34" charset="0"/>
              </a:rPr>
              <a:t>. </a:t>
            </a:r>
            <a:endParaRPr lang="en-GB" altLang="ja-JP" sz="1200" dirty="0" smtClean="0">
              <a:latin typeface="Calibri" panose="020F0502020204030204" pitchFamily="34" charset="0"/>
              <a:ea typeface="Yu Gothic UI" panose="020B0500000000000000" pitchFamily="50" charset="-128"/>
              <a:cs typeface="Calibri" panose="020F0502020204030204" pitchFamily="34" charset="0"/>
            </a:endParaRPr>
          </a:p>
          <a:p>
            <a:pPr lvl="0">
              <a:defRPr/>
            </a:pPr>
            <a:r>
              <a:rPr lang="en-GB" altLang="ja-JP" sz="1200" dirty="0" smtClean="0">
                <a:latin typeface="Calibri" panose="020F0502020204030204" pitchFamily="34" charset="0"/>
                <a:ea typeface="Yu Gothic UI" panose="020B0500000000000000" pitchFamily="50" charset="-128"/>
                <a:cs typeface="Calibri" panose="020F0502020204030204" pitchFamily="34" charset="0"/>
              </a:rPr>
              <a:t>*2 </a:t>
            </a:r>
            <a:r>
              <a:rPr lang="en-US" altLang="ja-JP" sz="1200" dirty="0">
                <a:latin typeface="Calibri" panose="020F0502020204030204" pitchFamily="34" charset="0"/>
                <a:ea typeface="Meiryo UI" panose="020B0604030504040204" pitchFamily="50" charset="-128"/>
                <a:cs typeface="Calibri" panose="020F0502020204030204" pitchFamily="34" charset="0"/>
              </a:rPr>
              <a:t>The percentages above is a comparison result based on PIPS's original evaluation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video </a:t>
            </a:r>
            <a:r>
              <a:rPr lang="en-US" altLang="ja-JP" sz="1200" dirty="0">
                <a:latin typeface="Calibri" panose="020F0502020204030204" pitchFamily="34" charset="0"/>
                <a:ea typeface="Meiryo UI" panose="020B0604030504040204" pitchFamily="50" charset="-128"/>
                <a:cs typeface="Calibri" panose="020F0502020204030204" pitchFamily="34" charset="0"/>
              </a:rPr>
              <a:t>assuming the actual </a:t>
            </a:r>
            <a:r>
              <a:rPr lang="en-US" altLang="ja-JP" sz="1200" dirty="0" smtClean="0">
                <a:latin typeface="Calibri" panose="020F0502020204030204" pitchFamily="34" charset="0"/>
                <a:ea typeface="Meiryo UI" panose="020B0604030504040204" pitchFamily="50" charset="-128"/>
                <a:cs typeface="Calibri" panose="020F0502020204030204" pitchFamily="34" charset="0"/>
              </a:rPr>
              <a:t>environment. </a:t>
            </a:r>
            <a:endParaRPr lang="en-US" altLang="ja-JP" sz="1200" dirty="0">
              <a:latin typeface="Calibri" panose="020F0502020204030204" pitchFamily="34" charset="0"/>
              <a:ea typeface="Meiryo UI" panose="020B0604030504040204" pitchFamily="50" charset="-128"/>
              <a:cs typeface="Calibri" panose="020F0502020204030204" pitchFamily="34" charset="0"/>
            </a:endParaRPr>
          </a:p>
          <a:p>
            <a:pPr lvl="0">
              <a:defRPr/>
            </a:pPr>
            <a:r>
              <a:rPr lang="en-US" altLang="ja-JP" sz="1200" dirty="0">
                <a:latin typeface="Calibri" panose="020F0502020204030204" pitchFamily="34" charset="0"/>
                <a:ea typeface="Meiryo UI" panose="020B0604030504040204" pitchFamily="50" charset="-128"/>
                <a:cs typeface="Calibri" panose="020F0502020204030204" pitchFamily="34" charset="0"/>
              </a:rPr>
              <a:t>      (shaking of plants / animals / light and shadow / rain / fluctuation in lighting, etc.). </a:t>
            </a:r>
          </a:p>
        </p:txBody>
      </p:sp>
      <p:sp>
        <p:nvSpPr>
          <p:cNvPr id="7" name="テキスト ボックス 6"/>
          <p:cNvSpPr txBox="1"/>
          <p:nvPr/>
        </p:nvSpPr>
        <p:spPr>
          <a:xfrm>
            <a:off x="4243654" y="4413347"/>
            <a:ext cx="391454" cy="338554"/>
          </a:xfrm>
          <a:prstGeom prst="rect">
            <a:avLst/>
          </a:prstGeom>
          <a:noFill/>
        </p:spPr>
        <p:txBody>
          <a:bodyPr wrap="none" rtlCol="0">
            <a:spAutoFit/>
          </a:bodyPr>
          <a:lstStyle/>
          <a:p>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*2</a:t>
            </a:r>
            <a:endParaRPr kumimoji="1" lang="ja-JP" altLang="en-US" sz="1600" dirty="0" smtClean="0">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110292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183561" y="4134188"/>
            <a:ext cx="11884817" cy="23961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183561" y="625588"/>
            <a:ext cx="11884818" cy="343150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alibri" panose="020F0502020204030204" pitchFamily="34" charset="0"/>
              <a:cs typeface="Calibri" panose="020F0502020204030204" pitchFamily="34" charset="0"/>
            </a:endParaRPr>
          </a:p>
        </p:txBody>
      </p:sp>
      <p:sp>
        <p:nvSpPr>
          <p:cNvPr id="2" name="タイトル 1"/>
          <p:cNvSpPr>
            <a:spLocks noGrp="1"/>
          </p:cNvSpPr>
          <p:nvPr>
            <p:ph type="title"/>
          </p:nvPr>
        </p:nvSpPr>
        <p:spPr/>
        <p:txBody>
          <a:bodyPr/>
          <a:lstStyle/>
          <a:p>
            <a:r>
              <a:rPr lang="en-US" altLang="ja-JP" dirty="0" smtClean="0">
                <a:latin typeface="Calibri" panose="020F0502020204030204" pitchFamily="34" charset="0"/>
                <a:cs typeface="Calibri" panose="020F0502020204030204" pitchFamily="34" charset="0"/>
              </a:rPr>
              <a:t>Overview of AI-VMD </a:t>
            </a:r>
            <a:r>
              <a:rPr kumimoji="1" lang="en-US" altLang="ja-JP" dirty="0" smtClean="0">
                <a:latin typeface="Calibri" panose="020F0502020204030204" pitchFamily="34" charset="0"/>
                <a:cs typeface="Calibri" panose="020F0502020204030204" pitchFamily="34" charset="0"/>
              </a:rPr>
              <a:t>(1)</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6</a:t>
            </a:fld>
            <a:endParaRPr lang="ja-JP" altLang="en-US"/>
          </a:p>
        </p:txBody>
      </p:sp>
      <p:sp>
        <p:nvSpPr>
          <p:cNvPr id="7" name="テキスト ボックス 6"/>
          <p:cNvSpPr txBox="1"/>
          <p:nvPr/>
        </p:nvSpPr>
        <p:spPr>
          <a:xfrm>
            <a:off x="6226890" y="4226681"/>
            <a:ext cx="5711838" cy="2215991"/>
          </a:xfrm>
          <a:prstGeom prst="rect">
            <a:avLst/>
          </a:prstGeom>
          <a:solidFill>
            <a:schemeClr val="accent6">
              <a:lumMod val="40000"/>
              <a:lumOff val="60000"/>
            </a:schemeClr>
          </a:solidFill>
        </p:spPr>
        <p:txBody>
          <a:bodyPr wrap="square" rtlCol="0">
            <a:spAutoFit/>
          </a:bodyPr>
          <a:lstStyle/>
          <a:p>
            <a:pPr marL="285750" indent="-285750" defTabSz="914400" fontAlgn="base">
              <a:spcBef>
                <a:spcPct val="0"/>
              </a:spcBef>
              <a:spcAft>
                <a:spcPct val="0"/>
              </a:spcAft>
              <a:buFont typeface="Wingdings" panose="05000000000000000000" pitchFamily="2" charset="2"/>
              <a:buChar char="n"/>
            </a:pPr>
            <a:r>
              <a:rPr lang="en-US" altLang="ja-JP" sz="1600" b="1" u="sng"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Detecting Flow</a:t>
            </a:r>
          </a:p>
          <a:p>
            <a:pPr algn="ctr" defTabSz="914400" fontAlgn="base">
              <a:spcBef>
                <a:spcPct val="0"/>
              </a:spcBef>
              <a:spcAft>
                <a:spcPct val="0"/>
              </a:spcAft>
            </a:pPr>
            <a:r>
              <a:rPr lang="en-US" altLang="ja-JP" sz="16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Tracks all the motions of objects(moving objects) on the image</a:t>
            </a:r>
          </a:p>
          <a:p>
            <a:pPr algn="ctr" defTabSz="914400" fontAlgn="base">
              <a:spcBef>
                <a:spcPct val="0"/>
              </a:spcBef>
              <a:spcAft>
                <a:spcPct val="0"/>
              </a:spcAft>
            </a:pPr>
            <a:endParaRPr lang="en-US" altLang="ja-JP" sz="8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endParaRPr>
          </a:p>
          <a:p>
            <a:pPr algn="ctr" defTabSz="914400" fontAlgn="base">
              <a:spcBef>
                <a:spcPct val="0"/>
              </a:spcBef>
              <a:spcAft>
                <a:spcPct val="0"/>
              </a:spcAft>
            </a:pPr>
            <a:r>
              <a:rPr lang="en-US" altLang="ja-JP" sz="16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A moving object in the detection area keeps moving over the specified period.</a:t>
            </a:r>
          </a:p>
          <a:p>
            <a:pPr algn="ctr" defTabSz="914400" fontAlgn="base">
              <a:spcBef>
                <a:spcPct val="0"/>
              </a:spcBef>
              <a:spcAft>
                <a:spcPct val="0"/>
              </a:spcAft>
            </a:pPr>
            <a:endParaRPr lang="en-US" altLang="ja-JP" sz="8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endParaRPr>
          </a:p>
          <a:p>
            <a:pPr algn="ctr" defTabSz="914400" fontAlgn="base">
              <a:spcBef>
                <a:spcPct val="0"/>
              </a:spcBef>
              <a:spcAft>
                <a:spcPct val="0"/>
              </a:spcAft>
            </a:pPr>
            <a:r>
              <a:rPr lang="en-US" altLang="ja-JP" sz="1600" dirty="0" smtClean="0">
                <a:solidFill>
                  <a:srgbClr val="FF0000"/>
                </a:solidFill>
                <a:latin typeface="Calibri" panose="020F0502020204030204" pitchFamily="34" charset="0"/>
                <a:ea typeface="Meiryo UI" panose="020B0604030504040204" pitchFamily="50" charset="-128"/>
                <a:cs typeface="Calibri" panose="020F0502020204030204" pitchFamily="34" charset="0"/>
              </a:rPr>
              <a:t>Confirms that the moving object is a detection target</a:t>
            </a:r>
          </a:p>
          <a:p>
            <a:pPr algn="ctr" fontAlgn="base">
              <a:spcBef>
                <a:spcPct val="0"/>
              </a:spcBef>
              <a:spcAft>
                <a:spcPct val="0"/>
              </a:spcAft>
            </a:pPr>
            <a:endParaRPr lang="en-US" altLang="ja-JP" sz="8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endParaRPr>
          </a:p>
          <a:p>
            <a:pPr algn="ctr" defTabSz="914400" fontAlgn="base">
              <a:spcBef>
                <a:spcPct val="0"/>
              </a:spcBef>
              <a:spcAft>
                <a:spcPct val="0"/>
              </a:spcAft>
            </a:pPr>
            <a:r>
              <a:rPr lang="en-US" altLang="ja-JP" sz="16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Issues an alarm judging that a detection object has got into the detection area. </a:t>
            </a:r>
          </a:p>
        </p:txBody>
      </p:sp>
      <p:sp>
        <p:nvSpPr>
          <p:cNvPr id="37" name="正方形/長方形 36"/>
          <p:cNvSpPr/>
          <p:nvPr/>
        </p:nvSpPr>
        <p:spPr>
          <a:xfrm>
            <a:off x="5701085" y="717977"/>
            <a:ext cx="5983347" cy="3257676"/>
          </a:xfrm>
          <a:prstGeom prst="rect">
            <a:avLst/>
          </a:prstGeom>
          <a:solidFill>
            <a:srgbClr val="1F497D">
              <a:lumMod val="20000"/>
              <a:lumOff val="80000"/>
            </a:srgbClr>
          </a:solidFill>
          <a:ln w="381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a:cs typeface="+mn-cs"/>
            </a:endParaRPr>
          </a:p>
        </p:txBody>
      </p:sp>
      <p:sp>
        <p:nvSpPr>
          <p:cNvPr id="38" name="Text Box 51"/>
          <p:cNvSpPr txBox="1">
            <a:spLocks noChangeArrowheads="1"/>
          </p:cNvSpPr>
          <p:nvPr/>
        </p:nvSpPr>
        <p:spPr bwMode="auto">
          <a:xfrm>
            <a:off x="5682465" y="666499"/>
            <a:ext cx="600196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000">
                <a:solidFill>
                  <a:schemeClr val="tx1"/>
                </a:solidFill>
                <a:latin typeface="Arial" charset="0"/>
                <a:ea typeface="HGP創英角ｺﾞｼｯｸUB" pitchFamily="50" charset="-128"/>
              </a:defRPr>
            </a:lvl1pPr>
            <a:lvl2pPr marL="742950" indent="-285750" eaLnBrk="0" hangingPunct="0">
              <a:defRPr kumimoji="1" sz="1000">
                <a:solidFill>
                  <a:schemeClr val="tx1"/>
                </a:solidFill>
                <a:latin typeface="Arial" charset="0"/>
                <a:ea typeface="HGP創英角ｺﾞｼｯｸUB" pitchFamily="50" charset="-128"/>
              </a:defRPr>
            </a:lvl2pPr>
            <a:lvl3pPr marL="1143000" indent="-228600" eaLnBrk="0" hangingPunct="0">
              <a:defRPr kumimoji="1" sz="1000">
                <a:solidFill>
                  <a:schemeClr val="tx1"/>
                </a:solidFill>
                <a:latin typeface="Arial" charset="0"/>
                <a:ea typeface="HGP創英角ｺﾞｼｯｸUB" pitchFamily="50" charset="-128"/>
              </a:defRPr>
            </a:lvl3pPr>
            <a:lvl4pPr marL="1600200" indent="-228600" eaLnBrk="0" hangingPunct="0">
              <a:defRPr kumimoji="1" sz="1000">
                <a:solidFill>
                  <a:schemeClr val="tx1"/>
                </a:solidFill>
                <a:latin typeface="Arial" charset="0"/>
                <a:ea typeface="HGP創英角ｺﾞｼｯｸUB" pitchFamily="50" charset="-128"/>
              </a:defRPr>
            </a:lvl4pPr>
            <a:lvl5pPr marL="2057400" indent="-228600" eaLnBrk="0" hangingPunct="0">
              <a:defRPr kumimoji="1" sz="1000">
                <a:solidFill>
                  <a:schemeClr val="tx1"/>
                </a:solidFill>
                <a:latin typeface="Arial" charset="0"/>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9pPr>
          </a:lstStyle>
          <a:p>
            <a:pPr marL="285750" indent="-285750" eaLnBrk="1" fontAlgn="base" hangingPunct="1">
              <a:spcBef>
                <a:spcPct val="0"/>
              </a:spcBef>
              <a:spcAft>
                <a:spcPct val="0"/>
              </a:spcAft>
              <a:buFont typeface="Wingdings" panose="05000000000000000000" pitchFamily="2" charset="2"/>
              <a:buChar char="n"/>
            </a:pPr>
            <a:r>
              <a:rPr lang="en-US" altLang="ja-JP" sz="1600" b="1" u="sng"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Detection object</a:t>
            </a:r>
            <a:endParaRPr lang="en-US" altLang="ja-JP" sz="16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lvl="0" eaLnBrk="1" fontAlgn="base" hangingPunct="1">
              <a:spcBef>
                <a:spcPct val="0"/>
              </a:spcBef>
              <a:spcAft>
                <a:spcPct val="0"/>
              </a:spcAft>
            </a:pPr>
            <a:r>
              <a:rPr lang="ja-JP" altLang="en-US" sz="16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Human / Vehicle (four wheeler)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a:t>
            </a:r>
            <a:r>
              <a:rPr lang="ja-JP" altLang="en-US"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rPr>
              <a:t>M</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otorcycle or bicycle (two wheeler)</a:t>
            </a:r>
            <a:endParaRPr lang="en-US" altLang="ja-JP" sz="8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marL="285750" indent="-285750" defTabSz="914400" eaLnBrk="1" fontAlgn="base" hangingPunct="1">
              <a:spcBef>
                <a:spcPct val="0"/>
              </a:spcBef>
              <a:spcAft>
                <a:spcPct val="0"/>
              </a:spcAft>
              <a:buFont typeface="Wingdings" panose="05000000000000000000" pitchFamily="2" charset="2"/>
              <a:buChar char="n"/>
            </a:pPr>
            <a:r>
              <a:rPr lang="en-US" altLang="ja-JP" sz="1600" b="1" u="sng"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Detecting function</a:t>
            </a:r>
            <a:endParaRPr lang="en-US" altLang="ja-JP" sz="16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defTabSz="914400" eaLnBrk="1" fontAlgn="base" hangingPunct="1">
              <a:spcBef>
                <a:spcPct val="0"/>
              </a:spcBef>
              <a:spcAft>
                <a:spcPct val="0"/>
              </a:spcAft>
            </a:pPr>
            <a:r>
              <a:rPr lang="ja-JP" altLang="en-US" sz="1400" b="1"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Intruder</a:t>
            </a:r>
          </a:p>
          <a:p>
            <a:pPr eaLnBrk="1" fontAlgn="base" hangingPunct="1">
              <a:spcBef>
                <a:spcPct val="0"/>
              </a:spcBef>
              <a:spcAft>
                <a:spcPct val="0"/>
              </a:spcAft>
            </a:pPr>
            <a:r>
              <a:rPr lang="ja-JP" altLang="en-US" sz="16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Detects the moving object that enters the configured area</a:t>
            </a:r>
            <a:endParaRPr lang="en-US" altLang="ja-JP" sz="500"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defTabSz="914400" eaLnBrk="1" fontAlgn="base" hangingPunct="1">
              <a:spcBef>
                <a:spcPct val="0"/>
              </a:spcBef>
              <a:spcAft>
                <a:spcPct val="0"/>
              </a:spcAft>
            </a:pPr>
            <a:r>
              <a:rPr lang="en-US" altLang="ja-JP" sz="14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 Loitering</a:t>
            </a:r>
          </a:p>
          <a:p>
            <a:pPr eaLnBrk="1" fontAlgn="base" hangingPunct="1">
              <a:spcBef>
                <a:spcPct val="0"/>
              </a:spcBef>
              <a:spcAft>
                <a:spcPct val="0"/>
              </a:spcAft>
            </a:pPr>
            <a:r>
              <a:rPr lang="ja-JP" altLang="en-US" sz="16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Detects the moving object that enters the configured area and stays there for a specified period.</a:t>
            </a:r>
            <a:endParaRPr lang="en-US" altLang="ja-JP" sz="5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defTabSz="914400" eaLnBrk="1" fontAlgn="base" hangingPunct="1">
              <a:spcBef>
                <a:spcPct val="0"/>
              </a:spcBef>
              <a:spcAft>
                <a:spcPct val="0"/>
              </a:spcAft>
            </a:pPr>
            <a:r>
              <a:rPr lang="ja-JP" altLang="en-US" sz="1400" b="1"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Direction</a:t>
            </a:r>
          </a:p>
          <a:p>
            <a:pPr eaLnBrk="1" fontAlgn="base" hangingPunct="1">
              <a:spcBef>
                <a:spcPct val="0"/>
              </a:spcBef>
              <a:spcAft>
                <a:spcPct val="0"/>
              </a:spcAft>
            </a:pPr>
            <a:r>
              <a:rPr lang="ja-JP" altLang="en-US" sz="16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Detects the moving object that moves to the specified direction in the configured area.</a:t>
            </a:r>
            <a:endParaRPr lang="en-US" altLang="ja-JP" sz="5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endParaRPr>
          </a:p>
          <a:p>
            <a:pPr defTabSz="914400" eaLnBrk="1" fontAlgn="base" hangingPunct="1">
              <a:spcBef>
                <a:spcPct val="0"/>
              </a:spcBef>
              <a:spcAft>
                <a:spcPct val="0"/>
              </a:spcAft>
            </a:pPr>
            <a:r>
              <a:rPr lang="ja-JP" altLang="en-US" sz="1400" b="1"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b="1"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 Cross line</a:t>
            </a:r>
          </a:p>
          <a:p>
            <a:pPr eaLnBrk="1" fontAlgn="base" hangingPunct="1">
              <a:spcBef>
                <a:spcPct val="0"/>
              </a:spcBef>
              <a:spcAft>
                <a:spcPct val="0"/>
              </a:spcAft>
            </a:pPr>
            <a:r>
              <a:rPr lang="ja-JP" altLang="en-US" sz="1600" dirty="0">
                <a:solidFill>
                  <a:prstClr val="black"/>
                </a:solidFill>
                <a:latin typeface="Calibri" panose="020F0502020204030204" pitchFamily="34" charset="0"/>
                <a:ea typeface="Meiryo UI" panose="020B0604030504040204" pitchFamily="50" charset="-128"/>
                <a:cs typeface="Calibri" panose="020F0502020204030204" pitchFamily="34" charset="0"/>
              </a:rPr>
              <a:t>　</a:t>
            </a:r>
            <a:r>
              <a:rPr lang="en-US" altLang="ja-JP" sz="140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Detects the moving object that crosses the configured area, moving to the specified direction.</a:t>
            </a:r>
            <a:endParaRPr lang="en-US" altLang="ja-JP" sz="1400" dirty="0">
              <a:solidFill>
                <a:prstClr val="black"/>
              </a:solidFill>
              <a:latin typeface="Calibri" panose="020F0502020204030204" pitchFamily="34" charset="0"/>
              <a:ea typeface="Meiryo UI" panose="020B0604030504040204" pitchFamily="50" charset="-128"/>
              <a:cs typeface="Calibri" panose="020F0502020204030204" pitchFamily="34" charset="0"/>
            </a:endParaRPr>
          </a:p>
        </p:txBody>
      </p:sp>
      <p:sp>
        <p:nvSpPr>
          <p:cNvPr id="46" name="テキスト ボックス 45"/>
          <p:cNvSpPr txBox="1"/>
          <p:nvPr/>
        </p:nvSpPr>
        <p:spPr>
          <a:xfrm>
            <a:off x="263070" y="623554"/>
            <a:ext cx="4442370" cy="523220"/>
          </a:xfrm>
          <a:prstGeom prst="rect">
            <a:avLst/>
          </a:prstGeom>
          <a:noFill/>
        </p:spPr>
        <p:txBody>
          <a:bodyPr wrap="none" rtlCol="0">
            <a:spAutoFit/>
          </a:bodyPr>
          <a:lstStyle/>
          <a:p>
            <a:r>
              <a:rPr lang="en-US" altLang="ja-JP" sz="28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Basic specification of AI-VMD</a:t>
            </a:r>
            <a:endParaRPr kumimoji="1" lang="ja-JP" altLang="en-US" sz="28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51" name="図 50"/>
          <p:cNvPicPr>
            <a:picLocks noChangeAspect="1"/>
          </p:cNvPicPr>
          <p:nvPr/>
        </p:nvPicPr>
        <p:blipFill rotWithShape="1">
          <a:blip r:embed="rId2">
            <a:clrChange>
              <a:clrFrom>
                <a:srgbClr val="EAEFF9"/>
              </a:clrFrom>
              <a:clrTo>
                <a:srgbClr val="EAEFF9">
                  <a:alpha val="0"/>
                </a:srgbClr>
              </a:clrTo>
            </a:clrChange>
          </a:blip>
          <a:srcRect l="51533" r="26716"/>
          <a:stretch/>
        </p:blipFill>
        <p:spPr>
          <a:xfrm>
            <a:off x="269362" y="4350940"/>
            <a:ext cx="2455287" cy="2081681"/>
          </a:xfrm>
          <a:prstGeom prst="rect">
            <a:avLst/>
          </a:prstGeom>
        </p:spPr>
      </p:pic>
      <p:sp>
        <p:nvSpPr>
          <p:cNvPr id="55" name="テキスト ボックス 54"/>
          <p:cNvSpPr txBox="1"/>
          <p:nvPr/>
        </p:nvSpPr>
        <p:spPr>
          <a:xfrm>
            <a:off x="219641" y="4171495"/>
            <a:ext cx="5036171" cy="523220"/>
          </a:xfrm>
          <a:prstGeom prst="rect">
            <a:avLst/>
          </a:prstGeom>
          <a:noFill/>
        </p:spPr>
        <p:txBody>
          <a:bodyPr wrap="square" rtlCol="0">
            <a:spAutoFit/>
          </a:bodyPr>
          <a:lstStyle/>
          <a:p>
            <a:r>
              <a:rPr kumimoji="1" lang="en-US" altLang="ja-JP" sz="2800" dirty="0" smtClean="0">
                <a:solidFill>
                  <a:schemeClr val="accent6">
                    <a:lumMod val="50000"/>
                  </a:schemeClr>
                </a:solidFill>
                <a:latin typeface="Calibri" panose="020F0502020204030204" pitchFamily="34" charset="0"/>
                <a:ea typeface="Meiryo UI" panose="020B0604030504040204" pitchFamily="50" charset="-128"/>
                <a:cs typeface="Calibri" panose="020F0502020204030204" pitchFamily="34" charset="0"/>
              </a:rPr>
              <a:t>Alarm example (Intruder)</a:t>
            </a:r>
          </a:p>
        </p:txBody>
      </p:sp>
      <p:sp>
        <p:nvSpPr>
          <p:cNvPr id="61" name="角丸四角形 60"/>
          <p:cNvSpPr/>
          <p:nvPr/>
        </p:nvSpPr>
        <p:spPr>
          <a:xfrm>
            <a:off x="1370090" y="4780407"/>
            <a:ext cx="1000760" cy="38530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Motion Detection</a:t>
            </a:r>
            <a:endParaRPr kumimoji="1" lang="ja-JP" altLang="en-US" sz="12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62" name="角丸四角形 61"/>
          <p:cNvSpPr/>
          <p:nvPr/>
        </p:nvSpPr>
        <p:spPr>
          <a:xfrm>
            <a:off x="987135" y="5620439"/>
            <a:ext cx="1576989" cy="38522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An</a:t>
            </a:r>
            <a:r>
              <a:rPr lang="ja-JP" altLang="en-US" sz="1200"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object gets into the configured area</a:t>
            </a:r>
            <a:endParaRPr kumimoji="1" lang="ja-JP" altLang="en-US" sz="1200" dirty="0">
              <a:solidFill>
                <a:schemeClr val="bg1"/>
              </a:solidFill>
              <a:latin typeface="Calibri" panose="020F0502020204030204" pitchFamily="34" charset="0"/>
              <a:ea typeface="Meiryo UI" panose="020B0604030504040204" pitchFamily="50" charset="-128"/>
              <a:cs typeface="Calibri" panose="020F0502020204030204" pitchFamily="34" charset="0"/>
            </a:endParaRPr>
          </a:p>
        </p:txBody>
      </p:sp>
      <p:sp>
        <p:nvSpPr>
          <p:cNvPr id="63" name="角丸四角形 62"/>
          <p:cNvSpPr/>
          <p:nvPr/>
        </p:nvSpPr>
        <p:spPr>
          <a:xfrm>
            <a:off x="4483379" y="5711558"/>
            <a:ext cx="828040" cy="249769"/>
          </a:xfrm>
          <a:prstGeom prst="roundRect">
            <a:avLst>
              <a:gd name="adj" fmla="val 50000"/>
            </a:avLst>
          </a:prstGeom>
          <a:solidFill>
            <a:srgbClr val="E2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bg1"/>
                </a:solidFill>
                <a:latin typeface="Meiryo UI" panose="020B0604030504040204" pitchFamily="50" charset="-128"/>
                <a:ea typeface="Meiryo UI" panose="020B0604030504040204" pitchFamily="50" charset="-128"/>
              </a:rPr>
              <a:t>アラーム</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2">
            <a:clrChange>
              <a:clrFrom>
                <a:srgbClr val="EAEFF9"/>
              </a:clrFrom>
              <a:clrTo>
                <a:srgbClr val="EAEFF9">
                  <a:alpha val="0"/>
                </a:srgbClr>
              </a:clrTo>
            </a:clrChange>
          </a:blip>
          <a:srcRect l="77900" r="254"/>
          <a:stretch/>
        </p:blipFill>
        <p:spPr>
          <a:xfrm>
            <a:off x="3748151" y="4350940"/>
            <a:ext cx="2466109" cy="2081681"/>
          </a:xfrm>
          <a:prstGeom prst="rect">
            <a:avLst/>
          </a:prstGeom>
        </p:spPr>
      </p:pic>
      <p:sp>
        <p:nvSpPr>
          <p:cNvPr id="3" name="右矢印 2"/>
          <p:cNvSpPr/>
          <p:nvPr/>
        </p:nvSpPr>
        <p:spPr>
          <a:xfrm>
            <a:off x="2962289" y="4916557"/>
            <a:ext cx="570977" cy="603906"/>
          </a:xfrm>
          <a:prstGeom prst="rightArrow">
            <a:avLst>
              <a:gd name="adj1" fmla="val 631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4497480" y="5665064"/>
            <a:ext cx="1000760" cy="249769"/>
          </a:xfrm>
          <a:prstGeom prst="roundRect">
            <a:avLst>
              <a:gd name="adj" fmla="val 50000"/>
            </a:avLst>
          </a:prstGeom>
          <a:solidFill>
            <a:srgbClr val="E2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bg1"/>
                </a:solidFill>
                <a:latin typeface="Calibri" panose="020F0502020204030204" pitchFamily="34" charset="0"/>
                <a:ea typeface="Meiryo UI" panose="020B0604030504040204" pitchFamily="50" charset="-128"/>
                <a:cs typeface="Calibri" panose="020F0502020204030204" pitchFamily="34" charset="0"/>
              </a:rPr>
              <a:t>Alarm!</a:t>
            </a:r>
          </a:p>
        </p:txBody>
      </p:sp>
      <p:sp>
        <p:nvSpPr>
          <p:cNvPr id="28" name="テキスト ボックス 27">
            <a:extLst>
              <a:ext uri="{FF2B5EF4-FFF2-40B4-BE49-F238E27FC236}">
                <a16:creationId xmlns:a16="http://schemas.microsoft.com/office/drawing/2014/main" id="{AE2A54F0-2570-4F9F-AAA5-8D7C141CA55E}"/>
              </a:ext>
            </a:extLst>
          </p:cNvPr>
          <p:cNvSpPr txBox="1"/>
          <p:nvPr/>
        </p:nvSpPr>
        <p:spPr>
          <a:xfrm>
            <a:off x="346745" y="2399305"/>
            <a:ext cx="1927075" cy="523220"/>
          </a:xfrm>
          <a:prstGeom prst="rect">
            <a:avLst/>
          </a:prstGeom>
          <a:solidFill>
            <a:srgbClr val="0170C1"/>
          </a:solidFill>
          <a:ln>
            <a:noFill/>
          </a:ln>
        </p:spPr>
        <p:txBody>
          <a:bodyPr wrap="square" rtlCol="0">
            <a:spAutoFit/>
          </a:bodyPr>
          <a:lstStyle/>
          <a:p>
            <a:pPr algn="ctr" fontAlgn="base">
              <a:spcBef>
                <a:spcPct val="0"/>
              </a:spcBef>
              <a:spcAft>
                <a:spcPct val="0"/>
              </a:spcAft>
              <a:defRPr/>
            </a:pPr>
            <a:r>
              <a:rPr kumimoji="0" lang="en-US" altLang="ja-JP" sz="1400" kern="0" dirty="0" smtClean="0">
                <a:solidFill>
                  <a:prstClr val="white"/>
                </a:solidFill>
                <a:latin typeface="Calibri" panose="020F0502020204030204" pitchFamily="34" charset="0"/>
                <a:ea typeface="Meiryo UI" panose="020B0604030504040204" pitchFamily="50" charset="-128"/>
                <a:cs typeface="Calibri" panose="020F0502020204030204" pitchFamily="34" charset="0"/>
              </a:rPr>
              <a:t>Motion information</a:t>
            </a:r>
          </a:p>
          <a:p>
            <a:pPr algn="ctr" fontAlgn="base">
              <a:spcBef>
                <a:spcPct val="0"/>
              </a:spcBef>
              <a:spcAft>
                <a:spcPct val="0"/>
              </a:spcAft>
              <a:defRPr/>
            </a:pPr>
            <a:r>
              <a:rPr kumimoji="0" lang="en-US" altLang="ja-JP" sz="1400" kern="0" dirty="0" smtClean="0">
                <a:solidFill>
                  <a:prstClr val="white"/>
                </a:solidFill>
                <a:latin typeface="Calibri" panose="020F0502020204030204" pitchFamily="34" charset="0"/>
                <a:ea typeface="Meiryo UI" panose="020B0604030504040204" pitchFamily="50" charset="-128"/>
                <a:cs typeface="Calibri" panose="020F0502020204030204" pitchFamily="34" charset="0"/>
              </a:rPr>
              <a:t>(Motion detection)</a:t>
            </a:r>
            <a:endParaRPr kumimoji="0" lang="ja-JP" altLang="en-US" sz="1400" kern="0" dirty="0">
              <a:solidFill>
                <a:prstClr val="white"/>
              </a:solidFill>
              <a:latin typeface="Calibri" panose="020F0502020204030204" pitchFamily="34" charset="0"/>
              <a:ea typeface="Meiryo UI" panose="020B0604030504040204" pitchFamily="50" charset="-128"/>
              <a:cs typeface="Calibri" panose="020F0502020204030204" pitchFamily="34" charset="0"/>
            </a:endParaRPr>
          </a:p>
        </p:txBody>
      </p:sp>
      <p:sp>
        <p:nvSpPr>
          <p:cNvPr id="29" name="テキスト ボックス 28">
            <a:extLst>
              <a:ext uri="{FF2B5EF4-FFF2-40B4-BE49-F238E27FC236}">
                <a16:creationId xmlns:a16="http://schemas.microsoft.com/office/drawing/2014/main" id="{AE2A54F0-2570-4F9F-AAA5-8D7C141CA55E}"/>
              </a:ext>
            </a:extLst>
          </p:cNvPr>
          <p:cNvSpPr txBox="1"/>
          <p:nvPr/>
        </p:nvSpPr>
        <p:spPr>
          <a:xfrm>
            <a:off x="3230695" y="2399305"/>
            <a:ext cx="1926628" cy="523220"/>
          </a:xfrm>
          <a:prstGeom prst="rect">
            <a:avLst/>
          </a:prstGeom>
          <a:solidFill>
            <a:srgbClr val="0170C1"/>
          </a:solidFill>
          <a:ln>
            <a:noFill/>
          </a:ln>
        </p:spPr>
        <p:txBody>
          <a:bodyPr wrap="square" rtlCol="0">
            <a:spAutoFit/>
          </a:bodyPr>
          <a:lstStyle/>
          <a:p>
            <a:pPr algn="ctr" fontAlgn="base">
              <a:spcBef>
                <a:spcPct val="0"/>
              </a:spcBef>
              <a:spcAft>
                <a:spcPct val="0"/>
              </a:spcAft>
              <a:defRPr/>
            </a:pPr>
            <a:r>
              <a:rPr kumimoji="0" lang="en-US" altLang="ja-JP" sz="1400" kern="0" dirty="0" smtClean="0">
                <a:solidFill>
                  <a:prstClr val="white"/>
                </a:solidFill>
                <a:latin typeface="Calibri" panose="020F0502020204030204" pitchFamily="34" charset="0"/>
                <a:ea typeface="Meiryo UI" panose="020B0604030504040204" pitchFamily="50" charset="-128"/>
                <a:cs typeface="Calibri" panose="020F0502020204030204" pitchFamily="34" charset="0"/>
              </a:rPr>
              <a:t>AI object detection information</a:t>
            </a:r>
            <a:endParaRPr kumimoji="0" lang="ja-JP" altLang="en-US" sz="1400" kern="0" dirty="0">
              <a:solidFill>
                <a:prstClr val="white"/>
              </a:solidFill>
              <a:latin typeface="Calibri" panose="020F0502020204030204" pitchFamily="34" charset="0"/>
              <a:ea typeface="Meiryo UI" panose="020B0604030504040204" pitchFamily="50" charset="-128"/>
              <a:cs typeface="Calibri" panose="020F0502020204030204" pitchFamily="34" charset="0"/>
            </a:endParaRPr>
          </a:p>
        </p:txBody>
      </p:sp>
      <p:sp>
        <p:nvSpPr>
          <p:cNvPr id="64" name="角丸四角形 63"/>
          <p:cNvSpPr/>
          <p:nvPr/>
        </p:nvSpPr>
        <p:spPr>
          <a:xfrm>
            <a:off x="2577062" y="5551080"/>
            <a:ext cx="1274566" cy="4777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tx1"/>
                </a:solidFill>
                <a:latin typeface="Calibri" panose="020F0502020204030204" pitchFamily="34" charset="0"/>
                <a:ea typeface="Meiryo UI" panose="020B0604030504040204" pitchFamily="50" charset="-128"/>
                <a:cs typeface="Calibri" panose="020F0502020204030204" pitchFamily="34" charset="0"/>
              </a:rPr>
              <a:t>Confirmed to be a detection target</a:t>
            </a:r>
            <a:endParaRPr kumimoji="1" lang="ja-JP" altLang="en-US"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p:txBody>
      </p:sp>
      <p:sp>
        <p:nvSpPr>
          <p:cNvPr id="31" name="正方形/長方形 30"/>
          <p:cNvSpPr/>
          <p:nvPr/>
        </p:nvSpPr>
        <p:spPr>
          <a:xfrm>
            <a:off x="519347" y="2905643"/>
            <a:ext cx="4908295" cy="523220"/>
          </a:xfrm>
          <a:prstGeom prst="rect">
            <a:avLst/>
          </a:prstGeom>
        </p:spPr>
        <p:txBody>
          <a:bodyPr wrap="square">
            <a:spAutoFit/>
          </a:bodyPr>
          <a:lstStyle/>
          <a:p>
            <a:pPr lvl="0" fontAlgn="base">
              <a:spcBef>
                <a:spcPct val="0"/>
              </a:spcBef>
              <a:spcAft>
                <a:spcPct val="0"/>
              </a:spcAft>
              <a:defRPr/>
            </a:pPr>
            <a:r>
              <a:rPr lang="en-US" altLang="ja-JP" sz="14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Extracts only the object information of detection target from the motion </a:t>
            </a:r>
            <a:r>
              <a:rPr lang="en-US" altLang="ja-JP" sz="1400" dirty="0">
                <a:solidFill>
                  <a:srgbClr val="0A54A0"/>
                </a:solidFill>
                <a:latin typeface="Calibri" panose="020F0502020204030204" pitchFamily="34" charset="0"/>
                <a:ea typeface="Meiryo UI" panose="020B0604030504040204" pitchFamily="50" charset="-128"/>
                <a:cs typeface="Calibri" panose="020F0502020204030204" pitchFamily="34" charset="0"/>
              </a:rPr>
              <a:t>information by utilizing </a:t>
            </a:r>
            <a:r>
              <a:rPr lang="en-US" altLang="ja-JP" sz="14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AI object detection information</a:t>
            </a:r>
            <a:endParaRPr lang="ja-JP" altLang="en-US" sz="1400" dirty="0">
              <a:solidFill>
                <a:srgbClr val="0A54A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207" y="1169656"/>
            <a:ext cx="2123605" cy="1194528"/>
          </a:xfrm>
          <a:prstGeom prst="rect">
            <a:avLst/>
          </a:prstGeom>
        </p:spPr>
      </p:pic>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48" y="1170093"/>
            <a:ext cx="1560856" cy="1198514"/>
          </a:xfrm>
          <a:prstGeom prst="rect">
            <a:avLst/>
          </a:prstGeom>
        </p:spPr>
      </p:pic>
      <p:sp>
        <p:nvSpPr>
          <p:cNvPr id="35" name="正方形/長方形 34"/>
          <p:cNvSpPr/>
          <p:nvPr/>
        </p:nvSpPr>
        <p:spPr>
          <a:xfrm flipH="1">
            <a:off x="4145864" y="1647688"/>
            <a:ext cx="263404" cy="40545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774170" y="3538961"/>
            <a:ext cx="4376239" cy="523220"/>
          </a:xfrm>
          <a:prstGeom prst="rect">
            <a:avLst/>
          </a:prstGeom>
        </p:spPr>
        <p:txBody>
          <a:bodyPr wrap="square">
            <a:spAutoFit/>
          </a:bodyPr>
          <a:lstStyle/>
          <a:p>
            <a:pPr lvl="0" fontAlgn="base">
              <a:spcBef>
                <a:spcPct val="0"/>
              </a:spcBef>
              <a:spcAft>
                <a:spcPct val="0"/>
              </a:spcAft>
              <a:defRPr/>
            </a:pPr>
            <a:r>
              <a:rPr lang="en-US" altLang="ja-JP" sz="14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Realized the improvement in accuracy by remarkably reducing false alarm compared </a:t>
            </a:r>
            <a:r>
              <a:rPr lang="en-US" altLang="ja-JP" sz="1400" dirty="0">
                <a:solidFill>
                  <a:srgbClr val="0A54A0"/>
                </a:solidFill>
                <a:latin typeface="Calibri" panose="020F0502020204030204" pitchFamily="34" charset="0"/>
                <a:ea typeface="Meiryo UI" panose="020B0604030504040204" pitchFamily="50" charset="-128"/>
                <a:cs typeface="Calibri" panose="020F0502020204030204" pitchFamily="34" charset="0"/>
              </a:rPr>
              <a:t>to </a:t>
            </a:r>
            <a:r>
              <a:rPr lang="en-US" altLang="ja-JP" sz="1400" dirty="0" err="1" smtClean="0">
                <a:solidFill>
                  <a:srgbClr val="0A54A0"/>
                </a:solidFill>
                <a:latin typeface="Calibri" panose="020F0502020204030204" pitchFamily="34" charset="0"/>
                <a:ea typeface="Meiryo UI" panose="020B0604030504040204" pitchFamily="50" charset="-128"/>
                <a:cs typeface="Calibri" panose="020F0502020204030204" pitchFamily="34" charset="0"/>
              </a:rPr>
              <a:t>i</a:t>
            </a:r>
            <a:r>
              <a:rPr lang="en-US" altLang="ja-JP" sz="14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-VMD</a:t>
            </a:r>
            <a:endParaRPr lang="ja-JP" altLang="en-US" sz="1400" dirty="0">
              <a:solidFill>
                <a:srgbClr val="0A54A0"/>
              </a:solidFill>
              <a:latin typeface="Calibri" panose="020F0502020204030204" pitchFamily="34" charset="0"/>
              <a:ea typeface="Meiryo UI" panose="020B0604030504040204" pitchFamily="50" charset="-128"/>
              <a:cs typeface="Calibri" panose="020F0502020204030204" pitchFamily="34" charset="0"/>
            </a:endParaRPr>
          </a:p>
        </p:txBody>
      </p:sp>
      <p:sp>
        <p:nvSpPr>
          <p:cNvPr id="40" name="二等辺三角形 39"/>
          <p:cNvSpPr/>
          <p:nvPr/>
        </p:nvSpPr>
        <p:spPr>
          <a:xfrm rot="10800000">
            <a:off x="1950789" y="3434075"/>
            <a:ext cx="1844722" cy="1242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p:nvPr/>
        </p:nvCxnSpPr>
        <p:spPr>
          <a:xfrm flipH="1">
            <a:off x="9122444" y="4737453"/>
            <a:ext cx="0" cy="18884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a:off x="9122444" y="5355670"/>
            <a:ext cx="0" cy="18884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9122444" y="5738265"/>
            <a:ext cx="0" cy="18884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乗算 4"/>
          <p:cNvSpPr/>
          <p:nvPr/>
        </p:nvSpPr>
        <p:spPr>
          <a:xfrm>
            <a:off x="2290534" y="1601406"/>
            <a:ext cx="714261" cy="656829"/>
          </a:xfrm>
          <a:prstGeom prst="mathMultiply">
            <a:avLst>
              <a:gd name="adj1" fmla="val 61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743824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Improvement scene</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60</a:t>
            </a:fld>
            <a:endParaRPr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6" y="655079"/>
            <a:ext cx="12086367" cy="5547841"/>
          </a:xfrm>
          <a:prstGeom prst="rect">
            <a:avLst/>
          </a:prstGeom>
        </p:spPr>
      </p:pic>
    </p:spTree>
    <p:extLst>
      <p:ext uri="{BB962C8B-B14F-4D97-AF65-F5344CB8AC3E}">
        <p14:creationId xmlns:p14="http://schemas.microsoft.com/office/powerpoint/2010/main" val="36141812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Improvement scene</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61</a:t>
            </a:fld>
            <a:endParaRPr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48" y="666509"/>
            <a:ext cx="12033023" cy="5555461"/>
          </a:xfrm>
          <a:prstGeom prst="rect">
            <a:avLst/>
          </a:prstGeom>
        </p:spPr>
      </p:pic>
    </p:spTree>
    <p:extLst>
      <p:ext uri="{BB962C8B-B14F-4D97-AF65-F5344CB8AC3E}">
        <p14:creationId xmlns:p14="http://schemas.microsoft.com/office/powerpoint/2010/main" val="34322315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Calibri" panose="020F0502020204030204" pitchFamily="34" charset="0"/>
              </a:rPr>
              <a:t>Improvement scene</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62</a:t>
            </a:fld>
            <a:endParaRPr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8" y="655079"/>
            <a:ext cx="12040643" cy="5547841"/>
          </a:xfrm>
          <a:prstGeom prst="rect">
            <a:avLst/>
          </a:prstGeom>
        </p:spPr>
      </p:pic>
    </p:spTree>
    <p:extLst>
      <p:ext uri="{BB962C8B-B14F-4D97-AF65-F5344CB8AC3E}">
        <p14:creationId xmlns:p14="http://schemas.microsoft.com/office/powerpoint/2010/main" val="25777644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Meiryo UI" panose="020B0604030504040204" pitchFamily="50" charset="-128"/>
              </a:rPr>
              <a:t>Version History</a:t>
            </a:r>
            <a:endParaRPr lang="en-US" altLang="ja-JP"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63</a:t>
            </a:fld>
            <a:endParaRPr lang="ja-JP" altLang="en-US"/>
          </a:p>
        </p:txBody>
      </p:sp>
    </p:spTree>
    <p:extLst>
      <p:ext uri="{BB962C8B-B14F-4D97-AF65-F5344CB8AC3E}">
        <p14:creationId xmlns:p14="http://schemas.microsoft.com/office/powerpoint/2010/main" val="9935068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Calibri" panose="020F0502020204030204" pitchFamily="34" charset="0"/>
                <a:cs typeface="Meiryo UI" panose="020B0604030504040204" pitchFamily="50" charset="-128"/>
              </a:rPr>
              <a:t>Version History</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64</a:t>
            </a:fld>
            <a:endParaRPr lang="ja-JP" altLang="en-US"/>
          </a:p>
        </p:txBody>
      </p:sp>
      <p:graphicFrame>
        <p:nvGraphicFramePr>
          <p:cNvPr id="16" name="表 15"/>
          <p:cNvGraphicFramePr>
            <a:graphicFrameLocks noGrp="1"/>
          </p:cNvGraphicFramePr>
          <p:nvPr>
            <p:extLst>
              <p:ext uri="{D42A27DB-BD31-4B8C-83A1-F6EECF244321}">
                <p14:modId xmlns:p14="http://schemas.microsoft.com/office/powerpoint/2010/main" val="2080764893"/>
              </p:ext>
            </p:extLst>
          </p:nvPr>
        </p:nvGraphicFramePr>
        <p:xfrm>
          <a:off x="82210" y="607414"/>
          <a:ext cx="12018350" cy="5648606"/>
        </p:xfrm>
        <a:graphic>
          <a:graphicData uri="http://schemas.openxmlformats.org/drawingml/2006/table">
            <a:tbl>
              <a:tblPr firstRow="1" bandRow="1">
                <a:tableStyleId>{5C22544A-7EE6-4342-B048-85BDC9FD1C3A}</a:tableStyleId>
              </a:tblPr>
              <a:tblGrid>
                <a:gridCol w="367370">
                  <a:extLst>
                    <a:ext uri="{9D8B030D-6E8A-4147-A177-3AD203B41FA5}">
                      <a16:colId xmlns:a16="http://schemas.microsoft.com/office/drawing/2014/main" val="20000"/>
                    </a:ext>
                  </a:extLst>
                </a:gridCol>
                <a:gridCol w="7757160">
                  <a:extLst>
                    <a:ext uri="{9D8B030D-6E8A-4147-A177-3AD203B41FA5}">
                      <a16:colId xmlns:a16="http://schemas.microsoft.com/office/drawing/2014/main" val="20001"/>
                    </a:ext>
                  </a:extLst>
                </a:gridCol>
                <a:gridCol w="1798320">
                  <a:extLst>
                    <a:ext uri="{9D8B030D-6E8A-4147-A177-3AD203B41FA5}">
                      <a16:colId xmlns:a16="http://schemas.microsoft.com/office/drawing/2014/main" val="20002"/>
                    </a:ext>
                  </a:extLst>
                </a:gridCol>
                <a:gridCol w="787502">
                  <a:extLst>
                    <a:ext uri="{9D8B030D-6E8A-4147-A177-3AD203B41FA5}">
                      <a16:colId xmlns:a16="http://schemas.microsoft.com/office/drawing/2014/main" val="20003"/>
                    </a:ext>
                  </a:extLst>
                </a:gridCol>
                <a:gridCol w="1307998">
                  <a:extLst>
                    <a:ext uri="{9D8B030D-6E8A-4147-A177-3AD203B41FA5}">
                      <a16:colId xmlns:a16="http://schemas.microsoft.com/office/drawing/2014/main" val="20005"/>
                    </a:ext>
                  </a:extLst>
                </a:gridCol>
              </a:tblGrid>
              <a:tr h="407950">
                <a:tc>
                  <a:txBody>
                    <a:bodyPr/>
                    <a:lstStyle/>
                    <a:p>
                      <a:pPr algn="ctr"/>
                      <a:r>
                        <a:rPr kumimoji="1" lang="en-US" altLang="ja-JP" sz="1100" dirty="0" smtClean="0">
                          <a:latin typeface="Calibri" panose="020F0502020204030204" pitchFamily="34" charset="0"/>
                          <a:cs typeface="Calibri" panose="020F0502020204030204" pitchFamily="34" charset="0"/>
                        </a:rPr>
                        <a:t>No</a:t>
                      </a:r>
                      <a:endParaRPr kumimoji="1" lang="ja-JP" altLang="en-US" sz="11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Update contents</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Page No.</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Version</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Update</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234316">
                <a:tc>
                  <a:txBody>
                    <a:bodyPr/>
                    <a:lstStyle/>
                    <a:p>
                      <a:pPr algn="ctr"/>
                      <a:r>
                        <a:rPr kumimoji="1" lang="en-US" altLang="ja-JP" sz="1200" dirty="0" smtClean="0">
                          <a:latin typeface="Calibri" panose="020F0502020204030204" pitchFamily="34" charset="0"/>
                          <a:cs typeface="Calibri" panose="020F0502020204030204" pitchFamily="34" charset="0"/>
                        </a:rPr>
                        <a:t>-</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cs typeface="Calibri" panose="020F0502020204030204" pitchFamily="34" charset="0"/>
                        </a:rPr>
                        <a:t>1</a:t>
                      </a:r>
                      <a:r>
                        <a:rPr kumimoji="1" lang="en-US" altLang="ja-JP" sz="1200" baseline="30000" dirty="0" smtClean="0">
                          <a:latin typeface="Calibri" panose="020F0502020204030204" pitchFamily="34" charset="0"/>
                          <a:cs typeface="Calibri" panose="020F0502020204030204" pitchFamily="34" charset="0"/>
                        </a:rPr>
                        <a:t>st</a:t>
                      </a:r>
                      <a:r>
                        <a:rPr kumimoji="1" lang="en-US" altLang="ja-JP" sz="1200" dirty="0" smtClean="0">
                          <a:latin typeface="Calibri" panose="020F0502020204030204" pitchFamily="34" charset="0"/>
                          <a:cs typeface="Calibri" panose="020F0502020204030204" pitchFamily="34" charset="0"/>
                        </a:rPr>
                        <a:t> Version</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 </a:t>
                      </a:r>
                      <a:endParaRPr kumimoji="1" lang="ja-JP" altLang="en-US" sz="1200" dirty="0" smtClean="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1.00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10.Jul</a:t>
                      </a:r>
                      <a:r>
                        <a:rPr kumimoji="1" lang="en-US" altLang="ja-JP" sz="1200" baseline="0" dirty="0" smtClean="0">
                          <a:latin typeface="Calibri" panose="020F0502020204030204" pitchFamily="34" charset="0"/>
                          <a:cs typeface="Calibri" panose="020F0502020204030204" pitchFamily="34" charset="0"/>
                        </a:rPr>
                        <a:t>.2020</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1"/>
                  </a:ext>
                </a:extLst>
              </a:tr>
              <a:tr h="120016">
                <a:tc>
                  <a:txBody>
                    <a:bodyPr/>
                    <a:lstStyle/>
                    <a:p>
                      <a:pPr algn="ctr"/>
                      <a:r>
                        <a:rPr kumimoji="1" lang="en-US" altLang="ja-JP" sz="1200" dirty="0" smtClean="0">
                          <a:latin typeface="Calibri" panose="020F0502020204030204" pitchFamily="34" charset="0"/>
                          <a:cs typeface="Calibri" panose="020F0502020204030204" pitchFamily="34" charset="0"/>
                        </a:rPr>
                        <a:t>1</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Added “Procedure</a:t>
                      </a:r>
                      <a:r>
                        <a:rPr lang="en-US" altLang="ja-JP" sz="1200" baseline="0" dirty="0" smtClean="0">
                          <a:latin typeface="Calibri" panose="020F0502020204030204" pitchFamily="34" charset="0"/>
                          <a:cs typeface="Calibri" panose="020F0502020204030204" pitchFamily="34" charset="0"/>
                        </a:rPr>
                        <a:t> for A</a:t>
                      </a:r>
                      <a:r>
                        <a:rPr lang="en-US" altLang="ja-JP" sz="1200" dirty="0" smtClean="0">
                          <a:latin typeface="Calibri" panose="020F0502020204030204" pitchFamily="34" charset="0"/>
                          <a:cs typeface="Calibri" panose="020F0502020204030204" pitchFamily="34" charset="0"/>
                        </a:rPr>
                        <a:t>larm Linkage Setting” to appendix</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P.43</a:t>
                      </a:r>
                      <a:r>
                        <a:rPr kumimoji="1" lang="en-US" altLang="ja-JP" sz="1200" baseline="0" dirty="0" smtClean="0">
                          <a:latin typeface="Calibri" panose="020F0502020204030204" pitchFamily="34" charset="0"/>
                          <a:cs typeface="Calibri" panose="020F0502020204030204" pitchFamily="34" charset="0"/>
                        </a:rPr>
                        <a:t> - P.52</a:t>
                      </a:r>
                      <a:endParaRPr kumimoji="1" lang="ja-JP" altLang="en-US" sz="1200" dirty="0" smtClean="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1.01</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21.Jul</a:t>
                      </a:r>
                      <a:r>
                        <a:rPr kumimoji="1" lang="en-US" altLang="ja-JP" sz="1200" baseline="0" dirty="0" smtClean="0">
                          <a:latin typeface="Calibri" panose="020F0502020204030204" pitchFamily="34" charset="0"/>
                          <a:cs typeface="Calibri" panose="020F0502020204030204" pitchFamily="34" charset="0"/>
                        </a:rPr>
                        <a:t>.2020</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386281">
                <a:tc>
                  <a:txBody>
                    <a:bodyPr/>
                    <a:lstStyle/>
                    <a:p>
                      <a:pPr algn="ctr"/>
                      <a:r>
                        <a:rPr kumimoji="1" lang="en-US" altLang="ja-JP" sz="1200" dirty="0" smtClean="0">
                          <a:latin typeface="Calibri" panose="020F0502020204030204" pitchFamily="34" charset="0"/>
                          <a:cs typeface="Calibri" panose="020F0502020204030204" pitchFamily="34" charset="0"/>
                        </a:rPr>
                        <a:t>2</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r>
                        <a:rPr kumimoji="1" lang="en-US" altLang="zh-TW" sz="1200" dirty="0" smtClean="0">
                          <a:latin typeface="Calibri" panose="020F0502020204030204" pitchFamily="34" charset="0"/>
                          <a:cs typeface="Calibri" panose="020F0502020204030204" pitchFamily="34" charset="0"/>
                        </a:rPr>
                        <a:t>Changed “Accurate alarm” to “True positive”</a:t>
                      </a:r>
                    </a:p>
                    <a:p>
                      <a:r>
                        <a:rPr kumimoji="1" lang="en-US" altLang="zh-TW" sz="1200" dirty="0" smtClean="0">
                          <a:latin typeface="Calibri" panose="020F0502020204030204" pitchFamily="34" charset="0"/>
                          <a:cs typeface="Calibri" panose="020F0502020204030204" pitchFamily="34" charset="0"/>
                        </a:rPr>
                        <a:t>Changed</a:t>
                      </a:r>
                      <a:r>
                        <a:rPr kumimoji="1" lang="en-US" altLang="zh-TW" sz="1200" baseline="0" dirty="0" smtClean="0">
                          <a:latin typeface="Calibri" panose="020F0502020204030204" pitchFamily="34" charset="0"/>
                          <a:cs typeface="Calibri" panose="020F0502020204030204" pitchFamily="34" charset="0"/>
                        </a:rPr>
                        <a:t> “Alarm failure” to “True negative”</a:t>
                      </a:r>
                    </a:p>
                    <a:p>
                      <a:r>
                        <a:rPr kumimoji="1" lang="en-US" altLang="zh-TW" sz="1200" baseline="0" dirty="0" smtClean="0">
                          <a:latin typeface="Calibri" panose="020F0502020204030204" pitchFamily="34" charset="0"/>
                          <a:cs typeface="Calibri" panose="020F0502020204030204" pitchFamily="34" charset="0"/>
                        </a:rPr>
                        <a:t>Changed “False alarm” to “False positive”</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P.5,</a:t>
                      </a:r>
                      <a:r>
                        <a:rPr kumimoji="1" lang="en-US" altLang="ja-JP" sz="1200" baseline="0" dirty="0" smtClean="0">
                          <a:latin typeface="Calibri" panose="020F0502020204030204" pitchFamily="34" charset="0"/>
                          <a:cs typeface="Calibri" panose="020F0502020204030204" pitchFamily="34" charset="0"/>
                        </a:rPr>
                        <a:t> P.22, P.23, P.31, P.32, P.37</a:t>
                      </a:r>
                      <a:endParaRPr kumimoji="1" lang="en-US" altLang="ja-JP" sz="1200" dirty="0" smtClean="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1.01</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29.Jul</a:t>
                      </a:r>
                      <a:r>
                        <a:rPr kumimoji="1" lang="en-US" altLang="ja-JP" sz="1200" baseline="0" dirty="0" smtClean="0">
                          <a:latin typeface="Calibri" panose="020F0502020204030204" pitchFamily="34" charset="0"/>
                          <a:cs typeface="Calibri" panose="020F0502020204030204" pitchFamily="34" charset="0"/>
                        </a:rPr>
                        <a:t>.2020</a:t>
                      </a:r>
                      <a:endParaRPr kumimoji="1" lang="ja-JP" altLang="en-US" sz="12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386281">
                <a:tc>
                  <a:txBody>
                    <a:bodyPr/>
                    <a:lstStyle/>
                    <a:p>
                      <a:pPr algn="ctr"/>
                      <a:r>
                        <a:rPr kumimoji="1" lang="en-US" altLang="ja-JP" sz="1200" dirty="0" smtClean="0">
                          <a:latin typeface="Calibri" panose="020F0502020204030204" pitchFamily="34" charset="0"/>
                          <a:cs typeface="Calibri" panose="020F0502020204030204" pitchFamily="34" charset="0"/>
                        </a:rPr>
                        <a:t>3</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Corrected</a:t>
                      </a:r>
                      <a:r>
                        <a:rPr lang="en-US" altLang="ja-JP" sz="1200" baseline="0" dirty="0" smtClean="0">
                          <a:latin typeface="Calibri" panose="020F0502020204030204" pitchFamily="34" charset="0"/>
                          <a:cs typeface="Calibri" panose="020F0502020204030204" pitchFamily="34" charset="0"/>
                        </a:rPr>
                        <a:t> the maximum value of detection size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aseline="0" dirty="0" smtClean="0">
                          <a:latin typeface="Calibri" panose="020F0502020204030204" pitchFamily="34" charset="0"/>
                          <a:cs typeface="Calibri" panose="020F0502020204030204" pitchFamily="34" charset="0"/>
                        </a:rPr>
                        <a:t>Corrected the value of horizontal angle of view and distance between camera and object in case of detection size = </a:t>
                      </a:r>
                      <a:r>
                        <a:rPr kumimoji="0" lang="en-US" altLang="ja-JP" sz="1200" kern="0" dirty="0" smtClean="0">
                          <a:solidFill>
                            <a:prstClr val="black"/>
                          </a:solidFill>
                          <a:latin typeface="Calibri" panose="020F0502020204030204" pitchFamily="34" charset="0"/>
                          <a:ea typeface="Meiryo UI" panose="020B0604030504040204" pitchFamily="50" charset="-128"/>
                          <a:cs typeface="Calibri" panose="020F0502020204030204" pitchFamily="34" charset="0"/>
                        </a:rPr>
                        <a:t>1/4 of vertical angle of view</a:t>
                      </a: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P.15, P.16</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1.02</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27.Aug.2020</a:t>
                      </a:r>
                      <a:endParaRPr kumimoji="1" lang="ja-JP" altLang="en-US" sz="12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264796">
                <a:tc>
                  <a:txBody>
                    <a:bodyPr/>
                    <a:lstStyle/>
                    <a:p>
                      <a:pPr algn="ctr"/>
                      <a:r>
                        <a:rPr kumimoji="1" lang="en-US" altLang="ja-JP" sz="1200" dirty="0" smtClean="0">
                          <a:latin typeface="Calibri" panose="020F0502020204030204" pitchFamily="34" charset="0"/>
                          <a:cs typeface="Calibri" panose="020F0502020204030204" pitchFamily="34" charset="0"/>
                        </a:rPr>
                        <a:t>4</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Corrected "True negative" to "False negative"</a:t>
                      </a: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P.5, P.22, P.23, P.31, P.32</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1.03</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4.Sep.2020</a:t>
                      </a:r>
                      <a:endParaRPr kumimoji="1" lang="ja-JP" altLang="en-US" sz="12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5"/>
                  </a:ext>
                </a:extLst>
              </a:tr>
              <a:tr h="198120">
                <a:tc>
                  <a:txBody>
                    <a:bodyPr/>
                    <a:lstStyle/>
                    <a:p>
                      <a:pPr algn="ctr"/>
                      <a:r>
                        <a:rPr kumimoji="1" lang="en-US" altLang="ja-JP" sz="1200" dirty="0" smtClean="0">
                          <a:latin typeface="Calibri" panose="020F0502020204030204" pitchFamily="34" charset="0"/>
                          <a:cs typeface="Calibri" panose="020F0502020204030204" pitchFamily="34" charset="0"/>
                        </a:rPr>
                        <a:t>5</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Added and modified “Guideline for installation” height / detection size</a:t>
                      </a: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P.15</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1.10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2.Oct.2020</a:t>
                      </a:r>
                      <a:endParaRPr kumimoji="1" lang="ja-JP" altLang="en-US" sz="12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6"/>
                  </a:ext>
                </a:extLst>
              </a:tr>
              <a:tr h="0">
                <a:tc>
                  <a:txBody>
                    <a:bodyPr/>
                    <a:lstStyle/>
                    <a:p>
                      <a:pPr algn="ctr"/>
                      <a:r>
                        <a:rPr kumimoji="1" lang="en-US" altLang="ja-JP" sz="1200" dirty="0" smtClean="0">
                          <a:latin typeface="Calibri" panose="020F0502020204030204" pitchFamily="34" charset="0"/>
                          <a:cs typeface="Calibri" panose="020F0502020204030204" pitchFamily="34" charset="0"/>
                        </a:rPr>
                        <a:t>6</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Added "Guideline for detection area setting" of</a:t>
                      </a:r>
                      <a:r>
                        <a:rPr kumimoji="1" lang="en-US" altLang="ja-JP" sz="1200" baseline="0" dirty="0" smtClean="0">
                          <a:latin typeface="Calibri" panose="020F0502020204030204" pitchFamily="34" charset="0"/>
                          <a:cs typeface="Calibri" panose="020F0502020204030204" pitchFamily="34" charset="0"/>
                        </a:rPr>
                        <a:t> </a:t>
                      </a:r>
                      <a:r>
                        <a:rPr kumimoji="1" lang="en-US" altLang="ja-JP" sz="1200" dirty="0" smtClean="0">
                          <a:latin typeface="Calibri" panose="020F0502020204030204" pitchFamily="34" charset="0"/>
                          <a:cs typeface="Calibri" panose="020F0502020204030204" pitchFamily="34" charset="0"/>
                        </a:rPr>
                        <a:t>4K model</a:t>
                      </a: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P.17</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1.10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2.Oct.2020</a:t>
                      </a:r>
                      <a:endParaRPr kumimoji="1" lang="ja-JP" altLang="en-US" sz="12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7"/>
                  </a:ext>
                </a:extLst>
              </a:tr>
              <a:tr h="226696">
                <a:tc>
                  <a:txBody>
                    <a:bodyPr/>
                    <a:lstStyle/>
                    <a:p>
                      <a:pPr algn="ctr"/>
                      <a:r>
                        <a:rPr kumimoji="1" lang="en-US" altLang="ja-JP" sz="1200" dirty="0" smtClean="0">
                          <a:latin typeface="Calibri" panose="020F0502020204030204" pitchFamily="34" charset="0"/>
                          <a:cs typeface="Calibri" panose="020F0502020204030204" pitchFamily="34" charset="0"/>
                        </a:rPr>
                        <a:t>7</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cs typeface="Calibri" panose="020F0502020204030204" pitchFamily="34" charset="0"/>
                        </a:rPr>
                        <a:t>Added about effective detection distance in embedded IR-LED environment</a:t>
                      </a: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P.15</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1.10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2.Oct.2020</a:t>
                      </a:r>
                      <a:endParaRPr kumimoji="1" lang="ja-JP" altLang="en-US" sz="12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8"/>
                  </a:ext>
                </a:extLst>
              </a:tr>
              <a:tr h="266700">
                <a:tc>
                  <a:txBody>
                    <a:bodyPr/>
                    <a:lstStyle/>
                    <a:p>
                      <a:pPr algn="ctr"/>
                      <a:r>
                        <a:rPr kumimoji="1" lang="en-US" altLang="ja-JP" sz="1200" dirty="0" smtClean="0">
                          <a:latin typeface="Calibri" panose="020F0502020204030204" pitchFamily="34" charset="0"/>
                          <a:cs typeface="Calibri" panose="020F0502020204030204" pitchFamily="34" charset="0"/>
                        </a:rPr>
                        <a:t>8</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cs typeface="Calibri" panose="020F0502020204030204" pitchFamily="34" charset="0"/>
                        </a:rPr>
                        <a:t>Added about AI-VMD evaluation in IR-LED environment</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P.53 - P.57</a:t>
                      </a:r>
                      <a:endParaRPr kumimoji="1" lang="ja-JP" altLang="en-US" sz="1200" dirty="0" smtClean="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1.10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2.Oct.2020</a:t>
                      </a:r>
                      <a:endParaRPr kumimoji="1" lang="ja-JP" altLang="en-US" sz="1200" dirty="0" smtClean="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9"/>
                  </a:ext>
                </a:extLst>
              </a:tr>
              <a:tr h="0">
                <a:tc>
                  <a:txBody>
                    <a:bodyPr/>
                    <a:lstStyle/>
                    <a:p>
                      <a:pPr algn="ctr"/>
                      <a:r>
                        <a:rPr kumimoji="1" lang="en-US" altLang="ja-JP" sz="1200" dirty="0" smtClean="0">
                          <a:latin typeface="Calibri" panose="020F0502020204030204" pitchFamily="34" charset="0"/>
                          <a:cs typeface="Calibri" panose="020F0502020204030204" pitchFamily="34" charset="0"/>
                        </a:rPr>
                        <a:t>9</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cs typeface="Calibri" panose="020F0502020204030204" pitchFamily="34" charset="0"/>
                        </a:rPr>
                        <a:t>Removed notes on browser use</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P.20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1.10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29.Jan.2021</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0"/>
                  </a:ext>
                </a:extLst>
              </a:tr>
              <a:tr h="198120">
                <a:tc>
                  <a:txBody>
                    <a:bodyPr/>
                    <a:lstStyle/>
                    <a:p>
                      <a:pPr algn="ctr"/>
                      <a:r>
                        <a:rPr kumimoji="1" lang="en-US" altLang="ja-JP" sz="1200" dirty="0" smtClean="0">
                          <a:latin typeface="Calibri" panose="020F0502020204030204" pitchFamily="34" charset="0"/>
                          <a:cs typeface="Calibri" panose="020F0502020204030204" pitchFamily="34" charset="0"/>
                        </a:rPr>
                        <a:t>10 </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cs typeface="Calibri" panose="020F0502020204030204" pitchFamily="34" charset="0"/>
                        </a:rPr>
                        <a:t>Corrected the explanation about the AI ​​frame</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P.10</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1.11</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9.Feb.2021</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1"/>
                  </a:ext>
                </a:extLst>
              </a:tr>
              <a:tr h="0">
                <a:tc>
                  <a:txBody>
                    <a:bodyPr/>
                    <a:lstStyle/>
                    <a:p>
                      <a:pPr algn="ctr"/>
                      <a:r>
                        <a:rPr kumimoji="1" lang="en-US" altLang="ja-JP" sz="1200" dirty="0" smtClean="0">
                          <a:latin typeface="Calibri" panose="020F0502020204030204" pitchFamily="34" charset="0"/>
                          <a:cs typeface="Calibri" panose="020F0502020204030204" pitchFamily="34" charset="0"/>
                        </a:rPr>
                        <a:t>11</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r>
                        <a:rPr kumimoji="1" lang="en-US" altLang="ja-JP" sz="1200" dirty="0" smtClean="0">
                          <a:latin typeface="Calibri" panose="020F0502020204030204" pitchFamily="34" charset="0"/>
                          <a:cs typeface="Calibri" panose="020F0502020204030204" pitchFamily="34" charset="0"/>
                        </a:rPr>
                        <a:t>Added explanation of</a:t>
                      </a:r>
                      <a:r>
                        <a:rPr kumimoji="1" lang="en-US" altLang="ja-JP" sz="1200" baseline="0" dirty="0" smtClean="0">
                          <a:latin typeface="Calibri" panose="020F0502020204030204" pitchFamily="34" charset="0"/>
                          <a:cs typeface="Calibri" panose="020F0502020204030204" pitchFamily="34" charset="0"/>
                        </a:rPr>
                        <a:t> condition for alarm generation</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P.11</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1.11</a:t>
                      </a:r>
                      <a:endParaRPr kumimoji="1" lang="ja-JP" altLang="en-US" sz="1200" dirty="0">
                        <a:latin typeface="Calibri" panose="020F0502020204030204" pitchFamily="34" charset="0"/>
                        <a:cs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cs typeface="Calibri" panose="020F0502020204030204" pitchFamily="34" charset="0"/>
                        </a:rPr>
                        <a:t>9.Feb.2021</a:t>
                      </a:r>
                      <a:endParaRPr kumimoji="1" lang="ja-JP" altLang="en-US"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2"/>
                  </a:ext>
                </a:extLst>
              </a:tr>
              <a:tr h="318136">
                <a:tc>
                  <a:txBody>
                    <a:bodyPr/>
                    <a:lstStyle/>
                    <a:p>
                      <a:pPr algn="ctr"/>
                      <a:r>
                        <a:rPr kumimoji="1" lang="en-US" altLang="ja-JP" sz="1200" dirty="0" smtClean="0">
                          <a:latin typeface="Calibri" panose="020F0502020204030204" pitchFamily="34" charset="0"/>
                          <a:cs typeface="Calibri" panose="020F0502020204030204" pitchFamily="34" charset="0"/>
                        </a:rPr>
                        <a:t>12 </a:t>
                      </a:r>
                      <a:endParaRPr kumimoji="1" lang="ja-JP" altLang="en-US" sz="1200" dirty="0">
                        <a:latin typeface="Calibri" panose="020F0502020204030204" pitchFamily="34" charset="0"/>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Removed</a:t>
                      </a:r>
                      <a:r>
                        <a:rPr lang="en-US" altLang="ja-JP" sz="1200" baseline="0" dirty="0" smtClean="0">
                          <a:latin typeface="Calibri" panose="020F0502020204030204" pitchFamily="34" charset="0"/>
                          <a:cs typeface="Calibri" panose="020F0502020204030204" pitchFamily="34" charset="0"/>
                        </a:rPr>
                        <a:t> </a:t>
                      </a:r>
                      <a:r>
                        <a:rPr lang="en-US" altLang="ja-JP" sz="1200" dirty="0" smtClean="0">
                          <a:latin typeface="Calibri" panose="020F0502020204030204" pitchFamily="34" charset="0"/>
                          <a:cs typeface="Calibri" panose="020F0502020204030204" pitchFamily="34" charset="0"/>
                        </a:rPr>
                        <a:t>Notes on “Loitering”. Because it was improved in AI-VMD(V2.11) or later</a:t>
                      </a:r>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cs typeface="Calibri" panose="020F0502020204030204" pitchFamily="34" charset="0"/>
                        </a:rPr>
                        <a:t>-</a:t>
                      </a:r>
                      <a:endParaRPr kumimoji="1" lang="ja-JP" altLang="en-US" sz="1200" dirty="0">
                        <a:latin typeface="Calibri" panose="020F0502020204030204" pitchFamily="34" charset="0"/>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cs typeface="Calibri" panose="020F0502020204030204" pitchFamily="34" charset="0"/>
                        </a:rPr>
                        <a:t>1.20</a:t>
                      </a:r>
                      <a:endParaRPr kumimoji="1" lang="ja-JP" altLang="en-US" sz="1200" dirty="0">
                        <a:latin typeface="Calibri" panose="020F0502020204030204" pitchFamily="34" charset="0"/>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20.Dec.2021</a:t>
                      </a:r>
                      <a:endParaRPr kumimoji="1" lang="ja-JP" altLang="en-US" sz="1200" dirty="0" smtClean="0">
                        <a:latin typeface="Calibri" panose="020F0502020204030204" pitchFamily="34" charset="0"/>
                        <a:cs typeface="Calibri" panose="020F0502020204030204" pitchFamily="34" charset="0"/>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3"/>
                  </a:ext>
                </a:extLst>
              </a:tr>
              <a:tr h="297180">
                <a:tc>
                  <a:txBody>
                    <a:bodyPr/>
                    <a:lstStyle/>
                    <a:p>
                      <a:pPr algn="ctr"/>
                      <a:r>
                        <a:rPr kumimoji="1" lang="en-US" altLang="ja-JP" sz="1200" dirty="0" smtClean="0">
                          <a:latin typeface="Calibri" panose="020F0502020204030204" pitchFamily="34" charset="0"/>
                          <a:cs typeface="Calibri" panose="020F0502020204030204" pitchFamily="34" charset="0"/>
                        </a:rPr>
                        <a:t>13</a:t>
                      </a: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cs typeface="Calibri" panose="020F0502020204030204" pitchFamily="34" charset="0"/>
                        </a:rPr>
                        <a:t>Added</a:t>
                      </a:r>
                      <a:r>
                        <a:rPr lang="en-US" altLang="ja-JP" sz="1200" baseline="0" dirty="0" smtClean="0">
                          <a:latin typeface="Calibri" panose="020F0502020204030204" pitchFamily="34" charset="0"/>
                          <a:cs typeface="Calibri" panose="020F0502020204030204" pitchFamily="34" charset="0"/>
                        </a:rPr>
                        <a:t> explanation of </a:t>
                      </a:r>
                      <a:r>
                        <a:rPr lang="it-IT" altLang="ja-JP" sz="1200" dirty="0" smtClean="0">
                          <a:latin typeface="Calibri" panose="020F0502020204030204" pitchFamily="34" charset="0"/>
                          <a:ea typeface="Yu Gothic UI" panose="020B0500000000000000" pitchFamily="50" charset="-128"/>
                          <a:cs typeface="Calibri" panose="020F0502020204030204" pitchFamily="34" charset="0"/>
                        </a:rPr>
                        <a:t>Improve AI-VMD detection accuracy</a:t>
                      </a:r>
                      <a:endParaRPr lang="en-US" altLang="ja-JP" sz="1200" dirty="0" smtClean="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cs typeface="Calibri" panose="020F0502020204030204" pitchFamily="34" charset="0"/>
                        </a:rPr>
                        <a:t>P.58 - P.62</a:t>
                      </a: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cs typeface="Calibri" panose="020F0502020204030204" pitchFamily="34" charset="0"/>
                        </a:rPr>
                        <a:t>1.20</a:t>
                      </a: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20.Dec.2021</a:t>
                      </a:r>
                      <a:endParaRPr kumimoji="1" lang="ja-JP" altLang="en-US" sz="1200" dirty="0" smtClean="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99749271"/>
                  </a:ext>
                </a:extLst>
              </a:tr>
              <a:tr h="300990">
                <a:tc>
                  <a:txBody>
                    <a:bodyPr/>
                    <a:lstStyle/>
                    <a:p>
                      <a:pPr algn="ctr"/>
                      <a:r>
                        <a:rPr kumimoji="1" lang="en-US" altLang="ja-JP" sz="1200" dirty="0" smtClean="0">
                          <a:latin typeface="Calibri" panose="020F0502020204030204" pitchFamily="34" charset="0"/>
                          <a:cs typeface="Calibri" panose="020F0502020204030204" pitchFamily="34" charset="0"/>
                        </a:rPr>
                        <a:t>14</a:t>
                      </a: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altLang="ja-JP" sz="1200" dirty="0" smtClean="0">
                          <a:latin typeface="Calibri" panose="020F0502020204030204" pitchFamily="34" charset="0"/>
                          <a:ea typeface="Yu Gothic UI" panose="020B0500000000000000" pitchFamily="50" charset="-128"/>
                          <a:cs typeface="Calibri" panose="020F0502020204030204" pitchFamily="34" charset="0"/>
                        </a:rPr>
                        <a:t>Support company name change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cs typeface="Calibri" panose="020F0502020204030204" pitchFamily="34" charset="0"/>
                        </a:rPr>
                        <a:t>-</a:t>
                      </a: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smtClean="0">
                          <a:latin typeface="Calibri" panose="020F0502020204030204" pitchFamily="34" charset="0"/>
                          <a:cs typeface="Calibri" panose="020F0502020204030204" pitchFamily="34" charset="0"/>
                        </a:rPr>
                        <a:t>1.21</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1" lang="en-US" altLang="ja-JP" sz="1200" dirty="0" smtClean="0">
                          <a:latin typeface="Calibri" panose="020F0502020204030204" pitchFamily="34" charset="0"/>
                          <a:cs typeface="Calibri" panose="020F0502020204030204" pitchFamily="34" charset="0"/>
                        </a:rPr>
                        <a:t>14. Jul. 2022</a:t>
                      </a:r>
                      <a:endParaRPr kumimoji="1" lang="ja-JP" altLang="en-US" sz="1200" dirty="0" smtClean="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4892289"/>
                  </a:ext>
                </a:extLst>
              </a:tr>
              <a:tr h="300990">
                <a:tc>
                  <a:txBody>
                    <a:bodyPr/>
                    <a:lstStyle/>
                    <a:p>
                      <a:pPr algn="ctr"/>
                      <a:r>
                        <a:rPr kumimoji="1" lang="en-US" altLang="ja-JP" sz="1200" dirty="0" smtClean="0">
                          <a:latin typeface="Calibri" panose="020F0502020204030204" pitchFamily="34" charset="0"/>
                          <a:cs typeface="Calibri" panose="020F0502020204030204" pitchFamily="34" charset="0"/>
                        </a:rPr>
                        <a:t>15</a:t>
                      </a: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tcP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200" dirty="0" smtClean="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tcPr>
                </a:tc>
                <a:tc>
                  <a:txBody>
                    <a:bodyPr/>
                    <a:lstStyle/>
                    <a:p>
                      <a:pPr algn="ct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tcPr>
                </a:tc>
                <a:tc>
                  <a:txBody>
                    <a:bodyPr/>
                    <a:lstStyle/>
                    <a:p>
                      <a:pPr algn="ctr"/>
                      <a:endParaRPr kumimoji="1" lang="ja-JP" altLang="en-US" sz="1200" dirty="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04744560"/>
                  </a:ext>
                </a:extLst>
              </a:tr>
            </a:tbl>
          </a:graphicData>
        </a:graphic>
      </p:graphicFrame>
    </p:spTree>
    <p:extLst>
      <p:ext uri="{BB962C8B-B14F-4D97-AF65-F5344CB8AC3E}">
        <p14:creationId xmlns:p14="http://schemas.microsoft.com/office/powerpoint/2010/main" val="2280505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249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テキスト ボックス 80"/>
          <p:cNvSpPr txBox="1"/>
          <p:nvPr/>
        </p:nvSpPr>
        <p:spPr>
          <a:xfrm>
            <a:off x="6189161" y="3732823"/>
            <a:ext cx="5479100" cy="2575727"/>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0A54A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503964" y="3732823"/>
            <a:ext cx="5479100" cy="2575727"/>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0A54A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6189161" y="1149537"/>
            <a:ext cx="5479100" cy="2533320"/>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0A54A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65"/>
          <p:cNvSpPr txBox="1"/>
          <p:nvPr/>
        </p:nvSpPr>
        <p:spPr>
          <a:xfrm>
            <a:off x="503964" y="1149536"/>
            <a:ext cx="5479100" cy="2537871"/>
          </a:xfrm>
          <a:prstGeom prst="rect">
            <a:avLst/>
          </a:prstGeom>
          <a:noFill/>
          <a:ln>
            <a:solidFill>
              <a:srgbClr val="4989AF"/>
            </a:solidFill>
          </a:ln>
        </p:spPr>
        <p:txBody>
          <a:bodyPr wrap="square" rtlCol="0" anchor="t" anchorCtr="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0A54A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7</a:t>
            </a:fld>
            <a:endParaRPr lang="ja-JP" altLang="en-US"/>
          </a:p>
        </p:txBody>
      </p:sp>
      <p:sp>
        <p:nvSpPr>
          <p:cNvPr id="65" name="テキスト ボックス 64"/>
          <p:cNvSpPr txBox="1"/>
          <p:nvPr/>
        </p:nvSpPr>
        <p:spPr>
          <a:xfrm>
            <a:off x="300869" y="639211"/>
            <a:ext cx="6432467" cy="523220"/>
          </a:xfrm>
          <a:prstGeom prst="rect">
            <a:avLst/>
          </a:prstGeom>
          <a:noFill/>
        </p:spPr>
        <p:txBody>
          <a:bodyPr wrap="none" rtlCol="0">
            <a:spAutoFit/>
          </a:bodyPr>
          <a:lstStyle/>
          <a:p>
            <a:r>
              <a:rPr lang="en-US" altLang="ja-JP" sz="28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Sample images of each detection function</a:t>
            </a:r>
            <a:endParaRPr kumimoji="1" lang="ja-JP" altLang="en-US" sz="28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74" name="テキスト ボックス 73"/>
          <p:cNvSpPr txBox="1"/>
          <p:nvPr/>
        </p:nvSpPr>
        <p:spPr>
          <a:xfrm>
            <a:off x="534444" y="3365705"/>
            <a:ext cx="4304063" cy="276999"/>
          </a:xfrm>
          <a:prstGeom prst="rect">
            <a:avLst/>
          </a:prstGeom>
          <a:noFill/>
        </p:spPr>
        <p:txBody>
          <a:bodyPr wrap="none" rtlCol="0">
            <a:spAutoFit/>
          </a:bodyPr>
          <a:lstStyle/>
          <a:p>
            <a:pPr fontAlgn="base">
              <a:spcBef>
                <a:spcPct val="0"/>
              </a:spcBef>
              <a:spcAft>
                <a:spcPct val="0"/>
              </a:spcAft>
              <a:defRPr/>
            </a:pPr>
            <a:r>
              <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rPr>
              <a:t>Issues an alarm when a moving object enters the </a:t>
            </a:r>
            <a:r>
              <a:rPr lang="en-US" altLang="ja-JP" sz="12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designated area.</a:t>
            </a:r>
            <a:endPar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endParaRPr>
          </a:p>
        </p:txBody>
      </p:sp>
      <p:sp>
        <p:nvSpPr>
          <p:cNvPr id="76" name="テキスト ボックス 75"/>
          <p:cNvSpPr txBox="1"/>
          <p:nvPr/>
        </p:nvSpPr>
        <p:spPr>
          <a:xfrm>
            <a:off x="6236928" y="3288262"/>
            <a:ext cx="5135332" cy="461665"/>
          </a:xfrm>
          <a:prstGeom prst="rect">
            <a:avLst/>
          </a:prstGeom>
          <a:noFill/>
        </p:spPr>
        <p:txBody>
          <a:bodyPr wrap="square" rtlCol="0">
            <a:spAutoFit/>
          </a:bodyPr>
          <a:lstStyle/>
          <a:p>
            <a:pPr lvl="0" fontAlgn="base">
              <a:spcBef>
                <a:spcPct val="0"/>
              </a:spcBef>
              <a:spcAft>
                <a:spcPct val="0"/>
              </a:spcAft>
              <a:defRPr/>
            </a:pPr>
            <a:r>
              <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rPr>
              <a:t>Issues an alarm when a moving object enters the </a:t>
            </a:r>
            <a:r>
              <a:rPr lang="en-US" altLang="ja-JP" sz="12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designated area and moves </a:t>
            </a:r>
            <a:r>
              <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rPr>
              <a:t>to the specified direction</a:t>
            </a:r>
            <a:r>
              <a:rPr lang="en-US" altLang="ja-JP" sz="12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a:t>
            </a:r>
            <a:endPar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endParaRPr>
          </a:p>
        </p:txBody>
      </p:sp>
      <p:sp>
        <p:nvSpPr>
          <p:cNvPr id="80" name="テキスト ボックス 79"/>
          <p:cNvSpPr txBox="1"/>
          <p:nvPr/>
        </p:nvSpPr>
        <p:spPr>
          <a:xfrm>
            <a:off x="482135" y="5913802"/>
            <a:ext cx="5478553" cy="461665"/>
          </a:xfrm>
          <a:prstGeom prst="rect">
            <a:avLst/>
          </a:prstGeom>
          <a:noFill/>
        </p:spPr>
        <p:txBody>
          <a:bodyPr wrap="square" rtlCol="0">
            <a:spAutoFit/>
          </a:bodyPr>
          <a:lstStyle/>
          <a:p>
            <a:pPr lvl="0" fontAlgn="base">
              <a:spcBef>
                <a:spcPct val="0"/>
              </a:spcBef>
              <a:spcAft>
                <a:spcPct val="0"/>
              </a:spcAft>
              <a:defRPr/>
            </a:pPr>
            <a:r>
              <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rPr>
              <a:t>Issues an alarm when a moving object enters the </a:t>
            </a:r>
            <a:r>
              <a:rPr lang="en-US" altLang="ja-JP" sz="12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designated area and </a:t>
            </a:r>
            <a:r>
              <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rPr>
              <a:t>stays there for a specified period</a:t>
            </a:r>
            <a:r>
              <a:rPr lang="en-US" altLang="ja-JP" sz="12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a:t>
            </a:r>
            <a:endParaRPr kumimoji="1" lang="ja-JP" altLang="en-US" sz="12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3" name="テキスト ボックス 82"/>
          <p:cNvSpPr txBox="1"/>
          <p:nvPr/>
        </p:nvSpPr>
        <p:spPr>
          <a:xfrm>
            <a:off x="6173921" y="5884734"/>
            <a:ext cx="5472206" cy="461665"/>
          </a:xfrm>
          <a:prstGeom prst="rect">
            <a:avLst/>
          </a:prstGeom>
          <a:noFill/>
        </p:spPr>
        <p:txBody>
          <a:bodyPr wrap="square" rtlCol="0">
            <a:spAutoFit/>
          </a:bodyPr>
          <a:lstStyle/>
          <a:p>
            <a:pPr lvl="0" fontAlgn="base">
              <a:spcBef>
                <a:spcPct val="0"/>
              </a:spcBef>
              <a:spcAft>
                <a:spcPct val="0"/>
              </a:spcAft>
              <a:defRPr/>
            </a:pPr>
            <a:r>
              <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rPr>
              <a:t>Issues an alarm when an object moving to the specified direction </a:t>
            </a:r>
            <a:r>
              <a:rPr lang="en-US" altLang="ja-JP" sz="12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crosses </a:t>
            </a:r>
            <a:r>
              <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rPr>
              <a:t>the </a:t>
            </a:r>
            <a:r>
              <a:rPr lang="en-US" altLang="ja-JP" sz="1200" dirty="0" smtClean="0">
                <a:solidFill>
                  <a:srgbClr val="0A54A0"/>
                </a:solidFill>
                <a:latin typeface="Calibri" panose="020F0502020204030204" pitchFamily="34" charset="0"/>
                <a:ea typeface="Meiryo UI" panose="020B0604030504040204" pitchFamily="50" charset="-128"/>
                <a:cs typeface="Calibri" panose="020F0502020204030204" pitchFamily="34" charset="0"/>
              </a:rPr>
              <a:t>designated line.</a:t>
            </a:r>
            <a:endParaRPr lang="en-US" altLang="ja-JP" sz="1200" dirty="0">
              <a:solidFill>
                <a:srgbClr val="0A54A0"/>
              </a:solidFill>
              <a:latin typeface="Calibri" panose="020F0502020204030204" pitchFamily="34" charset="0"/>
              <a:ea typeface="Meiryo UI" panose="020B0604030504040204" pitchFamily="50" charset="-128"/>
              <a:cs typeface="Calibri" panose="020F0502020204030204" pitchFamily="34" charset="0"/>
            </a:endParaRPr>
          </a:p>
        </p:txBody>
      </p:sp>
      <p:sp>
        <p:nvSpPr>
          <p:cNvPr id="84" name="正方形/長方形 83"/>
          <p:cNvSpPr/>
          <p:nvPr/>
        </p:nvSpPr>
        <p:spPr>
          <a:xfrm>
            <a:off x="3227038" y="4324027"/>
            <a:ext cx="391815" cy="114860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23" name="タイトル 1"/>
          <p:cNvSpPr txBox="1">
            <a:spLocks/>
          </p:cNvSpPr>
          <p:nvPr/>
        </p:nvSpPr>
        <p:spPr>
          <a:xfrm>
            <a:off x="300869" y="34619"/>
            <a:ext cx="10515600" cy="564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b="0" kern="1200">
                <a:solidFill>
                  <a:schemeClr val="tx1"/>
                </a:solidFill>
                <a:latin typeface="Meiryo UI" panose="020B0604030504040204" pitchFamily="50" charset="-128"/>
                <a:ea typeface="Meiryo UI" panose="020B0604030504040204" pitchFamily="50" charset="-128"/>
                <a:cs typeface="+mj-cs"/>
              </a:defRPr>
            </a:lvl1pPr>
          </a:lstStyle>
          <a:p>
            <a:r>
              <a:rPr lang="en-US" altLang="ja-JP" dirty="0" smtClean="0">
                <a:latin typeface="Calibri" panose="020F0502020204030204" pitchFamily="34" charset="0"/>
                <a:cs typeface="Calibri" panose="020F0502020204030204" pitchFamily="34" charset="0"/>
              </a:rPr>
              <a:t>Overview of AI-VMD (2)</a:t>
            </a:r>
            <a:endParaRPr lang="ja-JP" altLang="en-US" dirty="0">
              <a:latin typeface="Calibri" panose="020F0502020204030204" pitchFamily="34" charset="0"/>
              <a:cs typeface="Calibri" panose="020F0502020204030204" pitchFamily="34" charset="0"/>
            </a:endParaRPr>
          </a:p>
        </p:txBody>
      </p:sp>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257" y="1202862"/>
            <a:ext cx="3897221" cy="2183459"/>
          </a:xfrm>
          <a:prstGeom prst="rect">
            <a:avLst/>
          </a:prstGeom>
        </p:spPr>
      </p:pic>
      <p:sp>
        <p:nvSpPr>
          <p:cNvPr id="25" name="フリーフォーム 24"/>
          <p:cNvSpPr/>
          <p:nvPr/>
        </p:nvSpPr>
        <p:spPr>
          <a:xfrm>
            <a:off x="7036368" y="1357462"/>
            <a:ext cx="3039979" cy="1892968"/>
          </a:xfrm>
          <a:custGeom>
            <a:avLst/>
            <a:gdLst>
              <a:gd name="connsiteX0" fmla="*/ 2279984 w 2279984"/>
              <a:gd name="connsiteY0" fmla="*/ 42110 h 1419726"/>
              <a:gd name="connsiteX1" fmla="*/ 2087479 w 2279984"/>
              <a:gd name="connsiteY1" fmla="*/ 0 h 1419726"/>
              <a:gd name="connsiteX2" fmla="*/ 0 w 2279984"/>
              <a:gd name="connsiteY2" fmla="*/ 944479 h 1419726"/>
              <a:gd name="connsiteX3" fmla="*/ 24063 w 2279984"/>
              <a:gd name="connsiteY3" fmla="*/ 1419726 h 1419726"/>
              <a:gd name="connsiteX4" fmla="*/ 2279984 w 2279984"/>
              <a:gd name="connsiteY4" fmla="*/ 42110 h 141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84" h="1419726">
                <a:moveTo>
                  <a:pt x="2279984" y="42110"/>
                </a:moveTo>
                <a:lnTo>
                  <a:pt x="2087479" y="0"/>
                </a:lnTo>
                <a:lnTo>
                  <a:pt x="0" y="944479"/>
                </a:lnTo>
                <a:lnTo>
                  <a:pt x="24063" y="1419726"/>
                </a:lnTo>
                <a:lnTo>
                  <a:pt x="2279984" y="42110"/>
                </a:lnTo>
                <a:close/>
              </a:path>
            </a:pathLst>
          </a:cu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400"/>
          </a:p>
        </p:txBody>
      </p:sp>
      <p:sp>
        <p:nvSpPr>
          <p:cNvPr id="26" name="フリーフォーム 25"/>
          <p:cNvSpPr/>
          <p:nvPr/>
        </p:nvSpPr>
        <p:spPr>
          <a:xfrm>
            <a:off x="7172725" y="1445695"/>
            <a:ext cx="3368843" cy="1896921"/>
          </a:xfrm>
          <a:custGeom>
            <a:avLst/>
            <a:gdLst>
              <a:gd name="connsiteX0" fmla="*/ 0 w 2526632"/>
              <a:gd name="connsiteY0" fmla="*/ 1395663 h 1467852"/>
              <a:gd name="connsiteX1" fmla="*/ 2267953 w 2526632"/>
              <a:gd name="connsiteY1" fmla="*/ 0 h 1467852"/>
              <a:gd name="connsiteX2" fmla="*/ 2526632 w 2526632"/>
              <a:gd name="connsiteY2" fmla="*/ 36094 h 1467852"/>
              <a:gd name="connsiteX3" fmla="*/ 1810753 w 2526632"/>
              <a:gd name="connsiteY3" fmla="*/ 974558 h 1467852"/>
              <a:gd name="connsiteX4" fmla="*/ 1931069 w 2526632"/>
              <a:gd name="connsiteY4" fmla="*/ 1467852 h 1467852"/>
              <a:gd name="connsiteX5" fmla="*/ 0 w 2526632"/>
              <a:gd name="connsiteY5" fmla="*/ 1395663 h 146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632" h="1467852">
                <a:moveTo>
                  <a:pt x="0" y="1395663"/>
                </a:moveTo>
                <a:lnTo>
                  <a:pt x="2267953" y="0"/>
                </a:lnTo>
                <a:lnTo>
                  <a:pt x="2526632" y="36094"/>
                </a:lnTo>
                <a:lnTo>
                  <a:pt x="1810753" y="974558"/>
                </a:lnTo>
                <a:lnTo>
                  <a:pt x="1931069" y="1467852"/>
                </a:lnTo>
                <a:lnTo>
                  <a:pt x="0" y="1395663"/>
                </a:lnTo>
                <a:close/>
              </a:path>
            </a:pathLst>
          </a:cu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400"/>
          </a:p>
        </p:txBody>
      </p:sp>
      <p:cxnSp>
        <p:nvCxnSpPr>
          <p:cNvPr id="27" name="直線矢印コネクタ 26"/>
          <p:cNvCxnSpPr/>
          <p:nvPr/>
        </p:nvCxnSpPr>
        <p:spPr>
          <a:xfrm flipV="1">
            <a:off x="8556358" y="2500035"/>
            <a:ext cx="513679" cy="438773"/>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H="1">
            <a:off x="7934790" y="2118179"/>
            <a:ext cx="497312" cy="396965"/>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003" y="1189728"/>
            <a:ext cx="3914736" cy="2202039"/>
          </a:xfrm>
          <a:prstGeom prst="rect">
            <a:avLst/>
          </a:prstGeom>
        </p:spPr>
      </p:pic>
      <p:sp>
        <p:nvSpPr>
          <p:cNvPr id="30" name="フリーフォーム 29"/>
          <p:cNvSpPr/>
          <p:nvPr/>
        </p:nvSpPr>
        <p:spPr>
          <a:xfrm>
            <a:off x="2101731" y="2279323"/>
            <a:ext cx="2213811" cy="1066332"/>
          </a:xfrm>
          <a:custGeom>
            <a:avLst/>
            <a:gdLst>
              <a:gd name="connsiteX0" fmla="*/ 1660358 w 1660358"/>
              <a:gd name="connsiteY0" fmla="*/ 0 h 842211"/>
              <a:gd name="connsiteX1" fmla="*/ 1461837 w 1660358"/>
              <a:gd name="connsiteY1" fmla="*/ 842211 h 842211"/>
              <a:gd name="connsiteX2" fmla="*/ 0 w 1660358"/>
              <a:gd name="connsiteY2" fmla="*/ 824163 h 842211"/>
              <a:gd name="connsiteX3" fmla="*/ 1106906 w 1660358"/>
              <a:gd name="connsiteY3" fmla="*/ 18048 h 842211"/>
              <a:gd name="connsiteX4" fmla="*/ 1660358 w 1660358"/>
              <a:gd name="connsiteY4" fmla="*/ 0 h 8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358" h="842211">
                <a:moveTo>
                  <a:pt x="1660358" y="0"/>
                </a:moveTo>
                <a:lnTo>
                  <a:pt x="1461837" y="842211"/>
                </a:lnTo>
                <a:lnTo>
                  <a:pt x="0" y="824163"/>
                </a:lnTo>
                <a:lnTo>
                  <a:pt x="1106906" y="18048"/>
                </a:lnTo>
                <a:lnTo>
                  <a:pt x="1660358" y="0"/>
                </a:lnTo>
                <a:close/>
              </a:path>
            </a:pathLst>
          </a:cu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400"/>
          </a:p>
        </p:txBody>
      </p:sp>
      <p:pic>
        <p:nvPicPr>
          <p:cNvPr id="31" name="図 30"/>
          <p:cNvPicPr>
            <a:picLocks noChangeAspect="1"/>
          </p:cNvPicPr>
          <p:nvPr/>
        </p:nvPicPr>
        <p:blipFill>
          <a:blip r:embed="rId4"/>
          <a:stretch>
            <a:fillRect/>
          </a:stretch>
        </p:blipFill>
        <p:spPr>
          <a:xfrm>
            <a:off x="1298081" y="3799496"/>
            <a:ext cx="3914736" cy="2202039"/>
          </a:xfrm>
          <a:prstGeom prst="rect">
            <a:avLst/>
          </a:prstGeom>
        </p:spPr>
      </p:pic>
      <p:sp>
        <p:nvSpPr>
          <p:cNvPr id="32" name="正方形/長方形 31"/>
          <p:cNvSpPr/>
          <p:nvPr/>
        </p:nvSpPr>
        <p:spPr>
          <a:xfrm>
            <a:off x="3235923" y="4296389"/>
            <a:ext cx="382891" cy="1158744"/>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defRPr/>
            </a:pPr>
            <a:endParaRPr lang="ja-JP" altLang="en-US" sz="1867">
              <a:solidFill>
                <a:prstClr val="white"/>
              </a:solidFill>
              <a:effectLst>
                <a:outerShdw blurRad="38100" dist="38100" dir="2700000" algn="tl">
                  <a:srgbClr val="000000">
                    <a:alpha val="43137"/>
                  </a:srgbClr>
                </a:outerShdw>
              </a:effectLst>
              <a:latin typeface="Arial"/>
              <a:ea typeface="ＭＳ Ｐゴシック" panose="020B0600070205080204" pitchFamily="50" charset="-128"/>
            </a:endParaRPr>
          </a:p>
        </p:txBody>
      </p:sp>
      <p:sp>
        <p:nvSpPr>
          <p:cNvPr id="33" name="フリーフォーム 32"/>
          <p:cNvSpPr/>
          <p:nvPr/>
        </p:nvSpPr>
        <p:spPr>
          <a:xfrm>
            <a:off x="2200083" y="5005954"/>
            <a:ext cx="2598820" cy="954505"/>
          </a:xfrm>
          <a:custGeom>
            <a:avLst/>
            <a:gdLst>
              <a:gd name="connsiteX0" fmla="*/ 60157 w 1949115"/>
              <a:gd name="connsiteY0" fmla="*/ 715879 h 715879"/>
              <a:gd name="connsiteX1" fmla="*/ 1949115 w 1949115"/>
              <a:gd name="connsiteY1" fmla="*/ 715879 h 715879"/>
              <a:gd name="connsiteX2" fmla="*/ 1010652 w 1949115"/>
              <a:gd name="connsiteY2" fmla="*/ 0 h 715879"/>
              <a:gd name="connsiteX3" fmla="*/ 0 w 1949115"/>
              <a:gd name="connsiteY3" fmla="*/ 264695 h 715879"/>
              <a:gd name="connsiteX4" fmla="*/ 60157 w 1949115"/>
              <a:gd name="connsiteY4" fmla="*/ 715879 h 71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115" h="715879">
                <a:moveTo>
                  <a:pt x="60157" y="715879"/>
                </a:moveTo>
                <a:lnTo>
                  <a:pt x="1949115" y="715879"/>
                </a:lnTo>
                <a:lnTo>
                  <a:pt x="1010652" y="0"/>
                </a:lnTo>
                <a:lnTo>
                  <a:pt x="0" y="264695"/>
                </a:lnTo>
                <a:lnTo>
                  <a:pt x="60157" y="715879"/>
                </a:lnTo>
                <a:close/>
              </a:path>
            </a:pathLst>
          </a:cu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400"/>
          </a:p>
        </p:txBody>
      </p:sp>
      <p:pic>
        <p:nvPicPr>
          <p:cNvPr id="34" name="図 3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11626" y="3791688"/>
            <a:ext cx="3970852" cy="2178453"/>
          </a:xfrm>
          <a:prstGeom prst="rect">
            <a:avLst/>
          </a:prstGeom>
        </p:spPr>
      </p:pic>
      <p:cxnSp>
        <p:nvCxnSpPr>
          <p:cNvPr id="35" name="直線コネクタ 34"/>
          <p:cNvCxnSpPr/>
          <p:nvPr/>
        </p:nvCxnSpPr>
        <p:spPr>
          <a:xfrm>
            <a:off x="8054496" y="5088950"/>
            <a:ext cx="838636" cy="3208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flipV="1">
            <a:off x="8508192" y="4998576"/>
            <a:ext cx="384939" cy="437019"/>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p:cNvSpPr txBox="1"/>
          <p:nvPr/>
        </p:nvSpPr>
        <p:spPr>
          <a:xfrm>
            <a:off x="555853" y="1195169"/>
            <a:ext cx="1224000" cy="400110"/>
          </a:xfrm>
          <a:prstGeom prst="rect">
            <a:avLst/>
          </a:prstGeom>
          <a:solidFill>
            <a:srgbClr val="0A54A0"/>
          </a:solidFill>
          <a:ln w="25400" cap="flat" cmpd="sng" algn="ctr">
            <a:no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2000" b="1" i="0" u="none" strike="noStrike" kern="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rPr>
              <a:t>Intruder</a:t>
            </a:r>
            <a:endParaRPr kumimoji="0" lang="ja-JP" altLang="en-US" sz="2000" b="1" i="0" u="none" strike="noStrike" kern="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75" name="テキスト ボックス 74"/>
          <p:cNvSpPr txBox="1"/>
          <p:nvPr/>
        </p:nvSpPr>
        <p:spPr>
          <a:xfrm>
            <a:off x="6271522" y="1195169"/>
            <a:ext cx="1224000" cy="400110"/>
          </a:xfrm>
          <a:prstGeom prst="rect">
            <a:avLst/>
          </a:prstGeom>
          <a:solidFill>
            <a:srgbClr val="0A54A0"/>
          </a:solidFill>
          <a:ln w="25400" cap="flat" cmpd="sng" algn="ctr">
            <a:no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2000" b="1" kern="0" dirty="0" smtClean="0">
                <a:solidFill>
                  <a:prstClr val="white"/>
                </a:solidFill>
                <a:latin typeface="Calibri" panose="020F0502020204030204" pitchFamily="34" charset="0"/>
                <a:ea typeface="Meiryo UI" panose="020B0604030504040204" pitchFamily="50" charset="-128"/>
                <a:cs typeface="Calibri" panose="020F0502020204030204" pitchFamily="34" charset="0"/>
              </a:rPr>
              <a:t>Direction</a:t>
            </a:r>
            <a:endParaRPr kumimoji="0" lang="ja-JP" altLang="en-US" sz="2000" b="1" i="0" u="none" strike="noStrike" kern="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79" name="テキスト ボックス 78"/>
          <p:cNvSpPr txBox="1"/>
          <p:nvPr/>
        </p:nvSpPr>
        <p:spPr>
          <a:xfrm>
            <a:off x="532992" y="3774578"/>
            <a:ext cx="1224000" cy="400110"/>
          </a:xfrm>
          <a:prstGeom prst="rect">
            <a:avLst/>
          </a:prstGeom>
          <a:solidFill>
            <a:srgbClr val="0A54A0"/>
          </a:solidFill>
          <a:ln w="25400" cap="flat" cmpd="sng" algn="ctr">
            <a:no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2000" b="1" kern="0" dirty="0" smtClean="0">
                <a:solidFill>
                  <a:prstClr val="white"/>
                </a:solidFill>
                <a:latin typeface="Calibri" panose="020F0502020204030204" pitchFamily="34" charset="0"/>
                <a:ea typeface="Meiryo UI" panose="020B0604030504040204" pitchFamily="50" charset="-128"/>
                <a:cs typeface="Calibri" panose="020F0502020204030204" pitchFamily="34" charset="0"/>
              </a:rPr>
              <a:t>Loitering</a:t>
            </a:r>
            <a:endParaRPr kumimoji="0" lang="ja-JP" altLang="en-US" sz="2000" b="1" i="0" u="none" strike="noStrike" kern="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2" name="テキスト ボックス 81"/>
          <p:cNvSpPr txBox="1"/>
          <p:nvPr/>
        </p:nvSpPr>
        <p:spPr>
          <a:xfrm>
            <a:off x="6248661" y="3774578"/>
            <a:ext cx="1224000" cy="400110"/>
          </a:xfrm>
          <a:prstGeom prst="rect">
            <a:avLst/>
          </a:prstGeom>
          <a:solidFill>
            <a:srgbClr val="0A54A0"/>
          </a:solidFill>
          <a:ln w="25400" cap="flat" cmpd="sng" algn="ctr">
            <a:noFill/>
            <a:prstDash val="solid"/>
          </a:ln>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2000" b="1" i="0" u="none" strike="noStrike" kern="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rPr>
              <a:t>Cross line</a:t>
            </a:r>
            <a:endParaRPr kumimoji="0" lang="ja-JP" altLang="en-US" sz="2000" b="1" i="0" u="none" strike="noStrike" kern="0" cap="none" spc="0" normalizeH="0" baseline="0" noProof="0" dirty="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1952174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6223441" y="2557153"/>
            <a:ext cx="5636594" cy="3665955"/>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6" name="正方形/長方形 45"/>
          <p:cNvSpPr/>
          <p:nvPr/>
        </p:nvSpPr>
        <p:spPr>
          <a:xfrm>
            <a:off x="346185" y="2554582"/>
            <a:ext cx="5644689" cy="3666464"/>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3" name="正方形/長方形 42"/>
          <p:cNvSpPr/>
          <p:nvPr/>
        </p:nvSpPr>
        <p:spPr>
          <a:xfrm>
            <a:off x="346185" y="727297"/>
            <a:ext cx="11509433" cy="1651406"/>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4" name="テキスト ボックス 43"/>
          <p:cNvSpPr txBox="1"/>
          <p:nvPr/>
        </p:nvSpPr>
        <p:spPr>
          <a:xfrm>
            <a:off x="416222" y="699330"/>
            <a:ext cx="4369338" cy="523220"/>
          </a:xfrm>
          <a:prstGeom prst="rect">
            <a:avLst/>
          </a:prstGeom>
          <a:noFill/>
        </p:spPr>
        <p:txBody>
          <a:bodyPr wrap="none" rtlCol="0">
            <a:spAutoFit/>
          </a:bodyPr>
          <a:lstStyle/>
          <a:p>
            <a:r>
              <a:rPr lang="en-US" altLang="ja-JP" sz="2800" dirty="0" smtClean="0">
                <a:solidFill>
                  <a:srgbClr val="002060"/>
                </a:solidFill>
                <a:latin typeface="Calibri" panose="020F0502020204030204" pitchFamily="34" charset="0"/>
                <a:ea typeface="Meiryo UI" panose="020B0604030504040204" pitchFamily="50" charset="-128"/>
                <a:cs typeface="Calibri" panose="020F0502020204030204" pitchFamily="34" charset="0"/>
              </a:rPr>
              <a:t>How AI-VMD detects motion</a:t>
            </a:r>
            <a:endParaRPr kumimoji="1" lang="ja-JP" altLang="en-US" sz="2800" dirty="0">
              <a:solidFill>
                <a:srgbClr val="002060"/>
              </a:solidFill>
              <a:latin typeface="Calibri" panose="020F0502020204030204" pitchFamily="34" charset="0"/>
              <a:ea typeface="Meiryo UI" panose="020B0604030504040204" pitchFamily="50" charset="-128"/>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8</a:t>
            </a:fld>
            <a:endParaRPr lang="ja-JP" altLang="en-US" dirty="0"/>
          </a:p>
        </p:txBody>
      </p:sp>
      <p:sp>
        <p:nvSpPr>
          <p:cNvPr id="14" name="Text Box 12"/>
          <p:cNvSpPr txBox="1">
            <a:spLocks noChangeArrowheads="1"/>
          </p:cNvSpPr>
          <p:nvPr/>
        </p:nvSpPr>
        <p:spPr bwMode="auto">
          <a:xfrm>
            <a:off x="520407" y="1541193"/>
            <a:ext cx="11358199" cy="728469"/>
          </a:xfrm>
          <a:prstGeom prst="rect">
            <a:avLst/>
          </a:prstGeom>
          <a:noFill/>
          <a:ln>
            <a:noFill/>
          </a:ln>
          <a:effectLst/>
          <a:extLst/>
        </p:spPr>
        <p:txBody>
          <a:bodyPr lIns="90000" tIns="46800" rIns="90000" bIns="46800"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285750" indent="-285750" eaLnBrk="1" hangingPunct="1">
              <a:spcBef>
                <a:spcPct val="0"/>
              </a:spcBef>
            </a:pPr>
            <a:r>
              <a:rPr lang="en-US" altLang="ja-JP" sz="1600" dirty="0" smtClean="0">
                <a:ea typeface="Meiryo UI" panose="020B0604030504040204" pitchFamily="50" charset="-128"/>
                <a:cs typeface="Calibri" panose="020F0502020204030204" pitchFamily="34" charset="0"/>
              </a:rPr>
              <a:t>A detection indicator will be displayed when detecting a moving object on the image.</a:t>
            </a:r>
          </a:p>
          <a:p>
            <a:pPr marL="285750" indent="-285750" eaLnBrk="1" hangingPunct="1">
              <a:spcBef>
                <a:spcPct val="0"/>
              </a:spcBef>
            </a:pPr>
            <a:r>
              <a:rPr lang="en-US" altLang="ja-JP" sz="1600" dirty="0" smtClean="0">
                <a:ea typeface="Meiryo UI" panose="020B0604030504040204" pitchFamily="50" charset="-128"/>
                <a:cs typeface="Calibri" panose="020F0502020204030204" pitchFamily="34" charset="0"/>
              </a:rPr>
              <a:t>Whether a moving object is inside of the detection area or not is determined by </a:t>
            </a:r>
            <a:r>
              <a:rPr lang="en-US" altLang="ja-JP" sz="1600" b="1" dirty="0" smtClean="0">
                <a:ea typeface="Meiryo UI" panose="020B0604030504040204" pitchFamily="50" charset="-128"/>
                <a:cs typeface="Calibri" panose="020F0502020204030204" pitchFamily="34" charset="0"/>
              </a:rPr>
              <a:t>whether the center bottom of detection indicator</a:t>
            </a:r>
            <a:r>
              <a:rPr lang="ja-JP" altLang="en-US" sz="1600" b="1" dirty="0">
                <a:ea typeface="Meiryo UI" panose="020B0604030504040204" pitchFamily="50" charset="-128"/>
                <a:cs typeface="Calibri" panose="020F0502020204030204" pitchFamily="34" charset="0"/>
              </a:rPr>
              <a:t> </a:t>
            </a:r>
            <a:r>
              <a:rPr lang="en-US" altLang="ja-JP" sz="1600" b="1" dirty="0" smtClean="0">
                <a:ea typeface="Meiryo UI" panose="020B0604030504040204" pitchFamily="50" charset="-128"/>
                <a:cs typeface="Calibri" panose="020F0502020204030204" pitchFamily="34" charset="0"/>
              </a:rPr>
              <a:t>is inside of the area or not</a:t>
            </a:r>
            <a:r>
              <a:rPr lang="en-US" altLang="ja-JP" sz="1600" dirty="0" smtClean="0">
                <a:ea typeface="Meiryo UI" panose="020B0604030504040204" pitchFamily="50" charset="-128"/>
                <a:cs typeface="Calibri" panose="020F0502020204030204" pitchFamily="34" charset="0"/>
              </a:rPr>
              <a:t>.</a:t>
            </a:r>
            <a:endParaRPr lang="en-US" altLang="ja-JP" sz="1600" dirty="0">
              <a:effectLst/>
              <a:ea typeface="Meiryo UI" panose="020B0604030504040204" pitchFamily="50" charset="-128"/>
              <a:cs typeface="Calibri" panose="020F0502020204030204" pitchFamily="34" charset="0"/>
            </a:endParaRPr>
          </a:p>
        </p:txBody>
      </p:sp>
      <p:sp>
        <p:nvSpPr>
          <p:cNvPr id="26" name="Text Box 27"/>
          <p:cNvSpPr txBox="1">
            <a:spLocks noChangeArrowheads="1"/>
          </p:cNvSpPr>
          <p:nvPr/>
        </p:nvSpPr>
        <p:spPr bwMode="auto">
          <a:xfrm>
            <a:off x="6388291" y="2640436"/>
            <a:ext cx="4260167" cy="340735"/>
          </a:xfrm>
          <a:prstGeom prst="rect">
            <a:avLst/>
          </a:prstGeom>
          <a:solidFill>
            <a:schemeClr val="accent2">
              <a:lumMod val="20000"/>
              <a:lumOff val="80000"/>
            </a:schemeClr>
          </a:solidFill>
          <a:ln w="19050" algn="ctr">
            <a:solidFill>
              <a:schemeClr val="tx1"/>
            </a:solidFill>
            <a:miter lim="800000"/>
            <a:headEnd/>
            <a:tailEnd/>
          </a:ln>
          <a:effectLst/>
          <a:extLst/>
        </p:spPr>
        <p:txBody>
          <a:bodyPr wrap="none" lIns="90000" tIns="46800" rIns="90000" bIns="46800" anchor="ctr"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a typeface="Meiryo UI" panose="020B0604030504040204" pitchFamily="50" charset="-128"/>
                <a:cs typeface="Calibri" panose="020F0502020204030204" pitchFamily="34" charset="0"/>
              </a:rPr>
              <a:t>The moving object is inside of detection area</a:t>
            </a:r>
            <a:endParaRPr lang="en-US" altLang="ja-JP" sz="1600" dirty="0">
              <a:effectLst/>
              <a:ea typeface="Meiryo UI" panose="020B0604030504040204" pitchFamily="50" charset="-128"/>
              <a:cs typeface="Calibri" panose="020F0502020204030204" pitchFamily="34" charset="0"/>
            </a:endParaRPr>
          </a:p>
        </p:txBody>
      </p:sp>
      <p:sp>
        <p:nvSpPr>
          <p:cNvPr id="28" name="Text Box 29"/>
          <p:cNvSpPr txBox="1">
            <a:spLocks noChangeArrowheads="1"/>
          </p:cNvSpPr>
          <p:nvPr/>
        </p:nvSpPr>
        <p:spPr bwMode="auto">
          <a:xfrm>
            <a:off x="520406" y="2641922"/>
            <a:ext cx="4491457" cy="340735"/>
          </a:xfrm>
          <a:prstGeom prst="rect">
            <a:avLst/>
          </a:prstGeom>
          <a:solidFill>
            <a:schemeClr val="accent6">
              <a:lumMod val="20000"/>
              <a:lumOff val="80000"/>
            </a:schemeClr>
          </a:solidFill>
          <a:ln w="19050" algn="ctr">
            <a:solidFill>
              <a:schemeClr val="tx1"/>
            </a:solidFill>
            <a:miter lim="800000"/>
            <a:headEnd/>
            <a:tailEnd/>
          </a:ln>
          <a:effectLst/>
          <a:extLst/>
        </p:spPr>
        <p:txBody>
          <a:bodyPr lIns="90000" tIns="46800" rIns="90000" bIns="46800" anchor="ctr"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a typeface="Meiryo UI" panose="020B0604030504040204" pitchFamily="50" charset="-128"/>
                <a:cs typeface="Calibri" panose="020F0502020204030204" pitchFamily="34" charset="0"/>
              </a:rPr>
              <a:t>The moving object is outside of detection area</a:t>
            </a:r>
            <a:endParaRPr lang="en-US" altLang="ja-JP" sz="1600" dirty="0">
              <a:effectLst/>
              <a:ea typeface="Meiryo UI" panose="020B0604030504040204" pitchFamily="50" charset="-128"/>
              <a:cs typeface="Calibri" panose="020F0502020204030204" pitchFamily="34" charset="0"/>
            </a:endParaRPr>
          </a:p>
        </p:txBody>
      </p:sp>
      <p:grpSp>
        <p:nvGrpSpPr>
          <p:cNvPr id="47" name="グループ化 46"/>
          <p:cNvGrpSpPr/>
          <p:nvPr/>
        </p:nvGrpSpPr>
        <p:grpSpPr>
          <a:xfrm>
            <a:off x="465958" y="3291948"/>
            <a:ext cx="5671833" cy="2666966"/>
            <a:chOff x="1805632" y="3283600"/>
            <a:chExt cx="4116969" cy="1935850"/>
          </a:xfrm>
        </p:grpSpPr>
        <p:grpSp>
          <p:nvGrpSpPr>
            <p:cNvPr id="6" name="Group 2"/>
            <p:cNvGrpSpPr>
              <a:grpSpLocks/>
            </p:cNvGrpSpPr>
            <p:nvPr/>
          </p:nvGrpSpPr>
          <p:grpSpPr bwMode="auto">
            <a:xfrm>
              <a:off x="2086370" y="3283600"/>
              <a:ext cx="2716213" cy="1416050"/>
              <a:chOff x="466" y="775"/>
              <a:chExt cx="1711" cy="892"/>
            </a:xfrm>
          </p:grpSpPr>
          <p:pic>
            <p:nvPicPr>
              <p:cNvPr id="7" name="Picture 3" descr="エリア設定用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 y="775"/>
                <a:ext cx="1711"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p:cNvSpPr>
                <a:spLocks noChangeShapeType="1"/>
              </p:cNvSpPr>
              <p:nvPr/>
            </p:nvSpPr>
            <p:spPr bwMode="auto">
              <a:xfrm>
                <a:off x="1508" y="941"/>
                <a:ext cx="172" cy="429"/>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sp>
            <p:nvSpPr>
              <p:cNvPr id="9" name="Line 5"/>
              <p:cNvSpPr>
                <a:spLocks noChangeShapeType="1"/>
              </p:cNvSpPr>
              <p:nvPr/>
            </p:nvSpPr>
            <p:spPr bwMode="auto">
              <a:xfrm flipV="1">
                <a:off x="1152" y="948"/>
                <a:ext cx="356" cy="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sp>
            <p:nvSpPr>
              <p:cNvPr id="10" name="Line 6"/>
              <p:cNvSpPr>
                <a:spLocks noChangeShapeType="1"/>
              </p:cNvSpPr>
              <p:nvPr/>
            </p:nvSpPr>
            <p:spPr bwMode="auto">
              <a:xfrm flipV="1">
                <a:off x="865" y="947"/>
                <a:ext cx="295" cy="43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sp>
            <p:nvSpPr>
              <p:cNvPr id="11" name="Line 7"/>
              <p:cNvSpPr>
                <a:spLocks noChangeShapeType="1"/>
              </p:cNvSpPr>
              <p:nvPr/>
            </p:nvSpPr>
            <p:spPr bwMode="auto">
              <a:xfrm flipH="1">
                <a:off x="872" y="1374"/>
                <a:ext cx="808" cy="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grpSp>
        <p:sp>
          <p:nvSpPr>
            <p:cNvPr id="12" name="Rectangle 8"/>
            <p:cNvSpPr>
              <a:spLocks noChangeArrowheads="1"/>
            </p:cNvSpPr>
            <p:nvPr/>
          </p:nvSpPr>
          <p:spPr bwMode="auto">
            <a:xfrm>
              <a:off x="3429395" y="3632850"/>
              <a:ext cx="434975" cy="966788"/>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sp>
          <p:nvSpPr>
            <p:cNvPr id="13" name="Line 10"/>
            <p:cNvSpPr>
              <a:spLocks noChangeShapeType="1"/>
            </p:cNvSpPr>
            <p:nvPr/>
          </p:nvSpPr>
          <p:spPr bwMode="auto">
            <a:xfrm flipH="1">
              <a:off x="3791818" y="3449492"/>
              <a:ext cx="1039926" cy="11668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sp>
          <p:nvSpPr>
            <p:cNvPr id="33" name="Line 35"/>
            <p:cNvSpPr>
              <a:spLocks noChangeShapeType="1"/>
            </p:cNvSpPr>
            <p:nvPr/>
          </p:nvSpPr>
          <p:spPr bwMode="auto">
            <a:xfrm flipH="1" flipV="1">
              <a:off x="3910048" y="3871370"/>
              <a:ext cx="1070277" cy="2554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sp>
          <p:nvSpPr>
            <p:cNvPr id="35" name="Text Box 25"/>
            <p:cNvSpPr txBox="1">
              <a:spLocks noChangeArrowheads="1"/>
            </p:cNvSpPr>
            <p:nvPr/>
          </p:nvSpPr>
          <p:spPr bwMode="auto">
            <a:xfrm>
              <a:off x="1805632" y="4793400"/>
              <a:ext cx="3558833" cy="426050"/>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a typeface="Meiryo UI" panose="020B0604030504040204" pitchFamily="50" charset="-128"/>
                  <a:cs typeface="Calibri" panose="020F0502020204030204" pitchFamily="34" charset="0"/>
                </a:rPr>
                <a:t>Center bottom of the detection indicator is </a:t>
              </a:r>
              <a:r>
                <a:rPr lang="en-US" altLang="ja-JP" sz="1600" b="1" dirty="0" smtClean="0">
                  <a:ea typeface="Meiryo UI" panose="020B0604030504040204" pitchFamily="50" charset="-128"/>
                  <a:cs typeface="Calibri" panose="020F0502020204030204" pitchFamily="34" charset="0"/>
                </a:rPr>
                <a:t>outside of detection area</a:t>
              </a:r>
              <a:endParaRPr lang="en-US" altLang="ja-JP" sz="1600" b="1" dirty="0">
                <a:effectLst/>
                <a:ea typeface="Meiryo UI" panose="020B0604030504040204" pitchFamily="50" charset="-128"/>
                <a:cs typeface="Calibri" panose="020F0502020204030204" pitchFamily="34" charset="0"/>
              </a:endParaRPr>
            </a:p>
          </p:txBody>
        </p:sp>
        <p:sp>
          <p:nvSpPr>
            <p:cNvPr id="36" name="Text Box 22"/>
            <p:cNvSpPr txBox="1">
              <a:spLocks noChangeArrowheads="1"/>
            </p:cNvSpPr>
            <p:nvPr/>
          </p:nvSpPr>
          <p:spPr bwMode="auto">
            <a:xfrm>
              <a:off x="4705832" y="3314631"/>
              <a:ext cx="1216769" cy="24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ffectLst/>
                  <a:ea typeface="Meiryo UI" panose="020B0604030504040204" pitchFamily="50" charset="-128"/>
                  <a:cs typeface="Calibri" panose="020F0502020204030204" pitchFamily="34" charset="0"/>
                </a:rPr>
                <a:t>Detection area</a:t>
              </a:r>
              <a:endParaRPr lang="en-US" altLang="ja-JP" sz="1600" dirty="0">
                <a:effectLst/>
                <a:ea typeface="Meiryo UI" panose="020B0604030504040204" pitchFamily="50" charset="-128"/>
                <a:cs typeface="Calibri" panose="020F0502020204030204" pitchFamily="34" charset="0"/>
              </a:endParaRPr>
            </a:p>
          </p:txBody>
        </p:sp>
        <p:sp>
          <p:nvSpPr>
            <p:cNvPr id="37" name="Text Box 33"/>
            <p:cNvSpPr txBox="1">
              <a:spLocks noChangeArrowheads="1"/>
            </p:cNvSpPr>
            <p:nvPr/>
          </p:nvSpPr>
          <p:spPr bwMode="auto">
            <a:xfrm>
              <a:off x="4844966" y="3759539"/>
              <a:ext cx="936625" cy="4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a typeface="Meiryo UI" panose="020B0604030504040204" pitchFamily="50" charset="-128"/>
                  <a:cs typeface="Calibri" panose="020F0502020204030204" pitchFamily="34" charset="0"/>
                </a:rPr>
                <a:t>Detection indicator</a:t>
              </a:r>
              <a:endParaRPr lang="en-US" altLang="ja-JP" sz="1600" dirty="0">
                <a:effectLst/>
                <a:ea typeface="Meiryo UI" panose="020B0604030504040204" pitchFamily="50" charset="-128"/>
                <a:cs typeface="Calibri" panose="020F0502020204030204" pitchFamily="34" charset="0"/>
              </a:endParaRPr>
            </a:p>
          </p:txBody>
        </p:sp>
        <p:pic>
          <p:nvPicPr>
            <p:cNvPr id="38" name="図 3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2261" y="3632851"/>
              <a:ext cx="379901" cy="9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9"/>
            <p:cNvSpPr txBox="1">
              <a:spLocks noChangeArrowheads="1"/>
            </p:cNvSpPr>
            <p:nvPr/>
          </p:nvSpPr>
          <p:spPr bwMode="auto">
            <a:xfrm>
              <a:off x="3529828" y="4501901"/>
              <a:ext cx="243633" cy="20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dirty="0">
                  <a:solidFill>
                    <a:srgbClr val="FFC000"/>
                  </a:solidFill>
                  <a:effectLst/>
                  <a:ea typeface="HGP創英角ｺﾞｼｯｸUB" pitchFamily="50" charset="-128"/>
                  <a:cs typeface="Calibri" panose="020F0502020204030204" pitchFamily="34" charset="0"/>
                </a:rPr>
                <a:t>●</a:t>
              </a:r>
            </a:p>
          </p:txBody>
        </p:sp>
        <p:sp>
          <p:nvSpPr>
            <p:cNvPr id="40" name="Line 32"/>
            <p:cNvSpPr>
              <a:spLocks noChangeShapeType="1"/>
            </p:cNvSpPr>
            <p:nvPr/>
          </p:nvSpPr>
          <p:spPr bwMode="auto">
            <a:xfrm flipV="1">
              <a:off x="3596083" y="4666313"/>
              <a:ext cx="37586" cy="20161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latin typeface="Calibri" panose="020F0502020204030204" pitchFamily="34" charset="0"/>
                <a:cs typeface="Calibri" panose="020F0502020204030204" pitchFamily="34" charset="0"/>
              </a:endParaRPr>
            </a:p>
          </p:txBody>
        </p:sp>
      </p:grpSp>
      <p:grpSp>
        <p:nvGrpSpPr>
          <p:cNvPr id="48" name="グループ化 47"/>
          <p:cNvGrpSpPr/>
          <p:nvPr/>
        </p:nvGrpSpPr>
        <p:grpSpPr>
          <a:xfrm>
            <a:off x="6820381" y="2952046"/>
            <a:ext cx="5123848" cy="2925548"/>
            <a:chOff x="6592365" y="3065390"/>
            <a:chExt cx="3746952" cy="2139388"/>
          </a:xfrm>
        </p:grpSpPr>
        <p:grpSp>
          <p:nvGrpSpPr>
            <p:cNvPr id="15" name="Group 14"/>
            <p:cNvGrpSpPr>
              <a:grpSpLocks/>
            </p:cNvGrpSpPr>
            <p:nvPr/>
          </p:nvGrpSpPr>
          <p:grpSpPr bwMode="auto">
            <a:xfrm>
              <a:off x="6607197" y="3299476"/>
              <a:ext cx="2716212" cy="1416050"/>
              <a:chOff x="466" y="775"/>
              <a:chExt cx="1711" cy="892"/>
            </a:xfrm>
          </p:grpSpPr>
          <p:pic>
            <p:nvPicPr>
              <p:cNvPr id="16" name="Picture 15" descr="エリア設定用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 y="775"/>
                <a:ext cx="1711"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6"/>
              <p:cNvSpPr>
                <a:spLocks noChangeShapeType="1"/>
              </p:cNvSpPr>
              <p:nvPr/>
            </p:nvSpPr>
            <p:spPr bwMode="auto">
              <a:xfrm>
                <a:off x="1508" y="941"/>
                <a:ext cx="172" cy="429"/>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sp>
            <p:nvSpPr>
              <p:cNvPr id="18" name="Line 17"/>
              <p:cNvSpPr>
                <a:spLocks noChangeShapeType="1"/>
              </p:cNvSpPr>
              <p:nvPr/>
            </p:nvSpPr>
            <p:spPr bwMode="auto">
              <a:xfrm flipV="1">
                <a:off x="1152" y="948"/>
                <a:ext cx="356" cy="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sp>
            <p:nvSpPr>
              <p:cNvPr id="19" name="Line 18"/>
              <p:cNvSpPr>
                <a:spLocks noChangeShapeType="1"/>
              </p:cNvSpPr>
              <p:nvPr/>
            </p:nvSpPr>
            <p:spPr bwMode="auto">
              <a:xfrm flipV="1">
                <a:off x="865" y="947"/>
                <a:ext cx="295" cy="43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sp>
            <p:nvSpPr>
              <p:cNvPr id="20" name="Line 19"/>
              <p:cNvSpPr>
                <a:spLocks noChangeShapeType="1"/>
              </p:cNvSpPr>
              <p:nvPr/>
            </p:nvSpPr>
            <p:spPr bwMode="auto">
              <a:xfrm flipH="1">
                <a:off x="872" y="1370"/>
                <a:ext cx="808" cy="6"/>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grpSp>
        <p:sp>
          <p:nvSpPr>
            <p:cNvPr id="21" name="Rectangle 20"/>
            <p:cNvSpPr>
              <a:spLocks noChangeArrowheads="1"/>
            </p:cNvSpPr>
            <p:nvPr/>
          </p:nvSpPr>
          <p:spPr bwMode="auto">
            <a:xfrm>
              <a:off x="7462859" y="3390825"/>
              <a:ext cx="323850" cy="75247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sp>
          <p:nvSpPr>
            <p:cNvPr id="22" name="Text Box 22"/>
            <p:cNvSpPr txBox="1">
              <a:spLocks noChangeArrowheads="1"/>
            </p:cNvSpPr>
            <p:nvPr/>
          </p:nvSpPr>
          <p:spPr bwMode="auto">
            <a:xfrm>
              <a:off x="9246664" y="3341446"/>
              <a:ext cx="1092653" cy="24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ffectLst/>
                  <a:ea typeface="Meiryo UI" panose="020B0604030504040204" pitchFamily="50" charset="-128"/>
                  <a:cs typeface="Calibri" panose="020F0502020204030204" pitchFamily="34" charset="0"/>
                </a:rPr>
                <a:t>Detection area</a:t>
              </a:r>
              <a:endParaRPr lang="en-US" altLang="ja-JP" sz="1600" dirty="0">
                <a:effectLst/>
                <a:ea typeface="Meiryo UI" panose="020B0604030504040204" pitchFamily="50" charset="-128"/>
                <a:cs typeface="Calibri" panose="020F0502020204030204" pitchFamily="34" charset="0"/>
              </a:endParaRPr>
            </a:p>
          </p:txBody>
        </p:sp>
        <p:sp>
          <p:nvSpPr>
            <p:cNvPr id="23" name="Line 23"/>
            <p:cNvSpPr>
              <a:spLocks noChangeShapeType="1"/>
            </p:cNvSpPr>
            <p:nvPr/>
          </p:nvSpPr>
          <p:spPr bwMode="auto">
            <a:xfrm flipH="1">
              <a:off x="8324005" y="3485906"/>
              <a:ext cx="999404" cy="14668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sp>
          <p:nvSpPr>
            <p:cNvPr id="24" name="Text Box 25"/>
            <p:cNvSpPr txBox="1">
              <a:spLocks noChangeArrowheads="1"/>
            </p:cNvSpPr>
            <p:nvPr/>
          </p:nvSpPr>
          <p:spPr bwMode="auto">
            <a:xfrm>
              <a:off x="6592365" y="4775550"/>
              <a:ext cx="3338012" cy="429228"/>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a typeface="Meiryo UI" panose="020B0604030504040204" pitchFamily="50" charset="-128"/>
                  <a:cs typeface="Calibri" panose="020F0502020204030204" pitchFamily="34" charset="0"/>
                </a:rPr>
                <a:t>Center bottom of the detection indicator is </a:t>
              </a:r>
              <a:r>
                <a:rPr lang="en-US" altLang="ja-JP" sz="1600" b="1" dirty="0" smtClean="0">
                  <a:ea typeface="Meiryo UI" panose="020B0604030504040204" pitchFamily="50" charset="-128"/>
                  <a:cs typeface="Calibri" panose="020F0502020204030204" pitchFamily="34" charset="0"/>
                </a:rPr>
                <a:t>inside of the detection area</a:t>
              </a:r>
              <a:endParaRPr lang="en-US" altLang="ja-JP" sz="1600" b="1" dirty="0">
                <a:effectLst/>
                <a:ea typeface="Meiryo UI" panose="020B0604030504040204" pitchFamily="50" charset="-128"/>
                <a:cs typeface="Calibri" panose="020F0502020204030204" pitchFamily="34" charset="0"/>
              </a:endParaRPr>
            </a:p>
          </p:txBody>
        </p:sp>
        <p:pic>
          <p:nvPicPr>
            <p:cNvPr id="29" name="Picture 30" descr="パトライト"/>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4796" y="3065390"/>
              <a:ext cx="3968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31"/>
            <p:cNvSpPr>
              <a:spLocks noChangeShapeType="1"/>
            </p:cNvSpPr>
            <p:nvPr/>
          </p:nvSpPr>
          <p:spPr bwMode="auto">
            <a:xfrm flipH="1" flipV="1">
              <a:off x="7659253" y="4283951"/>
              <a:ext cx="387804" cy="547461"/>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sp>
          <p:nvSpPr>
            <p:cNvPr id="31" name="Text Box 33"/>
            <p:cNvSpPr txBox="1">
              <a:spLocks noChangeArrowheads="1"/>
            </p:cNvSpPr>
            <p:nvPr/>
          </p:nvSpPr>
          <p:spPr bwMode="auto">
            <a:xfrm>
              <a:off x="9272772" y="3947105"/>
              <a:ext cx="936625" cy="42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600" dirty="0" smtClean="0">
                  <a:ea typeface="Meiryo UI" panose="020B0604030504040204" pitchFamily="50" charset="-128"/>
                  <a:cs typeface="Calibri" panose="020F0502020204030204" pitchFamily="34" charset="0"/>
                </a:rPr>
                <a:t>Detection indicator</a:t>
              </a:r>
              <a:endParaRPr lang="en-US" altLang="ja-JP" sz="1600" dirty="0">
                <a:effectLst/>
                <a:ea typeface="Meiryo UI" panose="020B0604030504040204" pitchFamily="50" charset="-128"/>
                <a:cs typeface="Calibri" panose="020F0502020204030204" pitchFamily="34" charset="0"/>
              </a:endParaRPr>
            </a:p>
          </p:txBody>
        </p:sp>
        <p:sp>
          <p:nvSpPr>
            <p:cNvPr id="32" name="Line 34"/>
            <p:cNvSpPr>
              <a:spLocks noChangeShapeType="1"/>
            </p:cNvSpPr>
            <p:nvPr/>
          </p:nvSpPr>
          <p:spPr bwMode="auto">
            <a:xfrm flipH="1" flipV="1">
              <a:off x="7811843" y="3856689"/>
              <a:ext cx="1598547" cy="32362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a:defRPr/>
              </a:pPr>
              <a:endParaRPr lang="ja-JP" altLang="en-US"/>
            </a:p>
          </p:txBody>
        </p:sp>
        <p:pic>
          <p:nvPicPr>
            <p:cNvPr id="41" name="図 4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3900" y="3378125"/>
              <a:ext cx="298841" cy="7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21"/>
            <p:cNvSpPr txBox="1">
              <a:spLocks noChangeArrowheads="1"/>
            </p:cNvSpPr>
            <p:nvPr/>
          </p:nvSpPr>
          <p:spPr bwMode="auto">
            <a:xfrm>
              <a:off x="7500471" y="4048782"/>
              <a:ext cx="245450" cy="20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200" dirty="0">
                  <a:solidFill>
                    <a:srgbClr val="FFC000"/>
                  </a:solidFill>
                  <a:effectLst/>
                  <a:ea typeface="HGP創英角ｺﾞｼｯｸUB" pitchFamily="50" charset="-128"/>
                </a:rPr>
                <a:t>●</a:t>
              </a:r>
            </a:p>
          </p:txBody>
        </p:sp>
      </p:grpSp>
      <p:sp>
        <p:nvSpPr>
          <p:cNvPr id="49" name="Text Box 12"/>
          <p:cNvSpPr txBox="1">
            <a:spLocks noChangeArrowheads="1"/>
          </p:cNvSpPr>
          <p:nvPr/>
        </p:nvSpPr>
        <p:spPr bwMode="auto">
          <a:xfrm>
            <a:off x="816352" y="1153273"/>
            <a:ext cx="11358199" cy="382030"/>
          </a:xfrm>
          <a:prstGeom prst="rect">
            <a:avLst/>
          </a:prstGeom>
          <a:noFill/>
          <a:ln>
            <a:noFill/>
          </a:ln>
          <a:effectLst/>
          <a:extLst/>
        </p:spPr>
        <p:txBody>
          <a:bodyPr lIns="90000" tIns="46800" rIns="90000" bIns="46800"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None/>
            </a:pPr>
            <a:r>
              <a:rPr lang="en-US" altLang="ja-JP" sz="1600" dirty="0" smtClean="0">
                <a:ea typeface="Meiryo UI" panose="020B0604030504040204" pitchFamily="50" charset="-128"/>
                <a:cs typeface="Calibri" panose="020F0502020204030204" pitchFamily="34" charset="0"/>
              </a:rPr>
              <a:t>This page describes the outline of motion detection which is one of the detection functions of AI-VMD.</a:t>
            </a:r>
            <a:endParaRPr lang="en-US" altLang="ja-JP" sz="1600" dirty="0" smtClean="0">
              <a:effectLst/>
              <a:ea typeface="Meiryo UI" panose="020B0604030504040204" pitchFamily="50" charset="-128"/>
              <a:cs typeface="Calibri" panose="020F0502020204030204" pitchFamily="34" charset="0"/>
            </a:endParaRPr>
          </a:p>
        </p:txBody>
      </p:sp>
      <p:sp>
        <p:nvSpPr>
          <p:cNvPr id="50" name="Text Box 25"/>
          <p:cNvSpPr txBox="1">
            <a:spLocks noChangeArrowheads="1"/>
          </p:cNvSpPr>
          <p:nvPr/>
        </p:nvSpPr>
        <p:spPr bwMode="auto">
          <a:xfrm>
            <a:off x="6278862" y="5837172"/>
            <a:ext cx="5747646" cy="417679"/>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50" dirty="0" smtClean="0">
                <a:ea typeface="Meiryo UI" panose="020B0604030504040204" pitchFamily="50" charset="-128"/>
                <a:cs typeface="Calibri" panose="020F0502020204030204" pitchFamily="34" charset="0"/>
              </a:rPr>
              <a:t>*Alarm will be issued when a moving object is inside of the detection area and is recognized as a detection object.</a:t>
            </a:r>
            <a:endParaRPr lang="en-US" altLang="ja-JP" sz="1050" b="1" dirty="0">
              <a:effectLst/>
              <a:ea typeface="Meiryo UI" panose="020B0604030504040204" pitchFamily="50" charset="-128"/>
              <a:cs typeface="Calibri" panose="020F0502020204030204" pitchFamily="34" charset="0"/>
            </a:endParaRPr>
          </a:p>
        </p:txBody>
      </p:sp>
      <p:sp>
        <p:nvSpPr>
          <p:cNvPr id="51" name="Text Box 25"/>
          <p:cNvSpPr txBox="1">
            <a:spLocks noChangeArrowheads="1"/>
          </p:cNvSpPr>
          <p:nvPr/>
        </p:nvSpPr>
        <p:spPr bwMode="auto">
          <a:xfrm>
            <a:off x="465959" y="5843852"/>
            <a:ext cx="5472623" cy="417679"/>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50" dirty="0" smtClean="0">
                <a:ea typeface="Meiryo UI" panose="020B0604030504040204" pitchFamily="50" charset="-128"/>
                <a:cs typeface="Calibri" panose="020F0502020204030204" pitchFamily="34" charset="0"/>
              </a:rPr>
              <a:t>*Alarm will NOT be issued when a moving object is outside of detection area even if it is recognized as a detection object.</a:t>
            </a:r>
            <a:endParaRPr lang="en-US" altLang="ja-JP" sz="1050" b="1" dirty="0">
              <a:effectLst/>
              <a:ea typeface="Meiryo UI" panose="020B0604030504040204" pitchFamily="50" charset="-128"/>
              <a:cs typeface="Calibri" panose="020F0502020204030204" pitchFamily="34" charset="0"/>
            </a:endParaRPr>
          </a:p>
        </p:txBody>
      </p:sp>
      <p:sp>
        <p:nvSpPr>
          <p:cNvPr id="52" name="タイトル 1"/>
          <p:cNvSpPr txBox="1">
            <a:spLocks/>
          </p:cNvSpPr>
          <p:nvPr/>
        </p:nvSpPr>
        <p:spPr>
          <a:xfrm>
            <a:off x="255283" y="65364"/>
            <a:ext cx="10515600" cy="564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600" b="0" kern="1200">
                <a:solidFill>
                  <a:schemeClr val="tx1"/>
                </a:solidFill>
                <a:latin typeface="Meiryo UI" panose="020B0604030504040204" pitchFamily="50" charset="-128"/>
                <a:ea typeface="Meiryo UI" panose="020B0604030504040204" pitchFamily="50" charset="-128"/>
                <a:cs typeface="+mj-cs"/>
              </a:defRPr>
            </a:lvl1pPr>
          </a:lstStyle>
          <a:p>
            <a:r>
              <a:rPr lang="en-US" altLang="ja-JP" dirty="0" smtClean="0">
                <a:latin typeface="Calibri" panose="020F0502020204030204" pitchFamily="34" charset="0"/>
                <a:cs typeface="Calibri" panose="020F0502020204030204" pitchFamily="34" charset="0"/>
              </a:rPr>
              <a:t>Overview of AI-VMD (3)</a:t>
            </a:r>
            <a:endParaRPr lang="ja-JP" altLang="en-US" dirty="0">
              <a:latin typeface="Calibri" panose="020F0502020204030204" pitchFamily="34" charset="0"/>
              <a:cs typeface="Calibri" panose="020F0502020204030204" pitchFamily="34" charset="0"/>
            </a:endParaRPr>
          </a:p>
        </p:txBody>
      </p:sp>
      <p:sp>
        <p:nvSpPr>
          <p:cNvPr id="53" name="Text Box 12"/>
          <p:cNvSpPr txBox="1">
            <a:spLocks noChangeArrowheads="1"/>
          </p:cNvSpPr>
          <p:nvPr/>
        </p:nvSpPr>
        <p:spPr bwMode="auto">
          <a:xfrm>
            <a:off x="8622589" y="1341902"/>
            <a:ext cx="3381002" cy="382030"/>
          </a:xfrm>
          <a:prstGeom prst="rect">
            <a:avLst/>
          </a:prstGeom>
          <a:noFill/>
          <a:ln>
            <a:noFill/>
          </a:ln>
          <a:effectLst/>
          <a:extLst/>
        </p:spPr>
        <p:txBody>
          <a:bodyPr lIns="90000" tIns="46800" rIns="90000" bIns="46800"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None/>
            </a:pPr>
            <a:r>
              <a:rPr lang="en-US" altLang="ja-JP" sz="1100" dirty="0" smtClean="0">
                <a:effectLst/>
                <a:ea typeface="Meiryo UI" panose="020B0604030504040204" pitchFamily="50" charset="-128"/>
                <a:cs typeface="Calibri" panose="020F0502020204030204" pitchFamily="34" charset="0"/>
              </a:rPr>
              <a:t>*The concept of AI-VMD is the same as </a:t>
            </a:r>
            <a:r>
              <a:rPr lang="en-US" altLang="ja-JP" sz="1100" dirty="0" err="1" smtClean="0">
                <a:effectLst/>
                <a:ea typeface="Meiryo UI" panose="020B0604030504040204" pitchFamily="50" charset="-128"/>
                <a:cs typeface="Calibri" panose="020F0502020204030204" pitchFamily="34" charset="0"/>
              </a:rPr>
              <a:t>i</a:t>
            </a:r>
            <a:r>
              <a:rPr lang="en-US" altLang="ja-JP" sz="1100" dirty="0" smtClean="0">
                <a:effectLst/>
                <a:ea typeface="Meiryo UI" panose="020B0604030504040204" pitchFamily="50" charset="-128"/>
                <a:cs typeface="Calibri" panose="020F0502020204030204" pitchFamily="34" charset="0"/>
              </a:rPr>
              <a:t>-VMD</a:t>
            </a:r>
          </a:p>
        </p:txBody>
      </p:sp>
    </p:spTree>
    <p:extLst>
      <p:ext uri="{BB962C8B-B14F-4D97-AF65-F5344CB8AC3E}">
        <p14:creationId xmlns:p14="http://schemas.microsoft.com/office/powerpoint/2010/main" val="2087476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Calibri" panose="020F0502020204030204" pitchFamily="34" charset="0"/>
                <a:cs typeface="Calibri" panose="020F0502020204030204" pitchFamily="34" charset="0"/>
              </a:rPr>
              <a:t>Reference : Detection Indicator</a:t>
            </a: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4"/>
          </p:nvPr>
        </p:nvSpPr>
        <p:spPr/>
        <p:txBody>
          <a:bodyPr/>
          <a:lstStyle/>
          <a:p>
            <a:fld id="{75438C89-2E4A-459A-A240-7BEE69BDF8CF}" type="slidenum">
              <a:rPr lang="ja-JP" altLang="en-US" smtClean="0"/>
              <a:pPr/>
              <a:t>9</a:t>
            </a:fld>
            <a:endParaRPr lang="ja-JP" altLang="en-US"/>
          </a:p>
        </p:txBody>
      </p:sp>
      <p:sp>
        <p:nvSpPr>
          <p:cNvPr id="9" name="テキスト ボックス 8"/>
          <p:cNvSpPr txBox="1"/>
          <p:nvPr/>
        </p:nvSpPr>
        <p:spPr>
          <a:xfrm>
            <a:off x="234774" y="3913633"/>
            <a:ext cx="11449658" cy="2769989"/>
          </a:xfrm>
          <a:prstGeom prst="rect">
            <a:avLst/>
          </a:prstGeom>
          <a:noFill/>
        </p:spPr>
        <p:txBody>
          <a:bodyPr wrap="square" rtlCol="0">
            <a:spAutoFit/>
          </a:bodyPr>
          <a:lstStyle/>
          <a:p>
            <a:pPr marL="285750" indent="-285750">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The size of a detected object is the size of the displayed detection frame.</a:t>
            </a:r>
          </a:p>
          <a:p>
            <a:r>
              <a:rPr lang="en-US" altLang="ja-JP"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     Therefore, if the detection frame is expanded due to shadows and so on, the size of the object determined is being larger than the </a:t>
            </a:r>
          </a:p>
          <a:p>
            <a:r>
              <a:rPr lang="en-US" altLang="ja-JP"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     actual size.</a:t>
            </a:r>
          </a:p>
          <a:p>
            <a:endParaRPr kumimoji="1" lang="en-US" altLang="ja-JP" sz="1000" dirty="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As long as </a:t>
            </a:r>
            <a:r>
              <a:rPr lang="en-US" altLang="ja-JP" sz="1600" dirty="0">
                <a:latin typeface="Calibri" panose="020F0502020204030204" pitchFamily="34" charset="0"/>
                <a:ea typeface="Meiryo UI" panose="020B0604030504040204" pitchFamily="50" charset="-128"/>
                <a:cs typeface="Calibri" panose="020F0502020204030204" pitchFamily="34" charset="0"/>
              </a:rPr>
              <a:t>the center bottom of the detection frame is in the detection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area, the size of an object will be determined to be the same as the detection frame even in the case where the detection frame is partly on the mask area.</a:t>
            </a:r>
          </a:p>
          <a:p>
            <a:endParaRPr lang="en-US" altLang="ja-JP" sz="1000" dirty="0" smtClean="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As long as </a:t>
            </a:r>
            <a:r>
              <a:rPr lang="en-US" altLang="ja-JP" sz="1600" dirty="0">
                <a:latin typeface="Calibri" panose="020F0502020204030204" pitchFamily="34" charset="0"/>
                <a:ea typeface="Meiryo UI" panose="020B0604030504040204" pitchFamily="50" charset="-128"/>
                <a:cs typeface="Calibri" panose="020F0502020204030204" pitchFamily="34" charset="0"/>
              </a:rPr>
              <a:t>the center bottom of the detection frame is in the detection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area, a target object for </a:t>
            </a: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detection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will be detected even if the object is in the mask area. (as in the image on the left)</a:t>
            </a:r>
            <a:endParaRPr kumimoji="1" lang="en-US" altLang="ja-JP" sz="1600" dirty="0" smtClean="0">
              <a:latin typeface="Calibri" panose="020F0502020204030204" pitchFamily="34" charset="0"/>
              <a:ea typeface="Meiryo UI" panose="020B0604030504040204" pitchFamily="50" charset="-128"/>
              <a:cs typeface="Calibri" panose="020F0502020204030204" pitchFamily="34" charset="0"/>
            </a:endParaRPr>
          </a:p>
          <a:p>
            <a:endParaRPr kumimoji="1" lang="en-US" altLang="ja-JP" sz="1000" dirty="0" smtClean="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In case of a shadow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extending</a:t>
            </a:r>
            <a:r>
              <a:rPr kumimoji="1" lang="en-US" altLang="ja-JP" sz="1600" dirty="0" smtClean="0">
                <a:latin typeface="Calibri" panose="020F0502020204030204" pitchFamily="34" charset="0"/>
                <a:ea typeface="Meiryo UI" panose="020B0604030504040204" pitchFamily="50" charset="-128"/>
                <a:cs typeface="Calibri" panose="020F0502020204030204" pitchFamily="34" charset="0"/>
              </a:rPr>
              <a:t> toward the mask area, the moving object may not be detected.</a:t>
            </a:r>
            <a:r>
              <a:rPr lang="en-US" altLang="ja-JP" sz="1600" dirty="0">
                <a:latin typeface="Calibri" panose="020F0502020204030204" pitchFamily="34" charset="0"/>
                <a:ea typeface="Meiryo UI" panose="020B0604030504040204" pitchFamily="50" charset="-128"/>
                <a:cs typeface="Calibri" panose="020F0502020204030204" pitchFamily="34" charset="0"/>
              </a:rPr>
              <a:t>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(as in </a:t>
            </a:r>
            <a:r>
              <a:rPr lang="en-US" altLang="ja-JP" sz="1600" dirty="0">
                <a:latin typeface="Calibri" panose="020F0502020204030204" pitchFamily="34" charset="0"/>
                <a:ea typeface="Meiryo UI" panose="020B0604030504040204" pitchFamily="50" charset="-128"/>
                <a:cs typeface="Calibri" panose="020F0502020204030204" pitchFamily="34" charset="0"/>
              </a:rPr>
              <a:t>the </a:t>
            </a:r>
            <a:r>
              <a:rPr lang="en-US" altLang="ja-JP" sz="1600" dirty="0" smtClean="0">
                <a:latin typeface="Calibri" panose="020F0502020204030204" pitchFamily="34" charset="0"/>
                <a:ea typeface="Meiryo UI" panose="020B0604030504040204" pitchFamily="50" charset="-128"/>
                <a:cs typeface="Calibri" panose="020F0502020204030204" pitchFamily="34" charset="0"/>
              </a:rPr>
              <a:t>image on the right)</a:t>
            </a:r>
            <a:endParaRPr lang="en-US" altLang="ja-JP" sz="1600" dirty="0">
              <a:latin typeface="Calibri" panose="020F0502020204030204" pitchFamily="34" charset="0"/>
              <a:ea typeface="Meiryo UI" panose="020B0604030504040204" pitchFamily="50" charset="-128"/>
              <a:cs typeface="Calibri" panose="020F0502020204030204" pitchFamily="34" charset="0"/>
            </a:endParaRPr>
          </a:p>
          <a:p>
            <a:pPr marL="285750" indent="-285750">
              <a:buFont typeface="Wingdings" panose="05000000000000000000" pitchFamily="2" charset="2"/>
              <a:buChar char="p"/>
            </a:pPr>
            <a:endParaRPr kumimoji="1" lang="en-US" altLang="ja-JP" sz="1600" dirty="0" smtClean="0">
              <a:latin typeface="Calibri" panose="020F0502020204030204" pitchFamily="34" charset="0"/>
              <a:ea typeface="Meiryo UI" panose="020B0604030504040204" pitchFamily="50" charset="-128"/>
              <a:cs typeface="Calibri" panose="020F0502020204030204" pitchFamily="34" charset="0"/>
            </a:endParaRPr>
          </a:p>
        </p:txBody>
      </p:sp>
      <p:grpSp>
        <p:nvGrpSpPr>
          <p:cNvPr id="24" name="グループ化 23"/>
          <p:cNvGrpSpPr/>
          <p:nvPr/>
        </p:nvGrpSpPr>
        <p:grpSpPr>
          <a:xfrm>
            <a:off x="1392808" y="657204"/>
            <a:ext cx="3825218" cy="3317644"/>
            <a:chOff x="149630" y="1042685"/>
            <a:chExt cx="4776137" cy="4142384"/>
          </a:xfrm>
        </p:grpSpPr>
        <p:pic>
          <p:nvPicPr>
            <p:cNvPr id="25" name="Picture 3" descr="エリア設定用画"/>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9630" y="1043644"/>
              <a:ext cx="4771506" cy="41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フリーフォーム 25"/>
            <p:cNvSpPr/>
            <p:nvPr/>
          </p:nvSpPr>
          <p:spPr>
            <a:xfrm>
              <a:off x="161351" y="1042685"/>
              <a:ext cx="4764416" cy="4142384"/>
            </a:xfrm>
            <a:custGeom>
              <a:avLst/>
              <a:gdLst>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768415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682151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1825688 h 4632739"/>
                <a:gd name="connsiteX1" fmla="*/ 1595887 w 1854680"/>
                <a:gd name="connsiteY1" fmla="*/ 2234596 h 4632739"/>
                <a:gd name="connsiteX2" fmla="*/ 1457864 w 1854680"/>
                <a:gd name="connsiteY2" fmla="*/ 2234596 h 4632739"/>
                <a:gd name="connsiteX3" fmla="*/ 1061049 w 1854680"/>
                <a:gd name="connsiteY3" fmla="*/ 3036852 h 4632739"/>
                <a:gd name="connsiteX4" fmla="*/ 1682151 w 1854680"/>
                <a:gd name="connsiteY4" fmla="*/ 3010973 h 4632739"/>
                <a:gd name="connsiteX5" fmla="*/ 1854680 w 1854680"/>
                <a:gd name="connsiteY5" fmla="*/ 4632739 h 4632739"/>
                <a:gd name="connsiteX6" fmla="*/ 0 w 1854680"/>
                <a:gd name="connsiteY6" fmla="*/ 4632739 h 4632739"/>
                <a:gd name="connsiteX7" fmla="*/ 0 w 1854680"/>
                <a:gd name="connsiteY7" fmla="*/ 0 h 4632739"/>
                <a:gd name="connsiteX8" fmla="*/ 1685757 w 1854680"/>
                <a:gd name="connsiteY8" fmla="*/ 1825688 h 4632739"/>
                <a:gd name="connsiteX0" fmla="*/ 7649034 w 7649034"/>
                <a:gd name="connsiteY0" fmla="*/ 0 h 4695296"/>
                <a:gd name="connsiteX1" fmla="*/ 1595887 w 7649034"/>
                <a:gd name="connsiteY1" fmla="*/ 2297153 h 4695296"/>
                <a:gd name="connsiteX2" fmla="*/ 1457864 w 7649034"/>
                <a:gd name="connsiteY2" fmla="*/ 2297153 h 4695296"/>
                <a:gd name="connsiteX3" fmla="*/ 1061049 w 7649034"/>
                <a:gd name="connsiteY3" fmla="*/ 3099409 h 4695296"/>
                <a:gd name="connsiteX4" fmla="*/ 1682151 w 7649034"/>
                <a:gd name="connsiteY4" fmla="*/ 3073530 h 4695296"/>
                <a:gd name="connsiteX5" fmla="*/ 1854680 w 7649034"/>
                <a:gd name="connsiteY5" fmla="*/ 4695296 h 4695296"/>
                <a:gd name="connsiteX6" fmla="*/ 0 w 7649034"/>
                <a:gd name="connsiteY6" fmla="*/ 4695296 h 4695296"/>
                <a:gd name="connsiteX7" fmla="*/ 0 w 7649034"/>
                <a:gd name="connsiteY7" fmla="*/ 62557 h 4695296"/>
                <a:gd name="connsiteX8" fmla="*/ 7649034 w 7649034"/>
                <a:gd name="connsiteY8" fmla="*/ 0 h 4695296"/>
                <a:gd name="connsiteX0" fmla="*/ 7649034 w 7673111"/>
                <a:gd name="connsiteY0" fmla="*/ 0 h 4695296"/>
                <a:gd name="connsiteX1" fmla="*/ 7673111 w 7673111"/>
                <a:gd name="connsiteY1" fmla="*/ 984823 h 4695296"/>
                <a:gd name="connsiteX2" fmla="*/ 1457864 w 7673111"/>
                <a:gd name="connsiteY2" fmla="*/ 2297153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922499 w 7673111"/>
                <a:gd name="connsiteY4" fmla="*/ 3328443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15351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5909 h 4695296"/>
                <a:gd name="connsiteX8" fmla="*/ 7649034 w 7673111"/>
                <a:gd name="connsiteY8" fmla="*/ 0 h 4695296"/>
                <a:gd name="connsiteX0" fmla="*/ 7725001 w 7725001"/>
                <a:gd name="connsiteY0" fmla="*/ 0 h 4695296"/>
                <a:gd name="connsiteX1" fmla="*/ 7673111 w 7725001"/>
                <a:gd name="connsiteY1" fmla="*/ 984823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49904 w 7725001"/>
                <a:gd name="connsiteY2" fmla="*/ 899851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087091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137735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11915753 w 11915753"/>
                <a:gd name="connsiteY0" fmla="*/ 0 h 4695296"/>
                <a:gd name="connsiteX1" fmla="*/ 11901847 w 11915753"/>
                <a:gd name="connsiteY1" fmla="*/ 1079236 h 4695296"/>
                <a:gd name="connsiteX2" fmla="*/ 9927994 w 11915753"/>
                <a:gd name="connsiteY2" fmla="*/ 871527 h 4695296"/>
                <a:gd name="connsiteX3" fmla="*/ 5707593 w 11915753"/>
                <a:gd name="connsiteY3" fmla="*/ 1163957 h 4695296"/>
                <a:gd name="connsiteX4" fmla="*/ 5328487 w 11915753"/>
                <a:gd name="connsiteY4" fmla="*/ 4197038 h 4695296"/>
                <a:gd name="connsiteX5" fmla="*/ 6045432 w 11915753"/>
                <a:gd name="connsiteY5" fmla="*/ 4695296 h 4695296"/>
                <a:gd name="connsiteX6" fmla="*/ 0 w 11915753"/>
                <a:gd name="connsiteY6" fmla="*/ 4685854 h 4695296"/>
                <a:gd name="connsiteX7" fmla="*/ 4190752 w 11915753"/>
                <a:gd name="connsiteY7" fmla="*/ 5909 h 4695296"/>
                <a:gd name="connsiteX8" fmla="*/ 11915753 w 11915753"/>
                <a:gd name="connsiteY8" fmla="*/ 0 h 4695296"/>
                <a:gd name="connsiteX0" fmla="*/ 11941076 w 11941076"/>
                <a:gd name="connsiteY0" fmla="*/ 12973 h 4708269"/>
                <a:gd name="connsiteX1" fmla="*/ 11927170 w 11941076"/>
                <a:gd name="connsiteY1" fmla="*/ 1092209 h 4708269"/>
                <a:gd name="connsiteX2" fmla="*/ 9953317 w 11941076"/>
                <a:gd name="connsiteY2" fmla="*/ 884500 h 4708269"/>
                <a:gd name="connsiteX3" fmla="*/ 5732916 w 11941076"/>
                <a:gd name="connsiteY3" fmla="*/ 1176930 h 4708269"/>
                <a:gd name="connsiteX4" fmla="*/ 5353810 w 11941076"/>
                <a:gd name="connsiteY4" fmla="*/ 4210011 h 4708269"/>
                <a:gd name="connsiteX5" fmla="*/ 6070755 w 11941076"/>
                <a:gd name="connsiteY5" fmla="*/ 4708269 h 4708269"/>
                <a:gd name="connsiteX6" fmla="*/ 25323 w 11941076"/>
                <a:gd name="connsiteY6" fmla="*/ 4698827 h 4708269"/>
                <a:gd name="connsiteX7" fmla="*/ 0 w 11941076"/>
                <a:gd name="connsiteY7" fmla="*/ 0 h 4708269"/>
                <a:gd name="connsiteX8" fmla="*/ 11941076 w 11941076"/>
                <a:gd name="connsiteY8" fmla="*/ 12973 h 4708269"/>
                <a:gd name="connsiteX0" fmla="*/ 9434221 w 11927170"/>
                <a:gd name="connsiteY0" fmla="*/ 12973 h 4708269"/>
                <a:gd name="connsiteX1" fmla="*/ 11927170 w 11927170"/>
                <a:gd name="connsiteY1" fmla="*/ 1092209 h 4708269"/>
                <a:gd name="connsiteX2" fmla="*/ 9953317 w 11927170"/>
                <a:gd name="connsiteY2" fmla="*/ 884500 h 4708269"/>
                <a:gd name="connsiteX3" fmla="*/ 5732916 w 11927170"/>
                <a:gd name="connsiteY3" fmla="*/ 1176930 h 4708269"/>
                <a:gd name="connsiteX4" fmla="*/ 5353810 w 11927170"/>
                <a:gd name="connsiteY4" fmla="*/ 4210011 h 4708269"/>
                <a:gd name="connsiteX5" fmla="*/ 6070755 w 11927170"/>
                <a:gd name="connsiteY5" fmla="*/ 4708269 h 4708269"/>
                <a:gd name="connsiteX6" fmla="*/ 25323 w 11927170"/>
                <a:gd name="connsiteY6" fmla="*/ 4698827 h 4708269"/>
                <a:gd name="connsiteX7" fmla="*/ 0 w 11927170"/>
                <a:gd name="connsiteY7" fmla="*/ 0 h 4708269"/>
                <a:gd name="connsiteX8" fmla="*/ 9434221 w 11927170"/>
                <a:gd name="connsiteY8" fmla="*/ 12973 h 4708269"/>
                <a:gd name="connsiteX0" fmla="*/ 9434221 w 9953317"/>
                <a:gd name="connsiteY0" fmla="*/ 12973 h 4708269"/>
                <a:gd name="connsiteX1" fmla="*/ 9470959 w 9953317"/>
                <a:gd name="connsiteY1" fmla="*/ 799531 h 4708269"/>
                <a:gd name="connsiteX2" fmla="*/ 9953317 w 9953317"/>
                <a:gd name="connsiteY2" fmla="*/ 884500 h 4708269"/>
                <a:gd name="connsiteX3" fmla="*/ 5732916 w 9953317"/>
                <a:gd name="connsiteY3" fmla="*/ 1176930 h 4708269"/>
                <a:gd name="connsiteX4" fmla="*/ 5353810 w 9953317"/>
                <a:gd name="connsiteY4" fmla="*/ 4210011 h 4708269"/>
                <a:gd name="connsiteX5" fmla="*/ 6070755 w 9953317"/>
                <a:gd name="connsiteY5" fmla="*/ 4708269 h 4708269"/>
                <a:gd name="connsiteX6" fmla="*/ 25323 w 9953317"/>
                <a:gd name="connsiteY6" fmla="*/ 4698827 h 4708269"/>
                <a:gd name="connsiteX7" fmla="*/ 0 w 9953317"/>
                <a:gd name="connsiteY7" fmla="*/ 0 h 4708269"/>
                <a:gd name="connsiteX8" fmla="*/ 9434221 w 9953317"/>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25323 w 9484866"/>
                <a:gd name="connsiteY6" fmla="*/ 4698827 h 4708269"/>
                <a:gd name="connsiteX7" fmla="*/ 0 w 9484866"/>
                <a:gd name="connsiteY7" fmla="*/ 0 h 4708269"/>
                <a:gd name="connsiteX8" fmla="*/ 9434221 w 9484866"/>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1519307 w 9484866"/>
                <a:gd name="connsiteY6" fmla="*/ 4698827 h 4708269"/>
                <a:gd name="connsiteX7" fmla="*/ 0 w 9484866"/>
                <a:gd name="connsiteY7" fmla="*/ 0 h 4708269"/>
                <a:gd name="connsiteX8" fmla="*/ 9434221 w 9484866"/>
                <a:gd name="connsiteY8" fmla="*/ 12973 h 4708269"/>
                <a:gd name="connsiteX0" fmla="*/ 7914915 w 7965560"/>
                <a:gd name="connsiteY0" fmla="*/ 3533 h 4698829"/>
                <a:gd name="connsiteX1" fmla="*/ 7951653 w 7965560"/>
                <a:gd name="connsiteY1" fmla="*/ 790091 h 4698829"/>
                <a:gd name="connsiteX2" fmla="*/ 7965560 w 7965560"/>
                <a:gd name="connsiteY2" fmla="*/ 893942 h 4698829"/>
                <a:gd name="connsiteX3" fmla="*/ 4213610 w 7965560"/>
                <a:gd name="connsiteY3" fmla="*/ 1167490 h 4698829"/>
                <a:gd name="connsiteX4" fmla="*/ 3834504 w 7965560"/>
                <a:gd name="connsiteY4" fmla="*/ 4200571 h 4698829"/>
                <a:gd name="connsiteX5" fmla="*/ 4551449 w 7965560"/>
                <a:gd name="connsiteY5" fmla="*/ 4698829 h 4698829"/>
                <a:gd name="connsiteX6" fmla="*/ 1 w 7965560"/>
                <a:gd name="connsiteY6" fmla="*/ 4689387 h 4698829"/>
                <a:gd name="connsiteX7" fmla="*/ 0 w 7965560"/>
                <a:gd name="connsiteY7" fmla="*/ 0 h 4698829"/>
                <a:gd name="connsiteX8" fmla="*/ 7914915 w 7965560"/>
                <a:gd name="connsiteY8" fmla="*/ 3533 h 4698829"/>
                <a:gd name="connsiteX0" fmla="*/ 4496475 w 7965560"/>
                <a:gd name="connsiteY0" fmla="*/ 0 h 4704737"/>
                <a:gd name="connsiteX1" fmla="*/ 7951653 w 7965560"/>
                <a:gd name="connsiteY1" fmla="*/ 795999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965560"/>
                <a:gd name="connsiteY0" fmla="*/ 0 h 4704737"/>
                <a:gd name="connsiteX1" fmla="*/ 7191999 w 7965560"/>
                <a:gd name="connsiteY1" fmla="*/ 12377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256550"/>
                <a:gd name="connsiteY0" fmla="*/ 0 h 4704737"/>
                <a:gd name="connsiteX1" fmla="*/ 7191999 w 7256550"/>
                <a:gd name="connsiteY1" fmla="*/ 12377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 name="connsiteX0" fmla="*/ 4496475 w 7256550"/>
                <a:gd name="connsiteY0" fmla="*/ 0 h 4704737"/>
                <a:gd name="connsiteX1" fmla="*/ 7255303 w 7256550"/>
                <a:gd name="connsiteY1" fmla="*/ 2936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550" h="4704737">
                  <a:moveTo>
                    <a:pt x="4496475" y="0"/>
                  </a:moveTo>
                  <a:lnTo>
                    <a:pt x="7255303" y="2936"/>
                  </a:lnTo>
                  <a:cubicBezTo>
                    <a:pt x="7255719" y="320790"/>
                    <a:pt x="7256134" y="638644"/>
                    <a:pt x="7256550" y="956498"/>
                  </a:cubicBezTo>
                  <a:lnTo>
                    <a:pt x="4213610" y="1173398"/>
                  </a:lnTo>
                  <a:lnTo>
                    <a:pt x="3834504" y="4206479"/>
                  </a:lnTo>
                  <a:lnTo>
                    <a:pt x="4551449" y="4704737"/>
                  </a:lnTo>
                  <a:lnTo>
                    <a:pt x="1" y="4695295"/>
                  </a:lnTo>
                  <a:cubicBezTo>
                    <a:pt x="1" y="3132166"/>
                    <a:pt x="0" y="1569037"/>
                    <a:pt x="0" y="5908"/>
                  </a:cubicBezTo>
                  <a:lnTo>
                    <a:pt x="4496475" y="0"/>
                  </a:lnTo>
                  <a:close/>
                </a:path>
              </a:pathLst>
            </a:custGeom>
            <a:solidFill>
              <a:srgbClr val="E6B9B8">
                <a:alpha val="50196"/>
              </a:srgbClr>
            </a:solidFill>
            <a:ln w="19050">
              <a:solidFill>
                <a:sysClr val="window" lastClr="FFFFFF">
                  <a:lumMod val="85000"/>
                </a:sysClr>
              </a:solid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itchFamily="34" charset="0"/>
              </a:endParaRPr>
            </a:p>
          </p:txBody>
        </p:sp>
        <p:pic>
          <p:nvPicPr>
            <p:cNvPr id="27" name="図 2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005154">
              <a:off x="2896024" y="2256998"/>
              <a:ext cx="876134" cy="258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図 27"/>
            <p:cNvPicPr>
              <a:picLocks noChangeAspect="1" noChangeArrowheads="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1253" y="1733050"/>
              <a:ext cx="1019554" cy="258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正方形/長方形 28"/>
            <p:cNvSpPr/>
            <p:nvPr/>
          </p:nvSpPr>
          <p:spPr>
            <a:xfrm>
              <a:off x="1680233" y="1691010"/>
              <a:ext cx="2891767" cy="267744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Text Box 21"/>
            <p:cNvSpPr txBox="1">
              <a:spLocks noChangeArrowheads="1"/>
            </p:cNvSpPr>
            <p:nvPr/>
          </p:nvSpPr>
          <p:spPr bwMode="auto">
            <a:xfrm>
              <a:off x="2954588" y="4151769"/>
              <a:ext cx="386942"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a:solidFill>
                    <a:srgbClr val="FFC000"/>
                  </a:solidFill>
                  <a:effectLst/>
                  <a:ea typeface="HGP創英角ｺﾞｼｯｸUB" pitchFamily="50" charset="-128"/>
                </a:rPr>
                <a:t>●</a:t>
              </a:r>
            </a:p>
          </p:txBody>
        </p:sp>
        <p:sp>
          <p:nvSpPr>
            <p:cNvPr id="31" name="テキスト ボックス 30"/>
            <p:cNvSpPr txBox="1"/>
            <p:nvPr/>
          </p:nvSpPr>
          <p:spPr>
            <a:xfrm>
              <a:off x="290831" y="1196547"/>
              <a:ext cx="1267958" cy="345859"/>
            </a:xfrm>
            <a:prstGeom prst="rect">
              <a:avLst/>
            </a:prstGeom>
            <a:solidFill>
              <a:srgbClr val="C0504D">
                <a:alpha val="69804"/>
              </a:srgbClr>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rPr>
                <a:t>Mask area</a:t>
              </a:r>
              <a:endParaRPr kumimoji="0" lang="ja-JP" altLang="en-US" sz="1200" b="1" i="0" u="none" strike="noStrike" kern="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grpSp>
      <p:pic>
        <p:nvPicPr>
          <p:cNvPr id="32" name="Picture 3" descr="エリア設定用画"/>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115277" y="657971"/>
            <a:ext cx="3821509" cy="331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フリーフォーム 32"/>
          <p:cNvSpPr/>
          <p:nvPr/>
        </p:nvSpPr>
        <p:spPr>
          <a:xfrm>
            <a:off x="7124664" y="657203"/>
            <a:ext cx="3815831" cy="3317644"/>
          </a:xfrm>
          <a:custGeom>
            <a:avLst/>
            <a:gdLst>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768415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682151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1825688 h 4632739"/>
              <a:gd name="connsiteX1" fmla="*/ 1595887 w 1854680"/>
              <a:gd name="connsiteY1" fmla="*/ 2234596 h 4632739"/>
              <a:gd name="connsiteX2" fmla="*/ 1457864 w 1854680"/>
              <a:gd name="connsiteY2" fmla="*/ 2234596 h 4632739"/>
              <a:gd name="connsiteX3" fmla="*/ 1061049 w 1854680"/>
              <a:gd name="connsiteY3" fmla="*/ 3036852 h 4632739"/>
              <a:gd name="connsiteX4" fmla="*/ 1682151 w 1854680"/>
              <a:gd name="connsiteY4" fmla="*/ 3010973 h 4632739"/>
              <a:gd name="connsiteX5" fmla="*/ 1854680 w 1854680"/>
              <a:gd name="connsiteY5" fmla="*/ 4632739 h 4632739"/>
              <a:gd name="connsiteX6" fmla="*/ 0 w 1854680"/>
              <a:gd name="connsiteY6" fmla="*/ 4632739 h 4632739"/>
              <a:gd name="connsiteX7" fmla="*/ 0 w 1854680"/>
              <a:gd name="connsiteY7" fmla="*/ 0 h 4632739"/>
              <a:gd name="connsiteX8" fmla="*/ 1685757 w 1854680"/>
              <a:gd name="connsiteY8" fmla="*/ 1825688 h 4632739"/>
              <a:gd name="connsiteX0" fmla="*/ 7649034 w 7649034"/>
              <a:gd name="connsiteY0" fmla="*/ 0 h 4695296"/>
              <a:gd name="connsiteX1" fmla="*/ 1595887 w 7649034"/>
              <a:gd name="connsiteY1" fmla="*/ 2297153 h 4695296"/>
              <a:gd name="connsiteX2" fmla="*/ 1457864 w 7649034"/>
              <a:gd name="connsiteY2" fmla="*/ 2297153 h 4695296"/>
              <a:gd name="connsiteX3" fmla="*/ 1061049 w 7649034"/>
              <a:gd name="connsiteY3" fmla="*/ 3099409 h 4695296"/>
              <a:gd name="connsiteX4" fmla="*/ 1682151 w 7649034"/>
              <a:gd name="connsiteY4" fmla="*/ 3073530 h 4695296"/>
              <a:gd name="connsiteX5" fmla="*/ 1854680 w 7649034"/>
              <a:gd name="connsiteY5" fmla="*/ 4695296 h 4695296"/>
              <a:gd name="connsiteX6" fmla="*/ 0 w 7649034"/>
              <a:gd name="connsiteY6" fmla="*/ 4695296 h 4695296"/>
              <a:gd name="connsiteX7" fmla="*/ 0 w 7649034"/>
              <a:gd name="connsiteY7" fmla="*/ 62557 h 4695296"/>
              <a:gd name="connsiteX8" fmla="*/ 7649034 w 7649034"/>
              <a:gd name="connsiteY8" fmla="*/ 0 h 4695296"/>
              <a:gd name="connsiteX0" fmla="*/ 7649034 w 7673111"/>
              <a:gd name="connsiteY0" fmla="*/ 0 h 4695296"/>
              <a:gd name="connsiteX1" fmla="*/ 7673111 w 7673111"/>
              <a:gd name="connsiteY1" fmla="*/ 984823 h 4695296"/>
              <a:gd name="connsiteX2" fmla="*/ 1457864 w 7673111"/>
              <a:gd name="connsiteY2" fmla="*/ 2297153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922499 w 7673111"/>
              <a:gd name="connsiteY4" fmla="*/ 3328443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15351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5909 h 4695296"/>
              <a:gd name="connsiteX8" fmla="*/ 7649034 w 7673111"/>
              <a:gd name="connsiteY8" fmla="*/ 0 h 4695296"/>
              <a:gd name="connsiteX0" fmla="*/ 7725001 w 7725001"/>
              <a:gd name="connsiteY0" fmla="*/ 0 h 4695296"/>
              <a:gd name="connsiteX1" fmla="*/ 7673111 w 7725001"/>
              <a:gd name="connsiteY1" fmla="*/ 984823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49904 w 7725001"/>
              <a:gd name="connsiteY2" fmla="*/ 899851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087091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137735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11915753 w 11915753"/>
              <a:gd name="connsiteY0" fmla="*/ 0 h 4695296"/>
              <a:gd name="connsiteX1" fmla="*/ 11901847 w 11915753"/>
              <a:gd name="connsiteY1" fmla="*/ 1079236 h 4695296"/>
              <a:gd name="connsiteX2" fmla="*/ 9927994 w 11915753"/>
              <a:gd name="connsiteY2" fmla="*/ 871527 h 4695296"/>
              <a:gd name="connsiteX3" fmla="*/ 5707593 w 11915753"/>
              <a:gd name="connsiteY3" fmla="*/ 1163957 h 4695296"/>
              <a:gd name="connsiteX4" fmla="*/ 5328487 w 11915753"/>
              <a:gd name="connsiteY4" fmla="*/ 4197038 h 4695296"/>
              <a:gd name="connsiteX5" fmla="*/ 6045432 w 11915753"/>
              <a:gd name="connsiteY5" fmla="*/ 4695296 h 4695296"/>
              <a:gd name="connsiteX6" fmla="*/ 0 w 11915753"/>
              <a:gd name="connsiteY6" fmla="*/ 4685854 h 4695296"/>
              <a:gd name="connsiteX7" fmla="*/ 4190752 w 11915753"/>
              <a:gd name="connsiteY7" fmla="*/ 5909 h 4695296"/>
              <a:gd name="connsiteX8" fmla="*/ 11915753 w 11915753"/>
              <a:gd name="connsiteY8" fmla="*/ 0 h 4695296"/>
              <a:gd name="connsiteX0" fmla="*/ 11941076 w 11941076"/>
              <a:gd name="connsiteY0" fmla="*/ 12973 h 4708269"/>
              <a:gd name="connsiteX1" fmla="*/ 11927170 w 11941076"/>
              <a:gd name="connsiteY1" fmla="*/ 1092209 h 4708269"/>
              <a:gd name="connsiteX2" fmla="*/ 9953317 w 11941076"/>
              <a:gd name="connsiteY2" fmla="*/ 884500 h 4708269"/>
              <a:gd name="connsiteX3" fmla="*/ 5732916 w 11941076"/>
              <a:gd name="connsiteY3" fmla="*/ 1176930 h 4708269"/>
              <a:gd name="connsiteX4" fmla="*/ 5353810 w 11941076"/>
              <a:gd name="connsiteY4" fmla="*/ 4210011 h 4708269"/>
              <a:gd name="connsiteX5" fmla="*/ 6070755 w 11941076"/>
              <a:gd name="connsiteY5" fmla="*/ 4708269 h 4708269"/>
              <a:gd name="connsiteX6" fmla="*/ 25323 w 11941076"/>
              <a:gd name="connsiteY6" fmla="*/ 4698827 h 4708269"/>
              <a:gd name="connsiteX7" fmla="*/ 0 w 11941076"/>
              <a:gd name="connsiteY7" fmla="*/ 0 h 4708269"/>
              <a:gd name="connsiteX8" fmla="*/ 11941076 w 11941076"/>
              <a:gd name="connsiteY8" fmla="*/ 12973 h 4708269"/>
              <a:gd name="connsiteX0" fmla="*/ 9434221 w 11927170"/>
              <a:gd name="connsiteY0" fmla="*/ 12973 h 4708269"/>
              <a:gd name="connsiteX1" fmla="*/ 11927170 w 11927170"/>
              <a:gd name="connsiteY1" fmla="*/ 1092209 h 4708269"/>
              <a:gd name="connsiteX2" fmla="*/ 9953317 w 11927170"/>
              <a:gd name="connsiteY2" fmla="*/ 884500 h 4708269"/>
              <a:gd name="connsiteX3" fmla="*/ 5732916 w 11927170"/>
              <a:gd name="connsiteY3" fmla="*/ 1176930 h 4708269"/>
              <a:gd name="connsiteX4" fmla="*/ 5353810 w 11927170"/>
              <a:gd name="connsiteY4" fmla="*/ 4210011 h 4708269"/>
              <a:gd name="connsiteX5" fmla="*/ 6070755 w 11927170"/>
              <a:gd name="connsiteY5" fmla="*/ 4708269 h 4708269"/>
              <a:gd name="connsiteX6" fmla="*/ 25323 w 11927170"/>
              <a:gd name="connsiteY6" fmla="*/ 4698827 h 4708269"/>
              <a:gd name="connsiteX7" fmla="*/ 0 w 11927170"/>
              <a:gd name="connsiteY7" fmla="*/ 0 h 4708269"/>
              <a:gd name="connsiteX8" fmla="*/ 9434221 w 11927170"/>
              <a:gd name="connsiteY8" fmla="*/ 12973 h 4708269"/>
              <a:gd name="connsiteX0" fmla="*/ 9434221 w 9953317"/>
              <a:gd name="connsiteY0" fmla="*/ 12973 h 4708269"/>
              <a:gd name="connsiteX1" fmla="*/ 9470959 w 9953317"/>
              <a:gd name="connsiteY1" fmla="*/ 799531 h 4708269"/>
              <a:gd name="connsiteX2" fmla="*/ 9953317 w 9953317"/>
              <a:gd name="connsiteY2" fmla="*/ 884500 h 4708269"/>
              <a:gd name="connsiteX3" fmla="*/ 5732916 w 9953317"/>
              <a:gd name="connsiteY3" fmla="*/ 1176930 h 4708269"/>
              <a:gd name="connsiteX4" fmla="*/ 5353810 w 9953317"/>
              <a:gd name="connsiteY4" fmla="*/ 4210011 h 4708269"/>
              <a:gd name="connsiteX5" fmla="*/ 6070755 w 9953317"/>
              <a:gd name="connsiteY5" fmla="*/ 4708269 h 4708269"/>
              <a:gd name="connsiteX6" fmla="*/ 25323 w 9953317"/>
              <a:gd name="connsiteY6" fmla="*/ 4698827 h 4708269"/>
              <a:gd name="connsiteX7" fmla="*/ 0 w 9953317"/>
              <a:gd name="connsiteY7" fmla="*/ 0 h 4708269"/>
              <a:gd name="connsiteX8" fmla="*/ 9434221 w 9953317"/>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25323 w 9484866"/>
              <a:gd name="connsiteY6" fmla="*/ 4698827 h 4708269"/>
              <a:gd name="connsiteX7" fmla="*/ 0 w 9484866"/>
              <a:gd name="connsiteY7" fmla="*/ 0 h 4708269"/>
              <a:gd name="connsiteX8" fmla="*/ 9434221 w 9484866"/>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1519307 w 9484866"/>
              <a:gd name="connsiteY6" fmla="*/ 4698827 h 4708269"/>
              <a:gd name="connsiteX7" fmla="*/ 0 w 9484866"/>
              <a:gd name="connsiteY7" fmla="*/ 0 h 4708269"/>
              <a:gd name="connsiteX8" fmla="*/ 9434221 w 9484866"/>
              <a:gd name="connsiteY8" fmla="*/ 12973 h 4708269"/>
              <a:gd name="connsiteX0" fmla="*/ 7914915 w 7965560"/>
              <a:gd name="connsiteY0" fmla="*/ 3533 h 4698829"/>
              <a:gd name="connsiteX1" fmla="*/ 7951653 w 7965560"/>
              <a:gd name="connsiteY1" fmla="*/ 790091 h 4698829"/>
              <a:gd name="connsiteX2" fmla="*/ 7965560 w 7965560"/>
              <a:gd name="connsiteY2" fmla="*/ 893942 h 4698829"/>
              <a:gd name="connsiteX3" fmla="*/ 4213610 w 7965560"/>
              <a:gd name="connsiteY3" fmla="*/ 1167490 h 4698829"/>
              <a:gd name="connsiteX4" fmla="*/ 3834504 w 7965560"/>
              <a:gd name="connsiteY4" fmla="*/ 4200571 h 4698829"/>
              <a:gd name="connsiteX5" fmla="*/ 4551449 w 7965560"/>
              <a:gd name="connsiteY5" fmla="*/ 4698829 h 4698829"/>
              <a:gd name="connsiteX6" fmla="*/ 1 w 7965560"/>
              <a:gd name="connsiteY6" fmla="*/ 4689387 h 4698829"/>
              <a:gd name="connsiteX7" fmla="*/ 0 w 7965560"/>
              <a:gd name="connsiteY7" fmla="*/ 0 h 4698829"/>
              <a:gd name="connsiteX8" fmla="*/ 7914915 w 7965560"/>
              <a:gd name="connsiteY8" fmla="*/ 3533 h 4698829"/>
              <a:gd name="connsiteX0" fmla="*/ 4496475 w 7965560"/>
              <a:gd name="connsiteY0" fmla="*/ 0 h 4704737"/>
              <a:gd name="connsiteX1" fmla="*/ 7951653 w 7965560"/>
              <a:gd name="connsiteY1" fmla="*/ 795999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965560"/>
              <a:gd name="connsiteY0" fmla="*/ 0 h 4704737"/>
              <a:gd name="connsiteX1" fmla="*/ 7191999 w 7965560"/>
              <a:gd name="connsiteY1" fmla="*/ 12377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256550"/>
              <a:gd name="connsiteY0" fmla="*/ 0 h 4704737"/>
              <a:gd name="connsiteX1" fmla="*/ 7191999 w 7256550"/>
              <a:gd name="connsiteY1" fmla="*/ 12377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 name="connsiteX0" fmla="*/ 4496475 w 7256550"/>
              <a:gd name="connsiteY0" fmla="*/ 0 h 4704737"/>
              <a:gd name="connsiteX1" fmla="*/ 7255303 w 7256550"/>
              <a:gd name="connsiteY1" fmla="*/ 2936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550" h="4704737">
                <a:moveTo>
                  <a:pt x="4496475" y="0"/>
                </a:moveTo>
                <a:lnTo>
                  <a:pt x="7255303" y="2936"/>
                </a:lnTo>
                <a:cubicBezTo>
                  <a:pt x="7255719" y="320790"/>
                  <a:pt x="7256134" y="638644"/>
                  <a:pt x="7256550" y="956498"/>
                </a:cubicBezTo>
                <a:lnTo>
                  <a:pt x="4213610" y="1173398"/>
                </a:lnTo>
                <a:lnTo>
                  <a:pt x="3834504" y="4206479"/>
                </a:lnTo>
                <a:lnTo>
                  <a:pt x="4551449" y="4704737"/>
                </a:lnTo>
                <a:lnTo>
                  <a:pt x="1" y="4695295"/>
                </a:lnTo>
                <a:cubicBezTo>
                  <a:pt x="1" y="3132166"/>
                  <a:pt x="0" y="1569037"/>
                  <a:pt x="0" y="5908"/>
                </a:cubicBezTo>
                <a:lnTo>
                  <a:pt x="4496475" y="0"/>
                </a:lnTo>
                <a:close/>
              </a:path>
            </a:pathLst>
          </a:custGeom>
          <a:solidFill>
            <a:srgbClr val="E6B9B8">
              <a:alpha val="50196"/>
            </a:srgbClr>
          </a:solidFill>
          <a:ln w="19050">
            <a:solidFill>
              <a:sysClr val="window" lastClr="FFFFFF">
                <a:lumMod val="85000"/>
              </a:sysClr>
            </a:solid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itchFamily="34" charset="0"/>
            </a:endParaRPr>
          </a:p>
        </p:txBody>
      </p:sp>
      <p:pic>
        <p:nvPicPr>
          <p:cNvPr id="34" name="図 3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358036">
            <a:off x="8443684" y="1452193"/>
            <a:ext cx="701697" cy="2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図 34"/>
          <p:cNvPicPr>
            <a:picLocks noChangeAspect="1" noChangeArrowheads="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38901" y="1178118"/>
            <a:ext cx="816563" cy="206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正方形/長方形 35"/>
          <p:cNvSpPr/>
          <p:nvPr/>
        </p:nvSpPr>
        <p:spPr>
          <a:xfrm>
            <a:off x="7818595" y="1176448"/>
            <a:ext cx="2316022" cy="2144368"/>
          </a:xfrm>
          <a:prstGeom prst="rect">
            <a:avLst/>
          </a:prstGeom>
          <a:noFill/>
          <a:ln w="38100">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Text Box 21"/>
          <p:cNvSpPr txBox="1">
            <a:spLocks noChangeArrowheads="1"/>
          </p:cNvSpPr>
          <p:nvPr/>
        </p:nvSpPr>
        <p:spPr bwMode="auto">
          <a:xfrm>
            <a:off x="8839229" y="3153410"/>
            <a:ext cx="309903" cy="27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600" dirty="0">
                <a:solidFill>
                  <a:srgbClr val="FFC000"/>
                </a:solidFill>
                <a:effectLst/>
                <a:ea typeface="HGP創英角ｺﾞｼｯｸUB" pitchFamily="50" charset="-128"/>
              </a:rPr>
              <a:t>●</a:t>
            </a:r>
          </a:p>
        </p:txBody>
      </p:sp>
      <p:sp>
        <p:nvSpPr>
          <p:cNvPr id="38" name="テキスト ボックス 37"/>
          <p:cNvSpPr txBox="1"/>
          <p:nvPr/>
        </p:nvSpPr>
        <p:spPr>
          <a:xfrm>
            <a:off x="7238656" y="780431"/>
            <a:ext cx="1025574" cy="276999"/>
          </a:xfrm>
          <a:prstGeom prst="rect">
            <a:avLst/>
          </a:prstGeom>
          <a:solidFill>
            <a:srgbClr val="C0504D">
              <a:alpha val="69804"/>
            </a:srgbClr>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200" b="1" i="0" u="none" strike="noStrike" kern="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rPr>
              <a:t>Mask area</a:t>
            </a:r>
            <a:endParaRPr kumimoji="0" lang="ja-JP" altLang="en-US" sz="1200" b="1" i="0" u="none" strike="noStrike" kern="0" cap="none" spc="0" normalizeH="0" baseline="0" noProof="0" dirty="0" smtClean="0">
              <a:ln>
                <a:noFill/>
              </a:ln>
              <a:solidFill>
                <a:prstClr val="white"/>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39" name="テキスト ボックス 38"/>
          <p:cNvSpPr txBox="1"/>
          <p:nvPr/>
        </p:nvSpPr>
        <p:spPr>
          <a:xfrm>
            <a:off x="309483" y="657203"/>
            <a:ext cx="1040862" cy="369332"/>
          </a:xfrm>
          <a:prstGeom prst="rect">
            <a:avLst/>
          </a:prstGeom>
          <a:noFill/>
        </p:spPr>
        <p:txBody>
          <a:bodyPr wrap="none" rtlCol="0">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Detected</a:t>
            </a:r>
            <a:endParaRPr kumimoji="1" lang="ja-JP" altLang="en-US"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40" name="テキスト ボックス 39"/>
          <p:cNvSpPr txBox="1"/>
          <p:nvPr/>
        </p:nvSpPr>
        <p:spPr>
          <a:xfrm>
            <a:off x="5587391" y="659501"/>
            <a:ext cx="1480277" cy="369332"/>
          </a:xfrm>
          <a:prstGeom prst="rect">
            <a:avLst/>
          </a:prstGeom>
          <a:noFill/>
        </p:spPr>
        <p:txBody>
          <a:bodyPr wrap="none" rtlCol="0">
            <a:spAutoFit/>
          </a:bodyPr>
          <a:lstStyle/>
          <a:p>
            <a:r>
              <a:rPr lang="en-US" altLang="ja-JP" dirty="0" smtClean="0">
                <a:latin typeface="Calibri" panose="020F0502020204030204" pitchFamily="34" charset="0"/>
                <a:ea typeface="Meiryo UI" panose="020B0604030504040204" pitchFamily="50" charset="-128"/>
                <a:cs typeface="Calibri" panose="020F0502020204030204" pitchFamily="34" charset="0"/>
              </a:rPr>
              <a:t>NOT detected</a:t>
            </a:r>
            <a:endParaRPr kumimoji="1" lang="ja-JP" altLang="en-US" dirty="0" smtClean="0">
              <a:latin typeface="Calibri" panose="020F0502020204030204" pitchFamily="34" charset="0"/>
              <a:ea typeface="Meiryo UI" panose="020B0604030504040204" pitchFamily="50" charset="-128"/>
              <a:cs typeface="Calibri" panose="020F0502020204030204" pitchFamily="34" charset="0"/>
            </a:endParaRPr>
          </a:p>
        </p:txBody>
      </p:sp>
      <p:sp>
        <p:nvSpPr>
          <p:cNvPr id="41" name="テキスト ボックス 16383"/>
          <p:cNvSpPr txBox="1">
            <a:spLocks noChangeArrowheads="1"/>
          </p:cNvSpPr>
          <p:nvPr/>
        </p:nvSpPr>
        <p:spPr bwMode="auto">
          <a:xfrm>
            <a:off x="3639305" y="3655256"/>
            <a:ext cx="1489275" cy="276999"/>
          </a:xfrm>
          <a:prstGeom prst="rect">
            <a:avLst/>
          </a:prstGeom>
          <a:solidFill>
            <a:schemeClr val="accent4">
              <a:lumMod val="20000"/>
              <a:lumOff val="80000"/>
            </a:scheme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smtClean="0">
                <a:ln>
                  <a:noFill/>
                </a:ln>
                <a:solidFill>
                  <a:prstClr val="black"/>
                </a:solidFill>
                <a:effectLst/>
                <a:uLnTx/>
                <a:uFillTx/>
                <a:ea typeface="Meiryo UI" panose="020B0604030504040204" pitchFamily="50" charset="-128"/>
                <a:cs typeface="Calibri" panose="020F0502020204030204" pitchFamily="34" charset="0"/>
              </a:rPr>
              <a:t>Detection area</a:t>
            </a:r>
            <a:endParaRPr kumimoji="1" lang="ja-JP" altLang="en-US" sz="1200" b="1" i="0" u="none" strike="noStrike" kern="0" cap="none" spc="0" normalizeH="0" baseline="0" noProof="0" dirty="0">
              <a:ln>
                <a:noFill/>
              </a:ln>
              <a:solidFill>
                <a:prstClr val="black"/>
              </a:solidFill>
              <a:effectLst/>
              <a:uLnTx/>
              <a:uFillTx/>
              <a:ea typeface="Meiryo UI" panose="020B0604030504040204" pitchFamily="50" charset="-128"/>
              <a:cs typeface="Calibri" panose="020F0502020204030204" pitchFamily="34" charset="0"/>
            </a:endParaRPr>
          </a:p>
        </p:txBody>
      </p:sp>
      <p:sp>
        <p:nvSpPr>
          <p:cNvPr id="42" name="テキスト ボックス 16383"/>
          <p:cNvSpPr txBox="1">
            <a:spLocks noChangeArrowheads="1"/>
          </p:cNvSpPr>
          <p:nvPr/>
        </p:nvSpPr>
        <p:spPr bwMode="auto">
          <a:xfrm>
            <a:off x="9418320" y="3655256"/>
            <a:ext cx="1427585" cy="276999"/>
          </a:xfrm>
          <a:prstGeom prst="rect">
            <a:avLst/>
          </a:prstGeom>
          <a:solidFill>
            <a:schemeClr val="accent4">
              <a:lumMod val="20000"/>
              <a:lumOff val="80000"/>
            </a:scheme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200" b="1" i="0" u="none" strike="noStrike" kern="0" cap="none" spc="0" normalizeH="0" baseline="0" noProof="0" dirty="0" smtClean="0">
                <a:ln>
                  <a:noFill/>
                </a:ln>
                <a:solidFill>
                  <a:prstClr val="black"/>
                </a:solidFill>
                <a:effectLst/>
                <a:uLnTx/>
                <a:uFillTx/>
                <a:ea typeface="Meiryo UI" panose="020B0604030504040204" pitchFamily="50" charset="-128"/>
                <a:cs typeface="Calibri" panose="020F0502020204030204" pitchFamily="34" charset="0"/>
              </a:rPr>
              <a:t>Detection area</a:t>
            </a:r>
            <a:endParaRPr kumimoji="1" lang="ja-JP" altLang="en-US" sz="1200" b="1" i="0" u="none" strike="noStrike" kern="0" cap="none" spc="0" normalizeH="0" baseline="0" noProof="0" dirty="0">
              <a:ln>
                <a:noFill/>
              </a:ln>
              <a:solidFill>
                <a:prstClr val="black"/>
              </a:solidFill>
              <a:effectLst/>
              <a:uLnTx/>
              <a:uFillTx/>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1094639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kumimoji="1" smtClean="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3_pips_templateB_Tentative_Ver0">
  <a:themeElements>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58569678-7E72-4AD3-ADD3-E4589E799F20}" vid="{CD6FC793-9C02-4CB2-BF1E-7B7E11673B3C}"/>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6.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CF074C11-697F-48B1-95CC-C684841BE1A1}"/>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6443</Words>
  <Application>Microsoft Office PowerPoint</Application>
  <PresentationFormat>ワイド画面</PresentationFormat>
  <Paragraphs>1055</Paragraphs>
  <Slides>65</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6</vt:i4>
      </vt:variant>
      <vt:variant>
        <vt:lpstr>スライド タイトル</vt:lpstr>
      </vt:variant>
      <vt:variant>
        <vt:i4>65</vt:i4>
      </vt:variant>
    </vt:vector>
  </HeadingPairs>
  <TitlesOfParts>
    <vt:vector size="85" baseType="lpstr">
      <vt:lpstr>HGP創英角ｺﾞｼｯｸUB</vt:lpstr>
      <vt:lpstr>HG明朝E</vt:lpstr>
      <vt:lpstr>Meiryo UI</vt:lpstr>
      <vt:lpstr>ＭＳ Ｐゴシック</vt:lpstr>
      <vt:lpstr>新細明體</vt:lpstr>
      <vt:lpstr>Yu Gothic UI</vt:lpstr>
      <vt:lpstr>メイリオ</vt:lpstr>
      <vt:lpstr>游ゴシック</vt:lpstr>
      <vt:lpstr>Arial</vt:lpstr>
      <vt:lpstr>Arial Black</vt:lpstr>
      <vt:lpstr>Calibri</vt:lpstr>
      <vt:lpstr>Calibri Light</vt:lpstr>
      <vt:lpstr>Tahoma</vt:lpstr>
      <vt:lpstr>Wingdings</vt:lpstr>
      <vt:lpstr>Office テーマ</vt:lpstr>
      <vt:lpstr>7_3_pips_templateB_Tentative_Ver0</vt:lpstr>
      <vt:lpstr>デザインの設定</vt:lpstr>
      <vt:lpstr>2_デザインの設定</vt:lpstr>
      <vt:lpstr>1_メインスライド</vt:lpstr>
      <vt:lpstr>エンドスライド</vt:lpstr>
      <vt:lpstr>PowerPoint プレゼンテーション</vt:lpstr>
      <vt:lpstr>Contents</vt:lpstr>
      <vt:lpstr>Introduction</vt:lpstr>
      <vt:lpstr>Introduction</vt:lpstr>
      <vt:lpstr>Overview of AI-VMD</vt:lpstr>
      <vt:lpstr>Overview of AI-VMD (1)</vt:lpstr>
      <vt:lpstr>PowerPoint プレゼンテーション</vt:lpstr>
      <vt:lpstr>PowerPoint プレゼンテーション</vt:lpstr>
      <vt:lpstr>Reference : Detection Indicator</vt:lpstr>
      <vt:lpstr>PowerPoint プレゼンテーション</vt:lpstr>
      <vt:lpstr>Reference : Condition for alarm generation</vt:lpstr>
      <vt:lpstr>Preparation</vt:lpstr>
      <vt:lpstr>Preparation</vt:lpstr>
      <vt:lpstr>Camera Installation</vt:lpstr>
      <vt:lpstr>Basic information for installation</vt:lpstr>
      <vt:lpstr>Reference : Guideline for detection area setting (5MP model)</vt:lpstr>
      <vt:lpstr>Reference : Guideline for detection area setting (4K model)</vt:lpstr>
      <vt:lpstr>Configuration of Detection Function</vt:lpstr>
      <vt:lpstr>Setup flow</vt:lpstr>
      <vt:lpstr>Open the setup screen</vt:lpstr>
      <vt:lpstr>Area setting</vt:lpstr>
      <vt:lpstr>Area setting｜Set the detection area</vt:lpstr>
      <vt:lpstr>Area setting｜Set the mask area</vt:lpstr>
      <vt:lpstr>Area setting｜Set the detection conditions</vt:lpstr>
      <vt:lpstr>Image quality setting</vt:lpstr>
      <vt:lpstr>Image quality setting｜Adjust the image quality</vt:lpstr>
      <vt:lpstr>Image quality setting｜Set mask areas for brightness adjustment</vt:lpstr>
      <vt:lpstr>Image quality setting ｜Adjust the focus</vt:lpstr>
      <vt:lpstr>Reference : Day &amp; Night setting</vt:lpstr>
      <vt:lpstr>Detailed setting</vt:lpstr>
      <vt:lpstr>Detailed setting｜Adjust the detection accuracy</vt:lpstr>
      <vt:lpstr>Detailed setting｜Set the detection sensitivity</vt:lpstr>
      <vt:lpstr>Detailed setting ｜Set the depth</vt:lpstr>
      <vt:lpstr>Schedule setting</vt:lpstr>
      <vt:lpstr>Alarm setting</vt:lpstr>
      <vt:lpstr>Operation Check</vt:lpstr>
      <vt:lpstr>Reference : Sample operation check on intruder detection</vt:lpstr>
      <vt:lpstr>Maintenance</vt:lpstr>
      <vt:lpstr>Maintenance</vt:lpstr>
      <vt:lpstr>Points of Attention</vt:lpstr>
      <vt:lpstr>Points of attention</vt:lpstr>
      <vt:lpstr>Points of attention</vt:lpstr>
      <vt:lpstr>Appendix</vt:lpstr>
      <vt:lpstr>Procedure for Alarm Linkage Setting</vt:lpstr>
      <vt:lpstr>Setup flow</vt:lpstr>
      <vt:lpstr>Camera Settings | TCP alarm</vt:lpstr>
      <vt:lpstr>Recorder Settings | Site alarm</vt:lpstr>
      <vt:lpstr>Recorder Settings | Schedule</vt:lpstr>
      <vt:lpstr>Recorder Settings | Recording</vt:lpstr>
      <vt:lpstr>Recorder Settings | TCP alarm</vt:lpstr>
      <vt:lpstr>ASM300 Settings | Alarm reception</vt:lpstr>
      <vt:lpstr>Reference : Security setting</vt:lpstr>
      <vt:lpstr>AI-VMD  with external IR illuminator</vt:lpstr>
      <vt:lpstr>AI-VMD with external IR illuminator</vt:lpstr>
      <vt:lpstr>Simple internal test condition</vt:lpstr>
      <vt:lpstr>Test result</vt:lpstr>
      <vt:lpstr>Test result</vt:lpstr>
      <vt:lpstr>Improve AI-VMD detection accuracy</vt:lpstr>
      <vt:lpstr>Overview</vt:lpstr>
      <vt:lpstr>Improvement scene</vt:lpstr>
      <vt:lpstr>Improvement scene</vt:lpstr>
      <vt:lpstr>Improvement scene</vt:lpstr>
      <vt:lpstr>Version History</vt:lpstr>
      <vt:lpstr>Version History</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2022-07-22T07:06:33Z</dcterms:created>
  <dcterms:modified xsi:type="dcterms:W3CDTF">2022-07-22T07:07:28Z</dcterms:modified>
</cp:coreProperties>
</file>