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0" r:id="rId10"/>
    <p:sldId id="266" r:id="rId11"/>
    <p:sldId id="281" r:id="rId12"/>
    <p:sldId id="282" r:id="rId13"/>
    <p:sldId id="278" r:id="rId14"/>
    <p:sldId id="279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82285-26F1-46F6-80F5-BEC889215289}" type="datetimeFigureOut">
              <a:rPr kumimoji="1" lang="ja-JP" altLang="en-US" smtClean="0"/>
              <a:t>2020/6/30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9B80A-A013-4351-B46E-CEBB6EB350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711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C12A4-16C3-4A7D-B3BD-F4032DD1B916}" type="datetimeFigureOut">
              <a:rPr kumimoji="1" lang="ja-JP" altLang="en-US" smtClean="0"/>
              <a:t>2020/6/30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59F8A-C64E-4177-8482-C8FFDB1CF3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06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5250" y="752475"/>
            <a:ext cx="6616700" cy="3722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50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49B83B-CE60-4CAF-804C-DE81A2F665A9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450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144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58800" y="255588"/>
            <a:ext cx="7935913" cy="446563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275" y="4871771"/>
            <a:ext cx="6166790" cy="4475555"/>
          </a:xfrm>
          <a:noFill/>
        </p:spPr>
        <p:txBody>
          <a:bodyPr lIns="92925" tIns="46463" rIns="92925" bIns="46463"/>
          <a:lstStyle/>
          <a:p>
            <a:pPr eaLnBrk="1" hangingPunct="1"/>
            <a:endParaRPr lang="ja-JP" altLang="ja-JP" sz="1000" dirty="0"/>
          </a:p>
        </p:txBody>
      </p:sp>
      <p:graphicFrame>
        <p:nvGraphicFramePr>
          <p:cNvPr id="1675268" name="Group 4"/>
          <p:cNvGraphicFramePr>
            <a:graphicFrameLocks noGrp="1"/>
          </p:cNvGraphicFramePr>
          <p:nvPr/>
        </p:nvGraphicFramePr>
        <p:xfrm>
          <a:off x="578042" y="6091257"/>
          <a:ext cx="5634384" cy="1794538"/>
        </p:xfrm>
        <a:graphic>
          <a:graphicData uri="http://schemas.openxmlformats.org/drawingml/2006/table">
            <a:tbl>
              <a:tblPr/>
              <a:tblGrid>
                <a:gridCol w="100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426">
                <a:tc gridSpan="2"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（万円）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０７年度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０８年度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０９年度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年平均</a:t>
                      </a:r>
                    </a:p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下落率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ｾｷｭﾘﾃｨ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NW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ｶﾒﾗ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５．４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５．０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４．５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８％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ｱﾅﾛｸﾞｶﾒﾗ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２．６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２．４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２．０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１２％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714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ﾓﾋﾞﾘﾃｨ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R/W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（組込）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２．２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２．２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２．１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２％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R/W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（端末）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３．１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２．５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１０％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714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ﾌﾞﾛｰﾄﾞﾒﾃﾞｨｱ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業務用ｶﾒﾗ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２３０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２２４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２１８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３％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放送用ｶﾒﾗ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８３３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７５４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６８１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１０％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858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58800" y="255588"/>
            <a:ext cx="7935913" cy="446563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275" y="4871771"/>
            <a:ext cx="6166790" cy="4475555"/>
          </a:xfrm>
          <a:noFill/>
        </p:spPr>
        <p:txBody>
          <a:bodyPr lIns="92925" tIns="46463" rIns="92925" bIns="46463"/>
          <a:lstStyle/>
          <a:p>
            <a:pPr eaLnBrk="1" hangingPunct="1"/>
            <a:endParaRPr lang="ja-JP" altLang="ja-JP" sz="1000" dirty="0"/>
          </a:p>
        </p:txBody>
      </p:sp>
      <p:graphicFrame>
        <p:nvGraphicFramePr>
          <p:cNvPr id="1675268" name="Group 4"/>
          <p:cNvGraphicFramePr>
            <a:graphicFrameLocks noGrp="1"/>
          </p:cNvGraphicFramePr>
          <p:nvPr/>
        </p:nvGraphicFramePr>
        <p:xfrm>
          <a:off x="578042" y="6091257"/>
          <a:ext cx="5634384" cy="1794538"/>
        </p:xfrm>
        <a:graphic>
          <a:graphicData uri="http://schemas.openxmlformats.org/drawingml/2006/table">
            <a:tbl>
              <a:tblPr/>
              <a:tblGrid>
                <a:gridCol w="100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426">
                <a:tc gridSpan="2"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（万円）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０７年度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０８年度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０９年度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年平均</a:t>
                      </a:r>
                    </a:p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下落率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ｾｷｭﾘﾃｨ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NW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ｶﾒﾗ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５．４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５．０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４．５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８％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ｱﾅﾛｸﾞｶﾒﾗ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２．６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２．４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２．０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１２％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714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ﾓﾋﾞﾘﾃｨ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R/W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（組込）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２．２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２．２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２．１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２％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R/W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（端末）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３．１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２．５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１０％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714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ﾌﾞﾛｰﾄﾞﾒﾃﾞｨｱ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業務用ｶﾒﾗ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２３０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２２４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２１８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３％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放送用ｶﾒﾗ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８３３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７５４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６８１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１０％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085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3200A-AD79-4BB1-BAB0-2A7AA18CB5FF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941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19981" indent="-276915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07662" indent="-22153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550728" indent="-22153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1993793" indent="-22153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436858" indent="-22153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879923" indent="-22153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322988" indent="-22153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766053" indent="-22153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marL="0" marR="0" lvl="0" indent="0" algn="r" defTabSz="9450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216731-5A0D-4151-B0E3-7076383AC64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450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663575"/>
            <a:ext cx="5932488" cy="333851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811" y="4220821"/>
            <a:ext cx="5298839" cy="4000838"/>
          </a:xfrm>
          <a:noFill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5498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58800" y="255588"/>
            <a:ext cx="7937500" cy="446563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275" y="4871772"/>
            <a:ext cx="6166790" cy="4475555"/>
          </a:xfrm>
          <a:noFill/>
        </p:spPr>
        <p:txBody>
          <a:bodyPr lIns="92925" tIns="46463" rIns="92925" bIns="46463"/>
          <a:lstStyle/>
          <a:p>
            <a:pPr eaLnBrk="1" hangingPunct="1"/>
            <a:endParaRPr lang="ja-JP" altLang="ja-JP" sz="1000" dirty="0">
              <a:ea typeface="ＭＳ Ｐ明朝" pitchFamily="18" charset="-128"/>
            </a:endParaRPr>
          </a:p>
        </p:txBody>
      </p:sp>
      <p:graphicFrame>
        <p:nvGraphicFramePr>
          <p:cNvPr id="1675268" name="Group 4"/>
          <p:cNvGraphicFramePr>
            <a:graphicFrameLocks noGrp="1"/>
          </p:cNvGraphicFramePr>
          <p:nvPr/>
        </p:nvGraphicFramePr>
        <p:xfrm>
          <a:off x="578042" y="6091258"/>
          <a:ext cx="5634384" cy="1794537"/>
        </p:xfrm>
        <a:graphic>
          <a:graphicData uri="http://schemas.openxmlformats.org/drawingml/2006/table">
            <a:tbl>
              <a:tblPr/>
              <a:tblGrid>
                <a:gridCol w="100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426">
                <a:tc gridSpan="2"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（万円）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０７年度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０８年度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０９年度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年平均</a:t>
                      </a:r>
                    </a:p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下落率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ｾｷｭﾘﾃｨ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NW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ｶﾒﾗ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５．４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５．０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４．５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８％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ｱﾅﾛｸﾞｶﾒﾗ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２．６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２．４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２．０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１２％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713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ﾓﾋﾞﾘﾃｨ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R/W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（組込）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２．２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２．２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２．１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２％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R/W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（端末）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３．１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２．５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１０％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713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ﾌﾞﾛｰﾄﾞﾒﾃﾞｨｱ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業務用ｶﾒﾗ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２３０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２２４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２１８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３％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放送用ｶﾒﾗ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８３３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７５４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６８１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１０％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637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32575" cy="3732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50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0D8ACB-D796-4BE8-9593-2561270D5B0B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450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590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19981" indent="-276915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07662" indent="-22153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550728" indent="-22153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1993793" indent="-22153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436858" indent="-22153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879923" indent="-22153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322988" indent="-22153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766053" indent="-22153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marL="0" marR="0" lvl="0" indent="0" algn="r" defTabSz="9450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216731-5A0D-4151-B0E3-7076383AC64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450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663575"/>
            <a:ext cx="5932488" cy="333851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811" y="4220821"/>
            <a:ext cx="5298839" cy="4000838"/>
          </a:xfrm>
          <a:noFill/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431476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19981" indent="-276915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07662" indent="-22153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550728" indent="-22153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1993793" indent="-22153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436858" indent="-22153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879923" indent="-22153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322988" indent="-22153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766053" indent="-22153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marL="0" marR="0" lvl="0" indent="0" algn="r" defTabSz="9450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216731-5A0D-4151-B0E3-7076383AC64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450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663575"/>
            <a:ext cx="5932488" cy="333851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811" y="4220821"/>
            <a:ext cx="5298839" cy="4000838"/>
          </a:xfrm>
          <a:noFill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094794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19981" indent="-276915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07662" indent="-22153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550728" indent="-22153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1993793" indent="-22153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436858" indent="-22153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879923" indent="-22153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322988" indent="-22153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766053" indent="-22153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marL="0" marR="0" lvl="0" indent="0" algn="r" defTabSz="9450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216731-5A0D-4151-B0E3-7076383AC64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450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663575"/>
            <a:ext cx="5932488" cy="333851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811" y="4220821"/>
            <a:ext cx="5298839" cy="4000838"/>
          </a:xfrm>
          <a:noFill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7345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58800" y="255588"/>
            <a:ext cx="7935913" cy="446563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275" y="4871771"/>
            <a:ext cx="6166790" cy="4475555"/>
          </a:xfrm>
          <a:noFill/>
        </p:spPr>
        <p:txBody>
          <a:bodyPr lIns="92925" tIns="46463" rIns="92925" bIns="46463"/>
          <a:lstStyle/>
          <a:p>
            <a:pPr eaLnBrk="1" hangingPunct="1"/>
            <a:endParaRPr lang="ja-JP" altLang="ja-JP" sz="1000" dirty="0"/>
          </a:p>
        </p:txBody>
      </p:sp>
      <p:graphicFrame>
        <p:nvGraphicFramePr>
          <p:cNvPr id="1675268" name="Group 4"/>
          <p:cNvGraphicFramePr>
            <a:graphicFrameLocks noGrp="1"/>
          </p:cNvGraphicFramePr>
          <p:nvPr/>
        </p:nvGraphicFramePr>
        <p:xfrm>
          <a:off x="578042" y="6091257"/>
          <a:ext cx="5634384" cy="1794538"/>
        </p:xfrm>
        <a:graphic>
          <a:graphicData uri="http://schemas.openxmlformats.org/drawingml/2006/table">
            <a:tbl>
              <a:tblPr/>
              <a:tblGrid>
                <a:gridCol w="100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426">
                <a:tc gridSpan="2"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（万円）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０７年度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０８年度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０９年度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年平均</a:t>
                      </a:r>
                    </a:p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下落率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ｾｷｭﾘﾃｨ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NW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ｶﾒﾗ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５．４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５．０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４．５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８％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ｱﾅﾛｸﾞｶﾒﾗ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２．６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２．４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２．０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１２％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714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ﾓﾋﾞﾘﾃｨ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R/W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（組込）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２．２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２．２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２．１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２％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R/W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（端末）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３．１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２．５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１０％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714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ﾌﾞﾛｰﾄﾞﾒﾃﾞｨｱ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業務用ｶﾒﾗ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２３０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２２４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２１８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３％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放送用ｶﾒﾗ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８３３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７５４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６８１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１０％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477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58800" y="255588"/>
            <a:ext cx="7935913" cy="446563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275" y="4871771"/>
            <a:ext cx="6166790" cy="4475555"/>
          </a:xfrm>
          <a:noFill/>
        </p:spPr>
        <p:txBody>
          <a:bodyPr lIns="92925" tIns="46463" rIns="92925" bIns="46463"/>
          <a:lstStyle/>
          <a:p>
            <a:pPr eaLnBrk="1" hangingPunct="1"/>
            <a:endParaRPr lang="ja-JP" altLang="ja-JP" sz="1000" dirty="0"/>
          </a:p>
        </p:txBody>
      </p:sp>
      <p:graphicFrame>
        <p:nvGraphicFramePr>
          <p:cNvPr id="1675268" name="Group 4"/>
          <p:cNvGraphicFramePr>
            <a:graphicFrameLocks noGrp="1"/>
          </p:cNvGraphicFramePr>
          <p:nvPr/>
        </p:nvGraphicFramePr>
        <p:xfrm>
          <a:off x="578042" y="6091257"/>
          <a:ext cx="5634384" cy="1794538"/>
        </p:xfrm>
        <a:graphic>
          <a:graphicData uri="http://schemas.openxmlformats.org/drawingml/2006/table">
            <a:tbl>
              <a:tblPr/>
              <a:tblGrid>
                <a:gridCol w="100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426">
                <a:tc gridSpan="2"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（万円）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０７年度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０８年度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０９年度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年平均</a:t>
                      </a:r>
                    </a:p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下落率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ｾｷｭﾘﾃｨ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NW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ｶﾒﾗ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５．４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５．０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４．５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８％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ｱﾅﾛｸﾞｶﾒﾗ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２．６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２．４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２．０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１２％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714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ﾓﾋﾞﾘﾃｨ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R/W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（組込）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２．２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２．２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２．１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２％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R/W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（端末）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３．１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２．５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１０％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714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ﾌﾞﾛｰﾄﾞﾒﾃﾞｨｱ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業務用ｶﾒﾗ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２３０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２２４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２１８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３％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放送用ｶﾒﾗ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８３３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７５４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６８１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１０％</a:t>
                      </a:r>
                    </a:p>
                  </a:txBody>
                  <a:tcPr marL="35998" marR="35998" marT="18244" marB="182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43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699" tIns="60837" rIns="121699" bIns="60837"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31339" y="3638549"/>
            <a:ext cx="9294152" cy="116085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5752" y="4873212"/>
            <a:ext cx="9289739" cy="59613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8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527323" y="6325329"/>
            <a:ext cx="554917" cy="366183"/>
          </a:xfrm>
        </p:spPr>
        <p:txBody>
          <a:bodyPr/>
          <a:lstStyle>
            <a:lvl1pPr algn="ctr">
              <a:defRPr sz="1333"/>
            </a:lvl1pPr>
          </a:lstStyle>
          <a:p>
            <a:fld id="{0BED32BD-2AB6-2D40-A7A5-FA318B8F47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AutoShape 13"/>
          <p:cNvSpPr>
            <a:spLocks noChangeArrowheads="1"/>
          </p:cNvSpPr>
          <p:nvPr userDrawn="1"/>
        </p:nvSpPr>
        <p:spPr bwMode="auto">
          <a:xfrm>
            <a:off x="10088065" y="6624000"/>
            <a:ext cx="1920000" cy="192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067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Panasonic Authorized Partner</a:t>
            </a:r>
            <a:endParaRPr lang="en-US" altLang="ja-JP" sz="1067" b="1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6" name="Group 11"/>
          <p:cNvGrpSpPr/>
          <p:nvPr userDrawn="1"/>
        </p:nvGrpSpPr>
        <p:grpSpPr>
          <a:xfrm>
            <a:off x="255792" y="75474"/>
            <a:ext cx="4592069" cy="3257516"/>
            <a:chOff x="4563535" y="-458058"/>
            <a:chExt cx="4448892" cy="3155950"/>
          </a:xfrm>
        </p:grpSpPr>
        <p:pic>
          <p:nvPicPr>
            <p:cNvPr id="17" name="Picture 12" descr="big-white-B.png"/>
            <p:cNvPicPr>
              <a:picLocks noChangeAspect="1"/>
            </p:cNvPicPr>
            <p:nvPr/>
          </p:nvPicPr>
          <p:blipFill rotWithShape="1">
            <a:blip r:embed="rId2" cstate="email">
              <a:alphaModFix amt="1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63535" y="-458058"/>
              <a:ext cx="3167964" cy="3155950"/>
            </a:xfrm>
            <a:prstGeom prst="rect">
              <a:avLst/>
            </a:prstGeom>
          </p:spPr>
        </p:pic>
        <p:pic>
          <p:nvPicPr>
            <p:cNvPr id="18" name="Picture 13" descr="logo_white_stacke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9469" y="372463"/>
              <a:ext cx="2932958" cy="843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846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20"/>
            <a:ext cx="10972800" cy="1989665"/>
          </a:xfrm>
        </p:spPr>
        <p:txBody>
          <a:bodyPr/>
          <a:lstStyle>
            <a:lvl1pPr marL="0" indent="0">
              <a:buFontTx/>
              <a:buNone/>
              <a:defRPr sz="2933">
                <a:solidFill>
                  <a:srgbClr val="0A54A0"/>
                </a:solidFill>
              </a:defRPr>
            </a:lvl1pPr>
            <a:lvl2pPr marL="361323" indent="-361323">
              <a:buSzPct val="60000"/>
              <a:buFont typeface="Wingdings" charset="2"/>
              <a:buChar char="§"/>
              <a:defRPr sz="2267">
                <a:solidFill>
                  <a:srgbClr val="0A54A0"/>
                </a:solidFill>
              </a:defRPr>
            </a:lvl2pPr>
            <a:lvl3pPr marL="361323" indent="-361323">
              <a:buSzPct val="60000"/>
              <a:buFont typeface="Wingdings" charset="2"/>
              <a:buChar char="§"/>
              <a:defRPr sz="2267">
                <a:solidFill>
                  <a:srgbClr val="0A54A0"/>
                </a:solidFill>
              </a:defRPr>
            </a:lvl3pPr>
            <a:lvl4pPr marL="361323" indent="-361323">
              <a:buSzPct val="60000"/>
              <a:buFont typeface="Wingdings" charset="2"/>
              <a:buChar char="§"/>
              <a:defRPr sz="2267">
                <a:solidFill>
                  <a:srgbClr val="0A54A0"/>
                </a:solidFill>
              </a:defRPr>
            </a:lvl4pPr>
            <a:lvl5pPr marL="361323" indent="-361323">
              <a:buSzPct val="60000"/>
              <a:buFont typeface="Wingdings" charset="2"/>
              <a:buChar char="§"/>
              <a:defRPr sz="2267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23959" y="6401508"/>
            <a:ext cx="188918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7331" y="6401508"/>
            <a:ext cx="292178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3507" y="249272"/>
            <a:ext cx="739652" cy="365125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3826956"/>
            <a:ext cx="10972800" cy="1989665"/>
          </a:xfrm>
        </p:spPr>
        <p:txBody>
          <a:bodyPr/>
          <a:lstStyle>
            <a:lvl1pPr marL="0" indent="0">
              <a:buFontTx/>
              <a:buNone/>
              <a:defRPr sz="2933">
                <a:solidFill>
                  <a:srgbClr val="0A54A0"/>
                </a:solidFill>
              </a:defRPr>
            </a:lvl1pPr>
            <a:lvl2pPr marL="361323" indent="-361323">
              <a:buSzPct val="60000"/>
              <a:buFont typeface="Wingdings" charset="2"/>
              <a:buChar char="§"/>
              <a:defRPr sz="2267">
                <a:solidFill>
                  <a:srgbClr val="0A54A0"/>
                </a:solidFill>
              </a:defRPr>
            </a:lvl2pPr>
            <a:lvl3pPr marL="361323" indent="-361323">
              <a:buSzPct val="60000"/>
              <a:buFont typeface="Wingdings" charset="2"/>
              <a:buChar char="§"/>
              <a:defRPr sz="2267">
                <a:solidFill>
                  <a:srgbClr val="0A54A0"/>
                </a:solidFill>
              </a:defRPr>
            </a:lvl3pPr>
            <a:lvl4pPr marL="361323" indent="-361323">
              <a:buSzPct val="60000"/>
              <a:buFont typeface="Wingdings" charset="2"/>
              <a:buChar char="§"/>
              <a:defRPr sz="2267">
                <a:solidFill>
                  <a:srgbClr val="0A54A0"/>
                </a:solidFill>
              </a:defRPr>
            </a:lvl4pPr>
            <a:lvl5pPr marL="361323" indent="-361323">
              <a:buSzPct val="60000"/>
              <a:buFont typeface="Wingdings" charset="2"/>
              <a:buChar char="§"/>
              <a:defRPr sz="2267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3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737" y="0"/>
            <a:ext cx="12192000" cy="68580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699" tIns="60837" rIns="121699" bIns="60837" rtlCol="0" anchor="ctr"/>
          <a:lstStyle/>
          <a:p>
            <a:pPr algn="ctr"/>
            <a:endParaRPr lang="en-US" sz="2400" dirty="0"/>
          </a:p>
        </p:txBody>
      </p:sp>
      <p:pic>
        <p:nvPicPr>
          <p:cNvPr id="15" name="Picture 14" descr="big-white-B.png"/>
          <p:cNvPicPr>
            <a:picLocks noChangeAspect="1"/>
          </p:cNvPicPr>
          <p:nvPr userDrawn="1"/>
        </p:nvPicPr>
        <p:blipFill rotWithShape="1">
          <a:blip r:embed="rId2" cstate="email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9450" y="818344"/>
            <a:ext cx="3692559" cy="6039656"/>
          </a:xfrm>
          <a:prstGeom prst="rect">
            <a:avLst/>
          </a:prstGeom>
        </p:spPr>
      </p:pic>
      <p:pic>
        <p:nvPicPr>
          <p:cNvPr id="16" name="Picture 15" descr="logo_white_stack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67" y="383276"/>
            <a:ext cx="3027348" cy="870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708" y="3058121"/>
            <a:ext cx="9294152" cy="116085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544" y="4318648"/>
            <a:ext cx="6915681" cy="113388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8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21421" y="6401508"/>
            <a:ext cx="1799555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7334" y="6398980"/>
            <a:ext cx="2920375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5491" y="238252"/>
            <a:ext cx="995485" cy="365125"/>
          </a:xfrm>
          <a:prstGeom prst="rect">
            <a:avLst/>
          </a:prstGeom>
        </p:spPr>
        <p:txBody>
          <a:bodyPr/>
          <a:lstStyle>
            <a:lvl1pPr>
              <a:defRPr sz="2133" b="0"/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AutoShape 13"/>
          <p:cNvSpPr>
            <a:spLocks noChangeArrowheads="1"/>
          </p:cNvSpPr>
          <p:nvPr userDrawn="1"/>
        </p:nvSpPr>
        <p:spPr bwMode="auto">
          <a:xfrm>
            <a:off x="10088065" y="6624000"/>
            <a:ext cx="1920000" cy="192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067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Panasonic Authorized Partner</a:t>
            </a:r>
            <a:endParaRPr lang="en-US" altLang="ja-JP" sz="1067" b="1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5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168421"/>
          </a:xfrm>
        </p:spPr>
        <p:txBody>
          <a:bodyPr/>
          <a:lstStyle>
            <a:lvl1pPr marL="0" indent="0">
              <a:buFontTx/>
              <a:buNone/>
              <a:defRPr sz="2933">
                <a:solidFill>
                  <a:schemeClr val="tx1"/>
                </a:solidFill>
              </a:defRPr>
            </a:lvl1pPr>
            <a:lvl2pPr marL="361282" indent="-361282">
              <a:buSzPct val="60000"/>
              <a:buFont typeface="Wingdings" charset="2"/>
              <a:buChar char="§"/>
              <a:defRPr sz="2267">
                <a:solidFill>
                  <a:schemeClr val="tx1"/>
                </a:solidFill>
              </a:defRPr>
            </a:lvl2pPr>
            <a:lvl3pPr marL="361282" indent="-361282">
              <a:buSzPct val="60000"/>
              <a:buFont typeface="Wingdings" charset="2"/>
              <a:buChar char="§"/>
              <a:defRPr sz="2267">
                <a:solidFill>
                  <a:schemeClr val="tx1"/>
                </a:solidFill>
              </a:defRPr>
            </a:lvl3pPr>
            <a:lvl4pPr marL="361282" indent="-361282">
              <a:buSzPct val="60000"/>
              <a:buFont typeface="Wingdings" charset="2"/>
              <a:buChar char="§"/>
              <a:defRPr sz="2267">
                <a:solidFill>
                  <a:schemeClr val="tx1"/>
                </a:solidFill>
              </a:defRPr>
            </a:lvl4pPr>
            <a:lvl5pPr marL="361282" indent="-361282">
              <a:buSzPct val="60000"/>
              <a:buFont typeface="Wingdings" charset="2"/>
              <a:buChar char="§"/>
              <a:defRPr sz="2267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23959" y="6401508"/>
            <a:ext cx="188918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7331" y="6401508"/>
            <a:ext cx="292178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3867" y="249272"/>
            <a:ext cx="549272" cy="365125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3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ue BG.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8949"/>
            <a:ext cx="12192000" cy="58560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699" tIns="60837" rIns="121699" bIns="60837"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3172"/>
            <a:ext cx="12192000" cy="72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699" tIns="60837" rIns="121699" bIns="60837"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363" y="0"/>
            <a:ext cx="1193611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168421"/>
          </a:xfrm>
        </p:spPr>
        <p:txBody>
          <a:bodyPr/>
          <a:lstStyle>
            <a:lvl1pPr marL="0" indent="0">
              <a:buFontTx/>
              <a:buNone/>
              <a:defRPr sz="2933">
                <a:solidFill>
                  <a:schemeClr val="bg1"/>
                </a:solidFill>
              </a:defRPr>
            </a:lvl1pPr>
            <a:lvl2pPr marL="361282" indent="-361282">
              <a:buSzPct val="60000"/>
              <a:buFont typeface="Wingdings" charset="2"/>
              <a:buChar char="§"/>
              <a:defRPr sz="2267">
                <a:solidFill>
                  <a:schemeClr val="bg1"/>
                </a:solidFill>
              </a:defRPr>
            </a:lvl2pPr>
            <a:lvl3pPr marL="361282" indent="-361282">
              <a:buSzPct val="60000"/>
              <a:buFont typeface="Wingdings" charset="2"/>
              <a:buChar char="§"/>
              <a:defRPr sz="2267">
                <a:solidFill>
                  <a:schemeClr val="bg1"/>
                </a:solidFill>
              </a:defRPr>
            </a:lvl3pPr>
            <a:lvl4pPr marL="361282" indent="-361282">
              <a:buSzPct val="60000"/>
              <a:buFont typeface="Wingdings" charset="2"/>
              <a:buChar char="§"/>
              <a:defRPr sz="2267">
                <a:solidFill>
                  <a:schemeClr val="bg1"/>
                </a:solidFill>
              </a:defRPr>
            </a:lvl4pPr>
            <a:lvl5pPr marL="361282" indent="-361282">
              <a:buSzPct val="60000"/>
              <a:buFont typeface="Wingdings" charset="2"/>
              <a:buChar char="§"/>
              <a:defRPr sz="2267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23959" y="6401508"/>
            <a:ext cx="188918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7331" y="6401508"/>
            <a:ext cx="292178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3509" y="249272"/>
            <a:ext cx="7396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097175" y="135477"/>
            <a:ext cx="245840" cy="492194"/>
          </a:xfrm>
          <a:prstGeom prst="rect">
            <a:avLst/>
          </a:prstGeom>
          <a:noFill/>
        </p:spPr>
        <p:txBody>
          <a:bodyPr wrap="none" lIns="121699" tIns="60837" rIns="121699" bIns="60837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4499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0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28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0713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360877" y="6394451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8E815-D7BF-477D-BEED-E7AC66C7DFE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2"/>
          </p:nvPr>
        </p:nvSpPr>
        <p:spPr>
          <a:xfrm>
            <a:off x="3696677" y="6375400"/>
            <a:ext cx="4706816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3077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0713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961292" y="908050"/>
            <a:ext cx="5087816" cy="6921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36676" y="908050"/>
            <a:ext cx="5087816" cy="6921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360877" y="6394451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F972-1592-4B98-B801-B31D87178CA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2"/>
          </p:nvPr>
        </p:nvSpPr>
        <p:spPr>
          <a:xfrm>
            <a:off x="3696677" y="6375400"/>
            <a:ext cx="4706816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58235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23959" y="6401508"/>
            <a:ext cx="188918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7331" y="6401508"/>
            <a:ext cx="292178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3507" y="249272"/>
            <a:ext cx="739652" cy="365125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87" y="1938868"/>
            <a:ext cx="5633156" cy="3705576"/>
          </a:xfrm>
        </p:spPr>
        <p:txBody>
          <a:bodyPr/>
          <a:lstStyle>
            <a:lvl1pPr marL="0" indent="0">
              <a:buFontTx/>
              <a:buNone/>
              <a:defRPr sz="2933">
                <a:solidFill>
                  <a:schemeClr val="tx2"/>
                </a:solidFill>
              </a:defRPr>
            </a:lvl1pPr>
            <a:lvl2pPr marL="361323" indent="-361323">
              <a:buSzPct val="60000"/>
              <a:buFont typeface="Wingdings" charset="2"/>
              <a:buChar char="§"/>
              <a:defRPr sz="2267">
                <a:solidFill>
                  <a:schemeClr val="tx2"/>
                </a:solidFill>
              </a:defRPr>
            </a:lvl2pPr>
            <a:lvl3pPr marL="361323" indent="-361323">
              <a:buSzPct val="60000"/>
              <a:buFont typeface="Wingdings" charset="2"/>
              <a:buChar char="§"/>
              <a:defRPr sz="2267">
                <a:solidFill>
                  <a:schemeClr val="tx2"/>
                </a:solidFill>
              </a:defRPr>
            </a:lvl3pPr>
            <a:lvl4pPr marL="361323" indent="-361323">
              <a:buSzPct val="60000"/>
              <a:buFont typeface="Wingdings" charset="2"/>
              <a:buChar char="§"/>
              <a:defRPr sz="2267">
                <a:solidFill>
                  <a:schemeClr val="tx2"/>
                </a:solidFill>
              </a:defRPr>
            </a:lvl4pPr>
            <a:lvl5pPr marL="361323" indent="-361323">
              <a:buSzPct val="60000"/>
              <a:buFont typeface="Wingdings" charset="2"/>
              <a:buChar char="§"/>
              <a:defRPr sz="2267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07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575064"/>
            <a:ext cx="12192000" cy="2880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699" tIns="60837" rIns="121699" bIns="60837"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-3724"/>
            <a:ext cx="12192000" cy="7200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699" tIns="60837" rIns="121699" bIns="60837" rtlCol="0" anchor="ctr"/>
          <a:lstStyle/>
          <a:p>
            <a:pPr algn="ctr"/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361" y="5820"/>
            <a:ext cx="1145927" cy="72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5232" y="13054"/>
            <a:ext cx="10233147" cy="700412"/>
          </a:xfrm>
          <a:prstGeom prst="rect">
            <a:avLst/>
          </a:prstGeom>
        </p:spPr>
        <p:txBody>
          <a:bodyPr vert="horz" lIns="91274" tIns="45628" rIns="91274" bIns="45628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274" tIns="45628" rIns="91274" bIns="45628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3959" y="6401508"/>
            <a:ext cx="1889181" cy="365125"/>
          </a:xfrm>
          <a:prstGeom prst="rect">
            <a:avLst/>
          </a:prstGeom>
        </p:spPr>
        <p:txBody>
          <a:bodyPr vert="horz" lIns="91274" tIns="45628" rIns="91274" bIns="45628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17331" y="6401508"/>
            <a:ext cx="2921784" cy="365125"/>
          </a:xfrm>
          <a:prstGeom prst="rect">
            <a:avLst/>
          </a:prstGeom>
        </p:spPr>
        <p:txBody>
          <a:bodyPr vert="horz" lIns="91274" tIns="45628" rIns="91274" bIns="45628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458223" y="305529"/>
            <a:ext cx="554917" cy="366183"/>
          </a:xfrm>
          <a:prstGeom prst="rect">
            <a:avLst/>
          </a:prstGeom>
          <a:ln>
            <a:solidFill>
              <a:schemeClr val="bg1"/>
            </a:solidFill>
            <a:prstDash val="solid"/>
          </a:ln>
        </p:spPr>
        <p:txBody>
          <a:bodyPr vert="horz" lIns="91274" tIns="45628" rIns="91274" bIns="45628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0BED32BD-2AB6-2D40-A7A5-FA318B8F47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AutoShape 13"/>
          <p:cNvSpPr>
            <a:spLocks noChangeArrowheads="1"/>
          </p:cNvSpPr>
          <p:nvPr userDrawn="1"/>
        </p:nvSpPr>
        <p:spPr bwMode="auto">
          <a:xfrm>
            <a:off x="10088065" y="6624000"/>
            <a:ext cx="1920000" cy="192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067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Panasonic Authorized Partner</a:t>
            </a:r>
            <a:endParaRPr lang="en-US" altLang="ja-JP" sz="1067" b="1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2" name="Picture 13" descr="logo_white.eps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83" y="6645357"/>
            <a:ext cx="1582933" cy="1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8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08475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08475" rtl="0" eaLnBrk="1" latinLnBrk="0" hangingPunct="1">
        <a:spcBef>
          <a:spcPct val="20000"/>
        </a:spcBef>
        <a:buFontTx/>
        <a:buNone/>
        <a:defRPr sz="2933" kern="1200">
          <a:solidFill>
            <a:schemeClr val="bg2"/>
          </a:solidFill>
          <a:latin typeface="+mn-lt"/>
          <a:ea typeface="+mn-ea"/>
          <a:cs typeface="+mn-cs"/>
        </a:defRPr>
      </a:lvl1pPr>
      <a:lvl2pPr marL="473258" indent="-473258" algn="l" defTabSz="608475" rtl="0" eaLnBrk="1" latinLnBrk="0" hangingPunct="1">
        <a:spcBef>
          <a:spcPct val="20000"/>
        </a:spcBef>
        <a:buSzPct val="70000"/>
        <a:buFont typeface="Wingdings" charset="2"/>
        <a:buChar char="§"/>
        <a:defRPr sz="2267" kern="1200">
          <a:solidFill>
            <a:srgbClr val="0A54A0"/>
          </a:solidFill>
          <a:latin typeface="+mn-lt"/>
          <a:ea typeface="+mn-ea"/>
          <a:cs typeface="+mn-cs"/>
        </a:defRPr>
      </a:lvl2pPr>
      <a:lvl3pPr marL="473258" indent="-473258" algn="l" defTabSz="608475" rtl="0" eaLnBrk="1" latinLnBrk="0" hangingPunct="1">
        <a:spcBef>
          <a:spcPct val="20000"/>
        </a:spcBef>
        <a:buSzPct val="70000"/>
        <a:buFont typeface="Wingdings" charset="2"/>
        <a:buChar char="§"/>
        <a:defRPr sz="2267" kern="1200">
          <a:solidFill>
            <a:srgbClr val="0A54A0"/>
          </a:solidFill>
          <a:latin typeface="+mn-lt"/>
          <a:ea typeface="+mn-ea"/>
          <a:cs typeface="+mn-cs"/>
        </a:defRPr>
      </a:lvl3pPr>
      <a:lvl4pPr marL="473258" indent="-473258" algn="l" defTabSz="608475" rtl="0" eaLnBrk="1" latinLnBrk="0" hangingPunct="1">
        <a:spcBef>
          <a:spcPct val="20000"/>
        </a:spcBef>
        <a:buSzPct val="70000"/>
        <a:buFont typeface="Wingdings" charset="2"/>
        <a:buChar char="§"/>
        <a:defRPr sz="2267" kern="1200">
          <a:solidFill>
            <a:srgbClr val="0A54A0"/>
          </a:solidFill>
          <a:latin typeface="+mn-lt"/>
          <a:ea typeface="+mn-ea"/>
          <a:cs typeface="+mn-cs"/>
        </a:defRPr>
      </a:lvl4pPr>
      <a:lvl5pPr marL="473258" indent="-473258" algn="l" defTabSz="608475" rtl="0" eaLnBrk="1" latinLnBrk="0" hangingPunct="1">
        <a:spcBef>
          <a:spcPct val="20000"/>
        </a:spcBef>
        <a:buSzPct val="70000"/>
        <a:buFont typeface="Wingdings" charset="2"/>
        <a:buChar char="§"/>
        <a:defRPr sz="2267" kern="1200">
          <a:solidFill>
            <a:srgbClr val="0A54A0"/>
          </a:solidFill>
          <a:latin typeface="+mn-lt"/>
          <a:ea typeface="+mn-ea"/>
          <a:cs typeface="+mn-cs"/>
        </a:defRPr>
      </a:lvl5pPr>
      <a:lvl6pPr marL="3346620" indent="-304238" algn="l" defTabSz="60847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5096" indent="-304238" algn="l" defTabSz="60847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3573" indent="-304238" algn="l" defTabSz="60847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2048" indent="-304238" algn="l" defTabSz="60847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475" algn="l" defTabSz="608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951" algn="l" defTabSz="608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426" algn="l" defTabSz="608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906" algn="l" defTabSz="608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385" algn="l" defTabSz="608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857" algn="l" defTabSz="608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336" algn="l" defTabSz="608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7816" algn="l" defTabSz="608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3467" y="2250129"/>
            <a:ext cx="10124424" cy="1412301"/>
          </a:xfrm>
        </p:spPr>
        <p:txBody>
          <a:bodyPr>
            <a:noAutofit/>
          </a:bodyPr>
          <a:lstStyle/>
          <a:p>
            <a:r>
              <a:rPr kumimoji="1" lang="en-US" altLang="ja-JP" sz="4400" b="1" kern="0" dirty="0">
                <a:solidFill>
                  <a:srgbClr val="FFFFFF"/>
                </a:solidFill>
                <a:latin typeface="Calibri" panose="020F0502020204030204" pitchFamily="34" charset="0"/>
                <a:ea typeface="Meiryo UI"/>
                <a:cs typeface="Calibri" panose="020F0502020204030204" pitchFamily="34" charset="0"/>
              </a:rPr>
              <a:t>WV-ASF950</a:t>
            </a:r>
            <a:r>
              <a:rPr kumimoji="1" lang="en-US" altLang="ja-JP" sz="4267" b="1" dirty="0">
                <a:latin typeface="Calibri" panose="020F0502020204030204" pitchFamily="34" charset="0"/>
              </a:rPr>
              <a:t/>
            </a:r>
            <a:br>
              <a:rPr kumimoji="1" lang="en-US" altLang="ja-JP" sz="4267" b="1" dirty="0">
                <a:latin typeface="Calibri" panose="020F0502020204030204" pitchFamily="34" charset="0"/>
              </a:rPr>
            </a:br>
            <a:r>
              <a:rPr kumimoji="1" lang="en-US" altLang="ja-JP" sz="4267" b="1" dirty="0" smtClean="0">
                <a:latin typeface="Calibri" panose="020F0502020204030204" pitchFamily="34" charset="0"/>
              </a:rPr>
              <a:t>Camera angle adjustment</a:t>
            </a:r>
            <a:endParaRPr kumimoji="1" lang="ja-JP" alt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83833"/>
            <a:ext cx="9933354" cy="1752600"/>
          </a:xfrm>
          <a:noFill/>
          <a:ln w="28575"/>
        </p:spPr>
        <p:txBody>
          <a:bodyPr>
            <a:normAutofit lnSpcReduction="10000"/>
          </a:bodyPr>
          <a:lstStyle/>
          <a:p>
            <a:pPr algn="ctr" eaLnBrk="1" hangingPunct="1"/>
            <a:endParaRPr lang="en-US" altLang="ja-JP" dirty="0" smtClean="0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ja-JP" dirty="0" smtClean="0">
                <a:latin typeface="Calibri" panose="020F0502020204030204" pitchFamily="34" charset="0"/>
              </a:rPr>
              <a:t>Jun. 2020</a:t>
            </a:r>
          </a:p>
          <a:p>
            <a:pPr algn="ctr" eaLnBrk="1" hangingPunct="1"/>
            <a:endParaRPr lang="en-US" altLang="ja-JP" dirty="0" smtClean="0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ja-JP" dirty="0" smtClean="0">
                <a:latin typeface="Calibri" panose="020F0502020204030204" pitchFamily="34" charset="0"/>
              </a:rPr>
              <a:t>Panasonic </a:t>
            </a:r>
            <a:r>
              <a:rPr lang="en-US" altLang="ja-JP" dirty="0" err="1" smtClean="0">
                <a:latin typeface="Calibri" panose="020F0502020204030204" pitchFamily="34" charset="0"/>
              </a:rPr>
              <a:t>i</a:t>
            </a:r>
            <a:r>
              <a:rPr lang="en-US" altLang="ja-JP" dirty="0" smtClean="0">
                <a:latin typeface="Calibri" panose="020F0502020204030204" pitchFamily="34" charset="0"/>
              </a:rPr>
              <a:t>-PRO Sensing Solutions Co., Ltd.</a:t>
            </a:r>
          </a:p>
        </p:txBody>
      </p:sp>
    </p:spTree>
    <p:extLst>
      <p:ext uri="{BB962C8B-B14F-4D97-AF65-F5344CB8AC3E}">
        <p14:creationId xmlns:p14="http://schemas.microsoft.com/office/powerpoint/2010/main" val="20460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0" name="正方形/長方形 12"/>
          <p:cNvSpPr>
            <a:spLocks noChangeArrowheads="1"/>
          </p:cNvSpPr>
          <p:nvPr/>
        </p:nvSpPr>
        <p:spPr bwMode="auto">
          <a:xfrm>
            <a:off x="207053" y="5088767"/>
            <a:ext cx="11686888" cy="15645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67" dirty="0">
                <a:solidFill>
                  <a:srgbClr val="0000FF"/>
                </a:solidFill>
                <a:latin typeface="Calibri" panose="020F0502020204030204" pitchFamily="34" charset="0"/>
                <a:ea typeface="HGPｺﾞｼｯｸE" pitchFamily="50" charset="-128"/>
              </a:rPr>
              <a:t>Do not change camera settings and angle of view (Pan, Tilt, Zoom and Focus) after installation / setting is complete.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*1 : </a:t>
            </a:r>
            <a:r>
              <a:rPr lang="en-US" altLang="ja-JP" sz="1400" dirty="0">
                <a:solidFill>
                  <a:srgbClr val="000000"/>
                </a:solidFill>
                <a:latin typeface="Calibri" panose="020F0502020204030204" pitchFamily="34" charset="0"/>
                <a:ea typeface="HGPｺﾞｼｯｸE" pitchFamily="50" charset="-128"/>
                <a:cs typeface="Calibri" panose="020F0502020204030204" pitchFamily="34" charset="0"/>
              </a:rPr>
              <a:t>Since this lens is the C-mount type, the C/CS-mount lens adaptor is necessary.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*2 :  The l</a:t>
            </a:r>
            <a:r>
              <a:rPr lang="en-US" altLang="ja-JP" sz="1400" dirty="0">
                <a:solidFill>
                  <a:srgbClr val="000000"/>
                </a:solidFill>
                <a:latin typeface="Calibri" panose="020F0502020204030204" pitchFamily="34" charset="0"/>
                <a:ea typeface="HGPｺﾞｼｯｸE" pitchFamily="50" charset="-128"/>
                <a:cs typeface="Calibri" panose="020F0502020204030204" pitchFamily="34" charset="0"/>
              </a:rPr>
              <a:t>ens without L (short cable type) will be discontinued and will be replaced with L (long cable type) model.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*3 : This is the brightest combination at the recommended angle of view of face recognition.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*4 : Because it is a 1.3 MP compatible lens, please note that sharpness will be imparted when using imaging mode 3 MP. </a:t>
            </a:r>
          </a:p>
          <a:p>
            <a:pPr defTabSz="1219170" fontAlgn="base">
              <a:lnSpc>
                <a:spcPts val="1467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       However, it does not affect the accuracy of face recognition.</a:t>
            </a:r>
          </a:p>
          <a:p>
            <a:pPr defTabSz="1219170" fontAlgn="base">
              <a:lnSpc>
                <a:spcPts val="1467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*5 : Vignetting occurs at the wide end because the sensor size is different. Please refrain from using at the WIDE end.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/>
          </p:nvPr>
        </p:nvGraphicFramePr>
        <p:xfrm>
          <a:off x="341154" y="1280613"/>
          <a:ext cx="11300241" cy="3802604"/>
        </p:xfrm>
        <a:graphic>
          <a:graphicData uri="http://schemas.openxmlformats.org/drawingml/2006/table">
            <a:tbl>
              <a:tblPr/>
              <a:tblGrid>
                <a:gridCol w="362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38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30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35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84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6920">
                <a:tc rowSpan="2" gridSpan="6"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Lens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093" marR="6093" marT="6091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570" marR="4570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B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570" marR="4570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B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570" marR="4570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B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570" marR="4570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B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Camera</a:t>
                      </a: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0" marR="4570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570" marR="4570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B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570" marR="4570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851">
                <a:tc gridSpan="6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1/2.8 inch</a:t>
                      </a: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1/3 inch</a:t>
                      </a: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63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-</a:t>
                      </a:r>
                    </a:p>
                  </a:txBody>
                  <a:tcPr marL="6093" marR="6093" marT="6091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461"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Maker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093" marR="6093" marT="6091" marB="0" vert="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Model Name</a:t>
                      </a:r>
                    </a:p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Day/</a:t>
                      </a:r>
                    </a:p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Night</a:t>
                      </a:r>
                    </a:p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Sensor</a:t>
                      </a:r>
                    </a:p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Size</a:t>
                      </a:r>
                    </a:p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(inch)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Resolution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Focal Length</a:t>
                      </a:r>
                    </a:p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(mm)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WV-S1132</a:t>
                      </a:r>
                    </a:p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WV-S1131</a:t>
                      </a:r>
                    </a:p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WV-S1112</a:t>
                      </a:r>
                    </a:p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WV-S1111</a:t>
                      </a: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      WV-SPN531A</a:t>
                      </a:r>
                    </a:p>
                    <a:p>
                      <a:pPr marL="0" marR="0" lvl="0" indent="0" algn="l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      WV-SPN631</a:t>
                      </a:r>
                    </a:p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       WV-SPN310A</a:t>
                      </a:r>
                    </a:p>
                    <a:p>
                      <a:pPr marL="0" marR="0" lvl="0" indent="0" algn="l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       WV-SPN311A</a:t>
                      </a:r>
                    </a:p>
                    <a:p>
                      <a:pPr marL="0" marR="0" lvl="0" indent="0" algn="l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       WV-SPN611</a:t>
                      </a: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   WV-S6130</a:t>
                      </a:r>
                    </a:p>
                    <a:p>
                      <a:pPr marL="0" marR="0" lvl="0" indent="0" algn="l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   WV-S2531LTN</a:t>
                      </a:r>
                    </a:p>
                    <a:p>
                      <a:pPr marL="0" marR="0" lvl="0" indent="0" algn="l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   WV-SFV631LT</a:t>
                      </a:r>
                    </a:p>
                    <a:p>
                      <a:pPr marL="0" marR="0" lvl="0" indent="0" algn="l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   WV-SC385</a:t>
                      </a: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848">
                <a:tc rowSpan="4"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FUJINON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093" marR="6093" marT="6091" marB="0" vert="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YV3.3x15SR4A-SA2   *2</a:t>
                      </a:r>
                    </a:p>
                    <a:p>
                      <a:pPr marL="0" marR="0" lvl="0" indent="0" algn="l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YV3.3x15SR4A-SA2L</a:t>
                      </a: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D/N</a:t>
                      </a: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1/2.7</a:t>
                      </a: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3MP</a:t>
                      </a: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15-50</a:t>
                      </a: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          *3</a:t>
                      </a:r>
                      <a:endParaRPr kumimoji="1" lang="ja-JP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n/a</a:t>
                      </a: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291">
                <a:tc vMerge="1"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0" marR="4570" marT="6091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YV3.3x15SA-SA2       *2</a:t>
                      </a:r>
                    </a:p>
                    <a:p>
                      <a:pPr marL="0" marR="0" lvl="0" indent="0" algn="l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YV3.3x15SA-SA2L</a:t>
                      </a: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Day</a:t>
                      </a: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1/3</a:t>
                      </a: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3MP</a:t>
                      </a: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15-50</a:t>
                      </a: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          *5</a:t>
                      </a:r>
                      <a:endParaRPr kumimoji="1" lang="ja-JP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n/a</a:t>
                      </a: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848">
                <a:tc vMerge="1"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0" marR="4570" marT="6091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DV10x8SR4A-SA1    *1*2</a:t>
                      </a:r>
                    </a:p>
                    <a:p>
                      <a:pPr marL="0" marR="0" lvl="0" indent="0" algn="l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DV10x8SR4A-SA1L   *1</a:t>
                      </a: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D/N</a:t>
                      </a: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1/2</a:t>
                      </a: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3MP</a:t>
                      </a: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8-80</a:t>
                      </a: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n/a</a:t>
                      </a: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29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YV10x5HR4A-SA2</a:t>
                      </a:r>
                    </a:p>
                    <a:p>
                      <a:pPr marL="0" marR="0" lvl="0" indent="0" algn="l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YV10x5HR4A-SA2L    *2</a:t>
                      </a: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D/N</a:t>
                      </a: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1/3</a:t>
                      </a: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1.3MP</a:t>
                      </a: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5-50</a:t>
                      </a: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         *5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             *4</a:t>
                      </a:r>
                      <a:endParaRPr kumimoji="1" lang="ja-JP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n/a</a:t>
                      </a: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291">
                <a:tc rowSpan="2"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TAMRON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093" marR="6093" marT="6091" marB="0" vert="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M13VG550</a:t>
                      </a: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Day</a:t>
                      </a: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1/3</a:t>
                      </a: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1.3MP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5-50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         *5</a:t>
                      </a:r>
                      <a:endParaRPr kumimoji="1" lang="ja-JP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            *4</a:t>
                      </a:r>
                      <a:endParaRPr kumimoji="1" lang="ja-JP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               *3</a:t>
                      </a:r>
                      <a:endParaRPr kumimoji="1" lang="ja-JP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n/a</a:t>
                      </a: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8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M13VG850IR</a:t>
                      </a: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D/N</a:t>
                      </a: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1/2.7</a:t>
                      </a: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3MP</a:t>
                      </a: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8-50</a:t>
                      </a: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algn="l" defTabSz="1150938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7606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32178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6750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4132263" indent="-474663" defTabSz="1150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2" marR="6092" marT="60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n/a</a:t>
                      </a: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093" marR="6093" marT="609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Rectangle 70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Recommended camera and tested lens</a:t>
            </a:r>
            <a:endParaRPr lang="ja-JP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334688" y="641451"/>
            <a:ext cx="11869265" cy="69775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67" b="1" dirty="0">
                <a:solidFill>
                  <a:srgbClr val="000000"/>
                </a:solidFill>
                <a:latin typeface="Calibri" panose="020F0502020204030204" pitchFamily="34" charset="0"/>
                <a:ea typeface="HGPｺﾞｼｯｸE" pitchFamily="50" charset="-128"/>
                <a:cs typeface="Calibri" panose="020F0502020204030204" pitchFamily="34" charset="0"/>
              </a:rPr>
              <a:t>Select megapixel network cameras and lenses for face recognition function from the following combinations.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67" b="1" dirty="0">
                <a:solidFill>
                  <a:srgbClr val="000000"/>
                </a:solidFill>
                <a:latin typeface="Calibri" panose="020F0502020204030204" pitchFamily="34" charset="0"/>
                <a:ea typeface="HGPｺﾞｼｯｸE" pitchFamily="50" charset="-128"/>
                <a:cs typeface="Calibri" panose="020F0502020204030204" pitchFamily="34" charset="0"/>
              </a:rPr>
              <a:t>By the firmware update, </a:t>
            </a:r>
            <a:r>
              <a:rPr lang="en-US" altLang="ja-JP" sz="1867" b="1" dirty="0" err="1">
                <a:solidFill>
                  <a:srgbClr val="000000"/>
                </a:solidFill>
                <a:latin typeface="Calibri" panose="020F0502020204030204" pitchFamily="34" charset="0"/>
                <a:ea typeface="HGPｺﾞｼｯｸE" pitchFamily="50" charset="-128"/>
                <a:cs typeface="Calibri" panose="020F0502020204030204" pitchFamily="34" charset="0"/>
              </a:rPr>
              <a:t>i</a:t>
            </a:r>
            <a:r>
              <a:rPr lang="en-US" altLang="ja-JP" sz="1867" b="1" dirty="0">
                <a:solidFill>
                  <a:srgbClr val="000000"/>
                </a:solidFill>
                <a:latin typeface="Calibri" panose="020F0502020204030204" pitchFamily="34" charset="0"/>
                <a:ea typeface="HGPｺﾞｼｯｸE" pitchFamily="50" charset="-128"/>
                <a:cs typeface="Calibri" panose="020F0502020204030204" pitchFamily="34" charset="0"/>
              </a:rPr>
              <a:t>-PRO EXTREME camera (yellow letters) will be able to detect masked face.</a:t>
            </a:r>
          </a:p>
        </p:txBody>
      </p:sp>
      <p:sp>
        <p:nvSpPr>
          <p:cNvPr id="6" name="正方形/長方形 5"/>
          <p:cNvSpPr/>
          <p:nvPr/>
        </p:nvSpPr>
        <p:spPr bwMode="auto">
          <a:xfrm>
            <a:off x="10147633" y="5264186"/>
            <a:ext cx="1724920" cy="261068"/>
          </a:xfrm>
          <a:prstGeom prst="rect">
            <a:avLst/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67" dirty="0">
                <a:solidFill>
                  <a:srgbClr val="000000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As of July 2018</a:t>
            </a:r>
            <a:endParaRPr lang="ja-JP" altLang="en-US" sz="1467" b="1" dirty="0">
              <a:solidFill>
                <a:srgbClr val="0A54A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10393875" y="5545745"/>
            <a:ext cx="1427287" cy="91012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1600" b="1" dirty="0">
              <a:solidFill>
                <a:srgbClr val="0A54A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pic>
        <p:nvPicPr>
          <p:cNvPr id="9218" name="Picture 2" descr="C:\work\TrainingMaterials\01_BASIC-DATA\13_GAVC資料\V3資料\GAVC_i-PRO_05_Video Intelligence\5.3_資料改定(v4へ)\二重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849" y="5708581"/>
            <a:ext cx="288543" cy="18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work\TrainingMaterials\01_BASIC-DATA\13_GAVC資料\V3資料\GAVC_i-PRO_05_Video Intelligence\5.3_資料改定(v4へ)\三角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491" y="6205402"/>
            <a:ext cx="227339" cy="17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 bwMode="auto">
          <a:xfrm>
            <a:off x="10679723" y="5708581"/>
            <a:ext cx="1214220" cy="204025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>
                <a:solidFill>
                  <a:srgbClr val="0A54A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Most suitable</a:t>
            </a:r>
            <a:endParaRPr lang="ja-JP" altLang="en-US" sz="1200" dirty="0">
              <a:solidFill>
                <a:srgbClr val="0A54A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0686569" y="5944013"/>
            <a:ext cx="1214220" cy="204025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A54A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suitable</a:t>
            </a:r>
            <a:endParaRPr lang="ja-JP" altLang="en-US" sz="1400" dirty="0">
              <a:solidFill>
                <a:srgbClr val="0A54A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10686569" y="6170136"/>
            <a:ext cx="1214220" cy="204025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A54A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acceptable</a:t>
            </a:r>
            <a:endParaRPr lang="ja-JP" altLang="en-US" sz="1400" dirty="0">
              <a:solidFill>
                <a:srgbClr val="0A54A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pic>
        <p:nvPicPr>
          <p:cNvPr id="9222" name="Picture 6" descr="C:\work\TrainingMaterials\01_BASIC-DATA\13_GAVC資料\V3資料\GAVC_i-PRO_05_Video Intelligence\5.3_資料改定(v4へ)\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260" y="5967457"/>
            <a:ext cx="244475" cy="1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work\TrainingMaterials\01_BASIC-DATA\13_GAVC資料\V3資料\GAVC_i-PRO_05_Video Intelligence\5.3_資料改定(v4へ)\二重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23" y="2841750"/>
            <a:ext cx="288543" cy="18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work\TrainingMaterials\01_BASIC-DATA\13_GAVC資料\V3資料\GAVC_i-PRO_05_Video Intelligence\5.3_資料改定(v4へ)\二重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961" y="4367230"/>
            <a:ext cx="288543" cy="18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work\TrainingMaterials\01_BASIC-DATA\13_GAVC資料\V3資料\GAVC_i-PRO_05_Video Intelligence\5.3_資料改定(v4へ)\三角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88" y="4364699"/>
            <a:ext cx="227339" cy="17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work\TrainingMaterials\01_BASIC-DATA\13_GAVC資料\V3資料\GAVC_i-PRO_05_Video Intelligence\5.3_資料改定(v4へ)\三角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88" y="3985499"/>
            <a:ext cx="227339" cy="17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work\TrainingMaterials\01_BASIC-DATA\13_GAVC資料\V3資料\GAVC_i-PRO_05_Video Intelligence\5.3_資料改定(v4へ)\三角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24" y="4385190"/>
            <a:ext cx="227339" cy="17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work\TrainingMaterials\01_BASIC-DATA\13_GAVC資料\V3資料\GAVC_i-PRO_05_Video Intelligence\5.3_資料改定(v4へ)\三角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24" y="3995745"/>
            <a:ext cx="227339" cy="17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work\TrainingMaterials\01_BASIC-DATA\13_GAVC資料\V3資料\GAVC_i-PRO_05_Video Intelligence\5.3_資料改定(v4へ)\三角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24" y="3241591"/>
            <a:ext cx="227339" cy="17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work\TrainingMaterials\01_BASIC-DATA\13_GAVC資料\V3資料\GAVC_i-PRO_05_Video Intelligence\5.3_資料改定(v4へ)\Tickmar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18" y="5941381"/>
            <a:ext cx="248285" cy="2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C:\work\TrainingMaterials\01_BASIC-DATA\13_GAVC資料\V3資料\GAVC_i-PRO_05_Video Intelligence\5.3_資料改定(v4へ)\Tickmar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088" y="3928174"/>
            <a:ext cx="248285" cy="2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C:\work\TrainingMaterials\01_BASIC-DATA\13_GAVC資料\V3資料\GAVC_i-PRO_05_Video Intelligence\5.3_資料改定(v4へ)\Tickmar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088" y="3595722"/>
            <a:ext cx="248285" cy="2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 descr="C:\work\TrainingMaterials\01_BASIC-DATA\13_GAVC資料\V3資料\GAVC_i-PRO_05_Video Intelligence\5.3_資料改定(v4へ)\Tickmar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088" y="3225249"/>
            <a:ext cx="248285" cy="2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C:\work\TrainingMaterials\01_BASIC-DATA\13_GAVC資料\V3資料\GAVC_i-PRO_05_Video Intelligence\5.3_資料改定(v4へ)\Tickmar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51" y="3595722"/>
            <a:ext cx="248285" cy="2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 descr="C:\work\TrainingMaterials\01_BASIC-DATA\13_GAVC資料\V3資料\GAVC_i-PRO_05_Video Intelligence\5.3_資料改定(v4へ)\Tickmar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815" y="3595722"/>
            <a:ext cx="248285" cy="2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C:\work\TrainingMaterials\01_BASIC-DATA\13_GAVC資料\V3資料\GAVC_i-PRO_05_Video Intelligence\5.3_資料改定(v4へ)\Tickmar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815" y="3207726"/>
            <a:ext cx="248285" cy="2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work\TrainingMaterials\01_BASIC-DATA\13_GAVC資料\V3資料\GAVC_i-PRO_05_Video Intelligence\5.3_資料改定(v4へ)\Tickmar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088" y="2824385"/>
            <a:ext cx="248285" cy="2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C:\work\TrainingMaterials\01_BASIC-DATA\13_GAVC資料\V3資料\GAVC_i-PRO_05_Video Intelligence\5.3_資料改定(v4へ)\Tickmar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815" y="2801802"/>
            <a:ext cx="248285" cy="2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5" descr="C:\work\TrainingMaterials\01_BASIC-DATA\13_GAVC資料\V3資料\GAVC_i-PRO_05_Video Intelligence\5.3_資料改定(v4へ)\Tickmar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088" y="4830850"/>
            <a:ext cx="248285" cy="2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" descr="C:\work\TrainingMaterials\01_BASIC-DATA\13_GAVC資料\V3資料\GAVC_i-PRO_05_Video Intelligence\5.3_資料改定(v4へ)\Tickmar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815" y="4830850"/>
            <a:ext cx="248285" cy="2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work\TrainingMaterials\01_BASIC-DATA\13_GAVC資料\V3資料\GAVC_i-PRO_05_Video Intelligence\5.3_資料改定(v4へ)\Tickmar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51" y="4830850"/>
            <a:ext cx="248285" cy="2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0376" y="194915"/>
            <a:ext cx="1341947" cy="33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Slide Number Placeholder 8"/>
          <p:cNvSpPr txBox="1">
            <a:spLocks/>
          </p:cNvSpPr>
          <p:nvPr/>
        </p:nvSpPr>
        <p:spPr>
          <a:xfrm>
            <a:off x="5813071" y="6638211"/>
            <a:ext cx="528000" cy="192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9pPr>
          </a:lstStyle>
          <a:p>
            <a:pPr algn="ctr" defTabSz="1219170"/>
            <a:fld id="{0BED32BD-2AB6-2D40-A7A5-FA318B8F471B}" type="slidenum">
              <a:rPr lang="en-US">
                <a:solidFill>
                  <a:prstClr val="white"/>
                </a:solidFill>
                <a:latin typeface="Calibri" panose="020F0502020204030204" pitchFamily="34" charset="0"/>
              </a:rPr>
              <a:pPr algn="ctr" defTabSz="1219170"/>
              <a:t>10</a:t>
            </a:fld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0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Supported dome cameras with limited </a:t>
            </a:r>
            <a:r>
              <a:rPr lang="en-US" altLang="ja-JP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condition</a:t>
            </a:r>
            <a:endParaRPr lang="ja-JP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41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0376" y="194915"/>
            <a:ext cx="1341947" cy="33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Slide Number Placeholder 8"/>
          <p:cNvSpPr txBox="1">
            <a:spLocks/>
          </p:cNvSpPr>
          <p:nvPr/>
        </p:nvSpPr>
        <p:spPr>
          <a:xfrm>
            <a:off x="5813071" y="6638211"/>
            <a:ext cx="528000" cy="192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9pPr>
          </a:lstStyle>
          <a:p>
            <a:pPr algn="ctr" defTabSz="1219170"/>
            <a:fld id="{0BED32BD-2AB6-2D40-A7A5-FA318B8F471B}" type="slidenum">
              <a:rPr lang="en-US">
                <a:solidFill>
                  <a:prstClr val="white"/>
                </a:solidFill>
                <a:latin typeface="Calibri" panose="020F0502020204030204" pitchFamily="34" charset="0"/>
              </a:rPr>
              <a:pPr algn="ctr" defTabSz="1219170"/>
              <a:t>11</a:t>
            </a:fld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1" r="20345"/>
          <a:stretch/>
        </p:blipFill>
        <p:spPr>
          <a:xfrm>
            <a:off x="8328305" y="1370859"/>
            <a:ext cx="2359875" cy="2245942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8328305" y="1082940"/>
            <a:ext cx="235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1. Dome -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Wall mount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5" t="5319" r="28905" b="12735"/>
          <a:stretch/>
        </p:blipFill>
        <p:spPr>
          <a:xfrm rot="5400000">
            <a:off x="8655162" y="4318750"/>
            <a:ext cx="1706160" cy="1693119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8254699" y="4038492"/>
            <a:ext cx="2507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dirty="0"/>
              <a:t>2. Compact Dome -Wall mount</a:t>
            </a:r>
            <a:endParaRPr lang="ja-JP" altLang="en-US" dirty="0"/>
          </a:p>
        </p:txBody>
      </p:sp>
      <p:graphicFrame>
        <p:nvGraphicFramePr>
          <p:cNvPr id="39" name="表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759560"/>
              </p:ext>
            </p:extLst>
          </p:nvPr>
        </p:nvGraphicFramePr>
        <p:xfrm>
          <a:off x="432806" y="1363429"/>
          <a:ext cx="655364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293">
                  <a:extLst>
                    <a:ext uri="{9D8B030D-6E8A-4147-A177-3AD203B41FA5}">
                      <a16:colId xmlns:a16="http://schemas.microsoft.com/office/drawing/2014/main" val="4089539647"/>
                    </a:ext>
                  </a:extLst>
                </a:gridCol>
                <a:gridCol w="1402449">
                  <a:extLst>
                    <a:ext uri="{9D8B030D-6E8A-4147-A177-3AD203B41FA5}">
                      <a16:colId xmlns:a16="http://schemas.microsoft.com/office/drawing/2014/main" val="1744557541"/>
                    </a:ext>
                  </a:extLst>
                </a:gridCol>
                <a:gridCol w="1658927">
                  <a:extLst>
                    <a:ext uri="{9D8B030D-6E8A-4147-A177-3AD203B41FA5}">
                      <a16:colId xmlns:a16="http://schemas.microsoft.com/office/drawing/2014/main" val="4133409850"/>
                    </a:ext>
                  </a:extLst>
                </a:gridCol>
                <a:gridCol w="1405980">
                  <a:extLst>
                    <a:ext uri="{9D8B030D-6E8A-4147-A177-3AD203B41FA5}">
                      <a16:colId xmlns:a16="http://schemas.microsoft.com/office/drawing/2014/main" val="4100270932"/>
                    </a:ext>
                  </a:extLst>
                </a:gridCol>
              </a:tblGrid>
              <a:tr h="346698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Camera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Image</a:t>
                      </a:r>
                      <a:r>
                        <a:rPr kumimoji="1" lang="en-US" altLang="ja-JP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setting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Installation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727325"/>
                  </a:ext>
                </a:extLst>
              </a:tr>
              <a:tr h="480211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Dome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WV-S2130</a:t>
                      </a:r>
                    </a:p>
                    <a:p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WV-S2131</a:t>
                      </a:r>
                    </a:p>
                    <a:p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WV-S2131L</a:t>
                      </a:r>
                    </a:p>
                    <a:p>
                      <a:pPr marL="0" marR="0" lvl="0" indent="0" algn="l" defTabSz="608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WV-S2231L</a:t>
                      </a:r>
                    </a:p>
                    <a:p>
                      <a:pPr marL="0" marR="0" lvl="0" indent="0" algn="l" defTabSz="608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WV-S2531LN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Super D:</a:t>
                      </a:r>
                      <a:r>
                        <a:rPr kumimoji="1" lang="en-US" altLang="ja-JP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OFF</a:t>
                      </a:r>
                    </a:p>
                    <a:p>
                      <a:r>
                        <a:rPr kumimoji="1" lang="en-US" altLang="ja-JP" sz="14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</a:t>
                      </a:r>
                      <a:r>
                        <a:rPr kumimoji="1" lang="en-US" altLang="ja-JP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ON</a:t>
                      </a:r>
                    </a:p>
                    <a:p>
                      <a:r>
                        <a:rPr kumimoji="1" lang="en-US" altLang="ja-JP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Shutter: 1/100</a:t>
                      </a:r>
                      <a:endParaRPr kumimoji="1" lang="ja-JP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Wall mount</a:t>
                      </a:r>
                      <a:endParaRPr kumimoji="1" lang="ja-JP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5278984"/>
                  </a:ext>
                </a:extLst>
              </a:tr>
              <a:tr h="383192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Compact Dome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WV-S3131L</a:t>
                      </a:r>
                    </a:p>
                    <a:p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WV-S3531L</a:t>
                      </a:r>
                      <a:endParaRPr kumimoji="1" lang="ja-JP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Super D:</a:t>
                      </a:r>
                      <a:r>
                        <a:rPr kumimoji="1" lang="en-US" altLang="ja-JP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OFF</a:t>
                      </a:r>
                    </a:p>
                    <a:p>
                      <a:r>
                        <a:rPr kumimoji="1" lang="en-US" altLang="ja-JP" sz="14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</a:t>
                      </a:r>
                      <a:r>
                        <a:rPr kumimoji="1" lang="en-US" altLang="ja-JP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ON</a:t>
                      </a:r>
                    </a:p>
                    <a:p>
                      <a:r>
                        <a:rPr kumimoji="1" lang="en-US" altLang="ja-JP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Shutter: 1/100</a:t>
                      </a:r>
                      <a:endParaRPr kumimoji="1" lang="ja-JP" altLang="en-US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08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Wall mount</a:t>
                      </a:r>
                      <a:endParaRPr kumimoji="1" lang="ja-JP" altLang="en-US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6066933"/>
                  </a:ext>
                </a:extLst>
              </a:tr>
            </a:tbl>
          </a:graphicData>
        </a:graphic>
      </p:graphicFrame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164125" y="4312229"/>
            <a:ext cx="7166706" cy="627094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anchor="t"/>
          <a:lstStyle/>
          <a:p>
            <a:pPr algn="l">
              <a:buSzPct val="100000"/>
              <a:defRPr/>
            </a:pP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check </a:t>
            </a:r>
            <a:r>
              <a:rPr lang="en-US" altLang="ja-JP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camera installation position</a:t>
            </a: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next page.  </a:t>
            </a:r>
            <a:endParaRPr lang="en-US" altLang="ja-JP" sz="16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0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Supported dome cameras with limited </a:t>
            </a:r>
            <a:r>
              <a:rPr lang="en-US" altLang="ja-JP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condition</a:t>
            </a:r>
            <a:endParaRPr lang="ja-JP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41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0376" y="194915"/>
            <a:ext cx="1341947" cy="33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Slide Number Placeholder 8"/>
          <p:cNvSpPr txBox="1">
            <a:spLocks/>
          </p:cNvSpPr>
          <p:nvPr/>
        </p:nvSpPr>
        <p:spPr>
          <a:xfrm>
            <a:off x="5813071" y="6638211"/>
            <a:ext cx="528000" cy="192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9pPr>
          </a:lstStyle>
          <a:p>
            <a:pPr algn="ctr" defTabSz="1219170"/>
            <a:fld id="{0BED32BD-2AB6-2D40-A7A5-FA318B8F471B}" type="slidenum">
              <a:rPr lang="en-US">
                <a:solidFill>
                  <a:prstClr val="white"/>
                </a:solidFill>
                <a:latin typeface="Calibri" panose="020F0502020204030204" pitchFamily="34" charset="0"/>
              </a:rPr>
              <a:pPr algn="ctr" defTabSz="1219170"/>
              <a:t>12</a:t>
            </a:fld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79488" y="2797909"/>
            <a:ext cx="11565869" cy="367958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470022"/>
              </p:ext>
            </p:extLst>
          </p:nvPr>
        </p:nvGraphicFramePr>
        <p:xfrm>
          <a:off x="480134" y="1090446"/>
          <a:ext cx="11254208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555">
                  <a:extLst>
                    <a:ext uri="{9D8B030D-6E8A-4147-A177-3AD203B41FA5}">
                      <a16:colId xmlns:a16="http://schemas.microsoft.com/office/drawing/2014/main" val="1989155839"/>
                    </a:ext>
                  </a:extLst>
                </a:gridCol>
                <a:gridCol w="1663954">
                  <a:extLst>
                    <a:ext uri="{9D8B030D-6E8A-4147-A177-3AD203B41FA5}">
                      <a16:colId xmlns:a16="http://schemas.microsoft.com/office/drawing/2014/main" val="1791766928"/>
                    </a:ext>
                  </a:extLst>
                </a:gridCol>
                <a:gridCol w="1765953">
                  <a:extLst>
                    <a:ext uri="{9D8B030D-6E8A-4147-A177-3AD203B41FA5}">
                      <a16:colId xmlns:a16="http://schemas.microsoft.com/office/drawing/2014/main" val="3401488070"/>
                    </a:ext>
                  </a:extLst>
                </a:gridCol>
                <a:gridCol w="2186248">
                  <a:extLst>
                    <a:ext uri="{9D8B030D-6E8A-4147-A177-3AD203B41FA5}">
                      <a16:colId xmlns:a16="http://schemas.microsoft.com/office/drawing/2014/main" val="3261869880"/>
                    </a:ext>
                  </a:extLst>
                </a:gridCol>
                <a:gridCol w="2535381">
                  <a:extLst>
                    <a:ext uri="{9D8B030D-6E8A-4147-A177-3AD203B41FA5}">
                      <a16:colId xmlns:a16="http://schemas.microsoft.com/office/drawing/2014/main" val="898242792"/>
                    </a:ext>
                  </a:extLst>
                </a:gridCol>
                <a:gridCol w="1202117">
                  <a:extLst>
                    <a:ext uri="{9D8B030D-6E8A-4147-A177-3AD203B41FA5}">
                      <a16:colId xmlns:a16="http://schemas.microsoft.com/office/drawing/2014/main" val="568067222"/>
                    </a:ext>
                  </a:extLst>
                </a:gridCol>
              </a:tblGrid>
              <a:tr h="407523"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Angle of view</a:t>
                      </a:r>
                      <a:endParaRPr kumimoji="1" lang="ja-JP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Distance from camera to face</a:t>
                      </a:r>
                      <a:endParaRPr kumimoji="1"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Angle</a:t>
                      </a:r>
                      <a:r>
                        <a:rPr kumimoji="1" lang="en-US" altLang="ja-JP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side face</a:t>
                      </a:r>
                    </a:p>
                    <a:p>
                      <a:r>
                        <a:rPr kumimoji="1" lang="en-US" altLang="ja-JP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(from front camera to face)</a:t>
                      </a:r>
                      <a:endParaRPr kumimoji="1"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Installation</a:t>
                      </a:r>
                      <a:r>
                        <a:rPr kumimoji="1" lang="en-US" altLang="ja-JP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height</a:t>
                      </a:r>
                      <a:endParaRPr kumimoji="1" lang="en-US" altLang="ja-JP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8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Depression angle</a:t>
                      </a:r>
                      <a:endParaRPr kumimoji="1" lang="ja-JP" alt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975857"/>
                  </a:ext>
                </a:extLst>
              </a:tr>
              <a:tr h="235935">
                <a:tc rowSpan="2"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Dome</a:t>
                      </a:r>
                      <a:endParaRPr kumimoji="1" lang="ja-JP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Wide edge</a:t>
                      </a:r>
                      <a:endParaRPr kumimoji="1"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 0.5m to 2m</a:t>
                      </a:r>
                      <a:endParaRPr kumimoji="1"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A54A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Front face only</a:t>
                      </a:r>
                      <a:endParaRPr kumimoji="1"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height of face</a:t>
                      </a:r>
                      <a:endParaRPr kumimoji="1"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08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r>
                        <a:rPr kumimoji="1" lang="en-US" altLang="ja-JP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deg</a:t>
                      </a:r>
                      <a:endParaRPr kumimoji="1" lang="ja-JP" alt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5823355"/>
                  </a:ext>
                </a:extLst>
              </a:tr>
              <a:tr h="235935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Tele edge</a:t>
                      </a:r>
                      <a:endParaRPr kumimoji="1"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 2.5m to 7m</a:t>
                      </a:r>
                      <a:endParaRPr kumimoji="1"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Right</a:t>
                      </a:r>
                      <a:r>
                        <a:rPr kumimoji="1" lang="en-US" altLang="ja-JP" sz="16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&amp;Left</a:t>
                      </a:r>
                      <a:r>
                        <a:rPr kumimoji="1" lang="en-US" altLang="ja-JP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up to 50cm</a:t>
                      </a:r>
                      <a:endParaRPr kumimoji="1"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within “height of f</a:t>
                      </a:r>
                      <a:r>
                        <a:rPr kumimoji="1" lang="en-US" altLang="ja-JP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ace” + 1m</a:t>
                      </a:r>
                      <a:endParaRPr kumimoji="1"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08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to 10 </a:t>
                      </a:r>
                      <a:r>
                        <a:rPr kumimoji="1" lang="en-US" altLang="ja-JP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deg</a:t>
                      </a:r>
                      <a:endParaRPr kumimoji="1" lang="ja-JP" alt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3271196"/>
                  </a:ext>
                </a:extLst>
              </a:tr>
              <a:tr h="257383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Compact Dome</a:t>
                      </a:r>
                      <a:endParaRPr kumimoji="1" lang="ja-JP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Fixed</a:t>
                      </a:r>
                      <a:r>
                        <a:rPr kumimoji="1" lang="en-US" altLang="ja-JP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focal length</a:t>
                      </a:r>
                      <a:endParaRPr kumimoji="1"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08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 0.5m to 1.5m</a:t>
                      </a:r>
                      <a:endParaRPr kumimoji="1" lang="ja-JP" alt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A54A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Front face only</a:t>
                      </a:r>
                      <a:endParaRPr kumimoji="1"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height of face</a:t>
                      </a:r>
                      <a:endParaRPr kumimoji="1"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08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r>
                        <a:rPr kumimoji="1" lang="en-US" altLang="ja-JP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deg</a:t>
                      </a:r>
                      <a:endParaRPr kumimoji="1" lang="ja-JP" alt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1590"/>
                  </a:ext>
                </a:extLst>
              </a:tr>
            </a:tbl>
          </a:graphicData>
        </a:graphic>
      </p:graphicFrame>
      <p:grpSp>
        <p:nvGrpSpPr>
          <p:cNvPr id="37" name="グループ化 36"/>
          <p:cNvGrpSpPr/>
          <p:nvPr/>
        </p:nvGrpSpPr>
        <p:grpSpPr>
          <a:xfrm>
            <a:off x="1934050" y="3243820"/>
            <a:ext cx="2104185" cy="1358869"/>
            <a:chOff x="3914091" y="4951038"/>
            <a:chExt cx="2104185" cy="1358869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3914091" y="4951038"/>
              <a:ext cx="2104185" cy="1358869"/>
              <a:chOff x="2601566" y="5158295"/>
              <a:chExt cx="2416021" cy="1560251"/>
            </a:xfrm>
          </p:grpSpPr>
          <p:sp>
            <p:nvSpPr>
              <p:cNvPr id="55" name="テキスト ボックス 54"/>
              <p:cNvSpPr txBox="1"/>
              <p:nvPr/>
            </p:nvSpPr>
            <p:spPr>
              <a:xfrm>
                <a:off x="3508895" y="6421091"/>
                <a:ext cx="600861" cy="291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0.5</a:t>
                </a:r>
                <a:endParaRPr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3734287" y="6421091"/>
                <a:ext cx="600861" cy="291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</a:t>
                </a:r>
                <a:endParaRPr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284778" y="6423861"/>
                <a:ext cx="600861" cy="291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0</a:t>
                </a:r>
                <a:endParaRPr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3966698" y="6421090"/>
                <a:ext cx="600861" cy="291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1.5</a:t>
                </a:r>
                <a:endParaRPr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4260003" y="6427000"/>
                <a:ext cx="600861" cy="291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2m</a:t>
                </a:r>
                <a:endParaRPr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0" name="テキスト ボックス 69"/>
              <p:cNvSpPr txBox="1"/>
              <p:nvPr/>
            </p:nvSpPr>
            <p:spPr>
              <a:xfrm>
                <a:off x="4416726" y="6066403"/>
                <a:ext cx="600861" cy="291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0.5m</a:t>
                </a:r>
                <a:endParaRPr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4416726" y="5849348"/>
                <a:ext cx="600861" cy="291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1m</a:t>
                </a:r>
                <a:endParaRPr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2" name="テキスト ボックス 71"/>
              <p:cNvSpPr txBox="1"/>
              <p:nvPr/>
            </p:nvSpPr>
            <p:spPr>
              <a:xfrm>
                <a:off x="4416726" y="5632292"/>
                <a:ext cx="600861" cy="291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1.5m</a:t>
                </a:r>
                <a:endParaRPr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3" name="テキスト ボックス 72"/>
              <p:cNvSpPr txBox="1"/>
              <p:nvPr/>
            </p:nvSpPr>
            <p:spPr>
              <a:xfrm>
                <a:off x="4416726" y="5416042"/>
                <a:ext cx="600861" cy="291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2m</a:t>
                </a:r>
                <a:endParaRPr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pic>
            <p:nvPicPr>
              <p:cNvPr id="74" name="図 73"/>
              <p:cNvPicPr>
                <a:picLocks noChangeAspect="1"/>
              </p:cNvPicPr>
              <p:nvPr/>
            </p:nvPicPr>
            <p:blipFill rotWithShape="1">
              <a:blip r:embed="rId4"/>
              <a:srcRect l="8610" t="31227" r="7250"/>
              <a:stretch/>
            </p:blipFill>
            <p:spPr>
              <a:xfrm>
                <a:off x="2601566" y="5158295"/>
                <a:ext cx="1999163" cy="1268704"/>
              </a:xfrm>
              <a:prstGeom prst="rect">
                <a:avLst/>
              </a:prstGeom>
            </p:spPr>
          </p:pic>
        </p:grpSp>
        <p:sp>
          <p:nvSpPr>
            <p:cNvPr id="39" name="楕円 38"/>
            <p:cNvSpPr/>
            <p:nvPr/>
          </p:nvSpPr>
          <p:spPr>
            <a:xfrm flipH="1">
              <a:off x="4692910" y="5219658"/>
              <a:ext cx="155729" cy="1557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ysClr val="windowText" lastClr="000000"/>
                  </a:solidFill>
                </a:ln>
                <a:solidFill>
                  <a:srgbClr val="12314E"/>
                </a:solidFill>
              </a:endParaRPr>
            </a:p>
          </p:txBody>
        </p:sp>
        <p:cxnSp>
          <p:nvCxnSpPr>
            <p:cNvPr id="40" name="直線コネクタ 39"/>
            <p:cNvCxnSpPr/>
            <p:nvPr/>
          </p:nvCxnSpPr>
          <p:spPr>
            <a:xfrm>
              <a:off x="4670674" y="5189854"/>
              <a:ext cx="0" cy="76590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4870699" y="5189583"/>
              <a:ext cx="0" cy="76590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4668727" y="5941181"/>
              <a:ext cx="204094" cy="239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4675834" y="5202866"/>
              <a:ext cx="204094" cy="239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5" name="テキスト ボックス 74"/>
          <p:cNvSpPr txBox="1"/>
          <p:nvPr/>
        </p:nvSpPr>
        <p:spPr>
          <a:xfrm>
            <a:off x="1270000" y="2887292"/>
            <a:ext cx="2768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1. Dome -Wide edge</a:t>
            </a:r>
            <a:endParaRPr lang="ja-JP" altLang="en-US" sz="14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768" y="3151933"/>
            <a:ext cx="1352503" cy="2944691"/>
          </a:xfrm>
          <a:prstGeom prst="rect">
            <a:avLst/>
          </a:prstGeom>
        </p:spPr>
      </p:pic>
      <p:sp>
        <p:nvSpPr>
          <p:cNvPr id="77" name="テキスト ボックス 76"/>
          <p:cNvSpPr txBox="1"/>
          <p:nvPr/>
        </p:nvSpPr>
        <p:spPr>
          <a:xfrm>
            <a:off x="4968395" y="2887292"/>
            <a:ext cx="2858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1. Dome -Tele edge</a:t>
            </a:r>
            <a:endParaRPr lang="ja-JP" altLang="en-US" sz="14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6159" y="3118511"/>
            <a:ext cx="2405595" cy="1556204"/>
          </a:xfrm>
          <a:prstGeom prst="rect">
            <a:avLst/>
          </a:prstGeom>
        </p:spPr>
      </p:pic>
      <p:sp>
        <p:nvSpPr>
          <p:cNvPr id="79" name="テキスト ボックス 78"/>
          <p:cNvSpPr txBox="1"/>
          <p:nvPr/>
        </p:nvSpPr>
        <p:spPr>
          <a:xfrm>
            <a:off x="8904833" y="2887292"/>
            <a:ext cx="2516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2. Compact Dome</a:t>
            </a:r>
            <a:endParaRPr lang="ja-JP" altLang="en-US" sz="14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 rot="16200000">
            <a:off x="3338263" y="3736552"/>
            <a:ext cx="162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From camera to face</a:t>
            </a:r>
            <a:endParaRPr lang="ja-JP" altLang="en-US" sz="1050" i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833166" y="4538626"/>
            <a:ext cx="19627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From front camera to face</a:t>
            </a:r>
            <a:endParaRPr lang="ja-JP" altLang="en-US" sz="1050" i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408747" y="5969666"/>
            <a:ext cx="19627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From front camera to face</a:t>
            </a:r>
            <a:endParaRPr lang="ja-JP" altLang="en-US" sz="1050" i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9052962" y="4612648"/>
            <a:ext cx="19627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From front camera to face</a:t>
            </a:r>
            <a:endParaRPr lang="ja-JP" altLang="en-US" sz="1050" i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 rot="16200000">
            <a:off x="6345826" y="4390778"/>
            <a:ext cx="162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From camera to face</a:t>
            </a:r>
            <a:endParaRPr lang="ja-JP" altLang="en-US" sz="1050" i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 rot="16200000">
            <a:off x="10739307" y="3721527"/>
            <a:ext cx="162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From camera to face</a:t>
            </a:r>
            <a:endParaRPr lang="ja-JP" altLang="en-US" sz="1050" i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86" name="グループ化 85"/>
          <p:cNvGrpSpPr/>
          <p:nvPr/>
        </p:nvGrpSpPr>
        <p:grpSpPr>
          <a:xfrm>
            <a:off x="2218316" y="4850922"/>
            <a:ext cx="1502905" cy="253916"/>
            <a:chOff x="5211736" y="1526279"/>
            <a:chExt cx="1502905" cy="253916"/>
          </a:xfrm>
        </p:grpSpPr>
        <p:cxnSp>
          <p:nvCxnSpPr>
            <p:cNvPr id="87" name="直線コネクタ 86"/>
            <p:cNvCxnSpPr/>
            <p:nvPr/>
          </p:nvCxnSpPr>
          <p:spPr>
            <a:xfrm>
              <a:off x="5235139" y="1653237"/>
              <a:ext cx="181411" cy="3195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8" name="テキスト ボックス 87"/>
            <p:cNvSpPr txBox="1"/>
            <p:nvPr/>
          </p:nvSpPr>
          <p:spPr>
            <a:xfrm>
              <a:off x="5211736" y="1526279"/>
              <a:ext cx="150290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：</a:t>
              </a:r>
              <a:r>
                <a:rPr lang="en-US" altLang="ja-JP" sz="10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recommended</a:t>
              </a:r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cxnSp>
        <p:nvCxnSpPr>
          <p:cNvPr id="89" name="直線コネクタ 88"/>
          <p:cNvCxnSpPr/>
          <p:nvPr/>
        </p:nvCxnSpPr>
        <p:spPr>
          <a:xfrm>
            <a:off x="9967246" y="3547743"/>
            <a:ext cx="0" cy="76590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10210131" y="3547472"/>
            <a:ext cx="0" cy="76590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9967245" y="4301466"/>
            <a:ext cx="24024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>
            <a:off x="9967245" y="3563151"/>
            <a:ext cx="22830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3" name="グループ化 92"/>
          <p:cNvGrpSpPr/>
          <p:nvPr/>
        </p:nvGrpSpPr>
        <p:grpSpPr>
          <a:xfrm>
            <a:off x="9512851" y="4911651"/>
            <a:ext cx="1502905" cy="253916"/>
            <a:chOff x="5211736" y="1526279"/>
            <a:chExt cx="1502905" cy="253916"/>
          </a:xfrm>
        </p:grpSpPr>
        <p:cxnSp>
          <p:nvCxnSpPr>
            <p:cNvPr id="94" name="直線コネクタ 93"/>
            <p:cNvCxnSpPr/>
            <p:nvPr/>
          </p:nvCxnSpPr>
          <p:spPr>
            <a:xfrm>
              <a:off x="5235139" y="1653237"/>
              <a:ext cx="181411" cy="3195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テキスト ボックス 94"/>
            <p:cNvSpPr txBox="1"/>
            <p:nvPr/>
          </p:nvSpPr>
          <p:spPr>
            <a:xfrm>
              <a:off x="5211736" y="1526279"/>
              <a:ext cx="150290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：</a:t>
              </a:r>
              <a:r>
                <a:rPr lang="en-US" altLang="ja-JP" sz="10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recommended</a:t>
              </a:r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6" name="グループ化 95"/>
          <p:cNvGrpSpPr/>
          <p:nvPr/>
        </p:nvGrpSpPr>
        <p:grpSpPr>
          <a:xfrm>
            <a:off x="5681079" y="6223582"/>
            <a:ext cx="1502905" cy="253916"/>
            <a:chOff x="5211736" y="1526279"/>
            <a:chExt cx="1502905" cy="253916"/>
          </a:xfrm>
        </p:grpSpPr>
        <p:cxnSp>
          <p:nvCxnSpPr>
            <p:cNvPr id="97" name="直線コネクタ 96"/>
            <p:cNvCxnSpPr/>
            <p:nvPr/>
          </p:nvCxnSpPr>
          <p:spPr>
            <a:xfrm>
              <a:off x="5235139" y="1653237"/>
              <a:ext cx="181411" cy="3195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8" name="テキスト ボックス 97"/>
            <p:cNvSpPr txBox="1"/>
            <p:nvPr/>
          </p:nvSpPr>
          <p:spPr>
            <a:xfrm>
              <a:off x="5211736" y="1526279"/>
              <a:ext cx="150290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：</a:t>
              </a:r>
              <a:r>
                <a:rPr lang="en-US" altLang="ja-JP" sz="10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recommended</a:t>
              </a:r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99" name="Rectangle 8"/>
          <p:cNvSpPr>
            <a:spLocks noChangeArrowheads="1"/>
          </p:cNvSpPr>
          <p:nvPr/>
        </p:nvSpPr>
        <p:spPr bwMode="auto">
          <a:xfrm>
            <a:off x="292566" y="618999"/>
            <a:ext cx="7901353" cy="52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  <a:extLst/>
        </p:spPr>
        <p:txBody>
          <a:bodyPr anchor="t"/>
          <a:lstStyle/>
          <a:p>
            <a:pPr algn="l">
              <a:lnSpc>
                <a:spcPct val="150000"/>
              </a:lnSpc>
              <a:buSzPct val="100000"/>
              <a:defRPr/>
            </a:pP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camera installation position</a:t>
            </a:r>
            <a:endParaRPr lang="en-US" altLang="ja-JP" sz="16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379488" y="3897876"/>
            <a:ext cx="11765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Wall mounted</a:t>
            </a:r>
          </a:p>
          <a:p>
            <a:pPr algn="ctr"/>
            <a:r>
              <a:rPr lang="en-US" altLang="ja-JP" sz="1050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camera</a:t>
            </a:r>
            <a:endParaRPr lang="ja-JP" altLang="en-US" sz="1050" i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1" name="直線矢印コネクタ 100"/>
          <p:cNvCxnSpPr>
            <a:stCxn id="100" idx="3"/>
          </p:cNvCxnSpPr>
          <p:nvPr/>
        </p:nvCxnSpPr>
        <p:spPr>
          <a:xfrm>
            <a:off x="1556019" y="4105625"/>
            <a:ext cx="1159542" cy="1824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" name="テキスト ボックス 101"/>
          <p:cNvSpPr txBox="1"/>
          <p:nvPr/>
        </p:nvSpPr>
        <p:spPr>
          <a:xfrm>
            <a:off x="4190143" y="5427210"/>
            <a:ext cx="11765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Wall mounted</a:t>
            </a:r>
          </a:p>
          <a:p>
            <a:pPr algn="ctr"/>
            <a:r>
              <a:rPr lang="en-US" altLang="ja-JP" sz="1050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camera</a:t>
            </a:r>
            <a:endParaRPr lang="ja-JP" altLang="en-US" sz="1050" i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3" name="直線矢印コネクタ 102"/>
          <p:cNvCxnSpPr>
            <a:stCxn id="102" idx="3"/>
          </p:cNvCxnSpPr>
          <p:nvPr/>
        </p:nvCxnSpPr>
        <p:spPr>
          <a:xfrm>
            <a:off x="5366674" y="5634959"/>
            <a:ext cx="1159542" cy="1824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" name="テキスト ボックス 103"/>
          <p:cNvSpPr txBox="1"/>
          <p:nvPr/>
        </p:nvSpPr>
        <p:spPr>
          <a:xfrm>
            <a:off x="7629615" y="3966858"/>
            <a:ext cx="11765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Wall mounted</a:t>
            </a:r>
          </a:p>
          <a:p>
            <a:pPr algn="ctr"/>
            <a:r>
              <a:rPr lang="en-US" altLang="ja-JP" sz="1050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camera</a:t>
            </a:r>
            <a:endParaRPr lang="ja-JP" altLang="en-US" sz="1050" i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5" name="直線矢印コネクタ 104"/>
          <p:cNvCxnSpPr>
            <a:stCxn id="104" idx="3"/>
          </p:cNvCxnSpPr>
          <p:nvPr/>
        </p:nvCxnSpPr>
        <p:spPr>
          <a:xfrm>
            <a:off x="8806146" y="4174607"/>
            <a:ext cx="1159542" cy="1824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6" name="テキスト ボックス 105"/>
          <p:cNvSpPr txBox="1"/>
          <p:nvPr/>
        </p:nvSpPr>
        <p:spPr>
          <a:xfrm>
            <a:off x="1164492" y="5049130"/>
            <a:ext cx="2508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*It is need to stop at this recommended area</a:t>
            </a:r>
            <a:endParaRPr lang="ja-JP" altLang="en-US" sz="14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9003501" y="5108954"/>
            <a:ext cx="2524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1100" b="1" u="sng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sz="1400" dirty="0">
                <a:solidFill>
                  <a:srgbClr val="FF0000"/>
                </a:solidFill>
              </a:rPr>
              <a:t>*It is need to stop </a:t>
            </a:r>
            <a:r>
              <a:rPr lang="en-US" altLang="ja-JP" sz="1400" dirty="0" smtClean="0">
                <a:solidFill>
                  <a:srgbClr val="FF0000"/>
                </a:solidFill>
              </a:rPr>
              <a:t>at this </a:t>
            </a:r>
            <a:r>
              <a:rPr lang="en-US" altLang="ja-JP" sz="1400" dirty="0">
                <a:solidFill>
                  <a:srgbClr val="FF0000"/>
                </a:solidFill>
              </a:rPr>
              <a:t>recommended area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586154" y="15008"/>
            <a:ext cx="10462846" cy="677689"/>
          </a:xfrm>
          <a:prstGeom prst="rect">
            <a:avLst/>
          </a:prstGeom>
        </p:spPr>
        <p:txBody>
          <a:bodyPr vert="horz" lIns="121699" tIns="60837" rIns="121699" bIns="60837" rtlCol="0" anchor="ctr">
            <a:normAutofit/>
          </a:bodyPr>
          <a:lstStyle>
            <a:defPPr>
              <a:defRPr lang="ja-JP"/>
            </a:defPPr>
            <a:lvl1pPr defTabSz="608475" fontAlgn="base">
              <a:spcBef>
                <a:spcPts val="0"/>
              </a:spcBef>
              <a:spcAft>
                <a:spcPct val="0"/>
              </a:spcAft>
              <a:buNone/>
              <a:defRPr sz="3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defRPr>
            </a:lvl1pPr>
          </a:lstStyle>
          <a:p>
            <a:r>
              <a:rPr lang="en-US" altLang="ja-JP" dirty="0"/>
              <a:t>Revision</a:t>
            </a:r>
            <a:r>
              <a:rPr lang="ja-JP" altLang="en-US" dirty="0"/>
              <a:t> </a:t>
            </a:r>
            <a:r>
              <a:rPr lang="en-US" altLang="ja-JP" dirty="0"/>
              <a:t>History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387737"/>
              </p:ext>
            </p:extLst>
          </p:nvPr>
        </p:nvGraphicFramePr>
        <p:xfrm>
          <a:off x="1337470" y="911634"/>
          <a:ext cx="9467952" cy="5139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8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4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76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Ver.</a:t>
                      </a:r>
                      <a:endParaRPr lang="ja-JP" alt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Changes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Dec.</a:t>
                      </a:r>
                      <a:r>
                        <a:rPr lang="en-US" altLang="ja-JP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first edition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Jun.</a:t>
                      </a:r>
                      <a:r>
                        <a:rPr lang="en-US" altLang="ja-JP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2020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Add new pages:</a:t>
                      </a:r>
                      <a:r>
                        <a:rPr kumimoji="1" lang="en-US" altLang="ja-JP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Supported dome cameras with limited condition</a:t>
                      </a: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11,12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092"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092"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092"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092"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092"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　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　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　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0092"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　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　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　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0092"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　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　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　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467" b="1" dirty="0">
                <a:latin typeface="Calibri" panose="020F0502020204030204" pitchFamily="34" charset="0"/>
              </a:rPr>
              <a:t>Thank you</a:t>
            </a:r>
            <a:endParaRPr kumimoji="1" lang="ja-JP" altLang="en-US" sz="3467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620685" y="7190"/>
            <a:ext cx="10233147" cy="700412"/>
          </a:xfrm>
        </p:spPr>
        <p:txBody>
          <a:bodyPr vert="horz" lIns="121699" tIns="60837" rIns="121699" bIns="60837" rtlCol="0" anchor="ctr">
            <a:norm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Easy Camera Setup Tool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0376" y="194915"/>
            <a:ext cx="1341947" cy="33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8"/>
          <p:cNvSpPr txBox="1">
            <a:spLocks/>
          </p:cNvSpPr>
          <p:nvPr/>
        </p:nvSpPr>
        <p:spPr>
          <a:xfrm>
            <a:off x="5813071" y="6638211"/>
            <a:ext cx="528000" cy="192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9pPr>
          </a:lstStyle>
          <a:p>
            <a:pPr algn="ctr" defTabSz="1219170"/>
            <a:fld id="{0BED32BD-2AB6-2D40-A7A5-FA318B8F471B}" type="slidenum">
              <a:rPr lang="en-US">
                <a:solidFill>
                  <a:prstClr val="white"/>
                </a:solidFill>
                <a:latin typeface="Calibri" panose="020F0502020204030204" pitchFamily="34" charset="0"/>
              </a:rPr>
              <a:pPr algn="ctr" defTabSz="1219170"/>
              <a:t>2</a:t>
            </a:fld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022" y="1918149"/>
            <a:ext cx="8754097" cy="4454600"/>
          </a:xfrm>
          <a:prstGeom prst="rect">
            <a:avLst/>
          </a:prstGeom>
        </p:spPr>
      </p:pic>
      <p:sp>
        <p:nvSpPr>
          <p:cNvPr id="78" name="テキスト ボックス 39"/>
          <p:cNvSpPr txBox="1"/>
          <p:nvPr/>
        </p:nvSpPr>
        <p:spPr>
          <a:xfrm>
            <a:off x="189288" y="822867"/>
            <a:ext cx="717337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80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62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40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23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01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084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761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441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786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67" b="1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Camera angle adjustment tool: One click setup solution by PTZ camera</a:t>
            </a:r>
            <a:endParaRPr lang="ja-JP" altLang="en-US" sz="1867" b="1" dirty="0">
              <a:solidFill>
                <a:srgbClr val="0A54A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79" name="テキスト ボックス 46"/>
          <p:cNvSpPr txBox="1"/>
          <p:nvPr/>
        </p:nvSpPr>
        <p:spPr>
          <a:xfrm>
            <a:off x="395669" y="1207632"/>
            <a:ext cx="7680736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80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62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40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23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01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084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761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441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786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67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When you use PTZ camera, you can setup angle of view by one click from the tool.</a:t>
            </a:r>
          </a:p>
          <a:p>
            <a:pPr algn="r" defTabSz="1217786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67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(It control PTZ automatically for detected face)</a:t>
            </a:r>
          </a:p>
        </p:txBody>
      </p:sp>
      <p:pic>
        <p:nvPicPr>
          <p:cNvPr id="80" name="Picture 2" descr="http://ssbu-t.psn-web.net/Products/IP_camera/WV-S6130/Drawing/WV-S613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5509" y="827946"/>
            <a:ext cx="757027" cy="77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0243" y="868376"/>
            <a:ext cx="1276901" cy="73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テキスト ボックス 43"/>
          <p:cNvSpPr txBox="1"/>
          <p:nvPr/>
        </p:nvSpPr>
        <p:spPr>
          <a:xfrm>
            <a:off x="8076406" y="1576798"/>
            <a:ext cx="1539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80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62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40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23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01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084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761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441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786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WV-S6130</a:t>
            </a:r>
            <a:endParaRPr lang="ja-JP" altLang="en-US" sz="1200" b="1" dirty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83" name="テキスト ボックス 44"/>
          <p:cNvSpPr txBox="1"/>
          <p:nvPr/>
        </p:nvSpPr>
        <p:spPr>
          <a:xfrm>
            <a:off x="10193346" y="1578102"/>
            <a:ext cx="1376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80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62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40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23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01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084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761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441" algn="l" defTabSz="91336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786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Adjustment tool</a:t>
            </a:r>
            <a:endParaRPr lang="ja-JP" altLang="en-US" sz="1200" b="1" dirty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0376" y="194916"/>
            <a:ext cx="1341947" cy="33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8"/>
          <p:cNvSpPr txBox="1">
            <a:spLocks/>
          </p:cNvSpPr>
          <p:nvPr/>
        </p:nvSpPr>
        <p:spPr>
          <a:xfrm>
            <a:off x="5813071" y="6638211"/>
            <a:ext cx="528000" cy="192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9pPr>
          </a:lstStyle>
          <a:p>
            <a:pPr algn="ctr" defTabSz="1219170"/>
            <a:fld id="{0BED32BD-2AB6-2D40-A7A5-FA318B8F471B}" type="slidenum">
              <a:rPr lang="en-US">
                <a:solidFill>
                  <a:prstClr val="white"/>
                </a:solidFill>
                <a:latin typeface="Calibri" panose="020F0502020204030204" pitchFamily="34" charset="0"/>
              </a:rPr>
              <a:pPr algn="ctr" defTabSz="1219170"/>
              <a:t>3</a:t>
            </a:fld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Text Box 13"/>
          <p:cNvSpPr txBox="1">
            <a:spLocks noChangeArrowheads="1"/>
          </p:cNvSpPr>
          <p:nvPr/>
        </p:nvSpPr>
        <p:spPr bwMode="auto">
          <a:xfrm>
            <a:off x="373529" y="793196"/>
            <a:ext cx="11524731" cy="164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900" tIns="51951" rIns="103900" bIns="51951">
            <a:spAutoFit/>
          </a:bodyPr>
          <a:lstStyle/>
          <a:p>
            <a:pPr marL="380990" indent="-380990" defTabSz="121914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srgbClr val="0A54A0"/>
                </a:solidFill>
                <a:latin typeface="Calibri" panose="020F0502020204030204" pitchFamily="34" charset="0"/>
                <a:ea typeface="HGPｺﾞｼｯｸE" pitchFamily="50" charset="-128"/>
              </a:rPr>
              <a:t>This is </a:t>
            </a:r>
            <a:r>
              <a:rPr lang="en-US" altLang="ja-JP" sz="2000" b="1" u="sng" dirty="0">
                <a:solidFill>
                  <a:srgbClr val="0A54A0"/>
                </a:solidFill>
                <a:latin typeface="Calibri" panose="020F0502020204030204" pitchFamily="34" charset="0"/>
                <a:ea typeface="HGPｺﾞｼｯｸE" pitchFamily="50" charset="-128"/>
              </a:rPr>
              <a:t>common for both registered detection &amp; unregistered detection function</a:t>
            </a:r>
            <a:r>
              <a:rPr lang="en-US" altLang="ja-JP" sz="2000" dirty="0">
                <a:solidFill>
                  <a:srgbClr val="0A54A0"/>
                </a:solidFill>
                <a:latin typeface="Calibri" panose="020F0502020204030204" pitchFamily="34" charset="0"/>
                <a:ea typeface="HGPｺﾞｼｯｸE" pitchFamily="50" charset="-128"/>
              </a:rPr>
              <a:t>.</a:t>
            </a:r>
          </a:p>
          <a:p>
            <a:pPr marL="380990" indent="-380990" defTabSz="121914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srgbClr val="0A54A0"/>
                </a:solidFill>
                <a:latin typeface="Calibri" panose="020F0502020204030204" pitchFamily="34" charset="0"/>
                <a:ea typeface="HGPｺﾞｼｯｸE" pitchFamily="50" charset="-128"/>
              </a:rPr>
              <a:t>We recommend a location where </a:t>
            </a:r>
            <a:r>
              <a:rPr lang="en-US" altLang="ja-JP" sz="2000" b="1" u="sng" dirty="0">
                <a:solidFill>
                  <a:srgbClr val="0A54A0"/>
                </a:solidFill>
                <a:latin typeface="Calibri" panose="020F0502020204030204" pitchFamily="34" charset="0"/>
                <a:ea typeface="HGPｺﾞｼｯｸE" pitchFamily="50" charset="-128"/>
              </a:rPr>
              <a:t>the person can walk straight towards the camera to capture the front face as much as possible</a:t>
            </a:r>
            <a:r>
              <a:rPr lang="en-US" altLang="ja-JP" sz="2000" b="1" dirty="0">
                <a:solidFill>
                  <a:srgbClr val="0A54A0"/>
                </a:solidFill>
                <a:latin typeface="Calibri" panose="020F0502020204030204" pitchFamily="34" charset="0"/>
                <a:ea typeface="HGPｺﾞｼｯｸE" pitchFamily="50" charset="-128"/>
              </a:rPr>
              <a:t>.</a:t>
            </a:r>
            <a:endParaRPr lang="en-US" altLang="ja-JP" sz="2000" dirty="0">
              <a:solidFill>
                <a:srgbClr val="0A54A0"/>
              </a:solidFill>
              <a:latin typeface="Calibri" panose="020F0502020204030204" pitchFamily="34" charset="0"/>
              <a:ea typeface="HGPｺﾞｼｯｸE" pitchFamily="50" charset="-128"/>
            </a:endParaRPr>
          </a:p>
          <a:p>
            <a:pPr marL="380990" indent="-380990" defTabSz="121914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srgbClr val="0A54A0"/>
                </a:solidFill>
                <a:latin typeface="Calibri" panose="020F0502020204030204" pitchFamily="34" charset="0"/>
                <a:ea typeface="HGPｺﾞｼｯｸE" pitchFamily="50" charset="-128"/>
              </a:rPr>
              <a:t>The face width becomes 60 pixels or more by </a:t>
            </a:r>
            <a:r>
              <a:rPr lang="en-US" altLang="ja-JP" sz="2000" b="1" u="sng" dirty="0">
                <a:solidFill>
                  <a:srgbClr val="0A54A0"/>
                </a:solidFill>
                <a:latin typeface="Calibri" panose="020F0502020204030204" pitchFamily="34" charset="0"/>
                <a:ea typeface="HGPｺﾞｼｯｸE" pitchFamily="50" charset="-128"/>
              </a:rPr>
              <a:t>setting the field angle of about 3.5 m width which is twice the width widening both hands</a:t>
            </a:r>
            <a:r>
              <a:rPr lang="en-US" altLang="ja-JP" sz="2000" dirty="0">
                <a:solidFill>
                  <a:srgbClr val="0A54A0"/>
                </a:solidFill>
                <a:latin typeface="Calibri" panose="020F0502020204030204" pitchFamily="34" charset="0"/>
                <a:ea typeface="HGPｺﾞｼｯｸE" pitchFamily="50" charset="-128"/>
              </a:rPr>
              <a:t> as a standard of field angle at the face detection start position.</a:t>
            </a:r>
          </a:p>
        </p:txBody>
      </p:sp>
      <p:sp>
        <p:nvSpPr>
          <p:cNvPr id="108" name="Rectangle 14"/>
          <p:cNvSpPr>
            <a:spLocks noChangeArrowheads="1"/>
          </p:cNvSpPr>
          <p:nvPr/>
        </p:nvSpPr>
        <p:spPr bwMode="auto">
          <a:xfrm>
            <a:off x="1395565" y="2704506"/>
            <a:ext cx="4818095" cy="41751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900" tIns="51951" rIns="103900" bIns="51951" anchor="ctr"/>
          <a:lstStyle>
            <a:lvl1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267" b="1" dirty="0">
                <a:solidFill>
                  <a:srgbClr val="0A5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eiryo UI" panose="020B0604030504040204" pitchFamily="50" charset="-128"/>
              </a:rPr>
              <a:t>《Recommended camera view angle》</a:t>
            </a:r>
          </a:p>
        </p:txBody>
      </p:sp>
      <p:grpSp>
        <p:nvGrpSpPr>
          <p:cNvPr id="109" name="グループ化 108"/>
          <p:cNvGrpSpPr/>
          <p:nvPr/>
        </p:nvGrpSpPr>
        <p:grpSpPr>
          <a:xfrm>
            <a:off x="1395312" y="3288117"/>
            <a:ext cx="4818347" cy="2653121"/>
            <a:chOff x="3750326" y="4136451"/>
            <a:chExt cx="2592000" cy="1458000"/>
          </a:xfrm>
        </p:grpSpPr>
        <p:sp>
          <p:nvSpPr>
            <p:cNvPr id="110" name="Rectangle 11"/>
            <p:cNvSpPr>
              <a:spLocks noChangeAspect="1" noChangeArrowheads="1"/>
            </p:cNvSpPr>
            <p:nvPr/>
          </p:nvSpPr>
          <p:spPr bwMode="auto">
            <a:xfrm>
              <a:off x="3750326" y="4136451"/>
              <a:ext cx="2592000" cy="1458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21914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867" dirty="0">
                <a:solidFill>
                  <a:srgbClr val="0A5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677" y="4865450"/>
              <a:ext cx="2437298" cy="72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383" y="4523357"/>
              <a:ext cx="337018" cy="369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182" y="4523357"/>
              <a:ext cx="337018" cy="369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4" name="Rectangle 22"/>
          <p:cNvSpPr>
            <a:spLocks noChangeArrowheads="1"/>
          </p:cNvSpPr>
          <p:nvPr/>
        </p:nvSpPr>
        <p:spPr bwMode="auto">
          <a:xfrm>
            <a:off x="6858785" y="2531477"/>
            <a:ext cx="4676724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l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133" b="1" dirty="0">
                <a:solidFill>
                  <a:srgbClr val="0A5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1) Face width(‘a’) ≥ 60 pixels</a:t>
            </a:r>
            <a:endParaRPr lang="ja-JP" altLang="en-US" sz="1600" b="1" dirty="0">
              <a:solidFill>
                <a:srgbClr val="0A5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15" name="Rectangle 46"/>
          <p:cNvSpPr>
            <a:spLocks noChangeArrowheads="1"/>
          </p:cNvSpPr>
          <p:nvPr/>
        </p:nvSpPr>
        <p:spPr bwMode="auto">
          <a:xfrm>
            <a:off x="6858784" y="4565032"/>
            <a:ext cx="5291179" cy="34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l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133" b="1" dirty="0">
                <a:solidFill>
                  <a:srgbClr val="0A5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2) 5 deg. ≤ (Angle of depression) ≤ 10 deg.</a:t>
            </a:r>
            <a:endParaRPr lang="en-US" altLang="ja-JP" sz="1467" b="1" dirty="0">
              <a:solidFill>
                <a:srgbClr val="0A5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116" name="図 1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9214" y="2971061"/>
            <a:ext cx="2803087" cy="1529972"/>
          </a:xfrm>
          <a:prstGeom prst="rect">
            <a:avLst/>
          </a:prstGeom>
        </p:spPr>
      </p:pic>
      <p:pic>
        <p:nvPicPr>
          <p:cNvPr id="117" name="図 1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3908" y="5026945"/>
            <a:ext cx="3420931" cy="1489172"/>
          </a:xfrm>
          <a:prstGeom prst="rect">
            <a:avLst/>
          </a:prstGeom>
        </p:spPr>
      </p:pic>
      <p:sp>
        <p:nvSpPr>
          <p:cNvPr id="19" name="タイトル 1"/>
          <p:cNvSpPr txBox="1">
            <a:spLocks/>
          </p:cNvSpPr>
          <p:nvPr/>
        </p:nvSpPr>
        <p:spPr>
          <a:xfrm>
            <a:off x="620685" y="7190"/>
            <a:ext cx="10233147" cy="700412"/>
          </a:xfrm>
          <a:prstGeom prst="rect">
            <a:avLst/>
          </a:prstGeom>
        </p:spPr>
        <p:txBody>
          <a:bodyPr vert="horz" lIns="121699" tIns="60837" rIns="121699" bIns="60837" rtlCol="0" anchor="ctr">
            <a:normAutofit/>
          </a:bodyPr>
          <a:lstStyle>
            <a:lvl1pPr algn="l" defTabSz="456368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8475"/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Recommended camera angle of view</a:t>
            </a:r>
          </a:p>
        </p:txBody>
      </p:sp>
    </p:spTree>
    <p:extLst>
      <p:ext uri="{BB962C8B-B14F-4D97-AF65-F5344CB8AC3E}">
        <p14:creationId xmlns:p14="http://schemas.microsoft.com/office/powerpoint/2010/main" val="7026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 Placeholder 8"/>
          <p:cNvSpPr txBox="1">
            <a:spLocks/>
          </p:cNvSpPr>
          <p:nvPr/>
        </p:nvSpPr>
        <p:spPr>
          <a:xfrm>
            <a:off x="5813071" y="6638211"/>
            <a:ext cx="528000" cy="192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9pPr>
          </a:lstStyle>
          <a:p>
            <a:pPr algn="ctr" defTabSz="1219170"/>
            <a:fld id="{0BED32BD-2AB6-2D40-A7A5-FA318B8F471B}" type="slidenum">
              <a:rPr lang="en-US">
                <a:solidFill>
                  <a:prstClr val="white"/>
                </a:solidFill>
                <a:latin typeface="Calibri" panose="020F0502020204030204" pitchFamily="34" charset="0"/>
              </a:rPr>
              <a:pPr algn="ctr" defTabSz="1219170"/>
              <a:t>4</a:t>
            </a:fld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Text Box 8"/>
          <p:cNvSpPr txBox="1">
            <a:spLocks noChangeArrowheads="1"/>
          </p:cNvSpPr>
          <p:nvPr/>
        </p:nvSpPr>
        <p:spPr bwMode="auto">
          <a:xfrm>
            <a:off x="296334" y="736779"/>
            <a:ext cx="113707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667" b="1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1. Position to installing a camera</a:t>
            </a:r>
            <a:endParaRPr lang="ja-JP" altLang="en-US" sz="2667" b="1" dirty="0">
              <a:solidFill>
                <a:srgbClr val="0A54A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01" name="Text Box 14"/>
          <p:cNvSpPr txBox="1">
            <a:spLocks noChangeArrowheads="1"/>
          </p:cNvSpPr>
          <p:nvPr/>
        </p:nvSpPr>
        <p:spPr bwMode="auto">
          <a:xfrm rot="16200000">
            <a:off x="10985907" y="5327216"/>
            <a:ext cx="430887" cy="149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spcAft>
                <a:spcPct val="0"/>
              </a:spcAft>
              <a:buSzPct val="100000"/>
              <a:buNone/>
            </a:pP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Toward the store</a:t>
            </a:r>
          </a:p>
        </p:txBody>
      </p:sp>
      <p:sp>
        <p:nvSpPr>
          <p:cNvPr id="135" name="Rectangle 16"/>
          <p:cNvSpPr>
            <a:spLocks noChangeArrowheads="1"/>
          </p:cNvSpPr>
          <p:nvPr/>
        </p:nvSpPr>
        <p:spPr bwMode="auto">
          <a:xfrm>
            <a:off x="965201" y="5791721"/>
            <a:ext cx="10342033" cy="973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37" name="Rectangle 20"/>
          <p:cNvSpPr>
            <a:spLocks noChangeArrowheads="1"/>
          </p:cNvSpPr>
          <p:nvPr/>
        </p:nvSpPr>
        <p:spPr bwMode="auto">
          <a:xfrm>
            <a:off x="1087967" y="3109904"/>
            <a:ext cx="88900" cy="2901949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38" name="Line 22"/>
          <p:cNvSpPr>
            <a:spLocks noChangeShapeType="1"/>
          </p:cNvSpPr>
          <p:nvPr/>
        </p:nvSpPr>
        <p:spPr bwMode="auto">
          <a:xfrm>
            <a:off x="1018118" y="4564053"/>
            <a:ext cx="890693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39" name="Line 28"/>
          <p:cNvSpPr>
            <a:spLocks noChangeShapeType="1"/>
          </p:cNvSpPr>
          <p:nvPr/>
        </p:nvSpPr>
        <p:spPr bwMode="auto">
          <a:xfrm>
            <a:off x="9867900" y="393752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0" name="Text Box 30"/>
          <p:cNvSpPr txBox="1">
            <a:spLocks noChangeArrowheads="1"/>
          </p:cNvSpPr>
          <p:nvPr/>
        </p:nvSpPr>
        <p:spPr bwMode="auto">
          <a:xfrm>
            <a:off x="7793567" y="4151304"/>
            <a:ext cx="14583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600" b="1" dirty="0">
                <a:solidFill>
                  <a:srgbClr val="C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5° - 10°</a:t>
            </a:r>
            <a:endParaRPr lang="ja-JP" altLang="en-US" sz="1600" b="1" dirty="0">
              <a:solidFill>
                <a:srgbClr val="C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141" name="Picture 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373">
            <a:off x="1115484" y="4335453"/>
            <a:ext cx="599016" cy="57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3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373">
            <a:off x="4546601" y="4335453"/>
            <a:ext cx="599017" cy="57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Line 37"/>
          <p:cNvSpPr>
            <a:spLocks noChangeShapeType="1"/>
          </p:cNvSpPr>
          <p:nvPr/>
        </p:nvSpPr>
        <p:spPr bwMode="auto">
          <a:xfrm flipH="1">
            <a:off x="5008033" y="3901538"/>
            <a:ext cx="2895600" cy="65404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4" name="Line 38"/>
          <p:cNvSpPr>
            <a:spLocks noChangeShapeType="1"/>
          </p:cNvSpPr>
          <p:nvPr/>
        </p:nvSpPr>
        <p:spPr bwMode="auto">
          <a:xfrm flipH="1">
            <a:off x="5031318" y="3899421"/>
            <a:ext cx="4601633" cy="66463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5" name="Line 39"/>
          <p:cNvSpPr>
            <a:spLocks noChangeShapeType="1"/>
          </p:cNvSpPr>
          <p:nvPr/>
        </p:nvSpPr>
        <p:spPr bwMode="auto">
          <a:xfrm>
            <a:off x="4368801" y="3903653"/>
            <a:ext cx="691303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6" name="Rectangle 43"/>
          <p:cNvSpPr>
            <a:spLocks noChangeArrowheads="1"/>
          </p:cNvSpPr>
          <p:nvPr/>
        </p:nvSpPr>
        <p:spPr bwMode="auto">
          <a:xfrm>
            <a:off x="984251" y="3025238"/>
            <a:ext cx="10333567" cy="825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7" name="Rectangle 44"/>
          <p:cNvSpPr>
            <a:spLocks noChangeArrowheads="1"/>
          </p:cNvSpPr>
          <p:nvPr/>
        </p:nvSpPr>
        <p:spPr bwMode="auto">
          <a:xfrm>
            <a:off x="9863667" y="3103554"/>
            <a:ext cx="57151" cy="825500"/>
          </a:xfrm>
          <a:prstGeom prst="rect">
            <a:avLst/>
          </a:prstGeom>
          <a:solidFill>
            <a:srgbClr val="FFCC99"/>
          </a:solidFill>
          <a:ln w="9525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8" name="Text Box 45"/>
          <p:cNvSpPr txBox="1">
            <a:spLocks noChangeArrowheads="1"/>
          </p:cNvSpPr>
          <p:nvPr/>
        </p:nvSpPr>
        <p:spPr bwMode="auto">
          <a:xfrm>
            <a:off x="10163903" y="3284950"/>
            <a:ext cx="1497461" cy="54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spcAft>
                <a:spcPct val="0"/>
              </a:spcAft>
              <a:buSzPct val="100000"/>
              <a:buNone/>
            </a:pPr>
            <a:r>
              <a:rPr lang="en-US" altLang="ja-JP" sz="1333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Lower the camera </a:t>
            </a:r>
          </a:p>
          <a:p>
            <a:pPr algn="ctr" defTabSz="1219170" eaLnBrk="1" fontAlgn="base" hangingPunct="1">
              <a:spcAft>
                <a:spcPct val="0"/>
              </a:spcAft>
              <a:buSzPct val="100000"/>
              <a:buNone/>
            </a:pPr>
            <a:r>
              <a:rPr lang="en-US" altLang="ja-JP" sz="1333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as far as possible</a:t>
            </a:r>
            <a:endParaRPr lang="ja-JP" altLang="en-US" sz="1333" b="1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9" name="Line 46"/>
          <p:cNvSpPr>
            <a:spLocks noChangeShapeType="1"/>
          </p:cNvSpPr>
          <p:nvPr/>
        </p:nvSpPr>
        <p:spPr bwMode="auto">
          <a:xfrm>
            <a:off x="10138833" y="3207271"/>
            <a:ext cx="0" cy="641349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50" name="Text Box 47"/>
          <p:cNvSpPr txBox="1">
            <a:spLocks noChangeArrowheads="1"/>
          </p:cNvSpPr>
          <p:nvPr/>
        </p:nvSpPr>
        <p:spPr bwMode="auto">
          <a:xfrm>
            <a:off x="11235267" y="2836854"/>
            <a:ext cx="7393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Ceiling</a:t>
            </a:r>
            <a:endParaRPr lang="ja-JP" altLang="en-US" sz="1600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grpSp>
        <p:nvGrpSpPr>
          <p:cNvPr id="151" name="Group 51"/>
          <p:cNvGrpSpPr>
            <a:grpSpLocks/>
          </p:cNvGrpSpPr>
          <p:nvPr/>
        </p:nvGrpSpPr>
        <p:grpSpPr bwMode="auto">
          <a:xfrm>
            <a:off x="9514418" y="3281354"/>
            <a:ext cx="510116" cy="285751"/>
            <a:chOff x="3084" y="2167"/>
            <a:chExt cx="241" cy="135"/>
          </a:xfrm>
        </p:grpSpPr>
        <p:sp>
          <p:nvSpPr>
            <p:cNvPr id="152" name="Rectangle 49"/>
            <p:cNvSpPr>
              <a:spLocks noChangeArrowheads="1"/>
            </p:cNvSpPr>
            <p:nvPr/>
          </p:nvSpPr>
          <p:spPr bwMode="auto">
            <a:xfrm rot="9860163">
              <a:off x="3142" y="2167"/>
              <a:ext cx="183" cy="9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53" name="AutoShape 50"/>
            <p:cNvSpPr>
              <a:spLocks noChangeArrowheads="1"/>
            </p:cNvSpPr>
            <p:nvPr/>
          </p:nvSpPr>
          <p:spPr bwMode="auto">
            <a:xfrm rot="4460163">
              <a:off x="3062" y="2218"/>
              <a:ext cx="106" cy="62"/>
            </a:xfrm>
            <a:prstGeom prst="triangle">
              <a:avLst>
                <a:gd name="adj" fmla="val 42153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</p:grpSp>
      <p:grpSp>
        <p:nvGrpSpPr>
          <p:cNvPr id="154" name="Group 52"/>
          <p:cNvGrpSpPr>
            <a:grpSpLocks/>
          </p:cNvGrpSpPr>
          <p:nvPr/>
        </p:nvGrpSpPr>
        <p:grpSpPr bwMode="auto">
          <a:xfrm>
            <a:off x="7802034" y="3738554"/>
            <a:ext cx="510117" cy="285751"/>
            <a:chOff x="3084" y="2167"/>
            <a:chExt cx="241" cy="135"/>
          </a:xfrm>
        </p:grpSpPr>
        <p:sp>
          <p:nvSpPr>
            <p:cNvPr id="155" name="Rectangle 53"/>
            <p:cNvSpPr>
              <a:spLocks noChangeArrowheads="1"/>
            </p:cNvSpPr>
            <p:nvPr/>
          </p:nvSpPr>
          <p:spPr bwMode="auto">
            <a:xfrm rot="9860163">
              <a:off x="3142" y="2167"/>
              <a:ext cx="183" cy="9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57" name="AutoShape 54"/>
            <p:cNvSpPr>
              <a:spLocks noChangeArrowheads="1"/>
            </p:cNvSpPr>
            <p:nvPr/>
          </p:nvSpPr>
          <p:spPr bwMode="auto">
            <a:xfrm rot="4460163">
              <a:off x="3062" y="2218"/>
              <a:ext cx="106" cy="62"/>
            </a:xfrm>
            <a:prstGeom prst="triangle">
              <a:avLst>
                <a:gd name="adj" fmla="val 42153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160" name="Line 55"/>
          <p:cNvSpPr>
            <a:spLocks noChangeShapeType="1"/>
          </p:cNvSpPr>
          <p:nvPr/>
        </p:nvSpPr>
        <p:spPr bwMode="auto">
          <a:xfrm rot="16200000" flipH="1">
            <a:off x="8916459" y="3235846"/>
            <a:ext cx="0" cy="1149349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61" name="Text Box 56"/>
          <p:cNvSpPr txBox="1">
            <a:spLocks noChangeArrowheads="1"/>
          </p:cNvSpPr>
          <p:nvPr/>
        </p:nvSpPr>
        <p:spPr bwMode="auto">
          <a:xfrm>
            <a:off x="8118476" y="3231244"/>
            <a:ext cx="1470025" cy="42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lnSpc>
                <a:spcPts val="1333"/>
              </a:lnSpc>
              <a:spcAft>
                <a:spcPct val="0"/>
              </a:spcAft>
              <a:buSzPct val="100000"/>
              <a:buNone/>
            </a:pPr>
            <a:r>
              <a:rPr lang="en-US" altLang="ja-JP" sz="1333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Make a distance as far as possible.</a:t>
            </a:r>
          </a:p>
        </p:txBody>
      </p:sp>
      <p:sp>
        <p:nvSpPr>
          <p:cNvPr id="162" name="Text Box 57"/>
          <p:cNvSpPr txBox="1">
            <a:spLocks noChangeArrowheads="1"/>
          </p:cNvSpPr>
          <p:nvPr/>
        </p:nvSpPr>
        <p:spPr bwMode="auto">
          <a:xfrm>
            <a:off x="6093885" y="3861320"/>
            <a:ext cx="6985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600" b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15°</a:t>
            </a:r>
          </a:p>
        </p:txBody>
      </p:sp>
      <p:sp>
        <p:nvSpPr>
          <p:cNvPr id="163" name="Freeform 58"/>
          <p:cNvSpPr>
            <a:spLocks/>
          </p:cNvSpPr>
          <p:nvPr/>
        </p:nvSpPr>
        <p:spPr bwMode="auto">
          <a:xfrm>
            <a:off x="6591300" y="3916354"/>
            <a:ext cx="101600" cy="260351"/>
          </a:xfrm>
          <a:custGeom>
            <a:avLst/>
            <a:gdLst>
              <a:gd name="T0" fmla="*/ 2147483647 w 32"/>
              <a:gd name="T1" fmla="*/ 0 h 91"/>
              <a:gd name="T2" fmla="*/ 2147483647 w 32"/>
              <a:gd name="T3" fmla="*/ 2147483647 h 91"/>
              <a:gd name="T4" fmla="*/ 2147483647 w 32"/>
              <a:gd name="T5" fmla="*/ 2147483647 h 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" h="91">
                <a:moveTo>
                  <a:pt x="15" y="0"/>
                </a:moveTo>
                <a:cubicBezTo>
                  <a:pt x="7" y="15"/>
                  <a:pt x="0" y="31"/>
                  <a:pt x="3" y="46"/>
                </a:cubicBezTo>
                <a:cubicBezTo>
                  <a:pt x="6" y="61"/>
                  <a:pt x="19" y="76"/>
                  <a:pt x="32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64" name="Freeform 59"/>
          <p:cNvSpPr>
            <a:spLocks/>
          </p:cNvSpPr>
          <p:nvPr/>
        </p:nvSpPr>
        <p:spPr bwMode="auto">
          <a:xfrm>
            <a:off x="8375651" y="3897304"/>
            <a:ext cx="59267" cy="175683"/>
          </a:xfrm>
          <a:custGeom>
            <a:avLst/>
            <a:gdLst>
              <a:gd name="T0" fmla="*/ 2147483647 w 32"/>
              <a:gd name="T1" fmla="*/ 0 h 91"/>
              <a:gd name="T2" fmla="*/ 2147483647 w 32"/>
              <a:gd name="T3" fmla="*/ 2147483647 h 91"/>
              <a:gd name="T4" fmla="*/ 2147483647 w 32"/>
              <a:gd name="T5" fmla="*/ 2147483647 h 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" h="91">
                <a:moveTo>
                  <a:pt x="15" y="0"/>
                </a:moveTo>
                <a:cubicBezTo>
                  <a:pt x="7" y="15"/>
                  <a:pt x="0" y="31"/>
                  <a:pt x="3" y="46"/>
                </a:cubicBezTo>
                <a:cubicBezTo>
                  <a:pt x="6" y="61"/>
                  <a:pt x="19" y="76"/>
                  <a:pt x="32" y="9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65" name="Line 60"/>
          <p:cNvSpPr>
            <a:spLocks noChangeShapeType="1"/>
          </p:cNvSpPr>
          <p:nvPr/>
        </p:nvSpPr>
        <p:spPr bwMode="auto">
          <a:xfrm flipH="1">
            <a:off x="8144933" y="3992553"/>
            <a:ext cx="237067" cy="21166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66" name="Rectangle 61"/>
          <p:cNvSpPr>
            <a:spLocks noChangeArrowheads="1"/>
          </p:cNvSpPr>
          <p:nvPr/>
        </p:nvSpPr>
        <p:spPr bwMode="auto">
          <a:xfrm>
            <a:off x="1176868" y="5006438"/>
            <a:ext cx="4180417" cy="281516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7F7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1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 detection area</a:t>
            </a:r>
            <a:endParaRPr lang="ja-JP" altLang="en-US" sz="2133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68" name="Line 65"/>
          <p:cNvSpPr>
            <a:spLocks noChangeShapeType="1"/>
          </p:cNvSpPr>
          <p:nvPr/>
        </p:nvSpPr>
        <p:spPr bwMode="auto">
          <a:xfrm>
            <a:off x="2184400" y="4500553"/>
            <a:ext cx="191346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69" name="Text Box 66"/>
          <p:cNvSpPr txBox="1">
            <a:spLocks noChangeArrowheads="1"/>
          </p:cNvSpPr>
          <p:nvPr/>
        </p:nvSpPr>
        <p:spPr bwMode="auto">
          <a:xfrm>
            <a:off x="2277373" y="4035372"/>
            <a:ext cx="1306144" cy="42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lnSpc>
                <a:spcPts val="1333"/>
              </a:lnSpc>
              <a:spcAft>
                <a:spcPct val="0"/>
              </a:spcAft>
              <a:buSzPct val="100000"/>
              <a:buNone/>
            </a:pPr>
            <a:r>
              <a:rPr lang="en-US" altLang="ja-JP" sz="1333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Direction of movement</a:t>
            </a:r>
          </a:p>
        </p:txBody>
      </p:sp>
      <p:sp>
        <p:nvSpPr>
          <p:cNvPr id="170" name="ホームベース 169"/>
          <p:cNvSpPr/>
          <p:nvPr/>
        </p:nvSpPr>
        <p:spPr bwMode="auto">
          <a:xfrm rot="5400000">
            <a:off x="4114592" y="3576008"/>
            <a:ext cx="1553520" cy="323088"/>
          </a:xfrm>
          <a:prstGeom prst="homePlate">
            <a:avLst>
              <a:gd name="adj" fmla="val 84940"/>
            </a:avLst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/>
          <a:lstStyle/>
          <a:p>
            <a:pPr defTabSz="1219170" fontAlgn="base">
              <a:lnSpc>
                <a:spcPts val="1333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67" b="1" dirty="0">
                <a:solidFill>
                  <a:srgbClr val="FFFF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End point</a:t>
            </a:r>
            <a:endParaRPr lang="ja-JP" altLang="en-US" sz="1467" b="1" dirty="0">
              <a:solidFill>
                <a:srgbClr val="FFFFFF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71" name="Arc 25"/>
          <p:cNvSpPr>
            <a:spLocks/>
          </p:cNvSpPr>
          <p:nvPr/>
        </p:nvSpPr>
        <p:spPr bwMode="auto">
          <a:xfrm flipH="1">
            <a:off x="8382001" y="3895188"/>
            <a:ext cx="1198033" cy="207433"/>
          </a:xfrm>
          <a:custGeom>
            <a:avLst/>
            <a:gdLst>
              <a:gd name="T0" fmla="*/ 2147483647 w 21600"/>
              <a:gd name="T1" fmla="*/ 0 h 8909"/>
              <a:gd name="T2" fmla="*/ 2147483647 w 21600"/>
              <a:gd name="T3" fmla="*/ 2147483647 h 8909"/>
              <a:gd name="T4" fmla="*/ 0 w 21600"/>
              <a:gd name="T5" fmla="*/ 2147483647 h 89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8909" fill="none" extrusionOk="0">
                <a:moveTo>
                  <a:pt x="21597" y="-1"/>
                </a:moveTo>
                <a:cubicBezTo>
                  <a:pt x="21599" y="116"/>
                  <a:pt x="21600" y="233"/>
                  <a:pt x="21600" y="351"/>
                </a:cubicBezTo>
                <a:cubicBezTo>
                  <a:pt x="21600" y="3294"/>
                  <a:pt x="20998" y="6206"/>
                  <a:pt x="19832" y="8909"/>
                </a:cubicBezTo>
              </a:path>
              <a:path w="21600" h="8909" stroke="0" extrusionOk="0">
                <a:moveTo>
                  <a:pt x="21597" y="-1"/>
                </a:moveTo>
                <a:cubicBezTo>
                  <a:pt x="21599" y="116"/>
                  <a:pt x="21600" y="233"/>
                  <a:pt x="21600" y="351"/>
                </a:cubicBezTo>
                <a:cubicBezTo>
                  <a:pt x="21600" y="3294"/>
                  <a:pt x="20998" y="6206"/>
                  <a:pt x="19832" y="8909"/>
                </a:cubicBezTo>
                <a:lnTo>
                  <a:pt x="0" y="351"/>
                </a:lnTo>
                <a:lnTo>
                  <a:pt x="21597" y="-1"/>
                </a:lnTo>
                <a:close/>
              </a:path>
            </a:pathLst>
          </a:custGeom>
          <a:solidFill>
            <a:srgbClr val="C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grpSp>
        <p:nvGrpSpPr>
          <p:cNvPr id="172" name="Group 34"/>
          <p:cNvGrpSpPr>
            <a:grpSpLocks/>
          </p:cNvGrpSpPr>
          <p:nvPr/>
        </p:nvGrpSpPr>
        <p:grpSpPr bwMode="auto">
          <a:xfrm rot="9860163">
            <a:off x="9554634" y="3753371"/>
            <a:ext cx="497417" cy="224367"/>
            <a:chOff x="3524" y="3359"/>
            <a:chExt cx="263" cy="116"/>
          </a:xfrm>
        </p:grpSpPr>
        <p:sp>
          <p:nvSpPr>
            <p:cNvPr id="173" name="Rectangle 35"/>
            <p:cNvSpPr>
              <a:spLocks noChangeArrowheads="1"/>
            </p:cNvSpPr>
            <p:nvPr/>
          </p:nvSpPr>
          <p:spPr bwMode="auto">
            <a:xfrm>
              <a:off x="3524" y="3365"/>
              <a:ext cx="205" cy="1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4" name="AutoShape 36"/>
            <p:cNvSpPr>
              <a:spLocks noChangeArrowheads="1"/>
            </p:cNvSpPr>
            <p:nvPr/>
          </p:nvSpPr>
          <p:spPr bwMode="auto">
            <a:xfrm rot="-5400000">
              <a:off x="3695" y="3382"/>
              <a:ext cx="116" cy="69"/>
            </a:xfrm>
            <a:prstGeom prst="triangle">
              <a:avLst>
                <a:gd name="adj" fmla="val 42153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175" name="Text Box 30"/>
          <p:cNvSpPr txBox="1">
            <a:spLocks noChangeArrowheads="1"/>
          </p:cNvSpPr>
          <p:nvPr/>
        </p:nvSpPr>
        <p:spPr bwMode="auto">
          <a:xfrm>
            <a:off x="9067930" y="3988320"/>
            <a:ext cx="695896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333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camera</a:t>
            </a:r>
            <a:endParaRPr lang="ja-JP" altLang="en-US" sz="1333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76" name="Text Box 9"/>
          <p:cNvSpPr txBox="1">
            <a:spLocks noChangeArrowheads="1"/>
          </p:cNvSpPr>
          <p:nvPr/>
        </p:nvSpPr>
        <p:spPr bwMode="auto">
          <a:xfrm>
            <a:off x="136435" y="1204971"/>
            <a:ext cx="11900763" cy="150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594" indent="-228594" defTabSz="1219170" fontAlgn="base"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ja-JP" sz="1600" b="1" u="sng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Shot the subject face from the front as much as possible.</a:t>
            </a:r>
            <a:r>
              <a:rPr lang="en-US" altLang="ja-JP" sz="1600" b="1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Lower the position of the camera as much as possible by using such as a pole.</a:t>
            </a:r>
          </a:p>
          <a:p>
            <a:pPr defTabSz="1219170" fontAlgn="base">
              <a:spcAft>
                <a:spcPct val="0"/>
              </a:spcAft>
            </a:pPr>
            <a:r>
              <a:rPr lang="en-US" altLang="ja-JP" sz="1467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   =&gt;  The face height is expected to be 1.6 m above the floor, and set the camera at 2.4 m above the floor.</a:t>
            </a:r>
          </a:p>
          <a:p>
            <a:pPr marL="228594" indent="-228594" defTabSz="1219170" fontAlgn="base"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ja-JP" sz="1600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 </a:t>
            </a:r>
            <a:r>
              <a:rPr lang="en-US" altLang="ja-JP" sz="1600" b="1" u="sng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The angle of depression of the camera at the face detection position should be within about 10 °.</a:t>
            </a:r>
          </a:p>
          <a:p>
            <a:pPr defTabSz="1219170" fontAlgn="base">
              <a:spcAft>
                <a:spcPct val="0"/>
              </a:spcAft>
            </a:pPr>
            <a:r>
              <a:rPr lang="en-US" altLang="ja-JP" sz="1467" b="1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   </a:t>
            </a:r>
            <a:r>
              <a:rPr lang="en-US" altLang="ja-JP" sz="1467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=&gt;  Because </a:t>
            </a:r>
            <a:r>
              <a:rPr lang="en-US" altLang="ja-JP" sz="1467" dirty="0" err="1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Arctan</a:t>
            </a:r>
            <a:r>
              <a:rPr lang="en-US" altLang="ja-JP" sz="1467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 [4.5 / 0.8] ≈ 10 °, so it is determined that the face detection end position is 4.5 m and the face detection start position is 8.5 m.</a:t>
            </a:r>
          </a:p>
          <a:p>
            <a:pPr marL="228594" indent="-228594" defTabSz="1219170" fontAlgn="base"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ja-JP" sz="1600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 At the face detection start position, adjust the angle of view so that </a:t>
            </a:r>
            <a:r>
              <a:rPr lang="en-US" altLang="ja-JP" sz="1600" b="1" u="sng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the width of the adult male face becomes 60 pixels</a:t>
            </a:r>
            <a:r>
              <a:rPr lang="en-US" altLang="ja-JP" sz="1600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.</a:t>
            </a:r>
          </a:p>
          <a:p>
            <a:pPr defTabSz="1219170" fontAlgn="base">
              <a:spcAft>
                <a:spcPct val="0"/>
              </a:spcAft>
            </a:pPr>
            <a:r>
              <a:rPr lang="en-US" altLang="ja-JP" sz="1467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   =&gt;  The field angle width of the face detection start position is about 3.5 m. It is almost twice the distance when you spread both hands.</a:t>
            </a:r>
            <a:endParaRPr lang="ja-JP" altLang="en-US" sz="1467" dirty="0">
              <a:solidFill>
                <a:srgbClr val="0A54A0"/>
              </a:solidFill>
              <a:latin typeface="Calibri" panose="020F0502020204030204" pitchFamily="34" charset="0"/>
              <a:ea typeface="Meiryo UI" panose="020B0604030504040204" pitchFamily="50" charset="-128"/>
            </a:endParaRPr>
          </a:p>
        </p:txBody>
      </p:sp>
      <p:sp>
        <p:nvSpPr>
          <p:cNvPr id="177" name="ホームベース 176"/>
          <p:cNvSpPr/>
          <p:nvPr/>
        </p:nvSpPr>
        <p:spPr bwMode="auto">
          <a:xfrm rot="5400000">
            <a:off x="701785" y="3598148"/>
            <a:ext cx="1553520" cy="323088"/>
          </a:xfrm>
          <a:prstGeom prst="homePlate">
            <a:avLst>
              <a:gd name="adj" fmla="val 84940"/>
            </a:avLst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/>
          <a:lstStyle/>
          <a:p>
            <a:pPr defTabSz="1219170" fontAlgn="base">
              <a:lnSpc>
                <a:spcPts val="1333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467" b="1" dirty="0">
                <a:solidFill>
                  <a:srgbClr val="FFFF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Start point</a:t>
            </a:r>
            <a:endParaRPr lang="ja-JP" altLang="en-US" sz="1467" b="1" dirty="0">
              <a:solidFill>
                <a:srgbClr val="FFFFFF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78" name="Text Box 67"/>
          <p:cNvSpPr txBox="1">
            <a:spLocks noChangeArrowheads="1"/>
          </p:cNvSpPr>
          <p:nvPr/>
        </p:nvSpPr>
        <p:spPr bwMode="auto">
          <a:xfrm>
            <a:off x="783586" y="3172673"/>
            <a:ext cx="430887" cy="48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Gate</a:t>
            </a:r>
          </a:p>
        </p:txBody>
      </p:sp>
      <p:sp>
        <p:nvSpPr>
          <p:cNvPr id="179" name="Text Box 42"/>
          <p:cNvSpPr txBox="1">
            <a:spLocks noChangeArrowheads="1"/>
          </p:cNvSpPr>
          <p:nvPr/>
        </p:nvSpPr>
        <p:spPr bwMode="auto">
          <a:xfrm>
            <a:off x="759267" y="5259016"/>
            <a:ext cx="430887" cy="52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Floor</a:t>
            </a:r>
          </a:p>
        </p:txBody>
      </p:sp>
      <p:sp>
        <p:nvSpPr>
          <p:cNvPr id="180" name="Text Box 15"/>
          <p:cNvSpPr txBox="1">
            <a:spLocks noChangeArrowheads="1"/>
          </p:cNvSpPr>
          <p:nvPr/>
        </p:nvSpPr>
        <p:spPr bwMode="auto">
          <a:xfrm>
            <a:off x="423695" y="3578233"/>
            <a:ext cx="471989" cy="190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ja-JP" sz="1867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entrance (Outside)</a:t>
            </a:r>
          </a:p>
        </p:txBody>
      </p:sp>
      <p:pic>
        <p:nvPicPr>
          <p:cNvPr id="48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0376" y="194915"/>
            <a:ext cx="1341947" cy="33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Line 11"/>
          <p:cNvSpPr>
            <a:spLocks noChangeShapeType="1"/>
          </p:cNvSpPr>
          <p:nvPr/>
        </p:nvSpPr>
        <p:spPr bwMode="auto">
          <a:xfrm flipV="1">
            <a:off x="1132896" y="5889423"/>
            <a:ext cx="0" cy="556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1867" dirty="0">
              <a:solidFill>
                <a:srgbClr val="0A5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>
            <a:off x="1149832" y="6379432"/>
            <a:ext cx="846243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1867" dirty="0">
              <a:solidFill>
                <a:srgbClr val="0A5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4995505" y="6105691"/>
            <a:ext cx="12858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8.5 m (27.9ft)</a:t>
            </a:r>
          </a:p>
        </p:txBody>
      </p:sp>
      <p:sp>
        <p:nvSpPr>
          <p:cNvPr id="52" name="Line 17"/>
          <p:cNvSpPr>
            <a:spLocks noChangeShapeType="1"/>
          </p:cNvSpPr>
          <p:nvPr/>
        </p:nvSpPr>
        <p:spPr bwMode="auto">
          <a:xfrm>
            <a:off x="4887980" y="4726136"/>
            <a:ext cx="0" cy="15689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1867" dirty="0">
              <a:solidFill>
                <a:srgbClr val="0A5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Line 18"/>
          <p:cNvSpPr>
            <a:spLocks noChangeShapeType="1"/>
          </p:cNvSpPr>
          <p:nvPr/>
        </p:nvSpPr>
        <p:spPr bwMode="auto">
          <a:xfrm>
            <a:off x="4870932" y="6143553"/>
            <a:ext cx="475403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1867" dirty="0">
              <a:solidFill>
                <a:srgbClr val="0A5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6422563" y="5846877"/>
            <a:ext cx="13825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4.5 m (14.8ft)</a:t>
            </a:r>
          </a:p>
        </p:txBody>
      </p:sp>
      <p:sp>
        <p:nvSpPr>
          <p:cNvPr id="55" name="Line 23"/>
          <p:cNvSpPr>
            <a:spLocks noChangeShapeType="1"/>
          </p:cNvSpPr>
          <p:nvPr/>
        </p:nvSpPr>
        <p:spPr bwMode="auto">
          <a:xfrm>
            <a:off x="9447163" y="4557317"/>
            <a:ext cx="0" cy="12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1867" dirty="0">
              <a:solidFill>
                <a:srgbClr val="0A5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Text Box 24"/>
          <p:cNvSpPr txBox="1">
            <a:spLocks noChangeArrowheads="1"/>
          </p:cNvSpPr>
          <p:nvPr/>
        </p:nvSpPr>
        <p:spPr bwMode="auto">
          <a:xfrm>
            <a:off x="8870033" y="4664937"/>
            <a:ext cx="636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1.6 m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(5.2ft)</a:t>
            </a:r>
          </a:p>
        </p:txBody>
      </p:sp>
      <p:sp>
        <p:nvSpPr>
          <p:cNvPr id="57" name="Line 25"/>
          <p:cNvSpPr>
            <a:spLocks noChangeShapeType="1"/>
          </p:cNvSpPr>
          <p:nvPr/>
        </p:nvSpPr>
        <p:spPr bwMode="auto">
          <a:xfrm>
            <a:off x="9637663" y="4127531"/>
            <a:ext cx="0" cy="23414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1867" dirty="0">
              <a:solidFill>
                <a:srgbClr val="0A5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Line 26"/>
          <p:cNvSpPr>
            <a:spLocks noChangeShapeType="1"/>
          </p:cNvSpPr>
          <p:nvPr/>
        </p:nvSpPr>
        <p:spPr bwMode="auto">
          <a:xfrm>
            <a:off x="10487636" y="3928600"/>
            <a:ext cx="0" cy="18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1867" dirty="0">
              <a:solidFill>
                <a:srgbClr val="0A5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9852553" y="4115276"/>
            <a:ext cx="636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0.8 m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(2.6ft)</a:t>
            </a:r>
          </a:p>
        </p:txBody>
      </p: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10541385" y="4659845"/>
            <a:ext cx="636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2.4 m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(7.8ft)</a:t>
            </a:r>
            <a:endParaRPr lang="ja-JP" altLang="en-US" sz="1400" dirty="0">
              <a:solidFill>
                <a:srgbClr val="0A54A0"/>
              </a:solidFill>
              <a:latin typeface="Calibri" panose="020F0502020204030204" pitchFamily="34" charset="0"/>
              <a:ea typeface="Meiryo UI" panose="020B0604030504040204" pitchFamily="50" charset="-128"/>
            </a:endParaRPr>
          </a:p>
        </p:txBody>
      </p:sp>
      <p:sp>
        <p:nvSpPr>
          <p:cNvPr id="61" name="タイトル 1"/>
          <p:cNvSpPr txBox="1">
            <a:spLocks/>
          </p:cNvSpPr>
          <p:nvPr/>
        </p:nvSpPr>
        <p:spPr>
          <a:xfrm>
            <a:off x="620685" y="7190"/>
            <a:ext cx="10233147" cy="700412"/>
          </a:xfrm>
          <a:prstGeom prst="rect">
            <a:avLst/>
          </a:prstGeom>
        </p:spPr>
        <p:txBody>
          <a:bodyPr vert="horz" lIns="121699" tIns="60837" rIns="121699" bIns="60837" rtlCol="0" anchor="ctr">
            <a:normAutofit/>
          </a:bodyPr>
          <a:lstStyle>
            <a:lvl1pPr algn="l" defTabSz="456368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8475"/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Example of camera installation position 1</a:t>
            </a:r>
          </a:p>
        </p:txBody>
      </p:sp>
    </p:spTree>
    <p:extLst>
      <p:ext uri="{BB962C8B-B14F-4D97-AF65-F5344CB8AC3E}">
        <p14:creationId xmlns:p14="http://schemas.microsoft.com/office/powerpoint/2010/main" val="16768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 Box 19"/>
          <p:cNvSpPr txBox="1">
            <a:spLocks noChangeArrowheads="1"/>
          </p:cNvSpPr>
          <p:nvPr/>
        </p:nvSpPr>
        <p:spPr bwMode="auto">
          <a:xfrm>
            <a:off x="9184092" y="1492147"/>
            <a:ext cx="1583400" cy="3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900" tIns="51951" rIns="103900" bIns="5195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600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11m </a:t>
            </a:r>
            <a:r>
              <a:rPr lang="en-US" altLang="ja-JP" sz="1400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(36ft)</a:t>
            </a: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296811" y="741045"/>
            <a:ext cx="10496061" cy="51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00" tIns="51951" rIns="103900" bIns="51951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667" b="1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2. Face width, distance between camera and subject</a:t>
            </a:r>
            <a:endParaRPr lang="ja-JP" altLang="en-US" sz="2667" b="1" dirty="0">
              <a:solidFill>
                <a:srgbClr val="0A54A0"/>
              </a:solidFill>
              <a:latin typeface="Calibri" panose="020F0502020204030204" pitchFamily="34" charset="0"/>
              <a:ea typeface="Meiryo UI" panose="020B0604030504040204" pitchFamily="50" charset="-128"/>
            </a:endParaRPr>
          </a:p>
        </p:txBody>
      </p:sp>
      <p:sp>
        <p:nvSpPr>
          <p:cNvPr id="196652" name="Text Box 44"/>
          <p:cNvSpPr txBox="1">
            <a:spLocks noChangeArrowheads="1"/>
          </p:cNvSpPr>
          <p:nvPr/>
        </p:nvSpPr>
        <p:spPr bwMode="auto">
          <a:xfrm>
            <a:off x="317328" y="6110804"/>
            <a:ext cx="11874673" cy="33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900" tIns="51951" rIns="103900" bIns="51951">
            <a:spAutoFit/>
          </a:bodyPr>
          <a:lstStyle/>
          <a:p>
            <a:pPr marL="228594" indent="-228594" algn="ctr" defTabSz="12191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ja-JP" sz="1467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The angle of view at the face detection start position (the furthest position) is roughly twice (3.5 meters) of the width of widening both hands.</a:t>
            </a:r>
            <a:endParaRPr lang="ja-JP" altLang="en-US" sz="1467" dirty="0">
              <a:solidFill>
                <a:srgbClr val="0A54A0"/>
              </a:solidFill>
              <a:latin typeface="Calibri" panose="020F0502020204030204" pitchFamily="34" charset="0"/>
              <a:ea typeface="Meiryo UI" panose="020B0604030504040204" pitchFamily="50" charset="-128"/>
            </a:endParaRPr>
          </a:p>
        </p:txBody>
      </p:sp>
      <p:sp>
        <p:nvSpPr>
          <p:cNvPr id="196665" name="Text Box 57"/>
          <p:cNvSpPr txBox="1">
            <a:spLocks noChangeArrowheads="1"/>
          </p:cNvSpPr>
          <p:nvPr/>
        </p:nvSpPr>
        <p:spPr bwMode="auto">
          <a:xfrm>
            <a:off x="406401" y="3816244"/>
            <a:ext cx="9693032" cy="39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00" tIns="51951" rIns="103900" bIns="51951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67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Field angle image (      : suitable)</a:t>
            </a:r>
            <a:endParaRPr lang="ja-JP" altLang="en-US" sz="1867" dirty="0">
              <a:solidFill>
                <a:srgbClr val="0A54A0"/>
              </a:solidFill>
              <a:latin typeface="Calibri" panose="020F0502020204030204" pitchFamily="34" charset="0"/>
              <a:ea typeface="Meiryo UI" panose="020B0604030504040204" pitchFamily="50" charset="-128"/>
            </a:endParaRPr>
          </a:p>
        </p:txBody>
      </p:sp>
      <p:graphicFrame>
        <p:nvGraphicFramePr>
          <p:cNvPr id="83" name="表 82"/>
          <p:cNvGraphicFramePr>
            <a:graphicFrameLocks noGrp="1"/>
          </p:cNvGraphicFramePr>
          <p:nvPr>
            <p:extLst/>
          </p:nvPr>
        </p:nvGraphicFramePr>
        <p:xfrm>
          <a:off x="3923324" y="2359334"/>
          <a:ext cx="7456377" cy="27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54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17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17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1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</a:rPr>
                        <a:t>Angle of depression</a:t>
                      </a:r>
                      <a:endParaRPr kumimoji="1" lang="ja-JP" altLang="en-US" sz="13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</a:endParaRPr>
                    </a:p>
                  </a:txBody>
                  <a:tcPr marL="112543" marR="112543" marT="34331" marB="343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63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</a:rPr>
                        <a:t>38°</a:t>
                      </a:r>
                      <a:endParaRPr kumimoji="1" lang="ja-JP" altLang="en-US" sz="13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</a:endParaRPr>
                    </a:p>
                  </a:txBody>
                  <a:tcPr marL="112543" marR="112543" marT="34331" marB="343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63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b="1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</a:endParaRPr>
                    </a:p>
                  </a:txBody>
                  <a:tcPr marL="112543" marR="112543" marT="34331" marB="343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63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b="1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</a:endParaRPr>
                    </a:p>
                  </a:txBody>
                  <a:tcPr marL="112543" marR="112543" marT="34331" marB="3433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</a:rPr>
                        <a:t>14.9°</a:t>
                      </a:r>
                      <a:endParaRPr kumimoji="1" lang="ja-JP" altLang="en-US" sz="13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</a:endParaRPr>
                    </a:p>
                  </a:txBody>
                  <a:tcPr marL="112543" marR="112543" marT="34331" marB="343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63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b="1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</a:endParaRPr>
                    </a:p>
                  </a:txBody>
                  <a:tcPr marL="112543" marR="112543" marT="34331" marB="3433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</a:rPr>
                        <a:t>10.1°</a:t>
                      </a:r>
                      <a:endParaRPr kumimoji="1" lang="ja-JP" altLang="en-US" sz="13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</a:endParaRPr>
                    </a:p>
                  </a:txBody>
                  <a:tcPr marL="112543" marR="112543" marT="34331" marB="343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</a:rPr>
                        <a:t>6.5°</a:t>
                      </a:r>
                      <a:endParaRPr kumimoji="1" lang="ja-JP" altLang="en-US" sz="13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</a:endParaRPr>
                    </a:p>
                  </a:txBody>
                  <a:tcPr marL="112543" marR="112543" marT="34331" marB="343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</a:rPr>
                        <a:t>5.1°</a:t>
                      </a:r>
                      <a:endParaRPr kumimoji="1" lang="ja-JP" altLang="en-US" sz="13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</a:endParaRPr>
                    </a:p>
                  </a:txBody>
                  <a:tcPr marL="112543" marR="112543" marT="34331" marB="343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4" name="Line 23"/>
          <p:cNvSpPr>
            <a:spLocks noChangeShapeType="1"/>
          </p:cNvSpPr>
          <p:nvPr/>
        </p:nvSpPr>
        <p:spPr bwMode="auto">
          <a:xfrm>
            <a:off x="3182447" y="2417019"/>
            <a:ext cx="9771" cy="572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00" tIns="51951" rIns="103900" bIns="5195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888216" y="1828234"/>
            <a:ext cx="144584" cy="113780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900" tIns="51951" rIns="103900" bIns="51951" anchor="ctr"/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86" name="Line 10"/>
          <p:cNvSpPr>
            <a:spLocks noChangeShapeType="1"/>
          </p:cNvSpPr>
          <p:nvPr/>
        </p:nvSpPr>
        <p:spPr bwMode="auto">
          <a:xfrm rot="5400000">
            <a:off x="10827488" y="2526669"/>
            <a:ext cx="897937" cy="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264" tIns="53177" rIns="102264" bIns="5317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88" name="Line 11"/>
          <p:cNvSpPr>
            <a:spLocks noChangeShapeType="1"/>
          </p:cNvSpPr>
          <p:nvPr/>
        </p:nvSpPr>
        <p:spPr bwMode="auto">
          <a:xfrm>
            <a:off x="677202" y="1834683"/>
            <a:ext cx="107833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264" tIns="53177" rIns="102264" bIns="5317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89" name="Line 13"/>
          <p:cNvSpPr>
            <a:spLocks noChangeShapeType="1"/>
          </p:cNvSpPr>
          <p:nvPr/>
        </p:nvSpPr>
        <p:spPr bwMode="auto">
          <a:xfrm>
            <a:off x="677202" y="2980361"/>
            <a:ext cx="107833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264" tIns="53177" rIns="102264" bIns="5317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91" name="Text Box 16"/>
          <p:cNvSpPr txBox="1">
            <a:spLocks noChangeArrowheads="1"/>
          </p:cNvSpPr>
          <p:nvPr/>
        </p:nvSpPr>
        <p:spPr bwMode="auto">
          <a:xfrm>
            <a:off x="5648763" y="1492147"/>
            <a:ext cx="1389231" cy="3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900" tIns="51951" rIns="103900" bIns="5195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600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5m </a:t>
            </a:r>
            <a:r>
              <a:rPr lang="en-US" altLang="ja-JP" sz="1400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(16.4ft)</a:t>
            </a:r>
          </a:p>
        </p:txBody>
      </p:sp>
      <p:sp>
        <p:nvSpPr>
          <p:cNvPr id="92" name="Text Box 17"/>
          <p:cNvSpPr txBox="1">
            <a:spLocks noChangeArrowheads="1"/>
          </p:cNvSpPr>
          <p:nvPr/>
        </p:nvSpPr>
        <p:spPr bwMode="auto">
          <a:xfrm>
            <a:off x="6987968" y="1488575"/>
            <a:ext cx="1211664" cy="3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900" tIns="51951" rIns="103900" bIns="5195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600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7m </a:t>
            </a:r>
            <a:r>
              <a:rPr lang="en-US" altLang="ja-JP" sz="1400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(23ft)</a:t>
            </a:r>
          </a:p>
        </p:txBody>
      </p:sp>
      <p:sp>
        <p:nvSpPr>
          <p:cNvPr id="93" name="Text Box 18"/>
          <p:cNvSpPr txBox="1">
            <a:spLocks noChangeArrowheads="1"/>
          </p:cNvSpPr>
          <p:nvPr/>
        </p:nvSpPr>
        <p:spPr bwMode="auto">
          <a:xfrm>
            <a:off x="8199633" y="1484956"/>
            <a:ext cx="1426249" cy="3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900" tIns="51951" rIns="103900" bIns="5195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600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8.5m </a:t>
            </a:r>
            <a:r>
              <a:rPr lang="en-US" altLang="ja-JP" sz="1400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(27.9ft)</a:t>
            </a:r>
          </a:p>
        </p:txBody>
      </p:sp>
      <p:sp>
        <p:nvSpPr>
          <p:cNvPr id="94" name="Text Box 19"/>
          <p:cNvSpPr txBox="1">
            <a:spLocks noChangeArrowheads="1"/>
          </p:cNvSpPr>
          <p:nvPr/>
        </p:nvSpPr>
        <p:spPr bwMode="auto">
          <a:xfrm>
            <a:off x="10261281" y="1492147"/>
            <a:ext cx="1583400" cy="3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900" tIns="51951" rIns="103900" bIns="5195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600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13m </a:t>
            </a:r>
            <a:r>
              <a:rPr lang="en-US" altLang="ja-JP" sz="1400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(42.6ft)</a:t>
            </a:r>
          </a:p>
        </p:txBody>
      </p:sp>
      <p:sp>
        <p:nvSpPr>
          <p:cNvPr id="95" name="Text Box 20"/>
          <p:cNvSpPr txBox="1">
            <a:spLocks noChangeArrowheads="1"/>
          </p:cNvSpPr>
          <p:nvPr/>
        </p:nvSpPr>
        <p:spPr bwMode="auto">
          <a:xfrm>
            <a:off x="11194406" y="2416208"/>
            <a:ext cx="825657" cy="51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900" tIns="51951" rIns="103900" bIns="5195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600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2.4m</a:t>
            </a:r>
          </a:p>
          <a:p>
            <a:pPr algn="ctr" defTabSz="121917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400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(7.9ft)</a:t>
            </a:r>
          </a:p>
        </p:txBody>
      </p:sp>
      <p:sp>
        <p:nvSpPr>
          <p:cNvPr id="96" name="Line 21"/>
          <p:cNvSpPr>
            <a:spLocks noChangeShapeType="1"/>
          </p:cNvSpPr>
          <p:nvPr/>
        </p:nvSpPr>
        <p:spPr bwMode="auto">
          <a:xfrm rot="5400000">
            <a:off x="11163345" y="1947792"/>
            <a:ext cx="2262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264" tIns="53177" rIns="102264" bIns="5317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97" name="Text Box 22"/>
          <p:cNvSpPr txBox="1">
            <a:spLocks noChangeArrowheads="1"/>
          </p:cNvSpPr>
          <p:nvPr/>
        </p:nvSpPr>
        <p:spPr bwMode="auto">
          <a:xfrm>
            <a:off x="11225670" y="1754687"/>
            <a:ext cx="825657" cy="51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900" tIns="51951" rIns="103900" bIns="5195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600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0.2m</a:t>
            </a:r>
          </a:p>
          <a:p>
            <a:pPr algn="ctr" defTabSz="121917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467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(0.65ft</a:t>
            </a:r>
            <a:r>
              <a:rPr lang="en-US" altLang="ja-JP" sz="1600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8" name="Line 23"/>
          <p:cNvSpPr>
            <a:spLocks noChangeShapeType="1"/>
          </p:cNvSpPr>
          <p:nvPr/>
        </p:nvSpPr>
        <p:spPr bwMode="auto">
          <a:xfrm>
            <a:off x="10808365" y="1834683"/>
            <a:ext cx="0" cy="19407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00" tIns="51951" rIns="103900" bIns="5195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99" name="Line 24"/>
          <p:cNvSpPr>
            <a:spLocks noChangeShapeType="1"/>
          </p:cNvSpPr>
          <p:nvPr/>
        </p:nvSpPr>
        <p:spPr bwMode="auto">
          <a:xfrm>
            <a:off x="5042143" y="1841825"/>
            <a:ext cx="0" cy="19407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00" tIns="51951" rIns="103900" bIns="5195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00" name="Line 25"/>
          <p:cNvSpPr>
            <a:spLocks noChangeShapeType="1"/>
          </p:cNvSpPr>
          <p:nvPr/>
        </p:nvSpPr>
        <p:spPr bwMode="auto">
          <a:xfrm>
            <a:off x="6237896" y="1838255"/>
            <a:ext cx="0" cy="19407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00" tIns="51951" rIns="103900" bIns="5195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01" name="Line 26"/>
          <p:cNvSpPr>
            <a:spLocks noChangeShapeType="1"/>
          </p:cNvSpPr>
          <p:nvPr/>
        </p:nvSpPr>
        <p:spPr bwMode="auto">
          <a:xfrm>
            <a:off x="7468820" y="1834683"/>
            <a:ext cx="0" cy="19407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00" tIns="51951" rIns="103900" bIns="5195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02" name="Line 27"/>
          <p:cNvSpPr>
            <a:spLocks noChangeShapeType="1"/>
          </p:cNvSpPr>
          <p:nvPr/>
        </p:nvSpPr>
        <p:spPr bwMode="auto">
          <a:xfrm>
            <a:off x="8746143" y="1831111"/>
            <a:ext cx="0" cy="19407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00" tIns="51951" rIns="103900" bIns="5195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03" name="Text Box 28"/>
          <p:cNvSpPr txBox="1">
            <a:spLocks noChangeArrowheads="1"/>
          </p:cNvSpPr>
          <p:nvPr/>
        </p:nvSpPr>
        <p:spPr bwMode="auto">
          <a:xfrm>
            <a:off x="293904" y="3059953"/>
            <a:ext cx="1045817" cy="3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900" tIns="51951" rIns="103900" bIns="5195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Entrance</a:t>
            </a:r>
            <a:endParaRPr lang="ja-JP" altLang="en-US" sz="1600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04" name="Freeform 35"/>
          <p:cNvSpPr>
            <a:spLocks noChangeAspect="1" noEditPoints="1"/>
          </p:cNvSpPr>
          <p:nvPr/>
        </p:nvSpPr>
        <p:spPr bwMode="auto">
          <a:xfrm flipH="1">
            <a:off x="2710485" y="2390037"/>
            <a:ext cx="364377" cy="569353"/>
          </a:xfrm>
          <a:custGeom>
            <a:avLst/>
            <a:gdLst>
              <a:gd name="T0" fmla="*/ 2147483647 w 904"/>
              <a:gd name="T1" fmla="*/ 2147483647 h 1840"/>
              <a:gd name="T2" fmla="*/ 2147483647 w 904"/>
              <a:gd name="T3" fmla="*/ 2147483647 h 1840"/>
              <a:gd name="T4" fmla="*/ 2147483647 w 904"/>
              <a:gd name="T5" fmla="*/ 2147483647 h 1840"/>
              <a:gd name="T6" fmla="*/ 2147483647 w 904"/>
              <a:gd name="T7" fmla="*/ 2147483647 h 1840"/>
              <a:gd name="T8" fmla="*/ 2147483647 w 904"/>
              <a:gd name="T9" fmla="*/ 2147483647 h 1840"/>
              <a:gd name="T10" fmla="*/ 2147483647 w 904"/>
              <a:gd name="T11" fmla="*/ 2147483647 h 1840"/>
              <a:gd name="T12" fmla="*/ 2147483647 w 904"/>
              <a:gd name="T13" fmla="*/ 2147483647 h 1840"/>
              <a:gd name="T14" fmla="*/ 2147483647 w 904"/>
              <a:gd name="T15" fmla="*/ 2147483647 h 1840"/>
              <a:gd name="T16" fmla="*/ 2147483647 w 904"/>
              <a:gd name="T17" fmla="*/ 2147483647 h 1840"/>
              <a:gd name="T18" fmla="*/ 2147483647 w 904"/>
              <a:gd name="T19" fmla="*/ 2147483647 h 1840"/>
              <a:gd name="T20" fmla="*/ 2147483647 w 904"/>
              <a:gd name="T21" fmla="*/ 2147483647 h 1840"/>
              <a:gd name="T22" fmla="*/ 2147483647 w 904"/>
              <a:gd name="T23" fmla="*/ 2147483647 h 1840"/>
              <a:gd name="T24" fmla="*/ 2147483647 w 904"/>
              <a:gd name="T25" fmla="*/ 2147483647 h 1840"/>
              <a:gd name="T26" fmla="*/ 2147483647 w 904"/>
              <a:gd name="T27" fmla="*/ 2147483647 h 1840"/>
              <a:gd name="T28" fmla="*/ 2147483647 w 904"/>
              <a:gd name="T29" fmla="*/ 2147483647 h 1840"/>
              <a:gd name="T30" fmla="*/ 2147483647 w 904"/>
              <a:gd name="T31" fmla="*/ 2147483647 h 1840"/>
              <a:gd name="T32" fmla="*/ 2147483647 w 904"/>
              <a:gd name="T33" fmla="*/ 2147483647 h 1840"/>
              <a:gd name="T34" fmla="*/ 2147483647 w 904"/>
              <a:gd name="T35" fmla="*/ 2147483647 h 1840"/>
              <a:gd name="T36" fmla="*/ 2147483647 w 904"/>
              <a:gd name="T37" fmla="*/ 2147483647 h 1840"/>
              <a:gd name="T38" fmla="*/ 2147483647 w 904"/>
              <a:gd name="T39" fmla="*/ 2147483647 h 1840"/>
              <a:gd name="T40" fmla="*/ 2147483647 w 904"/>
              <a:gd name="T41" fmla="*/ 2147483647 h 1840"/>
              <a:gd name="T42" fmla="*/ 2147483647 w 904"/>
              <a:gd name="T43" fmla="*/ 2147483647 h 1840"/>
              <a:gd name="T44" fmla="*/ 2147483647 w 904"/>
              <a:gd name="T45" fmla="*/ 2147483647 h 1840"/>
              <a:gd name="T46" fmla="*/ 2147483647 w 904"/>
              <a:gd name="T47" fmla="*/ 2147483647 h 1840"/>
              <a:gd name="T48" fmla="*/ 2147483647 w 904"/>
              <a:gd name="T49" fmla="*/ 2147483647 h 1840"/>
              <a:gd name="T50" fmla="*/ 2147483647 w 904"/>
              <a:gd name="T51" fmla="*/ 2147483647 h 1840"/>
              <a:gd name="T52" fmla="*/ 2147483647 w 904"/>
              <a:gd name="T53" fmla="*/ 2147483647 h 1840"/>
              <a:gd name="T54" fmla="*/ 2147483647 w 904"/>
              <a:gd name="T55" fmla="*/ 2147483647 h 1840"/>
              <a:gd name="T56" fmla="*/ 2147483647 w 904"/>
              <a:gd name="T57" fmla="*/ 2147483647 h 1840"/>
              <a:gd name="T58" fmla="*/ 2147483647 w 904"/>
              <a:gd name="T59" fmla="*/ 2147483647 h 1840"/>
              <a:gd name="T60" fmla="*/ 2147483647 w 904"/>
              <a:gd name="T61" fmla="*/ 2147483647 h 1840"/>
              <a:gd name="T62" fmla="*/ 2147483647 w 904"/>
              <a:gd name="T63" fmla="*/ 2147483647 h 1840"/>
              <a:gd name="T64" fmla="*/ 2147483647 w 904"/>
              <a:gd name="T65" fmla="*/ 2147483647 h 1840"/>
              <a:gd name="T66" fmla="*/ 2147483647 w 904"/>
              <a:gd name="T67" fmla="*/ 2147483647 h 1840"/>
              <a:gd name="T68" fmla="*/ 2147483647 w 904"/>
              <a:gd name="T69" fmla="*/ 2147483647 h 1840"/>
              <a:gd name="T70" fmla="*/ 2147483647 w 904"/>
              <a:gd name="T71" fmla="*/ 2147483647 h 1840"/>
              <a:gd name="T72" fmla="*/ 2147483647 w 904"/>
              <a:gd name="T73" fmla="*/ 2147483647 h 1840"/>
              <a:gd name="T74" fmla="*/ 2147483647 w 904"/>
              <a:gd name="T75" fmla="*/ 2147483647 h 1840"/>
              <a:gd name="T76" fmla="*/ 2147483647 w 904"/>
              <a:gd name="T77" fmla="*/ 2147483647 h 1840"/>
              <a:gd name="T78" fmla="*/ 2147483647 w 904"/>
              <a:gd name="T79" fmla="*/ 2147483647 h 1840"/>
              <a:gd name="T80" fmla="*/ 2147483647 w 904"/>
              <a:gd name="T81" fmla="*/ 2147483647 h 1840"/>
              <a:gd name="T82" fmla="*/ 2147483647 w 904"/>
              <a:gd name="T83" fmla="*/ 2147483647 h 1840"/>
              <a:gd name="T84" fmla="*/ 2147483647 w 904"/>
              <a:gd name="T85" fmla="*/ 2147483647 h 1840"/>
              <a:gd name="T86" fmla="*/ 2147483647 w 904"/>
              <a:gd name="T87" fmla="*/ 2147483647 h 1840"/>
              <a:gd name="T88" fmla="*/ 2147483647 w 904"/>
              <a:gd name="T89" fmla="*/ 2147483647 h 1840"/>
              <a:gd name="T90" fmla="*/ 2147483647 w 904"/>
              <a:gd name="T91" fmla="*/ 2147483647 h 1840"/>
              <a:gd name="T92" fmla="*/ 2147483647 w 904"/>
              <a:gd name="T93" fmla="*/ 2147483647 h 1840"/>
              <a:gd name="T94" fmla="*/ 2147483647 w 904"/>
              <a:gd name="T95" fmla="*/ 2147483647 h 1840"/>
              <a:gd name="T96" fmla="*/ 2147483647 w 904"/>
              <a:gd name="T97" fmla="*/ 2147483647 h 1840"/>
              <a:gd name="T98" fmla="*/ 2147483647 w 904"/>
              <a:gd name="T99" fmla="*/ 2147483647 h 1840"/>
              <a:gd name="T100" fmla="*/ 2147483647 w 904"/>
              <a:gd name="T101" fmla="*/ 2147483647 h 1840"/>
              <a:gd name="T102" fmla="*/ 2147483647 w 904"/>
              <a:gd name="T103" fmla="*/ 2147483647 h 1840"/>
              <a:gd name="T104" fmla="*/ 2147483647 w 904"/>
              <a:gd name="T105" fmla="*/ 2147483647 h 1840"/>
              <a:gd name="T106" fmla="*/ 2147483647 w 904"/>
              <a:gd name="T107" fmla="*/ 2147483647 h 1840"/>
              <a:gd name="T108" fmla="*/ 2147483647 w 904"/>
              <a:gd name="T109" fmla="*/ 2147483647 h 1840"/>
              <a:gd name="T110" fmla="*/ 2147483647 w 904"/>
              <a:gd name="T111" fmla="*/ 2147483647 h 1840"/>
              <a:gd name="T112" fmla="*/ 2147483647 w 904"/>
              <a:gd name="T113" fmla="*/ 2147483647 h 1840"/>
              <a:gd name="T114" fmla="*/ 2147483647 w 904"/>
              <a:gd name="T115" fmla="*/ 2147483647 h 18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04" h="1840">
                <a:moveTo>
                  <a:pt x="887" y="1745"/>
                </a:moveTo>
                <a:lnTo>
                  <a:pt x="904" y="1735"/>
                </a:lnTo>
                <a:lnTo>
                  <a:pt x="900" y="1716"/>
                </a:lnTo>
                <a:lnTo>
                  <a:pt x="893" y="1674"/>
                </a:lnTo>
                <a:lnTo>
                  <a:pt x="885" y="1623"/>
                </a:lnTo>
                <a:lnTo>
                  <a:pt x="877" y="1584"/>
                </a:lnTo>
                <a:lnTo>
                  <a:pt x="872" y="1567"/>
                </a:lnTo>
                <a:lnTo>
                  <a:pt x="868" y="1544"/>
                </a:lnTo>
                <a:lnTo>
                  <a:pt x="861" y="1517"/>
                </a:lnTo>
                <a:lnTo>
                  <a:pt x="854" y="1489"/>
                </a:lnTo>
                <a:lnTo>
                  <a:pt x="848" y="1462"/>
                </a:lnTo>
                <a:lnTo>
                  <a:pt x="841" y="1436"/>
                </a:lnTo>
                <a:lnTo>
                  <a:pt x="836" y="1416"/>
                </a:lnTo>
                <a:lnTo>
                  <a:pt x="831" y="1401"/>
                </a:lnTo>
                <a:lnTo>
                  <a:pt x="825" y="1386"/>
                </a:lnTo>
                <a:lnTo>
                  <a:pt x="818" y="1368"/>
                </a:lnTo>
                <a:lnTo>
                  <a:pt x="811" y="1349"/>
                </a:lnTo>
                <a:lnTo>
                  <a:pt x="803" y="1328"/>
                </a:lnTo>
                <a:lnTo>
                  <a:pt x="795" y="1309"/>
                </a:lnTo>
                <a:lnTo>
                  <a:pt x="787" y="1290"/>
                </a:lnTo>
                <a:lnTo>
                  <a:pt x="781" y="1276"/>
                </a:lnTo>
                <a:lnTo>
                  <a:pt x="778" y="1266"/>
                </a:lnTo>
                <a:lnTo>
                  <a:pt x="773" y="1249"/>
                </a:lnTo>
                <a:lnTo>
                  <a:pt x="770" y="1229"/>
                </a:lnTo>
                <a:lnTo>
                  <a:pt x="768" y="1213"/>
                </a:lnTo>
                <a:lnTo>
                  <a:pt x="766" y="1206"/>
                </a:lnTo>
                <a:lnTo>
                  <a:pt x="751" y="1174"/>
                </a:lnTo>
                <a:lnTo>
                  <a:pt x="751" y="1166"/>
                </a:lnTo>
                <a:lnTo>
                  <a:pt x="751" y="1147"/>
                </a:lnTo>
                <a:lnTo>
                  <a:pt x="750" y="1125"/>
                </a:lnTo>
                <a:lnTo>
                  <a:pt x="748" y="1108"/>
                </a:lnTo>
                <a:lnTo>
                  <a:pt x="745" y="1095"/>
                </a:lnTo>
                <a:lnTo>
                  <a:pt x="741" y="1084"/>
                </a:lnTo>
                <a:lnTo>
                  <a:pt x="738" y="1077"/>
                </a:lnTo>
                <a:lnTo>
                  <a:pt x="736" y="1074"/>
                </a:lnTo>
                <a:lnTo>
                  <a:pt x="757" y="1069"/>
                </a:lnTo>
                <a:lnTo>
                  <a:pt x="758" y="1057"/>
                </a:lnTo>
                <a:lnTo>
                  <a:pt x="761" y="1028"/>
                </a:lnTo>
                <a:lnTo>
                  <a:pt x="763" y="984"/>
                </a:lnTo>
                <a:lnTo>
                  <a:pt x="766" y="931"/>
                </a:lnTo>
                <a:lnTo>
                  <a:pt x="768" y="935"/>
                </a:lnTo>
                <a:lnTo>
                  <a:pt x="769" y="939"/>
                </a:lnTo>
                <a:lnTo>
                  <a:pt x="769" y="942"/>
                </a:lnTo>
                <a:lnTo>
                  <a:pt x="770" y="946"/>
                </a:lnTo>
                <a:lnTo>
                  <a:pt x="776" y="980"/>
                </a:lnTo>
                <a:lnTo>
                  <a:pt x="778" y="1000"/>
                </a:lnTo>
                <a:lnTo>
                  <a:pt x="779" y="1009"/>
                </a:lnTo>
                <a:lnTo>
                  <a:pt x="779" y="1011"/>
                </a:lnTo>
                <a:lnTo>
                  <a:pt x="780" y="1011"/>
                </a:lnTo>
                <a:lnTo>
                  <a:pt x="785" y="1010"/>
                </a:lnTo>
                <a:lnTo>
                  <a:pt x="792" y="1010"/>
                </a:lnTo>
                <a:lnTo>
                  <a:pt x="801" y="1009"/>
                </a:lnTo>
                <a:lnTo>
                  <a:pt x="799" y="1022"/>
                </a:lnTo>
                <a:lnTo>
                  <a:pt x="798" y="1037"/>
                </a:lnTo>
                <a:lnTo>
                  <a:pt x="799" y="1053"/>
                </a:lnTo>
                <a:lnTo>
                  <a:pt x="803" y="1066"/>
                </a:lnTo>
                <a:lnTo>
                  <a:pt x="808" y="1078"/>
                </a:lnTo>
                <a:lnTo>
                  <a:pt x="811" y="1089"/>
                </a:lnTo>
                <a:lnTo>
                  <a:pt x="813" y="1097"/>
                </a:lnTo>
                <a:lnTo>
                  <a:pt x="815" y="1101"/>
                </a:lnTo>
                <a:lnTo>
                  <a:pt x="819" y="1105"/>
                </a:lnTo>
                <a:lnTo>
                  <a:pt x="826" y="1108"/>
                </a:lnTo>
                <a:lnTo>
                  <a:pt x="833" y="1112"/>
                </a:lnTo>
                <a:lnTo>
                  <a:pt x="840" y="1114"/>
                </a:lnTo>
                <a:lnTo>
                  <a:pt x="846" y="1114"/>
                </a:lnTo>
                <a:lnTo>
                  <a:pt x="852" y="1113"/>
                </a:lnTo>
                <a:lnTo>
                  <a:pt x="855" y="1112"/>
                </a:lnTo>
                <a:lnTo>
                  <a:pt x="859" y="1110"/>
                </a:lnTo>
                <a:lnTo>
                  <a:pt x="861" y="1109"/>
                </a:lnTo>
                <a:lnTo>
                  <a:pt x="861" y="1107"/>
                </a:lnTo>
                <a:lnTo>
                  <a:pt x="860" y="1106"/>
                </a:lnTo>
                <a:lnTo>
                  <a:pt x="860" y="1105"/>
                </a:lnTo>
                <a:lnTo>
                  <a:pt x="859" y="1105"/>
                </a:lnTo>
                <a:lnTo>
                  <a:pt x="857" y="1104"/>
                </a:lnTo>
                <a:lnTo>
                  <a:pt x="855" y="1104"/>
                </a:lnTo>
                <a:lnTo>
                  <a:pt x="854" y="1102"/>
                </a:lnTo>
                <a:lnTo>
                  <a:pt x="851" y="1101"/>
                </a:lnTo>
                <a:lnTo>
                  <a:pt x="846" y="1100"/>
                </a:lnTo>
                <a:lnTo>
                  <a:pt x="841" y="1099"/>
                </a:lnTo>
                <a:lnTo>
                  <a:pt x="839" y="1098"/>
                </a:lnTo>
                <a:lnTo>
                  <a:pt x="837" y="1098"/>
                </a:lnTo>
                <a:lnTo>
                  <a:pt x="836" y="1097"/>
                </a:lnTo>
                <a:lnTo>
                  <a:pt x="834" y="1095"/>
                </a:lnTo>
                <a:lnTo>
                  <a:pt x="833" y="1094"/>
                </a:lnTo>
                <a:lnTo>
                  <a:pt x="833" y="1092"/>
                </a:lnTo>
                <a:lnTo>
                  <a:pt x="833" y="1089"/>
                </a:lnTo>
                <a:lnTo>
                  <a:pt x="832" y="1085"/>
                </a:lnTo>
                <a:lnTo>
                  <a:pt x="832" y="1084"/>
                </a:lnTo>
                <a:lnTo>
                  <a:pt x="834" y="1086"/>
                </a:lnTo>
                <a:lnTo>
                  <a:pt x="839" y="1092"/>
                </a:lnTo>
                <a:lnTo>
                  <a:pt x="845" y="1097"/>
                </a:lnTo>
                <a:lnTo>
                  <a:pt x="849" y="1100"/>
                </a:lnTo>
                <a:lnTo>
                  <a:pt x="854" y="1100"/>
                </a:lnTo>
                <a:lnTo>
                  <a:pt x="857" y="1099"/>
                </a:lnTo>
                <a:lnTo>
                  <a:pt x="861" y="1097"/>
                </a:lnTo>
                <a:lnTo>
                  <a:pt x="864" y="1094"/>
                </a:lnTo>
                <a:lnTo>
                  <a:pt x="868" y="1091"/>
                </a:lnTo>
                <a:lnTo>
                  <a:pt x="868" y="1087"/>
                </a:lnTo>
                <a:lnTo>
                  <a:pt x="868" y="1084"/>
                </a:lnTo>
                <a:lnTo>
                  <a:pt x="868" y="1083"/>
                </a:lnTo>
                <a:lnTo>
                  <a:pt x="866" y="1079"/>
                </a:lnTo>
                <a:lnTo>
                  <a:pt x="867" y="1079"/>
                </a:lnTo>
                <a:lnTo>
                  <a:pt x="871" y="1079"/>
                </a:lnTo>
                <a:lnTo>
                  <a:pt x="875" y="1079"/>
                </a:lnTo>
                <a:lnTo>
                  <a:pt x="878" y="1077"/>
                </a:lnTo>
                <a:lnTo>
                  <a:pt x="881" y="1074"/>
                </a:lnTo>
                <a:lnTo>
                  <a:pt x="882" y="1070"/>
                </a:lnTo>
                <a:lnTo>
                  <a:pt x="882" y="1066"/>
                </a:lnTo>
                <a:lnTo>
                  <a:pt x="882" y="1061"/>
                </a:lnTo>
                <a:lnTo>
                  <a:pt x="881" y="1057"/>
                </a:lnTo>
                <a:lnTo>
                  <a:pt x="879" y="1055"/>
                </a:lnTo>
                <a:lnTo>
                  <a:pt x="879" y="1054"/>
                </a:lnTo>
                <a:lnTo>
                  <a:pt x="881" y="1054"/>
                </a:lnTo>
                <a:lnTo>
                  <a:pt x="883" y="1054"/>
                </a:lnTo>
                <a:lnTo>
                  <a:pt x="886" y="1053"/>
                </a:lnTo>
                <a:lnTo>
                  <a:pt x="889" y="1051"/>
                </a:lnTo>
                <a:lnTo>
                  <a:pt x="890" y="1047"/>
                </a:lnTo>
                <a:lnTo>
                  <a:pt x="891" y="1043"/>
                </a:lnTo>
                <a:lnTo>
                  <a:pt x="891" y="1039"/>
                </a:lnTo>
                <a:lnTo>
                  <a:pt x="891" y="1036"/>
                </a:lnTo>
                <a:lnTo>
                  <a:pt x="890" y="1034"/>
                </a:lnTo>
                <a:lnTo>
                  <a:pt x="886" y="1032"/>
                </a:lnTo>
                <a:lnTo>
                  <a:pt x="884" y="1031"/>
                </a:lnTo>
                <a:lnTo>
                  <a:pt x="882" y="1030"/>
                </a:lnTo>
                <a:lnTo>
                  <a:pt x="881" y="1029"/>
                </a:lnTo>
                <a:lnTo>
                  <a:pt x="878" y="1028"/>
                </a:lnTo>
                <a:lnTo>
                  <a:pt x="877" y="1025"/>
                </a:lnTo>
                <a:lnTo>
                  <a:pt x="877" y="1023"/>
                </a:lnTo>
                <a:lnTo>
                  <a:pt x="878" y="1017"/>
                </a:lnTo>
                <a:lnTo>
                  <a:pt x="877" y="1009"/>
                </a:lnTo>
                <a:lnTo>
                  <a:pt x="875" y="1001"/>
                </a:lnTo>
                <a:lnTo>
                  <a:pt x="879" y="1000"/>
                </a:lnTo>
                <a:lnTo>
                  <a:pt x="883" y="1000"/>
                </a:lnTo>
                <a:lnTo>
                  <a:pt x="886" y="999"/>
                </a:lnTo>
                <a:lnTo>
                  <a:pt x="889" y="999"/>
                </a:lnTo>
                <a:lnTo>
                  <a:pt x="892" y="993"/>
                </a:lnTo>
                <a:lnTo>
                  <a:pt x="893" y="981"/>
                </a:lnTo>
                <a:lnTo>
                  <a:pt x="891" y="965"/>
                </a:lnTo>
                <a:lnTo>
                  <a:pt x="887" y="946"/>
                </a:lnTo>
                <a:lnTo>
                  <a:pt x="883" y="927"/>
                </a:lnTo>
                <a:lnTo>
                  <a:pt x="878" y="910"/>
                </a:lnTo>
                <a:lnTo>
                  <a:pt x="874" y="896"/>
                </a:lnTo>
                <a:lnTo>
                  <a:pt x="869" y="888"/>
                </a:lnTo>
                <a:lnTo>
                  <a:pt x="864" y="878"/>
                </a:lnTo>
                <a:lnTo>
                  <a:pt x="863" y="866"/>
                </a:lnTo>
                <a:lnTo>
                  <a:pt x="863" y="854"/>
                </a:lnTo>
                <a:lnTo>
                  <a:pt x="863" y="837"/>
                </a:lnTo>
                <a:lnTo>
                  <a:pt x="860" y="810"/>
                </a:lnTo>
                <a:lnTo>
                  <a:pt x="854" y="771"/>
                </a:lnTo>
                <a:lnTo>
                  <a:pt x="847" y="735"/>
                </a:lnTo>
                <a:lnTo>
                  <a:pt x="840" y="714"/>
                </a:lnTo>
                <a:lnTo>
                  <a:pt x="837" y="704"/>
                </a:lnTo>
                <a:lnTo>
                  <a:pt x="834" y="690"/>
                </a:lnTo>
                <a:lnTo>
                  <a:pt x="833" y="675"/>
                </a:lnTo>
                <a:lnTo>
                  <a:pt x="832" y="660"/>
                </a:lnTo>
                <a:lnTo>
                  <a:pt x="830" y="649"/>
                </a:lnTo>
                <a:lnTo>
                  <a:pt x="824" y="638"/>
                </a:lnTo>
                <a:lnTo>
                  <a:pt x="818" y="629"/>
                </a:lnTo>
                <a:lnTo>
                  <a:pt x="813" y="621"/>
                </a:lnTo>
                <a:lnTo>
                  <a:pt x="810" y="613"/>
                </a:lnTo>
                <a:lnTo>
                  <a:pt x="806" y="596"/>
                </a:lnTo>
                <a:lnTo>
                  <a:pt x="801" y="574"/>
                </a:lnTo>
                <a:lnTo>
                  <a:pt x="795" y="548"/>
                </a:lnTo>
                <a:lnTo>
                  <a:pt x="789" y="522"/>
                </a:lnTo>
                <a:lnTo>
                  <a:pt x="784" y="497"/>
                </a:lnTo>
                <a:lnTo>
                  <a:pt x="779" y="473"/>
                </a:lnTo>
                <a:lnTo>
                  <a:pt x="775" y="456"/>
                </a:lnTo>
                <a:lnTo>
                  <a:pt x="772" y="448"/>
                </a:lnTo>
                <a:lnTo>
                  <a:pt x="768" y="439"/>
                </a:lnTo>
                <a:lnTo>
                  <a:pt x="762" y="429"/>
                </a:lnTo>
                <a:lnTo>
                  <a:pt x="756" y="418"/>
                </a:lnTo>
                <a:lnTo>
                  <a:pt x="750" y="408"/>
                </a:lnTo>
                <a:lnTo>
                  <a:pt x="743" y="397"/>
                </a:lnTo>
                <a:lnTo>
                  <a:pt x="736" y="387"/>
                </a:lnTo>
                <a:lnTo>
                  <a:pt x="730" y="377"/>
                </a:lnTo>
                <a:lnTo>
                  <a:pt x="723" y="361"/>
                </a:lnTo>
                <a:lnTo>
                  <a:pt x="715" y="346"/>
                </a:lnTo>
                <a:lnTo>
                  <a:pt x="707" y="332"/>
                </a:lnTo>
                <a:lnTo>
                  <a:pt x="697" y="320"/>
                </a:lnTo>
                <a:lnTo>
                  <a:pt x="688" y="310"/>
                </a:lnTo>
                <a:lnTo>
                  <a:pt x="681" y="301"/>
                </a:lnTo>
                <a:lnTo>
                  <a:pt x="674" y="294"/>
                </a:lnTo>
                <a:lnTo>
                  <a:pt x="668" y="288"/>
                </a:lnTo>
                <a:lnTo>
                  <a:pt x="659" y="277"/>
                </a:lnTo>
                <a:lnTo>
                  <a:pt x="652" y="266"/>
                </a:lnTo>
                <a:lnTo>
                  <a:pt x="648" y="259"/>
                </a:lnTo>
                <a:lnTo>
                  <a:pt x="647" y="257"/>
                </a:lnTo>
                <a:lnTo>
                  <a:pt x="644" y="252"/>
                </a:lnTo>
                <a:lnTo>
                  <a:pt x="640" y="243"/>
                </a:lnTo>
                <a:lnTo>
                  <a:pt x="633" y="234"/>
                </a:lnTo>
                <a:lnTo>
                  <a:pt x="626" y="229"/>
                </a:lnTo>
                <a:lnTo>
                  <a:pt x="636" y="219"/>
                </a:lnTo>
                <a:lnTo>
                  <a:pt x="636" y="214"/>
                </a:lnTo>
                <a:lnTo>
                  <a:pt x="637" y="203"/>
                </a:lnTo>
                <a:lnTo>
                  <a:pt x="640" y="188"/>
                </a:lnTo>
                <a:lnTo>
                  <a:pt x="642" y="171"/>
                </a:lnTo>
                <a:lnTo>
                  <a:pt x="645" y="146"/>
                </a:lnTo>
                <a:lnTo>
                  <a:pt x="649" y="116"/>
                </a:lnTo>
                <a:lnTo>
                  <a:pt x="650" y="86"/>
                </a:lnTo>
                <a:lnTo>
                  <a:pt x="647" y="63"/>
                </a:lnTo>
                <a:lnTo>
                  <a:pt x="643" y="54"/>
                </a:lnTo>
                <a:lnTo>
                  <a:pt x="637" y="46"/>
                </a:lnTo>
                <a:lnTo>
                  <a:pt x="629" y="37"/>
                </a:lnTo>
                <a:lnTo>
                  <a:pt x="621" y="29"/>
                </a:lnTo>
                <a:lnTo>
                  <a:pt x="612" y="21"/>
                </a:lnTo>
                <a:lnTo>
                  <a:pt x="603" y="15"/>
                </a:lnTo>
                <a:lnTo>
                  <a:pt x="594" y="10"/>
                </a:lnTo>
                <a:lnTo>
                  <a:pt x="586" y="7"/>
                </a:lnTo>
                <a:lnTo>
                  <a:pt x="577" y="5"/>
                </a:lnTo>
                <a:lnTo>
                  <a:pt x="569" y="2"/>
                </a:lnTo>
                <a:lnTo>
                  <a:pt x="562" y="1"/>
                </a:lnTo>
                <a:lnTo>
                  <a:pt x="554" y="0"/>
                </a:lnTo>
                <a:lnTo>
                  <a:pt x="547" y="0"/>
                </a:lnTo>
                <a:lnTo>
                  <a:pt x="539" y="1"/>
                </a:lnTo>
                <a:lnTo>
                  <a:pt x="531" y="2"/>
                </a:lnTo>
                <a:lnTo>
                  <a:pt x="523" y="5"/>
                </a:lnTo>
                <a:lnTo>
                  <a:pt x="514" y="7"/>
                </a:lnTo>
                <a:lnTo>
                  <a:pt x="505" y="9"/>
                </a:lnTo>
                <a:lnTo>
                  <a:pt x="494" y="9"/>
                </a:lnTo>
                <a:lnTo>
                  <a:pt x="484" y="10"/>
                </a:lnTo>
                <a:lnTo>
                  <a:pt x="475" y="10"/>
                </a:lnTo>
                <a:lnTo>
                  <a:pt x="464" y="12"/>
                </a:lnTo>
                <a:lnTo>
                  <a:pt x="455" y="13"/>
                </a:lnTo>
                <a:lnTo>
                  <a:pt x="447" y="15"/>
                </a:lnTo>
                <a:lnTo>
                  <a:pt x="436" y="22"/>
                </a:lnTo>
                <a:lnTo>
                  <a:pt x="430" y="30"/>
                </a:lnTo>
                <a:lnTo>
                  <a:pt x="429" y="39"/>
                </a:lnTo>
                <a:lnTo>
                  <a:pt x="430" y="48"/>
                </a:lnTo>
                <a:lnTo>
                  <a:pt x="432" y="55"/>
                </a:lnTo>
                <a:lnTo>
                  <a:pt x="436" y="60"/>
                </a:lnTo>
                <a:lnTo>
                  <a:pt x="439" y="62"/>
                </a:lnTo>
                <a:lnTo>
                  <a:pt x="440" y="62"/>
                </a:lnTo>
                <a:lnTo>
                  <a:pt x="439" y="67"/>
                </a:lnTo>
                <a:lnTo>
                  <a:pt x="436" y="78"/>
                </a:lnTo>
                <a:lnTo>
                  <a:pt x="431" y="92"/>
                </a:lnTo>
                <a:lnTo>
                  <a:pt x="430" y="105"/>
                </a:lnTo>
                <a:lnTo>
                  <a:pt x="429" y="114"/>
                </a:lnTo>
                <a:lnTo>
                  <a:pt x="428" y="119"/>
                </a:lnTo>
                <a:lnTo>
                  <a:pt x="425" y="122"/>
                </a:lnTo>
                <a:lnTo>
                  <a:pt x="424" y="123"/>
                </a:lnTo>
                <a:lnTo>
                  <a:pt x="435" y="142"/>
                </a:lnTo>
                <a:lnTo>
                  <a:pt x="416" y="176"/>
                </a:lnTo>
                <a:lnTo>
                  <a:pt x="420" y="180"/>
                </a:lnTo>
                <a:lnTo>
                  <a:pt x="440" y="189"/>
                </a:lnTo>
                <a:lnTo>
                  <a:pt x="437" y="204"/>
                </a:lnTo>
                <a:lnTo>
                  <a:pt x="444" y="211"/>
                </a:lnTo>
                <a:lnTo>
                  <a:pt x="443" y="212"/>
                </a:lnTo>
                <a:lnTo>
                  <a:pt x="439" y="214"/>
                </a:lnTo>
                <a:lnTo>
                  <a:pt x="439" y="219"/>
                </a:lnTo>
                <a:lnTo>
                  <a:pt x="444" y="225"/>
                </a:lnTo>
                <a:lnTo>
                  <a:pt x="448" y="232"/>
                </a:lnTo>
                <a:lnTo>
                  <a:pt x="448" y="237"/>
                </a:lnTo>
                <a:lnTo>
                  <a:pt x="447" y="242"/>
                </a:lnTo>
                <a:lnTo>
                  <a:pt x="445" y="248"/>
                </a:lnTo>
                <a:lnTo>
                  <a:pt x="444" y="253"/>
                </a:lnTo>
                <a:lnTo>
                  <a:pt x="444" y="259"/>
                </a:lnTo>
                <a:lnTo>
                  <a:pt x="447" y="266"/>
                </a:lnTo>
                <a:lnTo>
                  <a:pt x="453" y="271"/>
                </a:lnTo>
                <a:lnTo>
                  <a:pt x="460" y="273"/>
                </a:lnTo>
                <a:lnTo>
                  <a:pt x="468" y="274"/>
                </a:lnTo>
                <a:lnTo>
                  <a:pt x="476" y="274"/>
                </a:lnTo>
                <a:lnTo>
                  <a:pt x="485" y="274"/>
                </a:lnTo>
                <a:lnTo>
                  <a:pt x="494" y="273"/>
                </a:lnTo>
                <a:lnTo>
                  <a:pt x="501" y="273"/>
                </a:lnTo>
                <a:lnTo>
                  <a:pt x="507" y="274"/>
                </a:lnTo>
                <a:lnTo>
                  <a:pt x="511" y="277"/>
                </a:lnTo>
                <a:lnTo>
                  <a:pt x="513" y="281"/>
                </a:lnTo>
                <a:lnTo>
                  <a:pt x="514" y="287"/>
                </a:lnTo>
                <a:lnTo>
                  <a:pt x="516" y="294"/>
                </a:lnTo>
                <a:lnTo>
                  <a:pt x="519" y="301"/>
                </a:lnTo>
                <a:lnTo>
                  <a:pt x="509" y="308"/>
                </a:lnTo>
                <a:lnTo>
                  <a:pt x="499" y="329"/>
                </a:lnTo>
                <a:lnTo>
                  <a:pt x="505" y="339"/>
                </a:lnTo>
                <a:lnTo>
                  <a:pt x="504" y="339"/>
                </a:lnTo>
                <a:lnTo>
                  <a:pt x="504" y="340"/>
                </a:lnTo>
                <a:lnTo>
                  <a:pt x="503" y="341"/>
                </a:lnTo>
                <a:lnTo>
                  <a:pt x="505" y="339"/>
                </a:lnTo>
                <a:lnTo>
                  <a:pt x="506" y="341"/>
                </a:lnTo>
                <a:lnTo>
                  <a:pt x="503" y="343"/>
                </a:lnTo>
                <a:lnTo>
                  <a:pt x="496" y="351"/>
                </a:lnTo>
                <a:lnTo>
                  <a:pt x="488" y="359"/>
                </a:lnTo>
                <a:lnTo>
                  <a:pt x="484" y="369"/>
                </a:lnTo>
                <a:lnTo>
                  <a:pt x="484" y="376"/>
                </a:lnTo>
                <a:lnTo>
                  <a:pt x="484" y="379"/>
                </a:lnTo>
                <a:lnTo>
                  <a:pt x="484" y="380"/>
                </a:lnTo>
                <a:lnTo>
                  <a:pt x="467" y="427"/>
                </a:lnTo>
                <a:lnTo>
                  <a:pt x="463" y="437"/>
                </a:lnTo>
                <a:lnTo>
                  <a:pt x="458" y="459"/>
                </a:lnTo>
                <a:lnTo>
                  <a:pt x="451" y="483"/>
                </a:lnTo>
                <a:lnTo>
                  <a:pt x="446" y="498"/>
                </a:lnTo>
                <a:lnTo>
                  <a:pt x="444" y="515"/>
                </a:lnTo>
                <a:lnTo>
                  <a:pt x="440" y="544"/>
                </a:lnTo>
                <a:lnTo>
                  <a:pt x="437" y="576"/>
                </a:lnTo>
                <a:lnTo>
                  <a:pt x="436" y="604"/>
                </a:lnTo>
                <a:lnTo>
                  <a:pt x="436" y="624"/>
                </a:lnTo>
                <a:lnTo>
                  <a:pt x="436" y="650"/>
                </a:lnTo>
                <a:lnTo>
                  <a:pt x="436" y="677"/>
                </a:lnTo>
                <a:lnTo>
                  <a:pt x="436" y="703"/>
                </a:lnTo>
                <a:lnTo>
                  <a:pt x="431" y="714"/>
                </a:lnTo>
                <a:lnTo>
                  <a:pt x="428" y="725"/>
                </a:lnTo>
                <a:lnTo>
                  <a:pt x="424" y="734"/>
                </a:lnTo>
                <a:lnTo>
                  <a:pt x="421" y="741"/>
                </a:lnTo>
                <a:lnTo>
                  <a:pt x="414" y="753"/>
                </a:lnTo>
                <a:lnTo>
                  <a:pt x="406" y="761"/>
                </a:lnTo>
                <a:lnTo>
                  <a:pt x="398" y="770"/>
                </a:lnTo>
                <a:lnTo>
                  <a:pt x="392" y="781"/>
                </a:lnTo>
                <a:lnTo>
                  <a:pt x="388" y="794"/>
                </a:lnTo>
                <a:lnTo>
                  <a:pt x="387" y="802"/>
                </a:lnTo>
                <a:lnTo>
                  <a:pt x="385" y="809"/>
                </a:lnTo>
                <a:lnTo>
                  <a:pt x="382" y="813"/>
                </a:lnTo>
                <a:lnTo>
                  <a:pt x="377" y="818"/>
                </a:lnTo>
                <a:lnTo>
                  <a:pt x="368" y="827"/>
                </a:lnTo>
                <a:lnTo>
                  <a:pt x="357" y="840"/>
                </a:lnTo>
                <a:lnTo>
                  <a:pt x="346" y="852"/>
                </a:lnTo>
                <a:lnTo>
                  <a:pt x="334" y="866"/>
                </a:lnTo>
                <a:lnTo>
                  <a:pt x="324" y="878"/>
                </a:lnTo>
                <a:lnTo>
                  <a:pt x="317" y="885"/>
                </a:lnTo>
                <a:lnTo>
                  <a:pt x="315" y="888"/>
                </a:lnTo>
                <a:lnTo>
                  <a:pt x="319" y="899"/>
                </a:lnTo>
                <a:lnTo>
                  <a:pt x="316" y="901"/>
                </a:lnTo>
                <a:lnTo>
                  <a:pt x="310" y="907"/>
                </a:lnTo>
                <a:lnTo>
                  <a:pt x="302" y="912"/>
                </a:lnTo>
                <a:lnTo>
                  <a:pt x="296" y="918"/>
                </a:lnTo>
                <a:lnTo>
                  <a:pt x="294" y="923"/>
                </a:lnTo>
                <a:lnTo>
                  <a:pt x="292" y="926"/>
                </a:lnTo>
                <a:lnTo>
                  <a:pt x="289" y="930"/>
                </a:lnTo>
                <a:lnTo>
                  <a:pt x="287" y="934"/>
                </a:lnTo>
                <a:lnTo>
                  <a:pt x="284" y="933"/>
                </a:lnTo>
                <a:lnTo>
                  <a:pt x="278" y="934"/>
                </a:lnTo>
                <a:lnTo>
                  <a:pt x="273" y="935"/>
                </a:lnTo>
                <a:lnTo>
                  <a:pt x="269" y="939"/>
                </a:lnTo>
                <a:lnTo>
                  <a:pt x="263" y="947"/>
                </a:lnTo>
                <a:lnTo>
                  <a:pt x="257" y="957"/>
                </a:lnTo>
                <a:lnTo>
                  <a:pt x="252" y="968"/>
                </a:lnTo>
                <a:lnTo>
                  <a:pt x="250" y="972"/>
                </a:lnTo>
                <a:lnTo>
                  <a:pt x="113" y="926"/>
                </a:lnTo>
                <a:lnTo>
                  <a:pt x="86" y="956"/>
                </a:lnTo>
                <a:lnTo>
                  <a:pt x="7" y="1227"/>
                </a:lnTo>
                <a:lnTo>
                  <a:pt x="343" y="1340"/>
                </a:lnTo>
                <a:lnTo>
                  <a:pt x="337" y="1357"/>
                </a:lnTo>
                <a:lnTo>
                  <a:pt x="332" y="1374"/>
                </a:lnTo>
                <a:lnTo>
                  <a:pt x="331" y="1387"/>
                </a:lnTo>
                <a:lnTo>
                  <a:pt x="331" y="1392"/>
                </a:lnTo>
                <a:lnTo>
                  <a:pt x="329" y="1397"/>
                </a:lnTo>
                <a:lnTo>
                  <a:pt x="322" y="1411"/>
                </a:lnTo>
                <a:lnTo>
                  <a:pt x="315" y="1428"/>
                </a:lnTo>
                <a:lnTo>
                  <a:pt x="309" y="1443"/>
                </a:lnTo>
                <a:lnTo>
                  <a:pt x="307" y="1459"/>
                </a:lnTo>
                <a:lnTo>
                  <a:pt x="305" y="1480"/>
                </a:lnTo>
                <a:lnTo>
                  <a:pt x="305" y="1496"/>
                </a:lnTo>
                <a:lnTo>
                  <a:pt x="305" y="1503"/>
                </a:lnTo>
                <a:lnTo>
                  <a:pt x="303" y="1504"/>
                </a:lnTo>
                <a:lnTo>
                  <a:pt x="297" y="1506"/>
                </a:lnTo>
                <a:lnTo>
                  <a:pt x="289" y="1509"/>
                </a:lnTo>
                <a:lnTo>
                  <a:pt x="280" y="1512"/>
                </a:lnTo>
                <a:lnTo>
                  <a:pt x="270" y="1516"/>
                </a:lnTo>
                <a:lnTo>
                  <a:pt x="262" y="1521"/>
                </a:lnTo>
                <a:lnTo>
                  <a:pt x="254" y="1524"/>
                </a:lnTo>
                <a:lnTo>
                  <a:pt x="250" y="1529"/>
                </a:lnTo>
                <a:lnTo>
                  <a:pt x="247" y="1534"/>
                </a:lnTo>
                <a:lnTo>
                  <a:pt x="242" y="1544"/>
                </a:lnTo>
                <a:lnTo>
                  <a:pt x="236" y="1554"/>
                </a:lnTo>
                <a:lnTo>
                  <a:pt x="231" y="1564"/>
                </a:lnTo>
                <a:lnTo>
                  <a:pt x="224" y="1576"/>
                </a:lnTo>
                <a:lnTo>
                  <a:pt x="218" y="1586"/>
                </a:lnTo>
                <a:lnTo>
                  <a:pt x="212" y="1595"/>
                </a:lnTo>
                <a:lnTo>
                  <a:pt x="206" y="1601"/>
                </a:lnTo>
                <a:lnTo>
                  <a:pt x="201" y="1607"/>
                </a:lnTo>
                <a:lnTo>
                  <a:pt x="194" y="1614"/>
                </a:lnTo>
                <a:lnTo>
                  <a:pt x="186" y="1623"/>
                </a:lnTo>
                <a:lnTo>
                  <a:pt x="179" y="1631"/>
                </a:lnTo>
                <a:lnTo>
                  <a:pt x="171" y="1640"/>
                </a:lnTo>
                <a:lnTo>
                  <a:pt x="166" y="1647"/>
                </a:lnTo>
                <a:lnTo>
                  <a:pt x="161" y="1652"/>
                </a:lnTo>
                <a:lnTo>
                  <a:pt x="160" y="1654"/>
                </a:lnTo>
                <a:lnTo>
                  <a:pt x="143" y="1685"/>
                </a:lnTo>
                <a:lnTo>
                  <a:pt x="167" y="1711"/>
                </a:lnTo>
                <a:lnTo>
                  <a:pt x="138" y="1719"/>
                </a:lnTo>
                <a:lnTo>
                  <a:pt x="137" y="1719"/>
                </a:lnTo>
                <a:lnTo>
                  <a:pt x="134" y="1720"/>
                </a:lnTo>
                <a:lnTo>
                  <a:pt x="129" y="1720"/>
                </a:lnTo>
                <a:lnTo>
                  <a:pt x="123" y="1721"/>
                </a:lnTo>
                <a:lnTo>
                  <a:pt x="116" y="1722"/>
                </a:lnTo>
                <a:lnTo>
                  <a:pt x="111" y="1722"/>
                </a:lnTo>
                <a:lnTo>
                  <a:pt x="104" y="1723"/>
                </a:lnTo>
                <a:lnTo>
                  <a:pt x="98" y="1723"/>
                </a:lnTo>
                <a:lnTo>
                  <a:pt x="93" y="1723"/>
                </a:lnTo>
                <a:lnTo>
                  <a:pt x="89" y="1723"/>
                </a:lnTo>
                <a:lnTo>
                  <a:pt x="85" y="1723"/>
                </a:lnTo>
                <a:lnTo>
                  <a:pt x="81" y="1722"/>
                </a:lnTo>
                <a:lnTo>
                  <a:pt x="76" y="1722"/>
                </a:lnTo>
                <a:lnTo>
                  <a:pt x="73" y="1721"/>
                </a:lnTo>
                <a:lnTo>
                  <a:pt x="68" y="1720"/>
                </a:lnTo>
                <a:lnTo>
                  <a:pt x="63" y="1719"/>
                </a:lnTo>
                <a:lnTo>
                  <a:pt x="59" y="1718"/>
                </a:lnTo>
                <a:lnTo>
                  <a:pt x="53" y="1716"/>
                </a:lnTo>
                <a:lnTo>
                  <a:pt x="47" y="1715"/>
                </a:lnTo>
                <a:lnTo>
                  <a:pt x="42" y="1714"/>
                </a:lnTo>
                <a:lnTo>
                  <a:pt x="37" y="1714"/>
                </a:lnTo>
                <a:lnTo>
                  <a:pt x="32" y="1714"/>
                </a:lnTo>
                <a:lnTo>
                  <a:pt x="30" y="1714"/>
                </a:lnTo>
                <a:lnTo>
                  <a:pt x="29" y="1714"/>
                </a:lnTo>
                <a:lnTo>
                  <a:pt x="15" y="1722"/>
                </a:lnTo>
                <a:lnTo>
                  <a:pt x="0" y="1735"/>
                </a:lnTo>
                <a:lnTo>
                  <a:pt x="2" y="1737"/>
                </a:lnTo>
                <a:lnTo>
                  <a:pt x="9" y="1742"/>
                </a:lnTo>
                <a:lnTo>
                  <a:pt x="19" y="1750"/>
                </a:lnTo>
                <a:lnTo>
                  <a:pt x="32" y="1760"/>
                </a:lnTo>
                <a:lnTo>
                  <a:pt x="47" y="1771"/>
                </a:lnTo>
                <a:lnTo>
                  <a:pt x="63" y="1780"/>
                </a:lnTo>
                <a:lnTo>
                  <a:pt x="81" y="1789"/>
                </a:lnTo>
                <a:lnTo>
                  <a:pt x="98" y="1796"/>
                </a:lnTo>
                <a:lnTo>
                  <a:pt x="115" y="1800"/>
                </a:lnTo>
                <a:lnTo>
                  <a:pt x="131" y="1804"/>
                </a:lnTo>
                <a:lnTo>
                  <a:pt x="146" y="1805"/>
                </a:lnTo>
                <a:lnTo>
                  <a:pt x="160" y="1806"/>
                </a:lnTo>
                <a:lnTo>
                  <a:pt x="172" y="1806"/>
                </a:lnTo>
                <a:lnTo>
                  <a:pt x="182" y="1806"/>
                </a:lnTo>
                <a:lnTo>
                  <a:pt x="189" y="1806"/>
                </a:lnTo>
                <a:lnTo>
                  <a:pt x="195" y="1806"/>
                </a:lnTo>
                <a:lnTo>
                  <a:pt x="202" y="1810"/>
                </a:lnTo>
                <a:lnTo>
                  <a:pt x="206" y="1813"/>
                </a:lnTo>
                <a:lnTo>
                  <a:pt x="209" y="1817"/>
                </a:lnTo>
                <a:lnTo>
                  <a:pt x="209" y="1818"/>
                </a:lnTo>
                <a:lnTo>
                  <a:pt x="210" y="1819"/>
                </a:lnTo>
                <a:lnTo>
                  <a:pt x="212" y="1820"/>
                </a:lnTo>
                <a:lnTo>
                  <a:pt x="216" y="1823"/>
                </a:lnTo>
                <a:lnTo>
                  <a:pt x="221" y="1827"/>
                </a:lnTo>
                <a:lnTo>
                  <a:pt x="227" y="1830"/>
                </a:lnTo>
                <a:lnTo>
                  <a:pt x="235" y="1833"/>
                </a:lnTo>
                <a:lnTo>
                  <a:pt x="243" y="1836"/>
                </a:lnTo>
                <a:lnTo>
                  <a:pt x="252" y="1837"/>
                </a:lnTo>
                <a:lnTo>
                  <a:pt x="261" y="1838"/>
                </a:lnTo>
                <a:lnTo>
                  <a:pt x="269" y="1838"/>
                </a:lnTo>
                <a:lnTo>
                  <a:pt x="274" y="1840"/>
                </a:lnTo>
                <a:lnTo>
                  <a:pt x="279" y="1840"/>
                </a:lnTo>
                <a:lnTo>
                  <a:pt x="282" y="1840"/>
                </a:lnTo>
                <a:lnTo>
                  <a:pt x="285" y="1840"/>
                </a:lnTo>
                <a:lnTo>
                  <a:pt x="287" y="1840"/>
                </a:lnTo>
                <a:lnTo>
                  <a:pt x="302" y="1803"/>
                </a:lnTo>
                <a:lnTo>
                  <a:pt x="296" y="1791"/>
                </a:lnTo>
                <a:lnTo>
                  <a:pt x="297" y="1790"/>
                </a:lnTo>
                <a:lnTo>
                  <a:pt x="300" y="1788"/>
                </a:lnTo>
                <a:lnTo>
                  <a:pt x="302" y="1782"/>
                </a:lnTo>
                <a:lnTo>
                  <a:pt x="305" y="1772"/>
                </a:lnTo>
                <a:lnTo>
                  <a:pt x="305" y="1761"/>
                </a:lnTo>
                <a:lnTo>
                  <a:pt x="305" y="1756"/>
                </a:lnTo>
                <a:lnTo>
                  <a:pt x="305" y="1753"/>
                </a:lnTo>
                <a:lnTo>
                  <a:pt x="305" y="1752"/>
                </a:lnTo>
                <a:lnTo>
                  <a:pt x="308" y="1750"/>
                </a:lnTo>
                <a:lnTo>
                  <a:pt x="314" y="1743"/>
                </a:lnTo>
                <a:lnTo>
                  <a:pt x="322" y="1734"/>
                </a:lnTo>
                <a:lnTo>
                  <a:pt x="331" y="1722"/>
                </a:lnTo>
                <a:lnTo>
                  <a:pt x="339" y="1711"/>
                </a:lnTo>
                <a:lnTo>
                  <a:pt x="347" y="1699"/>
                </a:lnTo>
                <a:lnTo>
                  <a:pt x="353" y="1689"/>
                </a:lnTo>
                <a:lnTo>
                  <a:pt x="355" y="1682"/>
                </a:lnTo>
                <a:lnTo>
                  <a:pt x="355" y="1673"/>
                </a:lnTo>
                <a:lnTo>
                  <a:pt x="355" y="1665"/>
                </a:lnTo>
                <a:lnTo>
                  <a:pt x="355" y="1660"/>
                </a:lnTo>
                <a:lnTo>
                  <a:pt x="355" y="1658"/>
                </a:lnTo>
                <a:lnTo>
                  <a:pt x="357" y="1655"/>
                </a:lnTo>
                <a:lnTo>
                  <a:pt x="364" y="1647"/>
                </a:lnTo>
                <a:lnTo>
                  <a:pt x="375" y="1637"/>
                </a:lnTo>
                <a:lnTo>
                  <a:pt x="387" y="1624"/>
                </a:lnTo>
                <a:lnTo>
                  <a:pt x="401" y="1609"/>
                </a:lnTo>
                <a:lnTo>
                  <a:pt x="414" y="1595"/>
                </a:lnTo>
                <a:lnTo>
                  <a:pt x="426" y="1582"/>
                </a:lnTo>
                <a:lnTo>
                  <a:pt x="436" y="1570"/>
                </a:lnTo>
                <a:lnTo>
                  <a:pt x="445" y="1560"/>
                </a:lnTo>
                <a:lnTo>
                  <a:pt x="454" y="1547"/>
                </a:lnTo>
                <a:lnTo>
                  <a:pt x="463" y="1532"/>
                </a:lnTo>
                <a:lnTo>
                  <a:pt x="474" y="1516"/>
                </a:lnTo>
                <a:lnTo>
                  <a:pt x="483" y="1500"/>
                </a:lnTo>
                <a:lnTo>
                  <a:pt x="493" y="1483"/>
                </a:lnTo>
                <a:lnTo>
                  <a:pt x="501" y="1465"/>
                </a:lnTo>
                <a:lnTo>
                  <a:pt x="509" y="1448"/>
                </a:lnTo>
                <a:lnTo>
                  <a:pt x="518" y="1430"/>
                </a:lnTo>
                <a:lnTo>
                  <a:pt x="528" y="1409"/>
                </a:lnTo>
                <a:lnTo>
                  <a:pt x="537" y="1387"/>
                </a:lnTo>
                <a:lnTo>
                  <a:pt x="547" y="1365"/>
                </a:lnTo>
                <a:lnTo>
                  <a:pt x="556" y="1345"/>
                </a:lnTo>
                <a:lnTo>
                  <a:pt x="562" y="1329"/>
                </a:lnTo>
                <a:lnTo>
                  <a:pt x="568" y="1318"/>
                </a:lnTo>
                <a:lnTo>
                  <a:pt x="569" y="1314"/>
                </a:lnTo>
                <a:lnTo>
                  <a:pt x="573" y="1325"/>
                </a:lnTo>
                <a:lnTo>
                  <a:pt x="582" y="1352"/>
                </a:lnTo>
                <a:lnTo>
                  <a:pt x="595" y="1392"/>
                </a:lnTo>
                <a:lnTo>
                  <a:pt x="611" y="1439"/>
                </a:lnTo>
                <a:lnTo>
                  <a:pt x="627" y="1487"/>
                </a:lnTo>
                <a:lnTo>
                  <a:pt x="644" y="1533"/>
                </a:lnTo>
                <a:lnTo>
                  <a:pt x="658" y="1570"/>
                </a:lnTo>
                <a:lnTo>
                  <a:pt x="668" y="1594"/>
                </a:lnTo>
                <a:lnTo>
                  <a:pt x="675" y="1608"/>
                </a:lnTo>
                <a:lnTo>
                  <a:pt x="681" y="1620"/>
                </a:lnTo>
                <a:lnTo>
                  <a:pt x="686" y="1629"/>
                </a:lnTo>
                <a:lnTo>
                  <a:pt x="690" y="1636"/>
                </a:lnTo>
                <a:lnTo>
                  <a:pt x="694" y="1643"/>
                </a:lnTo>
                <a:lnTo>
                  <a:pt x="696" y="1647"/>
                </a:lnTo>
                <a:lnTo>
                  <a:pt x="700" y="1651"/>
                </a:lnTo>
                <a:lnTo>
                  <a:pt x="703" y="1654"/>
                </a:lnTo>
                <a:lnTo>
                  <a:pt x="710" y="1660"/>
                </a:lnTo>
                <a:lnTo>
                  <a:pt x="716" y="1665"/>
                </a:lnTo>
                <a:lnTo>
                  <a:pt x="718" y="1667"/>
                </a:lnTo>
                <a:lnTo>
                  <a:pt x="719" y="1668"/>
                </a:lnTo>
                <a:lnTo>
                  <a:pt x="708" y="1730"/>
                </a:lnTo>
                <a:lnTo>
                  <a:pt x="697" y="1743"/>
                </a:lnTo>
                <a:lnTo>
                  <a:pt x="695" y="1746"/>
                </a:lnTo>
                <a:lnTo>
                  <a:pt x="688" y="1753"/>
                </a:lnTo>
                <a:lnTo>
                  <a:pt x="679" y="1761"/>
                </a:lnTo>
                <a:lnTo>
                  <a:pt x="670" y="1765"/>
                </a:lnTo>
                <a:lnTo>
                  <a:pt x="664" y="1766"/>
                </a:lnTo>
                <a:lnTo>
                  <a:pt x="657" y="1768"/>
                </a:lnTo>
                <a:lnTo>
                  <a:pt x="648" y="1769"/>
                </a:lnTo>
                <a:lnTo>
                  <a:pt x="637" y="1771"/>
                </a:lnTo>
                <a:lnTo>
                  <a:pt x="628" y="1772"/>
                </a:lnTo>
                <a:lnTo>
                  <a:pt x="620" y="1773"/>
                </a:lnTo>
                <a:lnTo>
                  <a:pt x="615" y="1774"/>
                </a:lnTo>
                <a:lnTo>
                  <a:pt x="613" y="1774"/>
                </a:lnTo>
                <a:lnTo>
                  <a:pt x="602" y="1787"/>
                </a:lnTo>
                <a:lnTo>
                  <a:pt x="591" y="1791"/>
                </a:lnTo>
                <a:lnTo>
                  <a:pt x="591" y="1792"/>
                </a:lnTo>
                <a:lnTo>
                  <a:pt x="591" y="1797"/>
                </a:lnTo>
                <a:lnTo>
                  <a:pt x="595" y="1802"/>
                </a:lnTo>
                <a:lnTo>
                  <a:pt x="600" y="1806"/>
                </a:lnTo>
                <a:lnTo>
                  <a:pt x="607" y="1809"/>
                </a:lnTo>
                <a:lnTo>
                  <a:pt x="619" y="1811"/>
                </a:lnTo>
                <a:lnTo>
                  <a:pt x="634" y="1813"/>
                </a:lnTo>
                <a:lnTo>
                  <a:pt x="650" y="1815"/>
                </a:lnTo>
                <a:lnTo>
                  <a:pt x="667" y="1817"/>
                </a:lnTo>
                <a:lnTo>
                  <a:pt x="683" y="1818"/>
                </a:lnTo>
                <a:lnTo>
                  <a:pt x="696" y="1818"/>
                </a:lnTo>
                <a:lnTo>
                  <a:pt x="705" y="1818"/>
                </a:lnTo>
                <a:lnTo>
                  <a:pt x="711" y="1817"/>
                </a:lnTo>
                <a:lnTo>
                  <a:pt x="718" y="1817"/>
                </a:lnTo>
                <a:lnTo>
                  <a:pt x="724" y="1815"/>
                </a:lnTo>
                <a:lnTo>
                  <a:pt x="730" y="1815"/>
                </a:lnTo>
                <a:lnTo>
                  <a:pt x="735" y="1814"/>
                </a:lnTo>
                <a:lnTo>
                  <a:pt x="740" y="1813"/>
                </a:lnTo>
                <a:lnTo>
                  <a:pt x="746" y="1812"/>
                </a:lnTo>
                <a:lnTo>
                  <a:pt x="751" y="1810"/>
                </a:lnTo>
                <a:lnTo>
                  <a:pt x="757" y="1807"/>
                </a:lnTo>
                <a:lnTo>
                  <a:pt x="765" y="1805"/>
                </a:lnTo>
                <a:lnTo>
                  <a:pt x="772" y="1803"/>
                </a:lnTo>
                <a:lnTo>
                  <a:pt x="780" y="1800"/>
                </a:lnTo>
                <a:lnTo>
                  <a:pt x="787" y="1798"/>
                </a:lnTo>
                <a:lnTo>
                  <a:pt x="793" y="1797"/>
                </a:lnTo>
                <a:lnTo>
                  <a:pt x="796" y="1796"/>
                </a:lnTo>
                <a:lnTo>
                  <a:pt x="798" y="1796"/>
                </a:lnTo>
                <a:lnTo>
                  <a:pt x="802" y="1813"/>
                </a:lnTo>
                <a:lnTo>
                  <a:pt x="804" y="1813"/>
                </a:lnTo>
                <a:lnTo>
                  <a:pt x="810" y="1813"/>
                </a:lnTo>
                <a:lnTo>
                  <a:pt x="819" y="1814"/>
                </a:lnTo>
                <a:lnTo>
                  <a:pt x="831" y="1814"/>
                </a:lnTo>
                <a:lnTo>
                  <a:pt x="842" y="1814"/>
                </a:lnTo>
                <a:lnTo>
                  <a:pt x="855" y="1815"/>
                </a:lnTo>
                <a:lnTo>
                  <a:pt x="866" y="1815"/>
                </a:lnTo>
                <a:lnTo>
                  <a:pt x="875" y="1815"/>
                </a:lnTo>
                <a:lnTo>
                  <a:pt x="886" y="1814"/>
                </a:lnTo>
                <a:lnTo>
                  <a:pt x="892" y="1812"/>
                </a:lnTo>
                <a:lnTo>
                  <a:pt x="896" y="1811"/>
                </a:lnTo>
                <a:lnTo>
                  <a:pt x="896" y="1810"/>
                </a:lnTo>
                <a:lnTo>
                  <a:pt x="894" y="1769"/>
                </a:lnTo>
                <a:lnTo>
                  <a:pt x="887" y="1745"/>
                </a:lnTo>
                <a:close/>
                <a:moveTo>
                  <a:pt x="373" y="945"/>
                </a:moveTo>
                <a:lnTo>
                  <a:pt x="391" y="953"/>
                </a:lnTo>
                <a:lnTo>
                  <a:pt x="416" y="916"/>
                </a:lnTo>
                <a:lnTo>
                  <a:pt x="411" y="942"/>
                </a:lnTo>
                <a:lnTo>
                  <a:pt x="407" y="970"/>
                </a:lnTo>
                <a:lnTo>
                  <a:pt x="402" y="996"/>
                </a:lnTo>
                <a:lnTo>
                  <a:pt x="399" y="1023"/>
                </a:lnTo>
                <a:lnTo>
                  <a:pt x="364" y="1011"/>
                </a:lnTo>
                <a:lnTo>
                  <a:pt x="368" y="1002"/>
                </a:lnTo>
                <a:lnTo>
                  <a:pt x="371" y="991"/>
                </a:lnTo>
                <a:lnTo>
                  <a:pt x="373" y="983"/>
                </a:lnTo>
                <a:lnTo>
                  <a:pt x="375" y="977"/>
                </a:lnTo>
                <a:lnTo>
                  <a:pt x="373" y="973"/>
                </a:lnTo>
                <a:lnTo>
                  <a:pt x="372" y="970"/>
                </a:lnTo>
                <a:lnTo>
                  <a:pt x="369" y="966"/>
                </a:lnTo>
                <a:lnTo>
                  <a:pt x="365" y="963"/>
                </a:lnTo>
                <a:lnTo>
                  <a:pt x="365" y="962"/>
                </a:lnTo>
                <a:lnTo>
                  <a:pt x="365" y="961"/>
                </a:lnTo>
                <a:lnTo>
                  <a:pt x="373" y="945"/>
                </a:lnTo>
                <a:close/>
                <a:moveTo>
                  <a:pt x="266" y="958"/>
                </a:moveTo>
                <a:lnTo>
                  <a:pt x="267" y="957"/>
                </a:lnTo>
                <a:lnTo>
                  <a:pt x="271" y="956"/>
                </a:lnTo>
                <a:lnTo>
                  <a:pt x="277" y="954"/>
                </a:lnTo>
                <a:lnTo>
                  <a:pt x="282" y="953"/>
                </a:lnTo>
                <a:lnTo>
                  <a:pt x="282" y="956"/>
                </a:lnTo>
                <a:lnTo>
                  <a:pt x="281" y="958"/>
                </a:lnTo>
                <a:lnTo>
                  <a:pt x="280" y="961"/>
                </a:lnTo>
                <a:lnTo>
                  <a:pt x="279" y="963"/>
                </a:lnTo>
                <a:lnTo>
                  <a:pt x="274" y="968"/>
                </a:lnTo>
                <a:lnTo>
                  <a:pt x="271" y="972"/>
                </a:lnTo>
                <a:lnTo>
                  <a:pt x="271" y="976"/>
                </a:lnTo>
                <a:lnTo>
                  <a:pt x="273" y="978"/>
                </a:lnTo>
                <a:lnTo>
                  <a:pt x="278" y="979"/>
                </a:lnTo>
                <a:lnTo>
                  <a:pt x="282" y="978"/>
                </a:lnTo>
                <a:lnTo>
                  <a:pt x="287" y="975"/>
                </a:lnTo>
                <a:lnTo>
                  <a:pt x="292" y="971"/>
                </a:lnTo>
                <a:lnTo>
                  <a:pt x="294" y="970"/>
                </a:lnTo>
                <a:lnTo>
                  <a:pt x="295" y="971"/>
                </a:lnTo>
                <a:lnTo>
                  <a:pt x="296" y="973"/>
                </a:lnTo>
                <a:lnTo>
                  <a:pt x="300" y="976"/>
                </a:lnTo>
                <a:lnTo>
                  <a:pt x="303" y="977"/>
                </a:lnTo>
                <a:lnTo>
                  <a:pt x="305" y="978"/>
                </a:lnTo>
                <a:lnTo>
                  <a:pt x="307" y="977"/>
                </a:lnTo>
                <a:lnTo>
                  <a:pt x="307" y="978"/>
                </a:lnTo>
                <a:lnTo>
                  <a:pt x="309" y="981"/>
                </a:lnTo>
                <a:lnTo>
                  <a:pt x="311" y="984"/>
                </a:lnTo>
                <a:lnTo>
                  <a:pt x="315" y="986"/>
                </a:lnTo>
                <a:lnTo>
                  <a:pt x="319" y="986"/>
                </a:lnTo>
                <a:lnTo>
                  <a:pt x="324" y="984"/>
                </a:lnTo>
                <a:lnTo>
                  <a:pt x="327" y="981"/>
                </a:lnTo>
                <a:lnTo>
                  <a:pt x="329" y="980"/>
                </a:lnTo>
                <a:lnTo>
                  <a:pt x="329" y="981"/>
                </a:lnTo>
                <a:lnTo>
                  <a:pt x="330" y="985"/>
                </a:lnTo>
                <a:lnTo>
                  <a:pt x="331" y="987"/>
                </a:lnTo>
                <a:lnTo>
                  <a:pt x="333" y="990"/>
                </a:lnTo>
                <a:lnTo>
                  <a:pt x="338" y="990"/>
                </a:lnTo>
                <a:lnTo>
                  <a:pt x="340" y="988"/>
                </a:lnTo>
                <a:lnTo>
                  <a:pt x="342" y="986"/>
                </a:lnTo>
                <a:lnTo>
                  <a:pt x="342" y="985"/>
                </a:lnTo>
                <a:lnTo>
                  <a:pt x="345" y="987"/>
                </a:lnTo>
                <a:lnTo>
                  <a:pt x="346" y="988"/>
                </a:lnTo>
                <a:lnTo>
                  <a:pt x="349" y="991"/>
                </a:lnTo>
                <a:lnTo>
                  <a:pt x="352" y="991"/>
                </a:lnTo>
                <a:lnTo>
                  <a:pt x="355" y="991"/>
                </a:lnTo>
                <a:lnTo>
                  <a:pt x="357" y="990"/>
                </a:lnTo>
                <a:lnTo>
                  <a:pt x="360" y="987"/>
                </a:lnTo>
                <a:lnTo>
                  <a:pt x="358" y="993"/>
                </a:lnTo>
                <a:lnTo>
                  <a:pt x="357" y="999"/>
                </a:lnTo>
                <a:lnTo>
                  <a:pt x="356" y="1003"/>
                </a:lnTo>
                <a:lnTo>
                  <a:pt x="355" y="1008"/>
                </a:lnTo>
                <a:lnTo>
                  <a:pt x="257" y="975"/>
                </a:lnTo>
                <a:lnTo>
                  <a:pt x="266" y="958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3900" tIns="51951" rIns="103900" bIns="5195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06" name="Rectangle 63"/>
          <p:cNvSpPr>
            <a:spLocks noChangeArrowheads="1"/>
          </p:cNvSpPr>
          <p:nvPr/>
        </p:nvSpPr>
        <p:spPr bwMode="auto">
          <a:xfrm>
            <a:off x="10902155" y="1848971"/>
            <a:ext cx="74247" cy="18692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900" tIns="51951" rIns="103900" bIns="51951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07" name="Rectangle 64"/>
          <p:cNvSpPr>
            <a:spLocks noChangeArrowheads="1"/>
          </p:cNvSpPr>
          <p:nvPr/>
        </p:nvSpPr>
        <p:spPr bwMode="auto">
          <a:xfrm>
            <a:off x="8839933" y="1848971"/>
            <a:ext cx="74247" cy="18692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900" tIns="51951" rIns="103900" bIns="51951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grpSp>
        <p:nvGrpSpPr>
          <p:cNvPr id="108" name="Group 65"/>
          <p:cNvGrpSpPr>
            <a:grpSpLocks/>
          </p:cNvGrpSpPr>
          <p:nvPr/>
        </p:nvGrpSpPr>
        <p:grpSpPr bwMode="auto">
          <a:xfrm rot="10463457">
            <a:off x="10846148" y="2028755"/>
            <a:ext cx="459153" cy="126207"/>
            <a:chOff x="3524" y="3359"/>
            <a:chExt cx="263" cy="116"/>
          </a:xfrm>
        </p:grpSpPr>
        <p:sp>
          <p:nvSpPr>
            <p:cNvPr id="109" name="Rectangle 66"/>
            <p:cNvSpPr>
              <a:spLocks noChangeArrowheads="1"/>
            </p:cNvSpPr>
            <p:nvPr/>
          </p:nvSpPr>
          <p:spPr bwMode="auto">
            <a:xfrm>
              <a:off x="3524" y="3365"/>
              <a:ext cx="205" cy="108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algn="ctr"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0" name="AutoShape 67"/>
            <p:cNvSpPr>
              <a:spLocks noChangeArrowheads="1"/>
            </p:cNvSpPr>
            <p:nvPr/>
          </p:nvSpPr>
          <p:spPr bwMode="auto">
            <a:xfrm rot="-5400000">
              <a:off x="3695" y="3382"/>
              <a:ext cx="116" cy="69"/>
            </a:xfrm>
            <a:prstGeom prst="triangle">
              <a:avLst>
                <a:gd name="adj" fmla="val 42153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algn="ctr"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</p:grpSp>
      <p:grpSp>
        <p:nvGrpSpPr>
          <p:cNvPr id="111" name="Group 68"/>
          <p:cNvGrpSpPr>
            <a:grpSpLocks/>
          </p:cNvGrpSpPr>
          <p:nvPr/>
        </p:nvGrpSpPr>
        <p:grpSpPr bwMode="auto">
          <a:xfrm rot="10206770">
            <a:off x="8617190" y="2019230"/>
            <a:ext cx="459153" cy="126207"/>
            <a:chOff x="3524" y="3359"/>
            <a:chExt cx="263" cy="116"/>
          </a:xfrm>
        </p:grpSpPr>
        <p:sp>
          <p:nvSpPr>
            <p:cNvPr id="112" name="Rectangle 69"/>
            <p:cNvSpPr>
              <a:spLocks noChangeArrowheads="1"/>
            </p:cNvSpPr>
            <p:nvPr/>
          </p:nvSpPr>
          <p:spPr bwMode="auto">
            <a:xfrm>
              <a:off x="3524" y="3365"/>
              <a:ext cx="205" cy="108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algn="ctr"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3" name="AutoShape 70"/>
            <p:cNvSpPr>
              <a:spLocks noChangeArrowheads="1"/>
            </p:cNvSpPr>
            <p:nvPr/>
          </p:nvSpPr>
          <p:spPr bwMode="auto">
            <a:xfrm rot="-5400000">
              <a:off x="3695" y="3382"/>
              <a:ext cx="116" cy="69"/>
            </a:xfrm>
            <a:prstGeom prst="triangle">
              <a:avLst>
                <a:gd name="adj" fmla="val 42153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algn="ctr"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115" name="Rectangle 72"/>
          <p:cNvSpPr>
            <a:spLocks noChangeArrowheads="1"/>
          </p:cNvSpPr>
          <p:nvPr/>
        </p:nvSpPr>
        <p:spPr bwMode="auto">
          <a:xfrm>
            <a:off x="6331686" y="1848971"/>
            <a:ext cx="74247" cy="18692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900" tIns="51951" rIns="103900" bIns="51951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16" name="Rectangle 73"/>
          <p:cNvSpPr>
            <a:spLocks noChangeArrowheads="1"/>
          </p:cNvSpPr>
          <p:nvPr/>
        </p:nvSpPr>
        <p:spPr bwMode="auto">
          <a:xfrm>
            <a:off x="7562609" y="1848971"/>
            <a:ext cx="74247" cy="18692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900" tIns="51951" rIns="103900" bIns="51951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grpSp>
        <p:nvGrpSpPr>
          <p:cNvPr id="120" name="Group 77"/>
          <p:cNvGrpSpPr>
            <a:grpSpLocks/>
          </p:cNvGrpSpPr>
          <p:nvPr/>
        </p:nvGrpSpPr>
        <p:grpSpPr bwMode="auto">
          <a:xfrm rot="10129191">
            <a:off x="6108944" y="2013278"/>
            <a:ext cx="459153" cy="126207"/>
            <a:chOff x="3524" y="3359"/>
            <a:chExt cx="263" cy="116"/>
          </a:xfrm>
        </p:grpSpPr>
        <p:sp>
          <p:nvSpPr>
            <p:cNvPr id="121" name="Rectangle 78"/>
            <p:cNvSpPr>
              <a:spLocks noChangeArrowheads="1"/>
            </p:cNvSpPr>
            <p:nvPr/>
          </p:nvSpPr>
          <p:spPr bwMode="auto">
            <a:xfrm>
              <a:off x="3524" y="3365"/>
              <a:ext cx="205" cy="108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algn="ctr"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22" name="AutoShape 79"/>
            <p:cNvSpPr>
              <a:spLocks noChangeArrowheads="1"/>
            </p:cNvSpPr>
            <p:nvPr/>
          </p:nvSpPr>
          <p:spPr bwMode="auto">
            <a:xfrm rot="-5400000">
              <a:off x="3695" y="3382"/>
              <a:ext cx="116" cy="69"/>
            </a:xfrm>
            <a:prstGeom prst="triangle">
              <a:avLst>
                <a:gd name="adj" fmla="val 42153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algn="ctr"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</p:grpSp>
      <p:grpSp>
        <p:nvGrpSpPr>
          <p:cNvPr id="123" name="Group 80"/>
          <p:cNvGrpSpPr>
            <a:grpSpLocks/>
          </p:cNvGrpSpPr>
          <p:nvPr/>
        </p:nvGrpSpPr>
        <p:grpSpPr bwMode="auto">
          <a:xfrm rot="10394906">
            <a:off x="7339866" y="2022802"/>
            <a:ext cx="459153" cy="126207"/>
            <a:chOff x="3524" y="3359"/>
            <a:chExt cx="263" cy="116"/>
          </a:xfrm>
        </p:grpSpPr>
        <p:sp>
          <p:nvSpPr>
            <p:cNvPr id="124" name="Rectangle 81"/>
            <p:cNvSpPr>
              <a:spLocks noChangeArrowheads="1"/>
            </p:cNvSpPr>
            <p:nvPr/>
          </p:nvSpPr>
          <p:spPr bwMode="auto">
            <a:xfrm>
              <a:off x="3524" y="3365"/>
              <a:ext cx="205" cy="108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algn="ctr"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25" name="AutoShape 82"/>
            <p:cNvSpPr>
              <a:spLocks noChangeArrowheads="1"/>
            </p:cNvSpPr>
            <p:nvPr/>
          </p:nvSpPr>
          <p:spPr bwMode="auto">
            <a:xfrm rot="-5400000">
              <a:off x="3695" y="3382"/>
              <a:ext cx="116" cy="69"/>
            </a:xfrm>
            <a:prstGeom prst="triangle">
              <a:avLst>
                <a:gd name="adj" fmla="val 42153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algn="ctr"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132" name="Line 37"/>
          <p:cNvSpPr>
            <a:spLocks noChangeShapeType="1"/>
          </p:cNvSpPr>
          <p:nvPr/>
        </p:nvSpPr>
        <p:spPr bwMode="auto">
          <a:xfrm flipH="1">
            <a:off x="2865558" y="2048995"/>
            <a:ext cx="3782647" cy="37623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00" tIns="51951" rIns="103900" bIns="5195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33" name="Line 37"/>
          <p:cNvSpPr>
            <a:spLocks noChangeShapeType="1"/>
          </p:cNvSpPr>
          <p:nvPr/>
        </p:nvSpPr>
        <p:spPr bwMode="auto">
          <a:xfrm flipH="1">
            <a:off x="2865559" y="2056138"/>
            <a:ext cx="5078045" cy="36909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00" tIns="51951" rIns="103900" bIns="5195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34" name="Line 37"/>
          <p:cNvSpPr>
            <a:spLocks noChangeShapeType="1"/>
          </p:cNvSpPr>
          <p:nvPr/>
        </p:nvSpPr>
        <p:spPr bwMode="auto">
          <a:xfrm flipH="1">
            <a:off x="2865559" y="2056138"/>
            <a:ext cx="6410568" cy="36909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00" tIns="51951" rIns="103900" bIns="5195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35" name="Line 12"/>
          <p:cNvSpPr>
            <a:spLocks noChangeShapeType="1"/>
          </p:cNvSpPr>
          <p:nvPr/>
        </p:nvSpPr>
        <p:spPr bwMode="auto">
          <a:xfrm flipH="1">
            <a:off x="2969112" y="2073128"/>
            <a:ext cx="8225293" cy="35210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00" tIns="51951" rIns="103900" bIns="5195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37" name="Line 39"/>
          <p:cNvSpPr>
            <a:spLocks noChangeShapeType="1"/>
          </p:cNvSpPr>
          <p:nvPr/>
        </p:nvSpPr>
        <p:spPr bwMode="auto">
          <a:xfrm>
            <a:off x="3200009" y="2090667"/>
            <a:ext cx="817969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00" tIns="51951" rIns="103900" bIns="5195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38" name="Arc 25"/>
          <p:cNvSpPr>
            <a:spLocks/>
          </p:cNvSpPr>
          <p:nvPr/>
        </p:nvSpPr>
        <p:spPr bwMode="auto">
          <a:xfrm flipH="1">
            <a:off x="5573593" y="2087096"/>
            <a:ext cx="635000" cy="69056"/>
          </a:xfrm>
          <a:custGeom>
            <a:avLst/>
            <a:gdLst>
              <a:gd name="T0" fmla="*/ 2147483647 w 21600"/>
              <a:gd name="T1" fmla="*/ 0 h 8909"/>
              <a:gd name="T2" fmla="*/ 2147483647 w 21600"/>
              <a:gd name="T3" fmla="*/ 2147483647 h 8909"/>
              <a:gd name="T4" fmla="*/ 0 w 21600"/>
              <a:gd name="T5" fmla="*/ 2147483647 h 89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8909" fill="none" extrusionOk="0">
                <a:moveTo>
                  <a:pt x="21597" y="-1"/>
                </a:moveTo>
                <a:cubicBezTo>
                  <a:pt x="21599" y="116"/>
                  <a:pt x="21600" y="233"/>
                  <a:pt x="21600" y="351"/>
                </a:cubicBezTo>
                <a:cubicBezTo>
                  <a:pt x="21600" y="3294"/>
                  <a:pt x="20998" y="6206"/>
                  <a:pt x="19832" y="8909"/>
                </a:cubicBezTo>
              </a:path>
              <a:path w="21600" h="8909" stroke="0" extrusionOk="0">
                <a:moveTo>
                  <a:pt x="21597" y="-1"/>
                </a:moveTo>
                <a:cubicBezTo>
                  <a:pt x="21599" y="116"/>
                  <a:pt x="21600" y="233"/>
                  <a:pt x="21600" y="351"/>
                </a:cubicBezTo>
                <a:cubicBezTo>
                  <a:pt x="21600" y="3294"/>
                  <a:pt x="20998" y="6206"/>
                  <a:pt x="19832" y="8909"/>
                </a:cubicBezTo>
                <a:lnTo>
                  <a:pt x="0" y="351"/>
                </a:lnTo>
                <a:lnTo>
                  <a:pt x="21597" y="-1"/>
                </a:lnTo>
                <a:close/>
              </a:path>
            </a:pathLst>
          </a:custGeom>
          <a:solidFill>
            <a:srgbClr val="C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2264" tIns="53177" rIns="102264" bIns="5317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39" name="Arc 25"/>
          <p:cNvSpPr>
            <a:spLocks/>
          </p:cNvSpPr>
          <p:nvPr/>
        </p:nvSpPr>
        <p:spPr bwMode="auto">
          <a:xfrm flipH="1">
            <a:off x="6783019" y="2096619"/>
            <a:ext cx="635000" cy="34528"/>
          </a:xfrm>
          <a:custGeom>
            <a:avLst/>
            <a:gdLst>
              <a:gd name="T0" fmla="*/ 2147483647 w 21600"/>
              <a:gd name="T1" fmla="*/ 0 h 8909"/>
              <a:gd name="T2" fmla="*/ 2147483647 w 21600"/>
              <a:gd name="T3" fmla="*/ 2147483647 h 8909"/>
              <a:gd name="T4" fmla="*/ 0 w 21600"/>
              <a:gd name="T5" fmla="*/ 2147483647 h 89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8909" fill="none" extrusionOk="0">
                <a:moveTo>
                  <a:pt x="21597" y="-1"/>
                </a:moveTo>
                <a:cubicBezTo>
                  <a:pt x="21599" y="116"/>
                  <a:pt x="21600" y="233"/>
                  <a:pt x="21600" y="351"/>
                </a:cubicBezTo>
                <a:cubicBezTo>
                  <a:pt x="21600" y="3294"/>
                  <a:pt x="20998" y="6206"/>
                  <a:pt x="19832" y="8909"/>
                </a:cubicBezTo>
              </a:path>
              <a:path w="21600" h="8909" stroke="0" extrusionOk="0">
                <a:moveTo>
                  <a:pt x="21597" y="-1"/>
                </a:moveTo>
                <a:cubicBezTo>
                  <a:pt x="21599" y="116"/>
                  <a:pt x="21600" y="233"/>
                  <a:pt x="21600" y="351"/>
                </a:cubicBezTo>
                <a:cubicBezTo>
                  <a:pt x="21600" y="3294"/>
                  <a:pt x="20998" y="6206"/>
                  <a:pt x="19832" y="8909"/>
                </a:cubicBezTo>
                <a:lnTo>
                  <a:pt x="0" y="351"/>
                </a:lnTo>
                <a:lnTo>
                  <a:pt x="21597" y="-1"/>
                </a:lnTo>
                <a:close/>
              </a:path>
            </a:pathLst>
          </a:custGeom>
          <a:solidFill>
            <a:srgbClr val="C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2264" tIns="53177" rIns="102264" bIns="5317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0" name="Arc 25"/>
          <p:cNvSpPr>
            <a:spLocks/>
          </p:cNvSpPr>
          <p:nvPr/>
        </p:nvSpPr>
        <p:spPr bwMode="auto">
          <a:xfrm flipH="1">
            <a:off x="8051980" y="2091857"/>
            <a:ext cx="635000" cy="34528"/>
          </a:xfrm>
          <a:custGeom>
            <a:avLst/>
            <a:gdLst>
              <a:gd name="T0" fmla="*/ 2147483647 w 21600"/>
              <a:gd name="T1" fmla="*/ 0 h 8909"/>
              <a:gd name="T2" fmla="*/ 2147483647 w 21600"/>
              <a:gd name="T3" fmla="*/ 2147483647 h 8909"/>
              <a:gd name="T4" fmla="*/ 0 w 21600"/>
              <a:gd name="T5" fmla="*/ 2147483647 h 89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8909" fill="none" extrusionOk="0">
                <a:moveTo>
                  <a:pt x="21597" y="-1"/>
                </a:moveTo>
                <a:cubicBezTo>
                  <a:pt x="21599" y="116"/>
                  <a:pt x="21600" y="233"/>
                  <a:pt x="21600" y="351"/>
                </a:cubicBezTo>
                <a:cubicBezTo>
                  <a:pt x="21600" y="3294"/>
                  <a:pt x="20998" y="6206"/>
                  <a:pt x="19832" y="8909"/>
                </a:cubicBezTo>
              </a:path>
              <a:path w="21600" h="8909" stroke="0" extrusionOk="0">
                <a:moveTo>
                  <a:pt x="21597" y="-1"/>
                </a:moveTo>
                <a:cubicBezTo>
                  <a:pt x="21599" y="116"/>
                  <a:pt x="21600" y="233"/>
                  <a:pt x="21600" y="351"/>
                </a:cubicBezTo>
                <a:cubicBezTo>
                  <a:pt x="21600" y="3294"/>
                  <a:pt x="20998" y="6206"/>
                  <a:pt x="19832" y="8909"/>
                </a:cubicBezTo>
                <a:lnTo>
                  <a:pt x="0" y="351"/>
                </a:lnTo>
                <a:lnTo>
                  <a:pt x="21597" y="-1"/>
                </a:lnTo>
                <a:close/>
              </a:path>
            </a:pathLst>
          </a:custGeom>
          <a:solidFill>
            <a:srgbClr val="C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2264" tIns="53177" rIns="102264" bIns="5317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1" name="Arc 25"/>
          <p:cNvSpPr>
            <a:spLocks/>
          </p:cNvSpPr>
          <p:nvPr/>
        </p:nvSpPr>
        <p:spPr bwMode="auto">
          <a:xfrm flipH="1">
            <a:off x="10259997" y="2087355"/>
            <a:ext cx="635000" cy="34528"/>
          </a:xfrm>
          <a:custGeom>
            <a:avLst/>
            <a:gdLst>
              <a:gd name="T0" fmla="*/ 2147483647 w 21600"/>
              <a:gd name="T1" fmla="*/ 0 h 8909"/>
              <a:gd name="T2" fmla="*/ 2147483647 w 21600"/>
              <a:gd name="T3" fmla="*/ 2147483647 h 8909"/>
              <a:gd name="T4" fmla="*/ 0 w 21600"/>
              <a:gd name="T5" fmla="*/ 2147483647 h 89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8909" fill="none" extrusionOk="0">
                <a:moveTo>
                  <a:pt x="21597" y="-1"/>
                </a:moveTo>
                <a:cubicBezTo>
                  <a:pt x="21599" y="116"/>
                  <a:pt x="21600" y="233"/>
                  <a:pt x="21600" y="351"/>
                </a:cubicBezTo>
                <a:cubicBezTo>
                  <a:pt x="21600" y="3294"/>
                  <a:pt x="20998" y="6206"/>
                  <a:pt x="19832" y="8909"/>
                </a:cubicBezTo>
              </a:path>
              <a:path w="21600" h="8909" stroke="0" extrusionOk="0">
                <a:moveTo>
                  <a:pt x="21597" y="-1"/>
                </a:moveTo>
                <a:cubicBezTo>
                  <a:pt x="21599" y="116"/>
                  <a:pt x="21600" y="233"/>
                  <a:pt x="21600" y="351"/>
                </a:cubicBezTo>
                <a:cubicBezTo>
                  <a:pt x="21600" y="3294"/>
                  <a:pt x="20998" y="6206"/>
                  <a:pt x="19832" y="8909"/>
                </a:cubicBezTo>
                <a:lnTo>
                  <a:pt x="0" y="351"/>
                </a:lnTo>
                <a:lnTo>
                  <a:pt x="21597" y="-1"/>
                </a:lnTo>
                <a:close/>
              </a:path>
            </a:pathLst>
          </a:custGeom>
          <a:solidFill>
            <a:srgbClr val="C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2264" tIns="53177" rIns="102264" bIns="5317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4" name="Text Box 89"/>
          <p:cNvSpPr txBox="1">
            <a:spLocks noChangeArrowheads="1"/>
          </p:cNvSpPr>
          <p:nvPr/>
        </p:nvSpPr>
        <p:spPr bwMode="auto">
          <a:xfrm>
            <a:off x="1325379" y="3071374"/>
            <a:ext cx="10086859" cy="67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900" tIns="51951" rIns="103900" bIns="51951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67" b="1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Face width </a:t>
            </a:r>
            <a:r>
              <a:rPr lang="en-US" altLang="ja-JP" sz="1867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at face detection start position (farthest position): </a:t>
            </a:r>
            <a:r>
              <a:rPr lang="en-US" altLang="ja-JP" sz="1867" b="1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60 pixels or more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67" b="1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Angle of depression </a:t>
            </a:r>
            <a:r>
              <a:rPr lang="en-US" altLang="ja-JP" sz="1867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at face detection end position (nearest position): </a:t>
            </a:r>
            <a:r>
              <a:rPr lang="en-US" altLang="ja-JP" sz="1867" b="1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10 ° or less </a:t>
            </a:r>
            <a:endParaRPr lang="ja-JP" altLang="en-US" sz="1467" b="1" dirty="0">
              <a:solidFill>
                <a:srgbClr val="0A54A0"/>
              </a:solidFill>
              <a:latin typeface="Calibri" panose="020F0502020204030204" pitchFamily="34" charset="0"/>
              <a:ea typeface="Meiryo UI" panose="020B0604030504040204" pitchFamily="50" charset="-128"/>
            </a:endParaRPr>
          </a:p>
        </p:txBody>
      </p:sp>
      <p:sp>
        <p:nvSpPr>
          <p:cNvPr id="145" name="Freeform 35"/>
          <p:cNvSpPr>
            <a:spLocks noChangeAspect="1" noEditPoints="1"/>
          </p:cNvSpPr>
          <p:nvPr/>
        </p:nvSpPr>
        <p:spPr bwMode="auto">
          <a:xfrm flipH="1">
            <a:off x="1247869" y="2390037"/>
            <a:ext cx="364377" cy="569353"/>
          </a:xfrm>
          <a:custGeom>
            <a:avLst/>
            <a:gdLst>
              <a:gd name="T0" fmla="*/ 2147483647 w 904"/>
              <a:gd name="T1" fmla="*/ 2147483647 h 1840"/>
              <a:gd name="T2" fmla="*/ 2147483647 w 904"/>
              <a:gd name="T3" fmla="*/ 2147483647 h 1840"/>
              <a:gd name="T4" fmla="*/ 2147483647 w 904"/>
              <a:gd name="T5" fmla="*/ 2147483647 h 1840"/>
              <a:gd name="T6" fmla="*/ 2147483647 w 904"/>
              <a:gd name="T7" fmla="*/ 2147483647 h 1840"/>
              <a:gd name="T8" fmla="*/ 2147483647 w 904"/>
              <a:gd name="T9" fmla="*/ 2147483647 h 1840"/>
              <a:gd name="T10" fmla="*/ 2147483647 w 904"/>
              <a:gd name="T11" fmla="*/ 2147483647 h 1840"/>
              <a:gd name="T12" fmla="*/ 2147483647 w 904"/>
              <a:gd name="T13" fmla="*/ 2147483647 h 1840"/>
              <a:gd name="T14" fmla="*/ 2147483647 w 904"/>
              <a:gd name="T15" fmla="*/ 2147483647 h 1840"/>
              <a:gd name="T16" fmla="*/ 2147483647 w 904"/>
              <a:gd name="T17" fmla="*/ 2147483647 h 1840"/>
              <a:gd name="T18" fmla="*/ 2147483647 w 904"/>
              <a:gd name="T19" fmla="*/ 2147483647 h 1840"/>
              <a:gd name="T20" fmla="*/ 2147483647 w 904"/>
              <a:gd name="T21" fmla="*/ 2147483647 h 1840"/>
              <a:gd name="T22" fmla="*/ 2147483647 w 904"/>
              <a:gd name="T23" fmla="*/ 2147483647 h 1840"/>
              <a:gd name="T24" fmla="*/ 2147483647 w 904"/>
              <a:gd name="T25" fmla="*/ 2147483647 h 1840"/>
              <a:gd name="T26" fmla="*/ 2147483647 w 904"/>
              <a:gd name="T27" fmla="*/ 2147483647 h 1840"/>
              <a:gd name="T28" fmla="*/ 2147483647 w 904"/>
              <a:gd name="T29" fmla="*/ 2147483647 h 1840"/>
              <a:gd name="T30" fmla="*/ 2147483647 w 904"/>
              <a:gd name="T31" fmla="*/ 2147483647 h 1840"/>
              <a:gd name="T32" fmla="*/ 2147483647 w 904"/>
              <a:gd name="T33" fmla="*/ 2147483647 h 1840"/>
              <a:gd name="T34" fmla="*/ 2147483647 w 904"/>
              <a:gd name="T35" fmla="*/ 2147483647 h 1840"/>
              <a:gd name="T36" fmla="*/ 2147483647 w 904"/>
              <a:gd name="T37" fmla="*/ 2147483647 h 1840"/>
              <a:gd name="T38" fmla="*/ 2147483647 w 904"/>
              <a:gd name="T39" fmla="*/ 2147483647 h 1840"/>
              <a:gd name="T40" fmla="*/ 2147483647 w 904"/>
              <a:gd name="T41" fmla="*/ 2147483647 h 1840"/>
              <a:gd name="T42" fmla="*/ 2147483647 w 904"/>
              <a:gd name="T43" fmla="*/ 2147483647 h 1840"/>
              <a:gd name="T44" fmla="*/ 2147483647 w 904"/>
              <a:gd name="T45" fmla="*/ 2147483647 h 1840"/>
              <a:gd name="T46" fmla="*/ 2147483647 w 904"/>
              <a:gd name="T47" fmla="*/ 2147483647 h 1840"/>
              <a:gd name="T48" fmla="*/ 2147483647 w 904"/>
              <a:gd name="T49" fmla="*/ 2147483647 h 1840"/>
              <a:gd name="T50" fmla="*/ 2147483647 w 904"/>
              <a:gd name="T51" fmla="*/ 2147483647 h 1840"/>
              <a:gd name="T52" fmla="*/ 2147483647 w 904"/>
              <a:gd name="T53" fmla="*/ 2147483647 h 1840"/>
              <a:gd name="T54" fmla="*/ 2147483647 w 904"/>
              <a:gd name="T55" fmla="*/ 2147483647 h 1840"/>
              <a:gd name="T56" fmla="*/ 2147483647 w 904"/>
              <a:gd name="T57" fmla="*/ 2147483647 h 1840"/>
              <a:gd name="T58" fmla="*/ 2147483647 w 904"/>
              <a:gd name="T59" fmla="*/ 2147483647 h 1840"/>
              <a:gd name="T60" fmla="*/ 2147483647 w 904"/>
              <a:gd name="T61" fmla="*/ 2147483647 h 1840"/>
              <a:gd name="T62" fmla="*/ 2147483647 w 904"/>
              <a:gd name="T63" fmla="*/ 2147483647 h 1840"/>
              <a:gd name="T64" fmla="*/ 2147483647 w 904"/>
              <a:gd name="T65" fmla="*/ 2147483647 h 1840"/>
              <a:gd name="T66" fmla="*/ 2147483647 w 904"/>
              <a:gd name="T67" fmla="*/ 2147483647 h 1840"/>
              <a:gd name="T68" fmla="*/ 2147483647 w 904"/>
              <a:gd name="T69" fmla="*/ 2147483647 h 1840"/>
              <a:gd name="T70" fmla="*/ 2147483647 w 904"/>
              <a:gd name="T71" fmla="*/ 2147483647 h 1840"/>
              <a:gd name="T72" fmla="*/ 2147483647 w 904"/>
              <a:gd name="T73" fmla="*/ 2147483647 h 1840"/>
              <a:gd name="T74" fmla="*/ 2147483647 w 904"/>
              <a:gd name="T75" fmla="*/ 2147483647 h 1840"/>
              <a:gd name="T76" fmla="*/ 2147483647 w 904"/>
              <a:gd name="T77" fmla="*/ 2147483647 h 1840"/>
              <a:gd name="T78" fmla="*/ 2147483647 w 904"/>
              <a:gd name="T79" fmla="*/ 2147483647 h 1840"/>
              <a:gd name="T80" fmla="*/ 2147483647 w 904"/>
              <a:gd name="T81" fmla="*/ 2147483647 h 1840"/>
              <a:gd name="T82" fmla="*/ 2147483647 w 904"/>
              <a:gd name="T83" fmla="*/ 2147483647 h 1840"/>
              <a:gd name="T84" fmla="*/ 2147483647 w 904"/>
              <a:gd name="T85" fmla="*/ 2147483647 h 1840"/>
              <a:gd name="T86" fmla="*/ 2147483647 w 904"/>
              <a:gd name="T87" fmla="*/ 2147483647 h 1840"/>
              <a:gd name="T88" fmla="*/ 2147483647 w 904"/>
              <a:gd name="T89" fmla="*/ 2147483647 h 1840"/>
              <a:gd name="T90" fmla="*/ 2147483647 w 904"/>
              <a:gd name="T91" fmla="*/ 2147483647 h 1840"/>
              <a:gd name="T92" fmla="*/ 2147483647 w 904"/>
              <a:gd name="T93" fmla="*/ 2147483647 h 1840"/>
              <a:gd name="T94" fmla="*/ 2147483647 w 904"/>
              <a:gd name="T95" fmla="*/ 2147483647 h 1840"/>
              <a:gd name="T96" fmla="*/ 2147483647 w 904"/>
              <a:gd name="T97" fmla="*/ 2147483647 h 1840"/>
              <a:gd name="T98" fmla="*/ 2147483647 w 904"/>
              <a:gd name="T99" fmla="*/ 2147483647 h 1840"/>
              <a:gd name="T100" fmla="*/ 2147483647 w 904"/>
              <a:gd name="T101" fmla="*/ 2147483647 h 1840"/>
              <a:gd name="T102" fmla="*/ 2147483647 w 904"/>
              <a:gd name="T103" fmla="*/ 2147483647 h 1840"/>
              <a:gd name="T104" fmla="*/ 2147483647 w 904"/>
              <a:gd name="T105" fmla="*/ 2147483647 h 1840"/>
              <a:gd name="T106" fmla="*/ 2147483647 w 904"/>
              <a:gd name="T107" fmla="*/ 2147483647 h 1840"/>
              <a:gd name="T108" fmla="*/ 2147483647 w 904"/>
              <a:gd name="T109" fmla="*/ 2147483647 h 1840"/>
              <a:gd name="T110" fmla="*/ 2147483647 w 904"/>
              <a:gd name="T111" fmla="*/ 2147483647 h 1840"/>
              <a:gd name="T112" fmla="*/ 2147483647 w 904"/>
              <a:gd name="T113" fmla="*/ 2147483647 h 1840"/>
              <a:gd name="T114" fmla="*/ 2147483647 w 904"/>
              <a:gd name="T115" fmla="*/ 2147483647 h 18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04" h="1840">
                <a:moveTo>
                  <a:pt x="887" y="1745"/>
                </a:moveTo>
                <a:lnTo>
                  <a:pt x="904" y="1735"/>
                </a:lnTo>
                <a:lnTo>
                  <a:pt x="900" y="1716"/>
                </a:lnTo>
                <a:lnTo>
                  <a:pt x="893" y="1674"/>
                </a:lnTo>
                <a:lnTo>
                  <a:pt x="885" y="1623"/>
                </a:lnTo>
                <a:lnTo>
                  <a:pt x="877" y="1584"/>
                </a:lnTo>
                <a:lnTo>
                  <a:pt x="872" y="1567"/>
                </a:lnTo>
                <a:lnTo>
                  <a:pt x="868" y="1544"/>
                </a:lnTo>
                <a:lnTo>
                  <a:pt x="861" y="1517"/>
                </a:lnTo>
                <a:lnTo>
                  <a:pt x="854" y="1489"/>
                </a:lnTo>
                <a:lnTo>
                  <a:pt x="848" y="1462"/>
                </a:lnTo>
                <a:lnTo>
                  <a:pt x="841" y="1436"/>
                </a:lnTo>
                <a:lnTo>
                  <a:pt x="836" y="1416"/>
                </a:lnTo>
                <a:lnTo>
                  <a:pt x="831" y="1401"/>
                </a:lnTo>
                <a:lnTo>
                  <a:pt x="825" y="1386"/>
                </a:lnTo>
                <a:lnTo>
                  <a:pt x="818" y="1368"/>
                </a:lnTo>
                <a:lnTo>
                  <a:pt x="811" y="1349"/>
                </a:lnTo>
                <a:lnTo>
                  <a:pt x="803" y="1328"/>
                </a:lnTo>
                <a:lnTo>
                  <a:pt x="795" y="1309"/>
                </a:lnTo>
                <a:lnTo>
                  <a:pt x="787" y="1290"/>
                </a:lnTo>
                <a:lnTo>
                  <a:pt x="781" y="1276"/>
                </a:lnTo>
                <a:lnTo>
                  <a:pt x="778" y="1266"/>
                </a:lnTo>
                <a:lnTo>
                  <a:pt x="773" y="1249"/>
                </a:lnTo>
                <a:lnTo>
                  <a:pt x="770" y="1229"/>
                </a:lnTo>
                <a:lnTo>
                  <a:pt x="768" y="1213"/>
                </a:lnTo>
                <a:lnTo>
                  <a:pt x="766" y="1206"/>
                </a:lnTo>
                <a:lnTo>
                  <a:pt x="751" y="1174"/>
                </a:lnTo>
                <a:lnTo>
                  <a:pt x="751" y="1166"/>
                </a:lnTo>
                <a:lnTo>
                  <a:pt x="751" y="1147"/>
                </a:lnTo>
                <a:lnTo>
                  <a:pt x="750" y="1125"/>
                </a:lnTo>
                <a:lnTo>
                  <a:pt x="748" y="1108"/>
                </a:lnTo>
                <a:lnTo>
                  <a:pt x="745" y="1095"/>
                </a:lnTo>
                <a:lnTo>
                  <a:pt x="741" y="1084"/>
                </a:lnTo>
                <a:lnTo>
                  <a:pt x="738" y="1077"/>
                </a:lnTo>
                <a:lnTo>
                  <a:pt x="736" y="1074"/>
                </a:lnTo>
                <a:lnTo>
                  <a:pt x="757" y="1069"/>
                </a:lnTo>
                <a:lnTo>
                  <a:pt x="758" y="1057"/>
                </a:lnTo>
                <a:lnTo>
                  <a:pt x="761" y="1028"/>
                </a:lnTo>
                <a:lnTo>
                  <a:pt x="763" y="984"/>
                </a:lnTo>
                <a:lnTo>
                  <a:pt x="766" y="931"/>
                </a:lnTo>
                <a:lnTo>
                  <a:pt x="768" y="935"/>
                </a:lnTo>
                <a:lnTo>
                  <a:pt x="769" y="939"/>
                </a:lnTo>
                <a:lnTo>
                  <a:pt x="769" y="942"/>
                </a:lnTo>
                <a:lnTo>
                  <a:pt x="770" y="946"/>
                </a:lnTo>
                <a:lnTo>
                  <a:pt x="776" y="980"/>
                </a:lnTo>
                <a:lnTo>
                  <a:pt x="778" y="1000"/>
                </a:lnTo>
                <a:lnTo>
                  <a:pt x="779" y="1009"/>
                </a:lnTo>
                <a:lnTo>
                  <a:pt x="779" y="1011"/>
                </a:lnTo>
                <a:lnTo>
                  <a:pt x="780" y="1011"/>
                </a:lnTo>
                <a:lnTo>
                  <a:pt x="785" y="1010"/>
                </a:lnTo>
                <a:lnTo>
                  <a:pt x="792" y="1010"/>
                </a:lnTo>
                <a:lnTo>
                  <a:pt x="801" y="1009"/>
                </a:lnTo>
                <a:lnTo>
                  <a:pt x="799" y="1022"/>
                </a:lnTo>
                <a:lnTo>
                  <a:pt x="798" y="1037"/>
                </a:lnTo>
                <a:lnTo>
                  <a:pt x="799" y="1053"/>
                </a:lnTo>
                <a:lnTo>
                  <a:pt x="803" y="1066"/>
                </a:lnTo>
                <a:lnTo>
                  <a:pt x="808" y="1078"/>
                </a:lnTo>
                <a:lnTo>
                  <a:pt x="811" y="1089"/>
                </a:lnTo>
                <a:lnTo>
                  <a:pt x="813" y="1097"/>
                </a:lnTo>
                <a:lnTo>
                  <a:pt x="815" y="1101"/>
                </a:lnTo>
                <a:lnTo>
                  <a:pt x="819" y="1105"/>
                </a:lnTo>
                <a:lnTo>
                  <a:pt x="826" y="1108"/>
                </a:lnTo>
                <a:lnTo>
                  <a:pt x="833" y="1112"/>
                </a:lnTo>
                <a:lnTo>
                  <a:pt x="840" y="1114"/>
                </a:lnTo>
                <a:lnTo>
                  <a:pt x="846" y="1114"/>
                </a:lnTo>
                <a:lnTo>
                  <a:pt x="852" y="1113"/>
                </a:lnTo>
                <a:lnTo>
                  <a:pt x="855" y="1112"/>
                </a:lnTo>
                <a:lnTo>
                  <a:pt x="859" y="1110"/>
                </a:lnTo>
                <a:lnTo>
                  <a:pt x="861" y="1109"/>
                </a:lnTo>
                <a:lnTo>
                  <a:pt x="861" y="1107"/>
                </a:lnTo>
                <a:lnTo>
                  <a:pt x="860" y="1106"/>
                </a:lnTo>
                <a:lnTo>
                  <a:pt x="860" y="1105"/>
                </a:lnTo>
                <a:lnTo>
                  <a:pt x="859" y="1105"/>
                </a:lnTo>
                <a:lnTo>
                  <a:pt x="857" y="1104"/>
                </a:lnTo>
                <a:lnTo>
                  <a:pt x="855" y="1104"/>
                </a:lnTo>
                <a:lnTo>
                  <a:pt x="854" y="1102"/>
                </a:lnTo>
                <a:lnTo>
                  <a:pt x="851" y="1101"/>
                </a:lnTo>
                <a:lnTo>
                  <a:pt x="846" y="1100"/>
                </a:lnTo>
                <a:lnTo>
                  <a:pt x="841" y="1099"/>
                </a:lnTo>
                <a:lnTo>
                  <a:pt x="839" y="1098"/>
                </a:lnTo>
                <a:lnTo>
                  <a:pt x="837" y="1098"/>
                </a:lnTo>
                <a:lnTo>
                  <a:pt x="836" y="1097"/>
                </a:lnTo>
                <a:lnTo>
                  <a:pt x="834" y="1095"/>
                </a:lnTo>
                <a:lnTo>
                  <a:pt x="833" y="1094"/>
                </a:lnTo>
                <a:lnTo>
                  <a:pt x="833" y="1092"/>
                </a:lnTo>
                <a:lnTo>
                  <a:pt x="833" y="1089"/>
                </a:lnTo>
                <a:lnTo>
                  <a:pt x="832" y="1085"/>
                </a:lnTo>
                <a:lnTo>
                  <a:pt x="832" y="1084"/>
                </a:lnTo>
                <a:lnTo>
                  <a:pt x="834" y="1086"/>
                </a:lnTo>
                <a:lnTo>
                  <a:pt x="839" y="1092"/>
                </a:lnTo>
                <a:lnTo>
                  <a:pt x="845" y="1097"/>
                </a:lnTo>
                <a:lnTo>
                  <a:pt x="849" y="1100"/>
                </a:lnTo>
                <a:lnTo>
                  <a:pt x="854" y="1100"/>
                </a:lnTo>
                <a:lnTo>
                  <a:pt x="857" y="1099"/>
                </a:lnTo>
                <a:lnTo>
                  <a:pt x="861" y="1097"/>
                </a:lnTo>
                <a:lnTo>
                  <a:pt x="864" y="1094"/>
                </a:lnTo>
                <a:lnTo>
                  <a:pt x="868" y="1091"/>
                </a:lnTo>
                <a:lnTo>
                  <a:pt x="868" y="1087"/>
                </a:lnTo>
                <a:lnTo>
                  <a:pt x="868" y="1084"/>
                </a:lnTo>
                <a:lnTo>
                  <a:pt x="868" y="1083"/>
                </a:lnTo>
                <a:lnTo>
                  <a:pt x="866" y="1079"/>
                </a:lnTo>
                <a:lnTo>
                  <a:pt x="867" y="1079"/>
                </a:lnTo>
                <a:lnTo>
                  <a:pt x="871" y="1079"/>
                </a:lnTo>
                <a:lnTo>
                  <a:pt x="875" y="1079"/>
                </a:lnTo>
                <a:lnTo>
                  <a:pt x="878" y="1077"/>
                </a:lnTo>
                <a:lnTo>
                  <a:pt x="881" y="1074"/>
                </a:lnTo>
                <a:lnTo>
                  <a:pt x="882" y="1070"/>
                </a:lnTo>
                <a:lnTo>
                  <a:pt x="882" y="1066"/>
                </a:lnTo>
                <a:lnTo>
                  <a:pt x="882" y="1061"/>
                </a:lnTo>
                <a:lnTo>
                  <a:pt x="881" y="1057"/>
                </a:lnTo>
                <a:lnTo>
                  <a:pt x="879" y="1055"/>
                </a:lnTo>
                <a:lnTo>
                  <a:pt x="879" y="1054"/>
                </a:lnTo>
                <a:lnTo>
                  <a:pt x="881" y="1054"/>
                </a:lnTo>
                <a:lnTo>
                  <a:pt x="883" y="1054"/>
                </a:lnTo>
                <a:lnTo>
                  <a:pt x="886" y="1053"/>
                </a:lnTo>
                <a:lnTo>
                  <a:pt x="889" y="1051"/>
                </a:lnTo>
                <a:lnTo>
                  <a:pt x="890" y="1047"/>
                </a:lnTo>
                <a:lnTo>
                  <a:pt x="891" y="1043"/>
                </a:lnTo>
                <a:lnTo>
                  <a:pt x="891" y="1039"/>
                </a:lnTo>
                <a:lnTo>
                  <a:pt x="891" y="1036"/>
                </a:lnTo>
                <a:lnTo>
                  <a:pt x="890" y="1034"/>
                </a:lnTo>
                <a:lnTo>
                  <a:pt x="886" y="1032"/>
                </a:lnTo>
                <a:lnTo>
                  <a:pt x="884" y="1031"/>
                </a:lnTo>
                <a:lnTo>
                  <a:pt x="882" y="1030"/>
                </a:lnTo>
                <a:lnTo>
                  <a:pt x="881" y="1029"/>
                </a:lnTo>
                <a:lnTo>
                  <a:pt x="878" y="1028"/>
                </a:lnTo>
                <a:lnTo>
                  <a:pt x="877" y="1025"/>
                </a:lnTo>
                <a:lnTo>
                  <a:pt x="877" y="1023"/>
                </a:lnTo>
                <a:lnTo>
                  <a:pt x="878" y="1017"/>
                </a:lnTo>
                <a:lnTo>
                  <a:pt x="877" y="1009"/>
                </a:lnTo>
                <a:lnTo>
                  <a:pt x="875" y="1001"/>
                </a:lnTo>
                <a:lnTo>
                  <a:pt x="879" y="1000"/>
                </a:lnTo>
                <a:lnTo>
                  <a:pt x="883" y="1000"/>
                </a:lnTo>
                <a:lnTo>
                  <a:pt x="886" y="999"/>
                </a:lnTo>
                <a:lnTo>
                  <a:pt x="889" y="999"/>
                </a:lnTo>
                <a:lnTo>
                  <a:pt x="892" y="993"/>
                </a:lnTo>
                <a:lnTo>
                  <a:pt x="893" y="981"/>
                </a:lnTo>
                <a:lnTo>
                  <a:pt x="891" y="965"/>
                </a:lnTo>
                <a:lnTo>
                  <a:pt x="887" y="946"/>
                </a:lnTo>
                <a:lnTo>
                  <a:pt x="883" y="927"/>
                </a:lnTo>
                <a:lnTo>
                  <a:pt x="878" y="910"/>
                </a:lnTo>
                <a:lnTo>
                  <a:pt x="874" y="896"/>
                </a:lnTo>
                <a:lnTo>
                  <a:pt x="869" y="888"/>
                </a:lnTo>
                <a:lnTo>
                  <a:pt x="864" y="878"/>
                </a:lnTo>
                <a:lnTo>
                  <a:pt x="863" y="866"/>
                </a:lnTo>
                <a:lnTo>
                  <a:pt x="863" y="854"/>
                </a:lnTo>
                <a:lnTo>
                  <a:pt x="863" y="837"/>
                </a:lnTo>
                <a:lnTo>
                  <a:pt x="860" y="810"/>
                </a:lnTo>
                <a:lnTo>
                  <a:pt x="854" y="771"/>
                </a:lnTo>
                <a:lnTo>
                  <a:pt x="847" y="735"/>
                </a:lnTo>
                <a:lnTo>
                  <a:pt x="840" y="714"/>
                </a:lnTo>
                <a:lnTo>
                  <a:pt x="837" y="704"/>
                </a:lnTo>
                <a:lnTo>
                  <a:pt x="834" y="690"/>
                </a:lnTo>
                <a:lnTo>
                  <a:pt x="833" y="675"/>
                </a:lnTo>
                <a:lnTo>
                  <a:pt x="832" y="660"/>
                </a:lnTo>
                <a:lnTo>
                  <a:pt x="830" y="649"/>
                </a:lnTo>
                <a:lnTo>
                  <a:pt x="824" y="638"/>
                </a:lnTo>
                <a:lnTo>
                  <a:pt x="818" y="629"/>
                </a:lnTo>
                <a:lnTo>
                  <a:pt x="813" y="621"/>
                </a:lnTo>
                <a:lnTo>
                  <a:pt x="810" y="613"/>
                </a:lnTo>
                <a:lnTo>
                  <a:pt x="806" y="596"/>
                </a:lnTo>
                <a:lnTo>
                  <a:pt x="801" y="574"/>
                </a:lnTo>
                <a:lnTo>
                  <a:pt x="795" y="548"/>
                </a:lnTo>
                <a:lnTo>
                  <a:pt x="789" y="522"/>
                </a:lnTo>
                <a:lnTo>
                  <a:pt x="784" y="497"/>
                </a:lnTo>
                <a:lnTo>
                  <a:pt x="779" y="473"/>
                </a:lnTo>
                <a:lnTo>
                  <a:pt x="775" y="456"/>
                </a:lnTo>
                <a:lnTo>
                  <a:pt x="772" y="448"/>
                </a:lnTo>
                <a:lnTo>
                  <a:pt x="768" y="439"/>
                </a:lnTo>
                <a:lnTo>
                  <a:pt x="762" y="429"/>
                </a:lnTo>
                <a:lnTo>
                  <a:pt x="756" y="418"/>
                </a:lnTo>
                <a:lnTo>
                  <a:pt x="750" y="408"/>
                </a:lnTo>
                <a:lnTo>
                  <a:pt x="743" y="397"/>
                </a:lnTo>
                <a:lnTo>
                  <a:pt x="736" y="387"/>
                </a:lnTo>
                <a:lnTo>
                  <a:pt x="730" y="377"/>
                </a:lnTo>
                <a:lnTo>
                  <a:pt x="723" y="361"/>
                </a:lnTo>
                <a:lnTo>
                  <a:pt x="715" y="346"/>
                </a:lnTo>
                <a:lnTo>
                  <a:pt x="707" y="332"/>
                </a:lnTo>
                <a:lnTo>
                  <a:pt x="697" y="320"/>
                </a:lnTo>
                <a:lnTo>
                  <a:pt x="688" y="310"/>
                </a:lnTo>
                <a:lnTo>
                  <a:pt x="681" y="301"/>
                </a:lnTo>
                <a:lnTo>
                  <a:pt x="674" y="294"/>
                </a:lnTo>
                <a:lnTo>
                  <a:pt x="668" y="288"/>
                </a:lnTo>
                <a:lnTo>
                  <a:pt x="659" y="277"/>
                </a:lnTo>
                <a:lnTo>
                  <a:pt x="652" y="266"/>
                </a:lnTo>
                <a:lnTo>
                  <a:pt x="648" y="259"/>
                </a:lnTo>
                <a:lnTo>
                  <a:pt x="647" y="257"/>
                </a:lnTo>
                <a:lnTo>
                  <a:pt x="644" y="252"/>
                </a:lnTo>
                <a:lnTo>
                  <a:pt x="640" y="243"/>
                </a:lnTo>
                <a:lnTo>
                  <a:pt x="633" y="234"/>
                </a:lnTo>
                <a:lnTo>
                  <a:pt x="626" y="229"/>
                </a:lnTo>
                <a:lnTo>
                  <a:pt x="636" y="219"/>
                </a:lnTo>
                <a:lnTo>
                  <a:pt x="636" y="214"/>
                </a:lnTo>
                <a:lnTo>
                  <a:pt x="637" y="203"/>
                </a:lnTo>
                <a:lnTo>
                  <a:pt x="640" y="188"/>
                </a:lnTo>
                <a:lnTo>
                  <a:pt x="642" y="171"/>
                </a:lnTo>
                <a:lnTo>
                  <a:pt x="645" y="146"/>
                </a:lnTo>
                <a:lnTo>
                  <a:pt x="649" y="116"/>
                </a:lnTo>
                <a:lnTo>
                  <a:pt x="650" y="86"/>
                </a:lnTo>
                <a:lnTo>
                  <a:pt x="647" y="63"/>
                </a:lnTo>
                <a:lnTo>
                  <a:pt x="643" y="54"/>
                </a:lnTo>
                <a:lnTo>
                  <a:pt x="637" y="46"/>
                </a:lnTo>
                <a:lnTo>
                  <a:pt x="629" y="37"/>
                </a:lnTo>
                <a:lnTo>
                  <a:pt x="621" y="29"/>
                </a:lnTo>
                <a:lnTo>
                  <a:pt x="612" y="21"/>
                </a:lnTo>
                <a:lnTo>
                  <a:pt x="603" y="15"/>
                </a:lnTo>
                <a:lnTo>
                  <a:pt x="594" y="10"/>
                </a:lnTo>
                <a:lnTo>
                  <a:pt x="586" y="7"/>
                </a:lnTo>
                <a:lnTo>
                  <a:pt x="577" y="5"/>
                </a:lnTo>
                <a:lnTo>
                  <a:pt x="569" y="2"/>
                </a:lnTo>
                <a:lnTo>
                  <a:pt x="562" y="1"/>
                </a:lnTo>
                <a:lnTo>
                  <a:pt x="554" y="0"/>
                </a:lnTo>
                <a:lnTo>
                  <a:pt x="547" y="0"/>
                </a:lnTo>
                <a:lnTo>
                  <a:pt x="539" y="1"/>
                </a:lnTo>
                <a:lnTo>
                  <a:pt x="531" y="2"/>
                </a:lnTo>
                <a:lnTo>
                  <a:pt x="523" y="5"/>
                </a:lnTo>
                <a:lnTo>
                  <a:pt x="514" y="7"/>
                </a:lnTo>
                <a:lnTo>
                  <a:pt x="505" y="9"/>
                </a:lnTo>
                <a:lnTo>
                  <a:pt x="494" y="9"/>
                </a:lnTo>
                <a:lnTo>
                  <a:pt x="484" y="10"/>
                </a:lnTo>
                <a:lnTo>
                  <a:pt x="475" y="10"/>
                </a:lnTo>
                <a:lnTo>
                  <a:pt x="464" y="12"/>
                </a:lnTo>
                <a:lnTo>
                  <a:pt x="455" y="13"/>
                </a:lnTo>
                <a:lnTo>
                  <a:pt x="447" y="15"/>
                </a:lnTo>
                <a:lnTo>
                  <a:pt x="436" y="22"/>
                </a:lnTo>
                <a:lnTo>
                  <a:pt x="430" y="30"/>
                </a:lnTo>
                <a:lnTo>
                  <a:pt x="429" y="39"/>
                </a:lnTo>
                <a:lnTo>
                  <a:pt x="430" y="48"/>
                </a:lnTo>
                <a:lnTo>
                  <a:pt x="432" y="55"/>
                </a:lnTo>
                <a:lnTo>
                  <a:pt x="436" y="60"/>
                </a:lnTo>
                <a:lnTo>
                  <a:pt x="439" y="62"/>
                </a:lnTo>
                <a:lnTo>
                  <a:pt x="440" y="62"/>
                </a:lnTo>
                <a:lnTo>
                  <a:pt x="439" y="67"/>
                </a:lnTo>
                <a:lnTo>
                  <a:pt x="436" y="78"/>
                </a:lnTo>
                <a:lnTo>
                  <a:pt x="431" y="92"/>
                </a:lnTo>
                <a:lnTo>
                  <a:pt x="430" y="105"/>
                </a:lnTo>
                <a:lnTo>
                  <a:pt x="429" y="114"/>
                </a:lnTo>
                <a:lnTo>
                  <a:pt x="428" y="119"/>
                </a:lnTo>
                <a:lnTo>
                  <a:pt x="425" y="122"/>
                </a:lnTo>
                <a:lnTo>
                  <a:pt x="424" y="123"/>
                </a:lnTo>
                <a:lnTo>
                  <a:pt x="435" y="142"/>
                </a:lnTo>
                <a:lnTo>
                  <a:pt x="416" y="176"/>
                </a:lnTo>
                <a:lnTo>
                  <a:pt x="420" y="180"/>
                </a:lnTo>
                <a:lnTo>
                  <a:pt x="440" y="189"/>
                </a:lnTo>
                <a:lnTo>
                  <a:pt x="437" y="204"/>
                </a:lnTo>
                <a:lnTo>
                  <a:pt x="444" y="211"/>
                </a:lnTo>
                <a:lnTo>
                  <a:pt x="443" y="212"/>
                </a:lnTo>
                <a:lnTo>
                  <a:pt x="439" y="214"/>
                </a:lnTo>
                <a:lnTo>
                  <a:pt x="439" y="219"/>
                </a:lnTo>
                <a:lnTo>
                  <a:pt x="444" y="225"/>
                </a:lnTo>
                <a:lnTo>
                  <a:pt x="448" y="232"/>
                </a:lnTo>
                <a:lnTo>
                  <a:pt x="448" y="237"/>
                </a:lnTo>
                <a:lnTo>
                  <a:pt x="447" y="242"/>
                </a:lnTo>
                <a:lnTo>
                  <a:pt x="445" y="248"/>
                </a:lnTo>
                <a:lnTo>
                  <a:pt x="444" y="253"/>
                </a:lnTo>
                <a:lnTo>
                  <a:pt x="444" y="259"/>
                </a:lnTo>
                <a:lnTo>
                  <a:pt x="447" y="266"/>
                </a:lnTo>
                <a:lnTo>
                  <a:pt x="453" y="271"/>
                </a:lnTo>
                <a:lnTo>
                  <a:pt x="460" y="273"/>
                </a:lnTo>
                <a:lnTo>
                  <a:pt x="468" y="274"/>
                </a:lnTo>
                <a:lnTo>
                  <a:pt x="476" y="274"/>
                </a:lnTo>
                <a:lnTo>
                  <a:pt x="485" y="274"/>
                </a:lnTo>
                <a:lnTo>
                  <a:pt x="494" y="273"/>
                </a:lnTo>
                <a:lnTo>
                  <a:pt x="501" y="273"/>
                </a:lnTo>
                <a:lnTo>
                  <a:pt x="507" y="274"/>
                </a:lnTo>
                <a:lnTo>
                  <a:pt x="511" y="277"/>
                </a:lnTo>
                <a:lnTo>
                  <a:pt x="513" y="281"/>
                </a:lnTo>
                <a:lnTo>
                  <a:pt x="514" y="287"/>
                </a:lnTo>
                <a:lnTo>
                  <a:pt x="516" y="294"/>
                </a:lnTo>
                <a:lnTo>
                  <a:pt x="519" y="301"/>
                </a:lnTo>
                <a:lnTo>
                  <a:pt x="509" y="308"/>
                </a:lnTo>
                <a:lnTo>
                  <a:pt x="499" y="329"/>
                </a:lnTo>
                <a:lnTo>
                  <a:pt x="505" y="339"/>
                </a:lnTo>
                <a:lnTo>
                  <a:pt x="504" y="339"/>
                </a:lnTo>
                <a:lnTo>
                  <a:pt x="504" y="340"/>
                </a:lnTo>
                <a:lnTo>
                  <a:pt x="503" y="341"/>
                </a:lnTo>
                <a:lnTo>
                  <a:pt x="505" y="339"/>
                </a:lnTo>
                <a:lnTo>
                  <a:pt x="506" y="341"/>
                </a:lnTo>
                <a:lnTo>
                  <a:pt x="503" y="343"/>
                </a:lnTo>
                <a:lnTo>
                  <a:pt x="496" y="351"/>
                </a:lnTo>
                <a:lnTo>
                  <a:pt x="488" y="359"/>
                </a:lnTo>
                <a:lnTo>
                  <a:pt x="484" y="369"/>
                </a:lnTo>
                <a:lnTo>
                  <a:pt x="484" y="376"/>
                </a:lnTo>
                <a:lnTo>
                  <a:pt x="484" y="379"/>
                </a:lnTo>
                <a:lnTo>
                  <a:pt x="484" y="380"/>
                </a:lnTo>
                <a:lnTo>
                  <a:pt x="467" y="427"/>
                </a:lnTo>
                <a:lnTo>
                  <a:pt x="463" y="437"/>
                </a:lnTo>
                <a:lnTo>
                  <a:pt x="458" y="459"/>
                </a:lnTo>
                <a:lnTo>
                  <a:pt x="451" y="483"/>
                </a:lnTo>
                <a:lnTo>
                  <a:pt x="446" y="498"/>
                </a:lnTo>
                <a:lnTo>
                  <a:pt x="444" y="515"/>
                </a:lnTo>
                <a:lnTo>
                  <a:pt x="440" y="544"/>
                </a:lnTo>
                <a:lnTo>
                  <a:pt x="437" y="576"/>
                </a:lnTo>
                <a:lnTo>
                  <a:pt x="436" y="604"/>
                </a:lnTo>
                <a:lnTo>
                  <a:pt x="436" y="624"/>
                </a:lnTo>
                <a:lnTo>
                  <a:pt x="436" y="650"/>
                </a:lnTo>
                <a:lnTo>
                  <a:pt x="436" y="677"/>
                </a:lnTo>
                <a:lnTo>
                  <a:pt x="436" y="703"/>
                </a:lnTo>
                <a:lnTo>
                  <a:pt x="431" y="714"/>
                </a:lnTo>
                <a:lnTo>
                  <a:pt x="428" y="725"/>
                </a:lnTo>
                <a:lnTo>
                  <a:pt x="424" y="734"/>
                </a:lnTo>
                <a:lnTo>
                  <a:pt x="421" y="741"/>
                </a:lnTo>
                <a:lnTo>
                  <a:pt x="414" y="753"/>
                </a:lnTo>
                <a:lnTo>
                  <a:pt x="406" y="761"/>
                </a:lnTo>
                <a:lnTo>
                  <a:pt x="398" y="770"/>
                </a:lnTo>
                <a:lnTo>
                  <a:pt x="392" y="781"/>
                </a:lnTo>
                <a:lnTo>
                  <a:pt x="388" y="794"/>
                </a:lnTo>
                <a:lnTo>
                  <a:pt x="387" y="802"/>
                </a:lnTo>
                <a:lnTo>
                  <a:pt x="385" y="809"/>
                </a:lnTo>
                <a:lnTo>
                  <a:pt x="382" y="813"/>
                </a:lnTo>
                <a:lnTo>
                  <a:pt x="377" y="818"/>
                </a:lnTo>
                <a:lnTo>
                  <a:pt x="368" y="827"/>
                </a:lnTo>
                <a:lnTo>
                  <a:pt x="357" y="840"/>
                </a:lnTo>
                <a:lnTo>
                  <a:pt x="346" y="852"/>
                </a:lnTo>
                <a:lnTo>
                  <a:pt x="334" y="866"/>
                </a:lnTo>
                <a:lnTo>
                  <a:pt x="324" y="878"/>
                </a:lnTo>
                <a:lnTo>
                  <a:pt x="317" y="885"/>
                </a:lnTo>
                <a:lnTo>
                  <a:pt x="315" y="888"/>
                </a:lnTo>
                <a:lnTo>
                  <a:pt x="319" y="899"/>
                </a:lnTo>
                <a:lnTo>
                  <a:pt x="316" y="901"/>
                </a:lnTo>
                <a:lnTo>
                  <a:pt x="310" y="907"/>
                </a:lnTo>
                <a:lnTo>
                  <a:pt x="302" y="912"/>
                </a:lnTo>
                <a:lnTo>
                  <a:pt x="296" y="918"/>
                </a:lnTo>
                <a:lnTo>
                  <a:pt x="294" y="923"/>
                </a:lnTo>
                <a:lnTo>
                  <a:pt x="292" y="926"/>
                </a:lnTo>
                <a:lnTo>
                  <a:pt x="289" y="930"/>
                </a:lnTo>
                <a:lnTo>
                  <a:pt x="287" y="934"/>
                </a:lnTo>
                <a:lnTo>
                  <a:pt x="284" y="933"/>
                </a:lnTo>
                <a:lnTo>
                  <a:pt x="278" y="934"/>
                </a:lnTo>
                <a:lnTo>
                  <a:pt x="273" y="935"/>
                </a:lnTo>
                <a:lnTo>
                  <a:pt x="269" y="939"/>
                </a:lnTo>
                <a:lnTo>
                  <a:pt x="263" y="947"/>
                </a:lnTo>
                <a:lnTo>
                  <a:pt x="257" y="957"/>
                </a:lnTo>
                <a:lnTo>
                  <a:pt x="252" y="968"/>
                </a:lnTo>
                <a:lnTo>
                  <a:pt x="250" y="972"/>
                </a:lnTo>
                <a:lnTo>
                  <a:pt x="113" y="926"/>
                </a:lnTo>
                <a:lnTo>
                  <a:pt x="86" y="956"/>
                </a:lnTo>
                <a:lnTo>
                  <a:pt x="7" y="1227"/>
                </a:lnTo>
                <a:lnTo>
                  <a:pt x="343" y="1340"/>
                </a:lnTo>
                <a:lnTo>
                  <a:pt x="337" y="1357"/>
                </a:lnTo>
                <a:lnTo>
                  <a:pt x="332" y="1374"/>
                </a:lnTo>
                <a:lnTo>
                  <a:pt x="331" y="1387"/>
                </a:lnTo>
                <a:lnTo>
                  <a:pt x="331" y="1392"/>
                </a:lnTo>
                <a:lnTo>
                  <a:pt x="329" y="1397"/>
                </a:lnTo>
                <a:lnTo>
                  <a:pt x="322" y="1411"/>
                </a:lnTo>
                <a:lnTo>
                  <a:pt x="315" y="1428"/>
                </a:lnTo>
                <a:lnTo>
                  <a:pt x="309" y="1443"/>
                </a:lnTo>
                <a:lnTo>
                  <a:pt x="307" y="1459"/>
                </a:lnTo>
                <a:lnTo>
                  <a:pt x="305" y="1480"/>
                </a:lnTo>
                <a:lnTo>
                  <a:pt x="305" y="1496"/>
                </a:lnTo>
                <a:lnTo>
                  <a:pt x="305" y="1503"/>
                </a:lnTo>
                <a:lnTo>
                  <a:pt x="303" y="1504"/>
                </a:lnTo>
                <a:lnTo>
                  <a:pt x="297" y="1506"/>
                </a:lnTo>
                <a:lnTo>
                  <a:pt x="289" y="1509"/>
                </a:lnTo>
                <a:lnTo>
                  <a:pt x="280" y="1512"/>
                </a:lnTo>
                <a:lnTo>
                  <a:pt x="270" y="1516"/>
                </a:lnTo>
                <a:lnTo>
                  <a:pt x="262" y="1521"/>
                </a:lnTo>
                <a:lnTo>
                  <a:pt x="254" y="1524"/>
                </a:lnTo>
                <a:lnTo>
                  <a:pt x="250" y="1529"/>
                </a:lnTo>
                <a:lnTo>
                  <a:pt x="247" y="1534"/>
                </a:lnTo>
                <a:lnTo>
                  <a:pt x="242" y="1544"/>
                </a:lnTo>
                <a:lnTo>
                  <a:pt x="236" y="1554"/>
                </a:lnTo>
                <a:lnTo>
                  <a:pt x="231" y="1564"/>
                </a:lnTo>
                <a:lnTo>
                  <a:pt x="224" y="1576"/>
                </a:lnTo>
                <a:lnTo>
                  <a:pt x="218" y="1586"/>
                </a:lnTo>
                <a:lnTo>
                  <a:pt x="212" y="1595"/>
                </a:lnTo>
                <a:lnTo>
                  <a:pt x="206" y="1601"/>
                </a:lnTo>
                <a:lnTo>
                  <a:pt x="201" y="1607"/>
                </a:lnTo>
                <a:lnTo>
                  <a:pt x="194" y="1614"/>
                </a:lnTo>
                <a:lnTo>
                  <a:pt x="186" y="1623"/>
                </a:lnTo>
                <a:lnTo>
                  <a:pt x="179" y="1631"/>
                </a:lnTo>
                <a:lnTo>
                  <a:pt x="171" y="1640"/>
                </a:lnTo>
                <a:lnTo>
                  <a:pt x="166" y="1647"/>
                </a:lnTo>
                <a:lnTo>
                  <a:pt x="161" y="1652"/>
                </a:lnTo>
                <a:lnTo>
                  <a:pt x="160" y="1654"/>
                </a:lnTo>
                <a:lnTo>
                  <a:pt x="143" y="1685"/>
                </a:lnTo>
                <a:lnTo>
                  <a:pt x="167" y="1711"/>
                </a:lnTo>
                <a:lnTo>
                  <a:pt x="138" y="1719"/>
                </a:lnTo>
                <a:lnTo>
                  <a:pt x="137" y="1719"/>
                </a:lnTo>
                <a:lnTo>
                  <a:pt x="134" y="1720"/>
                </a:lnTo>
                <a:lnTo>
                  <a:pt x="129" y="1720"/>
                </a:lnTo>
                <a:lnTo>
                  <a:pt x="123" y="1721"/>
                </a:lnTo>
                <a:lnTo>
                  <a:pt x="116" y="1722"/>
                </a:lnTo>
                <a:lnTo>
                  <a:pt x="111" y="1722"/>
                </a:lnTo>
                <a:lnTo>
                  <a:pt x="104" y="1723"/>
                </a:lnTo>
                <a:lnTo>
                  <a:pt x="98" y="1723"/>
                </a:lnTo>
                <a:lnTo>
                  <a:pt x="93" y="1723"/>
                </a:lnTo>
                <a:lnTo>
                  <a:pt x="89" y="1723"/>
                </a:lnTo>
                <a:lnTo>
                  <a:pt x="85" y="1723"/>
                </a:lnTo>
                <a:lnTo>
                  <a:pt x="81" y="1722"/>
                </a:lnTo>
                <a:lnTo>
                  <a:pt x="76" y="1722"/>
                </a:lnTo>
                <a:lnTo>
                  <a:pt x="73" y="1721"/>
                </a:lnTo>
                <a:lnTo>
                  <a:pt x="68" y="1720"/>
                </a:lnTo>
                <a:lnTo>
                  <a:pt x="63" y="1719"/>
                </a:lnTo>
                <a:lnTo>
                  <a:pt x="59" y="1718"/>
                </a:lnTo>
                <a:lnTo>
                  <a:pt x="53" y="1716"/>
                </a:lnTo>
                <a:lnTo>
                  <a:pt x="47" y="1715"/>
                </a:lnTo>
                <a:lnTo>
                  <a:pt x="42" y="1714"/>
                </a:lnTo>
                <a:lnTo>
                  <a:pt x="37" y="1714"/>
                </a:lnTo>
                <a:lnTo>
                  <a:pt x="32" y="1714"/>
                </a:lnTo>
                <a:lnTo>
                  <a:pt x="30" y="1714"/>
                </a:lnTo>
                <a:lnTo>
                  <a:pt x="29" y="1714"/>
                </a:lnTo>
                <a:lnTo>
                  <a:pt x="15" y="1722"/>
                </a:lnTo>
                <a:lnTo>
                  <a:pt x="0" y="1735"/>
                </a:lnTo>
                <a:lnTo>
                  <a:pt x="2" y="1737"/>
                </a:lnTo>
                <a:lnTo>
                  <a:pt x="9" y="1742"/>
                </a:lnTo>
                <a:lnTo>
                  <a:pt x="19" y="1750"/>
                </a:lnTo>
                <a:lnTo>
                  <a:pt x="32" y="1760"/>
                </a:lnTo>
                <a:lnTo>
                  <a:pt x="47" y="1771"/>
                </a:lnTo>
                <a:lnTo>
                  <a:pt x="63" y="1780"/>
                </a:lnTo>
                <a:lnTo>
                  <a:pt x="81" y="1789"/>
                </a:lnTo>
                <a:lnTo>
                  <a:pt x="98" y="1796"/>
                </a:lnTo>
                <a:lnTo>
                  <a:pt x="115" y="1800"/>
                </a:lnTo>
                <a:lnTo>
                  <a:pt x="131" y="1804"/>
                </a:lnTo>
                <a:lnTo>
                  <a:pt x="146" y="1805"/>
                </a:lnTo>
                <a:lnTo>
                  <a:pt x="160" y="1806"/>
                </a:lnTo>
                <a:lnTo>
                  <a:pt x="172" y="1806"/>
                </a:lnTo>
                <a:lnTo>
                  <a:pt x="182" y="1806"/>
                </a:lnTo>
                <a:lnTo>
                  <a:pt x="189" y="1806"/>
                </a:lnTo>
                <a:lnTo>
                  <a:pt x="195" y="1806"/>
                </a:lnTo>
                <a:lnTo>
                  <a:pt x="202" y="1810"/>
                </a:lnTo>
                <a:lnTo>
                  <a:pt x="206" y="1813"/>
                </a:lnTo>
                <a:lnTo>
                  <a:pt x="209" y="1817"/>
                </a:lnTo>
                <a:lnTo>
                  <a:pt x="209" y="1818"/>
                </a:lnTo>
                <a:lnTo>
                  <a:pt x="210" y="1819"/>
                </a:lnTo>
                <a:lnTo>
                  <a:pt x="212" y="1820"/>
                </a:lnTo>
                <a:lnTo>
                  <a:pt x="216" y="1823"/>
                </a:lnTo>
                <a:lnTo>
                  <a:pt x="221" y="1827"/>
                </a:lnTo>
                <a:lnTo>
                  <a:pt x="227" y="1830"/>
                </a:lnTo>
                <a:lnTo>
                  <a:pt x="235" y="1833"/>
                </a:lnTo>
                <a:lnTo>
                  <a:pt x="243" y="1836"/>
                </a:lnTo>
                <a:lnTo>
                  <a:pt x="252" y="1837"/>
                </a:lnTo>
                <a:lnTo>
                  <a:pt x="261" y="1838"/>
                </a:lnTo>
                <a:lnTo>
                  <a:pt x="269" y="1838"/>
                </a:lnTo>
                <a:lnTo>
                  <a:pt x="274" y="1840"/>
                </a:lnTo>
                <a:lnTo>
                  <a:pt x="279" y="1840"/>
                </a:lnTo>
                <a:lnTo>
                  <a:pt x="282" y="1840"/>
                </a:lnTo>
                <a:lnTo>
                  <a:pt x="285" y="1840"/>
                </a:lnTo>
                <a:lnTo>
                  <a:pt x="287" y="1840"/>
                </a:lnTo>
                <a:lnTo>
                  <a:pt x="302" y="1803"/>
                </a:lnTo>
                <a:lnTo>
                  <a:pt x="296" y="1791"/>
                </a:lnTo>
                <a:lnTo>
                  <a:pt x="297" y="1790"/>
                </a:lnTo>
                <a:lnTo>
                  <a:pt x="300" y="1788"/>
                </a:lnTo>
                <a:lnTo>
                  <a:pt x="302" y="1782"/>
                </a:lnTo>
                <a:lnTo>
                  <a:pt x="305" y="1772"/>
                </a:lnTo>
                <a:lnTo>
                  <a:pt x="305" y="1761"/>
                </a:lnTo>
                <a:lnTo>
                  <a:pt x="305" y="1756"/>
                </a:lnTo>
                <a:lnTo>
                  <a:pt x="305" y="1753"/>
                </a:lnTo>
                <a:lnTo>
                  <a:pt x="305" y="1752"/>
                </a:lnTo>
                <a:lnTo>
                  <a:pt x="308" y="1750"/>
                </a:lnTo>
                <a:lnTo>
                  <a:pt x="314" y="1743"/>
                </a:lnTo>
                <a:lnTo>
                  <a:pt x="322" y="1734"/>
                </a:lnTo>
                <a:lnTo>
                  <a:pt x="331" y="1722"/>
                </a:lnTo>
                <a:lnTo>
                  <a:pt x="339" y="1711"/>
                </a:lnTo>
                <a:lnTo>
                  <a:pt x="347" y="1699"/>
                </a:lnTo>
                <a:lnTo>
                  <a:pt x="353" y="1689"/>
                </a:lnTo>
                <a:lnTo>
                  <a:pt x="355" y="1682"/>
                </a:lnTo>
                <a:lnTo>
                  <a:pt x="355" y="1673"/>
                </a:lnTo>
                <a:lnTo>
                  <a:pt x="355" y="1665"/>
                </a:lnTo>
                <a:lnTo>
                  <a:pt x="355" y="1660"/>
                </a:lnTo>
                <a:lnTo>
                  <a:pt x="355" y="1658"/>
                </a:lnTo>
                <a:lnTo>
                  <a:pt x="357" y="1655"/>
                </a:lnTo>
                <a:lnTo>
                  <a:pt x="364" y="1647"/>
                </a:lnTo>
                <a:lnTo>
                  <a:pt x="375" y="1637"/>
                </a:lnTo>
                <a:lnTo>
                  <a:pt x="387" y="1624"/>
                </a:lnTo>
                <a:lnTo>
                  <a:pt x="401" y="1609"/>
                </a:lnTo>
                <a:lnTo>
                  <a:pt x="414" y="1595"/>
                </a:lnTo>
                <a:lnTo>
                  <a:pt x="426" y="1582"/>
                </a:lnTo>
                <a:lnTo>
                  <a:pt x="436" y="1570"/>
                </a:lnTo>
                <a:lnTo>
                  <a:pt x="445" y="1560"/>
                </a:lnTo>
                <a:lnTo>
                  <a:pt x="454" y="1547"/>
                </a:lnTo>
                <a:lnTo>
                  <a:pt x="463" y="1532"/>
                </a:lnTo>
                <a:lnTo>
                  <a:pt x="474" y="1516"/>
                </a:lnTo>
                <a:lnTo>
                  <a:pt x="483" y="1500"/>
                </a:lnTo>
                <a:lnTo>
                  <a:pt x="493" y="1483"/>
                </a:lnTo>
                <a:lnTo>
                  <a:pt x="501" y="1465"/>
                </a:lnTo>
                <a:lnTo>
                  <a:pt x="509" y="1448"/>
                </a:lnTo>
                <a:lnTo>
                  <a:pt x="518" y="1430"/>
                </a:lnTo>
                <a:lnTo>
                  <a:pt x="528" y="1409"/>
                </a:lnTo>
                <a:lnTo>
                  <a:pt x="537" y="1387"/>
                </a:lnTo>
                <a:lnTo>
                  <a:pt x="547" y="1365"/>
                </a:lnTo>
                <a:lnTo>
                  <a:pt x="556" y="1345"/>
                </a:lnTo>
                <a:lnTo>
                  <a:pt x="562" y="1329"/>
                </a:lnTo>
                <a:lnTo>
                  <a:pt x="568" y="1318"/>
                </a:lnTo>
                <a:lnTo>
                  <a:pt x="569" y="1314"/>
                </a:lnTo>
                <a:lnTo>
                  <a:pt x="573" y="1325"/>
                </a:lnTo>
                <a:lnTo>
                  <a:pt x="582" y="1352"/>
                </a:lnTo>
                <a:lnTo>
                  <a:pt x="595" y="1392"/>
                </a:lnTo>
                <a:lnTo>
                  <a:pt x="611" y="1439"/>
                </a:lnTo>
                <a:lnTo>
                  <a:pt x="627" y="1487"/>
                </a:lnTo>
                <a:lnTo>
                  <a:pt x="644" y="1533"/>
                </a:lnTo>
                <a:lnTo>
                  <a:pt x="658" y="1570"/>
                </a:lnTo>
                <a:lnTo>
                  <a:pt x="668" y="1594"/>
                </a:lnTo>
                <a:lnTo>
                  <a:pt x="675" y="1608"/>
                </a:lnTo>
                <a:lnTo>
                  <a:pt x="681" y="1620"/>
                </a:lnTo>
                <a:lnTo>
                  <a:pt x="686" y="1629"/>
                </a:lnTo>
                <a:lnTo>
                  <a:pt x="690" y="1636"/>
                </a:lnTo>
                <a:lnTo>
                  <a:pt x="694" y="1643"/>
                </a:lnTo>
                <a:lnTo>
                  <a:pt x="696" y="1647"/>
                </a:lnTo>
                <a:lnTo>
                  <a:pt x="700" y="1651"/>
                </a:lnTo>
                <a:lnTo>
                  <a:pt x="703" y="1654"/>
                </a:lnTo>
                <a:lnTo>
                  <a:pt x="710" y="1660"/>
                </a:lnTo>
                <a:lnTo>
                  <a:pt x="716" y="1665"/>
                </a:lnTo>
                <a:lnTo>
                  <a:pt x="718" y="1667"/>
                </a:lnTo>
                <a:lnTo>
                  <a:pt x="719" y="1668"/>
                </a:lnTo>
                <a:lnTo>
                  <a:pt x="708" y="1730"/>
                </a:lnTo>
                <a:lnTo>
                  <a:pt x="697" y="1743"/>
                </a:lnTo>
                <a:lnTo>
                  <a:pt x="695" y="1746"/>
                </a:lnTo>
                <a:lnTo>
                  <a:pt x="688" y="1753"/>
                </a:lnTo>
                <a:lnTo>
                  <a:pt x="679" y="1761"/>
                </a:lnTo>
                <a:lnTo>
                  <a:pt x="670" y="1765"/>
                </a:lnTo>
                <a:lnTo>
                  <a:pt x="664" y="1766"/>
                </a:lnTo>
                <a:lnTo>
                  <a:pt x="657" y="1768"/>
                </a:lnTo>
                <a:lnTo>
                  <a:pt x="648" y="1769"/>
                </a:lnTo>
                <a:lnTo>
                  <a:pt x="637" y="1771"/>
                </a:lnTo>
                <a:lnTo>
                  <a:pt x="628" y="1772"/>
                </a:lnTo>
                <a:lnTo>
                  <a:pt x="620" y="1773"/>
                </a:lnTo>
                <a:lnTo>
                  <a:pt x="615" y="1774"/>
                </a:lnTo>
                <a:lnTo>
                  <a:pt x="613" y="1774"/>
                </a:lnTo>
                <a:lnTo>
                  <a:pt x="602" y="1787"/>
                </a:lnTo>
                <a:lnTo>
                  <a:pt x="591" y="1791"/>
                </a:lnTo>
                <a:lnTo>
                  <a:pt x="591" y="1792"/>
                </a:lnTo>
                <a:lnTo>
                  <a:pt x="591" y="1797"/>
                </a:lnTo>
                <a:lnTo>
                  <a:pt x="595" y="1802"/>
                </a:lnTo>
                <a:lnTo>
                  <a:pt x="600" y="1806"/>
                </a:lnTo>
                <a:lnTo>
                  <a:pt x="607" y="1809"/>
                </a:lnTo>
                <a:lnTo>
                  <a:pt x="619" y="1811"/>
                </a:lnTo>
                <a:lnTo>
                  <a:pt x="634" y="1813"/>
                </a:lnTo>
                <a:lnTo>
                  <a:pt x="650" y="1815"/>
                </a:lnTo>
                <a:lnTo>
                  <a:pt x="667" y="1817"/>
                </a:lnTo>
                <a:lnTo>
                  <a:pt x="683" y="1818"/>
                </a:lnTo>
                <a:lnTo>
                  <a:pt x="696" y="1818"/>
                </a:lnTo>
                <a:lnTo>
                  <a:pt x="705" y="1818"/>
                </a:lnTo>
                <a:lnTo>
                  <a:pt x="711" y="1817"/>
                </a:lnTo>
                <a:lnTo>
                  <a:pt x="718" y="1817"/>
                </a:lnTo>
                <a:lnTo>
                  <a:pt x="724" y="1815"/>
                </a:lnTo>
                <a:lnTo>
                  <a:pt x="730" y="1815"/>
                </a:lnTo>
                <a:lnTo>
                  <a:pt x="735" y="1814"/>
                </a:lnTo>
                <a:lnTo>
                  <a:pt x="740" y="1813"/>
                </a:lnTo>
                <a:lnTo>
                  <a:pt x="746" y="1812"/>
                </a:lnTo>
                <a:lnTo>
                  <a:pt x="751" y="1810"/>
                </a:lnTo>
                <a:lnTo>
                  <a:pt x="757" y="1807"/>
                </a:lnTo>
                <a:lnTo>
                  <a:pt x="765" y="1805"/>
                </a:lnTo>
                <a:lnTo>
                  <a:pt x="772" y="1803"/>
                </a:lnTo>
                <a:lnTo>
                  <a:pt x="780" y="1800"/>
                </a:lnTo>
                <a:lnTo>
                  <a:pt x="787" y="1798"/>
                </a:lnTo>
                <a:lnTo>
                  <a:pt x="793" y="1797"/>
                </a:lnTo>
                <a:lnTo>
                  <a:pt x="796" y="1796"/>
                </a:lnTo>
                <a:lnTo>
                  <a:pt x="798" y="1796"/>
                </a:lnTo>
                <a:lnTo>
                  <a:pt x="802" y="1813"/>
                </a:lnTo>
                <a:lnTo>
                  <a:pt x="804" y="1813"/>
                </a:lnTo>
                <a:lnTo>
                  <a:pt x="810" y="1813"/>
                </a:lnTo>
                <a:lnTo>
                  <a:pt x="819" y="1814"/>
                </a:lnTo>
                <a:lnTo>
                  <a:pt x="831" y="1814"/>
                </a:lnTo>
                <a:lnTo>
                  <a:pt x="842" y="1814"/>
                </a:lnTo>
                <a:lnTo>
                  <a:pt x="855" y="1815"/>
                </a:lnTo>
                <a:lnTo>
                  <a:pt x="866" y="1815"/>
                </a:lnTo>
                <a:lnTo>
                  <a:pt x="875" y="1815"/>
                </a:lnTo>
                <a:lnTo>
                  <a:pt x="886" y="1814"/>
                </a:lnTo>
                <a:lnTo>
                  <a:pt x="892" y="1812"/>
                </a:lnTo>
                <a:lnTo>
                  <a:pt x="896" y="1811"/>
                </a:lnTo>
                <a:lnTo>
                  <a:pt x="896" y="1810"/>
                </a:lnTo>
                <a:lnTo>
                  <a:pt x="894" y="1769"/>
                </a:lnTo>
                <a:lnTo>
                  <a:pt x="887" y="1745"/>
                </a:lnTo>
                <a:close/>
                <a:moveTo>
                  <a:pt x="373" y="945"/>
                </a:moveTo>
                <a:lnTo>
                  <a:pt x="391" y="953"/>
                </a:lnTo>
                <a:lnTo>
                  <a:pt x="416" y="916"/>
                </a:lnTo>
                <a:lnTo>
                  <a:pt x="411" y="942"/>
                </a:lnTo>
                <a:lnTo>
                  <a:pt x="407" y="970"/>
                </a:lnTo>
                <a:lnTo>
                  <a:pt x="402" y="996"/>
                </a:lnTo>
                <a:lnTo>
                  <a:pt x="399" y="1023"/>
                </a:lnTo>
                <a:lnTo>
                  <a:pt x="364" y="1011"/>
                </a:lnTo>
                <a:lnTo>
                  <a:pt x="368" y="1002"/>
                </a:lnTo>
                <a:lnTo>
                  <a:pt x="371" y="991"/>
                </a:lnTo>
                <a:lnTo>
                  <a:pt x="373" y="983"/>
                </a:lnTo>
                <a:lnTo>
                  <a:pt x="375" y="977"/>
                </a:lnTo>
                <a:lnTo>
                  <a:pt x="373" y="973"/>
                </a:lnTo>
                <a:lnTo>
                  <a:pt x="372" y="970"/>
                </a:lnTo>
                <a:lnTo>
                  <a:pt x="369" y="966"/>
                </a:lnTo>
                <a:lnTo>
                  <a:pt x="365" y="963"/>
                </a:lnTo>
                <a:lnTo>
                  <a:pt x="365" y="962"/>
                </a:lnTo>
                <a:lnTo>
                  <a:pt x="365" y="961"/>
                </a:lnTo>
                <a:lnTo>
                  <a:pt x="373" y="945"/>
                </a:lnTo>
                <a:close/>
                <a:moveTo>
                  <a:pt x="266" y="958"/>
                </a:moveTo>
                <a:lnTo>
                  <a:pt x="267" y="957"/>
                </a:lnTo>
                <a:lnTo>
                  <a:pt x="271" y="956"/>
                </a:lnTo>
                <a:lnTo>
                  <a:pt x="277" y="954"/>
                </a:lnTo>
                <a:lnTo>
                  <a:pt x="282" y="953"/>
                </a:lnTo>
                <a:lnTo>
                  <a:pt x="282" y="956"/>
                </a:lnTo>
                <a:lnTo>
                  <a:pt x="281" y="958"/>
                </a:lnTo>
                <a:lnTo>
                  <a:pt x="280" y="961"/>
                </a:lnTo>
                <a:lnTo>
                  <a:pt x="279" y="963"/>
                </a:lnTo>
                <a:lnTo>
                  <a:pt x="274" y="968"/>
                </a:lnTo>
                <a:lnTo>
                  <a:pt x="271" y="972"/>
                </a:lnTo>
                <a:lnTo>
                  <a:pt x="271" y="976"/>
                </a:lnTo>
                <a:lnTo>
                  <a:pt x="273" y="978"/>
                </a:lnTo>
                <a:lnTo>
                  <a:pt x="278" y="979"/>
                </a:lnTo>
                <a:lnTo>
                  <a:pt x="282" y="978"/>
                </a:lnTo>
                <a:lnTo>
                  <a:pt x="287" y="975"/>
                </a:lnTo>
                <a:lnTo>
                  <a:pt x="292" y="971"/>
                </a:lnTo>
                <a:lnTo>
                  <a:pt x="294" y="970"/>
                </a:lnTo>
                <a:lnTo>
                  <a:pt x="295" y="971"/>
                </a:lnTo>
                <a:lnTo>
                  <a:pt x="296" y="973"/>
                </a:lnTo>
                <a:lnTo>
                  <a:pt x="300" y="976"/>
                </a:lnTo>
                <a:lnTo>
                  <a:pt x="303" y="977"/>
                </a:lnTo>
                <a:lnTo>
                  <a:pt x="305" y="978"/>
                </a:lnTo>
                <a:lnTo>
                  <a:pt x="307" y="977"/>
                </a:lnTo>
                <a:lnTo>
                  <a:pt x="307" y="978"/>
                </a:lnTo>
                <a:lnTo>
                  <a:pt x="309" y="981"/>
                </a:lnTo>
                <a:lnTo>
                  <a:pt x="311" y="984"/>
                </a:lnTo>
                <a:lnTo>
                  <a:pt x="315" y="986"/>
                </a:lnTo>
                <a:lnTo>
                  <a:pt x="319" y="986"/>
                </a:lnTo>
                <a:lnTo>
                  <a:pt x="324" y="984"/>
                </a:lnTo>
                <a:lnTo>
                  <a:pt x="327" y="981"/>
                </a:lnTo>
                <a:lnTo>
                  <a:pt x="329" y="980"/>
                </a:lnTo>
                <a:lnTo>
                  <a:pt x="329" y="981"/>
                </a:lnTo>
                <a:lnTo>
                  <a:pt x="330" y="985"/>
                </a:lnTo>
                <a:lnTo>
                  <a:pt x="331" y="987"/>
                </a:lnTo>
                <a:lnTo>
                  <a:pt x="333" y="990"/>
                </a:lnTo>
                <a:lnTo>
                  <a:pt x="338" y="990"/>
                </a:lnTo>
                <a:lnTo>
                  <a:pt x="340" y="988"/>
                </a:lnTo>
                <a:lnTo>
                  <a:pt x="342" y="986"/>
                </a:lnTo>
                <a:lnTo>
                  <a:pt x="342" y="985"/>
                </a:lnTo>
                <a:lnTo>
                  <a:pt x="345" y="987"/>
                </a:lnTo>
                <a:lnTo>
                  <a:pt x="346" y="988"/>
                </a:lnTo>
                <a:lnTo>
                  <a:pt x="349" y="991"/>
                </a:lnTo>
                <a:lnTo>
                  <a:pt x="352" y="991"/>
                </a:lnTo>
                <a:lnTo>
                  <a:pt x="355" y="991"/>
                </a:lnTo>
                <a:lnTo>
                  <a:pt x="357" y="990"/>
                </a:lnTo>
                <a:lnTo>
                  <a:pt x="360" y="987"/>
                </a:lnTo>
                <a:lnTo>
                  <a:pt x="358" y="993"/>
                </a:lnTo>
                <a:lnTo>
                  <a:pt x="357" y="999"/>
                </a:lnTo>
                <a:lnTo>
                  <a:pt x="356" y="1003"/>
                </a:lnTo>
                <a:lnTo>
                  <a:pt x="355" y="1008"/>
                </a:lnTo>
                <a:lnTo>
                  <a:pt x="257" y="975"/>
                </a:lnTo>
                <a:lnTo>
                  <a:pt x="266" y="958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3900" tIns="51951" rIns="103900" bIns="5195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8" name="Line 65"/>
          <p:cNvSpPr>
            <a:spLocks noChangeShapeType="1"/>
          </p:cNvSpPr>
          <p:nvPr/>
        </p:nvSpPr>
        <p:spPr bwMode="auto">
          <a:xfrm>
            <a:off x="1774252" y="2577874"/>
            <a:ext cx="936233" cy="15223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00" tIns="51951" rIns="103900" bIns="5195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1867" dirty="0">
              <a:solidFill>
                <a:srgbClr val="0A54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0" name="Picture 2" descr="C:\Users\4038718\Desktop\新しいフォルダー\I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758" y="4310748"/>
            <a:ext cx="3376247" cy="17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3" descr="C:\Users\4038718\Desktop\新しいフォルダー\I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3" y="4324647"/>
            <a:ext cx="3376247" cy="177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テキスト ボックス 157"/>
          <p:cNvSpPr txBox="1"/>
          <p:nvPr/>
        </p:nvSpPr>
        <p:spPr>
          <a:xfrm>
            <a:off x="10212338" y="4931887"/>
            <a:ext cx="1084813" cy="392239"/>
          </a:xfrm>
          <a:prstGeom prst="rect">
            <a:avLst/>
          </a:prstGeom>
          <a:solidFill>
            <a:schemeClr val="bg1"/>
          </a:solidFill>
        </p:spPr>
        <p:txBody>
          <a:bodyPr wrap="square" lIns="103900" tIns="51951" rIns="103900" bIns="51951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67" b="1" dirty="0">
                <a:solidFill>
                  <a:srgbClr val="0A54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</a:t>
            </a:r>
            <a:r>
              <a:rPr lang="ja-JP" altLang="en-US" sz="1867" b="1" dirty="0">
                <a:solidFill>
                  <a:srgbClr val="0A54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867" b="1" dirty="0">
                <a:solidFill>
                  <a:srgbClr val="0A54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</a:t>
            </a:r>
          </a:p>
        </p:txBody>
      </p:sp>
      <p:pic>
        <p:nvPicPr>
          <p:cNvPr id="164" name="Picture 2" descr="C:\Users\4038718\Desktop\新しいフォルダー\I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235" y="4310747"/>
            <a:ext cx="3376247" cy="179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9" name="直線矢印コネクタ 168"/>
          <p:cNvCxnSpPr/>
          <p:nvPr/>
        </p:nvCxnSpPr>
        <p:spPr bwMode="auto">
          <a:xfrm>
            <a:off x="8759651" y="4814473"/>
            <a:ext cx="1340904" cy="0"/>
          </a:xfrm>
          <a:prstGeom prst="straightConnector1">
            <a:avLst/>
          </a:prstGeom>
          <a:noFill/>
          <a:ln w="22225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線矢印コネクタ 170"/>
          <p:cNvCxnSpPr/>
          <p:nvPr/>
        </p:nvCxnSpPr>
        <p:spPr bwMode="auto">
          <a:xfrm>
            <a:off x="1328152" y="4893309"/>
            <a:ext cx="1340904" cy="0"/>
          </a:xfrm>
          <a:prstGeom prst="straightConnector1">
            <a:avLst/>
          </a:prstGeom>
          <a:noFill/>
          <a:ln w="22225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線矢印コネクタ 171"/>
          <p:cNvCxnSpPr/>
          <p:nvPr/>
        </p:nvCxnSpPr>
        <p:spPr bwMode="auto">
          <a:xfrm>
            <a:off x="5124235" y="4847876"/>
            <a:ext cx="1340904" cy="0"/>
          </a:xfrm>
          <a:prstGeom prst="straightConnector1">
            <a:avLst/>
          </a:prstGeom>
          <a:noFill/>
          <a:ln w="22225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9" name="テキスト ボックス 178"/>
          <p:cNvSpPr txBox="1"/>
          <p:nvPr/>
        </p:nvSpPr>
        <p:spPr>
          <a:xfrm>
            <a:off x="6540746" y="4931887"/>
            <a:ext cx="1057471" cy="392239"/>
          </a:xfrm>
          <a:prstGeom prst="rect">
            <a:avLst/>
          </a:prstGeom>
          <a:solidFill>
            <a:schemeClr val="bg1"/>
          </a:solidFill>
        </p:spPr>
        <p:txBody>
          <a:bodyPr wrap="square" lIns="103900" tIns="51951" rIns="103900" bIns="51951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67" b="1" dirty="0">
                <a:solidFill>
                  <a:srgbClr val="0A54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1867" b="1" dirty="0">
                <a:solidFill>
                  <a:srgbClr val="0A54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867" b="1" dirty="0">
                <a:solidFill>
                  <a:srgbClr val="0A54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</a:t>
            </a: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6540744" y="5332000"/>
            <a:ext cx="1057472" cy="597359"/>
          </a:xfrm>
          <a:prstGeom prst="rect">
            <a:avLst/>
          </a:prstGeom>
          <a:solidFill>
            <a:schemeClr val="bg1"/>
          </a:solidFill>
        </p:spPr>
        <p:txBody>
          <a:bodyPr wrap="square" lIns="103900" tIns="51951" rIns="103900" bIns="51951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b="1" dirty="0">
                <a:solidFill>
                  <a:srgbClr val="FF0000"/>
                </a:solidFill>
                <a:latin typeface="Tahoma" pitchFamily="34" charset="0"/>
                <a:ea typeface="HGPｺﾞｼｯｸE" pitchFamily="50" charset="-128"/>
                <a:cs typeface="Meiryo UI" panose="020B0604030504040204" pitchFamily="50" charset="-128"/>
              </a:rPr>
              <a:t>◯</a:t>
            </a: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2858267" y="4931888"/>
            <a:ext cx="1057472" cy="392239"/>
          </a:xfrm>
          <a:prstGeom prst="rect">
            <a:avLst/>
          </a:prstGeom>
          <a:solidFill>
            <a:schemeClr val="bg1"/>
          </a:solidFill>
        </p:spPr>
        <p:txBody>
          <a:bodyPr wrap="square" lIns="103900" tIns="51951" rIns="103900" bIns="51951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67" b="1" dirty="0">
                <a:solidFill>
                  <a:srgbClr val="0A54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1867" b="1" dirty="0">
                <a:solidFill>
                  <a:srgbClr val="0A54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867" b="1" dirty="0">
                <a:solidFill>
                  <a:srgbClr val="0A54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</a:t>
            </a:r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2858267" y="5332000"/>
            <a:ext cx="1057472" cy="597359"/>
          </a:xfrm>
          <a:prstGeom prst="rect">
            <a:avLst/>
          </a:prstGeom>
          <a:solidFill>
            <a:schemeClr val="bg1"/>
          </a:solidFill>
        </p:spPr>
        <p:txBody>
          <a:bodyPr wrap="square" lIns="103900" tIns="51951" rIns="103900" bIns="51951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b="1" dirty="0">
                <a:solidFill>
                  <a:srgbClr val="FF0000"/>
                </a:solidFill>
                <a:latin typeface="Tahoma" pitchFamily="34" charset="0"/>
                <a:ea typeface="HGPｺﾞｼｯｸE" pitchFamily="50" charset="-128"/>
                <a:cs typeface="Meiryo UI" panose="020B0604030504040204" pitchFamily="50" charset="-128"/>
              </a:rPr>
              <a:t>◯</a:t>
            </a:r>
          </a:p>
        </p:txBody>
      </p:sp>
      <p:sp>
        <p:nvSpPr>
          <p:cNvPr id="184" name="Rectangle 63"/>
          <p:cNvSpPr>
            <a:spLocks noChangeArrowheads="1"/>
          </p:cNvSpPr>
          <p:nvPr/>
        </p:nvSpPr>
        <p:spPr bwMode="auto">
          <a:xfrm>
            <a:off x="9931585" y="1848971"/>
            <a:ext cx="74247" cy="18692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900" tIns="51951" rIns="103900" bIns="51951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87" name="Line 12"/>
          <p:cNvSpPr>
            <a:spLocks noChangeShapeType="1"/>
          </p:cNvSpPr>
          <p:nvPr/>
        </p:nvSpPr>
        <p:spPr bwMode="auto">
          <a:xfrm flipH="1">
            <a:off x="2867927" y="2066269"/>
            <a:ext cx="7307379" cy="34993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00" tIns="51951" rIns="103900" bIns="5195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grpSp>
        <p:nvGrpSpPr>
          <p:cNvPr id="188" name="Group 65"/>
          <p:cNvGrpSpPr>
            <a:grpSpLocks/>
          </p:cNvGrpSpPr>
          <p:nvPr/>
        </p:nvGrpSpPr>
        <p:grpSpPr bwMode="auto">
          <a:xfrm rot="10463457">
            <a:off x="9709660" y="2021401"/>
            <a:ext cx="459153" cy="126207"/>
            <a:chOff x="3524" y="3359"/>
            <a:chExt cx="263" cy="116"/>
          </a:xfrm>
        </p:grpSpPr>
        <p:sp>
          <p:nvSpPr>
            <p:cNvPr id="189" name="Rectangle 66"/>
            <p:cNvSpPr>
              <a:spLocks noChangeArrowheads="1"/>
            </p:cNvSpPr>
            <p:nvPr/>
          </p:nvSpPr>
          <p:spPr bwMode="auto">
            <a:xfrm>
              <a:off x="3524" y="3365"/>
              <a:ext cx="205" cy="108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algn="ctr"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0" name="AutoShape 67"/>
            <p:cNvSpPr>
              <a:spLocks noChangeArrowheads="1"/>
            </p:cNvSpPr>
            <p:nvPr/>
          </p:nvSpPr>
          <p:spPr bwMode="auto">
            <a:xfrm rot="-5400000">
              <a:off x="3695" y="3382"/>
              <a:ext cx="116" cy="69"/>
            </a:xfrm>
            <a:prstGeom prst="triangle">
              <a:avLst>
                <a:gd name="adj" fmla="val 42153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algn="ctr"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191" name="Arc 25"/>
          <p:cNvSpPr>
            <a:spLocks/>
          </p:cNvSpPr>
          <p:nvPr/>
        </p:nvSpPr>
        <p:spPr bwMode="auto">
          <a:xfrm flipH="1">
            <a:off x="9024005" y="2085007"/>
            <a:ext cx="635000" cy="34528"/>
          </a:xfrm>
          <a:custGeom>
            <a:avLst/>
            <a:gdLst>
              <a:gd name="T0" fmla="*/ 2147483647 w 21600"/>
              <a:gd name="T1" fmla="*/ 0 h 8909"/>
              <a:gd name="T2" fmla="*/ 2147483647 w 21600"/>
              <a:gd name="T3" fmla="*/ 2147483647 h 8909"/>
              <a:gd name="T4" fmla="*/ 0 w 21600"/>
              <a:gd name="T5" fmla="*/ 2147483647 h 89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8909" fill="none" extrusionOk="0">
                <a:moveTo>
                  <a:pt x="21597" y="-1"/>
                </a:moveTo>
                <a:cubicBezTo>
                  <a:pt x="21599" y="116"/>
                  <a:pt x="21600" y="233"/>
                  <a:pt x="21600" y="351"/>
                </a:cubicBezTo>
                <a:cubicBezTo>
                  <a:pt x="21600" y="3294"/>
                  <a:pt x="20998" y="6206"/>
                  <a:pt x="19832" y="8909"/>
                </a:cubicBezTo>
              </a:path>
              <a:path w="21600" h="8909" stroke="0" extrusionOk="0">
                <a:moveTo>
                  <a:pt x="21597" y="-1"/>
                </a:moveTo>
                <a:cubicBezTo>
                  <a:pt x="21599" y="116"/>
                  <a:pt x="21600" y="233"/>
                  <a:pt x="21600" y="351"/>
                </a:cubicBezTo>
                <a:cubicBezTo>
                  <a:pt x="21600" y="3294"/>
                  <a:pt x="20998" y="6206"/>
                  <a:pt x="19832" y="8909"/>
                </a:cubicBezTo>
                <a:lnTo>
                  <a:pt x="0" y="351"/>
                </a:lnTo>
                <a:lnTo>
                  <a:pt x="21597" y="-1"/>
                </a:lnTo>
                <a:close/>
              </a:path>
            </a:pathLst>
          </a:custGeom>
          <a:solidFill>
            <a:srgbClr val="C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2264" tIns="53177" rIns="102264" bIns="5317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10212338" y="5332000"/>
            <a:ext cx="1095391" cy="597359"/>
          </a:xfrm>
          <a:prstGeom prst="rect">
            <a:avLst/>
          </a:prstGeom>
          <a:solidFill>
            <a:schemeClr val="bg1"/>
          </a:solidFill>
        </p:spPr>
        <p:txBody>
          <a:bodyPr wrap="square" lIns="103900" tIns="51951" rIns="103900" bIns="51951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b="1" dirty="0">
                <a:solidFill>
                  <a:srgbClr val="FF0000"/>
                </a:solidFill>
                <a:latin typeface="Tahoma" pitchFamily="34" charset="0"/>
                <a:ea typeface="HGPｺﾞｼｯｸE" pitchFamily="50" charset="-128"/>
                <a:cs typeface="Meiryo UI" panose="020B0604030504040204" pitchFamily="50" charset="-128"/>
              </a:rPr>
              <a:t>◯</a:t>
            </a:r>
          </a:p>
        </p:txBody>
      </p:sp>
      <p:sp>
        <p:nvSpPr>
          <p:cNvPr id="126" name="Slide Number Placeholder 8"/>
          <p:cNvSpPr txBox="1">
            <a:spLocks/>
          </p:cNvSpPr>
          <p:nvPr/>
        </p:nvSpPr>
        <p:spPr>
          <a:xfrm>
            <a:off x="5813071" y="6638211"/>
            <a:ext cx="528000" cy="192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9pPr>
          </a:lstStyle>
          <a:p>
            <a:pPr algn="ctr" defTabSz="1219170"/>
            <a:fld id="{0BED32BD-2AB6-2D40-A7A5-FA318B8F471B}" type="slidenum">
              <a:rPr lang="en-US">
                <a:solidFill>
                  <a:prstClr val="white"/>
                </a:solidFill>
                <a:latin typeface="Calibri" panose="020F0502020204030204" pitchFamily="34" charset="0"/>
              </a:rPr>
              <a:pPr algn="ctr" defTabSz="1219170"/>
              <a:t>5</a:t>
            </a:fld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27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0376" y="194915"/>
            <a:ext cx="1341947" cy="33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テキスト ボックス 141"/>
          <p:cNvSpPr txBox="1"/>
          <p:nvPr/>
        </p:nvSpPr>
        <p:spPr>
          <a:xfrm>
            <a:off x="3175003" y="2598151"/>
            <a:ext cx="53732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333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1.6m</a:t>
            </a:r>
            <a:endParaRPr lang="ja-JP" altLang="en-US" sz="1333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</a:endParaRPr>
          </a:p>
        </p:txBody>
      </p:sp>
      <p:sp>
        <p:nvSpPr>
          <p:cNvPr id="143" name="Text Box 14"/>
          <p:cNvSpPr txBox="1">
            <a:spLocks noChangeArrowheads="1"/>
          </p:cNvSpPr>
          <p:nvPr/>
        </p:nvSpPr>
        <p:spPr bwMode="auto">
          <a:xfrm>
            <a:off x="2122204" y="1425340"/>
            <a:ext cx="1639637" cy="43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900" tIns="51951" rIns="103900" bIns="5195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lnSpc>
                <a:spcPts val="1333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333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Face detection</a:t>
            </a:r>
          </a:p>
          <a:p>
            <a:pPr algn="ctr" defTabSz="1219170" eaLnBrk="1" fontAlgn="base" hangingPunct="1">
              <a:lnSpc>
                <a:spcPts val="1333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333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End point</a:t>
            </a:r>
            <a:endParaRPr lang="ja-JP" altLang="en-US" sz="1333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6" name="Text Box 14"/>
          <p:cNvSpPr txBox="1">
            <a:spLocks noChangeArrowheads="1"/>
          </p:cNvSpPr>
          <p:nvPr/>
        </p:nvSpPr>
        <p:spPr bwMode="auto">
          <a:xfrm>
            <a:off x="627200" y="1440951"/>
            <a:ext cx="1560659" cy="43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900" tIns="51951" rIns="103900" bIns="5195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lnSpc>
                <a:spcPts val="1333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333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Face detection Start point</a:t>
            </a:r>
            <a:endParaRPr lang="ja-JP" altLang="en-US" sz="1333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9" name="Line 23"/>
          <p:cNvSpPr>
            <a:spLocks noChangeShapeType="1"/>
          </p:cNvSpPr>
          <p:nvPr/>
        </p:nvSpPr>
        <p:spPr bwMode="auto">
          <a:xfrm>
            <a:off x="3182431" y="2096547"/>
            <a:ext cx="9771" cy="33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00" tIns="51951" rIns="103900" bIns="5195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22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3167169" y="2066647"/>
            <a:ext cx="53732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333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</a:rPr>
              <a:t>0.8m</a:t>
            </a:r>
            <a:endParaRPr lang="ja-JP" altLang="en-US" sz="1333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</a:endParaRPr>
          </a:p>
        </p:txBody>
      </p:sp>
      <p:cxnSp>
        <p:nvCxnSpPr>
          <p:cNvPr id="153" name="直線矢印コネクタ 152"/>
          <p:cNvCxnSpPr/>
          <p:nvPr/>
        </p:nvCxnSpPr>
        <p:spPr>
          <a:xfrm>
            <a:off x="8658057" y="2853291"/>
            <a:ext cx="2388688" cy="18443"/>
          </a:xfrm>
          <a:prstGeom prst="straightConnector1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  <a:headEnd type="triangle" w="sm" len="sm"/>
            <a:tailEnd type="triangl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 Box 84"/>
          <p:cNvSpPr txBox="1">
            <a:spLocks noChangeArrowheads="1"/>
          </p:cNvSpPr>
          <p:nvPr/>
        </p:nvSpPr>
        <p:spPr bwMode="auto">
          <a:xfrm>
            <a:off x="8618468" y="2568962"/>
            <a:ext cx="24594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b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Recommended range of installation</a:t>
            </a:r>
            <a:endParaRPr lang="ja-JP" altLang="en-US" sz="1200" b="1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063711" y="1292156"/>
            <a:ext cx="3441007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67" dirty="0">
                <a:solidFill>
                  <a:srgbClr val="0A54A0"/>
                </a:solidFill>
                <a:latin typeface="Calibri" panose="020F0502020204030204" pitchFamily="34" charset="0"/>
                <a:ea typeface="HGPｺﾞｼｯｸE" pitchFamily="50" charset="-128"/>
              </a:rPr>
              <a:t>Distance from face detection start position</a:t>
            </a:r>
          </a:p>
        </p:txBody>
      </p:sp>
      <p:sp>
        <p:nvSpPr>
          <p:cNvPr id="3" name="円/楕円 2"/>
          <p:cNvSpPr/>
          <p:nvPr/>
        </p:nvSpPr>
        <p:spPr>
          <a:xfrm>
            <a:off x="5600540" y="3924927"/>
            <a:ext cx="192000" cy="192000"/>
          </a:xfrm>
          <a:prstGeom prst="ellipse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1867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882422" y="4947520"/>
            <a:ext cx="1025857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rgbClr val="0A54A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9m 29.5ft</a:t>
            </a:r>
            <a:endParaRPr lang="ja-JP" altLang="en-US" sz="1600" b="1" dirty="0">
              <a:solidFill>
                <a:srgbClr val="0A54A0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6548733" y="4947901"/>
            <a:ext cx="1036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rgbClr val="0A54A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11m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rgbClr val="0A54A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36ft</a:t>
            </a:r>
            <a:endParaRPr lang="ja-JP" altLang="en-US" sz="1600" b="1" dirty="0">
              <a:solidFill>
                <a:srgbClr val="0A54A0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10221965" y="4953268"/>
            <a:ext cx="1080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rgbClr val="0A54A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13m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rgbClr val="0A54A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42.6ft</a:t>
            </a:r>
            <a:endParaRPr lang="ja-JP" altLang="en-US" sz="1600" b="1" dirty="0">
              <a:solidFill>
                <a:srgbClr val="0A54A0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4" name="タイトル 1"/>
          <p:cNvSpPr txBox="1">
            <a:spLocks/>
          </p:cNvSpPr>
          <p:nvPr/>
        </p:nvSpPr>
        <p:spPr>
          <a:xfrm>
            <a:off x="620685" y="7190"/>
            <a:ext cx="10233147" cy="700412"/>
          </a:xfrm>
          <a:prstGeom prst="rect">
            <a:avLst/>
          </a:prstGeom>
        </p:spPr>
        <p:txBody>
          <a:bodyPr vert="horz" lIns="121699" tIns="60837" rIns="121699" bIns="60837" rtlCol="0" anchor="ctr">
            <a:normAutofit/>
          </a:bodyPr>
          <a:lstStyle>
            <a:lvl1pPr algn="l" defTabSz="456368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8475"/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Example of camera installation position 2</a:t>
            </a:r>
          </a:p>
        </p:txBody>
      </p:sp>
    </p:spTree>
    <p:extLst>
      <p:ext uri="{BB962C8B-B14F-4D97-AF65-F5344CB8AC3E}">
        <p14:creationId xmlns:p14="http://schemas.microsoft.com/office/powerpoint/2010/main" val="190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0376" y="194916"/>
            <a:ext cx="1341947" cy="33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8"/>
          <p:cNvSpPr txBox="1">
            <a:spLocks/>
          </p:cNvSpPr>
          <p:nvPr/>
        </p:nvSpPr>
        <p:spPr>
          <a:xfrm>
            <a:off x="5813071" y="6638211"/>
            <a:ext cx="528000" cy="192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9pPr>
          </a:lstStyle>
          <a:p>
            <a:pPr algn="ctr" defTabSz="1219170"/>
            <a:fld id="{0BED32BD-2AB6-2D40-A7A5-FA318B8F471B}" type="slidenum">
              <a: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 defTabSz="1219170"/>
              <a:t>6</a:t>
            </a:fld>
            <a:endParaRPr lang="en-US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" descr="C:\Users\4020756.PCC-AD\10.SSBD\10.グローバル営業部\03.顔認証ソリューション推進課\20190530_未登録顔検知SE資料作成\③設置条件（藤本）\写真\cas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661" y="3219200"/>
            <a:ext cx="4829276" cy="294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グループ化 22"/>
          <p:cNvGrpSpPr/>
          <p:nvPr/>
        </p:nvGrpSpPr>
        <p:grpSpPr>
          <a:xfrm>
            <a:off x="5550552" y="4180597"/>
            <a:ext cx="966669" cy="1662179"/>
            <a:chOff x="3896225" y="2276872"/>
            <a:chExt cx="1512168" cy="2315208"/>
          </a:xfrm>
        </p:grpSpPr>
        <p:sp>
          <p:nvSpPr>
            <p:cNvPr id="24" name="台形 23"/>
            <p:cNvSpPr/>
            <p:nvPr/>
          </p:nvSpPr>
          <p:spPr>
            <a:xfrm flipV="1">
              <a:off x="4143298" y="2276872"/>
              <a:ext cx="1018022" cy="1451112"/>
            </a:xfrm>
            <a:prstGeom prst="trapezoid">
              <a:avLst/>
            </a:prstGeom>
            <a:solidFill>
              <a:srgbClr val="00B050"/>
            </a:solidFill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867">
                <a:solidFill>
                  <a:srgbClr val="0A5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25" name="二等辺三角形 24"/>
            <p:cNvSpPr/>
            <p:nvPr/>
          </p:nvSpPr>
          <p:spPr>
            <a:xfrm flipV="1">
              <a:off x="3896225" y="3727984"/>
              <a:ext cx="1512168" cy="864096"/>
            </a:xfrm>
            <a:prstGeom prst="triangle">
              <a:avLst/>
            </a:prstGeom>
            <a:solidFill>
              <a:srgbClr val="00B050"/>
            </a:solidFill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867">
                <a:solidFill>
                  <a:srgbClr val="0A5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 flipV="1">
              <a:off x="4408624" y="3724275"/>
              <a:ext cx="485321" cy="231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正方形/長方形 17"/>
          <p:cNvSpPr/>
          <p:nvPr/>
        </p:nvSpPr>
        <p:spPr>
          <a:xfrm>
            <a:off x="8550547" y="4128785"/>
            <a:ext cx="3321775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67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Increase the captured best shot images as much as possible at this face detection area.</a:t>
            </a:r>
          </a:p>
        </p:txBody>
      </p:sp>
      <p:cxnSp>
        <p:nvCxnSpPr>
          <p:cNvPr id="3" name="直線矢印コネクタ 2"/>
          <p:cNvCxnSpPr>
            <a:endCxn id="24" idx="3"/>
          </p:cNvCxnSpPr>
          <p:nvPr/>
        </p:nvCxnSpPr>
        <p:spPr>
          <a:xfrm flipH="1">
            <a:off x="6277930" y="4631267"/>
            <a:ext cx="2459671" cy="70236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 187">
            <a:extLst>
              <a:ext uri="{FF2B5EF4-FFF2-40B4-BE49-F238E27FC236}">
                <a16:creationId xmlns:a16="http://schemas.microsoft.com/office/drawing/2014/main" id="{B15575FE-2DCB-4374-B932-4CA8C53A44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9458" y="1026705"/>
          <a:ext cx="11169876" cy="1830520"/>
        </p:xfrm>
        <a:graphic>
          <a:graphicData uri="http://schemas.openxmlformats.org/drawingml/2006/table">
            <a:tbl>
              <a:tblPr firstRow="1" bandRow="1"/>
              <a:tblGrid>
                <a:gridCol w="398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0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92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Problem case1</a:t>
                      </a:r>
                      <a:endParaRPr kumimoji="1" lang="ja-JP" altLang="en-US" sz="2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8000" marR="48000" marT="14400" marB="144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Countermeasure</a:t>
                      </a:r>
                      <a:endParaRPr kumimoji="1" lang="ja-JP" altLang="en-US" sz="2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8000" marR="48000" marT="14400" marB="14400"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2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1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 alarm triggered</a:t>
                      </a:r>
                      <a:r>
                        <a:rPr kumimoji="1" lang="en-US" altLang="ja-JP" sz="210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when unregistered</a:t>
                      </a:r>
                      <a:r>
                        <a:rPr kumimoji="1" lang="en-US" altLang="ja-JP" sz="2100" b="1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person passes through the face detection camera</a:t>
                      </a:r>
                      <a:endParaRPr kumimoji="1" lang="en-US" altLang="ja-JP" sz="2100" b="1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8000" marR="48000" marT="14400" marB="144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90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This is because ASF950 received</a:t>
                      </a:r>
                      <a:r>
                        <a:rPr kumimoji="1" lang="en-US" altLang="ja-JP" sz="1900" b="1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less than 5 best shot images.</a:t>
                      </a:r>
                    </a:p>
                    <a:p>
                      <a:pPr algn="l"/>
                      <a:r>
                        <a:rPr kumimoji="1" lang="en-US" altLang="ja-JP" sz="1900" b="1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In order to increase the number of captured best shot images,</a:t>
                      </a:r>
                    </a:p>
                    <a:p>
                      <a:pPr algn="l"/>
                      <a:r>
                        <a:rPr kumimoji="1" lang="en-US" altLang="ja-JP" sz="1900" b="1" baseline="0" dirty="0" smtClean="0">
                          <a:solidFill>
                            <a:srgbClr val="0A54A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decrease the angle of depression about 5 to 8 degree</a:t>
                      </a:r>
                      <a:r>
                        <a:rPr kumimoji="1" lang="en-US" altLang="ja-JP" sz="1900" b="1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by moving the camera installation position away from the face detection area or</a:t>
                      </a:r>
                    </a:p>
                    <a:p>
                      <a:pPr algn="l"/>
                      <a:r>
                        <a:rPr kumimoji="1" lang="en-US" altLang="ja-JP" sz="1900" b="1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lower the camera installation height </a:t>
                      </a:r>
                      <a:endParaRPr kumimoji="1" lang="en-US" altLang="ja-JP" sz="1900" b="1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8000" marR="48000" marT="14400" marB="14400"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896807"/>
                  </a:ext>
                </a:extLst>
              </a:tr>
            </a:tbl>
          </a:graphicData>
        </a:graphic>
      </p:graphicFrame>
      <p:sp>
        <p:nvSpPr>
          <p:cNvPr id="14" name="タイトル 1"/>
          <p:cNvSpPr txBox="1">
            <a:spLocks/>
          </p:cNvSpPr>
          <p:nvPr/>
        </p:nvSpPr>
        <p:spPr>
          <a:xfrm>
            <a:off x="620685" y="7190"/>
            <a:ext cx="10233147" cy="700412"/>
          </a:xfrm>
          <a:prstGeom prst="rect">
            <a:avLst/>
          </a:prstGeom>
        </p:spPr>
        <p:txBody>
          <a:bodyPr vert="horz" lIns="121699" tIns="60837" rIns="121699" bIns="60837" rtlCol="0" anchor="ctr">
            <a:normAutofit/>
          </a:bodyPr>
          <a:lstStyle>
            <a:lvl1pPr algn="l" defTabSz="456368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8475" fontAlgn="base">
              <a:spcBef>
                <a:spcPts val="0"/>
              </a:spcBef>
              <a:spcAft>
                <a:spcPct val="0"/>
              </a:spcAft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Camera angle adjustment for Unregistered face detection</a:t>
            </a:r>
          </a:p>
        </p:txBody>
      </p:sp>
    </p:spTree>
    <p:extLst>
      <p:ext uri="{BB962C8B-B14F-4D97-AF65-F5344CB8AC3E}">
        <p14:creationId xmlns:p14="http://schemas.microsoft.com/office/powerpoint/2010/main" val="154008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0376" y="194916"/>
            <a:ext cx="1341947" cy="33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550148" y="1597115"/>
            <a:ext cx="1583400" cy="49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05" tIns="60953" rIns="121905" bIns="609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764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7m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4320" y="738833"/>
            <a:ext cx="11598003" cy="45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05" tIns="60953" rIns="121905" bIns="60953">
            <a:spAutoFit/>
          </a:bodyPr>
          <a:lstStyle/>
          <a:p>
            <a:pPr defTabSz="1217647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133" b="1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Reference: Depression angle difference according to the distance between camera &amp; subject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/>
          </p:nvPr>
        </p:nvGraphicFramePr>
        <p:xfrm>
          <a:off x="431374" y="2858824"/>
          <a:ext cx="11390211" cy="50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56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95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91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90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746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74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161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853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15053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97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</a:rPr>
                        <a:t>Angle of depression</a:t>
                      </a:r>
                    </a:p>
                  </a:txBody>
                  <a:tcPr marL="112543" marR="112543" marT="45775" marB="457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500" dirty="0" smtClean="0">
                        <a:latin typeface="Calibri" panose="020F0502020204030204" pitchFamily="34" charset="0"/>
                      </a:endParaRPr>
                    </a:p>
                  </a:txBody>
                  <a:tcPr marL="112543" marR="112543" marT="45775" marB="457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500" dirty="0" smtClean="0">
                        <a:latin typeface="Calibri" panose="020F0502020204030204" pitchFamily="34" charset="0"/>
                      </a:endParaRPr>
                    </a:p>
                  </a:txBody>
                  <a:tcPr marL="112543" marR="112543" marT="45775" marB="4577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500" dirty="0" smtClean="0">
                        <a:latin typeface="Calibri" panose="020F0502020204030204" pitchFamily="34" charset="0"/>
                      </a:endParaRPr>
                    </a:p>
                  </a:txBody>
                  <a:tcPr marL="112543" marR="112543" marT="45775" marB="457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500" dirty="0" smtClean="0">
                        <a:latin typeface="Calibri" panose="020F0502020204030204" pitchFamily="34" charset="0"/>
                      </a:endParaRPr>
                    </a:p>
                  </a:txBody>
                  <a:tcPr marL="112543" marR="112543" marT="45775" marB="4577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</a:rPr>
                        <a:t>11.3°</a:t>
                      </a:r>
                      <a:endParaRPr kumimoji="1" lang="ja-JP" altLang="en-US" sz="15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</a:endParaRPr>
                    </a:p>
                  </a:txBody>
                  <a:tcPr marL="112543" marR="112543" marT="45775" marB="457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500" dirty="0" smtClean="0">
                        <a:latin typeface="Calibri" panose="020F0502020204030204" pitchFamily="34" charset="0"/>
                      </a:endParaRPr>
                    </a:p>
                  </a:txBody>
                  <a:tcPr marL="112543" marR="112543" marT="45775" marB="457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6368" rtl="0" eaLnBrk="1" latinLnBrk="0" hangingPunct="1"/>
                      <a:r>
                        <a:rPr kumimoji="1" lang="en-US" altLang="ja-JP" sz="15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+mn-cs"/>
                        </a:rPr>
                        <a:t>8.8°</a:t>
                      </a:r>
                      <a:endParaRPr kumimoji="1" lang="ja-JP" altLang="en-US" sz="15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112543" marR="112543" marT="45775" marB="457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500" dirty="0" smtClean="0">
                        <a:latin typeface="Calibri" panose="020F0502020204030204" pitchFamily="34" charset="0"/>
                      </a:endParaRPr>
                    </a:p>
                  </a:txBody>
                  <a:tcPr marL="112543" marR="112543" marT="45775" marB="457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</a:rPr>
                        <a:t>7.3°</a:t>
                      </a:r>
                      <a:endParaRPr kumimoji="1" lang="ja-JP" altLang="en-US" sz="15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</a:endParaRPr>
                    </a:p>
                  </a:txBody>
                  <a:tcPr marL="112543" marR="112543" marT="45775" marB="457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</a:endParaRPr>
                    </a:p>
                  </a:txBody>
                  <a:tcPr marL="112543" marR="112543" marT="45775" marB="457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</a:rPr>
                        <a:t>6.1°</a:t>
                      </a:r>
                      <a:endParaRPr kumimoji="1" lang="ja-JP" altLang="en-US" sz="15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</a:endParaRPr>
                    </a:p>
                  </a:txBody>
                  <a:tcPr marL="112543" marR="112543" marT="45775" marB="457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2700" dirty="0" smtClean="0">
                        <a:latin typeface="Calibri" panose="020F0502020204030204" pitchFamily="34" charset="0"/>
                      </a:endParaRPr>
                    </a:p>
                  </a:txBody>
                  <a:tcPr marL="112543" marR="112543" marT="45775" marB="457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</a:rPr>
                        <a:t>5.3°</a:t>
                      </a:r>
                      <a:endParaRPr lang="ja-JP" altLang="en-US" sz="2700" b="1" dirty="0">
                        <a:latin typeface="Calibri" panose="020F0502020204030204" pitchFamily="34" charset="0"/>
                      </a:endParaRPr>
                    </a:p>
                  </a:txBody>
                  <a:tcPr marL="112543" marR="112543" marT="45775" marB="457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2457489" y="2922623"/>
            <a:ext cx="0" cy="7242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5" tIns="60953" rIns="121905" bIns="60953"/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708435" y="2053827"/>
            <a:ext cx="905470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9987" tIns="62393" rIns="119987" bIns="62393" anchor="ctr"/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450990" y="1587527"/>
            <a:ext cx="1426249" cy="49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05" tIns="60953" rIns="121905" bIns="609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764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5m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779839" y="1597115"/>
            <a:ext cx="1583400" cy="49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05" tIns="60953" rIns="121905" bIns="609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764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9m</a:t>
            </a:r>
          </a:p>
        </p:txBody>
      </p:sp>
      <p:sp>
        <p:nvSpPr>
          <p:cNvPr id="17" name="Freeform 35"/>
          <p:cNvSpPr>
            <a:spLocks noChangeAspect="1" noEditPoints="1"/>
          </p:cNvSpPr>
          <p:nvPr/>
        </p:nvSpPr>
        <p:spPr bwMode="auto">
          <a:xfrm flipH="1">
            <a:off x="2585378" y="2905176"/>
            <a:ext cx="364377" cy="759137"/>
          </a:xfrm>
          <a:custGeom>
            <a:avLst/>
            <a:gdLst>
              <a:gd name="T0" fmla="*/ 2147483647 w 904"/>
              <a:gd name="T1" fmla="*/ 2147483647 h 1840"/>
              <a:gd name="T2" fmla="*/ 2147483647 w 904"/>
              <a:gd name="T3" fmla="*/ 2147483647 h 1840"/>
              <a:gd name="T4" fmla="*/ 2147483647 w 904"/>
              <a:gd name="T5" fmla="*/ 2147483647 h 1840"/>
              <a:gd name="T6" fmla="*/ 2147483647 w 904"/>
              <a:gd name="T7" fmla="*/ 2147483647 h 1840"/>
              <a:gd name="T8" fmla="*/ 2147483647 w 904"/>
              <a:gd name="T9" fmla="*/ 2147483647 h 1840"/>
              <a:gd name="T10" fmla="*/ 2147483647 w 904"/>
              <a:gd name="T11" fmla="*/ 2147483647 h 1840"/>
              <a:gd name="T12" fmla="*/ 2147483647 w 904"/>
              <a:gd name="T13" fmla="*/ 2147483647 h 1840"/>
              <a:gd name="T14" fmla="*/ 2147483647 w 904"/>
              <a:gd name="T15" fmla="*/ 2147483647 h 1840"/>
              <a:gd name="T16" fmla="*/ 2147483647 w 904"/>
              <a:gd name="T17" fmla="*/ 2147483647 h 1840"/>
              <a:gd name="T18" fmla="*/ 2147483647 w 904"/>
              <a:gd name="T19" fmla="*/ 2147483647 h 1840"/>
              <a:gd name="T20" fmla="*/ 2147483647 w 904"/>
              <a:gd name="T21" fmla="*/ 2147483647 h 1840"/>
              <a:gd name="T22" fmla="*/ 2147483647 w 904"/>
              <a:gd name="T23" fmla="*/ 2147483647 h 1840"/>
              <a:gd name="T24" fmla="*/ 2147483647 w 904"/>
              <a:gd name="T25" fmla="*/ 2147483647 h 1840"/>
              <a:gd name="T26" fmla="*/ 2147483647 w 904"/>
              <a:gd name="T27" fmla="*/ 2147483647 h 1840"/>
              <a:gd name="T28" fmla="*/ 2147483647 w 904"/>
              <a:gd name="T29" fmla="*/ 2147483647 h 1840"/>
              <a:gd name="T30" fmla="*/ 2147483647 w 904"/>
              <a:gd name="T31" fmla="*/ 2147483647 h 1840"/>
              <a:gd name="T32" fmla="*/ 2147483647 w 904"/>
              <a:gd name="T33" fmla="*/ 2147483647 h 1840"/>
              <a:gd name="T34" fmla="*/ 2147483647 w 904"/>
              <a:gd name="T35" fmla="*/ 2147483647 h 1840"/>
              <a:gd name="T36" fmla="*/ 2147483647 w 904"/>
              <a:gd name="T37" fmla="*/ 2147483647 h 1840"/>
              <a:gd name="T38" fmla="*/ 2147483647 w 904"/>
              <a:gd name="T39" fmla="*/ 2147483647 h 1840"/>
              <a:gd name="T40" fmla="*/ 2147483647 w 904"/>
              <a:gd name="T41" fmla="*/ 2147483647 h 1840"/>
              <a:gd name="T42" fmla="*/ 2147483647 w 904"/>
              <a:gd name="T43" fmla="*/ 2147483647 h 1840"/>
              <a:gd name="T44" fmla="*/ 2147483647 w 904"/>
              <a:gd name="T45" fmla="*/ 2147483647 h 1840"/>
              <a:gd name="T46" fmla="*/ 2147483647 w 904"/>
              <a:gd name="T47" fmla="*/ 2147483647 h 1840"/>
              <a:gd name="T48" fmla="*/ 2147483647 w 904"/>
              <a:gd name="T49" fmla="*/ 2147483647 h 1840"/>
              <a:gd name="T50" fmla="*/ 2147483647 w 904"/>
              <a:gd name="T51" fmla="*/ 2147483647 h 1840"/>
              <a:gd name="T52" fmla="*/ 2147483647 w 904"/>
              <a:gd name="T53" fmla="*/ 2147483647 h 1840"/>
              <a:gd name="T54" fmla="*/ 2147483647 w 904"/>
              <a:gd name="T55" fmla="*/ 2147483647 h 1840"/>
              <a:gd name="T56" fmla="*/ 2147483647 w 904"/>
              <a:gd name="T57" fmla="*/ 2147483647 h 1840"/>
              <a:gd name="T58" fmla="*/ 2147483647 w 904"/>
              <a:gd name="T59" fmla="*/ 2147483647 h 1840"/>
              <a:gd name="T60" fmla="*/ 2147483647 w 904"/>
              <a:gd name="T61" fmla="*/ 2147483647 h 1840"/>
              <a:gd name="T62" fmla="*/ 2147483647 w 904"/>
              <a:gd name="T63" fmla="*/ 2147483647 h 1840"/>
              <a:gd name="T64" fmla="*/ 2147483647 w 904"/>
              <a:gd name="T65" fmla="*/ 2147483647 h 1840"/>
              <a:gd name="T66" fmla="*/ 2147483647 w 904"/>
              <a:gd name="T67" fmla="*/ 2147483647 h 1840"/>
              <a:gd name="T68" fmla="*/ 2147483647 w 904"/>
              <a:gd name="T69" fmla="*/ 2147483647 h 1840"/>
              <a:gd name="T70" fmla="*/ 2147483647 w 904"/>
              <a:gd name="T71" fmla="*/ 2147483647 h 1840"/>
              <a:gd name="T72" fmla="*/ 2147483647 w 904"/>
              <a:gd name="T73" fmla="*/ 2147483647 h 1840"/>
              <a:gd name="T74" fmla="*/ 2147483647 w 904"/>
              <a:gd name="T75" fmla="*/ 2147483647 h 1840"/>
              <a:gd name="T76" fmla="*/ 2147483647 w 904"/>
              <a:gd name="T77" fmla="*/ 2147483647 h 1840"/>
              <a:gd name="T78" fmla="*/ 2147483647 w 904"/>
              <a:gd name="T79" fmla="*/ 2147483647 h 1840"/>
              <a:gd name="T80" fmla="*/ 2147483647 w 904"/>
              <a:gd name="T81" fmla="*/ 2147483647 h 1840"/>
              <a:gd name="T82" fmla="*/ 2147483647 w 904"/>
              <a:gd name="T83" fmla="*/ 2147483647 h 1840"/>
              <a:gd name="T84" fmla="*/ 2147483647 w 904"/>
              <a:gd name="T85" fmla="*/ 2147483647 h 1840"/>
              <a:gd name="T86" fmla="*/ 2147483647 w 904"/>
              <a:gd name="T87" fmla="*/ 2147483647 h 1840"/>
              <a:gd name="T88" fmla="*/ 2147483647 w 904"/>
              <a:gd name="T89" fmla="*/ 2147483647 h 1840"/>
              <a:gd name="T90" fmla="*/ 2147483647 w 904"/>
              <a:gd name="T91" fmla="*/ 2147483647 h 1840"/>
              <a:gd name="T92" fmla="*/ 2147483647 w 904"/>
              <a:gd name="T93" fmla="*/ 2147483647 h 1840"/>
              <a:gd name="T94" fmla="*/ 2147483647 w 904"/>
              <a:gd name="T95" fmla="*/ 2147483647 h 1840"/>
              <a:gd name="T96" fmla="*/ 2147483647 w 904"/>
              <a:gd name="T97" fmla="*/ 2147483647 h 1840"/>
              <a:gd name="T98" fmla="*/ 2147483647 w 904"/>
              <a:gd name="T99" fmla="*/ 2147483647 h 1840"/>
              <a:gd name="T100" fmla="*/ 2147483647 w 904"/>
              <a:gd name="T101" fmla="*/ 2147483647 h 1840"/>
              <a:gd name="T102" fmla="*/ 2147483647 w 904"/>
              <a:gd name="T103" fmla="*/ 2147483647 h 1840"/>
              <a:gd name="T104" fmla="*/ 2147483647 w 904"/>
              <a:gd name="T105" fmla="*/ 2147483647 h 1840"/>
              <a:gd name="T106" fmla="*/ 2147483647 w 904"/>
              <a:gd name="T107" fmla="*/ 2147483647 h 1840"/>
              <a:gd name="T108" fmla="*/ 2147483647 w 904"/>
              <a:gd name="T109" fmla="*/ 2147483647 h 1840"/>
              <a:gd name="T110" fmla="*/ 2147483647 w 904"/>
              <a:gd name="T111" fmla="*/ 2147483647 h 1840"/>
              <a:gd name="T112" fmla="*/ 2147483647 w 904"/>
              <a:gd name="T113" fmla="*/ 2147483647 h 1840"/>
              <a:gd name="T114" fmla="*/ 2147483647 w 904"/>
              <a:gd name="T115" fmla="*/ 2147483647 h 18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04" h="1840">
                <a:moveTo>
                  <a:pt x="887" y="1745"/>
                </a:moveTo>
                <a:lnTo>
                  <a:pt x="904" y="1735"/>
                </a:lnTo>
                <a:lnTo>
                  <a:pt x="900" y="1716"/>
                </a:lnTo>
                <a:lnTo>
                  <a:pt x="893" y="1674"/>
                </a:lnTo>
                <a:lnTo>
                  <a:pt x="885" y="1623"/>
                </a:lnTo>
                <a:lnTo>
                  <a:pt x="877" y="1584"/>
                </a:lnTo>
                <a:lnTo>
                  <a:pt x="872" y="1567"/>
                </a:lnTo>
                <a:lnTo>
                  <a:pt x="868" y="1544"/>
                </a:lnTo>
                <a:lnTo>
                  <a:pt x="861" y="1517"/>
                </a:lnTo>
                <a:lnTo>
                  <a:pt x="854" y="1489"/>
                </a:lnTo>
                <a:lnTo>
                  <a:pt x="848" y="1462"/>
                </a:lnTo>
                <a:lnTo>
                  <a:pt x="841" y="1436"/>
                </a:lnTo>
                <a:lnTo>
                  <a:pt x="836" y="1416"/>
                </a:lnTo>
                <a:lnTo>
                  <a:pt x="831" y="1401"/>
                </a:lnTo>
                <a:lnTo>
                  <a:pt x="825" y="1386"/>
                </a:lnTo>
                <a:lnTo>
                  <a:pt x="818" y="1368"/>
                </a:lnTo>
                <a:lnTo>
                  <a:pt x="811" y="1349"/>
                </a:lnTo>
                <a:lnTo>
                  <a:pt x="803" y="1328"/>
                </a:lnTo>
                <a:lnTo>
                  <a:pt x="795" y="1309"/>
                </a:lnTo>
                <a:lnTo>
                  <a:pt x="787" y="1290"/>
                </a:lnTo>
                <a:lnTo>
                  <a:pt x="781" y="1276"/>
                </a:lnTo>
                <a:lnTo>
                  <a:pt x="778" y="1266"/>
                </a:lnTo>
                <a:lnTo>
                  <a:pt x="773" y="1249"/>
                </a:lnTo>
                <a:lnTo>
                  <a:pt x="770" y="1229"/>
                </a:lnTo>
                <a:lnTo>
                  <a:pt x="768" y="1213"/>
                </a:lnTo>
                <a:lnTo>
                  <a:pt x="766" y="1206"/>
                </a:lnTo>
                <a:lnTo>
                  <a:pt x="751" y="1174"/>
                </a:lnTo>
                <a:lnTo>
                  <a:pt x="751" y="1166"/>
                </a:lnTo>
                <a:lnTo>
                  <a:pt x="751" y="1147"/>
                </a:lnTo>
                <a:lnTo>
                  <a:pt x="750" y="1125"/>
                </a:lnTo>
                <a:lnTo>
                  <a:pt x="748" y="1108"/>
                </a:lnTo>
                <a:lnTo>
                  <a:pt x="745" y="1095"/>
                </a:lnTo>
                <a:lnTo>
                  <a:pt x="741" y="1084"/>
                </a:lnTo>
                <a:lnTo>
                  <a:pt x="738" y="1077"/>
                </a:lnTo>
                <a:lnTo>
                  <a:pt x="736" y="1074"/>
                </a:lnTo>
                <a:lnTo>
                  <a:pt x="757" y="1069"/>
                </a:lnTo>
                <a:lnTo>
                  <a:pt x="758" y="1057"/>
                </a:lnTo>
                <a:lnTo>
                  <a:pt x="761" y="1028"/>
                </a:lnTo>
                <a:lnTo>
                  <a:pt x="763" y="984"/>
                </a:lnTo>
                <a:lnTo>
                  <a:pt x="766" y="931"/>
                </a:lnTo>
                <a:lnTo>
                  <a:pt x="768" y="935"/>
                </a:lnTo>
                <a:lnTo>
                  <a:pt x="769" y="939"/>
                </a:lnTo>
                <a:lnTo>
                  <a:pt x="769" y="942"/>
                </a:lnTo>
                <a:lnTo>
                  <a:pt x="770" y="946"/>
                </a:lnTo>
                <a:lnTo>
                  <a:pt x="776" y="980"/>
                </a:lnTo>
                <a:lnTo>
                  <a:pt x="778" y="1000"/>
                </a:lnTo>
                <a:lnTo>
                  <a:pt x="779" y="1009"/>
                </a:lnTo>
                <a:lnTo>
                  <a:pt x="779" y="1011"/>
                </a:lnTo>
                <a:lnTo>
                  <a:pt x="780" y="1011"/>
                </a:lnTo>
                <a:lnTo>
                  <a:pt x="785" y="1010"/>
                </a:lnTo>
                <a:lnTo>
                  <a:pt x="792" y="1010"/>
                </a:lnTo>
                <a:lnTo>
                  <a:pt x="801" y="1009"/>
                </a:lnTo>
                <a:lnTo>
                  <a:pt x="799" y="1022"/>
                </a:lnTo>
                <a:lnTo>
                  <a:pt x="798" y="1037"/>
                </a:lnTo>
                <a:lnTo>
                  <a:pt x="799" y="1053"/>
                </a:lnTo>
                <a:lnTo>
                  <a:pt x="803" y="1066"/>
                </a:lnTo>
                <a:lnTo>
                  <a:pt x="808" y="1078"/>
                </a:lnTo>
                <a:lnTo>
                  <a:pt x="811" y="1089"/>
                </a:lnTo>
                <a:lnTo>
                  <a:pt x="813" y="1097"/>
                </a:lnTo>
                <a:lnTo>
                  <a:pt x="815" y="1101"/>
                </a:lnTo>
                <a:lnTo>
                  <a:pt x="819" y="1105"/>
                </a:lnTo>
                <a:lnTo>
                  <a:pt x="826" y="1108"/>
                </a:lnTo>
                <a:lnTo>
                  <a:pt x="833" y="1112"/>
                </a:lnTo>
                <a:lnTo>
                  <a:pt x="840" y="1114"/>
                </a:lnTo>
                <a:lnTo>
                  <a:pt x="846" y="1114"/>
                </a:lnTo>
                <a:lnTo>
                  <a:pt x="852" y="1113"/>
                </a:lnTo>
                <a:lnTo>
                  <a:pt x="855" y="1112"/>
                </a:lnTo>
                <a:lnTo>
                  <a:pt x="859" y="1110"/>
                </a:lnTo>
                <a:lnTo>
                  <a:pt x="861" y="1109"/>
                </a:lnTo>
                <a:lnTo>
                  <a:pt x="861" y="1107"/>
                </a:lnTo>
                <a:lnTo>
                  <a:pt x="860" y="1106"/>
                </a:lnTo>
                <a:lnTo>
                  <a:pt x="860" y="1105"/>
                </a:lnTo>
                <a:lnTo>
                  <a:pt x="859" y="1105"/>
                </a:lnTo>
                <a:lnTo>
                  <a:pt x="857" y="1104"/>
                </a:lnTo>
                <a:lnTo>
                  <a:pt x="855" y="1104"/>
                </a:lnTo>
                <a:lnTo>
                  <a:pt x="854" y="1102"/>
                </a:lnTo>
                <a:lnTo>
                  <a:pt x="851" y="1101"/>
                </a:lnTo>
                <a:lnTo>
                  <a:pt x="846" y="1100"/>
                </a:lnTo>
                <a:lnTo>
                  <a:pt x="841" y="1099"/>
                </a:lnTo>
                <a:lnTo>
                  <a:pt x="839" y="1098"/>
                </a:lnTo>
                <a:lnTo>
                  <a:pt x="837" y="1098"/>
                </a:lnTo>
                <a:lnTo>
                  <a:pt x="836" y="1097"/>
                </a:lnTo>
                <a:lnTo>
                  <a:pt x="834" y="1095"/>
                </a:lnTo>
                <a:lnTo>
                  <a:pt x="833" y="1094"/>
                </a:lnTo>
                <a:lnTo>
                  <a:pt x="833" y="1092"/>
                </a:lnTo>
                <a:lnTo>
                  <a:pt x="833" y="1089"/>
                </a:lnTo>
                <a:lnTo>
                  <a:pt x="832" y="1085"/>
                </a:lnTo>
                <a:lnTo>
                  <a:pt x="832" y="1084"/>
                </a:lnTo>
                <a:lnTo>
                  <a:pt x="834" y="1086"/>
                </a:lnTo>
                <a:lnTo>
                  <a:pt x="839" y="1092"/>
                </a:lnTo>
                <a:lnTo>
                  <a:pt x="845" y="1097"/>
                </a:lnTo>
                <a:lnTo>
                  <a:pt x="849" y="1100"/>
                </a:lnTo>
                <a:lnTo>
                  <a:pt x="854" y="1100"/>
                </a:lnTo>
                <a:lnTo>
                  <a:pt x="857" y="1099"/>
                </a:lnTo>
                <a:lnTo>
                  <a:pt x="861" y="1097"/>
                </a:lnTo>
                <a:lnTo>
                  <a:pt x="864" y="1094"/>
                </a:lnTo>
                <a:lnTo>
                  <a:pt x="868" y="1091"/>
                </a:lnTo>
                <a:lnTo>
                  <a:pt x="868" y="1087"/>
                </a:lnTo>
                <a:lnTo>
                  <a:pt x="868" y="1084"/>
                </a:lnTo>
                <a:lnTo>
                  <a:pt x="868" y="1083"/>
                </a:lnTo>
                <a:lnTo>
                  <a:pt x="866" y="1079"/>
                </a:lnTo>
                <a:lnTo>
                  <a:pt x="867" y="1079"/>
                </a:lnTo>
                <a:lnTo>
                  <a:pt x="871" y="1079"/>
                </a:lnTo>
                <a:lnTo>
                  <a:pt x="875" y="1079"/>
                </a:lnTo>
                <a:lnTo>
                  <a:pt x="878" y="1077"/>
                </a:lnTo>
                <a:lnTo>
                  <a:pt x="881" y="1074"/>
                </a:lnTo>
                <a:lnTo>
                  <a:pt x="882" y="1070"/>
                </a:lnTo>
                <a:lnTo>
                  <a:pt x="882" y="1066"/>
                </a:lnTo>
                <a:lnTo>
                  <a:pt x="882" y="1061"/>
                </a:lnTo>
                <a:lnTo>
                  <a:pt x="881" y="1057"/>
                </a:lnTo>
                <a:lnTo>
                  <a:pt x="879" y="1055"/>
                </a:lnTo>
                <a:lnTo>
                  <a:pt x="879" y="1054"/>
                </a:lnTo>
                <a:lnTo>
                  <a:pt x="881" y="1054"/>
                </a:lnTo>
                <a:lnTo>
                  <a:pt x="883" y="1054"/>
                </a:lnTo>
                <a:lnTo>
                  <a:pt x="886" y="1053"/>
                </a:lnTo>
                <a:lnTo>
                  <a:pt x="889" y="1051"/>
                </a:lnTo>
                <a:lnTo>
                  <a:pt x="890" y="1047"/>
                </a:lnTo>
                <a:lnTo>
                  <a:pt x="891" y="1043"/>
                </a:lnTo>
                <a:lnTo>
                  <a:pt x="891" y="1039"/>
                </a:lnTo>
                <a:lnTo>
                  <a:pt x="891" y="1036"/>
                </a:lnTo>
                <a:lnTo>
                  <a:pt x="890" y="1034"/>
                </a:lnTo>
                <a:lnTo>
                  <a:pt x="886" y="1032"/>
                </a:lnTo>
                <a:lnTo>
                  <a:pt x="884" y="1031"/>
                </a:lnTo>
                <a:lnTo>
                  <a:pt x="882" y="1030"/>
                </a:lnTo>
                <a:lnTo>
                  <a:pt x="881" y="1029"/>
                </a:lnTo>
                <a:lnTo>
                  <a:pt x="878" y="1028"/>
                </a:lnTo>
                <a:lnTo>
                  <a:pt x="877" y="1025"/>
                </a:lnTo>
                <a:lnTo>
                  <a:pt x="877" y="1023"/>
                </a:lnTo>
                <a:lnTo>
                  <a:pt x="878" y="1017"/>
                </a:lnTo>
                <a:lnTo>
                  <a:pt x="877" y="1009"/>
                </a:lnTo>
                <a:lnTo>
                  <a:pt x="875" y="1001"/>
                </a:lnTo>
                <a:lnTo>
                  <a:pt x="879" y="1000"/>
                </a:lnTo>
                <a:lnTo>
                  <a:pt x="883" y="1000"/>
                </a:lnTo>
                <a:lnTo>
                  <a:pt x="886" y="999"/>
                </a:lnTo>
                <a:lnTo>
                  <a:pt x="889" y="999"/>
                </a:lnTo>
                <a:lnTo>
                  <a:pt x="892" y="993"/>
                </a:lnTo>
                <a:lnTo>
                  <a:pt x="893" y="981"/>
                </a:lnTo>
                <a:lnTo>
                  <a:pt x="891" y="965"/>
                </a:lnTo>
                <a:lnTo>
                  <a:pt x="887" y="946"/>
                </a:lnTo>
                <a:lnTo>
                  <a:pt x="883" y="927"/>
                </a:lnTo>
                <a:lnTo>
                  <a:pt x="878" y="910"/>
                </a:lnTo>
                <a:lnTo>
                  <a:pt x="874" y="896"/>
                </a:lnTo>
                <a:lnTo>
                  <a:pt x="869" y="888"/>
                </a:lnTo>
                <a:lnTo>
                  <a:pt x="864" y="878"/>
                </a:lnTo>
                <a:lnTo>
                  <a:pt x="863" y="866"/>
                </a:lnTo>
                <a:lnTo>
                  <a:pt x="863" y="854"/>
                </a:lnTo>
                <a:lnTo>
                  <a:pt x="863" y="837"/>
                </a:lnTo>
                <a:lnTo>
                  <a:pt x="860" y="810"/>
                </a:lnTo>
                <a:lnTo>
                  <a:pt x="854" y="771"/>
                </a:lnTo>
                <a:lnTo>
                  <a:pt x="847" y="735"/>
                </a:lnTo>
                <a:lnTo>
                  <a:pt x="840" y="714"/>
                </a:lnTo>
                <a:lnTo>
                  <a:pt x="837" y="704"/>
                </a:lnTo>
                <a:lnTo>
                  <a:pt x="834" y="690"/>
                </a:lnTo>
                <a:lnTo>
                  <a:pt x="833" y="675"/>
                </a:lnTo>
                <a:lnTo>
                  <a:pt x="832" y="660"/>
                </a:lnTo>
                <a:lnTo>
                  <a:pt x="830" y="649"/>
                </a:lnTo>
                <a:lnTo>
                  <a:pt x="824" y="638"/>
                </a:lnTo>
                <a:lnTo>
                  <a:pt x="818" y="629"/>
                </a:lnTo>
                <a:lnTo>
                  <a:pt x="813" y="621"/>
                </a:lnTo>
                <a:lnTo>
                  <a:pt x="810" y="613"/>
                </a:lnTo>
                <a:lnTo>
                  <a:pt x="806" y="596"/>
                </a:lnTo>
                <a:lnTo>
                  <a:pt x="801" y="574"/>
                </a:lnTo>
                <a:lnTo>
                  <a:pt x="795" y="548"/>
                </a:lnTo>
                <a:lnTo>
                  <a:pt x="789" y="522"/>
                </a:lnTo>
                <a:lnTo>
                  <a:pt x="784" y="497"/>
                </a:lnTo>
                <a:lnTo>
                  <a:pt x="779" y="473"/>
                </a:lnTo>
                <a:lnTo>
                  <a:pt x="775" y="456"/>
                </a:lnTo>
                <a:lnTo>
                  <a:pt x="772" y="448"/>
                </a:lnTo>
                <a:lnTo>
                  <a:pt x="768" y="439"/>
                </a:lnTo>
                <a:lnTo>
                  <a:pt x="762" y="429"/>
                </a:lnTo>
                <a:lnTo>
                  <a:pt x="756" y="418"/>
                </a:lnTo>
                <a:lnTo>
                  <a:pt x="750" y="408"/>
                </a:lnTo>
                <a:lnTo>
                  <a:pt x="743" y="397"/>
                </a:lnTo>
                <a:lnTo>
                  <a:pt x="736" y="387"/>
                </a:lnTo>
                <a:lnTo>
                  <a:pt x="730" y="377"/>
                </a:lnTo>
                <a:lnTo>
                  <a:pt x="723" y="361"/>
                </a:lnTo>
                <a:lnTo>
                  <a:pt x="715" y="346"/>
                </a:lnTo>
                <a:lnTo>
                  <a:pt x="707" y="332"/>
                </a:lnTo>
                <a:lnTo>
                  <a:pt x="697" y="320"/>
                </a:lnTo>
                <a:lnTo>
                  <a:pt x="688" y="310"/>
                </a:lnTo>
                <a:lnTo>
                  <a:pt x="681" y="301"/>
                </a:lnTo>
                <a:lnTo>
                  <a:pt x="674" y="294"/>
                </a:lnTo>
                <a:lnTo>
                  <a:pt x="668" y="288"/>
                </a:lnTo>
                <a:lnTo>
                  <a:pt x="659" y="277"/>
                </a:lnTo>
                <a:lnTo>
                  <a:pt x="652" y="266"/>
                </a:lnTo>
                <a:lnTo>
                  <a:pt x="648" y="259"/>
                </a:lnTo>
                <a:lnTo>
                  <a:pt x="647" y="257"/>
                </a:lnTo>
                <a:lnTo>
                  <a:pt x="644" y="252"/>
                </a:lnTo>
                <a:lnTo>
                  <a:pt x="640" y="243"/>
                </a:lnTo>
                <a:lnTo>
                  <a:pt x="633" y="234"/>
                </a:lnTo>
                <a:lnTo>
                  <a:pt x="626" y="229"/>
                </a:lnTo>
                <a:lnTo>
                  <a:pt x="636" y="219"/>
                </a:lnTo>
                <a:lnTo>
                  <a:pt x="636" y="214"/>
                </a:lnTo>
                <a:lnTo>
                  <a:pt x="637" y="203"/>
                </a:lnTo>
                <a:lnTo>
                  <a:pt x="640" y="188"/>
                </a:lnTo>
                <a:lnTo>
                  <a:pt x="642" y="171"/>
                </a:lnTo>
                <a:lnTo>
                  <a:pt x="645" y="146"/>
                </a:lnTo>
                <a:lnTo>
                  <a:pt x="649" y="116"/>
                </a:lnTo>
                <a:lnTo>
                  <a:pt x="650" y="86"/>
                </a:lnTo>
                <a:lnTo>
                  <a:pt x="647" y="63"/>
                </a:lnTo>
                <a:lnTo>
                  <a:pt x="643" y="54"/>
                </a:lnTo>
                <a:lnTo>
                  <a:pt x="637" y="46"/>
                </a:lnTo>
                <a:lnTo>
                  <a:pt x="629" y="37"/>
                </a:lnTo>
                <a:lnTo>
                  <a:pt x="621" y="29"/>
                </a:lnTo>
                <a:lnTo>
                  <a:pt x="612" y="21"/>
                </a:lnTo>
                <a:lnTo>
                  <a:pt x="603" y="15"/>
                </a:lnTo>
                <a:lnTo>
                  <a:pt x="594" y="10"/>
                </a:lnTo>
                <a:lnTo>
                  <a:pt x="586" y="7"/>
                </a:lnTo>
                <a:lnTo>
                  <a:pt x="577" y="5"/>
                </a:lnTo>
                <a:lnTo>
                  <a:pt x="569" y="2"/>
                </a:lnTo>
                <a:lnTo>
                  <a:pt x="562" y="1"/>
                </a:lnTo>
                <a:lnTo>
                  <a:pt x="554" y="0"/>
                </a:lnTo>
                <a:lnTo>
                  <a:pt x="547" y="0"/>
                </a:lnTo>
                <a:lnTo>
                  <a:pt x="539" y="1"/>
                </a:lnTo>
                <a:lnTo>
                  <a:pt x="531" y="2"/>
                </a:lnTo>
                <a:lnTo>
                  <a:pt x="523" y="5"/>
                </a:lnTo>
                <a:lnTo>
                  <a:pt x="514" y="7"/>
                </a:lnTo>
                <a:lnTo>
                  <a:pt x="505" y="9"/>
                </a:lnTo>
                <a:lnTo>
                  <a:pt x="494" y="9"/>
                </a:lnTo>
                <a:lnTo>
                  <a:pt x="484" y="10"/>
                </a:lnTo>
                <a:lnTo>
                  <a:pt x="475" y="10"/>
                </a:lnTo>
                <a:lnTo>
                  <a:pt x="464" y="12"/>
                </a:lnTo>
                <a:lnTo>
                  <a:pt x="455" y="13"/>
                </a:lnTo>
                <a:lnTo>
                  <a:pt x="447" y="15"/>
                </a:lnTo>
                <a:lnTo>
                  <a:pt x="436" y="22"/>
                </a:lnTo>
                <a:lnTo>
                  <a:pt x="430" y="30"/>
                </a:lnTo>
                <a:lnTo>
                  <a:pt x="429" y="39"/>
                </a:lnTo>
                <a:lnTo>
                  <a:pt x="430" y="48"/>
                </a:lnTo>
                <a:lnTo>
                  <a:pt x="432" y="55"/>
                </a:lnTo>
                <a:lnTo>
                  <a:pt x="436" y="60"/>
                </a:lnTo>
                <a:lnTo>
                  <a:pt x="439" y="62"/>
                </a:lnTo>
                <a:lnTo>
                  <a:pt x="440" y="62"/>
                </a:lnTo>
                <a:lnTo>
                  <a:pt x="439" y="67"/>
                </a:lnTo>
                <a:lnTo>
                  <a:pt x="436" y="78"/>
                </a:lnTo>
                <a:lnTo>
                  <a:pt x="431" y="92"/>
                </a:lnTo>
                <a:lnTo>
                  <a:pt x="430" y="105"/>
                </a:lnTo>
                <a:lnTo>
                  <a:pt x="429" y="114"/>
                </a:lnTo>
                <a:lnTo>
                  <a:pt x="428" y="119"/>
                </a:lnTo>
                <a:lnTo>
                  <a:pt x="425" y="122"/>
                </a:lnTo>
                <a:lnTo>
                  <a:pt x="424" y="123"/>
                </a:lnTo>
                <a:lnTo>
                  <a:pt x="435" y="142"/>
                </a:lnTo>
                <a:lnTo>
                  <a:pt x="416" y="176"/>
                </a:lnTo>
                <a:lnTo>
                  <a:pt x="420" y="180"/>
                </a:lnTo>
                <a:lnTo>
                  <a:pt x="440" y="189"/>
                </a:lnTo>
                <a:lnTo>
                  <a:pt x="437" y="204"/>
                </a:lnTo>
                <a:lnTo>
                  <a:pt x="444" y="211"/>
                </a:lnTo>
                <a:lnTo>
                  <a:pt x="443" y="212"/>
                </a:lnTo>
                <a:lnTo>
                  <a:pt x="439" y="214"/>
                </a:lnTo>
                <a:lnTo>
                  <a:pt x="439" y="219"/>
                </a:lnTo>
                <a:lnTo>
                  <a:pt x="444" y="225"/>
                </a:lnTo>
                <a:lnTo>
                  <a:pt x="448" y="232"/>
                </a:lnTo>
                <a:lnTo>
                  <a:pt x="448" y="237"/>
                </a:lnTo>
                <a:lnTo>
                  <a:pt x="447" y="242"/>
                </a:lnTo>
                <a:lnTo>
                  <a:pt x="445" y="248"/>
                </a:lnTo>
                <a:lnTo>
                  <a:pt x="444" y="253"/>
                </a:lnTo>
                <a:lnTo>
                  <a:pt x="444" y="259"/>
                </a:lnTo>
                <a:lnTo>
                  <a:pt x="447" y="266"/>
                </a:lnTo>
                <a:lnTo>
                  <a:pt x="453" y="271"/>
                </a:lnTo>
                <a:lnTo>
                  <a:pt x="460" y="273"/>
                </a:lnTo>
                <a:lnTo>
                  <a:pt x="468" y="274"/>
                </a:lnTo>
                <a:lnTo>
                  <a:pt x="476" y="274"/>
                </a:lnTo>
                <a:lnTo>
                  <a:pt x="485" y="274"/>
                </a:lnTo>
                <a:lnTo>
                  <a:pt x="494" y="273"/>
                </a:lnTo>
                <a:lnTo>
                  <a:pt x="501" y="273"/>
                </a:lnTo>
                <a:lnTo>
                  <a:pt x="507" y="274"/>
                </a:lnTo>
                <a:lnTo>
                  <a:pt x="511" y="277"/>
                </a:lnTo>
                <a:lnTo>
                  <a:pt x="513" y="281"/>
                </a:lnTo>
                <a:lnTo>
                  <a:pt x="514" y="287"/>
                </a:lnTo>
                <a:lnTo>
                  <a:pt x="516" y="294"/>
                </a:lnTo>
                <a:lnTo>
                  <a:pt x="519" y="301"/>
                </a:lnTo>
                <a:lnTo>
                  <a:pt x="509" y="308"/>
                </a:lnTo>
                <a:lnTo>
                  <a:pt x="499" y="329"/>
                </a:lnTo>
                <a:lnTo>
                  <a:pt x="505" y="339"/>
                </a:lnTo>
                <a:lnTo>
                  <a:pt x="504" y="339"/>
                </a:lnTo>
                <a:lnTo>
                  <a:pt x="504" y="340"/>
                </a:lnTo>
                <a:lnTo>
                  <a:pt x="503" y="341"/>
                </a:lnTo>
                <a:lnTo>
                  <a:pt x="505" y="339"/>
                </a:lnTo>
                <a:lnTo>
                  <a:pt x="506" y="341"/>
                </a:lnTo>
                <a:lnTo>
                  <a:pt x="503" y="343"/>
                </a:lnTo>
                <a:lnTo>
                  <a:pt x="496" y="351"/>
                </a:lnTo>
                <a:lnTo>
                  <a:pt x="488" y="359"/>
                </a:lnTo>
                <a:lnTo>
                  <a:pt x="484" y="369"/>
                </a:lnTo>
                <a:lnTo>
                  <a:pt x="484" y="376"/>
                </a:lnTo>
                <a:lnTo>
                  <a:pt x="484" y="379"/>
                </a:lnTo>
                <a:lnTo>
                  <a:pt x="484" y="380"/>
                </a:lnTo>
                <a:lnTo>
                  <a:pt x="467" y="427"/>
                </a:lnTo>
                <a:lnTo>
                  <a:pt x="463" y="437"/>
                </a:lnTo>
                <a:lnTo>
                  <a:pt x="458" y="459"/>
                </a:lnTo>
                <a:lnTo>
                  <a:pt x="451" y="483"/>
                </a:lnTo>
                <a:lnTo>
                  <a:pt x="446" y="498"/>
                </a:lnTo>
                <a:lnTo>
                  <a:pt x="444" y="515"/>
                </a:lnTo>
                <a:lnTo>
                  <a:pt x="440" y="544"/>
                </a:lnTo>
                <a:lnTo>
                  <a:pt x="437" y="576"/>
                </a:lnTo>
                <a:lnTo>
                  <a:pt x="436" y="604"/>
                </a:lnTo>
                <a:lnTo>
                  <a:pt x="436" y="624"/>
                </a:lnTo>
                <a:lnTo>
                  <a:pt x="436" y="650"/>
                </a:lnTo>
                <a:lnTo>
                  <a:pt x="436" y="677"/>
                </a:lnTo>
                <a:lnTo>
                  <a:pt x="436" y="703"/>
                </a:lnTo>
                <a:lnTo>
                  <a:pt x="431" y="714"/>
                </a:lnTo>
                <a:lnTo>
                  <a:pt x="428" y="725"/>
                </a:lnTo>
                <a:lnTo>
                  <a:pt x="424" y="734"/>
                </a:lnTo>
                <a:lnTo>
                  <a:pt x="421" y="741"/>
                </a:lnTo>
                <a:lnTo>
                  <a:pt x="414" y="753"/>
                </a:lnTo>
                <a:lnTo>
                  <a:pt x="406" y="761"/>
                </a:lnTo>
                <a:lnTo>
                  <a:pt x="398" y="770"/>
                </a:lnTo>
                <a:lnTo>
                  <a:pt x="392" y="781"/>
                </a:lnTo>
                <a:lnTo>
                  <a:pt x="388" y="794"/>
                </a:lnTo>
                <a:lnTo>
                  <a:pt x="387" y="802"/>
                </a:lnTo>
                <a:lnTo>
                  <a:pt x="385" y="809"/>
                </a:lnTo>
                <a:lnTo>
                  <a:pt x="382" y="813"/>
                </a:lnTo>
                <a:lnTo>
                  <a:pt x="377" y="818"/>
                </a:lnTo>
                <a:lnTo>
                  <a:pt x="368" y="827"/>
                </a:lnTo>
                <a:lnTo>
                  <a:pt x="357" y="840"/>
                </a:lnTo>
                <a:lnTo>
                  <a:pt x="346" y="852"/>
                </a:lnTo>
                <a:lnTo>
                  <a:pt x="334" y="866"/>
                </a:lnTo>
                <a:lnTo>
                  <a:pt x="324" y="878"/>
                </a:lnTo>
                <a:lnTo>
                  <a:pt x="317" y="885"/>
                </a:lnTo>
                <a:lnTo>
                  <a:pt x="315" y="888"/>
                </a:lnTo>
                <a:lnTo>
                  <a:pt x="319" y="899"/>
                </a:lnTo>
                <a:lnTo>
                  <a:pt x="316" y="901"/>
                </a:lnTo>
                <a:lnTo>
                  <a:pt x="310" y="907"/>
                </a:lnTo>
                <a:lnTo>
                  <a:pt x="302" y="912"/>
                </a:lnTo>
                <a:lnTo>
                  <a:pt x="296" y="918"/>
                </a:lnTo>
                <a:lnTo>
                  <a:pt x="294" y="923"/>
                </a:lnTo>
                <a:lnTo>
                  <a:pt x="292" y="926"/>
                </a:lnTo>
                <a:lnTo>
                  <a:pt x="289" y="930"/>
                </a:lnTo>
                <a:lnTo>
                  <a:pt x="287" y="934"/>
                </a:lnTo>
                <a:lnTo>
                  <a:pt x="284" y="933"/>
                </a:lnTo>
                <a:lnTo>
                  <a:pt x="278" y="934"/>
                </a:lnTo>
                <a:lnTo>
                  <a:pt x="273" y="935"/>
                </a:lnTo>
                <a:lnTo>
                  <a:pt x="269" y="939"/>
                </a:lnTo>
                <a:lnTo>
                  <a:pt x="263" y="947"/>
                </a:lnTo>
                <a:lnTo>
                  <a:pt x="257" y="957"/>
                </a:lnTo>
                <a:lnTo>
                  <a:pt x="252" y="968"/>
                </a:lnTo>
                <a:lnTo>
                  <a:pt x="250" y="972"/>
                </a:lnTo>
                <a:lnTo>
                  <a:pt x="113" y="926"/>
                </a:lnTo>
                <a:lnTo>
                  <a:pt x="86" y="956"/>
                </a:lnTo>
                <a:lnTo>
                  <a:pt x="7" y="1227"/>
                </a:lnTo>
                <a:lnTo>
                  <a:pt x="343" y="1340"/>
                </a:lnTo>
                <a:lnTo>
                  <a:pt x="337" y="1357"/>
                </a:lnTo>
                <a:lnTo>
                  <a:pt x="332" y="1374"/>
                </a:lnTo>
                <a:lnTo>
                  <a:pt x="331" y="1387"/>
                </a:lnTo>
                <a:lnTo>
                  <a:pt x="331" y="1392"/>
                </a:lnTo>
                <a:lnTo>
                  <a:pt x="329" y="1397"/>
                </a:lnTo>
                <a:lnTo>
                  <a:pt x="322" y="1411"/>
                </a:lnTo>
                <a:lnTo>
                  <a:pt x="315" y="1428"/>
                </a:lnTo>
                <a:lnTo>
                  <a:pt x="309" y="1443"/>
                </a:lnTo>
                <a:lnTo>
                  <a:pt x="307" y="1459"/>
                </a:lnTo>
                <a:lnTo>
                  <a:pt x="305" y="1480"/>
                </a:lnTo>
                <a:lnTo>
                  <a:pt x="305" y="1496"/>
                </a:lnTo>
                <a:lnTo>
                  <a:pt x="305" y="1503"/>
                </a:lnTo>
                <a:lnTo>
                  <a:pt x="303" y="1504"/>
                </a:lnTo>
                <a:lnTo>
                  <a:pt x="297" y="1506"/>
                </a:lnTo>
                <a:lnTo>
                  <a:pt x="289" y="1509"/>
                </a:lnTo>
                <a:lnTo>
                  <a:pt x="280" y="1512"/>
                </a:lnTo>
                <a:lnTo>
                  <a:pt x="270" y="1516"/>
                </a:lnTo>
                <a:lnTo>
                  <a:pt x="262" y="1521"/>
                </a:lnTo>
                <a:lnTo>
                  <a:pt x="254" y="1524"/>
                </a:lnTo>
                <a:lnTo>
                  <a:pt x="250" y="1529"/>
                </a:lnTo>
                <a:lnTo>
                  <a:pt x="247" y="1534"/>
                </a:lnTo>
                <a:lnTo>
                  <a:pt x="242" y="1544"/>
                </a:lnTo>
                <a:lnTo>
                  <a:pt x="236" y="1554"/>
                </a:lnTo>
                <a:lnTo>
                  <a:pt x="231" y="1564"/>
                </a:lnTo>
                <a:lnTo>
                  <a:pt x="224" y="1576"/>
                </a:lnTo>
                <a:lnTo>
                  <a:pt x="218" y="1586"/>
                </a:lnTo>
                <a:lnTo>
                  <a:pt x="212" y="1595"/>
                </a:lnTo>
                <a:lnTo>
                  <a:pt x="206" y="1601"/>
                </a:lnTo>
                <a:lnTo>
                  <a:pt x="201" y="1607"/>
                </a:lnTo>
                <a:lnTo>
                  <a:pt x="194" y="1614"/>
                </a:lnTo>
                <a:lnTo>
                  <a:pt x="186" y="1623"/>
                </a:lnTo>
                <a:lnTo>
                  <a:pt x="179" y="1631"/>
                </a:lnTo>
                <a:lnTo>
                  <a:pt x="171" y="1640"/>
                </a:lnTo>
                <a:lnTo>
                  <a:pt x="166" y="1647"/>
                </a:lnTo>
                <a:lnTo>
                  <a:pt x="161" y="1652"/>
                </a:lnTo>
                <a:lnTo>
                  <a:pt x="160" y="1654"/>
                </a:lnTo>
                <a:lnTo>
                  <a:pt x="143" y="1685"/>
                </a:lnTo>
                <a:lnTo>
                  <a:pt x="167" y="1711"/>
                </a:lnTo>
                <a:lnTo>
                  <a:pt x="138" y="1719"/>
                </a:lnTo>
                <a:lnTo>
                  <a:pt x="137" y="1719"/>
                </a:lnTo>
                <a:lnTo>
                  <a:pt x="134" y="1720"/>
                </a:lnTo>
                <a:lnTo>
                  <a:pt x="129" y="1720"/>
                </a:lnTo>
                <a:lnTo>
                  <a:pt x="123" y="1721"/>
                </a:lnTo>
                <a:lnTo>
                  <a:pt x="116" y="1722"/>
                </a:lnTo>
                <a:lnTo>
                  <a:pt x="111" y="1722"/>
                </a:lnTo>
                <a:lnTo>
                  <a:pt x="104" y="1723"/>
                </a:lnTo>
                <a:lnTo>
                  <a:pt x="98" y="1723"/>
                </a:lnTo>
                <a:lnTo>
                  <a:pt x="93" y="1723"/>
                </a:lnTo>
                <a:lnTo>
                  <a:pt x="89" y="1723"/>
                </a:lnTo>
                <a:lnTo>
                  <a:pt x="85" y="1723"/>
                </a:lnTo>
                <a:lnTo>
                  <a:pt x="81" y="1722"/>
                </a:lnTo>
                <a:lnTo>
                  <a:pt x="76" y="1722"/>
                </a:lnTo>
                <a:lnTo>
                  <a:pt x="73" y="1721"/>
                </a:lnTo>
                <a:lnTo>
                  <a:pt x="68" y="1720"/>
                </a:lnTo>
                <a:lnTo>
                  <a:pt x="63" y="1719"/>
                </a:lnTo>
                <a:lnTo>
                  <a:pt x="59" y="1718"/>
                </a:lnTo>
                <a:lnTo>
                  <a:pt x="53" y="1716"/>
                </a:lnTo>
                <a:lnTo>
                  <a:pt x="47" y="1715"/>
                </a:lnTo>
                <a:lnTo>
                  <a:pt x="42" y="1714"/>
                </a:lnTo>
                <a:lnTo>
                  <a:pt x="37" y="1714"/>
                </a:lnTo>
                <a:lnTo>
                  <a:pt x="32" y="1714"/>
                </a:lnTo>
                <a:lnTo>
                  <a:pt x="30" y="1714"/>
                </a:lnTo>
                <a:lnTo>
                  <a:pt x="29" y="1714"/>
                </a:lnTo>
                <a:lnTo>
                  <a:pt x="15" y="1722"/>
                </a:lnTo>
                <a:lnTo>
                  <a:pt x="0" y="1735"/>
                </a:lnTo>
                <a:lnTo>
                  <a:pt x="2" y="1737"/>
                </a:lnTo>
                <a:lnTo>
                  <a:pt x="9" y="1742"/>
                </a:lnTo>
                <a:lnTo>
                  <a:pt x="19" y="1750"/>
                </a:lnTo>
                <a:lnTo>
                  <a:pt x="32" y="1760"/>
                </a:lnTo>
                <a:lnTo>
                  <a:pt x="47" y="1771"/>
                </a:lnTo>
                <a:lnTo>
                  <a:pt x="63" y="1780"/>
                </a:lnTo>
                <a:lnTo>
                  <a:pt x="81" y="1789"/>
                </a:lnTo>
                <a:lnTo>
                  <a:pt x="98" y="1796"/>
                </a:lnTo>
                <a:lnTo>
                  <a:pt x="115" y="1800"/>
                </a:lnTo>
                <a:lnTo>
                  <a:pt x="131" y="1804"/>
                </a:lnTo>
                <a:lnTo>
                  <a:pt x="146" y="1805"/>
                </a:lnTo>
                <a:lnTo>
                  <a:pt x="160" y="1806"/>
                </a:lnTo>
                <a:lnTo>
                  <a:pt x="172" y="1806"/>
                </a:lnTo>
                <a:lnTo>
                  <a:pt x="182" y="1806"/>
                </a:lnTo>
                <a:lnTo>
                  <a:pt x="189" y="1806"/>
                </a:lnTo>
                <a:lnTo>
                  <a:pt x="195" y="1806"/>
                </a:lnTo>
                <a:lnTo>
                  <a:pt x="202" y="1810"/>
                </a:lnTo>
                <a:lnTo>
                  <a:pt x="206" y="1813"/>
                </a:lnTo>
                <a:lnTo>
                  <a:pt x="209" y="1817"/>
                </a:lnTo>
                <a:lnTo>
                  <a:pt x="209" y="1818"/>
                </a:lnTo>
                <a:lnTo>
                  <a:pt x="210" y="1819"/>
                </a:lnTo>
                <a:lnTo>
                  <a:pt x="212" y="1820"/>
                </a:lnTo>
                <a:lnTo>
                  <a:pt x="216" y="1823"/>
                </a:lnTo>
                <a:lnTo>
                  <a:pt x="221" y="1827"/>
                </a:lnTo>
                <a:lnTo>
                  <a:pt x="227" y="1830"/>
                </a:lnTo>
                <a:lnTo>
                  <a:pt x="235" y="1833"/>
                </a:lnTo>
                <a:lnTo>
                  <a:pt x="243" y="1836"/>
                </a:lnTo>
                <a:lnTo>
                  <a:pt x="252" y="1837"/>
                </a:lnTo>
                <a:lnTo>
                  <a:pt x="261" y="1838"/>
                </a:lnTo>
                <a:lnTo>
                  <a:pt x="269" y="1838"/>
                </a:lnTo>
                <a:lnTo>
                  <a:pt x="274" y="1840"/>
                </a:lnTo>
                <a:lnTo>
                  <a:pt x="279" y="1840"/>
                </a:lnTo>
                <a:lnTo>
                  <a:pt x="282" y="1840"/>
                </a:lnTo>
                <a:lnTo>
                  <a:pt x="285" y="1840"/>
                </a:lnTo>
                <a:lnTo>
                  <a:pt x="287" y="1840"/>
                </a:lnTo>
                <a:lnTo>
                  <a:pt x="302" y="1803"/>
                </a:lnTo>
                <a:lnTo>
                  <a:pt x="296" y="1791"/>
                </a:lnTo>
                <a:lnTo>
                  <a:pt x="297" y="1790"/>
                </a:lnTo>
                <a:lnTo>
                  <a:pt x="300" y="1788"/>
                </a:lnTo>
                <a:lnTo>
                  <a:pt x="302" y="1782"/>
                </a:lnTo>
                <a:lnTo>
                  <a:pt x="305" y="1772"/>
                </a:lnTo>
                <a:lnTo>
                  <a:pt x="305" y="1761"/>
                </a:lnTo>
                <a:lnTo>
                  <a:pt x="305" y="1756"/>
                </a:lnTo>
                <a:lnTo>
                  <a:pt x="305" y="1753"/>
                </a:lnTo>
                <a:lnTo>
                  <a:pt x="305" y="1752"/>
                </a:lnTo>
                <a:lnTo>
                  <a:pt x="308" y="1750"/>
                </a:lnTo>
                <a:lnTo>
                  <a:pt x="314" y="1743"/>
                </a:lnTo>
                <a:lnTo>
                  <a:pt x="322" y="1734"/>
                </a:lnTo>
                <a:lnTo>
                  <a:pt x="331" y="1722"/>
                </a:lnTo>
                <a:lnTo>
                  <a:pt x="339" y="1711"/>
                </a:lnTo>
                <a:lnTo>
                  <a:pt x="347" y="1699"/>
                </a:lnTo>
                <a:lnTo>
                  <a:pt x="353" y="1689"/>
                </a:lnTo>
                <a:lnTo>
                  <a:pt x="355" y="1682"/>
                </a:lnTo>
                <a:lnTo>
                  <a:pt x="355" y="1673"/>
                </a:lnTo>
                <a:lnTo>
                  <a:pt x="355" y="1665"/>
                </a:lnTo>
                <a:lnTo>
                  <a:pt x="355" y="1660"/>
                </a:lnTo>
                <a:lnTo>
                  <a:pt x="355" y="1658"/>
                </a:lnTo>
                <a:lnTo>
                  <a:pt x="357" y="1655"/>
                </a:lnTo>
                <a:lnTo>
                  <a:pt x="364" y="1647"/>
                </a:lnTo>
                <a:lnTo>
                  <a:pt x="375" y="1637"/>
                </a:lnTo>
                <a:lnTo>
                  <a:pt x="387" y="1624"/>
                </a:lnTo>
                <a:lnTo>
                  <a:pt x="401" y="1609"/>
                </a:lnTo>
                <a:lnTo>
                  <a:pt x="414" y="1595"/>
                </a:lnTo>
                <a:lnTo>
                  <a:pt x="426" y="1582"/>
                </a:lnTo>
                <a:lnTo>
                  <a:pt x="436" y="1570"/>
                </a:lnTo>
                <a:lnTo>
                  <a:pt x="445" y="1560"/>
                </a:lnTo>
                <a:lnTo>
                  <a:pt x="454" y="1547"/>
                </a:lnTo>
                <a:lnTo>
                  <a:pt x="463" y="1532"/>
                </a:lnTo>
                <a:lnTo>
                  <a:pt x="474" y="1516"/>
                </a:lnTo>
                <a:lnTo>
                  <a:pt x="483" y="1500"/>
                </a:lnTo>
                <a:lnTo>
                  <a:pt x="493" y="1483"/>
                </a:lnTo>
                <a:lnTo>
                  <a:pt x="501" y="1465"/>
                </a:lnTo>
                <a:lnTo>
                  <a:pt x="509" y="1448"/>
                </a:lnTo>
                <a:lnTo>
                  <a:pt x="518" y="1430"/>
                </a:lnTo>
                <a:lnTo>
                  <a:pt x="528" y="1409"/>
                </a:lnTo>
                <a:lnTo>
                  <a:pt x="537" y="1387"/>
                </a:lnTo>
                <a:lnTo>
                  <a:pt x="547" y="1365"/>
                </a:lnTo>
                <a:lnTo>
                  <a:pt x="556" y="1345"/>
                </a:lnTo>
                <a:lnTo>
                  <a:pt x="562" y="1329"/>
                </a:lnTo>
                <a:lnTo>
                  <a:pt x="568" y="1318"/>
                </a:lnTo>
                <a:lnTo>
                  <a:pt x="569" y="1314"/>
                </a:lnTo>
                <a:lnTo>
                  <a:pt x="573" y="1325"/>
                </a:lnTo>
                <a:lnTo>
                  <a:pt x="582" y="1352"/>
                </a:lnTo>
                <a:lnTo>
                  <a:pt x="595" y="1392"/>
                </a:lnTo>
                <a:lnTo>
                  <a:pt x="611" y="1439"/>
                </a:lnTo>
                <a:lnTo>
                  <a:pt x="627" y="1487"/>
                </a:lnTo>
                <a:lnTo>
                  <a:pt x="644" y="1533"/>
                </a:lnTo>
                <a:lnTo>
                  <a:pt x="658" y="1570"/>
                </a:lnTo>
                <a:lnTo>
                  <a:pt x="668" y="1594"/>
                </a:lnTo>
                <a:lnTo>
                  <a:pt x="675" y="1608"/>
                </a:lnTo>
                <a:lnTo>
                  <a:pt x="681" y="1620"/>
                </a:lnTo>
                <a:lnTo>
                  <a:pt x="686" y="1629"/>
                </a:lnTo>
                <a:lnTo>
                  <a:pt x="690" y="1636"/>
                </a:lnTo>
                <a:lnTo>
                  <a:pt x="694" y="1643"/>
                </a:lnTo>
                <a:lnTo>
                  <a:pt x="696" y="1647"/>
                </a:lnTo>
                <a:lnTo>
                  <a:pt x="700" y="1651"/>
                </a:lnTo>
                <a:lnTo>
                  <a:pt x="703" y="1654"/>
                </a:lnTo>
                <a:lnTo>
                  <a:pt x="710" y="1660"/>
                </a:lnTo>
                <a:lnTo>
                  <a:pt x="716" y="1665"/>
                </a:lnTo>
                <a:lnTo>
                  <a:pt x="718" y="1667"/>
                </a:lnTo>
                <a:lnTo>
                  <a:pt x="719" y="1668"/>
                </a:lnTo>
                <a:lnTo>
                  <a:pt x="708" y="1730"/>
                </a:lnTo>
                <a:lnTo>
                  <a:pt x="697" y="1743"/>
                </a:lnTo>
                <a:lnTo>
                  <a:pt x="695" y="1746"/>
                </a:lnTo>
                <a:lnTo>
                  <a:pt x="688" y="1753"/>
                </a:lnTo>
                <a:lnTo>
                  <a:pt x="679" y="1761"/>
                </a:lnTo>
                <a:lnTo>
                  <a:pt x="670" y="1765"/>
                </a:lnTo>
                <a:lnTo>
                  <a:pt x="664" y="1766"/>
                </a:lnTo>
                <a:lnTo>
                  <a:pt x="657" y="1768"/>
                </a:lnTo>
                <a:lnTo>
                  <a:pt x="648" y="1769"/>
                </a:lnTo>
                <a:lnTo>
                  <a:pt x="637" y="1771"/>
                </a:lnTo>
                <a:lnTo>
                  <a:pt x="628" y="1772"/>
                </a:lnTo>
                <a:lnTo>
                  <a:pt x="620" y="1773"/>
                </a:lnTo>
                <a:lnTo>
                  <a:pt x="615" y="1774"/>
                </a:lnTo>
                <a:lnTo>
                  <a:pt x="613" y="1774"/>
                </a:lnTo>
                <a:lnTo>
                  <a:pt x="602" y="1787"/>
                </a:lnTo>
                <a:lnTo>
                  <a:pt x="591" y="1791"/>
                </a:lnTo>
                <a:lnTo>
                  <a:pt x="591" y="1792"/>
                </a:lnTo>
                <a:lnTo>
                  <a:pt x="591" y="1797"/>
                </a:lnTo>
                <a:lnTo>
                  <a:pt x="595" y="1802"/>
                </a:lnTo>
                <a:lnTo>
                  <a:pt x="600" y="1806"/>
                </a:lnTo>
                <a:lnTo>
                  <a:pt x="607" y="1809"/>
                </a:lnTo>
                <a:lnTo>
                  <a:pt x="619" y="1811"/>
                </a:lnTo>
                <a:lnTo>
                  <a:pt x="634" y="1813"/>
                </a:lnTo>
                <a:lnTo>
                  <a:pt x="650" y="1815"/>
                </a:lnTo>
                <a:lnTo>
                  <a:pt x="667" y="1817"/>
                </a:lnTo>
                <a:lnTo>
                  <a:pt x="683" y="1818"/>
                </a:lnTo>
                <a:lnTo>
                  <a:pt x="696" y="1818"/>
                </a:lnTo>
                <a:lnTo>
                  <a:pt x="705" y="1818"/>
                </a:lnTo>
                <a:lnTo>
                  <a:pt x="711" y="1817"/>
                </a:lnTo>
                <a:lnTo>
                  <a:pt x="718" y="1817"/>
                </a:lnTo>
                <a:lnTo>
                  <a:pt x="724" y="1815"/>
                </a:lnTo>
                <a:lnTo>
                  <a:pt x="730" y="1815"/>
                </a:lnTo>
                <a:lnTo>
                  <a:pt x="735" y="1814"/>
                </a:lnTo>
                <a:lnTo>
                  <a:pt x="740" y="1813"/>
                </a:lnTo>
                <a:lnTo>
                  <a:pt x="746" y="1812"/>
                </a:lnTo>
                <a:lnTo>
                  <a:pt x="751" y="1810"/>
                </a:lnTo>
                <a:lnTo>
                  <a:pt x="757" y="1807"/>
                </a:lnTo>
                <a:lnTo>
                  <a:pt x="765" y="1805"/>
                </a:lnTo>
                <a:lnTo>
                  <a:pt x="772" y="1803"/>
                </a:lnTo>
                <a:lnTo>
                  <a:pt x="780" y="1800"/>
                </a:lnTo>
                <a:lnTo>
                  <a:pt x="787" y="1798"/>
                </a:lnTo>
                <a:lnTo>
                  <a:pt x="793" y="1797"/>
                </a:lnTo>
                <a:lnTo>
                  <a:pt x="796" y="1796"/>
                </a:lnTo>
                <a:lnTo>
                  <a:pt x="798" y="1796"/>
                </a:lnTo>
                <a:lnTo>
                  <a:pt x="802" y="1813"/>
                </a:lnTo>
                <a:lnTo>
                  <a:pt x="804" y="1813"/>
                </a:lnTo>
                <a:lnTo>
                  <a:pt x="810" y="1813"/>
                </a:lnTo>
                <a:lnTo>
                  <a:pt x="819" y="1814"/>
                </a:lnTo>
                <a:lnTo>
                  <a:pt x="831" y="1814"/>
                </a:lnTo>
                <a:lnTo>
                  <a:pt x="842" y="1814"/>
                </a:lnTo>
                <a:lnTo>
                  <a:pt x="855" y="1815"/>
                </a:lnTo>
                <a:lnTo>
                  <a:pt x="866" y="1815"/>
                </a:lnTo>
                <a:lnTo>
                  <a:pt x="875" y="1815"/>
                </a:lnTo>
                <a:lnTo>
                  <a:pt x="886" y="1814"/>
                </a:lnTo>
                <a:lnTo>
                  <a:pt x="892" y="1812"/>
                </a:lnTo>
                <a:lnTo>
                  <a:pt x="896" y="1811"/>
                </a:lnTo>
                <a:lnTo>
                  <a:pt x="896" y="1810"/>
                </a:lnTo>
                <a:lnTo>
                  <a:pt x="894" y="1769"/>
                </a:lnTo>
                <a:lnTo>
                  <a:pt x="887" y="1745"/>
                </a:lnTo>
                <a:close/>
                <a:moveTo>
                  <a:pt x="373" y="945"/>
                </a:moveTo>
                <a:lnTo>
                  <a:pt x="391" y="953"/>
                </a:lnTo>
                <a:lnTo>
                  <a:pt x="416" y="916"/>
                </a:lnTo>
                <a:lnTo>
                  <a:pt x="411" y="942"/>
                </a:lnTo>
                <a:lnTo>
                  <a:pt x="407" y="970"/>
                </a:lnTo>
                <a:lnTo>
                  <a:pt x="402" y="996"/>
                </a:lnTo>
                <a:lnTo>
                  <a:pt x="399" y="1023"/>
                </a:lnTo>
                <a:lnTo>
                  <a:pt x="364" y="1011"/>
                </a:lnTo>
                <a:lnTo>
                  <a:pt x="368" y="1002"/>
                </a:lnTo>
                <a:lnTo>
                  <a:pt x="371" y="991"/>
                </a:lnTo>
                <a:lnTo>
                  <a:pt x="373" y="983"/>
                </a:lnTo>
                <a:lnTo>
                  <a:pt x="375" y="977"/>
                </a:lnTo>
                <a:lnTo>
                  <a:pt x="373" y="973"/>
                </a:lnTo>
                <a:lnTo>
                  <a:pt x="372" y="970"/>
                </a:lnTo>
                <a:lnTo>
                  <a:pt x="369" y="966"/>
                </a:lnTo>
                <a:lnTo>
                  <a:pt x="365" y="963"/>
                </a:lnTo>
                <a:lnTo>
                  <a:pt x="365" y="962"/>
                </a:lnTo>
                <a:lnTo>
                  <a:pt x="365" y="961"/>
                </a:lnTo>
                <a:lnTo>
                  <a:pt x="373" y="945"/>
                </a:lnTo>
                <a:close/>
                <a:moveTo>
                  <a:pt x="266" y="958"/>
                </a:moveTo>
                <a:lnTo>
                  <a:pt x="267" y="957"/>
                </a:lnTo>
                <a:lnTo>
                  <a:pt x="271" y="956"/>
                </a:lnTo>
                <a:lnTo>
                  <a:pt x="277" y="954"/>
                </a:lnTo>
                <a:lnTo>
                  <a:pt x="282" y="953"/>
                </a:lnTo>
                <a:lnTo>
                  <a:pt x="282" y="956"/>
                </a:lnTo>
                <a:lnTo>
                  <a:pt x="281" y="958"/>
                </a:lnTo>
                <a:lnTo>
                  <a:pt x="280" y="961"/>
                </a:lnTo>
                <a:lnTo>
                  <a:pt x="279" y="963"/>
                </a:lnTo>
                <a:lnTo>
                  <a:pt x="274" y="968"/>
                </a:lnTo>
                <a:lnTo>
                  <a:pt x="271" y="972"/>
                </a:lnTo>
                <a:lnTo>
                  <a:pt x="271" y="976"/>
                </a:lnTo>
                <a:lnTo>
                  <a:pt x="273" y="978"/>
                </a:lnTo>
                <a:lnTo>
                  <a:pt x="278" y="979"/>
                </a:lnTo>
                <a:lnTo>
                  <a:pt x="282" y="978"/>
                </a:lnTo>
                <a:lnTo>
                  <a:pt x="287" y="975"/>
                </a:lnTo>
                <a:lnTo>
                  <a:pt x="292" y="971"/>
                </a:lnTo>
                <a:lnTo>
                  <a:pt x="294" y="970"/>
                </a:lnTo>
                <a:lnTo>
                  <a:pt x="295" y="971"/>
                </a:lnTo>
                <a:lnTo>
                  <a:pt x="296" y="973"/>
                </a:lnTo>
                <a:lnTo>
                  <a:pt x="300" y="976"/>
                </a:lnTo>
                <a:lnTo>
                  <a:pt x="303" y="977"/>
                </a:lnTo>
                <a:lnTo>
                  <a:pt x="305" y="978"/>
                </a:lnTo>
                <a:lnTo>
                  <a:pt x="307" y="977"/>
                </a:lnTo>
                <a:lnTo>
                  <a:pt x="307" y="978"/>
                </a:lnTo>
                <a:lnTo>
                  <a:pt x="309" y="981"/>
                </a:lnTo>
                <a:lnTo>
                  <a:pt x="311" y="984"/>
                </a:lnTo>
                <a:lnTo>
                  <a:pt x="315" y="986"/>
                </a:lnTo>
                <a:lnTo>
                  <a:pt x="319" y="986"/>
                </a:lnTo>
                <a:lnTo>
                  <a:pt x="324" y="984"/>
                </a:lnTo>
                <a:lnTo>
                  <a:pt x="327" y="981"/>
                </a:lnTo>
                <a:lnTo>
                  <a:pt x="329" y="980"/>
                </a:lnTo>
                <a:lnTo>
                  <a:pt x="329" y="981"/>
                </a:lnTo>
                <a:lnTo>
                  <a:pt x="330" y="985"/>
                </a:lnTo>
                <a:lnTo>
                  <a:pt x="331" y="987"/>
                </a:lnTo>
                <a:lnTo>
                  <a:pt x="333" y="990"/>
                </a:lnTo>
                <a:lnTo>
                  <a:pt x="338" y="990"/>
                </a:lnTo>
                <a:lnTo>
                  <a:pt x="340" y="988"/>
                </a:lnTo>
                <a:lnTo>
                  <a:pt x="342" y="986"/>
                </a:lnTo>
                <a:lnTo>
                  <a:pt x="342" y="985"/>
                </a:lnTo>
                <a:lnTo>
                  <a:pt x="345" y="987"/>
                </a:lnTo>
                <a:lnTo>
                  <a:pt x="346" y="988"/>
                </a:lnTo>
                <a:lnTo>
                  <a:pt x="349" y="991"/>
                </a:lnTo>
                <a:lnTo>
                  <a:pt x="352" y="991"/>
                </a:lnTo>
                <a:lnTo>
                  <a:pt x="355" y="991"/>
                </a:lnTo>
                <a:lnTo>
                  <a:pt x="357" y="990"/>
                </a:lnTo>
                <a:lnTo>
                  <a:pt x="360" y="987"/>
                </a:lnTo>
                <a:lnTo>
                  <a:pt x="358" y="993"/>
                </a:lnTo>
                <a:lnTo>
                  <a:pt x="357" y="999"/>
                </a:lnTo>
                <a:lnTo>
                  <a:pt x="356" y="1003"/>
                </a:lnTo>
                <a:lnTo>
                  <a:pt x="355" y="1008"/>
                </a:lnTo>
                <a:lnTo>
                  <a:pt x="257" y="975"/>
                </a:lnTo>
                <a:lnTo>
                  <a:pt x="266" y="958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5" tIns="60953" rIns="121905" bIns="60953"/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8354317" y="2053835"/>
            <a:ext cx="536492" cy="427039"/>
            <a:chOff x="6718292" y="1818563"/>
            <a:chExt cx="435900" cy="320279"/>
          </a:xfrm>
        </p:grpSpPr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6718292" y="1818563"/>
              <a:ext cx="0" cy="19407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1217647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20" name="Rectangle 63"/>
            <p:cNvSpPr>
              <a:spLocks noChangeArrowheads="1"/>
            </p:cNvSpPr>
            <p:nvPr/>
          </p:nvSpPr>
          <p:spPr bwMode="auto">
            <a:xfrm>
              <a:off x="6970063" y="1832851"/>
              <a:ext cx="60325" cy="1869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21764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grpSp>
          <p:nvGrpSpPr>
            <p:cNvPr id="21" name="Group 65"/>
            <p:cNvGrpSpPr>
              <a:grpSpLocks/>
            </p:cNvGrpSpPr>
            <p:nvPr/>
          </p:nvGrpSpPr>
          <p:grpSpPr bwMode="auto">
            <a:xfrm rot="10463457">
              <a:off x="6781130" y="2012636"/>
              <a:ext cx="373062" cy="126206"/>
              <a:chOff x="3524" y="3359"/>
              <a:chExt cx="263" cy="116"/>
            </a:xfrm>
          </p:grpSpPr>
          <p:sp>
            <p:nvSpPr>
              <p:cNvPr id="23" name="Rectangle 66"/>
              <p:cNvSpPr>
                <a:spLocks noChangeArrowheads="1"/>
              </p:cNvSpPr>
              <p:nvPr/>
            </p:nvSpPr>
            <p:spPr bwMode="auto">
              <a:xfrm>
                <a:off x="3524" y="3365"/>
                <a:ext cx="205" cy="108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algn="ctr" defTabSz="1217647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sz="2667" dirty="0">
                  <a:solidFill>
                    <a:srgbClr val="000000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AutoShape 67"/>
              <p:cNvSpPr>
                <a:spLocks noChangeArrowheads="1"/>
              </p:cNvSpPr>
              <p:nvPr/>
            </p:nvSpPr>
            <p:spPr bwMode="auto">
              <a:xfrm rot="-5400000">
                <a:off x="3695" y="3382"/>
                <a:ext cx="116" cy="69"/>
              </a:xfrm>
              <a:prstGeom prst="triangle">
                <a:avLst>
                  <a:gd name="adj" fmla="val 42153"/>
                </a:avLst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algn="ctr" defTabSz="1217647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sz="2667" dirty="0">
                  <a:solidFill>
                    <a:srgbClr val="000000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6162979" y="2049065"/>
            <a:ext cx="0" cy="2587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5" tIns="60953" rIns="121905" bIns="60953"/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6" name="Rectangle 64"/>
          <p:cNvSpPr>
            <a:spLocks noChangeArrowheads="1"/>
          </p:cNvSpPr>
          <p:nvPr/>
        </p:nvSpPr>
        <p:spPr bwMode="auto">
          <a:xfrm>
            <a:off x="6256773" y="2072878"/>
            <a:ext cx="74247" cy="249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05" tIns="60953" rIns="121905" bIns="60953" anchor="ctr"/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grpSp>
        <p:nvGrpSpPr>
          <p:cNvPr id="27" name="Group 68"/>
          <p:cNvGrpSpPr>
            <a:grpSpLocks/>
          </p:cNvGrpSpPr>
          <p:nvPr/>
        </p:nvGrpSpPr>
        <p:grpSpPr bwMode="auto">
          <a:xfrm rot="10380977">
            <a:off x="6029528" y="2299894"/>
            <a:ext cx="459153" cy="168276"/>
            <a:chOff x="3524" y="3359"/>
            <a:chExt cx="263" cy="116"/>
          </a:xfrm>
        </p:grpSpPr>
        <p:sp>
          <p:nvSpPr>
            <p:cNvPr id="28" name="Rectangle 69"/>
            <p:cNvSpPr>
              <a:spLocks noChangeArrowheads="1"/>
            </p:cNvSpPr>
            <p:nvPr/>
          </p:nvSpPr>
          <p:spPr bwMode="auto">
            <a:xfrm>
              <a:off x="3524" y="3365"/>
              <a:ext cx="205" cy="108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algn="ctr" defTabSz="1217647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29" name="AutoShape 70"/>
            <p:cNvSpPr>
              <a:spLocks noChangeArrowheads="1"/>
            </p:cNvSpPr>
            <p:nvPr/>
          </p:nvSpPr>
          <p:spPr bwMode="auto">
            <a:xfrm rot="-5400000">
              <a:off x="3695" y="3382"/>
              <a:ext cx="116" cy="69"/>
            </a:xfrm>
            <a:prstGeom prst="triangle">
              <a:avLst>
                <a:gd name="adj" fmla="val 42153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algn="ctr" defTabSz="1217647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471175" y="3889122"/>
            <a:ext cx="1478580" cy="57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05" tIns="60953" rIns="121905" bIns="609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764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467" dirty="0">
                <a:solidFill>
                  <a:srgbClr val="0A54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position of face detection</a:t>
            </a:r>
            <a:endParaRPr lang="ja-JP" altLang="en-US" sz="14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1" name="Line 37"/>
          <p:cNvSpPr>
            <a:spLocks noChangeShapeType="1"/>
          </p:cNvSpPr>
          <p:nvPr/>
        </p:nvSpPr>
        <p:spPr bwMode="auto">
          <a:xfrm flipH="1">
            <a:off x="2767564" y="2314860"/>
            <a:ext cx="4007901" cy="615984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5" tIns="60953" rIns="121905" bIns="60953"/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H="1">
            <a:off x="2880387" y="2324473"/>
            <a:ext cx="6411980" cy="606371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5" tIns="60953" rIns="121905" bIns="60953"/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3" name="Line 39"/>
          <p:cNvSpPr>
            <a:spLocks noChangeShapeType="1"/>
          </p:cNvSpPr>
          <p:nvPr/>
        </p:nvSpPr>
        <p:spPr bwMode="auto">
          <a:xfrm flipV="1">
            <a:off x="5140939" y="2395139"/>
            <a:ext cx="6309516" cy="2034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5" tIns="60953" rIns="121905" bIns="60953"/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flipH="1">
            <a:off x="2767564" y="2293449"/>
            <a:ext cx="5278549" cy="63739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5" tIns="60953" rIns="121905" bIns="60953"/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7191925" y="2072879"/>
            <a:ext cx="459153" cy="398181"/>
            <a:chOff x="5825593" y="1832851"/>
            <a:chExt cx="373062" cy="298636"/>
          </a:xfrm>
        </p:grpSpPr>
        <p:sp>
          <p:nvSpPr>
            <p:cNvPr id="36" name="Rectangle 63"/>
            <p:cNvSpPr>
              <a:spLocks noChangeArrowheads="1"/>
            </p:cNvSpPr>
            <p:nvPr/>
          </p:nvSpPr>
          <p:spPr bwMode="auto">
            <a:xfrm>
              <a:off x="6005907" y="1832851"/>
              <a:ext cx="60325" cy="1869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21764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grpSp>
          <p:nvGrpSpPr>
            <p:cNvPr id="37" name="Group 65"/>
            <p:cNvGrpSpPr>
              <a:grpSpLocks/>
            </p:cNvGrpSpPr>
            <p:nvPr/>
          </p:nvGrpSpPr>
          <p:grpSpPr bwMode="auto">
            <a:xfrm rot="10463457">
              <a:off x="5825593" y="2005281"/>
              <a:ext cx="373062" cy="126206"/>
              <a:chOff x="3524" y="3359"/>
              <a:chExt cx="263" cy="116"/>
            </a:xfrm>
          </p:grpSpPr>
          <p:sp>
            <p:nvSpPr>
              <p:cNvPr id="38" name="Rectangle 66"/>
              <p:cNvSpPr>
                <a:spLocks noChangeArrowheads="1"/>
              </p:cNvSpPr>
              <p:nvPr/>
            </p:nvSpPr>
            <p:spPr bwMode="auto">
              <a:xfrm>
                <a:off x="3524" y="3365"/>
                <a:ext cx="205" cy="108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algn="ctr" defTabSz="1217647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sz="2667" dirty="0">
                  <a:solidFill>
                    <a:srgbClr val="000000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AutoShape 67"/>
              <p:cNvSpPr>
                <a:spLocks noChangeArrowheads="1"/>
              </p:cNvSpPr>
              <p:nvPr/>
            </p:nvSpPr>
            <p:spPr bwMode="auto">
              <a:xfrm rot="-5400000">
                <a:off x="3695" y="3382"/>
                <a:ext cx="116" cy="69"/>
              </a:xfrm>
              <a:prstGeom prst="triangle">
                <a:avLst>
                  <a:gd name="adj" fmla="val 42153"/>
                </a:avLst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algn="ctr" defTabSz="1217647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sz="2667" dirty="0">
                  <a:solidFill>
                    <a:srgbClr val="000000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0" name="テキスト ボックス 39"/>
          <p:cNvSpPr txBox="1"/>
          <p:nvPr/>
        </p:nvSpPr>
        <p:spPr>
          <a:xfrm>
            <a:off x="335360" y="1597115"/>
            <a:ext cx="2244069" cy="574614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 lIns="121892" tIns="60945" rIns="121892" bIns="60945">
            <a:spAutoFit/>
          </a:bodyPr>
          <a:lstStyle>
            <a:defPPr>
              <a:defRPr lang="ja-JP"/>
            </a:defPPr>
            <a:lvl1pPr algn="ctr" defTabSz="912813" fontAlgn="base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742950" indent="-285750" defTabSz="912813" eaLnBrk="0" hangingPunct="0">
              <a:defRPr>
                <a:latin typeface="Calibri" pitchFamily="34" charset="0"/>
                <a:ea typeface="ＭＳ Ｐゴシック" charset="-128"/>
              </a:defRPr>
            </a:lvl2pPr>
            <a:lvl3pPr marL="1143000" indent="-228600" defTabSz="912813" eaLnBrk="0" hangingPunct="0">
              <a:defRPr>
                <a:latin typeface="Calibri" pitchFamily="34" charset="0"/>
                <a:ea typeface="ＭＳ Ｐゴシック" charset="-128"/>
              </a:defRPr>
            </a:lvl3pPr>
            <a:lvl4pPr marL="1600200" indent="-228600" defTabSz="912813" eaLnBrk="0" hangingPunct="0">
              <a:defRPr>
                <a:latin typeface="Calibri" pitchFamily="34" charset="0"/>
                <a:ea typeface="ＭＳ Ｐゴシック" charset="-128"/>
              </a:defRPr>
            </a:lvl4pPr>
            <a:lvl5pPr marL="2057400" indent="-228600" defTabSz="912813" eaLnBrk="0" hangingPunct="0">
              <a:defRPr>
                <a:latin typeface="Calibri" pitchFamily="34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9pPr>
          </a:lstStyle>
          <a:p>
            <a:pPr defTabSz="1217054"/>
            <a:r>
              <a:rPr lang="en-US" altLang="ja-JP" sz="1467" dirty="0">
                <a:latin typeface="Calibri" panose="020F0502020204030204" pitchFamily="34" charset="0"/>
                <a:cs typeface="Calibri" panose="020F0502020204030204" pitchFamily="34" charset="0"/>
              </a:rPr>
              <a:t>Distance from start position of face detection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5400000" flipV="1">
            <a:off x="10786047" y="3033835"/>
            <a:ext cx="1247332" cy="106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9987" tIns="62393" rIns="119987" bIns="62393" anchor="ctr"/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11316440" y="2256447"/>
            <a:ext cx="825657" cy="34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05" tIns="60953" rIns="121905" bIns="609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764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467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3.0m</a:t>
            </a:r>
          </a:p>
        </p:txBody>
      </p:sp>
      <p:grpSp>
        <p:nvGrpSpPr>
          <p:cNvPr id="43" name="グループ化 42"/>
          <p:cNvGrpSpPr/>
          <p:nvPr/>
        </p:nvGrpSpPr>
        <p:grpSpPr>
          <a:xfrm>
            <a:off x="9594057" y="2073079"/>
            <a:ext cx="459153" cy="398181"/>
            <a:chOff x="7703115" y="1845360"/>
            <a:chExt cx="373062" cy="298636"/>
          </a:xfrm>
        </p:grpSpPr>
        <p:sp>
          <p:nvSpPr>
            <p:cNvPr id="44" name="Rectangle 63"/>
            <p:cNvSpPr>
              <a:spLocks noChangeArrowheads="1"/>
            </p:cNvSpPr>
            <p:nvPr/>
          </p:nvSpPr>
          <p:spPr bwMode="auto">
            <a:xfrm>
              <a:off x="7883429" y="1845360"/>
              <a:ext cx="60325" cy="1869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21764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grpSp>
          <p:nvGrpSpPr>
            <p:cNvPr id="45" name="Group 65"/>
            <p:cNvGrpSpPr>
              <a:grpSpLocks/>
            </p:cNvGrpSpPr>
            <p:nvPr/>
          </p:nvGrpSpPr>
          <p:grpSpPr bwMode="auto">
            <a:xfrm rot="10463457">
              <a:off x="7703115" y="2017790"/>
              <a:ext cx="373062" cy="126206"/>
              <a:chOff x="3524" y="3359"/>
              <a:chExt cx="263" cy="116"/>
            </a:xfrm>
          </p:grpSpPr>
          <p:sp>
            <p:nvSpPr>
              <p:cNvPr id="46" name="Rectangle 66"/>
              <p:cNvSpPr>
                <a:spLocks noChangeArrowheads="1"/>
              </p:cNvSpPr>
              <p:nvPr/>
            </p:nvSpPr>
            <p:spPr bwMode="auto">
              <a:xfrm>
                <a:off x="3524" y="3365"/>
                <a:ext cx="205" cy="108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algn="ctr" defTabSz="1217647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sz="2667" dirty="0">
                  <a:solidFill>
                    <a:srgbClr val="000000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AutoShape 67"/>
              <p:cNvSpPr>
                <a:spLocks noChangeArrowheads="1"/>
              </p:cNvSpPr>
              <p:nvPr/>
            </p:nvSpPr>
            <p:spPr bwMode="auto">
              <a:xfrm rot="-5400000">
                <a:off x="3695" y="3382"/>
                <a:ext cx="116" cy="69"/>
              </a:xfrm>
              <a:prstGeom prst="triangle">
                <a:avLst>
                  <a:gd name="adj" fmla="val 42153"/>
                </a:avLst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algn="ctr" defTabSz="1217647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sz="2667" dirty="0">
                  <a:solidFill>
                    <a:srgbClr val="000000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48" name="グループ化 47"/>
          <p:cNvGrpSpPr/>
          <p:nvPr/>
        </p:nvGrpSpPr>
        <p:grpSpPr>
          <a:xfrm>
            <a:off x="10756457" y="2073079"/>
            <a:ext cx="459153" cy="398181"/>
            <a:chOff x="8633488" y="1833001"/>
            <a:chExt cx="373062" cy="298636"/>
          </a:xfrm>
        </p:grpSpPr>
        <p:sp>
          <p:nvSpPr>
            <p:cNvPr id="49" name="Rectangle 63"/>
            <p:cNvSpPr>
              <a:spLocks noChangeArrowheads="1"/>
            </p:cNvSpPr>
            <p:nvPr/>
          </p:nvSpPr>
          <p:spPr bwMode="auto">
            <a:xfrm>
              <a:off x="8813802" y="1833001"/>
              <a:ext cx="60325" cy="1869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21764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grpSp>
          <p:nvGrpSpPr>
            <p:cNvPr id="50" name="Group 65"/>
            <p:cNvGrpSpPr>
              <a:grpSpLocks/>
            </p:cNvGrpSpPr>
            <p:nvPr/>
          </p:nvGrpSpPr>
          <p:grpSpPr bwMode="auto">
            <a:xfrm rot="10463457">
              <a:off x="8633488" y="2005431"/>
              <a:ext cx="373062" cy="126206"/>
              <a:chOff x="3524" y="3359"/>
              <a:chExt cx="263" cy="116"/>
            </a:xfrm>
          </p:grpSpPr>
          <p:sp>
            <p:nvSpPr>
              <p:cNvPr id="51" name="Rectangle 66"/>
              <p:cNvSpPr>
                <a:spLocks noChangeArrowheads="1"/>
              </p:cNvSpPr>
              <p:nvPr/>
            </p:nvSpPr>
            <p:spPr bwMode="auto">
              <a:xfrm>
                <a:off x="3524" y="3365"/>
                <a:ext cx="205" cy="108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algn="ctr" defTabSz="1217647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sz="2667" dirty="0">
                  <a:solidFill>
                    <a:srgbClr val="000000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AutoShape 67"/>
              <p:cNvSpPr>
                <a:spLocks noChangeArrowheads="1"/>
              </p:cNvSpPr>
              <p:nvPr/>
            </p:nvSpPr>
            <p:spPr bwMode="auto">
              <a:xfrm rot="-5400000">
                <a:off x="3695" y="3382"/>
                <a:ext cx="116" cy="69"/>
              </a:xfrm>
              <a:prstGeom prst="triangle">
                <a:avLst>
                  <a:gd name="adj" fmla="val 42153"/>
                </a:avLst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algn="ctr" defTabSz="1217647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sz="2667" dirty="0">
                  <a:solidFill>
                    <a:srgbClr val="000000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3" name="Line 12"/>
          <p:cNvSpPr>
            <a:spLocks noChangeShapeType="1"/>
          </p:cNvSpPr>
          <p:nvPr/>
        </p:nvSpPr>
        <p:spPr bwMode="auto">
          <a:xfrm flipH="1">
            <a:off x="2767563" y="2324473"/>
            <a:ext cx="7546924" cy="606371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5" tIns="60953" rIns="121905" bIns="60953"/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54" name="パイ 53"/>
          <p:cNvSpPr/>
          <p:nvPr/>
        </p:nvSpPr>
        <p:spPr>
          <a:xfrm rot="16200000">
            <a:off x="9400111" y="1913524"/>
            <a:ext cx="661132" cy="963227"/>
          </a:xfrm>
          <a:prstGeom prst="pie">
            <a:avLst>
              <a:gd name="adj1" fmla="val 15902471"/>
              <a:gd name="adj2" fmla="val 16200000"/>
            </a:avLst>
          </a:prstGeom>
          <a:solidFill>
            <a:srgbClr val="C00000">
              <a:alpha val="50000"/>
            </a:srgb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5" tIns="60953" rIns="121905" bIns="60953" rtlCol="0" anchor="ctr"/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</a:pPr>
            <a:endParaRPr lang="ja-JP" altLang="en-US" sz="1867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sp>
        <p:nvSpPr>
          <p:cNvPr id="55" name="Line 12"/>
          <p:cNvSpPr>
            <a:spLocks noChangeShapeType="1"/>
          </p:cNvSpPr>
          <p:nvPr/>
        </p:nvSpPr>
        <p:spPr bwMode="auto">
          <a:xfrm flipH="1">
            <a:off x="2767563" y="2324475"/>
            <a:ext cx="8636835" cy="606371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5" tIns="60953" rIns="121905" bIns="60953"/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56" name="パイ 55"/>
          <p:cNvSpPr/>
          <p:nvPr/>
        </p:nvSpPr>
        <p:spPr>
          <a:xfrm rot="16200000">
            <a:off x="10419867" y="1915113"/>
            <a:ext cx="661132" cy="963227"/>
          </a:xfrm>
          <a:prstGeom prst="pie">
            <a:avLst>
              <a:gd name="adj1" fmla="val 15971383"/>
              <a:gd name="adj2" fmla="val 16200000"/>
            </a:avLst>
          </a:prstGeom>
          <a:solidFill>
            <a:srgbClr val="C00000">
              <a:alpha val="50000"/>
            </a:srgb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5" tIns="60953" rIns="121905" bIns="60953" rtlCol="0" anchor="ctr"/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</a:pPr>
            <a:endParaRPr lang="ja-JP" altLang="en-US" sz="1867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sp>
        <p:nvSpPr>
          <p:cNvPr id="57" name="Text Box 19"/>
          <p:cNvSpPr txBox="1">
            <a:spLocks noChangeArrowheads="1"/>
          </p:cNvSpPr>
          <p:nvPr/>
        </p:nvSpPr>
        <p:spPr bwMode="auto">
          <a:xfrm>
            <a:off x="7931623" y="1592353"/>
            <a:ext cx="1583400" cy="49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05" tIns="60953" rIns="121905" bIns="609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764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11m</a:t>
            </a: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9114677" y="1597115"/>
            <a:ext cx="1583400" cy="49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05" tIns="60953" rIns="121905" bIns="609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764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13m</a:t>
            </a:r>
          </a:p>
        </p:txBody>
      </p:sp>
      <p:sp>
        <p:nvSpPr>
          <p:cNvPr id="59" name="Text Box 20"/>
          <p:cNvSpPr txBox="1">
            <a:spLocks noChangeArrowheads="1"/>
          </p:cNvSpPr>
          <p:nvPr/>
        </p:nvSpPr>
        <p:spPr bwMode="auto">
          <a:xfrm>
            <a:off x="2067562" y="2599373"/>
            <a:ext cx="825657" cy="34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05" tIns="60953" rIns="121905" bIns="609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764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467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1.6m</a:t>
            </a:r>
          </a:p>
        </p:txBody>
      </p:sp>
      <p:sp>
        <p:nvSpPr>
          <p:cNvPr id="60" name="パイ 59"/>
          <p:cNvSpPr/>
          <p:nvPr/>
        </p:nvSpPr>
        <p:spPr>
          <a:xfrm rot="16200000">
            <a:off x="5897550" y="1913524"/>
            <a:ext cx="661132" cy="963227"/>
          </a:xfrm>
          <a:prstGeom prst="pie">
            <a:avLst>
              <a:gd name="adj1" fmla="val 15647117"/>
              <a:gd name="adj2" fmla="val 16200000"/>
            </a:avLst>
          </a:prstGeom>
          <a:solidFill>
            <a:srgbClr val="C00000">
              <a:alpha val="50000"/>
            </a:srgb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5" tIns="60953" rIns="121905" bIns="60953" rtlCol="0" anchor="ctr"/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</a:pPr>
            <a:endParaRPr lang="ja-JP" altLang="en-US" sz="1867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sp>
        <p:nvSpPr>
          <p:cNvPr id="61" name="パイ 60"/>
          <p:cNvSpPr/>
          <p:nvPr/>
        </p:nvSpPr>
        <p:spPr>
          <a:xfrm rot="16200000">
            <a:off x="6981593" y="1909109"/>
            <a:ext cx="661132" cy="963227"/>
          </a:xfrm>
          <a:prstGeom prst="pie">
            <a:avLst>
              <a:gd name="adj1" fmla="val 15782197"/>
              <a:gd name="adj2" fmla="val 16200000"/>
            </a:avLst>
          </a:prstGeom>
          <a:solidFill>
            <a:srgbClr val="C00000">
              <a:alpha val="50000"/>
            </a:srgb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5" tIns="60953" rIns="121905" bIns="60953" rtlCol="0" anchor="ctr"/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</a:pPr>
            <a:endParaRPr lang="ja-JP" altLang="en-US" sz="1867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sp>
        <p:nvSpPr>
          <p:cNvPr id="62" name="パイ 61"/>
          <p:cNvSpPr/>
          <p:nvPr/>
        </p:nvSpPr>
        <p:spPr>
          <a:xfrm rot="16200000">
            <a:off x="8244573" y="1913524"/>
            <a:ext cx="661132" cy="963227"/>
          </a:xfrm>
          <a:prstGeom prst="pie">
            <a:avLst>
              <a:gd name="adj1" fmla="val 15782197"/>
              <a:gd name="adj2" fmla="val 16200000"/>
            </a:avLst>
          </a:prstGeom>
          <a:solidFill>
            <a:srgbClr val="C00000">
              <a:alpha val="50000"/>
            </a:srgb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5" tIns="60953" rIns="121905" bIns="60953" rtlCol="0" anchor="ctr"/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</a:pPr>
            <a:endParaRPr lang="ja-JP" altLang="en-US" sz="1867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sp>
        <p:nvSpPr>
          <p:cNvPr id="63" name="正方形/長方形 62"/>
          <p:cNvSpPr/>
          <p:nvPr/>
        </p:nvSpPr>
        <p:spPr>
          <a:xfrm flipV="1">
            <a:off x="7931623" y="1986926"/>
            <a:ext cx="3896232" cy="94079"/>
          </a:xfrm>
          <a:prstGeom prst="rect">
            <a:avLst/>
          </a:prstGeom>
          <a:solidFill>
            <a:srgbClr val="FFC000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5" tIns="60953" rIns="121905" bIns="60953" rtlCol="0" anchor="ctr"/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</a:pPr>
            <a:endParaRPr lang="ja-JP" altLang="en-US" sz="1867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8052997" y="1316765"/>
            <a:ext cx="3641479" cy="348864"/>
          </a:xfrm>
          <a:prstGeom prst="rect">
            <a:avLst/>
          </a:prstGeom>
          <a:noFill/>
        </p:spPr>
        <p:txBody>
          <a:bodyPr wrap="none" lIns="121905" tIns="60953" rIns="121905" bIns="60953" rtlCol="0">
            <a:spAutoFit/>
          </a:bodyPr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67" b="1" dirty="0">
                <a:solidFill>
                  <a:srgbClr val="F79646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Recommended range of camera installation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10244455" y="1596167"/>
            <a:ext cx="1583400" cy="49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05" tIns="60953" rIns="121905" bIns="609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121764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i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15m</a:t>
            </a:r>
          </a:p>
        </p:txBody>
      </p:sp>
      <p:sp>
        <p:nvSpPr>
          <p:cNvPr id="71" name="二等辺三角形 70"/>
          <p:cNvSpPr/>
          <p:nvPr/>
        </p:nvSpPr>
        <p:spPr>
          <a:xfrm rot="2700000">
            <a:off x="2296895" y="3639532"/>
            <a:ext cx="170341" cy="286561"/>
          </a:xfrm>
          <a:prstGeom prst="triangle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5" tIns="60953" rIns="121905" bIns="60953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1867">
              <a:solidFill>
                <a:srgbClr val="0A54A0"/>
              </a:solidFill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90" y="4607851"/>
            <a:ext cx="3487004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テキスト ボックス 72"/>
          <p:cNvSpPr txBox="1"/>
          <p:nvPr/>
        </p:nvSpPr>
        <p:spPr>
          <a:xfrm>
            <a:off x="2880389" y="3782812"/>
            <a:ext cx="2641209" cy="369318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rgbClr val="FF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Face detection area</a:t>
            </a:r>
          </a:p>
        </p:txBody>
      </p:sp>
      <p:sp>
        <p:nvSpPr>
          <p:cNvPr id="74" name="右矢印 73"/>
          <p:cNvSpPr/>
          <p:nvPr/>
        </p:nvSpPr>
        <p:spPr>
          <a:xfrm>
            <a:off x="3105953" y="3170316"/>
            <a:ext cx="639984" cy="288032"/>
          </a:xfrm>
          <a:prstGeom prst="rightArrow">
            <a:avLst>
              <a:gd name="adj1" fmla="val 50000"/>
              <a:gd name="adj2" fmla="val 129954"/>
            </a:avLst>
          </a:prstGeom>
          <a:solidFill>
            <a:srgbClr val="00B050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5" tIns="60953" rIns="121905" bIns="60953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1867">
              <a:solidFill>
                <a:srgbClr val="0A54A0"/>
              </a:solidFill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sp>
        <p:nvSpPr>
          <p:cNvPr id="75" name="Line 13"/>
          <p:cNvSpPr>
            <a:spLocks noChangeShapeType="1"/>
          </p:cNvSpPr>
          <p:nvPr/>
        </p:nvSpPr>
        <p:spPr bwMode="auto">
          <a:xfrm flipV="1">
            <a:off x="2585378" y="3664313"/>
            <a:ext cx="9242477" cy="21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9987" tIns="62393" rIns="119987" bIns="62393" anchor="ctr"/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</a:pP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76" name="正方形/長方形 75"/>
          <p:cNvSpPr/>
          <p:nvPr/>
        </p:nvSpPr>
        <p:spPr>
          <a:xfrm flipV="1">
            <a:off x="2563019" y="3662812"/>
            <a:ext cx="3183483" cy="12000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5" tIns="60953" rIns="121905" bIns="60953" rtlCol="0" anchor="ctr"/>
          <a:lstStyle/>
          <a:p>
            <a:pPr algn="ctr" defTabSz="1217647" fontAlgn="base">
              <a:spcBef>
                <a:spcPct val="0"/>
              </a:spcBef>
              <a:spcAft>
                <a:spcPct val="0"/>
              </a:spcAft>
            </a:pPr>
            <a:endParaRPr lang="ja-JP" altLang="en-US" sz="1867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sp>
        <p:nvSpPr>
          <p:cNvPr id="69" name="テキスト ボックス 12"/>
          <p:cNvSpPr txBox="1">
            <a:spLocks noChangeArrowheads="1"/>
          </p:cNvSpPr>
          <p:nvPr/>
        </p:nvSpPr>
        <p:spPr bwMode="auto">
          <a:xfrm>
            <a:off x="719403" y="4793881"/>
            <a:ext cx="1195549" cy="36930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 lIns="121892" tIns="60945" rIns="121892" bIns="60945">
            <a:spAutoFit/>
          </a:bodyPr>
          <a:lstStyle>
            <a:lvl1pPr defTabSz="91281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91281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91281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91281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91281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defTabSz="1217054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ea typeface="Meiryo UI" pitchFamily="50" charset="-128"/>
                <a:cs typeface="Calibri" panose="020F0502020204030204" pitchFamily="34" charset="0"/>
              </a:rPr>
              <a:t>Best shot</a:t>
            </a:r>
          </a:p>
        </p:txBody>
      </p:sp>
      <p:sp>
        <p:nvSpPr>
          <p:cNvPr id="78" name="角丸四角形吹き出し 77"/>
          <p:cNvSpPr/>
          <p:nvPr/>
        </p:nvSpPr>
        <p:spPr>
          <a:xfrm>
            <a:off x="6616823" y="4854125"/>
            <a:ext cx="5146312" cy="618115"/>
          </a:xfrm>
          <a:prstGeom prst="wedgeRoundRectCallout">
            <a:avLst>
              <a:gd name="adj1" fmla="val -75231"/>
              <a:gd name="adj2" fmla="val -212942"/>
              <a:gd name="adj3" fmla="val 16667"/>
            </a:avLst>
          </a:prstGeom>
          <a:solidFill>
            <a:srgbClr val="FFFFCC"/>
          </a:solidFill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7647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67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Estimated face detection area required is about 6.0m or more</a:t>
            </a:r>
          </a:p>
          <a:p>
            <a:pPr defTabSz="1217647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67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= Walking speed (about 1.2m/s)  x  Travel time (5s)</a:t>
            </a:r>
          </a:p>
        </p:txBody>
      </p:sp>
      <p:sp>
        <p:nvSpPr>
          <p:cNvPr id="80" name="右矢印 79"/>
          <p:cNvSpPr/>
          <p:nvPr/>
        </p:nvSpPr>
        <p:spPr>
          <a:xfrm rot="5400000">
            <a:off x="3961735" y="3490759"/>
            <a:ext cx="386051" cy="1708795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5" tIns="60953" rIns="121905" bIns="60953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ja-JP" altLang="en-US" sz="1867">
              <a:solidFill>
                <a:srgbClr val="0A54A0"/>
              </a:solidFill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sp>
        <p:nvSpPr>
          <p:cNvPr id="77" name="Slide Number Placeholder 8"/>
          <p:cNvSpPr txBox="1">
            <a:spLocks/>
          </p:cNvSpPr>
          <p:nvPr/>
        </p:nvSpPr>
        <p:spPr>
          <a:xfrm>
            <a:off x="5813071" y="6638211"/>
            <a:ext cx="528000" cy="192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9pPr>
          </a:lstStyle>
          <a:p>
            <a:pPr algn="ctr" defTabSz="1219170"/>
            <a:fld id="{0BED32BD-2AB6-2D40-A7A5-FA318B8F471B}" type="slidenum">
              <a: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 defTabSz="1219170"/>
              <a:t>7</a:t>
            </a:fld>
            <a:endParaRPr lang="en-US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タイトル 1"/>
          <p:cNvSpPr txBox="1">
            <a:spLocks/>
          </p:cNvSpPr>
          <p:nvPr/>
        </p:nvSpPr>
        <p:spPr>
          <a:xfrm>
            <a:off x="620685" y="7190"/>
            <a:ext cx="10233147" cy="700412"/>
          </a:xfrm>
          <a:prstGeom prst="rect">
            <a:avLst/>
          </a:prstGeom>
        </p:spPr>
        <p:txBody>
          <a:bodyPr vert="horz" lIns="121699" tIns="60837" rIns="121699" bIns="60837" rtlCol="0" anchor="ctr">
            <a:normAutofit/>
          </a:bodyPr>
          <a:lstStyle>
            <a:lvl1pPr algn="l" defTabSz="456368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8475" fontAlgn="base">
              <a:spcBef>
                <a:spcPts val="0"/>
              </a:spcBef>
              <a:spcAft>
                <a:spcPct val="0"/>
              </a:spcAft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Camera angle adjustment for Unregistered face detection</a:t>
            </a:r>
          </a:p>
        </p:txBody>
      </p:sp>
    </p:spTree>
    <p:extLst>
      <p:ext uri="{BB962C8B-B14F-4D97-AF65-F5344CB8AC3E}">
        <p14:creationId xmlns:p14="http://schemas.microsoft.com/office/powerpoint/2010/main" val="6721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0376" y="194916"/>
            <a:ext cx="1341947" cy="33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1546069" y="3740262"/>
            <a:ext cx="9071136" cy="2692733"/>
            <a:chOff x="163982" y="1826601"/>
            <a:chExt cx="8717578" cy="3042596"/>
          </a:xfrm>
        </p:grpSpPr>
        <p:pic>
          <p:nvPicPr>
            <p:cNvPr id="28" name="Picture 2" descr="C:\Users\4020756.PCC-AD\10.SSBD\10.グローバル営業部\03.顔認証ソリューション推進課\20190530_未登録顔検知SE資料作成\③設置条件（藤本）\写真\case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713" y="2278226"/>
              <a:ext cx="4251847" cy="2590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スマイル 28"/>
            <p:cNvSpPr/>
            <p:nvPr/>
          </p:nvSpPr>
          <p:spPr>
            <a:xfrm>
              <a:off x="8254504" y="1872707"/>
              <a:ext cx="332345" cy="384275"/>
            </a:xfrm>
            <a:prstGeom prst="smileyFac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1905" tIns="60953" rIns="121905" bIns="60953"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867">
                <a:solidFill>
                  <a:srgbClr val="0A5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endParaRPr>
            </a:p>
          </p:txBody>
        </p:sp>
        <p:pic>
          <p:nvPicPr>
            <p:cNvPr id="30" name="Picture 2" descr="C:\Users\4020756.PCC-AD\10.SSBD\10.グローバル営業部\03.顔認証ソリューション推進課\20190530_未登録顔検知SE資料作成\③設置条件（藤本）\写真\case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82" y="2278226"/>
              <a:ext cx="4251847" cy="2590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右矢印 30"/>
            <p:cNvSpPr/>
            <p:nvPr/>
          </p:nvSpPr>
          <p:spPr>
            <a:xfrm>
              <a:off x="4302907" y="3301541"/>
              <a:ext cx="579075" cy="792088"/>
            </a:xfrm>
            <a:prstGeom prst="rightArrow">
              <a:avLst/>
            </a:prstGeom>
            <a:solidFill>
              <a:srgbClr val="FFFF00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1905" tIns="60953" rIns="121905" bIns="60953"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867">
                <a:solidFill>
                  <a:srgbClr val="0A5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32" name="右矢印 31"/>
            <p:cNvSpPr/>
            <p:nvPr/>
          </p:nvSpPr>
          <p:spPr>
            <a:xfrm flipH="1">
              <a:off x="641579" y="3013509"/>
              <a:ext cx="3124039" cy="288032"/>
            </a:xfrm>
            <a:prstGeom prst="rightArrow">
              <a:avLst>
                <a:gd name="adj1" fmla="val 50000"/>
                <a:gd name="adj2" fmla="val 129954"/>
              </a:avLst>
            </a:prstGeom>
            <a:solidFill>
              <a:srgbClr val="00B050"/>
            </a:solidFill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1905" tIns="60953" rIns="121905" bIns="60953"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867">
                <a:solidFill>
                  <a:srgbClr val="0A5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33" name="右矢印 32"/>
            <p:cNvSpPr/>
            <p:nvPr/>
          </p:nvSpPr>
          <p:spPr>
            <a:xfrm flipH="1">
              <a:off x="5128958" y="2448493"/>
              <a:ext cx="3124039" cy="288032"/>
            </a:xfrm>
            <a:prstGeom prst="rightArrow">
              <a:avLst>
                <a:gd name="adj1" fmla="val 50000"/>
                <a:gd name="adj2" fmla="val 129954"/>
              </a:avLst>
            </a:prstGeom>
            <a:solidFill>
              <a:srgbClr val="00B050"/>
            </a:solidFill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1905" tIns="60953" rIns="121905" bIns="60953"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867">
                <a:solidFill>
                  <a:srgbClr val="0A5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63983" y="1887802"/>
              <a:ext cx="1427702" cy="463744"/>
            </a:xfrm>
            <a:prstGeom prst="rect">
              <a:avLst/>
            </a:prstGeom>
            <a:noFill/>
          </p:spPr>
          <p:txBody>
            <a:bodyPr wrap="square" lIns="121905" tIns="60953" rIns="121905" bIns="60953" rtlCol="0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867" dirty="0">
                  <a:solidFill>
                    <a:srgbClr val="0A54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&lt;Before&gt;</a:t>
              </a:r>
              <a:endParaRPr lang="ja-JP" altLang="en-US" sz="1867" dirty="0">
                <a:solidFill>
                  <a:srgbClr val="0A5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629712" y="1910961"/>
              <a:ext cx="1427702" cy="463744"/>
            </a:xfrm>
            <a:prstGeom prst="rect">
              <a:avLst/>
            </a:prstGeom>
            <a:noFill/>
          </p:spPr>
          <p:txBody>
            <a:bodyPr wrap="square" lIns="121905" tIns="60953" rIns="121905" bIns="60953" rtlCol="0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867" dirty="0">
                  <a:solidFill>
                    <a:srgbClr val="0A54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&lt;After&gt;</a:t>
              </a:r>
              <a:endParaRPr lang="ja-JP" altLang="en-US" sz="1867" dirty="0">
                <a:solidFill>
                  <a:srgbClr val="0A5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36" name="円/楕円 26"/>
            <p:cNvSpPr/>
            <p:nvPr/>
          </p:nvSpPr>
          <p:spPr>
            <a:xfrm>
              <a:off x="3898556" y="2376487"/>
              <a:ext cx="398814" cy="476487"/>
            </a:xfrm>
            <a:prstGeom prst="ellips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1905" tIns="60953" rIns="121905" bIns="60953"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867">
                <a:solidFill>
                  <a:srgbClr val="0A5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37" name="円/楕円 30"/>
            <p:cNvSpPr/>
            <p:nvPr/>
          </p:nvSpPr>
          <p:spPr>
            <a:xfrm>
              <a:off x="8180628" y="1826601"/>
              <a:ext cx="477137" cy="476487"/>
            </a:xfrm>
            <a:prstGeom prst="ellips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1905" tIns="60953" rIns="121905" bIns="60953"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867">
                <a:solidFill>
                  <a:srgbClr val="0A5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4709329" y="5819761"/>
            <a:ext cx="2744620" cy="379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67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Adjust the camera angle</a:t>
            </a:r>
          </a:p>
        </p:txBody>
      </p:sp>
      <p:graphicFrame>
        <p:nvGraphicFramePr>
          <p:cNvPr id="20" name="表 187">
            <a:extLst>
              <a:ext uri="{FF2B5EF4-FFF2-40B4-BE49-F238E27FC236}">
                <a16:creationId xmlns:a16="http://schemas.microsoft.com/office/drawing/2014/main" id="{B15575FE-2DCB-4374-B932-4CA8C53A44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9458" y="1026705"/>
          <a:ext cx="11169876" cy="2409640"/>
        </p:xfrm>
        <a:graphic>
          <a:graphicData uri="http://schemas.openxmlformats.org/drawingml/2006/table">
            <a:tbl>
              <a:tblPr firstRow="1" bandRow="1"/>
              <a:tblGrid>
                <a:gridCol w="398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0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92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Problem case2</a:t>
                      </a:r>
                      <a:endParaRPr kumimoji="1" lang="ja-JP" altLang="en-US" sz="2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8000" marR="48000" marT="14400" marB="144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Countermeasure</a:t>
                      </a:r>
                      <a:endParaRPr kumimoji="1" lang="ja-JP" altLang="en-US" sz="2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8000" marR="48000" marT="14400" marB="14400"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016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1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False alarm triggered</a:t>
                      </a:r>
                    </a:p>
                    <a:p>
                      <a:pPr algn="l"/>
                      <a:r>
                        <a:rPr kumimoji="1" lang="en-US" altLang="ja-JP" sz="210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In other</a:t>
                      </a:r>
                      <a:r>
                        <a:rPr kumimoji="1" lang="en-US" altLang="ja-JP" sz="2100" b="1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words, registered person is recognized as unregistered person.</a:t>
                      </a:r>
                      <a:endParaRPr kumimoji="1" lang="en-US" altLang="ja-JP" sz="2100" b="1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8000" marR="48000" marT="14400" marB="144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90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This is because similarity score is lower</a:t>
                      </a:r>
                      <a:r>
                        <a:rPr kumimoji="1" lang="en-US" altLang="ja-JP" sz="1900" b="1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due to side face even </a:t>
                      </a:r>
                      <a:r>
                        <a:rPr kumimoji="1" lang="en-US" altLang="ja-JP" sz="190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ASF950 receives</a:t>
                      </a:r>
                      <a:r>
                        <a:rPr kumimoji="1" lang="en-US" altLang="ja-JP" sz="1900" b="1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5 best shot images.</a:t>
                      </a:r>
                    </a:p>
                    <a:p>
                      <a:pPr algn="l"/>
                      <a:r>
                        <a:rPr kumimoji="1" lang="en-US" altLang="ja-JP" sz="1900" b="1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In order to increase the similarity score, </a:t>
                      </a:r>
                      <a:r>
                        <a:rPr kumimoji="1" lang="en-US" altLang="ja-JP" sz="1900" b="1" baseline="0" dirty="0" smtClean="0">
                          <a:solidFill>
                            <a:srgbClr val="1867B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try to capture front face and avoid capturing side face</a:t>
                      </a:r>
                      <a:r>
                        <a:rPr kumimoji="1" lang="en-US" altLang="ja-JP" sz="1900" b="1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kumimoji="1" lang="en-US" altLang="ja-JP" sz="1900" b="1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Control the people flow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kumimoji="1" lang="en-US" altLang="ja-JP" sz="1900" b="1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Adjust camera angle by increasing the angle of depression within 10deg or zooming in.</a:t>
                      </a:r>
                    </a:p>
                  </a:txBody>
                  <a:tcPr marL="48000" marR="48000" marT="14400" marB="14400"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896807"/>
                  </a:ext>
                </a:extLst>
              </a:tr>
            </a:tbl>
          </a:graphicData>
        </a:graphic>
      </p:graphicFrame>
      <p:sp>
        <p:nvSpPr>
          <p:cNvPr id="21" name="Slide Number Placeholder 8"/>
          <p:cNvSpPr txBox="1">
            <a:spLocks/>
          </p:cNvSpPr>
          <p:nvPr/>
        </p:nvSpPr>
        <p:spPr>
          <a:xfrm>
            <a:off x="5813071" y="6638211"/>
            <a:ext cx="528000" cy="192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9pPr>
          </a:lstStyle>
          <a:p>
            <a:pPr algn="ctr" defTabSz="1219170"/>
            <a:fld id="{0BED32BD-2AB6-2D40-A7A5-FA318B8F471B}" type="slidenum">
              <a:rPr lang="en-US">
                <a:solidFill>
                  <a:prstClr val="white"/>
                </a:solidFill>
                <a:latin typeface="Calibri" panose="020F0502020204030204" pitchFamily="34" charset="0"/>
              </a:rPr>
              <a:pPr algn="ctr" defTabSz="1219170"/>
              <a:t>8</a:t>
            </a:fld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620685" y="7190"/>
            <a:ext cx="10233147" cy="700412"/>
          </a:xfrm>
          <a:prstGeom prst="rect">
            <a:avLst/>
          </a:prstGeom>
        </p:spPr>
        <p:txBody>
          <a:bodyPr vert="horz" lIns="121699" tIns="60837" rIns="121699" bIns="60837" rtlCol="0" anchor="ctr">
            <a:normAutofit/>
          </a:bodyPr>
          <a:lstStyle>
            <a:lvl1pPr algn="l" defTabSz="456368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8475" fontAlgn="base">
              <a:spcBef>
                <a:spcPts val="0"/>
              </a:spcBef>
              <a:spcAft>
                <a:spcPct val="0"/>
              </a:spcAft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Camera angle adjustment for Unregistered face detection</a:t>
            </a:r>
          </a:p>
        </p:txBody>
      </p:sp>
    </p:spTree>
    <p:extLst>
      <p:ext uri="{BB962C8B-B14F-4D97-AF65-F5344CB8AC3E}">
        <p14:creationId xmlns:p14="http://schemas.microsoft.com/office/powerpoint/2010/main" val="7747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0"/>
          <p:cNvSpPr>
            <a:spLocks noGrp="1" noChangeArrowheads="1"/>
          </p:cNvSpPr>
          <p:nvPr>
            <p:ph type="title"/>
          </p:nvPr>
        </p:nvSpPr>
        <p:spPr bwMode="auto">
          <a:xfrm>
            <a:off x="625232" y="13054"/>
            <a:ext cx="11482404" cy="7004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ja-JP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Suitable environments for registered face &amp; unregistered face detection</a:t>
            </a:r>
            <a:endParaRPr lang="en-US" altLang="ja-JP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52" name="Slide Number Placeholder 8"/>
          <p:cNvSpPr txBox="1">
            <a:spLocks/>
          </p:cNvSpPr>
          <p:nvPr/>
        </p:nvSpPr>
        <p:spPr>
          <a:xfrm>
            <a:off x="5813071" y="6638211"/>
            <a:ext cx="528000" cy="192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9pPr>
          </a:lstStyle>
          <a:p>
            <a:pPr algn="ctr" defTabSz="1219170"/>
            <a:fld id="{0BED32BD-2AB6-2D40-A7A5-FA318B8F471B}" type="slidenum">
              <a:rPr lang="en-US">
                <a:solidFill>
                  <a:prstClr val="white"/>
                </a:solidFill>
                <a:latin typeface="Calibri" panose="020F0502020204030204" pitchFamily="34" charset="0"/>
              </a:rPr>
              <a:pPr algn="ctr" defTabSz="1219170"/>
              <a:t>9</a:t>
            </a:fld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388326" y="1073638"/>
            <a:ext cx="11640190" cy="2398713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l">
              <a:lnSpc>
                <a:spcPct val="150000"/>
              </a:lnSpc>
              <a:buSzPct val="100000"/>
              <a:defRPr/>
            </a:pPr>
            <a:r>
              <a:rPr lang="en-US" altLang="ja-JP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 top of camera angle adjustment, please consider these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items</a:t>
            </a:r>
            <a:r>
              <a:rPr lang="en-US" altLang="ja-JP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lnSpc>
                <a:spcPct val="150000"/>
              </a:lnSpc>
              <a:buSzPct val="100000"/>
              <a:defRPr/>
            </a:pPr>
            <a:endParaRPr lang="en-US" altLang="ja-JP" sz="800" dirty="0" smtClean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altLang="ja-JP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Locations </a:t>
            </a:r>
            <a:r>
              <a:rPr lang="en-US" altLang="ja-JP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 no more than </a:t>
            </a:r>
            <a:r>
              <a:rPr lang="en-US" altLang="ja-JP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altLang="ja-JP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people can pass through at the same time</a:t>
            </a:r>
            <a:r>
              <a:rPr lang="en-US" altLang="ja-JP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ja-JP" sz="24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altLang="ja-JP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Locations </a:t>
            </a:r>
            <a:r>
              <a:rPr lang="en-US" altLang="ja-JP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 people are constantly moving and no congestion occurs</a:t>
            </a:r>
          </a:p>
          <a:p>
            <a:pPr marL="285750" indent="-285750" algn="l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altLang="ja-JP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Indoors </a:t>
            </a:r>
            <a:r>
              <a:rPr lang="en-US" altLang="ja-JP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 the stable luminance (brightness) </a:t>
            </a:r>
            <a:r>
              <a:rPr lang="en-US" altLang="ja-JP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en-US" altLang="ja-JP" sz="24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nasonic Business 1">
      <a:dk1>
        <a:srgbClr val="0A54A0"/>
      </a:dk1>
      <a:lt1>
        <a:sysClr val="window" lastClr="FFFFFF"/>
      </a:lt1>
      <a:dk2>
        <a:srgbClr val="000000"/>
      </a:dk2>
      <a:lt2>
        <a:srgbClr val="176AB7"/>
      </a:lt2>
      <a:accent1>
        <a:srgbClr val="14A6DB"/>
      </a:accent1>
      <a:accent2>
        <a:srgbClr val="D90066"/>
      </a:accent2>
      <a:accent3>
        <a:srgbClr val="ED9908"/>
      </a:accent3>
      <a:accent4>
        <a:srgbClr val="B8D108"/>
      </a:accent4>
      <a:accent5>
        <a:srgbClr val="118FBA"/>
      </a:accent5>
      <a:accent6>
        <a:srgbClr val="C50F24"/>
      </a:accent6>
      <a:hlink>
        <a:srgbClr val="0D6A77"/>
      </a:hlink>
      <a:folHlink>
        <a:srgbClr val="471A4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solidFill>
            <a:srgbClr val="FF0000"/>
          </a:solidFill>
          <a:headEnd type="none" w="med" len="me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4499</TotalTime>
  <Words>1855</Words>
  <Application>Microsoft Office PowerPoint</Application>
  <PresentationFormat>ワイド画面</PresentationFormat>
  <Paragraphs>552</Paragraphs>
  <Slides>14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6" baseType="lpstr">
      <vt:lpstr>HGPｺﾞｼｯｸE</vt:lpstr>
      <vt:lpstr>HGP創英角ｺﾞｼｯｸUB</vt:lpstr>
      <vt:lpstr>Meiryo UI</vt:lpstr>
      <vt:lpstr>ＭＳ Ｐゴシック</vt:lpstr>
      <vt:lpstr>ＭＳ Ｐ明朝</vt:lpstr>
      <vt:lpstr>メイリオ</vt:lpstr>
      <vt:lpstr>游ゴシック</vt:lpstr>
      <vt:lpstr>Arial</vt:lpstr>
      <vt:lpstr>Calibri</vt:lpstr>
      <vt:lpstr>Tahoma</vt:lpstr>
      <vt:lpstr>Wingdings</vt:lpstr>
      <vt:lpstr>Office Theme</vt:lpstr>
      <vt:lpstr>WV-ASF950 Camera angle adjustment</vt:lpstr>
      <vt:lpstr>Easy Camera Setup Tool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Suitable environments for registered face &amp; unregistered face detection</vt:lpstr>
      <vt:lpstr>Recommended camera and tested lens</vt:lpstr>
      <vt:lpstr>Supported dome cameras with limited condition</vt:lpstr>
      <vt:lpstr>Supported dome cameras with limited condition</vt:lpstr>
      <vt:lpstr>PowerPoint プレゼンテーション</vt:lpstr>
      <vt:lpstr>Thank you</vt:lpstr>
    </vt:vector>
  </TitlesOfParts>
  <Company>パナソニック株式会社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 Camera angle adjustment</dc:title>
  <dc:creator>廣瀬 巳知人&lt;hirose.michito@jp.panasonic.com&gt;</dc:creator>
  <cp:lastModifiedBy>服部 博&lt;hattori.hiro@jp.panasonic.com&gt;</cp:lastModifiedBy>
  <cp:revision>25</cp:revision>
  <dcterms:created xsi:type="dcterms:W3CDTF">2019-09-03T08:16:18Z</dcterms:created>
  <dcterms:modified xsi:type="dcterms:W3CDTF">2020-06-29T23:41:02Z</dcterms:modified>
</cp:coreProperties>
</file>