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178" r:id="rId1"/>
  </p:sldMasterIdLst>
  <p:notesMasterIdLst>
    <p:notesMasterId r:id="rId136"/>
  </p:notesMasterIdLst>
  <p:handoutMasterIdLst>
    <p:handoutMasterId r:id="rId137"/>
  </p:handoutMasterIdLst>
  <p:sldIdLst>
    <p:sldId id="1342" r:id="rId2"/>
    <p:sldId id="1680" r:id="rId3"/>
    <p:sldId id="1824" r:id="rId4"/>
    <p:sldId id="1865" r:id="rId5"/>
    <p:sldId id="1877" r:id="rId6"/>
    <p:sldId id="1817" r:id="rId7"/>
    <p:sldId id="1787" r:id="rId8"/>
    <p:sldId id="1780" r:id="rId9"/>
    <p:sldId id="1788" r:id="rId10"/>
    <p:sldId id="1789" r:id="rId11"/>
    <p:sldId id="1790" r:id="rId12"/>
    <p:sldId id="1791" r:id="rId13"/>
    <p:sldId id="1792" r:id="rId14"/>
    <p:sldId id="1793" r:id="rId15"/>
    <p:sldId id="1794" r:id="rId16"/>
    <p:sldId id="1795" r:id="rId17"/>
    <p:sldId id="1796" r:id="rId18"/>
    <p:sldId id="1797" r:id="rId19"/>
    <p:sldId id="1798" r:id="rId20"/>
    <p:sldId id="1799" r:id="rId21"/>
    <p:sldId id="1800" r:id="rId22"/>
    <p:sldId id="1801" r:id="rId23"/>
    <p:sldId id="1802" r:id="rId24"/>
    <p:sldId id="1803" r:id="rId25"/>
    <p:sldId id="1804" r:id="rId26"/>
    <p:sldId id="1805" r:id="rId27"/>
    <p:sldId id="1806" r:id="rId28"/>
    <p:sldId id="1807" r:id="rId29"/>
    <p:sldId id="1808" r:id="rId30"/>
    <p:sldId id="1809" r:id="rId31"/>
    <p:sldId id="1810" r:id="rId32"/>
    <p:sldId id="1811" r:id="rId33"/>
    <p:sldId id="1812" r:id="rId34"/>
    <p:sldId id="1813" r:id="rId35"/>
    <p:sldId id="1814" r:id="rId36"/>
    <p:sldId id="1815" r:id="rId37"/>
    <p:sldId id="1816" r:id="rId38"/>
    <p:sldId id="1763" r:id="rId39"/>
    <p:sldId id="1768" r:id="rId40"/>
    <p:sldId id="1778" r:id="rId41"/>
    <p:sldId id="1770" r:id="rId42"/>
    <p:sldId id="1769" r:id="rId43"/>
    <p:sldId id="1766" r:id="rId44"/>
    <p:sldId id="1775" r:id="rId45"/>
    <p:sldId id="1776" r:id="rId46"/>
    <p:sldId id="1764" r:id="rId47"/>
    <p:sldId id="1773" r:id="rId48"/>
    <p:sldId id="1774" r:id="rId49"/>
    <p:sldId id="1781" r:id="rId50"/>
    <p:sldId id="1785" r:id="rId51"/>
    <p:sldId id="1786" r:id="rId52"/>
    <p:sldId id="1818" r:id="rId53"/>
    <p:sldId id="1783" r:id="rId54"/>
    <p:sldId id="1819" r:id="rId55"/>
    <p:sldId id="1784" r:id="rId56"/>
    <p:sldId id="1823" r:id="rId57"/>
    <p:sldId id="1820" r:id="rId58"/>
    <p:sldId id="1821" r:id="rId59"/>
    <p:sldId id="1822" r:id="rId60"/>
    <p:sldId id="1826" r:id="rId61"/>
    <p:sldId id="1849" r:id="rId62"/>
    <p:sldId id="1825" r:id="rId63"/>
    <p:sldId id="1829" r:id="rId64"/>
    <p:sldId id="1830" r:id="rId65"/>
    <p:sldId id="1831" r:id="rId66"/>
    <p:sldId id="1832" r:id="rId67"/>
    <p:sldId id="1833" r:id="rId68"/>
    <p:sldId id="1848" r:id="rId69"/>
    <p:sldId id="1827" r:id="rId70"/>
    <p:sldId id="1850" r:id="rId71"/>
    <p:sldId id="1836" r:id="rId72"/>
    <p:sldId id="1837" r:id="rId73"/>
    <p:sldId id="1845" r:id="rId74"/>
    <p:sldId id="1839" r:id="rId75"/>
    <p:sldId id="1847" r:id="rId76"/>
    <p:sldId id="1846" r:id="rId77"/>
    <p:sldId id="1841" r:id="rId78"/>
    <p:sldId id="1842" r:id="rId79"/>
    <p:sldId id="1843" r:id="rId80"/>
    <p:sldId id="1851" r:id="rId81"/>
    <p:sldId id="1852" r:id="rId82"/>
    <p:sldId id="1854" r:id="rId83"/>
    <p:sldId id="1855" r:id="rId84"/>
    <p:sldId id="1853" r:id="rId85"/>
    <p:sldId id="1856" r:id="rId86"/>
    <p:sldId id="1857" r:id="rId87"/>
    <p:sldId id="1858" r:id="rId88"/>
    <p:sldId id="1859" r:id="rId89"/>
    <p:sldId id="1860" r:id="rId90"/>
    <p:sldId id="1861" r:id="rId91"/>
    <p:sldId id="1862" r:id="rId92"/>
    <p:sldId id="1863" r:id="rId93"/>
    <p:sldId id="1864" r:id="rId94"/>
    <p:sldId id="1866" r:id="rId95"/>
    <p:sldId id="1867" r:id="rId96"/>
    <p:sldId id="1869" r:id="rId97"/>
    <p:sldId id="1870" r:id="rId98"/>
    <p:sldId id="1871" r:id="rId99"/>
    <p:sldId id="1872" r:id="rId100"/>
    <p:sldId id="1873" r:id="rId101"/>
    <p:sldId id="1875" r:id="rId102"/>
    <p:sldId id="1876" r:id="rId103"/>
    <p:sldId id="1874" r:id="rId104"/>
    <p:sldId id="1878" r:id="rId105"/>
    <p:sldId id="1879" r:id="rId106"/>
    <p:sldId id="1886" r:id="rId107"/>
    <p:sldId id="1882" r:id="rId108"/>
    <p:sldId id="1885" r:id="rId109"/>
    <p:sldId id="1889" r:id="rId110"/>
    <p:sldId id="1888" r:id="rId111"/>
    <p:sldId id="1887" r:id="rId112"/>
    <p:sldId id="1890" r:id="rId113"/>
    <p:sldId id="1880" r:id="rId114"/>
    <p:sldId id="1881" r:id="rId115"/>
    <p:sldId id="1891" r:id="rId116"/>
    <p:sldId id="1892" r:id="rId117"/>
    <p:sldId id="1893" r:id="rId118"/>
    <p:sldId id="1894" r:id="rId119"/>
    <p:sldId id="1895" r:id="rId120"/>
    <p:sldId id="1896" r:id="rId121"/>
    <p:sldId id="1897" r:id="rId122"/>
    <p:sldId id="1898" r:id="rId123"/>
    <p:sldId id="1899" r:id="rId124"/>
    <p:sldId id="1900" r:id="rId125"/>
    <p:sldId id="1901" r:id="rId126"/>
    <p:sldId id="1902" r:id="rId127"/>
    <p:sldId id="1903" r:id="rId128"/>
    <p:sldId id="1904" r:id="rId129"/>
    <p:sldId id="1911" r:id="rId130"/>
    <p:sldId id="1906" r:id="rId131"/>
    <p:sldId id="1910" r:id="rId132"/>
    <p:sldId id="1909" r:id="rId133"/>
    <p:sldId id="1908" r:id="rId134"/>
    <p:sldId id="1669" r:id="rId135"/>
  </p:sldIdLst>
  <p:sldSz cx="9144000" cy="5143500" type="screen16x9"/>
  <p:notesSz cx="9939338" cy="6807200"/>
  <p:custDataLst>
    <p:tags r:id="rId138"/>
  </p:custDataLst>
  <p:defaultTextStyle>
    <a:defPPr>
      <a:defRPr lang="ja-JP"/>
    </a:defPPr>
    <a:lvl1pPr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p:defaultTextStyle>
  <p:extLst>
    <p:ext uri="{EFAFB233-063F-42B5-8137-9DF3F51BA10A}">
      <p15:sldGuideLst xmlns:p15="http://schemas.microsoft.com/office/powerpoint/2012/main">
        <p15:guide id="1" orient="horz" pos="685">
          <p15:clr>
            <a:srgbClr val="A4A3A4"/>
          </p15:clr>
        </p15:guide>
        <p15:guide id="2" orient="horz" pos="1769">
          <p15:clr>
            <a:srgbClr val="A4A3A4"/>
          </p15:clr>
        </p15:guide>
        <p15:guide id="3" orient="horz" pos="2486">
          <p15:clr>
            <a:srgbClr val="A4A3A4"/>
          </p15:clr>
        </p15:guide>
        <p15:guide id="4" orient="horz" pos="2249">
          <p15:clr>
            <a:srgbClr val="A4A3A4"/>
          </p15:clr>
        </p15:guide>
        <p15:guide id="5" pos="1406">
          <p15:clr>
            <a:srgbClr val="A4A3A4"/>
          </p15:clr>
        </p15:guide>
        <p15:guide id="6" pos="3315">
          <p15:clr>
            <a:srgbClr val="A4A3A4"/>
          </p15:clr>
        </p15:guide>
        <p15:guide id="7" pos="1695">
          <p15:clr>
            <a:srgbClr val="A4A3A4"/>
          </p15:clr>
        </p15:guide>
        <p15:guide id="8" pos="90">
          <p15:clr>
            <a:srgbClr val="A4A3A4"/>
          </p15:clr>
        </p15:guide>
        <p15:guide id="9" pos="5692">
          <p15:clr>
            <a:srgbClr val="A4A3A4"/>
          </p15:clr>
        </p15:guide>
        <p15:guide id="10" pos="4468">
          <p15:clr>
            <a:srgbClr val="A4A3A4"/>
          </p15:clr>
        </p15:guide>
        <p15:guide id="11" pos="2815">
          <p15:clr>
            <a:srgbClr val="A4A3A4"/>
          </p15:clr>
        </p15:guide>
        <p15:guide id="12" pos="2880">
          <p15:clr>
            <a:srgbClr val="A4A3A4"/>
          </p15:clr>
        </p15:guide>
      </p15:sldGuideLst>
    </p:ext>
    <p:ext uri="{2D200454-40CA-4A62-9FC3-DE9A4176ACB9}">
      <p15:notesGuideLst xmlns:p15="http://schemas.microsoft.com/office/powerpoint/2012/main">
        <p15:guide id="1" orient="horz" pos="2144">
          <p15:clr>
            <a:srgbClr val="A4A3A4"/>
          </p15:clr>
        </p15:guide>
        <p15:guide id="2" pos="313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CC"/>
    <a:srgbClr val="0000FF"/>
    <a:srgbClr val="A6A6A6"/>
    <a:srgbClr val="E1F4FF"/>
    <a:srgbClr val="CCFFFF"/>
    <a:srgbClr val="CCECFF"/>
    <a:srgbClr val="FFFFFF"/>
    <a:srgbClr val="FF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95251" autoAdjust="0"/>
  </p:normalViewPr>
  <p:slideViewPr>
    <p:cSldViewPr snapToGrid="0" snapToObjects="1">
      <p:cViewPr varScale="1">
        <p:scale>
          <a:sx n="127" d="100"/>
          <a:sy n="127" d="100"/>
        </p:scale>
        <p:origin x="163" y="77"/>
      </p:cViewPr>
      <p:guideLst>
        <p:guide orient="horz" pos="685"/>
        <p:guide orient="horz" pos="1769"/>
        <p:guide orient="horz" pos="2486"/>
        <p:guide orient="horz" pos="2249"/>
        <p:guide pos="1406"/>
        <p:guide pos="3315"/>
        <p:guide pos="1695"/>
        <p:guide pos="90"/>
        <p:guide pos="5692"/>
        <p:guide pos="4468"/>
        <p:guide pos="281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01" d="100"/>
          <a:sy n="101" d="100"/>
        </p:scale>
        <p:origin x="1397" y="62"/>
      </p:cViewPr>
      <p:guideLst>
        <p:guide orient="horz" pos="2144"/>
        <p:guide pos="313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082" name="Rectangle 2"/>
          <p:cNvSpPr>
            <a:spLocks noGrp="1" noChangeArrowheads="1"/>
          </p:cNvSpPr>
          <p:nvPr>
            <p:ph type="hdr" sz="quarter"/>
          </p:nvPr>
        </p:nvSpPr>
        <p:spPr bwMode="auto">
          <a:xfrm>
            <a:off x="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3" name="Rectangle 3"/>
          <p:cNvSpPr>
            <a:spLocks noGrp="1" noChangeArrowheads="1"/>
          </p:cNvSpPr>
          <p:nvPr>
            <p:ph type="dt" sz="quarter" idx="1"/>
          </p:nvPr>
        </p:nvSpPr>
        <p:spPr bwMode="auto">
          <a:xfrm>
            <a:off x="563044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endParaRPr lang="en-US" altLang="ja-JP" dirty="0"/>
          </a:p>
        </p:txBody>
      </p:sp>
      <p:sp>
        <p:nvSpPr>
          <p:cNvPr id="1198084" name="Rectangle 4"/>
          <p:cNvSpPr>
            <a:spLocks noGrp="1" noChangeArrowheads="1"/>
          </p:cNvSpPr>
          <p:nvPr>
            <p:ph type="ftr" sz="quarter" idx="2"/>
          </p:nvPr>
        </p:nvSpPr>
        <p:spPr bwMode="auto">
          <a:xfrm>
            <a:off x="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l" defTabSz="913792">
              <a:defRPr sz="1200">
                <a:effectLst/>
                <a:latin typeface="Arial" charset="0"/>
                <a:ea typeface="ＭＳ Ｐゴシック" pitchFamily="50" charset="-128"/>
              </a:defRPr>
            </a:lvl1pPr>
          </a:lstStyle>
          <a:p>
            <a:pPr>
              <a:defRPr/>
            </a:pPr>
            <a:endParaRPr lang="en-US" altLang="ja-JP" dirty="0"/>
          </a:p>
        </p:txBody>
      </p:sp>
      <p:sp>
        <p:nvSpPr>
          <p:cNvPr id="1198085" name="Rectangle 5"/>
          <p:cNvSpPr>
            <a:spLocks noGrp="1" noChangeArrowheads="1"/>
          </p:cNvSpPr>
          <p:nvPr>
            <p:ph type="sldNum" sz="quarter" idx="3"/>
          </p:nvPr>
        </p:nvSpPr>
        <p:spPr bwMode="auto">
          <a:xfrm>
            <a:off x="563044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defTabSz="913792">
              <a:defRPr sz="1200">
                <a:effectLst/>
                <a:latin typeface="Arial" charset="0"/>
                <a:ea typeface="ＭＳ Ｐゴシック" pitchFamily="50" charset="-128"/>
              </a:defRPr>
            </a:lvl1pPr>
          </a:lstStyle>
          <a:p>
            <a:pPr>
              <a:defRPr/>
            </a:pPr>
            <a:fld id="{E1CE3482-4769-4D04-80A4-5321F99B6E82}" type="slidenum">
              <a:rPr lang="en-US" altLang="ja-JP"/>
              <a:pPr>
                <a:defRPr/>
              </a:pPr>
              <a:t>‹#›</a:t>
            </a:fld>
            <a:endParaRPr lang="en-US" altLang="ja-JP" dirty="0"/>
          </a:p>
        </p:txBody>
      </p:sp>
    </p:spTree>
    <p:extLst>
      <p:ext uri="{BB962C8B-B14F-4D97-AF65-F5344CB8AC3E}">
        <p14:creationId xmlns:p14="http://schemas.microsoft.com/office/powerpoint/2010/main" val="4124846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099" name="Rectangle 3"/>
          <p:cNvSpPr>
            <a:spLocks noGrp="1" noChangeArrowheads="1"/>
          </p:cNvSpPr>
          <p:nvPr>
            <p:ph type="dt" idx="1"/>
          </p:nvPr>
        </p:nvSpPr>
        <p:spPr bwMode="auto">
          <a:xfrm>
            <a:off x="5630441" y="1"/>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endParaRPr lang="en-US" altLang="ja-JP" dirty="0"/>
          </a:p>
        </p:txBody>
      </p:sp>
      <p:sp>
        <p:nvSpPr>
          <p:cNvPr id="88068" name="Rectangle 4"/>
          <p:cNvSpPr>
            <a:spLocks noGrp="1" noRot="1" noChangeAspect="1" noChangeArrowheads="1" noTextEdit="1"/>
          </p:cNvSpPr>
          <p:nvPr>
            <p:ph type="sldImg" idx="2"/>
          </p:nvPr>
        </p:nvSpPr>
        <p:spPr bwMode="auto">
          <a:xfrm>
            <a:off x="2701925" y="509588"/>
            <a:ext cx="4540250" cy="25542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92824" y="3233077"/>
            <a:ext cx="7953690" cy="30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l" defTabSz="922991">
              <a:defRPr sz="1200">
                <a:effectLst/>
                <a:latin typeface="Arial" charset="0"/>
                <a:ea typeface="ＭＳ Ｐゴシック" pitchFamily="50" charset="-128"/>
              </a:defRPr>
            </a:lvl1pPr>
          </a:lstStyle>
          <a:p>
            <a:pPr>
              <a:defRPr/>
            </a:pPr>
            <a:endParaRPr lang="en-US" altLang="ja-JP" dirty="0"/>
          </a:p>
        </p:txBody>
      </p:sp>
      <p:sp>
        <p:nvSpPr>
          <p:cNvPr id="4103" name="Rectangle 7"/>
          <p:cNvSpPr>
            <a:spLocks noGrp="1" noChangeArrowheads="1"/>
          </p:cNvSpPr>
          <p:nvPr>
            <p:ph type="sldNum" sz="quarter" idx="5"/>
          </p:nvPr>
        </p:nvSpPr>
        <p:spPr bwMode="auto">
          <a:xfrm>
            <a:off x="5630441" y="6466155"/>
            <a:ext cx="4306676" cy="33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78" tIns="46089" rIns="92178" bIns="46089" numCol="1" anchor="b" anchorCtr="0" compatLnSpc="1">
            <a:prstTxWarp prst="textNoShape">
              <a:avLst/>
            </a:prstTxWarp>
          </a:bodyPr>
          <a:lstStyle>
            <a:lvl1pPr algn="r" defTabSz="922991">
              <a:defRPr sz="1200">
                <a:effectLst/>
                <a:latin typeface="Arial" charset="0"/>
                <a:ea typeface="ＭＳ Ｐゴシック" pitchFamily="50" charset="-128"/>
              </a:defRPr>
            </a:lvl1pPr>
          </a:lstStyle>
          <a:p>
            <a:pPr>
              <a:defRPr/>
            </a:pPr>
            <a:fld id="{A8E3200A-AD79-4BB1-BAB0-2A7AA18CB5FF}" type="slidenum">
              <a:rPr lang="en-US" altLang="ja-JP"/>
              <a:pPr>
                <a:defRPr/>
              </a:pPr>
              <a:t>‹#›</a:t>
            </a:fld>
            <a:endParaRPr lang="en-US" altLang="ja-JP" dirty="0"/>
          </a:p>
        </p:txBody>
      </p:sp>
    </p:spTree>
    <p:extLst>
      <p:ext uri="{BB962C8B-B14F-4D97-AF65-F5344CB8AC3E}">
        <p14:creationId xmlns:p14="http://schemas.microsoft.com/office/powerpoint/2010/main" val="1954193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01925" y="511175"/>
            <a:ext cx="4535488" cy="25511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D49B83B-CE60-4CAF-804C-DE81A2F665A9}" type="slidenum">
              <a:rPr lang="en-US" altLang="ja-JP" smtClean="0">
                <a:solidFill>
                  <a:prstClr val="black"/>
                </a:solidFill>
              </a:rPr>
              <a:pPr>
                <a:defRPr/>
              </a:pPr>
              <a:t>2</a:t>
            </a:fld>
            <a:endParaRPr lang="en-US" altLang="ja-JP" dirty="0">
              <a:solidFill>
                <a:prstClr val="black"/>
              </a:solidFill>
            </a:endParaRPr>
          </a:p>
        </p:txBody>
      </p:sp>
    </p:spTree>
    <p:extLst>
      <p:ext uri="{BB962C8B-B14F-4D97-AF65-F5344CB8AC3E}">
        <p14:creationId xmlns:p14="http://schemas.microsoft.com/office/powerpoint/2010/main" val="1150251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14</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15</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16</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17</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18</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19</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20</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21</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22</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23</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3</a:t>
            </a:fld>
            <a:endParaRPr lang="en-US" altLang="ja-JP" dirty="0"/>
          </a:p>
        </p:txBody>
      </p:sp>
    </p:spTree>
    <p:extLst>
      <p:ext uri="{BB962C8B-B14F-4D97-AF65-F5344CB8AC3E}">
        <p14:creationId xmlns:p14="http://schemas.microsoft.com/office/powerpoint/2010/main" val="220021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24</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25</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38</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39</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40</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41</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42</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43</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44</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45</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a:t>
            </a:fld>
            <a:endParaRPr lang="en-US" altLang="ja-JP" dirty="0"/>
          </a:p>
        </p:txBody>
      </p:sp>
    </p:spTree>
    <p:extLst>
      <p:ext uri="{BB962C8B-B14F-4D97-AF65-F5344CB8AC3E}">
        <p14:creationId xmlns:p14="http://schemas.microsoft.com/office/powerpoint/2010/main" val="2936913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46</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47</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48</a:t>
            </a:fld>
            <a:endParaRPr lang="en-US" altLang="ja-JP" dirty="0"/>
          </a:p>
        </p:txBody>
      </p:sp>
    </p:spTree>
    <p:extLst>
      <p:ext uri="{BB962C8B-B14F-4D97-AF65-F5344CB8AC3E}">
        <p14:creationId xmlns:p14="http://schemas.microsoft.com/office/powerpoint/2010/main" val="3341467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63</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64</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66</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67</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68</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72</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73</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288kmph=  </a:t>
            </a:r>
            <a:r>
              <a:rPr kumimoji="1" lang="ja-JP" altLang="en-US" dirty="0" smtClean="0"/>
              <a:t>カトリーナ：</a:t>
            </a:r>
            <a:r>
              <a:rPr kumimoji="1" lang="ja-JP" altLang="ja-JP" sz="1200" kern="1200" dirty="0" smtClean="0">
                <a:solidFill>
                  <a:schemeClr val="tx1"/>
                </a:solidFill>
                <a:effectLst/>
                <a:latin typeface="Arial" charset="0"/>
                <a:ea typeface="ＭＳ Ｐ明朝" charset="-128"/>
                <a:cs typeface="+mn-cs"/>
              </a:rPr>
              <a:t>280 km/h</a:t>
            </a:r>
            <a:endParaRPr kumimoji="1" lang="en-US" altLang="ja-JP" sz="1200" kern="1200" dirty="0" smtClean="0">
              <a:solidFill>
                <a:schemeClr val="tx1"/>
              </a:solidFill>
              <a:effectLst/>
              <a:latin typeface="Arial" charset="0"/>
              <a:ea typeface="ＭＳ Ｐ明朝" charset="-128"/>
              <a:cs typeface="+mn-cs"/>
            </a:endParaRPr>
          </a:p>
          <a:p>
            <a:r>
              <a:rPr kumimoji="1" lang="ja-JP" altLang="en-US" sz="1200" kern="1200" dirty="0" smtClean="0">
                <a:solidFill>
                  <a:schemeClr val="tx1"/>
                </a:solidFill>
                <a:effectLst/>
                <a:latin typeface="Arial" charset="0"/>
                <a:ea typeface="ＭＳ Ｐ明朝" charset="-128"/>
                <a:cs typeface="+mn-cs"/>
              </a:rPr>
              <a:t>伊勢湾台風</a:t>
            </a:r>
            <a:r>
              <a:rPr kumimoji="1" lang="en-US" altLang="ja-JP" sz="1200" kern="1200" dirty="0" smtClean="0">
                <a:solidFill>
                  <a:schemeClr val="tx1"/>
                </a:solidFill>
                <a:effectLst/>
                <a:latin typeface="Arial" charset="0"/>
                <a:ea typeface="ＭＳ Ｐ明朝" charset="-128"/>
                <a:cs typeface="+mn-cs"/>
              </a:rPr>
              <a:t>=270km/h</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5</a:t>
            </a:fld>
            <a:endParaRPr lang="en-US" altLang="ja-JP" dirty="0"/>
          </a:p>
        </p:txBody>
      </p:sp>
    </p:spTree>
    <p:extLst>
      <p:ext uri="{BB962C8B-B14F-4D97-AF65-F5344CB8AC3E}">
        <p14:creationId xmlns:p14="http://schemas.microsoft.com/office/powerpoint/2010/main" val="2726994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74</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75</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76</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77</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78</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79</a:t>
            </a:fld>
            <a:endParaRPr lang="en-US" altLang="ja-JP" dirty="0"/>
          </a:p>
        </p:txBody>
      </p:sp>
    </p:spTree>
    <p:extLst>
      <p:ext uri="{BB962C8B-B14F-4D97-AF65-F5344CB8AC3E}">
        <p14:creationId xmlns:p14="http://schemas.microsoft.com/office/powerpoint/2010/main" val="1556485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b="0" i="0" u="none" strike="noStrike" kern="1200" baseline="0" dirty="0" smtClean="0">
              <a:solidFill>
                <a:schemeClr val="tx1"/>
              </a:solidFill>
              <a:latin typeface="Arial" charset="0"/>
              <a:ea typeface="ＭＳ Ｐ明朝" charset="-128"/>
              <a:cs typeface="+mn-cs"/>
            </a:endParaRPr>
          </a:p>
          <a:p>
            <a:r>
              <a:rPr kumimoji="1" lang="en-US" altLang="ja-JP" sz="1200" b="0" i="0" u="none" strike="noStrike" kern="1200" baseline="0" dirty="0" smtClean="0">
                <a:solidFill>
                  <a:schemeClr val="tx1"/>
                </a:solidFill>
                <a:latin typeface="Arial" charset="0"/>
                <a:ea typeface="ＭＳ Ｐ明朝" charset="-128"/>
                <a:cs typeface="+mn-cs"/>
              </a:rPr>
              <a:t> Terminal output test function has been added. 	</a:t>
            </a:r>
          </a:p>
          <a:p>
            <a:endParaRPr kumimoji="1" lang="ja-JP" altLang="en-US" sz="1200" b="0" i="0" u="none" strike="noStrike" kern="1200" baseline="0" dirty="0" smtClean="0">
              <a:solidFill>
                <a:schemeClr val="tx1"/>
              </a:solidFill>
              <a:latin typeface="Arial" charset="0"/>
              <a:ea typeface="ＭＳ Ｐ明朝" charset="-128"/>
              <a:cs typeface="+mn-cs"/>
            </a:endParaRPr>
          </a:p>
          <a:p>
            <a:r>
              <a:rPr kumimoji="1" lang="en-US" altLang="ja-JP" sz="1200" b="0" i="0" u="none" strike="noStrike" kern="1200" baseline="0" dirty="0" smtClean="0">
                <a:solidFill>
                  <a:schemeClr val="tx1"/>
                </a:solidFill>
                <a:latin typeface="Arial" charset="0"/>
                <a:ea typeface="ＭＳ Ｐ明朝" charset="-128"/>
                <a:cs typeface="+mn-cs"/>
              </a:rPr>
              <a:t> </a:t>
            </a:r>
            <a:r>
              <a:rPr kumimoji="1" lang="ja-JP" altLang="en-US" sz="1200" b="1" i="0" u="none" strike="noStrike" kern="1200" baseline="0" dirty="0" smtClean="0">
                <a:solidFill>
                  <a:schemeClr val="tx1"/>
                </a:solidFill>
                <a:latin typeface="Arial" charset="0"/>
                <a:ea typeface="ＭＳ Ｐ明朝" charset="-128"/>
                <a:cs typeface="+mn-cs"/>
              </a:rPr>
              <a:t>［</a:t>
            </a:r>
            <a:r>
              <a:rPr kumimoji="1" lang="en-US" altLang="ja-JP" sz="1200" b="1" i="0" u="none" strike="noStrike" kern="1200" baseline="0" dirty="0" smtClean="0">
                <a:solidFill>
                  <a:schemeClr val="tx1"/>
                </a:solidFill>
                <a:latin typeface="Arial" charset="0"/>
                <a:ea typeface="ＭＳ Ｐ明朝" charset="-128"/>
                <a:cs typeface="+mn-cs"/>
              </a:rPr>
              <a:t>Terminal output test</a:t>
            </a:r>
            <a:r>
              <a:rPr kumimoji="1" lang="ja-JP" altLang="en-US" sz="1200" b="1" i="0" u="none" strike="noStrike" kern="1200" baseline="0" dirty="0" smtClean="0">
                <a:solidFill>
                  <a:schemeClr val="tx1"/>
                </a:solidFill>
                <a:latin typeface="Arial" charset="0"/>
                <a:ea typeface="ＭＳ Ｐ明朝" charset="-128"/>
                <a:cs typeface="+mn-cs"/>
              </a:rPr>
              <a:t>］ </a:t>
            </a:r>
            <a:endParaRPr kumimoji="1" lang="en-US" altLang="ja-JP" sz="1200" b="0" i="0" u="none" strike="noStrike" kern="1200" baseline="0" dirty="0" smtClean="0">
              <a:solidFill>
                <a:schemeClr val="tx1"/>
              </a:solidFill>
              <a:latin typeface="Arial" charset="0"/>
              <a:ea typeface="ＭＳ Ｐ明朝" charset="-128"/>
              <a:cs typeface="+mn-cs"/>
            </a:endParaRPr>
          </a:p>
          <a:p>
            <a:r>
              <a:rPr kumimoji="1" lang="en-US" altLang="ja-JP" sz="1200" b="0" i="0" u="none" strike="noStrike" kern="1200" baseline="0" dirty="0" smtClean="0">
                <a:solidFill>
                  <a:schemeClr val="tx1"/>
                </a:solidFill>
                <a:latin typeface="Arial" charset="0"/>
                <a:ea typeface="ＭＳ Ｐ明朝" charset="-128"/>
                <a:cs typeface="+mn-cs"/>
              </a:rPr>
              <a:t>Outputs a signal from ALARM/CONTROL connector on the rear panel of the recorder. </a:t>
            </a:r>
          </a:p>
          <a:p>
            <a:r>
              <a:rPr kumimoji="1" lang="en-US" altLang="ja-JP" sz="1200" b="0" i="0" u="none" strike="noStrike" kern="1200" baseline="0" dirty="0" smtClean="0">
                <a:solidFill>
                  <a:schemeClr val="tx1"/>
                </a:solidFill>
                <a:latin typeface="Arial" charset="0"/>
                <a:ea typeface="ＭＳ Ｐ明朝" charset="-128"/>
                <a:cs typeface="+mn-cs"/>
              </a:rPr>
              <a:t>Terminal: Selects the terminal at which to output the signal. </a:t>
            </a:r>
          </a:p>
          <a:p>
            <a:r>
              <a:rPr kumimoji="1" lang="en-US" altLang="ja-JP" sz="1200" b="0" i="0" u="none" strike="noStrike" kern="1200" baseline="0" dirty="0" smtClean="0">
                <a:solidFill>
                  <a:schemeClr val="tx1"/>
                </a:solidFill>
                <a:latin typeface="Arial" charset="0"/>
                <a:ea typeface="ＭＳ Ｐ明朝" charset="-128"/>
                <a:cs typeface="+mn-cs"/>
              </a:rPr>
              <a:t>Test output duration: Select the duration over which the signal is output as 2 seconds, 5 seconds, or 10 seconds. </a:t>
            </a:r>
          </a:p>
          <a:p>
            <a:r>
              <a:rPr kumimoji="1" lang="en-US" altLang="ja-JP" sz="1200" b="0" i="0" u="none" strike="noStrike" kern="1200" baseline="0" dirty="0" smtClean="0">
                <a:solidFill>
                  <a:schemeClr val="tx1"/>
                </a:solidFill>
                <a:latin typeface="Arial" charset="0"/>
                <a:ea typeface="ＭＳ Ｐ明朝" charset="-128"/>
                <a:cs typeface="+mn-cs"/>
              </a:rPr>
              <a:t>The signal will be output from the selected terminal when executed from the confirmation screen that is displayed by clicking [Execute] button. 	Page 71 	</a:t>
            </a:r>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82</a:t>
            </a:fld>
            <a:endParaRPr lang="en-US" altLang="ja-JP" dirty="0"/>
          </a:p>
        </p:txBody>
      </p:sp>
    </p:spTree>
    <p:extLst>
      <p:ext uri="{BB962C8B-B14F-4D97-AF65-F5344CB8AC3E}">
        <p14:creationId xmlns:p14="http://schemas.microsoft.com/office/powerpoint/2010/main" val="1167381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smtClean="0">
                <a:solidFill>
                  <a:schemeClr val="tx1"/>
                </a:solidFill>
                <a:latin typeface="Arial" charset="0"/>
                <a:ea typeface="ＭＳ Ｐ明朝" charset="-128"/>
                <a:cs typeface="+mn-cs"/>
              </a:rPr>
              <a:t>Description has been added in section “Download recorded images currently being played”, step 6. </a:t>
            </a:r>
          </a:p>
          <a:p>
            <a:r>
              <a:rPr kumimoji="1" lang="en-US" altLang="ja-JP" sz="1200" b="0" i="0" u="none" strike="noStrike" kern="1200" baseline="0" dirty="0" smtClean="0">
                <a:solidFill>
                  <a:schemeClr val="tx1"/>
                </a:solidFill>
                <a:latin typeface="Arial" charset="0"/>
                <a:ea typeface="ＭＳ Ｐ明朝" charset="-128"/>
                <a:cs typeface="+mn-cs"/>
              </a:rPr>
              <a:t>Note: </a:t>
            </a:r>
          </a:p>
          <a:p>
            <a:r>
              <a:rPr kumimoji="1" lang="en-US" altLang="ja-JP" sz="1200" b="0" i="0" u="none" strike="noStrike" kern="1200" baseline="0" dirty="0" smtClean="0">
                <a:solidFill>
                  <a:schemeClr val="tx1"/>
                </a:solidFill>
                <a:latin typeface="Arial" charset="0"/>
                <a:ea typeface="ＭＳ Ｐ明朝" charset="-128"/>
                <a:cs typeface="+mn-cs"/>
              </a:rPr>
              <a:t>●When the size of the file being downloaded exceeds 2GB, the file will be divided automatically, and the downloading is continued as a different file from the point at which the file division occurred.  	</a:t>
            </a:r>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83</a:t>
            </a:fld>
            <a:endParaRPr lang="en-US" altLang="ja-JP" dirty="0"/>
          </a:p>
        </p:txBody>
      </p:sp>
    </p:spTree>
    <p:extLst>
      <p:ext uri="{BB962C8B-B14F-4D97-AF65-F5344CB8AC3E}">
        <p14:creationId xmlns:p14="http://schemas.microsoft.com/office/powerpoint/2010/main" val="3870155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118</a:t>
            </a:fld>
            <a:endParaRPr lang="en-US" altLang="ja-JP" dirty="0"/>
          </a:p>
        </p:txBody>
      </p:sp>
    </p:spTree>
    <p:extLst>
      <p:ext uri="{BB962C8B-B14F-4D97-AF65-F5344CB8AC3E}">
        <p14:creationId xmlns:p14="http://schemas.microsoft.com/office/powerpoint/2010/main" val="3340510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134</a:t>
            </a:fld>
            <a:endParaRPr lang="en-US" altLang="ja-JP" dirty="0"/>
          </a:p>
        </p:txBody>
      </p:sp>
    </p:spTree>
    <p:extLst>
      <p:ext uri="{BB962C8B-B14F-4D97-AF65-F5344CB8AC3E}">
        <p14:creationId xmlns:p14="http://schemas.microsoft.com/office/powerpoint/2010/main" val="42158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6</a:t>
            </a:fld>
            <a:endParaRPr lang="en-US" altLang="ja-JP" dirty="0"/>
          </a:p>
        </p:txBody>
      </p:sp>
    </p:spTree>
    <p:extLst>
      <p:ext uri="{BB962C8B-B14F-4D97-AF65-F5344CB8AC3E}">
        <p14:creationId xmlns:p14="http://schemas.microsoft.com/office/powerpoint/2010/main" val="159419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10</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11</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12</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E3200A-AD79-4BB1-BAB0-2A7AA18CB5FF}" type="slidenum">
              <a:rPr lang="en-US" altLang="ja-JP" smtClean="0"/>
              <a:pPr>
                <a:defRPr/>
              </a:pPr>
              <a:t>13</a:t>
            </a:fld>
            <a:endParaRPr lang="en-US" altLang="ja-JP" dirty="0"/>
          </a:p>
        </p:txBody>
      </p:sp>
    </p:spTree>
    <p:extLst>
      <p:ext uri="{BB962C8B-B14F-4D97-AF65-F5344CB8AC3E}">
        <p14:creationId xmlns:p14="http://schemas.microsoft.com/office/powerpoint/2010/main" val="125411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Blue background">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p:cNvGrpSpPr/>
          <p:nvPr userDrawn="1"/>
        </p:nvGrpSpPr>
        <p:grpSpPr>
          <a:xfrm>
            <a:off x="232526" y="-6267"/>
            <a:ext cx="3444052" cy="2443137"/>
            <a:chOff x="4563535" y="-458058"/>
            <a:chExt cx="4448892" cy="3155950"/>
          </a:xfrm>
        </p:grpSpPr>
        <p:pic>
          <p:nvPicPr>
            <p:cNvPr id="13" name="Picture 12" descr="big-white-B.png"/>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4563535" y="-458058"/>
              <a:ext cx="3167964" cy="3155950"/>
            </a:xfrm>
            <a:prstGeom prst="rect">
              <a:avLst/>
            </a:prstGeom>
          </p:spPr>
        </p:pic>
        <p:pic>
          <p:nvPicPr>
            <p:cNvPr id="14" name="Picture 13" descr="logo_white_stacked.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79469" y="923154"/>
              <a:ext cx="2932958" cy="843006"/>
            </a:xfrm>
            <a:prstGeom prst="rect">
              <a:avLst/>
            </a:prstGeom>
          </p:spPr>
        </p:pic>
      </p:grpSp>
      <p:sp>
        <p:nvSpPr>
          <p:cNvPr id="2" name="Title 1"/>
          <p:cNvSpPr>
            <a:spLocks noGrp="1"/>
          </p:cNvSpPr>
          <p:nvPr>
            <p:ph type="ctrTitle" hasCustomPrompt="1"/>
          </p:nvPr>
        </p:nvSpPr>
        <p:spPr>
          <a:xfrm>
            <a:off x="1298504" y="2728895"/>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1301814" y="3654909"/>
            <a:ext cx="6967304" cy="4471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7" name="Date Placeholder 6"/>
          <p:cNvSpPr>
            <a:spLocks noGrp="1"/>
          </p:cNvSpPr>
          <p:nvPr>
            <p:ph type="dt" sz="half" idx="10"/>
          </p:nvPr>
        </p:nvSpPr>
        <p:spPr/>
        <p:txBody>
          <a:bodyPr/>
          <a:lstStyle/>
          <a:p>
            <a:fld id="{9F2F18D4-A4C1-417B-B7D8-F18977F7CA38}" type="datetime1">
              <a:rPr lang="en-GB" altLang="ja-JP" smtClean="0"/>
              <a:t>09/10/2020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6" name="AutoShape 13"/>
          <p:cNvSpPr>
            <a:spLocks noChangeArrowheads="1"/>
          </p:cNvSpPr>
          <p:nvPr userDrawn="1"/>
        </p:nvSpPr>
        <p:spPr bwMode="auto">
          <a:xfrm>
            <a:off x="7897782" y="4936603"/>
            <a:ext cx="1097122" cy="183749"/>
          </a:xfrm>
          <a:prstGeom prst="roundRect">
            <a:avLst>
              <a:gd name="adj" fmla="val 22423"/>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 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5" name="Picture 2" descr="C:\Users\3930041\AppData\Local\Temp\_AZTMP21_\i-PRO_Extreme_logo_White\i-PRO_Extreme_logo_White.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9705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 Blue background">
    <p:spTree>
      <p:nvGrpSpPr>
        <p:cNvPr id="1" name=""/>
        <p:cNvGrpSpPr/>
        <p:nvPr/>
      </p:nvGrpSpPr>
      <p:grpSpPr>
        <a:xfrm>
          <a:off x="0" y="0"/>
          <a:ext cx="0" cy="0"/>
          <a:chOff x="0" y="0"/>
          <a:chExt cx="0" cy="0"/>
        </a:xfrm>
      </p:grpSpPr>
      <p:sp>
        <p:nvSpPr>
          <p:cNvPr id="11" name="Rectangle 10"/>
          <p:cNvSpPr/>
          <p:nvPr userDrawn="1"/>
        </p:nvSpPr>
        <p:spPr>
          <a:xfrm>
            <a:off x="-2053" y="0"/>
            <a:ext cx="9144000" cy="51435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big-white-B.png"/>
          <p:cNvPicPr>
            <a:picLocks noChangeAspect="1"/>
          </p:cNvPicPr>
          <p:nvPr userDrawn="1"/>
        </p:nvPicPr>
        <p:blipFill rotWithShape="1">
          <a:blip r:embed="rId2" cstate="screen">
            <a:alphaModFix amt="17000"/>
            <a:extLst>
              <a:ext uri="{28A0092B-C50C-407E-A947-70E740481C1C}">
                <a14:useLocalDpi xmlns:a14="http://schemas.microsoft.com/office/drawing/2010/main"/>
              </a:ext>
            </a:extLst>
          </a:blip>
          <a:srcRect/>
          <a:stretch/>
        </p:blipFill>
        <p:spPr>
          <a:xfrm>
            <a:off x="6374581" y="613758"/>
            <a:ext cx="2769419" cy="4529742"/>
          </a:xfrm>
          <a:prstGeom prst="rect">
            <a:avLst/>
          </a:prstGeom>
        </p:spPr>
      </p:pic>
      <p:pic>
        <p:nvPicPr>
          <p:cNvPr id="16" name="Picture 15" descr="logo_white_stack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0921" y="287457"/>
            <a:ext cx="2270511" cy="652602"/>
          </a:xfrm>
          <a:prstGeom prst="rect">
            <a:avLst/>
          </a:prstGeom>
        </p:spPr>
      </p:pic>
      <p:sp>
        <p:nvSpPr>
          <p:cNvPr id="2" name="Title 1"/>
          <p:cNvSpPr>
            <a:spLocks noGrp="1"/>
          </p:cNvSpPr>
          <p:nvPr>
            <p:ph type="ctrTitle" hasCustomPrompt="1"/>
          </p:nvPr>
        </p:nvSpPr>
        <p:spPr>
          <a:xfrm>
            <a:off x="372530" y="2293574"/>
            <a:ext cx="6970614" cy="870641"/>
          </a:xfrm>
        </p:spPr>
        <p:txBody>
          <a:bodyPr anchor="t">
            <a:normAutofit/>
          </a:bodyPr>
          <a:lstStyle>
            <a:lvl1pPr algn="l">
              <a:defRPr sz="2400">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hasCustomPrompt="1"/>
          </p:nvPr>
        </p:nvSpPr>
        <p:spPr>
          <a:xfrm>
            <a:off x="358906" y="3238986"/>
            <a:ext cx="5186761" cy="850414"/>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a:xfrm>
            <a:off x="7666066" y="4801131"/>
            <a:ext cx="1349666" cy="273844"/>
          </a:xfrm>
        </p:spPr>
        <p:txBody>
          <a:bodyPr/>
          <a:lstStyle>
            <a:lvl1pPr algn="r">
              <a:defRPr>
                <a:solidFill>
                  <a:schemeClr val="bg1"/>
                </a:solidFill>
              </a:defRPr>
            </a:lvl1pPr>
          </a:lstStyle>
          <a:p>
            <a:fld id="{73C6A327-5785-48B0-A335-81D66360A783}" type="datetime1">
              <a:rPr lang="en-GB" altLang="ja-JP" smtClean="0"/>
              <a:t>09/10/2020</a:t>
            </a:fld>
            <a:endParaRPr lang="en-US" dirty="0"/>
          </a:p>
        </p:txBody>
      </p:sp>
      <p:sp>
        <p:nvSpPr>
          <p:cNvPr id="5" name="Footer Placeholder 4"/>
          <p:cNvSpPr>
            <a:spLocks noGrp="1"/>
          </p:cNvSpPr>
          <p:nvPr>
            <p:ph type="ftr" sz="quarter" idx="11"/>
          </p:nvPr>
        </p:nvSpPr>
        <p:spPr>
          <a:xfrm>
            <a:off x="5262997" y="4799233"/>
            <a:ext cx="2190281" cy="273844"/>
          </a:xfrm>
        </p:spPr>
        <p:txBody>
          <a:bodyPr/>
          <a:lstStyle>
            <a:lvl1pPr algn="r">
              <a:defRPr>
                <a:solidFill>
                  <a:schemeClr val="bg1"/>
                </a:solidFill>
              </a:defRPr>
            </a:lvl1pPr>
          </a:lstStyle>
          <a:p>
            <a:endParaRPr lang="en-US" dirty="0"/>
          </a:p>
        </p:txBody>
      </p:sp>
      <p:sp>
        <p:nvSpPr>
          <p:cNvPr id="10" name="AutoShape 13"/>
          <p:cNvSpPr>
            <a:spLocks noChangeArrowheads="1"/>
          </p:cNvSpPr>
          <p:nvPr userDrawn="1"/>
        </p:nvSpPr>
        <p:spPr bwMode="auto">
          <a:xfrm>
            <a:off x="7897782" y="4953000"/>
            <a:ext cx="1108266" cy="169658"/>
          </a:xfrm>
          <a:prstGeom prst="roundRect">
            <a:avLst>
              <a:gd name="adj" fmla="val 218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2" name="Picture 2" descr="C:\Users\3930041\AppData\Local\Temp\_AZTMP21_\i-PRO_Extreme_logo_White\i-PRO_Extreme_logo_White.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18519819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2DBDDC74-2614-4F60-B9B9-5AFDBBAFADBB}" type="datetime1">
              <a:rPr lang="en-GB" altLang="ja-JP" smtClean="0"/>
              <a:t>09/10/2020</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Tree>
    <p:extLst>
      <p:ext uri="{BB962C8B-B14F-4D97-AF65-F5344CB8AC3E}">
        <p14:creationId xmlns:p14="http://schemas.microsoft.com/office/powerpoint/2010/main" val="6329473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tx1"/>
                </a:solidFill>
              </a:defRPr>
            </a:lvl1pPr>
            <a:lvl2pPr marL="271463" indent="-271463">
              <a:buSzPct val="60000"/>
              <a:buFont typeface="Wingdings" charset="2"/>
              <a:buChar char="§"/>
              <a:defRPr sz="1700">
                <a:solidFill>
                  <a:schemeClr val="tx1"/>
                </a:solidFill>
              </a:defRPr>
            </a:lvl2pPr>
            <a:lvl3pPr marL="271463" indent="-271463">
              <a:buSzPct val="60000"/>
              <a:buFont typeface="Wingdings" charset="2"/>
              <a:buChar char="§"/>
              <a:defRPr sz="1700">
                <a:solidFill>
                  <a:schemeClr val="tx1"/>
                </a:solidFill>
              </a:defRPr>
            </a:lvl3pPr>
            <a:lvl4pPr marL="271463" indent="-271463">
              <a:buSzPct val="60000"/>
              <a:buFont typeface="Wingdings" charset="2"/>
              <a:buChar char="§"/>
              <a:defRPr sz="1700">
                <a:solidFill>
                  <a:schemeClr val="tx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8C197101-6EAB-4B15-91D4-3B1BA442DE5D}" type="datetime1">
              <a:rPr lang="en-GB" altLang="ja-JP" smtClean="0"/>
              <a:t>09/10/2020</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Tree>
    <p:extLst>
      <p:ext uri="{BB962C8B-B14F-4D97-AF65-F5344CB8AC3E}">
        <p14:creationId xmlns:p14="http://schemas.microsoft.com/office/powerpoint/2010/main" val="39184533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Blue BG. 1 row of bullet points">
    <p:spTree>
      <p:nvGrpSpPr>
        <p:cNvPr id="1" name=""/>
        <p:cNvGrpSpPr/>
        <p:nvPr/>
      </p:nvGrpSpPr>
      <p:grpSpPr>
        <a:xfrm>
          <a:off x="0" y="0"/>
          <a:ext cx="0" cy="0"/>
          <a:chOff x="0" y="0"/>
          <a:chExt cx="0" cy="0"/>
        </a:xfrm>
      </p:grpSpPr>
      <p:sp>
        <p:nvSpPr>
          <p:cNvPr id="10" name="Rectangle 9"/>
          <p:cNvSpPr/>
          <p:nvPr userDrawn="1"/>
        </p:nvSpPr>
        <p:spPr>
          <a:xfrm>
            <a:off x="0" y="546707"/>
            <a:ext cx="9144000" cy="4392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371"/>
            <a:ext cx="9144000" cy="54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alphaModFix amt="28000"/>
            <a:extLst>
              <a:ext uri="{28A0092B-C50C-407E-A947-70E740481C1C}">
                <a14:useLocalDpi xmlns:a14="http://schemas.microsoft.com/office/drawing/2010/main"/>
              </a:ext>
            </a:extLst>
          </a:blip>
          <a:srcRect/>
          <a:stretch/>
        </p:blipFill>
        <p:spPr>
          <a:xfrm>
            <a:off x="281522" y="0"/>
            <a:ext cx="895208" cy="540000"/>
          </a:xfrm>
          <a:prstGeom prst="rect">
            <a:avLst/>
          </a:prstGeom>
        </p:spPr>
      </p:pic>
      <p:sp>
        <p:nvSpPr>
          <p:cNvPr id="2" name="Title 1"/>
          <p:cNvSpPr>
            <a:spLocks noGrp="1"/>
          </p:cNvSpPr>
          <p:nvPr>
            <p:ph type="title" hasCustomPrompt="1"/>
          </p:nvPr>
        </p:nvSpPr>
        <p:spPr/>
        <p:txBody>
          <a:bodyPr/>
          <a:lstStyle>
            <a:lvl1pPr>
              <a:defRPr>
                <a:solidFill>
                  <a:srgbClr val="0A54A0"/>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200151"/>
            <a:ext cx="8229600" cy="3126316"/>
          </a:xfrm>
        </p:spPr>
        <p:txBody>
          <a:bodyPr/>
          <a:lstStyle>
            <a:lvl1pPr marL="0" indent="0">
              <a:buFontTx/>
              <a:buNone/>
              <a:defRPr sz="2200">
                <a:solidFill>
                  <a:schemeClr val="bg1"/>
                </a:solidFill>
              </a:defRPr>
            </a:lvl1pPr>
            <a:lvl2pPr marL="271463" indent="-271463">
              <a:buSzPct val="60000"/>
              <a:buFont typeface="Wingdings" charset="2"/>
              <a:buChar char="§"/>
              <a:defRPr sz="1700">
                <a:solidFill>
                  <a:schemeClr val="bg1"/>
                </a:solidFill>
              </a:defRPr>
            </a:lvl2pPr>
            <a:lvl3pPr marL="271463" indent="-271463">
              <a:buSzPct val="60000"/>
              <a:buFont typeface="Wingdings" charset="2"/>
              <a:buChar char="§"/>
              <a:defRPr sz="1700">
                <a:solidFill>
                  <a:schemeClr val="bg1"/>
                </a:solidFill>
              </a:defRPr>
            </a:lvl3pPr>
            <a:lvl4pPr marL="271463" indent="-271463">
              <a:buSzPct val="60000"/>
              <a:buFont typeface="Wingdings" charset="2"/>
              <a:buChar char="§"/>
              <a:defRPr sz="1700">
                <a:solidFill>
                  <a:schemeClr val="bg1"/>
                </a:solidFill>
              </a:defRPr>
            </a:lvl4pPr>
            <a:lvl5pPr marL="271463" indent="-271463">
              <a:buSzPct val="60000"/>
              <a:buFont typeface="Wingdings" charset="2"/>
              <a:buChar char="§"/>
              <a:defRPr sz="1700">
                <a:solidFill>
                  <a:srgbClr val="0A54A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89A30702-3556-4646-8026-C3500A5EF04B}" type="datetime1">
              <a:rPr lang="en-GB" altLang="ja-JP" smtClean="0"/>
              <a:t>09/10/2020</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4148929" y="4801131"/>
            <a:ext cx="554739" cy="273844"/>
          </a:xfrm>
          <a:prstGeom prst="rect">
            <a:avLst/>
          </a:prstGeom>
        </p:spPr>
        <p:txBody>
          <a:bodyPr/>
          <a:lstStyle>
            <a:lvl1pPr>
              <a:defRPr>
                <a:solidFill>
                  <a:srgbClr val="0A54A0"/>
                </a:solidFill>
              </a:defRPr>
            </a:lvl1pPr>
          </a:lstStyle>
          <a:p>
            <a:fld id="{8E8A4C40-1FD3-B245-AE86-E18962D1310A}" type="slidenum">
              <a:rPr lang="en-US" smtClean="0"/>
              <a:pPr/>
              <a:t>‹#›</a:t>
            </a:fld>
            <a:endParaRPr lang="en-US" dirty="0"/>
          </a:p>
        </p:txBody>
      </p:sp>
      <p:sp>
        <p:nvSpPr>
          <p:cNvPr id="7" name="TextBox 6"/>
          <p:cNvSpPr txBox="1"/>
          <p:nvPr userDrawn="1"/>
        </p:nvSpPr>
        <p:spPr>
          <a:xfrm>
            <a:off x="8322733" y="101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79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06F564A0-1AED-4BA0-9F9C-A7911556691E}" type="datetime1">
              <a:rPr lang="en-GB" altLang="ja-JP" smtClean="0"/>
              <a:t>09/10/2020</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a:lvl1pPr>
          </a:lstStyle>
          <a:p>
            <a:pPr>
              <a:defRPr/>
            </a:pPr>
            <a:fld id="{C7AB3A73-CA54-4573-87B6-EC416A7A618F}" type="slidenum">
              <a:rPr lang="ja-JP" altLang="en-US"/>
              <a:pPr>
                <a:defRPr/>
              </a:pPr>
              <a:t>‹#›</a:t>
            </a:fld>
            <a:endParaRPr lang="ja-JP" altLang="en-US" dirty="0"/>
          </a:p>
        </p:txBody>
      </p:sp>
    </p:spTree>
    <p:extLst>
      <p:ext uri="{BB962C8B-B14F-4D97-AF65-F5344CB8AC3E}">
        <p14:creationId xmlns:p14="http://schemas.microsoft.com/office/powerpoint/2010/main" val="1268835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DF25F3BB-C1E7-4CB8-A781-EDB1AAFB95D6}" type="datetime1">
              <a:rPr lang="en-GB" altLang="ja-JP" smtClean="0"/>
              <a:t>09/10/2020</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dirty="0"/>
          </a:p>
        </p:txBody>
      </p:sp>
    </p:spTree>
    <p:extLst>
      <p:ext uri="{BB962C8B-B14F-4D97-AF65-F5344CB8AC3E}">
        <p14:creationId xmlns:p14="http://schemas.microsoft.com/office/powerpoint/2010/main" val="18894158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Content- 1 row of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EDIT MASTER TITLE STYLE</a:t>
            </a:r>
            <a:endParaRPr lang="en-US" dirty="0"/>
          </a:p>
        </p:txBody>
      </p:sp>
      <p:sp>
        <p:nvSpPr>
          <p:cNvPr id="4" name="Date Placeholder 3"/>
          <p:cNvSpPr>
            <a:spLocks noGrp="1"/>
          </p:cNvSpPr>
          <p:nvPr>
            <p:ph type="dt" sz="half" idx="10"/>
          </p:nvPr>
        </p:nvSpPr>
        <p:spPr>
          <a:xfrm>
            <a:off x="7592969" y="4801131"/>
            <a:ext cx="1416886" cy="273844"/>
          </a:xfrm>
        </p:spPr>
        <p:txBody>
          <a:bodyPr/>
          <a:lstStyle/>
          <a:p>
            <a:fld id="{58D71C3B-785D-4063-88C3-01EC8B53B02F}" type="datetime1">
              <a:rPr lang="en-GB" altLang="ja-JP" smtClean="0"/>
              <a:t>09/10/2020</a:t>
            </a:fld>
            <a:endParaRPr lang="en-US" dirty="0"/>
          </a:p>
        </p:txBody>
      </p:sp>
      <p:sp>
        <p:nvSpPr>
          <p:cNvPr id="5" name="Footer Placeholder 4"/>
          <p:cNvSpPr>
            <a:spLocks noGrp="1"/>
          </p:cNvSpPr>
          <p:nvPr>
            <p:ph type="ftr" sz="quarter" idx="11"/>
          </p:nvPr>
        </p:nvSpPr>
        <p:spPr>
          <a:xfrm>
            <a:off x="5262998" y="4801131"/>
            <a:ext cx="2191338" cy="273844"/>
          </a:xfrm>
        </p:spPr>
        <p:txBody>
          <a:bodyPr/>
          <a:lstStyle/>
          <a:p>
            <a:endParaRPr lang="en-US" dirty="0"/>
          </a:p>
        </p:txBody>
      </p:sp>
      <p:sp>
        <p:nvSpPr>
          <p:cNvPr id="6" name="Slide Number Placeholder 5"/>
          <p:cNvSpPr>
            <a:spLocks noGrp="1"/>
          </p:cNvSpPr>
          <p:nvPr>
            <p:ph type="sldNum" sz="quarter" idx="12"/>
          </p:nvPr>
        </p:nvSpPr>
        <p:spPr>
          <a:xfrm>
            <a:off x="8455115" y="186953"/>
            <a:ext cx="554739" cy="273844"/>
          </a:xfrm>
          <a:prstGeom prst="rect">
            <a:avLst/>
          </a:prstGeom>
        </p:spPr>
        <p:txBody>
          <a:bodyPr/>
          <a:lstStyle/>
          <a:p>
            <a:fld id="{8E8A4C40-1FD3-B245-AE86-E18962D1310A}" type="slidenum">
              <a:rPr lang="en-US" smtClean="0"/>
              <a:pPr/>
              <a:t>‹#›</a:t>
            </a:fld>
            <a:endParaRPr lang="en-US" dirty="0"/>
          </a:p>
        </p:txBody>
      </p:sp>
    </p:spTree>
    <p:extLst>
      <p:ext uri="{BB962C8B-B14F-4D97-AF65-F5344CB8AC3E}">
        <p14:creationId xmlns:p14="http://schemas.microsoft.com/office/powerpoint/2010/main" val="24003824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メイン＿ひとこと帯つき">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8327924" y="4862018"/>
            <a:ext cx="776748" cy="274637"/>
          </a:xfrm>
          <a:prstGeom prst="rect">
            <a:avLst/>
          </a:prstGeom>
        </p:spPr>
        <p:txBody>
          <a:bodyPr vert="horz" lIns="91440" tIns="45720" rIns="91440" bIns="45720" rtlCol="0" anchor="ctr"/>
          <a:lstStyle>
            <a:lvl1pPr algn="r">
              <a:defRPr sz="1200">
                <a:solidFill>
                  <a:schemeClr val="tx2"/>
                </a:solidFill>
                <a:effectLst/>
              </a:defRPr>
            </a:lvl1pPr>
          </a:lstStyle>
          <a:p>
            <a:fld id="{0BED32BD-2AB6-2D40-A7A5-FA318B8F471B}" type="slidenum">
              <a:rPr lang="en-US" smtClean="0"/>
              <a:pPr/>
              <a:t>‹#›</a:t>
            </a:fld>
            <a:r>
              <a:rPr lang="en-US" altLang="ja-JP" dirty="0" smtClean="0"/>
              <a:t>/38</a:t>
            </a:r>
            <a:endParaRPr lang="en-US" dirty="0"/>
          </a:p>
        </p:txBody>
      </p:sp>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Tree>
    <p:extLst>
      <p:ext uri="{BB962C8B-B14F-4D97-AF65-F5344CB8AC3E}">
        <p14:creationId xmlns:p14="http://schemas.microsoft.com/office/powerpoint/2010/main" val="1606037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4931298"/>
            <a:ext cx="9144000" cy="216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2794"/>
            <a:ext cx="9144000" cy="540000"/>
          </a:xfrm>
          <a:prstGeom prst="rect">
            <a:avLst/>
          </a:prstGeom>
          <a:solidFill>
            <a:srgbClr val="0A54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11" cstate="screen">
            <a:alphaModFix amt="14000"/>
            <a:extLst>
              <a:ext uri="{28A0092B-C50C-407E-A947-70E740481C1C}">
                <a14:useLocalDpi xmlns:a14="http://schemas.microsoft.com/office/drawing/2010/main"/>
              </a:ext>
            </a:extLst>
          </a:blip>
          <a:srcRect/>
          <a:stretch/>
        </p:blipFill>
        <p:spPr>
          <a:xfrm>
            <a:off x="281520" y="4359"/>
            <a:ext cx="859445" cy="540000"/>
          </a:xfrm>
          <a:prstGeom prst="rect">
            <a:avLst/>
          </a:prstGeom>
        </p:spPr>
      </p:pic>
      <p:sp>
        <p:nvSpPr>
          <p:cNvPr id="2" name="Title Placeholder 1"/>
          <p:cNvSpPr>
            <a:spLocks noGrp="1"/>
          </p:cNvSpPr>
          <p:nvPr>
            <p:ph type="title"/>
          </p:nvPr>
        </p:nvSpPr>
        <p:spPr>
          <a:xfrm>
            <a:off x="457200" y="9789"/>
            <a:ext cx="7674860" cy="52530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7592969" y="4801131"/>
            <a:ext cx="1416886" cy="273844"/>
          </a:xfrm>
          <a:prstGeom prst="rect">
            <a:avLst/>
          </a:prstGeom>
        </p:spPr>
        <p:txBody>
          <a:bodyPr vert="horz" lIns="91440" tIns="45720" rIns="91440" bIns="45720" rtlCol="0" anchor="ctr"/>
          <a:lstStyle>
            <a:lvl1pPr algn="r">
              <a:defRPr sz="1200">
                <a:solidFill>
                  <a:schemeClr val="bg1"/>
                </a:solidFill>
              </a:defRPr>
            </a:lvl1pPr>
          </a:lstStyle>
          <a:p>
            <a:fld id="{8A27C9BB-FB05-4A3D-ADA5-0F4F58FC9F63}" type="datetime1">
              <a:rPr lang="en-GB" altLang="ja-JP" smtClean="0"/>
              <a:t>09/10/2020</a:t>
            </a:fld>
            <a:endParaRPr lang="en-US" dirty="0"/>
          </a:p>
        </p:txBody>
      </p:sp>
      <p:sp>
        <p:nvSpPr>
          <p:cNvPr id="5" name="Footer Placeholder 4"/>
          <p:cNvSpPr>
            <a:spLocks noGrp="1"/>
          </p:cNvSpPr>
          <p:nvPr>
            <p:ph type="ftr" sz="quarter" idx="3"/>
          </p:nvPr>
        </p:nvSpPr>
        <p:spPr>
          <a:xfrm>
            <a:off x="5262998" y="4801131"/>
            <a:ext cx="2191338" cy="273844"/>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9" name="Slide Number Placeholder 8"/>
          <p:cNvSpPr>
            <a:spLocks noGrp="1"/>
          </p:cNvSpPr>
          <p:nvPr>
            <p:ph type="sldNum" sz="quarter" idx="4"/>
          </p:nvPr>
        </p:nvSpPr>
        <p:spPr>
          <a:xfrm>
            <a:off x="8593667" y="229130"/>
            <a:ext cx="416188" cy="274637"/>
          </a:xfrm>
          <a:prstGeom prst="rect">
            <a:avLst/>
          </a:prstGeom>
        </p:spPr>
        <p:txBody>
          <a:bodyPr vert="horz" lIns="91440" tIns="45720" rIns="91440" bIns="45720" rtlCol="0" anchor="ctr"/>
          <a:lstStyle>
            <a:lvl1pPr algn="r">
              <a:defRPr sz="1200">
                <a:solidFill>
                  <a:schemeClr val="bg1"/>
                </a:solidFill>
              </a:defRPr>
            </a:lvl1pPr>
          </a:lstStyle>
          <a:p>
            <a:fld id="{0BED32BD-2AB6-2D40-A7A5-FA318B8F471B}" type="slidenum">
              <a:rPr lang="en-US" smtClean="0"/>
              <a:pPr/>
              <a:t>‹#›</a:t>
            </a:fld>
            <a:endParaRPr lang="en-US" dirty="0"/>
          </a:p>
        </p:txBody>
      </p:sp>
      <p:sp>
        <p:nvSpPr>
          <p:cNvPr id="11" name="AutoShape 13"/>
          <p:cNvSpPr>
            <a:spLocks noChangeArrowheads="1"/>
          </p:cNvSpPr>
          <p:nvPr userDrawn="1"/>
        </p:nvSpPr>
        <p:spPr bwMode="auto">
          <a:xfrm>
            <a:off x="7897781" y="4953000"/>
            <a:ext cx="1108267" cy="169657"/>
          </a:xfrm>
          <a:prstGeom prst="roundRect">
            <a:avLst>
              <a:gd name="adj" fmla="val 16667"/>
            </a:avLst>
          </a:prstGeom>
          <a:noFill/>
          <a:ln w="38100">
            <a:solidFill>
              <a:schemeClr val="tx1">
                <a:lumMod val="40000"/>
                <a:lumOff val="6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800" b="1" dirty="0" smtClean="0">
                <a:solidFill>
                  <a:schemeClr val="bg2">
                    <a:lumMod val="20000"/>
                    <a:lumOff val="80000"/>
                  </a:schemeClr>
                </a:solidFill>
                <a:effectLst/>
                <a:latin typeface="Calibri" panose="020F0502020204030204" pitchFamily="34" charset="0"/>
              </a:rPr>
              <a:t>Authorized Partner</a:t>
            </a:r>
            <a:endParaRPr lang="en-US" altLang="ja-JP" sz="800" b="1" dirty="0">
              <a:solidFill>
                <a:schemeClr val="bg2">
                  <a:lumMod val="20000"/>
                  <a:lumOff val="80000"/>
                </a:schemeClr>
              </a:solidFill>
              <a:effectLst/>
              <a:latin typeface="Calibri" panose="020F0502020204030204" pitchFamily="34" charset="0"/>
            </a:endParaRPr>
          </a:p>
        </p:txBody>
      </p:sp>
      <p:pic>
        <p:nvPicPr>
          <p:cNvPr id="12" name="Picture 13" descr="logo_white.eps"/>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8712" y="4984018"/>
            <a:ext cx="1187200" cy="115200"/>
          </a:xfrm>
          <a:prstGeom prst="rect">
            <a:avLst/>
          </a:prstGeom>
        </p:spPr>
      </p:pic>
      <p:pic>
        <p:nvPicPr>
          <p:cNvPr id="14" name="Picture 2" descr="C:\Users\3930041\AppData\Local\Temp\_AZTMP21_\i-PRO_Extreme_logo_White\i-PRO_Extreme_logo_White.png"/>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8"/>
          <p:cNvSpPr txBox="1">
            <a:spLocks/>
          </p:cNvSpPr>
          <p:nvPr userDrawn="1"/>
        </p:nvSpPr>
        <p:spPr>
          <a:xfrm>
            <a:off x="4359803" y="4978658"/>
            <a:ext cx="396000" cy="144000"/>
          </a:xfrm>
          <a:prstGeom prst="rect">
            <a:avLst/>
          </a:prstGeom>
          <a:ln>
            <a:solidFill>
              <a:schemeClr val="bg1"/>
            </a:solidFill>
          </a:ln>
        </p:spPr>
        <p:txBody>
          <a:bodyPr vert="horz" lIns="91440" tIns="45720" rIns="91440" bIns="45720" rtlCol="0" anchor="ct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algn="ctr"/>
            <a:fld id="{0BED32BD-2AB6-2D40-A7A5-FA318B8F471B}" type="slidenum">
              <a:rPr lang="en-US" sz="900" smtClean="0">
                <a:latin typeface="Calibri" panose="020F0502020204030204" pitchFamily="34" charset="0"/>
              </a:rPr>
              <a:pPr algn="ctr"/>
              <a:t>‹#›</a:t>
            </a:fld>
            <a:endParaRPr lang="en-US" sz="900" dirty="0">
              <a:latin typeface="Calibri" panose="020F0502020204030204" pitchFamily="34" charset="0"/>
            </a:endParaRPr>
          </a:p>
        </p:txBody>
      </p:sp>
    </p:spTree>
    <p:extLst>
      <p:ext uri="{BB962C8B-B14F-4D97-AF65-F5344CB8AC3E}">
        <p14:creationId xmlns:p14="http://schemas.microsoft.com/office/powerpoint/2010/main" val="136899503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2" r:id="rId3"/>
    <p:sldLayoutId id="2147484217" r:id="rId4"/>
    <p:sldLayoutId id="2147484183" r:id="rId5"/>
    <p:sldLayoutId id="2147484247" r:id="rId6"/>
    <p:sldLayoutId id="2147484257" r:id="rId7"/>
    <p:sldLayoutId id="2147484258" r:id="rId8"/>
    <p:sldLayoutId id="2147484259" r:id="rId9"/>
  </p:sldLayoutIdLst>
  <p:timing>
    <p:tnLst>
      <p:par>
        <p:cTn id="1" dur="indefinite" restart="never" nodeType="tmRoot"/>
      </p:par>
    </p:tnLst>
  </p:timing>
  <p:hf hdr="0" ftr="0" dt="0"/>
  <p:txStyles>
    <p:titleStyle>
      <a:lvl1pPr algn="l" defTabSz="457200" rtl="0" eaLnBrk="1" latinLnBrk="0" hangingPunct="1">
        <a:spcBef>
          <a:spcPct val="0"/>
        </a:spcBef>
        <a:buNone/>
        <a:defRPr sz="2400" b="0" kern="1200">
          <a:solidFill>
            <a:schemeClr val="bg1"/>
          </a:solidFill>
          <a:latin typeface="+mj-lt"/>
          <a:ea typeface="+mj-ea"/>
          <a:cs typeface="+mj-cs"/>
        </a:defRPr>
      </a:lvl1pPr>
    </p:titleStyle>
    <p:bodyStyle>
      <a:lvl1pPr marL="0" indent="0" algn="l" defTabSz="457200" rtl="0" eaLnBrk="1" latinLnBrk="0" hangingPunct="1">
        <a:spcBef>
          <a:spcPct val="20000"/>
        </a:spcBef>
        <a:buFontTx/>
        <a:buNone/>
        <a:defRPr sz="2200" kern="1200">
          <a:solidFill>
            <a:schemeClr val="bg2"/>
          </a:solidFill>
          <a:latin typeface="+mn-lt"/>
          <a:ea typeface="+mn-ea"/>
          <a:cs typeface="+mn-cs"/>
        </a:defRPr>
      </a:lvl1pPr>
      <a:lvl2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2pPr>
      <a:lvl3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3pPr>
      <a:lvl4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4pPr>
      <a:lvl5pPr marL="355600" indent="-355600" algn="l" defTabSz="457200" rtl="0" eaLnBrk="1" latinLnBrk="0" hangingPunct="1">
        <a:spcBef>
          <a:spcPct val="20000"/>
        </a:spcBef>
        <a:buSzPct val="70000"/>
        <a:buFont typeface="Wingdings" charset="2"/>
        <a:buChar char="§"/>
        <a:defRPr sz="1700" kern="1200">
          <a:solidFill>
            <a:srgbClr val="0A54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4.wdp"/></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9.xml"/><Relationship Id="rId4" Type="http://schemas.openxmlformats.org/officeDocument/2006/relationships/image" Target="../media/image148.png"/></Relationships>
</file>

<file path=ppt/slides/_rels/slide10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xml"/><Relationship Id="rId4" Type="http://schemas.openxmlformats.org/officeDocument/2006/relationships/image" Target="../media/image152.png"/></Relationships>
</file>

<file path=ppt/slides/_rels/slide10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9.xml"/><Relationship Id="rId4" Type="http://schemas.openxmlformats.org/officeDocument/2006/relationships/image" Target="../media/image162.png"/></Relationships>
</file>

<file path=ppt/slides/_rels/slide11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png"/><Relationship Id="rId1" Type="http://schemas.openxmlformats.org/officeDocument/2006/relationships/slideLayout" Target="../slideLayouts/slideLayout9.xml"/><Relationship Id="rId4" Type="http://schemas.openxmlformats.org/officeDocument/2006/relationships/image" Target="../media/image175.PNG"/></Relationships>
</file>

<file path=ppt/slides/_rels/slide123.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9.xml"/><Relationship Id="rId5" Type="http://schemas.openxmlformats.org/officeDocument/2006/relationships/image" Target="../media/image186.png"/><Relationship Id="rId4" Type="http://schemas.openxmlformats.org/officeDocument/2006/relationships/image" Target="../media/image18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tmp"/></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3.tmp"/></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7" Type="http://schemas.openxmlformats.org/officeDocument/2006/relationships/image" Target="../media/image101.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06.png"/><Relationship Id="rId7"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15.png"/><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16.png"/><Relationship Id="rId7" Type="http://schemas.openxmlformats.org/officeDocument/2006/relationships/image" Target="../media/image84.jpe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5" Type="http://schemas.openxmlformats.org/officeDocument/2006/relationships/image" Target="../media/image83.jpe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7" Type="http://schemas.openxmlformats.org/officeDocument/2006/relationships/image" Target="../media/image131.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86.png"/><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s://www.google.co.jp/url?sa=i&amp;rct=j&amp;q=&amp;esrc=s&amp;source=images&amp;cd=&amp;cad=rja&amp;uact=8&amp;ved=0ahUKEwj2pr-alM3NAhWJmZQKHfBnDYAQjRwIBw&amp;url=https://www.amazon.com/Panasonic-Compact-Digital-Camera-Intelligent/dp/B00ATE7VJU&amp;bvm=bv.125801520,d.dGo&amp;psig=AFQjCNG3A1rbtqxvloezRF_PrXv7WQIG8A&amp;ust=1467287003427314" TargetMode="External"/><Relationship Id="rId7" Type="http://schemas.openxmlformats.org/officeDocument/2006/relationships/image" Target="../media/image133.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86.png"/><Relationship Id="rId4" Type="http://schemas.openxmlformats.org/officeDocument/2006/relationships/image" Target="../media/image84.jpeg"/><Relationship Id="rId9" Type="http://schemas.openxmlformats.org/officeDocument/2006/relationships/image" Target="../media/image135.png"/></Relationships>
</file>

<file path=ppt/slides/_rels/slide8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hyperlink" Target="https://www.psn-web.net/ssbu-t/Support/Verification_Result_Multi-browser_for_recorders_en.pdf" TargetMode="Externa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301813" y="1887674"/>
            <a:ext cx="5407745" cy="148920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lang="en-US" altLang="ja-JP" sz="2500" b="1" dirty="0" smtClean="0">
                <a:effectLst/>
                <a:latin typeface="Calibri" panose="020F0502020204030204" pitchFamily="34" charset="0"/>
              </a:rPr>
              <a:t>Network Disk Recorder</a:t>
            </a:r>
          </a:p>
          <a:p>
            <a:pPr fontAlgn="auto">
              <a:spcAft>
                <a:spcPts val="0"/>
              </a:spcAft>
            </a:pPr>
            <a:r>
              <a:rPr lang="en-US" altLang="ja-JP" sz="3300" b="1" dirty="0" smtClean="0">
                <a:effectLst/>
                <a:latin typeface="Calibri" panose="020F0502020204030204" pitchFamily="34" charset="0"/>
              </a:rPr>
              <a:t>WJ-NX400/NX300/NX200</a:t>
            </a:r>
          </a:p>
          <a:p>
            <a:pPr fontAlgn="auto">
              <a:spcAft>
                <a:spcPts val="0"/>
              </a:spcAft>
            </a:pPr>
            <a:r>
              <a:rPr kumimoji="1" lang="en-US" altLang="ja-JP" sz="3300" b="1" dirty="0" smtClean="0">
                <a:effectLst/>
                <a:latin typeface="Calibri" panose="020F0502020204030204" pitchFamily="34" charset="0"/>
              </a:rPr>
              <a:t>for SE </a:t>
            </a:r>
            <a:r>
              <a:rPr lang="en-US" altLang="ja-JP" sz="3300" b="1" dirty="0">
                <a:effectLst/>
                <a:latin typeface="Calibri" panose="020F0502020204030204" pitchFamily="34" charset="0"/>
              </a:rPr>
              <a:t>V</a:t>
            </a:r>
            <a:r>
              <a:rPr kumimoji="1" lang="en-US" altLang="ja-JP" sz="3300" b="1" dirty="0" smtClean="0">
                <a:effectLst/>
                <a:latin typeface="Calibri" panose="020F0502020204030204" pitchFamily="34" charset="0"/>
              </a:rPr>
              <a:t>er. </a:t>
            </a:r>
            <a:r>
              <a:rPr kumimoji="1" lang="en-US" altLang="ja-JP" sz="3300" b="1" dirty="0" smtClean="0">
                <a:effectLst/>
                <a:latin typeface="Calibri" panose="020F0502020204030204" pitchFamily="34" charset="0"/>
              </a:rPr>
              <a:t>4.10</a:t>
            </a:r>
            <a:endParaRPr kumimoji="1" lang="ja-JP" altLang="en-US" sz="3300" b="1" dirty="0">
              <a:effectLst/>
              <a:latin typeface="Calibri" panose="020F0502020204030204" pitchFamily="34" charset="0"/>
            </a:endParaRPr>
          </a:p>
        </p:txBody>
      </p:sp>
      <p:sp>
        <p:nvSpPr>
          <p:cNvPr id="10" name="サブタイトル 2"/>
          <p:cNvSpPr>
            <a:spLocks noGrp="1"/>
          </p:cNvSpPr>
          <p:nvPr>
            <p:ph type="subTitle" idx="1"/>
          </p:nvPr>
        </p:nvSpPr>
        <p:spPr>
          <a:xfrm>
            <a:off x="1301814" y="4099874"/>
            <a:ext cx="6967304" cy="974150"/>
          </a:xfrm>
        </p:spPr>
        <p:txBody>
          <a:bodyPr>
            <a:noAutofit/>
          </a:bodyPr>
          <a:lstStyle/>
          <a:p>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30</a:t>
            </a:r>
            <a:r>
              <a:rPr kumimoji="1" lang="en-US" altLang="ja-JP" baseline="30000" dirty="0" smtClean="0">
                <a:latin typeface="Calibri" panose="020F0502020204030204" pitchFamily="34" charset="0"/>
                <a:ea typeface="Meiryo UI" panose="020B0604030504040204" pitchFamily="50" charset="-128"/>
                <a:cs typeface="Meiryo UI" panose="020B0604030504040204" pitchFamily="50" charset="-128"/>
              </a:rPr>
              <a:t>th</a:t>
            </a:r>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 Sept. </a:t>
            </a:r>
            <a:r>
              <a:rPr kumimoji="1" lang="en-US" altLang="ja-JP" dirty="0" smtClean="0">
                <a:latin typeface="Calibri" panose="020F0502020204030204" pitchFamily="34" charset="0"/>
                <a:ea typeface="Meiryo UI" panose="020B0604030504040204" pitchFamily="50" charset="-128"/>
                <a:cs typeface="Meiryo UI" panose="020B0604030504040204" pitchFamily="50" charset="-128"/>
              </a:rPr>
              <a:t>2020</a:t>
            </a:r>
            <a:endParaRPr kumimoji="1" lang="en-US" altLang="ja-JP" dirty="0">
              <a:latin typeface="Calibri" panose="020F0502020204030204" pitchFamily="34" charset="0"/>
              <a:ea typeface="Meiryo UI" panose="020B0604030504040204" pitchFamily="50" charset="-128"/>
              <a:cs typeface="Meiryo UI" panose="020B0604030504040204" pitchFamily="50" charset="-128"/>
            </a:endParaRPr>
          </a:p>
          <a:p>
            <a:endParaRPr kumimoji="1" lang="en-US" altLang="ja-JP" sz="1000" dirty="0" smtClean="0">
              <a:latin typeface="Calibri" panose="020F0502020204030204" pitchFamily="34" charset="0"/>
            </a:endParaRPr>
          </a:p>
          <a:p>
            <a:r>
              <a:rPr kumimoji="1" lang="en-US" altLang="ja-JP" sz="2000" dirty="0" smtClean="0">
                <a:latin typeface="Calibri" panose="020F0502020204030204" pitchFamily="34" charset="0"/>
              </a:rPr>
              <a:t>Panasonic i-Pro Sensing Solutions Co., LTD</a:t>
            </a:r>
            <a:endParaRPr kumimoji="1" lang="en-US" altLang="ja-JP" sz="2000" dirty="0">
              <a:latin typeface="Calibri" panose="020F0502020204030204" pitchFamily="34" charset="0"/>
            </a:endParaRPr>
          </a:p>
        </p:txBody>
      </p:sp>
      <p:pic>
        <p:nvPicPr>
          <p:cNvPr id="9218" name="Picture 2" descr="Y:\40-職能\セキュリティ\セキュリティ・サウンド広報宣伝\(10) Security\02_海外\Network_Products\WJ-NX400\写真\640x480_rgb_jpg\WJ-NX400_D_L.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20" b="100000" l="0" r="100000"/>
                    </a14:imgEffect>
                  </a14:imgLayer>
                </a14:imgProps>
              </a:ext>
              <a:ext uri="{28A0092B-C50C-407E-A947-70E740481C1C}">
                <a14:useLocalDpi xmlns:a14="http://schemas.microsoft.com/office/drawing/2010/main" val="0"/>
              </a:ext>
            </a:extLst>
          </a:blip>
          <a:srcRect/>
          <a:stretch>
            <a:fillRect/>
          </a:stretch>
        </p:blipFill>
        <p:spPr bwMode="auto">
          <a:xfrm>
            <a:off x="6165101" y="3639755"/>
            <a:ext cx="2104017" cy="79886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419100" y="3325091"/>
            <a:ext cx="4474494" cy="707886"/>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00" i="1" dirty="0" smtClean="0">
                <a:solidFill>
                  <a:schemeClr val="bg1"/>
                </a:solidFill>
                <a:latin typeface="Calibri" panose="020F0502020204030204" pitchFamily="34" charset="0"/>
              </a:rPr>
              <a:t>This document is covering following firmware and models.</a:t>
            </a:r>
          </a:p>
          <a:p>
            <a:pPr marL="628650" lvl="1" indent="-171450" algn="l">
              <a:buFont typeface="Wingdings" panose="05000000000000000000" pitchFamily="2" charset="2"/>
              <a:buChar char="Ø"/>
            </a:pPr>
            <a:r>
              <a:rPr lang="en-US" altLang="ja-JP" sz="1000" i="1" u="sng" dirty="0" smtClean="0">
                <a:solidFill>
                  <a:srgbClr val="FF0000"/>
                </a:solidFill>
                <a:effectLst/>
                <a:latin typeface="Calibri" panose="020F0502020204030204" pitchFamily="34" charset="0"/>
              </a:rPr>
              <a:t>NX400 </a:t>
            </a:r>
            <a:r>
              <a:rPr kumimoji="1" lang="en-US" altLang="ja-JP" sz="1000" i="1" u="sng" dirty="0" smtClean="0">
                <a:solidFill>
                  <a:srgbClr val="FF0000"/>
                </a:solidFill>
                <a:effectLst/>
                <a:latin typeface="Calibri" panose="020F0502020204030204" pitchFamily="34" charset="0"/>
              </a:rPr>
              <a:t>version 2.00 / 2.10/2.20/2.30/2.40/2.50/3.00/3.10/3.20/4.00</a:t>
            </a:r>
          </a:p>
          <a:p>
            <a:pPr marL="628650" lvl="1" indent="-171450" algn="l">
              <a:buFont typeface="Wingdings" panose="05000000000000000000" pitchFamily="2" charset="2"/>
              <a:buChar char="Ø"/>
            </a:pPr>
            <a:r>
              <a:rPr lang="en-US" altLang="ja-JP" sz="1000" i="1" u="sng" dirty="0" smtClean="0">
                <a:solidFill>
                  <a:srgbClr val="FF0000"/>
                </a:solidFill>
                <a:effectLst/>
                <a:latin typeface="Calibri" panose="020F0502020204030204" pitchFamily="34" charset="0"/>
              </a:rPr>
              <a:t>NX300 version 2.00/2.20/2.30/2.40/2.50/3.00/3.10/3.20/4.00</a:t>
            </a:r>
          </a:p>
          <a:p>
            <a:pPr marL="628650" lvl="1" indent="-171450" algn="l">
              <a:buFont typeface="Wingdings" panose="05000000000000000000" pitchFamily="2" charset="2"/>
              <a:buChar char="Ø"/>
            </a:pPr>
            <a:r>
              <a:rPr kumimoji="1" lang="en-US" altLang="ja-JP" sz="1000" i="1" u="sng" dirty="0" smtClean="0">
                <a:solidFill>
                  <a:srgbClr val="FF0000"/>
                </a:solidFill>
                <a:effectLst/>
                <a:latin typeface="Calibri" panose="020F0502020204030204" pitchFamily="34" charset="0"/>
              </a:rPr>
              <a:t>NX200 version </a:t>
            </a:r>
            <a:r>
              <a:rPr lang="en-US" altLang="ja-JP" sz="1000" i="1" u="sng" dirty="0" smtClean="0">
                <a:solidFill>
                  <a:srgbClr val="FF0000"/>
                </a:solidFill>
                <a:effectLst/>
                <a:latin typeface="Calibri" panose="020F0502020204030204" pitchFamily="34" charset="0"/>
              </a:rPr>
              <a:t>2.00/2.20/2.30/2.40/2.50/3.00/3.10/3.20/4.00</a:t>
            </a:r>
            <a:endParaRPr kumimoji="1" lang="ja-JP" altLang="en-US" sz="1000" i="1" dirty="0">
              <a:solidFill>
                <a:schemeClr val="bg1"/>
              </a:solidFill>
              <a:effectLst/>
              <a:latin typeface="Calibri" panose="020F0502020204030204" pitchFamily="34" charset="0"/>
            </a:endParaRPr>
          </a:p>
        </p:txBody>
      </p:sp>
      <p:pic>
        <p:nvPicPr>
          <p:cNvPr id="7" name="Picture 2" descr="C:\Users\3930041\AppData\Local\Temp\_AZTMP21_\i-PRO_Extreme_logo_White\i-PRO_Extreme_logo_Whit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Y:\40-職能\セキュリティ\セキュリティ・サウンド広報宣伝\(10) Security\02_海外\Network_Products\WJ-NX200\写真\640x480_rgb_jpg\WJ-NX200_D_L.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11112" y="2969579"/>
            <a:ext cx="1669953" cy="521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963535" y="2412265"/>
            <a:ext cx="1840515" cy="50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200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5067058" y="2095116"/>
            <a:ext cx="3912042" cy="2158863"/>
          </a:xfrm>
          <a:prstGeom prst="roundRect">
            <a:avLst>
              <a:gd name="adj" fmla="val 723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 name="1 Título"/>
          <p:cNvSpPr>
            <a:spLocks noGrp="1"/>
          </p:cNvSpPr>
          <p:nvPr>
            <p:ph type="title"/>
          </p:nvPr>
        </p:nvSpPr>
        <p:spPr>
          <a:xfrm>
            <a:off x="484842" y="10851"/>
            <a:ext cx="7674860" cy="525309"/>
          </a:xfrm>
        </p:spPr>
        <p:txBody>
          <a:bodyPr vert="horz" lIns="91440" tIns="45720" rIns="91440" bIns="45720" rtlCol="0" anchor="ctr">
            <a:normAutofit/>
          </a:bodyPr>
          <a:lstStyle/>
          <a:p>
            <a:r>
              <a:rPr lang="en-US" altLang="ja-JP" b="1" dirty="0">
                <a:latin typeface="Calibri" panose="020F0502020204030204" pitchFamily="34" charset="0"/>
                <a:ea typeface="Tahoma" panose="020B0604030504040204" pitchFamily="34" charset="0"/>
                <a:cs typeface="Tahoma" panose="020B0604030504040204" pitchFamily="34" charset="0"/>
              </a:rPr>
              <a:t>HDD </a:t>
            </a:r>
            <a:r>
              <a:rPr lang="en-US" altLang="ja-JP" b="1" dirty="0" smtClean="0">
                <a:latin typeface="Calibri" panose="020F0502020204030204" pitchFamily="34" charset="0"/>
                <a:ea typeface="Tahoma" panose="020B0604030504040204" pitchFamily="34" charset="0"/>
                <a:cs typeface="Tahoma" panose="020B0604030504040204" pitchFamily="34" charset="0"/>
              </a:rPr>
              <a:t>Stand-by Control Mode</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5" name="テキスト ボックス 4"/>
          <p:cNvSpPr txBox="1"/>
          <p:nvPr/>
        </p:nvSpPr>
        <p:spPr>
          <a:xfrm>
            <a:off x="350898" y="703608"/>
            <a:ext cx="4322283" cy="646331"/>
          </a:xfrm>
          <a:prstGeom prst="rect">
            <a:avLst/>
          </a:prstGeom>
          <a:noFill/>
        </p:spPr>
        <p:txBody>
          <a:bodyPr wrap="square" rtlCol="0">
            <a:spAutoFit/>
          </a:bodyPr>
          <a:lstStyle>
            <a:defPPr>
              <a:defRPr lang="ja-JP"/>
            </a:defPPr>
            <a:lvl1pPr algn="ctr">
              <a:defRPr sz="2400" b="1">
                <a:solidFill>
                  <a:schemeClr val="tx2">
                    <a:lumMod val="50000"/>
                  </a:schemeClr>
                </a:solidFill>
              </a:defRPr>
            </a:lvl1pPr>
          </a:lstStyle>
          <a:p>
            <a:pPr marL="342900" indent="-342900" algn="l" eaLnBrk="0" hangingPunct="0">
              <a:buFont typeface="Wingdings" panose="05000000000000000000" pitchFamily="2" charset="2"/>
              <a:buChar char="n"/>
            </a:pPr>
            <a:r>
              <a:rPr lang="en-US" altLang="ja-JP" sz="1800" dirty="0">
                <a:solidFill>
                  <a:schemeClr val="tx1"/>
                </a:solidFill>
                <a:effectLst/>
                <a:latin typeface="Calibri" panose="020F0502020204030204" pitchFamily="34" charset="0"/>
              </a:rPr>
              <a:t>HDD is managed </a:t>
            </a:r>
            <a:r>
              <a:rPr lang="en-US" altLang="ja-JP" sz="1800" dirty="0" smtClean="0">
                <a:solidFill>
                  <a:schemeClr val="tx1"/>
                </a:solidFill>
                <a:effectLst/>
                <a:latin typeface="Calibri" panose="020F0502020204030204" pitchFamily="34" charset="0"/>
              </a:rPr>
              <a:t>individually to reduce a HDD operation time</a:t>
            </a:r>
            <a:endParaRPr lang="ja-JP" altLang="en-US" sz="1800" dirty="0">
              <a:solidFill>
                <a:schemeClr val="tx1"/>
              </a:solidFill>
              <a:effectLst/>
              <a:latin typeface="Calibri" panose="020F0502020204030204" pitchFamily="34" charset="0"/>
            </a:endParaRPr>
          </a:p>
        </p:txBody>
      </p:sp>
      <p:sp>
        <p:nvSpPr>
          <p:cNvPr id="6" name="正方形/長方形 5"/>
          <p:cNvSpPr/>
          <p:nvPr/>
        </p:nvSpPr>
        <p:spPr>
          <a:xfrm>
            <a:off x="328246" y="1402061"/>
            <a:ext cx="4577862" cy="1169541"/>
          </a:xfrm>
          <a:prstGeom prst="rect">
            <a:avLst/>
          </a:prstGeom>
        </p:spPr>
        <p:txBody>
          <a:bodyPr wrap="square" lIns="91429" tIns="45715" rIns="91429" bIns="45715">
            <a:spAutoFit/>
          </a:bodyPr>
          <a:lstStyle/>
          <a:p>
            <a:pPr algn="l" defTabSz="914400" eaLnBrk="0" fontAlgn="base" hangingPunct="0">
              <a:spcBef>
                <a:spcPct val="0"/>
              </a:spcBef>
              <a:spcAft>
                <a:spcPct val="0"/>
              </a:spcAft>
            </a:pPr>
            <a:r>
              <a:rPr lang="en-US" altLang="ja-JP" sz="1300" dirty="0" smtClean="0">
                <a:effectLst/>
                <a:latin typeface="Calibri" panose="020F0502020204030204" pitchFamily="34" charset="0"/>
                <a:ea typeface="Meiryo UI" panose="020B0604030504040204" pitchFamily="50" charset="-128"/>
                <a:cs typeface="Calibri" panose="020F0502020204030204" pitchFamily="34" charset="0"/>
              </a:rPr>
              <a:t>WJ-NX400/NX300 can manage the status of each HDD using three state. </a:t>
            </a:r>
          </a:p>
          <a:p>
            <a:pPr marL="285750" indent="-285750" algn="l" defTabSz="914400" eaLnBrk="0" fontAlgn="base" hangingPunct="0">
              <a:spcBef>
                <a:spcPct val="0"/>
              </a:spcBef>
              <a:spcAft>
                <a:spcPct val="0"/>
              </a:spcAft>
              <a:buFont typeface="Wingdings" panose="05000000000000000000" pitchFamily="2" charset="2"/>
              <a:buChar char="l"/>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1st is the </a:t>
            </a:r>
            <a:r>
              <a:rPr lang="en-US" altLang="ja-JP" sz="1100" dirty="0" smtClean="0">
                <a:solidFill>
                  <a:schemeClr val="accent2">
                    <a:lumMod val="60000"/>
                    <a:lumOff val="40000"/>
                  </a:schemeClr>
                </a:solidFill>
                <a:effectLst/>
                <a:latin typeface="Calibri" panose="020F0502020204030204" pitchFamily="34" charset="0"/>
                <a:ea typeface="Meiryo UI" panose="020B0604030504040204" pitchFamily="50" charset="-128"/>
                <a:cs typeface="Calibri" panose="020F0502020204030204" pitchFamily="34" charset="0"/>
              </a:rPr>
              <a:t>active</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state which is ready accessed by WJ-NX400/NX300 to a HDD. </a:t>
            </a:r>
          </a:p>
          <a:p>
            <a:pPr marL="285750" indent="-285750" algn="l" defTabSz="914400" eaLnBrk="0" fontAlgn="base" hangingPunct="0">
              <a:spcBef>
                <a:spcPct val="0"/>
              </a:spcBef>
              <a:spcAft>
                <a:spcPct val="0"/>
              </a:spcAft>
              <a:buFont typeface="Wingdings" panose="05000000000000000000" pitchFamily="2" charset="2"/>
              <a:buChar char="l"/>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2nd is the</a:t>
            </a:r>
            <a:r>
              <a:rPr lang="en-US" altLang="ja-JP" sz="1100" dirty="0" smtClean="0">
                <a:solidFill>
                  <a:srgbClr val="FF9933"/>
                </a:solidFill>
                <a:effectLst/>
                <a:latin typeface="Calibri" panose="020F0502020204030204" pitchFamily="34" charset="0"/>
                <a:ea typeface="Meiryo UI" panose="020B0604030504040204" pitchFamily="50" charset="-128"/>
                <a:cs typeface="Calibri" panose="020F0502020204030204" pitchFamily="34" charset="0"/>
              </a:rPr>
              <a:t> idle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state, it indicates the state which is ready for next access. </a:t>
            </a:r>
          </a:p>
          <a:p>
            <a:pPr marL="285750" indent="-285750" algn="l" defTabSz="914400" eaLnBrk="0" fontAlgn="base" hangingPunct="0">
              <a:spcBef>
                <a:spcPct val="0"/>
              </a:spcBef>
              <a:spcAft>
                <a:spcPct val="0"/>
              </a:spcAft>
              <a:buFont typeface="Wingdings" panose="05000000000000000000" pitchFamily="2" charset="2"/>
              <a:buChar char="l"/>
            </a:pP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3rd is the </a:t>
            </a:r>
            <a:r>
              <a:rPr lang="en-US" altLang="ja-JP" sz="1100" b="1" dirty="0" smtClean="0">
                <a:solidFill>
                  <a:schemeClr val="tx1">
                    <a:lumMod val="60000"/>
                    <a:lumOff val="40000"/>
                  </a:schemeClr>
                </a:solidFill>
                <a:effectLst/>
                <a:latin typeface="Calibri" panose="020F0502020204030204" pitchFamily="34" charset="0"/>
                <a:ea typeface="Meiryo UI" panose="020B0604030504040204" pitchFamily="50" charset="-128"/>
                <a:cs typeface="Calibri" panose="020F0502020204030204" pitchFamily="34" charset="0"/>
              </a:rPr>
              <a:t>stand-by</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status, it indicates the state stopping a motor.</a:t>
            </a:r>
          </a:p>
        </p:txBody>
      </p:sp>
      <p:grpSp>
        <p:nvGrpSpPr>
          <p:cNvPr id="7" name="グループ化 6"/>
          <p:cNvGrpSpPr/>
          <p:nvPr/>
        </p:nvGrpSpPr>
        <p:grpSpPr>
          <a:xfrm>
            <a:off x="618933" y="2729701"/>
            <a:ext cx="4054248" cy="1588420"/>
            <a:chOff x="4778231" y="2774811"/>
            <a:chExt cx="4054248" cy="1588420"/>
          </a:xfrm>
        </p:grpSpPr>
        <p:sp>
          <p:nvSpPr>
            <p:cNvPr id="8" name="正方形/長方形 7"/>
            <p:cNvSpPr>
              <a:spLocks noChangeAspect="1"/>
            </p:cNvSpPr>
            <p:nvPr/>
          </p:nvSpPr>
          <p:spPr>
            <a:xfrm>
              <a:off x="5460934" y="4160664"/>
              <a:ext cx="319461" cy="143348"/>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8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9" name="正方形/長方形 8"/>
            <p:cNvSpPr>
              <a:spLocks noChangeAspect="1"/>
            </p:cNvSpPr>
            <p:nvPr/>
          </p:nvSpPr>
          <p:spPr>
            <a:xfrm>
              <a:off x="6283252" y="4181930"/>
              <a:ext cx="310826" cy="138410"/>
            </a:xfrm>
            <a:prstGeom prst="rect">
              <a:avLst/>
            </a:prstGeom>
            <a:solidFill>
              <a:schemeClr val="accent3">
                <a:lumMod val="40000"/>
                <a:lumOff val="60000"/>
                <a:alpha val="29804"/>
              </a:scheme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 name="正方形/長方形 5"/>
            <p:cNvSpPr>
              <a:spLocks noChangeArrowheads="1"/>
            </p:cNvSpPr>
            <p:nvPr/>
          </p:nvSpPr>
          <p:spPr bwMode="auto">
            <a:xfrm>
              <a:off x="5748670" y="4101621"/>
              <a:ext cx="5341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05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Active</a:t>
              </a:r>
              <a:endParaRPr lang="en-US" altLang="ja-JP" sz="1050" b="1" dirty="0">
                <a:solidFill>
                  <a:srgbClr val="FF000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11" name="正方形/長方形 5"/>
            <p:cNvSpPr>
              <a:spLocks noChangeArrowheads="1"/>
            </p:cNvSpPr>
            <p:nvPr/>
          </p:nvSpPr>
          <p:spPr bwMode="auto">
            <a:xfrm>
              <a:off x="6559163" y="4100862"/>
              <a:ext cx="39145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050" b="1" dirty="0" smtClean="0">
                  <a:solidFill>
                    <a:srgbClr val="FF9933"/>
                  </a:solidFill>
                  <a:effectLst/>
                  <a:latin typeface="Calibri" panose="020F0502020204030204" pitchFamily="34" charset="0"/>
                  <a:ea typeface="Tahoma" panose="020B0604030504040204" pitchFamily="34" charset="0"/>
                  <a:cs typeface="Tahoma" panose="020B0604030504040204" pitchFamily="34" charset="0"/>
                </a:rPr>
                <a:t>idle</a:t>
              </a:r>
              <a:endParaRPr lang="en-US" altLang="ja-JP" sz="1050" b="1" dirty="0">
                <a:solidFill>
                  <a:srgbClr val="FF9933"/>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12" name="正方形/長方形 11"/>
            <p:cNvSpPr>
              <a:spLocks noChangeAspect="1"/>
            </p:cNvSpPr>
            <p:nvPr/>
          </p:nvSpPr>
          <p:spPr>
            <a:xfrm>
              <a:off x="6947749" y="4169117"/>
              <a:ext cx="310826" cy="138410"/>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3" name="正方形/長方形 5"/>
            <p:cNvSpPr>
              <a:spLocks noChangeArrowheads="1"/>
            </p:cNvSpPr>
            <p:nvPr/>
          </p:nvSpPr>
          <p:spPr bwMode="auto">
            <a:xfrm>
              <a:off x="7232182" y="4109315"/>
              <a:ext cx="68319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ja-JP" sz="1050" b="1" dirty="0" smtClean="0">
                  <a:solidFill>
                    <a:schemeClr val="tx1">
                      <a:lumMod val="60000"/>
                      <a:lumOff val="40000"/>
                    </a:schemeClr>
                  </a:solidFill>
                  <a:effectLst/>
                  <a:latin typeface="Calibri" panose="020F0502020204030204" pitchFamily="34" charset="0"/>
                  <a:ea typeface="Tahoma" panose="020B0604030504040204" pitchFamily="34" charset="0"/>
                  <a:cs typeface="Tahoma" panose="020B0604030504040204" pitchFamily="34" charset="0"/>
                </a:rPr>
                <a:t>Stand-by</a:t>
              </a:r>
              <a:endParaRPr lang="en-US" altLang="ja-JP" sz="1050" b="1" dirty="0">
                <a:solidFill>
                  <a:schemeClr val="tx1">
                    <a:lumMod val="60000"/>
                    <a:lumOff val="40000"/>
                  </a:schemeClr>
                </a:solidFill>
                <a:effectLst/>
                <a:latin typeface="Calibri" panose="020F0502020204030204" pitchFamily="34" charset="0"/>
                <a:ea typeface="Tahoma" panose="020B0604030504040204" pitchFamily="34" charset="0"/>
                <a:cs typeface="Tahoma" panose="020B0604030504040204" pitchFamily="34" charset="0"/>
              </a:endParaRPr>
            </a:p>
          </p:txBody>
        </p:sp>
        <p:grpSp>
          <p:nvGrpSpPr>
            <p:cNvPr id="14" name="グループ化 13"/>
            <p:cNvGrpSpPr/>
            <p:nvPr/>
          </p:nvGrpSpPr>
          <p:grpSpPr>
            <a:xfrm>
              <a:off x="5876147" y="2991949"/>
              <a:ext cx="766312" cy="848920"/>
              <a:chOff x="4860310" y="1099668"/>
              <a:chExt cx="1633139" cy="1809192"/>
            </a:xfrm>
          </p:grpSpPr>
          <p:pic>
            <p:nvPicPr>
              <p:cNvPr id="48"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4867940" y="1110101"/>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5149093" y="1099668"/>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5449416" y="1104878"/>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5724185" y="1099668"/>
                <a:ext cx="769264" cy="1798759"/>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p:cNvSpPr>
                <a:spLocks noChangeAspect="1"/>
              </p:cNvSpPr>
              <p:nvPr/>
            </p:nvSpPr>
            <p:spPr>
              <a:xfrm>
                <a:off x="4860310" y="1275223"/>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3" name="正方形/長方形 52"/>
              <p:cNvSpPr>
                <a:spLocks noChangeAspect="1"/>
              </p:cNvSpPr>
              <p:nvPr/>
            </p:nvSpPr>
            <p:spPr>
              <a:xfrm>
                <a:off x="5138933" y="1278821"/>
                <a:ext cx="278624" cy="1565726"/>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4" name="正方形/長方形 53"/>
              <p:cNvSpPr>
                <a:spLocks noChangeAspect="1"/>
              </p:cNvSpPr>
              <p:nvPr/>
            </p:nvSpPr>
            <p:spPr>
              <a:xfrm>
                <a:off x="5440932" y="1279075"/>
                <a:ext cx="255904" cy="1565726"/>
              </a:xfrm>
              <a:prstGeom prst="rect">
                <a:avLst/>
              </a:prstGeom>
              <a:solidFill>
                <a:srgbClr val="FFFF66">
                  <a:alpha val="29804"/>
                </a:srgb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55" name="正方形/長方形 54"/>
              <p:cNvSpPr>
                <a:spLocks noChangeAspect="1"/>
              </p:cNvSpPr>
              <p:nvPr/>
            </p:nvSpPr>
            <p:spPr>
              <a:xfrm>
                <a:off x="5724185" y="1275166"/>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5" name="グループ化 14"/>
            <p:cNvGrpSpPr/>
            <p:nvPr/>
          </p:nvGrpSpPr>
          <p:grpSpPr>
            <a:xfrm>
              <a:off x="4778231" y="2994390"/>
              <a:ext cx="764672" cy="848920"/>
              <a:chOff x="6877373" y="1076570"/>
              <a:chExt cx="1629644" cy="1809192"/>
            </a:xfrm>
          </p:grpSpPr>
          <p:pic>
            <p:nvPicPr>
              <p:cNvPr id="40"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6881508" y="1087003"/>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7162661" y="1076570"/>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7462984" y="1081780"/>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7737753" y="1076570"/>
                <a:ext cx="769264" cy="1798759"/>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a:spLocks noChangeAspect="1"/>
              </p:cNvSpPr>
              <p:nvPr/>
            </p:nvSpPr>
            <p:spPr>
              <a:xfrm>
                <a:off x="7763602" y="1247885"/>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5" name="正方形/長方形 44"/>
              <p:cNvSpPr>
                <a:spLocks noChangeAspect="1"/>
              </p:cNvSpPr>
              <p:nvPr/>
            </p:nvSpPr>
            <p:spPr>
              <a:xfrm>
                <a:off x="6877373" y="1255723"/>
                <a:ext cx="278624" cy="1565726"/>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6" name="正方形/長方形 45"/>
              <p:cNvSpPr>
                <a:spLocks noChangeAspect="1"/>
              </p:cNvSpPr>
              <p:nvPr/>
            </p:nvSpPr>
            <p:spPr>
              <a:xfrm>
                <a:off x="7179372" y="1255977"/>
                <a:ext cx="255904" cy="1565726"/>
              </a:xfrm>
              <a:prstGeom prst="rect">
                <a:avLst/>
              </a:prstGeom>
              <a:solidFill>
                <a:srgbClr val="FFFF66">
                  <a:alpha val="29804"/>
                </a:srgb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47" name="正方形/長方形 46"/>
              <p:cNvSpPr>
                <a:spLocks noChangeAspect="1"/>
              </p:cNvSpPr>
              <p:nvPr/>
            </p:nvSpPr>
            <p:spPr>
              <a:xfrm>
                <a:off x="7462625" y="1252068"/>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6" name="グループ化 15"/>
            <p:cNvGrpSpPr/>
            <p:nvPr/>
          </p:nvGrpSpPr>
          <p:grpSpPr>
            <a:xfrm>
              <a:off x="6967900" y="2989505"/>
              <a:ext cx="769138" cy="848920"/>
              <a:chOff x="5689154" y="2902567"/>
              <a:chExt cx="1639163" cy="1809192"/>
            </a:xfrm>
          </p:grpSpPr>
          <p:pic>
            <p:nvPicPr>
              <p:cNvPr id="31"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5702808" y="2913000"/>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5983961" y="2902567"/>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6284284" y="2907777"/>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6559053" y="2902567"/>
                <a:ext cx="769264" cy="1798759"/>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a:spLocks noChangeAspect="1"/>
              </p:cNvSpPr>
              <p:nvPr/>
            </p:nvSpPr>
            <p:spPr>
              <a:xfrm>
                <a:off x="5962214" y="3078122"/>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6" name="正方形/長方形 35"/>
              <p:cNvSpPr>
                <a:spLocks noChangeAspect="1"/>
              </p:cNvSpPr>
              <p:nvPr/>
            </p:nvSpPr>
            <p:spPr>
              <a:xfrm>
                <a:off x="6240837" y="3081720"/>
                <a:ext cx="278624" cy="1565726"/>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7" name="正方形/長方形 36"/>
              <p:cNvSpPr>
                <a:spLocks noChangeAspect="1"/>
              </p:cNvSpPr>
              <p:nvPr/>
            </p:nvSpPr>
            <p:spPr>
              <a:xfrm>
                <a:off x="6542836" y="3081974"/>
                <a:ext cx="255904" cy="1565726"/>
              </a:xfrm>
              <a:prstGeom prst="rect">
                <a:avLst/>
              </a:prstGeom>
              <a:solidFill>
                <a:srgbClr val="FFFF66">
                  <a:alpha val="29804"/>
                </a:srgb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9" name="正方形/長方形 38"/>
              <p:cNvSpPr>
                <a:spLocks noChangeAspect="1"/>
              </p:cNvSpPr>
              <p:nvPr/>
            </p:nvSpPr>
            <p:spPr>
              <a:xfrm>
                <a:off x="5689154" y="3086518"/>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grpSp>
        <p:grpSp>
          <p:nvGrpSpPr>
            <p:cNvPr id="17" name="グループ化 16"/>
            <p:cNvGrpSpPr/>
            <p:nvPr/>
          </p:nvGrpSpPr>
          <p:grpSpPr>
            <a:xfrm>
              <a:off x="8069747" y="2994386"/>
              <a:ext cx="762732" cy="848920"/>
              <a:chOff x="7472211" y="2902207"/>
              <a:chExt cx="1625509" cy="1809192"/>
            </a:xfrm>
          </p:grpSpPr>
          <p:pic>
            <p:nvPicPr>
              <p:cNvPr id="23"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7472211" y="2912640"/>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7753364" y="2902207"/>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8053687" y="2907417"/>
                <a:ext cx="769264" cy="17987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galileo-1.co.jp/images/panasonic/pic_wj-hdu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000" b="81000" l="27000" r="72333"/>
                        </a14:imgEffect>
                      </a14:imgLayer>
                    </a14:imgProps>
                  </a:ext>
                  <a:ext uri="{28A0092B-C50C-407E-A947-70E740481C1C}">
                    <a14:useLocalDpi xmlns:a14="http://schemas.microsoft.com/office/drawing/2010/main" val="0"/>
                  </a:ext>
                </a:extLst>
              </a:blip>
              <a:srcRect l="28188" t="17023" r="26839" b="18548"/>
              <a:stretch/>
            </p:blipFill>
            <p:spPr bwMode="auto">
              <a:xfrm>
                <a:off x="8328456" y="2902207"/>
                <a:ext cx="769264" cy="1798759"/>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a:spLocks noChangeAspect="1"/>
              </p:cNvSpPr>
              <p:nvPr/>
            </p:nvSpPr>
            <p:spPr>
              <a:xfrm>
                <a:off x="8014837" y="3077762"/>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8" name="正方形/長方形 27"/>
              <p:cNvSpPr>
                <a:spLocks noChangeAspect="1"/>
              </p:cNvSpPr>
              <p:nvPr/>
            </p:nvSpPr>
            <p:spPr>
              <a:xfrm>
                <a:off x="8293460" y="3081360"/>
                <a:ext cx="278624" cy="1565726"/>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a:spLocks noChangeAspect="1"/>
              </p:cNvSpPr>
              <p:nvPr/>
            </p:nvSpPr>
            <p:spPr>
              <a:xfrm>
                <a:off x="7481849" y="3086518"/>
                <a:ext cx="255904" cy="1565726"/>
              </a:xfrm>
              <a:prstGeom prst="rect">
                <a:avLst/>
              </a:prstGeom>
              <a:solidFill>
                <a:srgbClr val="FFFF66">
                  <a:alpha val="29804"/>
                </a:srgb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30" name="正方形/長方形 29"/>
              <p:cNvSpPr>
                <a:spLocks noChangeAspect="1"/>
              </p:cNvSpPr>
              <p:nvPr/>
            </p:nvSpPr>
            <p:spPr>
              <a:xfrm>
                <a:off x="7741777" y="3086158"/>
                <a:ext cx="278623" cy="1565726"/>
              </a:xfrm>
              <a:prstGeom prst="rect">
                <a:avLst/>
              </a:prstGeom>
              <a:solidFill>
                <a:srgbClr val="00FFFF">
                  <a:alpha val="29804"/>
                </a:srgbClr>
              </a:solidFill>
              <a:ln w="19050" cap="flat" cmpd="sng" algn="ctr">
                <a:solidFill>
                  <a:srgbClr val="0099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grpSp>
        <p:cxnSp>
          <p:nvCxnSpPr>
            <p:cNvPr id="18" name="直線矢印コネクタ 17"/>
            <p:cNvCxnSpPr>
              <a:stCxn id="43" idx="3"/>
            </p:cNvCxnSpPr>
            <p:nvPr/>
          </p:nvCxnSpPr>
          <p:spPr>
            <a:xfrm flipV="1">
              <a:off x="5542903" y="3411517"/>
              <a:ext cx="292926" cy="4886"/>
            </a:xfrm>
            <a:prstGeom prst="straightConnector1">
              <a:avLst/>
            </a:prstGeom>
            <a:ln w="2857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V="1">
              <a:off x="6656889" y="3400522"/>
              <a:ext cx="292926" cy="4886"/>
            </a:xfrm>
            <a:prstGeom prst="straightConnector1">
              <a:avLst/>
            </a:prstGeom>
            <a:ln w="2857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7761026" y="3409074"/>
              <a:ext cx="292926" cy="4886"/>
            </a:xfrm>
            <a:prstGeom prst="straightConnector1">
              <a:avLst/>
            </a:prstGeom>
            <a:ln w="2857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8342591" y="2774812"/>
              <a:ext cx="0" cy="188331"/>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 name="カギ線コネクタ 21"/>
            <p:cNvCxnSpPr>
              <a:endCxn id="40" idx="0"/>
            </p:cNvCxnSpPr>
            <p:nvPr/>
          </p:nvCxnSpPr>
          <p:spPr>
            <a:xfrm rot="10800000" flipV="1">
              <a:off x="4960652" y="2774811"/>
              <a:ext cx="3366321" cy="224473"/>
            </a:xfrm>
            <a:prstGeom prst="bentConnector2">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grpSp>
      <p:sp>
        <p:nvSpPr>
          <p:cNvPr id="56" name="テキスト ボックス 55"/>
          <p:cNvSpPr txBox="1"/>
          <p:nvPr/>
        </p:nvSpPr>
        <p:spPr>
          <a:xfrm>
            <a:off x="5078718" y="940190"/>
            <a:ext cx="3900382" cy="954107"/>
          </a:xfrm>
          <a:prstGeom prst="rect">
            <a:avLst/>
          </a:prstGeom>
          <a:noFill/>
        </p:spPr>
        <p:txBody>
          <a:bodyPr wrap="square" rtlCol="0">
            <a:spAutoFit/>
          </a:bodyPr>
          <a:lstStyle/>
          <a:p>
            <a:pPr algn="l"/>
            <a:r>
              <a:rPr kumimoji="1" lang="en-US" altLang="ja-JP" dirty="0" smtClean="0">
                <a:solidFill>
                  <a:schemeClr val="accent2">
                    <a:lumMod val="60000"/>
                    <a:lumOff val="40000"/>
                  </a:schemeClr>
                </a:solidFill>
                <a:effectLst/>
                <a:latin typeface="Calibri" panose="020F0502020204030204" pitchFamily="34" charset="0"/>
              </a:rPr>
              <a:t>Active</a:t>
            </a:r>
            <a:r>
              <a:rPr kumimoji="1" lang="en-US" altLang="ja-JP" dirty="0" smtClean="0">
                <a:effectLst/>
                <a:latin typeface="Calibri" panose="020F0502020204030204" pitchFamily="34" charset="0"/>
              </a:rPr>
              <a:t>	</a:t>
            </a:r>
            <a:r>
              <a:rPr lang="en-US" altLang="ja-JP" dirty="0" smtClean="0">
                <a:effectLst/>
                <a:latin typeface="Calibri" panose="020F0502020204030204" pitchFamily="34" charset="0"/>
              </a:rPr>
              <a:t>: Motor-On, Head-Read / Write</a:t>
            </a:r>
          </a:p>
          <a:p>
            <a:pPr algn="l"/>
            <a:r>
              <a:rPr lang="en-US" altLang="ja-JP" dirty="0" smtClean="0">
                <a:solidFill>
                  <a:srgbClr val="FF9933"/>
                </a:solidFill>
                <a:effectLst/>
                <a:latin typeface="Calibri" panose="020F0502020204030204" pitchFamily="34" charset="0"/>
              </a:rPr>
              <a:t>Idle</a:t>
            </a:r>
            <a:r>
              <a:rPr lang="en-US" altLang="ja-JP" dirty="0" smtClean="0">
                <a:effectLst/>
                <a:latin typeface="Calibri" panose="020F0502020204030204" pitchFamily="34" charset="0"/>
              </a:rPr>
              <a:t>	: Motor-On, Head-home position</a:t>
            </a:r>
          </a:p>
          <a:p>
            <a:pPr algn="r"/>
            <a:r>
              <a:rPr lang="en-US" altLang="ja-JP" dirty="0">
                <a:effectLst/>
                <a:latin typeface="Calibri" panose="020F0502020204030204" pitchFamily="34" charset="0"/>
              </a:rPr>
              <a:t>	</a:t>
            </a:r>
            <a:r>
              <a:rPr lang="en-US" altLang="ja-JP" dirty="0" smtClean="0">
                <a:effectLst/>
                <a:latin typeface="Calibri" panose="020F0502020204030204" pitchFamily="34" charset="0"/>
              </a:rPr>
              <a:t>   (Ready for next access HDD)</a:t>
            </a:r>
          </a:p>
          <a:p>
            <a:pPr algn="l"/>
            <a:r>
              <a:rPr lang="en-US" altLang="ja-JP" dirty="0" smtClean="0">
                <a:solidFill>
                  <a:srgbClr val="00B0F0"/>
                </a:solidFill>
                <a:effectLst/>
                <a:latin typeface="Calibri" panose="020F0502020204030204" pitchFamily="34" charset="0"/>
              </a:rPr>
              <a:t>Stand-by</a:t>
            </a:r>
            <a:r>
              <a:rPr lang="en-US" altLang="ja-JP" dirty="0" smtClean="0">
                <a:effectLst/>
                <a:latin typeface="Calibri" panose="020F0502020204030204" pitchFamily="34" charset="0"/>
              </a:rPr>
              <a:t>	: Motor-Off, Head-home position</a:t>
            </a:r>
          </a:p>
        </p:txBody>
      </p:sp>
      <p:sp>
        <p:nvSpPr>
          <p:cNvPr id="66" name="正方形/長方形 65"/>
          <p:cNvSpPr/>
          <p:nvPr/>
        </p:nvSpPr>
        <p:spPr>
          <a:xfrm>
            <a:off x="5067058" y="2191446"/>
            <a:ext cx="3912042" cy="246221"/>
          </a:xfrm>
          <a:prstGeom prst="rect">
            <a:avLst/>
          </a:prstGeom>
          <a:noFill/>
        </p:spPr>
        <p:txBody>
          <a:bodyPr wrap="square">
            <a:spAutoFit/>
          </a:bodyPr>
          <a:lstStyle/>
          <a:p>
            <a:pPr algn="l"/>
            <a:r>
              <a:rPr lang="en-US" altLang="ja-JP" sz="1000" b="1" u="sng" dirty="0" smtClean="0">
                <a:effectLst/>
                <a:latin typeface="Calibri" panose="020F0502020204030204" pitchFamily="34" charset="0"/>
              </a:rPr>
              <a:t>Note: In </a:t>
            </a:r>
            <a:r>
              <a:rPr lang="en-US" altLang="ja-JP" sz="1000" b="1" u="sng" dirty="0">
                <a:effectLst/>
                <a:latin typeface="Calibri" panose="020F0502020204030204" pitchFamily="34" charset="0"/>
              </a:rPr>
              <a:t>the case of the RAID configuration, it is </a:t>
            </a:r>
            <a:r>
              <a:rPr lang="en-US" altLang="ja-JP" sz="1000" b="1" u="sng" dirty="0" smtClean="0">
                <a:effectLst/>
                <a:latin typeface="Calibri" panose="020F0502020204030204" pitchFamily="34" charset="0"/>
              </a:rPr>
              <a:t>operated for </a:t>
            </a:r>
            <a:r>
              <a:rPr lang="en-US" altLang="ja-JP" sz="1000" b="1" u="sng" dirty="0">
                <a:effectLst/>
                <a:latin typeface="Calibri" panose="020F0502020204030204" pitchFamily="34" charset="0"/>
              </a:rPr>
              <a:t>each unit</a:t>
            </a:r>
            <a:endParaRPr lang="ja-JP" altLang="en-US" sz="1000" b="1" u="sng" dirty="0">
              <a:latin typeface="Calibri" panose="020F0502020204030204" pitchFamily="34" charset="0"/>
            </a:endParaRPr>
          </a:p>
        </p:txBody>
      </p:sp>
      <p:sp>
        <p:nvSpPr>
          <p:cNvPr id="105" name="角丸四角形 104"/>
          <p:cNvSpPr/>
          <p:nvPr/>
        </p:nvSpPr>
        <p:spPr>
          <a:xfrm>
            <a:off x="5072908" y="817190"/>
            <a:ext cx="3912042" cy="1169641"/>
          </a:xfrm>
          <a:prstGeom prst="roundRect">
            <a:avLst>
              <a:gd name="adj" fmla="val 723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9" name="正方形/長方形 78"/>
          <p:cNvSpPr/>
          <p:nvPr/>
        </p:nvSpPr>
        <p:spPr>
          <a:xfrm>
            <a:off x="5067058" y="4253980"/>
            <a:ext cx="3917892" cy="646331"/>
          </a:xfrm>
          <a:prstGeom prst="rect">
            <a:avLst/>
          </a:prstGeom>
        </p:spPr>
        <p:txBody>
          <a:bodyPr wrap="square">
            <a:spAutoFit/>
          </a:bodyPr>
          <a:lstStyle/>
          <a:p>
            <a:pPr algn="l"/>
            <a:r>
              <a:rPr lang="en-US" altLang="ja-JP" sz="900" b="1" dirty="0" smtClean="0">
                <a:solidFill>
                  <a:srgbClr val="FF0000"/>
                </a:solidFill>
                <a:effectLst/>
                <a:latin typeface="Calibri" panose="020F0502020204030204" pitchFamily="34" charset="0"/>
              </a:rPr>
              <a:t>Note: </a:t>
            </a:r>
            <a:r>
              <a:rPr lang="en-US" altLang="ja-JP" sz="900" b="1" dirty="0" smtClean="0">
                <a:effectLst/>
                <a:latin typeface="Calibri" panose="020F0502020204030204" pitchFamily="34" charset="0"/>
              </a:rPr>
              <a:t>Necessary quantity of HDD to enable this control mode is as follows.</a:t>
            </a:r>
          </a:p>
          <a:p>
            <a:pPr marL="628650" lvl="1" indent="-171450" algn="l">
              <a:buFont typeface="Wingdings" panose="05000000000000000000" pitchFamily="2" charset="2"/>
              <a:buChar char="Ø"/>
            </a:pPr>
            <a:r>
              <a:rPr lang="en-US" altLang="ja-JP" sz="900" b="1" dirty="0" smtClean="0">
                <a:effectLst/>
                <a:latin typeface="Calibri" panose="020F0502020204030204" pitchFamily="34" charset="0"/>
              </a:rPr>
              <a:t>Single mode: </a:t>
            </a:r>
            <a:r>
              <a:rPr lang="en-US" altLang="ja-JP" sz="900" dirty="0" smtClean="0">
                <a:effectLst/>
                <a:latin typeface="Calibri" panose="020F0502020204030204" pitchFamily="34" charset="0"/>
              </a:rPr>
              <a:t>3 HDDs or more</a:t>
            </a:r>
          </a:p>
          <a:p>
            <a:pPr marL="628650" lvl="1" indent="-171450" algn="l">
              <a:buFont typeface="Wingdings" panose="05000000000000000000" pitchFamily="2" charset="2"/>
              <a:buChar char="Ø"/>
            </a:pPr>
            <a:r>
              <a:rPr lang="en-US" altLang="ja-JP" sz="900" b="1" dirty="0" smtClean="0">
                <a:effectLst/>
                <a:latin typeface="Calibri" panose="020F0502020204030204" pitchFamily="34" charset="0"/>
              </a:rPr>
              <a:t>RAID1: </a:t>
            </a:r>
            <a:r>
              <a:rPr lang="en-US" altLang="ja-JP" sz="900" dirty="0" smtClean="0">
                <a:effectLst/>
                <a:latin typeface="Calibri" panose="020F0502020204030204" pitchFamily="34" charset="0"/>
              </a:rPr>
              <a:t>6 HDDs or more</a:t>
            </a:r>
          </a:p>
          <a:p>
            <a:pPr marL="628650" lvl="1" indent="-171450" algn="l">
              <a:buFont typeface="Wingdings" panose="05000000000000000000" pitchFamily="2" charset="2"/>
              <a:buChar char="Ø"/>
            </a:pPr>
            <a:r>
              <a:rPr lang="en-US" altLang="ja-JP" sz="900" b="1" dirty="0" smtClean="0">
                <a:effectLst/>
                <a:latin typeface="Calibri" panose="020F0502020204030204" pitchFamily="34" charset="0"/>
              </a:rPr>
              <a:t>RAID5/6: </a:t>
            </a:r>
            <a:r>
              <a:rPr lang="en-US" altLang="ja-JP" sz="900" dirty="0">
                <a:effectLst/>
                <a:latin typeface="Calibri" panose="020F0502020204030204" pitchFamily="34" charset="0"/>
              </a:rPr>
              <a:t>3</a:t>
            </a:r>
            <a:r>
              <a:rPr lang="en-US" altLang="ja-JP" sz="900" dirty="0" smtClean="0">
                <a:effectLst/>
                <a:latin typeface="Calibri" panose="020F0502020204030204" pitchFamily="34" charset="0"/>
              </a:rPr>
              <a:t> Units or more</a:t>
            </a:r>
          </a:p>
        </p:txBody>
      </p:sp>
      <p:pic>
        <p:nvPicPr>
          <p:cNvPr id="81" name="図 80"/>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6177577" y="2714802"/>
            <a:ext cx="905470" cy="290896"/>
          </a:xfrm>
          <a:prstGeom prst="rect">
            <a:avLst/>
          </a:prstGeom>
        </p:spPr>
      </p:pic>
      <p:pic>
        <p:nvPicPr>
          <p:cNvPr id="82" name="Picture 30" descr="WJ-ND400 standa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441" y="2706917"/>
            <a:ext cx="1041896" cy="28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正方形/長方形 82"/>
          <p:cNvSpPr>
            <a:spLocks noChangeAspect="1"/>
          </p:cNvSpPr>
          <p:nvPr/>
        </p:nvSpPr>
        <p:spPr>
          <a:xfrm>
            <a:off x="5157131" y="2687087"/>
            <a:ext cx="1041896" cy="319973"/>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8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84" name="図 83"/>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072497" y="2714802"/>
            <a:ext cx="905470" cy="290896"/>
          </a:xfrm>
          <a:prstGeom prst="rect">
            <a:avLst/>
          </a:prstGeom>
        </p:spPr>
      </p:pic>
      <p:pic>
        <p:nvPicPr>
          <p:cNvPr id="106" name="図 105"/>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990865" y="2730980"/>
            <a:ext cx="905470" cy="290896"/>
          </a:xfrm>
          <a:prstGeom prst="rect">
            <a:avLst/>
          </a:prstGeom>
        </p:spPr>
      </p:pic>
      <p:sp>
        <p:nvSpPr>
          <p:cNvPr id="107" name="正方形/長方形 106"/>
          <p:cNvSpPr>
            <a:spLocks noChangeAspect="1"/>
          </p:cNvSpPr>
          <p:nvPr/>
        </p:nvSpPr>
        <p:spPr>
          <a:xfrm>
            <a:off x="6177577" y="2687086"/>
            <a:ext cx="905470" cy="319971"/>
          </a:xfrm>
          <a:prstGeom prst="rect">
            <a:avLst/>
          </a:prstGeom>
          <a:solidFill>
            <a:schemeClr val="accent3">
              <a:lumMod val="40000"/>
              <a:lumOff val="60000"/>
              <a:alpha val="29804"/>
            </a:scheme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8" name="正方形/長方形 107"/>
          <p:cNvSpPr>
            <a:spLocks noChangeAspect="1"/>
          </p:cNvSpPr>
          <p:nvPr/>
        </p:nvSpPr>
        <p:spPr>
          <a:xfrm>
            <a:off x="7089719" y="2706917"/>
            <a:ext cx="877663" cy="303628"/>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09" name="正方形/長方形 108"/>
          <p:cNvSpPr>
            <a:spLocks noChangeAspect="1"/>
          </p:cNvSpPr>
          <p:nvPr/>
        </p:nvSpPr>
        <p:spPr>
          <a:xfrm>
            <a:off x="8008088" y="2706916"/>
            <a:ext cx="877661" cy="329749"/>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10" name="図 109"/>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6177577" y="3185906"/>
            <a:ext cx="905470" cy="290896"/>
          </a:xfrm>
          <a:prstGeom prst="rect">
            <a:avLst/>
          </a:prstGeom>
        </p:spPr>
      </p:pic>
      <p:pic>
        <p:nvPicPr>
          <p:cNvPr id="111" name="Picture 30" descr="WJ-ND400 standa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441" y="3178021"/>
            <a:ext cx="1041896" cy="28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正方形/長方形 111"/>
          <p:cNvSpPr>
            <a:spLocks noChangeAspect="1"/>
          </p:cNvSpPr>
          <p:nvPr/>
        </p:nvSpPr>
        <p:spPr>
          <a:xfrm>
            <a:off x="6177577" y="3178022"/>
            <a:ext cx="933281" cy="319973"/>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8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13" name="図 112"/>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072497" y="3185906"/>
            <a:ext cx="905470" cy="290896"/>
          </a:xfrm>
          <a:prstGeom prst="rect">
            <a:avLst/>
          </a:prstGeom>
        </p:spPr>
      </p:pic>
      <p:pic>
        <p:nvPicPr>
          <p:cNvPr id="114" name="図 113"/>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990865" y="3202084"/>
            <a:ext cx="905470" cy="290896"/>
          </a:xfrm>
          <a:prstGeom prst="rect">
            <a:avLst/>
          </a:prstGeom>
        </p:spPr>
      </p:pic>
      <p:sp>
        <p:nvSpPr>
          <p:cNvPr id="115" name="正方形/長方形 114"/>
          <p:cNvSpPr>
            <a:spLocks noChangeAspect="1"/>
          </p:cNvSpPr>
          <p:nvPr/>
        </p:nvSpPr>
        <p:spPr>
          <a:xfrm>
            <a:off x="7089720" y="3184076"/>
            <a:ext cx="905470" cy="319971"/>
          </a:xfrm>
          <a:prstGeom prst="rect">
            <a:avLst/>
          </a:prstGeom>
          <a:solidFill>
            <a:schemeClr val="accent3">
              <a:lumMod val="40000"/>
              <a:lumOff val="60000"/>
              <a:alpha val="29804"/>
            </a:scheme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16" name="正方形/長方形 115"/>
          <p:cNvSpPr>
            <a:spLocks noChangeAspect="1"/>
          </p:cNvSpPr>
          <p:nvPr/>
        </p:nvSpPr>
        <p:spPr>
          <a:xfrm>
            <a:off x="5173470" y="3178020"/>
            <a:ext cx="1006045" cy="289646"/>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17" name="正方形/長方形 116"/>
          <p:cNvSpPr>
            <a:spLocks noChangeAspect="1"/>
          </p:cNvSpPr>
          <p:nvPr/>
        </p:nvSpPr>
        <p:spPr>
          <a:xfrm>
            <a:off x="8008088" y="3178020"/>
            <a:ext cx="877661" cy="329749"/>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18" name="図 117"/>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6155375" y="3671920"/>
            <a:ext cx="905470" cy="290896"/>
          </a:xfrm>
          <a:prstGeom prst="rect">
            <a:avLst/>
          </a:prstGeom>
        </p:spPr>
      </p:pic>
      <p:pic>
        <p:nvPicPr>
          <p:cNvPr id="119" name="Picture 30" descr="WJ-ND400 standa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4239" y="3664035"/>
            <a:ext cx="1041896" cy="28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正方形/長方形 119"/>
          <p:cNvSpPr>
            <a:spLocks noChangeAspect="1"/>
          </p:cNvSpPr>
          <p:nvPr/>
        </p:nvSpPr>
        <p:spPr>
          <a:xfrm>
            <a:off x="7033072" y="3664034"/>
            <a:ext cx="933281" cy="319973"/>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defRPr/>
            </a:pPr>
            <a:endParaRPr kumimoji="0" lang="ja-JP" altLang="en-US" sz="8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pic>
        <p:nvPicPr>
          <p:cNvPr id="121" name="図 120"/>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050295" y="3671920"/>
            <a:ext cx="905470" cy="290896"/>
          </a:xfrm>
          <a:prstGeom prst="rect">
            <a:avLst/>
          </a:prstGeom>
        </p:spPr>
      </p:pic>
      <p:pic>
        <p:nvPicPr>
          <p:cNvPr id="122" name="図 121"/>
          <p:cNvPicPr>
            <a:picLocks noChangeAspect="1"/>
          </p:cNvPicPr>
          <p:nvPr/>
        </p:nvPicPr>
        <p:blipFill rotWithShape="1">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7968663" y="3688098"/>
            <a:ext cx="905470" cy="290896"/>
          </a:xfrm>
          <a:prstGeom prst="rect">
            <a:avLst/>
          </a:prstGeom>
        </p:spPr>
      </p:pic>
      <p:sp>
        <p:nvSpPr>
          <p:cNvPr id="123" name="正方形/長方形 122"/>
          <p:cNvSpPr>
            <a:spLocks noChangeAspect="1"/>
          </p:cNvSpPr>
          <p:nvPr/>
        </p:nvSpPr>
        <p:spPr>
          <a:xfrm>
            <a:off x="7968663" y="3654155"/>
            <a:ext cx="905470" cy="329852"/>
          </a:xfrm>
          <a:prstGeom prst="rect">
            <a:avLst/>
          </a:prstGeom>
          <a:solidFill>
            <a:schemeClr val="accent3">
              <a:lumMod val="40000"/>
              <a:lumOff val="60000"/>
              <a:alpha val="29804"/>
            </a:scheme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rgbClr val="0000CC"/>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24" name="正方形/長方形 123"/>
          <p:cNvSpPr>
            <a:spLocks noChangeAspect="1"/>
          </p:cNvSpPr>
          <p:nvPr/>
        </p:nvSpPr>
        <p:spPr>
          <a:xfrm>
            <a:off x="5162992" y="3664033"/>
            <a:ext cx="1006045" cy="329749"/>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25" name="正方形/長方形 124"/>
          <p:cNvSpPr>
            <a:spLocks noChangeAspect="1"/>
          </p:cNvSpPr>
          <p:nvPr/>
        </p:nvSpPr>
        <p:spPr>
          <a:xfrm>
            <a:off x="6172598" y="3664034"/>
            <a:ext cx="877661" cy="329749"/>
          </a:xfrm>
          <a:prstGeom prst="rect">
            <a:avLst/>
          </a:prstGeom>
          <a:solidFill>
            <a:schemeClr val="accent1">
              <a:lumMod val="40000"/>
              <a:lumOff val="60000"/>
              <a:alpha val="29804"/>
            </a:schemeClr>
          </a:solidFill>
          <a:ln w="19050" cap="flat" cmpd="sng" algn="ctr">
            <a:solidFill>
              <a:srgbClr val="00B0F0"/>
            </a:solidFill>
            <a:prstDash val="solid"/>
          </a:ln>
          <a:effectLst>
            <a:outerShdw blurRad="40000" dist="20000" dir="5400000" rotWithShape="0">
              <a:srgbClr val="000000">
                <a:alpha val="38000"/>
              </a:srgbClr>
            </a:outerShdw>
          </a:effectLst>
        </p:spPr>
        <p:txBody>
          <a:bodyPr lIns="108000" tIns="0" rIns="0" bIns="0" anchor="ctr"/>
          <a:lstStyle/>
          <a:p>
            <a:pPr algn="just" fontAlgn="auto">
              <a:spcBef>
                <a:spcPts val="0"/>
              </a:spcBef>
              <a:spcAft>
                <a:spcPts val="0"/>
              </a:spcAft>
            </a:pPr>
            <a:endParaRPr kumimoji="0" lang="ja-JP" altLang="en-US" sz="1000" b="1" kern="0" dirty="0">
              <a:solidFill>
                <a:schemeClr val="tx1">
                  <a:lumMod val="60000"/>
                  <a:lumOff val="40000"/>
                </a:schemeClr>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128" name="下矢印 127"/>
          <p:cNvSpPr/>
          <p:nvPr/>
        </p:nvSpPr>
        <p:spPr>
          <a:xfrm>
            <a:off x="6988351" y="3518967"/>
            <a:ext cx="216240" cy="130882"/>
          </a:xfrm>
          <a:prstGeom prst="down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9" name="下矢印 128"/>
          <p:cNvSpPr/>
          <p:nvPr/>
        </p:nvSpPr>
        <p:spPr>
          <a:xfrm>
            <a:off x="6980492" y="3030570"/>
            <a:ext cx="216240" cy="130882"/>
          </a:xfrm>
          <a:prstGeom prst="down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0" name="正方形/長方形 89"/>
          <p:cNvSpPr/>
          <p:nvPr/>
        </p:nvSpPr>
        <p:spPr>
          <a:xfrm>
            <a:off x="372288" y="4549927"/>
            <a:ext cx="4533820" cy="338554"/>
          </a:xfrm>
          <a:prstGeom prst="rect">
            <a:avLst/>
          </a:prstGeom>
        </p:spPr>
        <p:txBody>
          <a:bodyPr wrap="square">
            <a:spAutoFit/>
          </a:bodyPr>
          <a:lstStyle/>
          <a:p>
            <a:pPr algn="l"/>
            <a:r>
              <a:rPr lang="en-US" altLang="ja-JP" sz="800" b="1" i="1" dirty="0" smtClean="0">
                <a:solidFill>
                  <a:srgbClr val="FF0000"/>
                </a:solidFill>
                <a:effectLst/>
                <a:latin typeface="Calibri" panose="020F0502020204030204" pitchFamily="34" charset="0"/>
              </a:rPr>
              <a:t>*</a:t>
            </a:r>
            <a:r>
              <a:rPr lang="en-US" altLang="ja-JP" sz="800" b="1" i="1" dirty="0" smtClean="0">
                <a:effectLst/>
                <a:latin typeface="Calibri" panose="020F0502020204030204" pitchFamily="34" charset="0"/>
              </a:rPr>
              <a:t> Actually, the status of this operation can not be confirmed with HDD LED Indicator of the recorder.</a:t>
            </a:r>
          </a:p>
          <a:p>
            <a:pPr algn="l"/>
            <a:r>
              <a:rPr lang="en-US" altLang="ja-JP" sz="800" b="1" i="1" dirty="0" smtClean="0">
                <a:solidFill>
                  <a:srgbClr val="FF0000"/>
                </a:solidFill>
                <a:effectLst/>
                <a:latin typeface="Calibri" panose="020F0502020204030204" pitchFamily="34" charset="0"/>
              </a:rPr>
              <a:t>*</a:t>
            </a:r>
            <a:r>
              <a:rPr lang="en-US" altLang="ja-JP" sz="800" b="1" i="1" dirty="0" smtClean="0">
                <a:effectLst/>
                <a:latin typeface="Calibri" panose="020F0502020204030204" pitchFamily="34" charset="0"/>
              </a:rPr>
              <a:t> There is possible to confirm the time difference from the Hour meter of the recorder GUI.</a:t>
            </a:r>
            <a:endParaRPr lang="en-US" altLang="ja-JP" sz="800" i="1" dirty="0" smtClean="0">
              <a:effectLst/>
              <a:latin typeface="Calibri" panose="020F0502020204030204" pitchFamily="34" charset="0"/>
            </a:endParaRPr>
          </a:p>
        </p:txBody>
      </p:sp>
      <p:sp>
        <p:nvSpPr>
          <p:cNvPr id="97" name="テキスト ボックス 9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9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0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6050899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b="1" dirty="0">
                <a:latin typeface="Calibri" panose="020F0502020204030204" pitchFamily="34" charset="0"/>
                <a:ea typeface="Meiryo UI" panose="020B0604030504040204" pitchFamily="50" charset="-128"/>
                <a:cs typeface="Meiryo UI" panose="020B0604030504040204" pitchFamily="50" charset="-128"/>
              </a:rPr>
              <a:t>Improved SNMP setting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(2)</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6969" y="674506"/>
            <a:ext cx="8400553" cy="418894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The oldest date and the latest date and time of the recorded data can be </a:t>
            </a:r>
            <a:r>
              <a:rPr lang="en-US" altLang="ja-JP" sz="1800" b="1" dirty="0" smtClean="0">
                <a:latin typeface="Calibri" panose="020F0502020204030204" pitchFamily="34" charset="0"/>
                <a:cs typeface="Calibri" panose="020F0502020204030204" pitchFamily="34" charset="0"/>
              </a:rPr>
              <a:t>acquired.</a:t>
            </a:r>
          </a:p>
          <a:p>
            <a:r>
              <a:rPr lang="en-US" altLang="ja-JP" sz="1400" dirty="0" smtClean="0">
                <a:latin typeface="Calibri" panose="020F0502020204030204" pitchFamily="34" charset="0"/>
                <a:cs typeface="Calibri" panose="020F0502020204030204" pitchFamily="34" charset="0"/>
              </a:rPr>
              <a:t>      </a:t>
            </a:r>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smtClean="0"/>
          </a:p>
          <a:p>
            <a:endParaRPr kumimoji="1" lang="en-US" altLang="ja-JP" sz="1200" b="1" dirty="0"/>
          </a:p>
          <a:p>
            <a:pPr marL="0" lvl="1" indent="0">
              <a:buNone/>
            </a:pPr>
            <a:endParaRPr kumimoji="1" lang="en-US" altLang="ja-JP" sz="1200" b="1" dirty="0" smtClean="0"/>
          </a:p>
          <a:p>
            <a:pPr marL="0" lvl="1" indent="0">
              <a:buNone/>
            </a:pPr>
            <a:r>
              <a:rPr lang="en-US" altLang="ja-JP" sz="1200" dirty="0" smtClean="0">
                <a:latin typeface="Calibri" panose="020F0502020204030204" pitchFamily="34" charset="0"/>
                <a:cs typeface="Calibri" panose="020F0502020204030204" pitchFamily="34" charset="0"/>
              </a:rPr>
              <a:t>      </a:t>
            </a: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t="71903" r="632"/>
          <a:stretch/>
        </p:blipFill>
        <p:spPr>
          <a:xfrm>
            <a:off x="341063" y="1417361"/>
            <a:ext cx="6723310" cy="2077319"/>
          </a:xfrm>
          <a:prstGeom prst="rect">
            <a:avLst/>
          </a:prstGeom>
        </p:spPr>
      </p:pic>
      <p:cxnSp>
        <p:nvCxnSpPr>
          <p:cNvPr id="14" name="直線コネクタ 13"/>
          <p:cNvCxnSpPr/>
          <p:nvPr/>
        </p:nvCxnSpPr>
        <p:spPr>
          <a:xfrm>
            <a:off x="2553287" y="3117859"/>
            <a:ext cx="1638886"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l="30948" t="17355" r="7465" b="57144"/>
          <a:stretch/>
        </p:blipFill>
        <p:spPr>
          <a:xfrm>
            <a:off x="4335303" y="1292668"/>
            <a:ext cx="4579004" cy="1382288"/>
          </a:xfrm>
          <a:prstGeom prst="rect">
            <a:avLst/>
          </a:prstGeom>
        </p:spPr>
      </p:pic>
      <p:pic>
        <p:nvPicPr>
          <p:cNvPr id="17" name="図 16"/>
          <p:cNvPicPr>
            <a:picLocks noChangeAspect="1"/>
          </p:cNvPicPr>
          <p:nvPr/>
        </p:nvPicPr>
        <p:blipFill rotWithShape="1">
          <a:blip r:embed="rId4">
            <a:extLst>
              <a:ext uri="{28A0092B-C50C-407E-A947-70E740481C1C}">
                <a14:useLocalDpi xmlns:a14="http://schemas.microsoft.com/office/drawing/2010/main" val="0"/>
              </a:ext>
            </a:extLst>
          </a:blip>
          <a:srcRect l="30916" t="46031" r="7324" b="35082"/>
          <a:stretch/>
        </p:blipFill>
        <p:spPr>
          <a:xfrm>
            <a:off x="4335303" y="3235594"/>
            <a:ext cx="4600985" cy="1025820"/>
          </a:xfrm>
          <a:prstGeom prst="rect">
            <a:avLst/>
          </a:prstGeom>
        </p:spPr>
      </p:pic>
      <p:cxnSp>
        <p:nvCxnSpPr>
          <p:cNvPr id="18" name="直線コネクタ 17"/>
          <p:cNvCxnSpPr/>
          <p:nvPr/>
        </p:nvCxnSpPr>
        <p:spPr>
          <a:xfrm>
            <a:off x="7024349" y="1983812"/>
            <a:ext cx="832457"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8025618" y="3660056"/>
            <a:ext cx="86331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H="1">
            <a:off x="4227330" y="2046849"/>
            <a:ext cx="2797019" cy="1025671"/>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flipH="1" flipV="1">
            <a:off x="4227330" y="3271708"/>
            <a:ext cx="3742018" cy="430300"/>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2550939" y="3256191"/>
            <a:ext cx="1638886"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2778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sz="1800" b="1" dirty="0">
                <a:latin typeface="Calibri" panose="020F0502020204030204" pitchFamily="34" charset="0"/>
                <a:ea typeface="Meiryo UI" panose="020B0604030504040204" pitchFamily="50" charset="-128"/>
                <a:cs typeface="Meiryo UI" panose="020B0604030504040204" pitchFamily="50" charset="-128"/>
              </a:rPr>
              <a:t>Deleting camera registration information in units of </a:t>
            </a:r>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pages</a:t>
            </a:r>
            <a:endParaRPr kumimoji="1" lang="ja-JP" altLang="en-US" sz="18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6970" y="671585"/>
            <a:ext cx="8400553" cy="418894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When deleting camera registration information, options that can be deleted on a page-by-page basis are </a:t>
            </a:r>
            <a:r>
              <a:rPr lang="en-US" altLang="ja-JP" sz="1800" b="1" dirty="0" smtClean="0">
                <a:latin typeface="Calibri" panose="020F0502020204030204" pitchFamily="34" charset="0"/>
                <a:cs typeface="Calibri" panose="020F0502020204030204" pitchFamily="34" charset="0"/>
              </a:rPr>
              <a:t>added.</a:t>
            </a:r>
          </a:p>
          <a:p>
            <a:pPr marL="285750" indent="-285750">
              <a:buFont typeface="Wingdings" panose="05000000000000000000" pitchFamily="2" charset="2"/>
              <a:buChar char="n"/>
            </a:pPr>
            <a:endParaRPr lang="en-US" altLang="ja-JP"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8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8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200"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375937"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p>
          <a:p>
            <a:r>
              <a:rPr lang="en-US" altLang="ja-JP" sz="800" dirty="0">
                <a:solidFill>
                  <a:schemeClr val="tx2"/>
                </a:solidFill>
                <a:effectLst/>
                <a:latin typeface="Calibri" panose="020F0502020204030204" pitchFamily="34" charset="0"/>
              </a:rPr>
              <a:t>NX200 : Firmware version </a:t>
            </a:r>
            <a:r>
              <a:rPr lang="en-US" altLang="ja-JP" sz="800" dirty="0" smtClean="0">
                <a:solidFill>
                  <a:schemeClr val="tx2"/>
                </a:solidFill>
                <a:effectLst/>
                <a:latin typeface="Calibri" panose="020F0502020204030204" pitchFamily="34" charset="0"/>
              </a:rPr>
              <a:t>3.10</a:t>
            </a:r>
            <a:endParaRPr kumimoji="1" lang="ja-JP" altLang="en-US" sz="800" dirty="0">
              <a:solidFill>
                <a:schemeClr val="tx2"/>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l="12904" t="52395" r="44720" b="22711"/>
          <a:stretch/>
        </p:blipFill>
        <p:spPr>
          <a:xfrm>
            <a:off x="1709927" y="1753506"/>
            <a:ext cx="4728401" cy="1562499"/>
          </a:xfrm>
          <a:prstGeom prst="rect">
            <a:avLst/>
          </a:prstGeom>
        </p:spPr>
      </p:pic>
      <p:sp>
        <p:nvSpPr>
          <p:cNvPr id="15" name="正方形/長方形 14"/>
          <p:cNvSpPr/>
          <p:nvPr/>
        </p:nvSpPr>
        <p:spPr>
          <a:xfrm>
            <a:off x="3899560" y="1977789"/>
            <a:ext cx="770914" cy="72297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0126619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rPr>
              <a:t>Improvement of the number of cameras connected</a:t>
            </a:r>
            <a:endParaRPr kumimoji="1" lang="ja-JP" altLang="en-US" sz="18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6970" y="671585"/>
            <a:ext cx="8400553" cy="418894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The upper limit of the number of cameras connected in Internet mode during SSL communication has been </a:t>
            </a:r>
            <a:r>
              <a:rPr lang="en-US" altLang="ja-JP" sz="1800" b="1" dirty="0" smtClean="0">
                <a:latin typeface="Calibri" panose="020F0502020204030204" pitchFamily="34" charset="0"/>
                <a:cs typeface="Calibri" panose="020F0502020204030204" pitchFamily="34" charset="0"/>
              </a:rPr>
              <a:t>improved.</a:t>
            </a:r>
          </a:p>
          <a:p>
            <a:pPr marL="285750" indent="-285750">
              <a:buFont typeface="Wingdings" panose="05000000000000000000" pitchFamily="2" charset="2"/>
              <a:buChar char="n"/>
            </a:pPr>
            <a:endParaRPr lang="en-US" altLang="ja-JP"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8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lang="en-US" altLang="ja-JP" sz="1200"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375937"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p>
          <a:p>
            <a:r>
              <a:rPr lang="en-US" altLang="ja-JP" sz="800" dirty="0">
                <a:solidFill>
                  <a:schemeClr val="tx2"/>
                </a:solidFill>
                <a:effectLst/>
                <a:latin typeface="Calibri" panose="020F0502020204030204" pitchFamily="34" charset="0"/>
              </a:rPr>
              <a:t>NX200 : Firmware version </a:t>
            </a:r>
            <a:r>
              <a:rPr lang="en-US" altLang="ja-JP" sz="800" dirty="0" smtClean="0">
                <a:solidFill>
                  <a:schemeClr val="tx2"/>
                </a:solidFill>
                <a:effectLst/>
                <a:latin typeface="Calibri" panose="020F0502020204030204" pitchFamily="34" charset="0"/>
              </a:rPr>
              <a:t>3.10</a:t>
            </a:r>
            <a:endParaRPr kumimoji="1" lang="ja-JP" altLang="en-US" sz="800" dirty="0">
              <a:solidFill>
                <a:schemeClr val="tx2"/>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9" name="コンテンツ プレースホルダー 3"/>
          <p:cNvSpPr txBox="1">
            <a:spLocks/>
          </p:cNvSpPr>
          <p:nvPr/>
        </p:nvSpPr>
        <p:spPr>
          <a:xfrm>
            <a:off x="491102" y="1330220"/>
            <a:ext cx="2454423" cy="642347"/>
          </a:xfrm>
          <a:prstGeom prst="rect">
            <a:avLst/>
          </a:prstGeom>
        </p:spPr>
        <p:txBody>
          <a:bodyPr lIns="72000" tIns="36000" rIns="36000" bIns="36000"/>
          <a:lstStyle>
            <a:lvl1pPr marL="92075" indent="-92075"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36036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20725"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073150"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34461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r>
              <a:rPr lang="ja-JP" altLang="en-US" sz="1400" dirty="0" smtClean="0">
                <a:effectLst/>
                <a:latin typeface="Calibri" panose="020F0502020204030204" pitchFamily="34" charset="0"/>
                <a:cs typeface="Calibri" panose="020F0502020204030204" pitchFamily="34" charset="0"/>
              </a:rPr>
              <a:t>■</a:t>
            </a:r>
            <a:r>
              <a:rPr lang="en-US" altLang="ja-JP" sz="1400" dirty="0">
                <a:effectLst/>
                <a:latin typeface="Calibri" panose="020F0502020204030204" pitchFamily="34" charset="0"/>
                <a:cs typeface="Calibri" panose="020F0502020204030204" pitchFamily="34" charset="0"/>
              </a:rPr>
              <a:t>Before improvement </a:t>
            </a:r>
            <a:endParaRPr lang="en-US" altLang="ja-JP" sz="1400" dirty="0" smtClean="0">
              <a:effectLst/>
              <a:latin typeface="Calibri" panose="020F0502020204030204" pitchFamily="34" charset="0"/>
              <a:cs typeface="Calibri" panose="020F0502020204030204" pitchFamily="34" charset="0"/>
            </a:endParaRPr>
          </a:p>
          <a:p>
            <a:pPr marL="0" indent="0"/>
            <a:r>
              <a:rPr lang="ja-JP" altLang="en-US" sz="1400" dirty="0">
                <a:effectLst/>
                <a:latin typeface="Calibri" panose="020F0502020204030204" pitchFamily="34" charset="0"/>
                <a:cs typeface="Calibri" panose="020F0502020204030204" pitchFamily="34" charset="0"/>
              </a:rPr>
              <a:t>　</a:t>
            </a:r>
            <a:r>
              <a:rPr lang="en-US" altLang="ja-JP" sz="1400" dirty="0" smtClean="0">
                <a:effectLst/>
                <a:latin typeface="Calibri" panose="020F0502020204030204" pitchFamily="34" charset="0"/>
                <a:cs typeface="Calibri" panose="020F0502020204030204" pitchFamily="34" charset="0"/>
              </a:rPr>
              <a:t>(</a:t>
            </a:r>
            <a:r>
              <a:rPr lang="en-US" altLang="ja-JP" sz="1400" dirty="0">
                <a:effectLst/>
                <a:latin typeface="Calibri" panose="020F0502020204030204" pitchFamily="34" charset="0"/>
                <a:cs typeface="Calibri" panose="020F0502020204030204" pitchFamily="34" charset="0"/>
              </a:rPr>
              <a:t>Before </a:t>
            </a:r>
            <a:r>
              <a:rPr lang="en-US" altLang="ja-JP" sz="1400" dirty="0" smtClean="0">
                <a:effectLst/>
                <a:latin typeface="Calibri" panose="020F0502020204030204" pitchFamily="34" charset="0"/>
                <a:cs typeface="Calibri" panose="020F0502020204030204" pitchFamily="34" charset="0"/>
              </a:rPr>
              <a:t>Ver3.00)</a:t>
            </a:r>
            <a:endParaRPr lang="en-US" altLang="ja-JP" sz="1400" dirty="0">
              <a:effectLst/>
              <a:latin typeface="Calibri" panose="020F0502020204030204" pitchFamily="34" charset="0"/>
              <a:cs typeface="Calibri" panose="020F0502020204030204" pitchFamily="34" charset="0"/>
            </a:endParaRPr>
          </a:p>
        </p:txBody>
      </p:sp>
      <p:sp>
        <p:nvSpPr>
          <p:cNvPr id="13" name="コンテンツ プレースホルダー 3"/>
          <p:cNvSpPr txBox="1">
            <a:spLocks/>
          </p:cNvSpPr>
          <p:nvPr/>
        </p:nvSpPr>
        <p:spPr>
          <a:xfrm>
            <a:off x="499587" y="2468760"/>
            <a:ext cx="2544243" cy="616554"/>
          </a:xfrm>
          <a:prstGeom prst="rect">
            <a:avLst/>
          </a:prstGeom>
        </p:spPr>
        <p:txBody>
          <a:bodyPr lIns="72000" tIns="36000" rIns="36000" bIns="36000"/>
          <a:lstStyle>
            <a:lvl1pPr marL="92075" indent="-92075"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36036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20725"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073150"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34461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r>
              <a:rPr lang="ja-JP" altLang="en-US" sz="1400" dirty="0" smtClean="0">
                <a:effectLst/>
                <a:latin typeface="Calibri" panose="020F0502020204030204" pitchFamily="34" charset="0"/>
                <a:cs typeface="Calibri" panose="020F0502020204030204" pitchFamily="34" charset="0"/>
              </a:rPr>
              <a:t>■</a:t>
            </a:r>
            <a:r>
              <a:rPr lang="en-US" altLang="ja-JP" sz="1400" dirty="0">
                <a:effectLst/>
                <a:latin typeface="Calibri" panose="020F0502020204030204" pitchFamily="34" charset="0"/>
                <a:cs typeface="Calibri" panose="020F0502020204030204" pitchFamily="34" charset="0"/>
              </a:rPr>
              <a:t>After improvement </a:t>
            </a:r>
            <a:endParaRPr lang="en-US" altLang="ja-JP" sz="1400" dirty="0" smtClean="0">
              <a:effectLst/>
              <a:latin typeface="Calibri" panose="020F0502020204030204" pitchFamily="34" charset="0"/>
              <a:cs typeface="Calibri" panose="020F0502020204030204" pitchFamily="34" charset="0"/>
            </a:endParaRPr>
          </a:p>
          <a:p>
            <a:pPr marL="0" indent="0"/>
            <a:r>
              <a:rPr lang="ja-JP" altLang="en-US" sz="1400" dirty="0">
                <a:effectLst/>
                <a:latin typeface="Calibri" panose="020F0502020204030204" pitchFamily="34" charset="0"/>
                <a:cs typeface="Calibri" panose="020F0502020204030204" pitchFamily="34" charset="0"/>
              </a:rPr>
              <a:t>　</a:t>
            </a:r>
            <a:r>
              <a:rPr lang="en-US" altLang="ja-JP" sz="1400" dirty="0" smtClean="0">
                <a:effectLst/>
                <a:latin typeface="Calibri" panose="020F0502020204030204" pitchFamily="34" charset="0"/>
                <a:cs typeface="Calibri" panose="020F0502020204030204" pitchFamily="34" charset="0"/>
              </a:rPr>
              <a:t>(</a:t>
            </a:r>
            <a:r>
              <a:rPr lang="en-US" altLang="ja-JP" sz="1400" dirty="0">
                <a:effectLst/>
                <a:latin typeface="Calibri" panose="020F0502020204030204" pitchFamily="34" charset="0"/>
                <a:cs typeface="Calibri" panose="020F0502020204030204" pitchFamily="34" charset="0"/>
              </a:rPr>
              <a:t>V3.10 or </a:t>
            </a:r>
            <a:r>
              <a:rPr lang="en-US" altLang="ja-JP" sz="1400" dirty="0" smtClean="0">
                <a:effectLst/>
                <a:latin typeface="Calibri" panose="020F0502020204030204" pitchFamily="34" charset="0"/>
                <a:cs typeface="Calibri" panose="020F0502020204030204" pitchFamily="34" charset="0"/>
              </a:rPr>
              <a:t>later)</a:t>
            </a:r>
            <a:endParaRPr lang="en-US" altLang="ja-JP" sz="1400" dirty="0">
              <a:effectLst/>
              <a:latin typeface="Calibri" panose="020F0502020204030204" pitchFamily="34" charset="0"/>
              <a:cs typeface="Calibri" panose="020F0502020204030204" pitchFamily="34" charset="0"/>
            </a:endParaRPr>
          </a:p>
        </p:txBody>
      </p:sp>
      <p:graphicFrame>
        <p:nvGraphicFramePr>
          <p:cNvPr id="4" name="表 3"/>
          <p:cNvGraphicFramePr>
            <a:graphicFrameLocks noGrp="1"/>
          </p:cNvGraphicFramePr>
          <p:nvPr>
            <p:extLst>
              <p:ext uri="{D42A27DB-BD31-4B8C-83A1-F6EECF244321}">
                <p14:modId xmlns:p14="http://schemas.microsoft.com/office/powerpoint/2010/main" val="1237072092"/>
              </p:ext>
            </p:extLst>
          </p:nvPr>
        </p:nvGraphicFramePr>
        <p:xfrm>
          <a:off x="2423053" y="1389519"/>
          <a:ext cx="6096000" cy="1063854"/>
        </p:xfrm>
        <a:graphic>
          <a:graphicData uri="http://schemas.openxmlformats.org/drawingml/2006/table">
            <a:tbl>
              <a:tblPr firstRow="1" bandRow="1">
                <a:tableStyleId>{5C22544A-7EE6-4342-B048-85BDC9FD1C3A}</a:tableStyleId>
              </a:tblPr>
              <a:tblGrid>
                <a:gridCol w="3368946">
                  <a:extLst>
                    <a:ext uri="{9D8B030D-6E8A-4147-A177-3AD203B41FA5}">
                      <a16:colId xmlns:a16="http://schemas.microsoft.com/office/drawing/2014/main" val="1972446514"/>
                    </a:ext>
                  </a:extLst>
                </a:gridCol>
                <a:gridCol w="928577">
                  <a:extLst>
                    <a:ext uri="{9D8B030D-6E8A-4147-A177-3AD203B41FA5}">
                      <a16:colId xmlns:a16="http://schemas.microsoft.com/office/drawing/2014/main" val="3557920259"/>
                    </a:ext>
                  </a:extLst>
                </a:gridCol>
                <a:gridCol w="914400">
                  <a:extLst>
                    <a:ext uri="{9D8B030D-6E8A-4147-A177-3AD203B41FA5}">
                      <a16:colId xmlns:a16="http://schemas.microsoft.com/office/drawing/2014/main" val="4174841335"/>
                    </a:ext>
                  </a:extLst>
                </a:gridCol>
                <a:gridCol w="884077">
                  <a:extLst>
                    <a:ext uri="{9D8B030D-6E8A-4147-A177-3AD203B41FA5}">
                      <a16:colId xmlns:a16="http://schemas.microsoft.com/office/drawing/2014/main" val="353016727"/>
                    </a:ext>
                  </a:extLst>
                </a:gridCol>
              </a:tblGrid>
              <a:tr h="200332">
                <a:tc>
                  <a:txBody>
                    <a:bodyPr/>
                    <a:lstStyle/>
                    <a:p>
                      <a:endParaRPr kumimoji="1" lang="ja-JP" altLang="en-US" sz="1000" dirty="0"/>
                    </a:p>
                  </a:txBody>
                  <a:tcPr/>
                </a:tc>
                <a:tc>
                  <a:txBody>
                    <a:bodyPr/>
                    <a:lstStyle/>
                    <a:p>
                      <a:pPr algn="l"/>
                      <a:r>
                        <a:rPr kumimoji="1" lang="en-US" altLang="ja-JP" sz="1000" dirty="0" smtClean="0"/>
                        <a:t>NX400</a:t>
                      </a:r>
                      <a:endParaRPr kumimoji="1" lang="ja-JP" altLang="en-US" sz="1000" dirty="0"/>
                    </a:p>
                  </a:txBody>
                  <a:tcPr/>
                </a:tc>
                <a:tc>
                  <a:txBody>
                    <a:bodyPr/>
                    <a:lstStyle/>
                    <a:p>
                      <a:pPr algn="l"/>
                      <a:r>
                        <a:rPr kumimoji="1" lang="en-US" altLang="ja-JP" sz="1000" dirty="0" smtClean="0"/>
                        <a:t>NX300</a:t>
                      </a:r>
                      <a:endParaRPr kumimoji="1" lang="ja-JP" altLang="en-US" sz="1000" dirty="0"/>
                    </a:p>
                  </a:txBody>
                  <a:tcPr/>
                </a:tc>
                <a:tc>
                  <a:txBody>
                    <a:bodyPr/>
                    <a:lstStyle/>
                    <a:p>
                      <a:pPr algn="l"/>
                      <a:r>
                        <a:rPr kumimoji="1" lang="en-US" altLang="ja-JP" sz="1000" dirty="0" smtClean="0"/>
                        <a:t>NX200</a:t>
                      </a:r>
                      <a:endParaRPr kumimoji="1" lang="ja-JP" altLang="en-US" sz="1000" dirty="0"/>
                    </a:p>
                  </a:txBody>
                  <a:tcPr/>
                </a:tc>
                <a:extLst>
                  <a:ext uri="{0D108BD9-81ED-4DB2-BD59-A6C34878D82A}">
                    <a16:rowId xmlns:a16="http://schemas.microsoft.com/office/drawing/2014/main" val="3455807632"/>
                  </a:ext>
                </a:extLst>
              </a:tr>
              <a:tr h="325539">
                <a:tc>
                  <a:txBody>
                    <a:bodyPr/>
                    <a:lstStyle/>
                    <a:p>
                      <a:r>
                        <a:rPr kumimoji="1" lang="en-US" altLang="ja-JP" sz="1000" dirty="0" smtClean="0"/>
                        <a:t>【reference】</a:t>
                      </a:r>
                    </a:p>
                    <a:p>
                      <a:r>
                        <a:rPr kumimoji="1" lang="en-US" altLang="ja-JP" sz="1000" dirty="0" smtClean="0"/>
                        <a:t>Maximum number of registered cameras</a:t>
                      </a:r>
                    </a:p>
                  </a:txBody>
                  <a:tcPr/>
                </a:tc>
                <a:tc>
                  <a:txBody>
                    <a:bodyPr/>
                    <a:lstStyle/>
                    <a:p>
                      <a:pPr algn="l"/>
                      <a:r>
                        <a:rPr kumimoji="1" lang="en-US" altLang="ja-JP" sz="1000" dirty="0" smtClean="0"/>
                        <a:t>128units</a:t>
                      </a:r>
                      <a:endParaRPr kumimoji="1" lang="ja-JP" altLang="en-US" sz="1000" dirty="0"/>
                    </a:p>
                  </a:txBody>
                  <a:tcPr/>
                </a:tc>
                <a:tc>
                  <a:txBody>
                    <a:bodyPr/>
                    <a:lstStyle/>
                    <a:p>
                      <a:pPr algn="l"/>
                      <a:r>
                        <a:rPr kumimoji="1" lang="en-US" altLang="ja-JP" sz="1000" dirty="0" smtClean="0"/>
                        <a:t>32units</a:t>
                      </a:r>
                      <a:endParaRPr kumimoji="1" lang="ja-JP" altLang="en-US" sz="1000" dirty="0"/>
                    </a:p>
                  </a:txBody>
                  <a:tcPr/>
                </a:tc>
                <a:tc>
                  <a:txBody>
                    <a:bodyPr/>
                    <a:lstStyle/>
                    <a:p>
                      <a:pPr algn="l"/>
                      <a:r>
                        <a:rPr kumimoji="1" lang="en-US" altLang="ja-JP" sz="1000" dirty="0" smtClean="0"/>
                        <a:t>24units</a:t>
                      </a:r>
                      <a:endParaRPr kumimoji="1" lang="ja-JP" altLang="en-US" sz="1000" dirty="0"/>
                    </a:p>
                  </a:txBody>
                  <a:tcPr/>
                </a:tc>
                <a:extLst>
                  <a:ext uri="{0D108BD9-81ED-4DB2-BD59-A6C34878D82A}">
                    <a16:rowId xmlns:a16="http://schemas.microsoft.com/office/drawing/2014/main" val="2926937785"/>
                  </a:ext>
                </a:extLst>
              </a:tr>
              <a:tr h="423774">
                <a:tc>
                  <a:txBody>
                    <a:bodyPr/>
                    <a:lstStyle/>
                    <a:p>
                      <a:r>
                        <a:rPr kumimoji="1" lang="en-US" altLang="ja-JP" sz="1000" dirty="0" smtClean="0"/>
                        <a:t>Internet mode for SSL communication</a:t>
                      </a:r>
                    </a:p>
                    <a:p>
                      <a:r>
                        <a:rPr kumimoji="1" lang="en-US" altLang="ja-JP" sz="1000" dirty="0" smtClean="0"/>
                        <a:t>Maximum number of connected cameras</a:t>
                      </a:r>
                      <a:endParaRPr kumimoji="1" lang="ja-JP" altLang="en-US" sz="1000" dirty="0"/>
                    </a:p>
                  </a:txBody>
                  <a:tcPr/>
                </a:tc>
                <a:tc>
                  <a:txBody>
                    <a:bodyPr/>
                    <a:lstStyle/>
                    <a:p>
                      <a:pPr algn="l"/>
                      <a:r>
                        <a:rPr kumimoji="1" lang="en-US" altLang="ja-JP" sz="1000" dirty="0" smtClean="0"/>
                        <a:t>4units</a:t>
                      </a:r>
                      <a:endParaRPr kumimoji="1" lang="ja-JP" altLang="en-US" sz="1000" dirty="0"/>
                    </a:p>
                  </a:txBody>
                  <a:tcPr/>
                </a:tc>
                <a:tc>
                  <a:txBody>
                    <a:bodyPr/>
                    <a:lstStyle/>
                    <a:p>
                      <a:pPr algn="l"/>
                      <a:r>
                        <a:rPr kumimoji="1" lang="en-US" altLang="ja-JP" sz="1000" dirty="0" smtClean="0"/>
                        <a:t>4units</a:t>
                      </a:r>
                      <a:endParaRPr kumimoji="1" lang="ja-JP" altLang="en-US"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t>4units</a:t>
                      </a:r>
                      <a:endParaRPr kumimoji="1" lang="ja-JP" altLang="en-US" sz="1000" dirty="0" smtClean="0"/>
                    </a:p>
                  </a:txBody>
                  <a:tcPr/>
                </a:tc>
                <a:extLst>
                  <a:ext uri="{0D108BD9-81ED-4DB2-BD59-A6C34878D82A}">
                    <a16:rowId xmlns:a16="http://schemas.microsoft.com/office/drawing/2014/main" val="4039207313"/>
                  </a:ext>
                </a:extLst>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1729658793"/>
              </p:ext>
            </p:extLst>
          </p:nvPr>
        </p:nvGraphicFramePr>
        <p:xfrm>
          <a:off x="2423053" y="2531501"/>
          <a:ext cx="6096000" cy="1045911"/>
        </p:xfrm>
        <a:graphic>
          <a:graphicData uri="http://schemas.openxmlformats.org/drawingml/2006/table">
            <a:tbl>
              <a:tblPr firstRow="1" bandRow="1">
                <a:tableStyleId>{5C22544A-7EE6-4342-B048-85BDC9FD1C3A}</a:tableStyleId>
              </a:tblPr>
              <a:tblGrid>
                <a:gridCol w="3368946">
                  <a:extLst>
                    <a:ext uri="{9D8B030D-6E8A-4147-A177-3AD203B41FA5}">
                      <a16:colId xmlns:a16="http://schemas.microsoft.com/office/drawing/2014/main" val="1972446514"/>
                    </a:ext>
                  </a:extLst>
                </a:gridCol>
                <a:gridCol w="928577">
                  <a:extLst>
                    <a:ext uri="{9D8B030D-6E8A-4147-A177-3AD203B41FA5}">
                      <a16:colId xmlns:a16="http://schemas.microsoft.com/office/drawing/2014/main" val="3557920259"/>
                    </a:ext>
                  </a:extLst>
                </a:gridCol>
                <a:gridCol w="914400">
                  <a:extLst>
                    <a:ext uri="{9D8B030D-6E8A-4147-A177-3AD203B41FA5}">
                      <a16:colId xmlns:a16="http://schemas.microsoft.com/office/drawing/2014/main" val="4174841335"/>
                    </a:ext>
                  </a:extLst>
                </a:gridCol>
                <a:gridCol w="884077">
                  <a:extLst>
                    <a:ext uri="{9D8B030D-6E8A-4147-A177-3AD203B41FA5}">
                      <a16:colId xmlns:a16="http://schemas.microsoft.com/office/drawing/2014/main" val="353016727"/>
                    </a:ext>
                  </a:extLst>
                </a:gridCol>
              </a:tblGrid>
              <a:tr h="191849">
                <a:tc>
                  <a:txBody>
                    <a:bodyPr/>
                    <a:lstStyle/>
                    <a:p>
                      <a:endParaRPr kumimoji="1" lang="ja-JP" altLang="en-US" sz="1000" dirty="0"/>
                    </a:p>
                  </a:txBody>
                  <a:tcPr/>
                </a:tc>
                <a:tc>
                  <a:txBody>
                    <a:bodyPr/>
                    <a:lstStyle/>
                    <a:p>
                      <a:pPr algn="l"/>
                      <a:r>
                        <a:rPr kumimoji="1" lang="en-US" altLang="ja-JP" sz="1000" dirty="0" smtClean="0"/>
                        <a:t>NX400</a:t>
                      </a:r>
                      <a:endParaRPr kumimoji="1" lang="ja-JP" altLang="en-US" sz="1000" dirty="0"/>
                    </a:p>
                  </a:txBody>
                  <a:tcPr/>
                </a:tc>
                <a:tc>
                  <a:txBody>
                    <a:bodyPr/>
                    <a:lstStyle/>
                    <a:p>
                      <a:pPr algn="l"/>
                      <a:r>
                        <a:rPr kumimoji="1" lang="en-US" altLang="ja-JP" sz="1000" dirty="0" smtClean="0"/>
                        <a:t>NX300</a:t>
                      </a:r>
                      <a:endParaRPr kumimoji="1" lang="ja-JP" altLang="en-US" sz="1000" dirty="0"/>
                    </a:p>
                  </a:txBody>
                  <a:tcPr/>
                </a:tc>
                <a:tc>
                  <a:txBody>
                    <a:bodyPr/>
                    <a:lstStyle/>
                    <a:p>
                      <a:pPr algn="l"/>
                      <a:r>
                        <a:rPr kumimoji="1" lang="en-US" altLang="ja-JP" sz="1000" dirty="0" smtClean="0"/>
                        <a:t>NX200</a:t>
                      </a:r>
                      <a:endParaRPr kumimoji="1" lang="ja-JP" altLang="en-US" sz="1000" dirty="0"/>
                    </a:p>
                  </a:txBody>
                  <a:tcPr/>
                </a:tc>
                <a:extLst>
                  <a:ext uri="{0D108BD9-81ED-4DB2-BD59-A6C34878D82A}">
                    <a16:rowId xmlns:a16="http://schemas.microsoft.com/office/drawing/2014/main" val="3455807632"/>
                  </a:ext>
                </a:extLst>
              </a:tr>
              <a:tr h="311755">
                <a:tc>
                  <a:txBody>
                    <a:bodyPr/>
                    <a:lstStyle/>
                    <a:p>
                      <a:r>
                        <a:rPr kumimoji="1" lang="en-US" altLang="ja-JP" sz="1000" dirty="0" smtClean="0"/>
                        <a:t>【reference】</a:t>
                      </a:r>
                    </a:p>
                    <a:p>
                      <a:r>
                        <a:rPr kumimoji="1" lang="en-US" altLang="ja-JP" sz="1000" dirty="0" smtClean="0"/>
                        <a:t>Maximum number of registered cameras</a:t>
                      </a:r>
                    </a:p>
                  </a:txBody>
                  <a:tcPr/>
                </a:tc>
                <a:tc>
                  <a:txBody>
                    <a:bodyPr/>
                    <a:lstStyle/>
                    <a:p>
                      <a:pPr algn="l"/>
                      <a:r>
                        <a:rPr kumimoji="1" lang="en-US" altLang="ja-JP" sz="1000" dirty="0" smtClean="0"/>
                        <a:t>128units</a:t>
                      </a:r>
                      <a:endParaRPr kumimoji="1" lang="ja-JP" altLang="en-US" sz="1000" dirty="0"/>
                    </a:p>
                  </a:txBody>
                  <a:tcPr/>
                </a:tc>
                <a:tc>
                  <a:txBody>
                    <a:bodyPr/>
                    <a:lstStyle/>
                    <a:p>
                      <a:pPr algn="l"/>
                      <a:r>
                        <a:rPr kumimoji="1" lang="en-US" altLang="ja-JP" sz="1000" dirty="0" smtClean="0"/>
                        <a:t>32units</a:t>
                      </a:r>
                      <a:endParaRPr kumimoji="1" lang="ja-JP" altLang="en-US" sz="1000" dirty="0"/>
                    </a:p>
                  </a:txBody>
                  <a:tcPr/>
                </a:tc>
                <a:tc>
                  <a:txBody>
                    <a:bodyPr/>
                    <a:lstStyle/>
                    <a:p>
                      <a:pPr algn="l"/>
                      <a:r>
                        <a:rPr kumimoji="1" lang="en-US" altLang="ja-JP" sz="1000" dirty="0" smtClean="0"/>
                        <a:t>24units</a:t>
                      </a:r>
                      <a:endParaRPr kumimoji="1" lang="ja-JP" altLang="en-US" sz="1000" dirty="0"/>
                    </a:p>
                  </a:txBody>
                  <a:tcPr/>
                </a:tc>
                <a:extLst>
                  <a:ext uri="{0D108BD9-81ED-4DB2-BD59-A6C34878D82A}">
                    <a16:rowId xmlns:a16="http://schemas.microsoft.com/office/drawing/2014/main" val="2926937785"/>
                  </a:ext>
                </a:extLst>
              </a:tr>
              <a:tr h="405831">
                <a:tc>
                  <a:txBody>
                    <a:bodyPr/>
                    <a:lstStyle/>
                    <a:p>
                      <a:r>
                        <a:rPr kumimoji="1" lang="en-US" altLang="ja-JP" sz="1000" dirty="0" smtClean="0"/>
                        <a:t>Internet mode for SSL communication</a:t>
                      </a:r>
                    </a:p>
                    <a:p>
                      <a:r>
                        <a:rPr kumimoji="1" lang="en-US" altLang="ja-JP" sz="1000" dirty="0" smtClean="0"/>
                        <a:t>Maximum number of connected cameras</a:t>
                      </a:r>
                      <a:endParaRPr kumimoji="1" lang="ja-JP" altLang="en-US" sz="1000" dirty="0"/>
                    </a:p>
                  </a:txBody>
                  <a:tcPr/>
                </a:tc>
                <a:tc>
                  <a:txBody>
                    <a:bodyPr/>
                    <a:lstStyle/>
                    <a:p>
                      <a:pPr algn="l"/>
                      <a:r>
                        <a:rPr kumimoji="1" lang="en-US" altLang="ja-JP" sz="1000" dirty="0" smtClean="0">
                          <a:solidFill>
                            <a:srgbClr val="FF0000"/>
                          </a:solidFill>
                        </a:rPr>
                        <a:t>32units</a:t>
                      </a:r>
                      <a:endParaRPr kumimoji="1" lang="ja-JP" altLang="en-US" sz="1000" dirty="0">
                        <a:solidFill>
                          <a:srgbClr val="FF0000"/>
                        </a:solidFill>
                      </a:endParaRPr>
                    </a:p>
                  </a:txBody>
                  <a:tcPr/>
                </a:tc>
                <a:tc>
                  <a:txBody>
                    <a:bodyPr/>
                    <a:lstStyle/>
                    <a:p>
                      <a:pPr algn="l"/>
                      <a:r>
                        <a:rPr kumimoji="1" lang="en-US" altLang="ja-JP" sz="1000" dirty="0" smtClean="0">
                          <a:solidFill>
                            <a:srgbClr val="FF0000"/>
                          </a:solidFill>
                        </a:rPr>
                        <a:t>32units</a:t>
                      </a:r>
                      <a:endParaRPr kumimoji="1" lang="ja-JP" altLang="en-US" sz="1000" dirty="0">
                        <a:solidFill>
                          <a:srgbClr val="FF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solidFill>
                            <a:srgbClr val="FF0000"/>
                          </a:solidFill>
                        </a:rPr>
                        <a:t>24units</a:t>
                      </a:r>
                      <a:endParaRPr kumimoji="1" lang="ja-JP" altLang="en-US" sz="1000" dirty="0" smtClean="0">
                        <a:solidFill>
                          <a:srgbClr val="FF0000"/>
                        </a:solidFill>
                      </a:endParaRPr>
                    </a:p>
                  </a:txBody>
                  <a:tcPr/>
                </a:tc>
                <a:extLst>
                  <a:ext uri="{0D108BD9-81ED-4DB2-BD59-A6C34878D82A}">
                    <a16:rowId xmlns:a16="http://schemas.microsoft.com/office/drawing/2014/main" val="4039207313"/>
                  </a:ext>
                </a:extLst>
              </a:tr>
            </a:tbl>
          </a:graphicData>
        </a:graphic>
      </p:graphicFrame>
      <p:sp>
        <p:nvSpPr>
          <p:cNvPr id="19" name="コンテンツ プレースホルダー 3"/>
          <p:cNvSpPr txBox="1">
            <a:spLocks/>
          </p:cNvSpPr>
          <p:nvPr/>
        </p:nvSpPr>
        <p:spPr>
          <a:xfrm>
            <a:off x="499587" y="3742325"/>
            <a:ext cx="8353790" cy="1298375"/>
          </a:xfrm>
          <a:prstGeom prst="rect">
            <a:avLst/>
          </a:prstGeom>
        </p:spPr>
        <p:txBody>
          <a:bodyPr lIns="72000" tIns="36000" rIns="36000" bIns="36000"/>
          <a:lstStyle>
            <a:lvl1pPr marL="92075" indent="-92075"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36036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720725"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073150"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344613" indent="0" algn="l" defTabSz="457200" rtl="0" eaLnBrk="1" fontAlgn="base" hangingPunct="1">
              <a:spcBef>
                <a:spcPct val="20000"/>
              </a:spcBef>
              <a:spcAft>
                <a:spcPct val="0"/>
              </a:spcAft>
              <a:buFontTx/>
              <a:buNone/>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indent="-285750">
              <a:buFont typeface="Wingdings" panose="05000000000000000000" pitchFamily="2" charset="2"/>
              <a:buChar char="ü"/>
            </a:pPr>
            <a:r>
              <a:rPr lang="en-US" altLang="ja-JP" sz="1200" dirty="0">
                <a:effectLst/>
                <a:latin typeface="Calibri" panose="020F0502020204030204" pitchFamily="34" charset="0"/>
                <a:cs typeface="Calibri" panose="020F0502020204030204" pitchFamily="34" charset="0"/>
              </a:rPr>
              <a:t>If the number exceeds the above, communication may become unstable. We recommend that you use the number within the listed number</a:t>
            </a:r>
            <a:r>
              <a:rPr lang="en-US" altLang="ja-JP" sz="1200" dirty="0" smtClean="0">
                <a:effectLst/>
                <a:latin typeface="Calibri" panose="020F0502020204030204" pitchFamily="34" charset="0"/>
                <a:cs typeface="Calibri" panose="020F0502020204030204" pitchFamily="34" charset="0"/>
              </a:rPr>
              <a:t>.</a:t>
            </a:r>
          </a:p>
          <a:p>
            <a:pPr marL="285750" indent="-285750">
              <a:buFont typeface="Wingdings" panose="05000000000000000000" pitchFamily="2" charset="2"/>
              <a:buChar char="ü"/>
            </a:pPr>
            <a:endParaRPr lang="en-US" altLang="ja-JP" sz="1200" dirty="0" smtClean="0">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altLang="ja-JP" sz="1200" dirty="0">
                <a:effectLst/>
                <a:latin typeface="Calibri" panose="020F0502020204030204" pitchFamily="34" charset="0"/>
                <a:cs typeface="Calibri" panose="020F0502020204030204" pitchFamily="34" charset="0"/>
              </a:rPr>
              <a:t>Even if 32 cameras with “SSL communication ON + Internet mode” are registered, the remaining 96 cameras can be used in combinations other than “SSL communication ON + Internet mode” (such as “SSL communication OFF + Internet mode</a:t>
            </a:r>
            <a:r>
              <a:rPr lang="en-US" altLang="ja-JP" sz="1200" dirty="0" smtClean="0">
                <a:effectLst/>
                <a:latin typeface="Calibri" panose="020F0502020204030204" pitchFamily="34" charset="0"/>
                <a:cs typeface="Calibri" panose="020F0502020204030204" pitchFamily="34" charset="0"/>
              </a:rPr>
              <a:t>”).</a:t>
            </a:r>
            <a:endParaRPr lang="en-US" altLang="ja-JP" sz="1200" dirty="0">
              <a:effectLst/>
              <a:latin typeface="Calibri" panose="020F0502020204030204" pitchFamily="34" charset="0"/>
              <a:cs typeface="Calibri" panose="020F0502020204030204" pitchFamily="34" charset="0"/>
            </a:endParaRPr>
          </a:p>
        </p:txBody>
      </p:sp>
      <p:sp>
        <p:nvSpPr>
          <p:cNvPr id="14"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1308210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1800" b="1" dirty="0"/>
              <a:t>Improved notification function during RAID </a:t>
            </a:r>
            <a:r>
              <a:rPr lang="en-US" altLang="ja-JP" sz="1800" b="1" dirty="0" smtClean="0"/>
              <a:t>operation</a:t>
            </a:r>
            <a:endParaRPr kumimoji="1" lang="ja-JP" altLang="en-US" sz="18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6970" y="671585"/>
            <a:ext cx="8400553" cy="418894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During RAID operation, the number of the down HDD is added to the E-mail notification, original notification, and log.</a:t>
            </a:r>
          </a:p>
          <a:p>
            <a:endParaRPr lang="en-US" altLang="ja-JP" sz="1400" dirty="0" smtClean="0">
              <a:latin typeface="Calibri" panose="020F0502020204030204" pitchFamily="34" charset="0"/>
              <a:cs typeface="Calibri" panose="020F0502020204030204" pitchFamily="34" charset="0"/>
            </a:endParaRPr>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pPr marL="0" lvl="1" indent="0">
              <a:buNone/>
            </a:pPr>
            <a:r>
              <a:rPr lang="en-US" altLang="ja-JP" sz="1400" dirty="0" smtClean="0">
                <a:latin typeface="Calibri" panose="020F0502020204030204" pitchFamily="34" charset="0"/>
                <a:cs typeface="Calibri" panose="020F0502020204030204" pitchFamily="34" charset="0"/>
              </a:rPr>
              <a:t>      </a:t>
            </a:r>
            <a:r>
              <a:rPr lang="en-US" altLang="ja-JP" sz="1400" dirty="0">
                <a:latin typeface="Calibri" panose="020F0502020204030204" pitchFamily="34" charset="0"/>
                <a:cs typeface="Calibri" panose="020F0502020204030204" pitchFamily="34" charset="0"/>
              </a:rPr>
              <a:t>The following descriptions are changed to “Error logs”.</a:t>
            </a:r>
          </a:p>
          <a:p>
            <a:pPr marL="0" lvl="1" indent="0">
              <a:buNone/>
            </a:pPr>
            <a:endParaRPr lang="en-US" altLang="ja-JP" sz="1200"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375937" y="104072"/>
            <a:ext cx="1512000" cy="338554"/>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4" name="図 3"/>
          <p:cNvPicPr>
            <a:picLocks noChangeAspect="1"/>
          </p:cNvPicPr>
          <p:nvPr/>
        </p:nvPicPr>
        <p:blipFill>
          <a:blip r:embed="rId2"/>
          <a:stretch>
            <a:fillRect/>
          </a:stretch>
        </p:blipFill>
        <p:spPr>
          <a:xfrm>
            <a:off x="709285" y="3179121"/>
            <a:ext cx="5838271" cy="1547765"/>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62" y="1434426"/>
            <a:ext cx="3282104" cy="466310"/>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424" y="1434426"/>
            <a:ext cx="3557107" cy="998381"/>
          </a:xfrm>
          <a:prstGeom prst="rect">
            <a:avLst/>
          </a:prstGeom>
        </p:spPr>
      </p:pic>
      <p:sp>
        <p:nvSpPr>
          <p:cNvPr id="2" name="テキスト ボックス 1"/>
          <p:cNvSpPr txBox="1"/>
          <p:nvPr/>
        </p:nvSpPr>
        <p:spPr>
          <a:xfrm>
            <a:off x="6654800" y="4207699"/>
            <a:ext cx="2269067" cy="415498"/>
          </a:xfrm>
          <a:prstGeom prst="rect">
            <a:avLst/>
          </a:prstGeom>
          <a:noFill/>
          <a:ln>
            <a:solidFill>
              <a:schemeClr val="tx2"/>
            </a:solidFill>
          </a:ln>
        </p:spPr>
        <p:txBody>
          <a:bodyPr wrap="square" rtlCol="0">
            <a:spAutoFit/>
          </a:bodyPr>
          <a:lstStyle/>
          <a:p>
            <a:pPr algn="l"/>
            <a:r>
              <a:rPr lang="en-US" altLang="ja-JP" sz="1050" dirty="0">
                <a:effectLst/>
                <a:latin typeface="Calibri" panose="020F0502020204030204" pitchFamily="34" charset="0"/>
                <a:cs typeface="Calibri" panose="020F0502020204030204" pitchFamily="34" charset="0"/>
              </a:rPr>
              <a:t>"y" indicates the HDD (hard disk drive) number.</a:t>
            </a:r>
            <a:endParaRPr kumimoji="1" lang="ja-JP" altLang="en-US" sz="105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00116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Ver.3.20)</a:t>
            </a:r>
            <a:endParaRPr kumimoji="1" lang="ja-JP" altLang="en-US" b="1" dirty="0">
              <a:solidFill>
                <a:srgbClr val="FF0000"/>
              </a:solidFill>
              <a:latin typeface="Calibri" panose="020F0502020204030204" pitchFamily="34" charset="0"/>
            </a:endParaRPr>
          </a:p>
        </p:txBody>
      </p:sp>
      <p:grpSp>
        <p:nvGrpSpPr>
          <p:cNvPr id="3" name="Group 708"/>
          <p:cNvGrpSpPr>
            <a:grpSpLocks noChangeAspect="1"/>
          </p:cNvGrpSpPr>
          <p:nvPr/>
        </p:nvGrpSpPr>
        <p:grpSpPr bwMode="auto">
          <a:xfrm>
            <a:off x="545296" y="1970973"/>
            <a:ext cx="627077" cy="418052"/>
            <a:chOff x="132" y="2044"/>
            <a:chExt cx="462" cy="308"/>
          </a:xfrm>
        </p:grpSpPr>
        <p:pic>
          <p:nvPicPr>
            <p:cNvPr id="4"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0"/>
            <p:cNvSpPr txBox="1">
              <a:spLocks noChangeArrowheads="1"/>
            </p:cNvSpPr>
            <p:nvPr/>
          </p:nvSpPr>
          <p:spPr bwMode="auto">
            <a:xfrm rot="20407034">
              <a:off x="158" y="2096"/>
              <a:ext cx="430" cy="198"/>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b="1" dirty="0">
                  <a:solidFill>
                    <a:srgbClr val="FF0000"/>
                  </a:solidFill>
                  <a:latin typeface="Calibri" panose="020F0502020204030204" pitchFamily="34" charset="0"/>
                  <a:ea typeface="ＭＳ Ｐゴシック" pitchFamily="50" charset="-128"/>
                </a:rPr>
                <a:t>N</a:t>
              </a:r>
              <a:r>
                <a:rPr kumimoji="1" lang="en-US" altLang="ja-JP" b="1" dirty="0" smtClean="0">
                  <a:solidFill>
                    <a:srgbClr val="FF0000"/>
                  </a:solidFill>
                  <a:latin typeface="Calibri" panose="020F0502020204030204" pitchFamily="34" charset="0"/>
                  <a:ea typeface="ＭＳ Ｐゴシック" pitchFamily="50" charset="-128"/>
                </a:rPr>
                <a:t>ew</a:t>
              </a:r>
              <a:r>
                <a:rPr kumimoji="1" lang="en-US" altLang="ja-JP"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38757920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519560654"/>
              </p:ext>
            </p:extLst>
          </p:nvPr>
        </p:nvGraphicFramePr>
        <p:xfrm>
          <a:off x="70182" y="1152623"/>
          <a:ext cx="8966634" cy="3663539"/>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60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U-Series Cameras, model WV-U*****.</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Ver.3.20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Ver.3.20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Ver.3.20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Add error type related to NAS backup [NX400]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Ver.3.20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04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3.20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grpSp>
        <p:nvGrpSpPr>
          <p:cNvPr id="14" name="Group 708"/>
          <p:cNvGrpSpPr>
            <a:grpSpLocks noChangeAspect="1"/>
          </p:cNvGrpSpPr>
          <p:nvPr/>
        </p:nvGrpSpPr>
        <p:grpSpPr bwMode="auto">
          <a:xfrm>
            <a:off x="58750" y="101353"/>
            <a:ext cx="515681" cy="343788"/>
            <a:chOff x="132" y="2044"/>
            <a:chExt cx="462" cy="308"/>
          </a:xfrm>
        </p:grpSpPr>
        <p:pic>
          <p:nvPicPr>
            <p:cNvPr id="19"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3110279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Cameras (1/6)</a:t>
            </a:r>
            <a:endParaRPr lang="en-US" altLang="ja-JP" b="1" dirty="0">
              <a:latin typeface="Calibri" panose="020F0502020204030204" pitchFamily="34" charset="0"/>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1546577"/>
          </a:xfrm>
          <a:prstGeom prst="rect">
            <a:avLst/>
          </a:prstGeom>
        </p:spPr>
        <p:txBody>
          <a:bodyPr wrap="square">
            <a:spAutoFit/>
          </a:bodyPr>
          <a:lstStyle/>
          <a:p>
            <a:pPr marL="285750" indent="-285750" algn="l">
              <a:buFont typeface="Wingdings" panose="05000000000000000000" pitchFamily="2" charset="2"/>
              <a:buChar char="n"/>
              <a:defRPr/>
            </a:pPr>
            <a:r>
              <a:rPr lang="en-US" altLang="ja-JP" sz="1800" b="1" dirty="0">
                <a:effectLst/>
                <a:latin typeface="Calibri" panose="020F0502020204030204" pitchFamily="34" charset="0"/>
                <a:ea typeface="Meiryo UI" pitchFamily="50" charset="-128"/>
                <a:cs typeface="Calibri" panose="020F0502020204030204" pitchFamily="34" charset="0"/>
              </a:rPr>
              <a:t>Add the model name of U series camera to Model menu of Advanced recording setup</a:t>
            </a:r>
          </a:p>
          <a:p>
            <a:pPr algn="l">
              <a:defRPr/>
            </a:pPr>
            <a:r>
              <a:rPr lang="en-US" altLang="ja-JP" dirty="0">
                <a:effectLst/>
                <a:latin typeface="Calibri" panose="020F0502020204030204" pitchFamily="34" charset="0"/>
                <a:ea typeface="Meiryo UI" pitchFamily="50" charset="-128"/>
                <a:cs typeface="Calibri" panose="020F0502020204030204" pitchFamily="34" charset="0"/>
              </a:rPr>
              <a:t>       </a:t>
            </a:r>
            <a:r>
              <a:rPr lang="pl-PL" altLang="ja-JP" dirty="0">
                <a:effectLst/>
                <a:latin typeface="Calibri" panose="020F0502020204030204" pitchFamily="34" charset="0"/>
                <a:ea typeface="Meiryo UI" panose="020B0604030504040204" pitchFamily="50" charset="-128"/>
                <a:cs typeface="Calibri" panose="020F0502020204030204" pitchFamily="34" charset="0"/>
              </a:rPr>
              <a:t>WV-U1130, WV-U1132, WV-U1142, WV-U1532L, WV-U1542L, WV-U2130L, WV-U2132L,</a:t>
            </a:r>
          </a:p>
          <a:p>
            <a:pPr algn="l">
              <a:lnSpc>
                <a:spcPts val="1500"/>
              </a:lnSpc>
              <a:defRPr/>
            </a:pPr>
            <a:r>
              <a:rPr lang="en-US" altLang="ja-JP" dirty="0">
                <a:effectLst/>
                <a:latin typeface="Calibri" panose="020F0502020204030204" pitchFamily="34" charset="0"/>
                <a:ea typeface="Meiryo UI" panose="020B0604030504040204" pitchFamily="50" charset="-128"/>
                <a:cs typeface="Calibri" panose="020F0502020204030204" pitchFamily="34" charset="0"/>
              </a:rPr>
              <a:t>       </a:t>
            </a:r>
            <a:r>
              <a:rPr lang="pl-PL" altLang="ja-JP" dirty="0">
                <a:effectLst/>
                <a:latin typeface="Calibri" panose="020F0502020204030204" pitchFamily="34" charset="0"/>
                <a:ea typeface="Meiryo UI" panose="020B0604030504040204" pitchFamily="50" charset="-128"/>
                <a:cs typeface="Calibri" panose="020F0502020204030204" pitchFamily="34" charset="0"/>
              </a:rPr>
              <a:t>WV-U2140L, WV-U2142L, WV-U2530L, WV-U2532L, WV-U2540L, WV-U2542L</a:t>
            </a:r>
            <a:endParaRPr lang="en-US" altLang="ja-JP"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n"/>
              <a:defRPr/>
            </a:pPr>
            <a:endParaRPr lang="en-US" altLang="ja-JP"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When the compression method is MJPEG, </a:t>
            </a:r>
            <a:endParaRPr lang="en-US" altLang="ja-JP" sz="1800" b="1" dirty="0" smtClean="0">
              <a:effectLst/>
              <a:latin typeface="Calibri" panose="020F0502020204030204" pitchFamily="34" charset="0"/>
              <a:cs typeface="Calibri" panose="020F0502020204030204" pitchFamily="34" charset="0"/>
            </a:endParaRPr>
          </a:p>
          <a:p>
            <a:pPr algn="l">
              <a:defRPr/>
            </a:pPr>
            <a:r>
              <a:rPr lang="en-US" altLang="ja-JP" sz="1800" b="1" dirty="0" smtClean="0">
                <a:effectLst/>
                <a:latin typeface="Calibri" panose="020F0502020204030204" pitchFamily="34" charset="0"/>
                <a:cs typeface="Calibri" panose="020F0502020204030204" pitchFamily="34" charset="0"/>
              </a:rPr>
              <a:t>       16</a:t>
            </a:r>
            <a:r>
              <a:rPr lang="en-US" altLang="ja-JP" sz="1800" b="1" dirty="0">
                <a:effectLst/>
                <a:latin typeface="Calibri" panose="020F0502020204030204" pitchFamily="34" charset="0"/>
                <a:cs typeface="Calibri" panose="020F0502020204030204" pitchFamily="34" charset="0"/>
              </a:rPr>
              <a:t>: 9 and 9:16 parameters are added</a:t>
            </a:r>
            <a:endParaRPr lang="ja-JP" altLang="en-US" sz="1800" b="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198" y="1776226"/>
            <a:ext cx="4128664" cy="2819809"/>
          </a:xfrm>
          <a:prstGeom prst="rect">
            <a:avLst/>
          </a:prstGeom>
        </p:spPr>
      </p:pic>
      <p:sp>
        <p:nvSpPr>
          <p:cNvPr id="13" name="正方形/長方形 12"/>
          <p:cNvSpPr/>
          <p:nvPr/>
        </p:nvSpPr>
        <p:spPr>
          <a:xfrm>
            <a:off x="7152440" y="3317554"/>
            <a:ext cx="1441203" cy="113284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8923199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Cameras</a:t>
            </a:r>
            <a:r>
              <a:rPr lang="en-US" altLang="ja-JP" b="1" dirty="0">
                <a:latin typeface="Calibri" panose="020F0502020204030204" pitchFamily="34" charset="0"/>
                <a:ea typeface="Meiryo UI" panose="020B0604030504040204" pitchFamily="50" charset="-128"/>
                <a:cs typeface="Meiryo UI" panose="020B0604030504040204" pitchFamily="50" charset="-128"/>
              </a:rPr>
              <a:t>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(2/6</a:t>
            </a:r>
            <a:r>
              <a:rPr lang="en-US" altLang="ja-JP" b="1" dirty="0">
                <a:latin typeface="Calibri" panose="020F0502020204030204" pitchFamily="34" charset="0"/>
                <a:ea typeface="Meiryo UI" panose="020B0604030504040204" pitchFamily="50" charset="-128"/>
                <a:cs typeface="Meiryo UI" panose="020B0604030504040204" pitchFamily="50" charset="-128"/>
              </a:rPr>
              <a:t>)</a:t>
            </a: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テキスト ボックス 21"/>
          <p:cNvSpPr txBox="1"/>
          <p:nvPr/>
        </p:nvSpPr>
        <p:spPr>
          <a:xfrm>
            <a:off x="372301" y="683552"/>
            <a:ext cx="8652374" cy="903700"/>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The setting of H.265 30fps (25fps) is valid only when sending with 1 </a:t>
            </a:r>
            <a:r>
              <a:rPr lang="en-US" altLang="ja-JP" sz="1800" b="1" dirty="0" smtClean="0">
                <a:effectLst/>
                <a:latin typeface="Calibri" panose="020F0502020204030204" pitchFamily="34" charset="0"/>
                <a:cs typeface="Calibri" panose="020F0502020204030204" pitchFamily="34" charset="0"/>
              </a:rPr>
              <a:t>stream</a:t>
            </a:r>
          </a:p>
          <a:p>
            <a:pPr marL="285750" indent="-285750" algn="l">
              <a:buFont typeface="Wingdings" panose="05000000000000000000" pitchFamily="2" charset="2"/>
              <a:buChar char="n"/>
            </a:pPr>
            <a:r>
              <a:rPr lang="en-US" altLang="ja-JP" sz="1800" b="1" dirty="0" smtClean="0">
                <a:effectLst/>
                <a:latin typeface="Calibri" panose="020F0502020204030204" pitchFamily="34" charset="0"/>
                <a:cs typeface="Calibri" panose="020F0502020204030204" pitchFamily="34" charset="0"/>
              </a:rPr>
              <a:t>To </a:t>
            </a:r>
            <a:r>
              <a:rPr lang="en-US" altLang="ja-JP" sz="1800" b="1" dirty="0">
                <a:effectLst/>
                <a:latin typeface="Calibri" panose="020F0502020204030204" pitchFamily="34" charset="0"/>
                <a:cs typeface="Calibri" panose="020F0502020204030204" pitchFamily="34" charset="0"/>
              </a:rPr>
              <a:t>set the recording frame rate to 30ips / 25ips, select "(30IPS)" in the camera registration options.</a:t>
            </a:r>
          </a:p>
        </p:txBody>
      </p:sp>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0399" y="3199835"/>
            <a:ext cx="3085689" cy="1244958"/>
          </a:xfrm>
          <a:prstGeom prst="rect">
            <a:avLst/>
          </a:prstGeom>
        </p:spPr>
      </p:pic>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46" y="1538387"/>
            <a:ext cx="2372814" cy="983501"/>
          </a:xfrm>
          <a:prstGeom prst="rect">
            <a:avLst/>
          </a:prstGeom>
        </p:spPr>
      </p:pic>
      <p:sp>
        <p:nvSpPr>
          <p:cNvPr id="25" name="正方形/長方形 24"/>
          <p:cNvSpPr/>
          <p:nvPr/>
        </p:nvSpPr>
        <p:spPr>
          <a:xfrm>
            <a:off x="3422034" y="1869770"/>
            <a:ext cx="773451" cy="61354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26" name="正方形/長方形 25"/>
          <p:cNvSpPr/>
          <p:nvPr/>
        </p:nvSpPr>
        <p:spPr>
          <a:xfrm>
            <a:off x="7661507" y="3568531"/>
            <a:ext cx="536386" cy="51678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cxnSp>
        <p:nvCxnSpPr>
          <p:cNvPr id="27" name="直線コネクタ 26"/>
          <p:cNvCxnSpPr/>
          <p:nvPr/>
        </p:nvCxnSpPr>
        <p:spPr>
          <a:xfrm>
            <a:off x="5750921" y="3876473"/>
            <a:ext cx="618058"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a:off x="4285901" y="2414042"/>
            <a:ext cx="1374670" cy="138569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9" name="表 28"/>
          <p:cNvGraphicFramePr>
            <a:graphicFrameLocks noGrp="1"/>
          </p:cNvGraphicFramePr>
          <p:nvPr>
            <p:extLst>
              <p:ext uri="{D42A27DB-BD31-4B8C-83A1-F6EECF244321}">
                <p14:modId xmlns:p14="http://schemas.microsoft.com/office/powerpoint/2010/main" val="1961792577"/>
              </p:ext>
            </p:extLst>
          </p:nvPr>
        </p:nvGraphicFramePr>
        <p:xfrm>
          <a:off x="457200" y="3069511"/>
          <a:ext cx="4348110" cy="819057"/>
        </p:xfrm>
        <a:graphic>
          <a:graphicData uri="http://schemas.openxmlformats.org/drawingml/2006/table">
            <a:tbl>
              <a:tblPr firstRow="1">
                <a:tableStyleId>{7DF18680-E054-41AD-8BC1-D1AEF772440D}</a:tableStyleId>
              </a:tblPr>
              <a:tblGrid>
                <a:gridCol w="674367">
                  <a:extLst>
                    <a:ext uri="{9D8B030D-6E8A-4147-A177-3AD203B41FA5}">
                      <a16:colId xmlns:a16="http://schemas.microsoft.com/office/drawing/2014/main" val="4152852760"/>
                    </a:ext>
                  </a:extLst>
                </a:gridCol>
                <a:gridCol w="1534655">
                  <a:extLst>
                    <a:ext uri="{9D8B030D-6E8A-4147-A177-3AD203B41FA5}">
                      <a16:colId xmlns:a16="http://schemas.microsoft.com/office/drawing/2014/main" val="1669789641"/>
                    </a:ext>
                  </a:extLst>
                </a:gridCol>
                <a:gridCol w="2139088">
                  <a:extLst>
                    <a:ext uri="{9D8B030D-6E8A-4147-A177-3AD203B41FA5}">
                      <a16:colId xmlns:a16="http://schemas.microsoft.com/office/drawing/2014/main" val="4258040302"/>
                    </a:ext>
                  </a:extLst>
                </a:gridCol>
              </a:tblGrid>
              <a:tr h="255588">
                <a:tc>
                  <a:txBody>
                    <a:bodyPr/>
                    <a:lstStyle/>
                    <a:p>
                      <a:pPr algn="ctr"/>
                      <a:r>
                        <a:rPr kumimoji="1" lang="en-US" altLang="ja-JP" sz="1100" baseline="0" dirty="0" smtClean="0">
                          <a:latin typeface="Calibri" panose="020F0502020204030204" pitchFamily="34" charset="0"/>
                          <a:ea typeface="Meiryo UI" panose="020B0604030504040204" pitchFamily="50" charset="-128"/>
                          <a:cs typeface="Calibri" panose="020F0502020204030204" pitchFamily="34" charset="0"/>
                        </a:rPr>
                        <a:t>Option</a:t>
                      </a:r>
                      <a:endParaRPr kumimoji="1" lang="ja-JP" altLang="en-US" sz="11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100" dirty="0" smtClean="0">
                          <a:latin typeface="Calibri" panose="020F0502020204030204" pitchFamily="34" charset="0"/>
                          <a:ea typeface="Meiryo UI" panose="020B0604030504040204" pitchFamily="50" charset="-128"/>
                          <a:cs typeface="Calibri" panose="020F0502020204030204" pitchFamily="34" charset="0"/>
                        </a:rPr>
                        <a:t>Selectable frame rate</a:t>
                      </a:r>
                      <a:endParaRPr kumimoji="1" lang="ja-JP" altLang="en-US" sz="11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100" dirty="0" smtClean="0">
                          <a:latin typeface="Calibri" panose="020F0502020204030204" pitchFamily="34" charset="0"/>
                          <a:ea typeface="Meiryo UI" panose="020B0604030504040204" pitchFamily="50" charset="-128"/>
                          <a:cs typeface="Calibri" panose="020F0502020204030204" pitchFamily="34" charset="0"/>
                        </a:rPr>
                        <a:t>Multi-screen live stream</a:t>
                      </a:r>
                      <a:endParaRPr kumimoji="1" lang="ja-JP" altLang="en-US" sz="110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195301">
                <a:tc>
                  <a:txBody>
                    <a:bodyPr/>
                    <a:lstStyle/>
                    <a:p>
                      <a:pPr algn="ct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1</a:t>
                      </a:r>
                      <a:r>
                        <a:rPr kumimoji="1" lang="ja-JP" altLang="en-US" sz="1200"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15 ips</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Stream2</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285657">
                <a:tc>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(30IPS)</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25,</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30</a:t>
                      </a:r>
                      <a:r>
                        <a:rPr kumimoji="1" lang="en-US" altLang="ja-JP" sz="1200" baseline="0" dirty="0" smtClean="0">
                          <a:latin typeface="Calibri" panose="020F0502020204030204" pitchFamily="34" charset="0"/>
                          <a:ea typeface="Meiryo UI" panose="020B0604030504040204" pitchFamily="50" charset="-128"/>
                          <a:cs typeface="Calibri" panose="020F0502020204030204" pitchFamily="34" charset="0"/>
                        </a:rPr>
                        <a:t> ips</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lang="en-US" altLang="ja-JP" sz="1200" dirty="0" smtClean="0">
                          <a:latin typeface="Calibri" panose="020F0502020204030204" pitchFamily="34" charset="0"/>
                          <a:cs typeface="Calibri" panose="020F0502020204030204" pitchFamily="34" charset="0"/>
                        </a:rPr>
                        <a:t>Divert recording stream</a:t>
                      </a:r>
                      <a:r>
                        <a:rPr kumimoji="1" lang="ja-JP" altLang="en-US" sz="12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200" dirty="0" smtClean="0">
                          <a:latin typeface="Calibri" panose="020F0502020204030204" pitchFamily="34" charset="0"/>
                          <a:ea typeface="Meiryo UI" panose="020B0604030504040204" pitchFamily="50" charset="-128"/>
                          <a:cs typeface="Calibri" panose="020F0502020204030204" pitchFamily="34" charset="0"/>
                        </a:rPr>
                        <a:t>※</a:t>
                      </a:r>
                      <a:r>
                        <a:rPr kumimoji="1" lang="ja-JP" altLang="en-US" sz="1200" dirty="0" smtClean="0">
                          <a:latin typeface="Calibri" panose="020F0502020204030204" pitchFamily="34" charset="0"/>
                          <a:ea typeface="Meiryo UI" panose="020B0604030504040204" pitchFamily="50" charset="-128"/>
                          <a:cs typeface="Calibri" panose="020F0502020204030204" pitchFamily="34" charset="0"/>
                        </a:rPr>
                        <a:t>）</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bl>
          </a:graphicData>
        </a:graphic>
      </p:graphicFrame>
      <p:sp>
        <p:nvSpPr>
          <p:cNvPr id="30" name="正方形/長方形 29"/>
          <p:cNvSpPr/>
          <p:nvPr/>
        </p:nvSpPr>
        <p:spPr>
          <a:xfrm>
            <a:off x="375494" y="4088725"/>
            <a:ext cx="4994589" cy="523220"/>
          </a:xfrm>
          <a:prstGeom prst="rect">
            <a:avLst/>
          </a:prstGeom>
        </p:spPr>
        <p:txBody>
          <a:bodyPr wrap="square">
            <a:spAutoFit/>
          </a:bodyPr>
          <a:lstStyle/>
          <a:p>
            <a:pPr algn="l"/>
            <a:r>
              <a:rPr lang="en-US" altLang="ja-JP" dirty="0" smtClean="0">
                <a:latin typeface="Calibri" panose="020F0502020204030204" pitchFamily="34" charset="0"/>
                <a:ea typeface="Meiryo UI" panose="020B0604030504040204" pitchFamily="50" charset="-128"/>
                <a:cs typeface="Calibri" panose="020F0502020204030204" pitchFamily="34" charset="0"/>
              </a:rPr>
              <a:t>※</a:t>
            </a:r>
            <a:r>
              <a:rPr lang="en-US" altLang="ja-JP" dirty="0">
                <a:effectLst/>
                <a:latin typeface="Calibri" panose="020F0502020204030204" pitchFamily="34" charset="0"/>
                <a:cs typeface="Calibri" panose="020F0502020204030204" pitchFamily="34" charset="0"/>
              </a:rPr>
              <a:t> Depending on the recording resolution type, live images </a:t>
            </a:r>
            <a:r>
              <a:rPr lang="en-US" altLang="ja-JP" dirty="0" smtClean="0">
                <a:effectLst/>
                <a:latin typeface="Calibri" panose="020F0502020204030204" pitchFamily="34" charset="0"/>
                <a:cs typeface="Calibri" panose="020F0502020204030204" pitchFamily="34" charset="0"/>
              </a:rPr>
              <a:t>may</a:t>
            </a:r>
          </a:p>
          <a:p>
            <a:pPr algn="l"/>
            <a:r>
              <a:rPr lang="ja-JP" altLang="en-US" dirty="0">
                <a:effectLst/>
                <a:latin typeface="Calibri" panose="020F0502020204030204" pitchFamily="34" charset="0"/>
                <a:cs typeface="Calibri" panose="020F0502020204030204" pitchFamily="34" charset="0"/>
              </a:rPr>
              <a:t>　</a:t>
            </a:r>
            <a:r>
              <a:rPr lang="ja-JP" altLang="en-US" dirty="0" smtClean="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not </a:t>
            </a:r>
            <a:r>
              <a:rPr lang="en-US" altLang="ja-JP" dirty="0">
                <a:effectLst/>
                <a:latin typeface="Calibri" panose="020F0502020204030204" pitchFamily="34" charset="0"/>
                <a:cs typeface="Calibri" panose="020F0502020204030204" pitchFamily="34" charset="0"/>
              </a:rPr>
              <a:t>be displayed </a:t>
            </a:r>
            <a:r>
              <a:rPr lang="en-US" altLang="ja-JP" dirty="0" smtClean="0">
                <a:effectLst/>
                <a:latin typeface="Calibri" panose="020F0502020204030204" pitchFamily="34" charset="0"/>
                <a:cs typeface="Calibri" panose="020F0502020204030204" pitchFamily="34" charset="0"/>
              </a:rPr>
              <a:t>on </a:t>
            </a:r>
            <a:r>
              <a:rPr lang="en-US" altLang="ja-JP" dirty="0">
                <a:effectLst/>
                <a:latin typeface="Calibri" panose="020F0502020204030204" pitchFamily="34" charset="0"/>
                <a:cs typeface="Calibri" panose="020F0502020204030204" pitchFamily="34" charset="0"/>
              </a:rPr>
              <a:t>the screen with a large number of </a:t>
            </a:r>
            <a:r>
              <a:rPr lang="en-US" altLang="ja-JP" dirty="0" smtClean="0">
                <a:effectLst/>
                <a:latin typeface="Calibri" panose="020F0502020204030204" pitchFamily="34" charset="0"/>
                <a:cs typeface="Calibri" panose="020F0502020204030204" pitchFamily="34" charset="0"/>
              </a:rPr>
              <a:t>screens</a:t>
            </a:r>
            <a:endParaRPr lang="ja-JP" altLang="en-US" dirty="0">
              <a:effectLst/>
              <a:latin typeface="Calibri" panose="020F0502020204030204" pitchFamily="34" charset="0"/>
              <a:cs typeface="Calibri" panose="020F0502020204030204" pitchFamily="34" charset="0"/>
            </a:endParaRPr>
          </a:p>
        </p:txBody>
      </p:sp>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361" y="1430340"/>
            <a:ext cx="3383036" cy="1480510"/>
          </a:xfrm>
          <a:prstGeom prst="rect">
            <a:avLst/>
          </a:prstGeom>
        </p:spPr>
      </p:pic>
      <p:cxnSp>
        <p:nvCxnSpPr>
          <p:cNvPr id="32" name="直線矢印コネクタ 31"/>
          <p:cNvCxnSpPr/>
          <p:nvPr/>
        </p:nvCxnSpPr>
        <p:spPr>
          <a:xfrm flipV="1">
            <a:off x="4257863" y="2106348"/>
            <a:ext cx="1335291" cy="7145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2137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(3/6</a:t>
            </a:r>
            <a:r>
              <a:rPr lang="en-US" altLang="ja-JP" b="1" dirty="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600" b="1"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テキスト ボックス 7"/>
          <p:cNvSpPr txBox="1"/>
          <p:nvPr/>
        </p:nvSpPr>
        <p:spPr>
          <a:xfrm>
            <a:off x="376604" y="683799"/>
            <a:ext cx="8611490" cy="595923"/>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Availability of live display when (30IPS) is selected in the option item</a:t>
            </a:r>
          </a:p>
          <a:p>
            <a:pPr algn="l"/>
            <a:r>
              <a:rPr lang="en-US" altLang="ja-JP" sz="1600" dirty="0" smtClean="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1. Use </a:t>
            </a:r>
            <a:r>
              <a:rPr lang="en-US" altLang="ja-JP" dirty="0">
                <a:effectLst/>
                <a:latin typeface="Calibri" panose="020F0502020204030204" pitchFamily="34" charset="0"/>
                <a:cs typeface="Calibri" panose="020F0502020204030204" pitchFamily="34" charset="0"/>
              </a:rPr>
              <a:t>only main monitor </a:t>
            </a:r>
            <a:r>
              <a:rPr lang="en-US" altLang="ja-JP" sz="1600" dirty="0">
                <a:effectLst/>
                <a:latin typeface="Calibri" panose="020F0502020204030204" pitchFamily="34" charset="0"/>
                <a:cs typeface="Calibri" panose="020F0502020204030204" pitchFamily="34" charset="0"/>
              </a:rPr>
              <a:t>with</a:t>
            </a:r>
            <a:r>
              <a:rPr lang="en-US" altLang="ja-JP" dirty="0">
                <a:effectLst/>
                <a:latin typeface="Calibri" panose="020F0502020204030204" pitchFamily="34" charset="0"/>
                <a:cs typeface="Calibri" panose="020F0502020204030204" pitchFamily="34" charset="0"/>
              </a:rPr>
              <a:t> NX400 / NX300 / </a:t>
            </a:r>
            <a:r>
              <a:rPr lang="en-US" altLang="ja-JP" dirty="0" smtClean="0">
                <a:effectLst/>
                <a:latin typeface="Calibri" panose="020F0502020204030204" pitchFamily="34" charset="0"/>
                <a:cs typeface="Calibri" panose="020F0502020204030204" pitchFamily="34" charset="0"/>
              </a:rPr>
              <a:t>NX200</a:t>
            </a:r>
            <a:endParaRPr lang="en-US" altLang="ja-JP" dirty="0">
              <a:effectLst/>
              <a:latin typeface="Calibri" panose="020F0502020204030204" pitchFamily="34" charset="0"/>
              <a:cs typeface="Calibri" panose="020F0502020204030204" pitchFamily="34" charset="0"/>
            </a:endParaRPr>
          </a:p>
        </p:txBody>
      </p:sp>
      <p:sp>
        <p:nvSpPr>
          <p:cNvPr id="13" name="テキスト ボックス 12"/>
          <p:cNvSpPr txBox="1"/>
          <p:nvPr/>
        </p:nvSpPr>
        <p:spPr>
          <a:xfrm>
            <a:off x="988116" y="3813422"/>
            <a:ext cx="2775366" cy="749812"/>
          </a:xfrm>
          <a:prstGeom prst="rect">
            <a:avLst/>
          </a:prstGeom>
          <a:noFill/>
        </p:spPr>
        <p:txBody>
          <a:bodyPr wrap="none" lIns="36000" tIns="36000" rIns="36000" bIns="36000" rtlCol="0">
            <a:spAutoFit/>
          </a:bodyPr>
          <a:lstStyle/>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Yes</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 : Can be displayed at the set rate</a:t>
            </a:r>
          </a:p>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No</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 : Not displayable (black display on the right)</a:t>
            </a:r>
          </a:p>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4K</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 : Main monitor outputs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4K</a:t>
            </a:r>
          </a:p>
          <a:p>
            <a:pPr marL="87313" indent="-87313" algn="l"/>
            <a:r>
              <a:rPr lang="en-US" altLang="ja-JP" sz="1100" b="1" dirty="0" smtClean="0">
                <a:effectLst/>
                <a:latin typeface="Calibri" panose="020F0502020204030204" pitchFamily="34" charset="0"/>
                <a:ea typeface="Meiryo UI" panose="020B0604030504040204" pitchFamily="50" charset="-128"/>
                <a:cs typeface="Calibri" panose="020F0502020204030204" pitchFamily="34" charset="0"/>
              </a:rPr>
              <a:t>1080P</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 : Main </a:t>
            </a:r>
            <a:r>
              <a:rPr lang="en-US" altLang="ja-JP" sz="1100" dirty="0">
                <a:effectLst/>
                <a:latin typeface="Calibri" panose="020F0502020204030204" pitchFamily="34" charset="0"/>
                <a:ea typeface="Meiryo UI" panose="020B0604030504040204" pitchFamily="50" charset="-128"/>
                <a:cs typeface="Calibri" panose="020F0502020204030204" pitchFamily="34" charset="0"/>
              </a:rPr>
              <a:t>monitor outputs </a:t>
            </a:r>
            <a:r>
              <a:rPr lang="en-US" altLang="ja-JP" sz="1100" dirty="0" smtClean="0">
                <a:effectLst/>
                <a:latin typeface="Calibri" panose="020F0502020204030204" pitchFamily="34" charset="0"/>
                <a:ea typeface="Meiryo UI" panose="020B0604030504040204" pitchFamily="50" charset="-128"/>
                <a:cs typeface="Calibri" panose="020F0502020204030204" pitchFamily="34" charset="0"/>
              </a:rPr>
              <a:t>1080p</a:t>
            </a: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308" y="3813422"/>
            <a:ext cx="1111898" cy="833924"/>
          </a:xfrm>
          <a:prstGeom prst="rect">
            <a:avLst/>
          </a:prstGeom>
        </p:spPr>
      </p:pic>
      <p:graphicFrame>
        <p:nvGraphicFramePr>
          <p:cNvPr id="15" name="表 14"/>
          <p:cNvGraphicFramePr>
            <a:graphicFrameLocks noGrp="1"/>
          </p:cNvGraphicFramePr>
          <p:nvPr>
            <p:extLst>
              <p:ext uri="{D42A27DB-BD31-4B8C-83A1-F6EECF244321}">
                <p14:modId xmlns:p14="http://schemas.microsoft.com/office/powerpoint/2010/main" val="789862366"/>
              </p:ext>
            </p:extLst>
          </p:nvPr>
        </p:nvGraphicFramePr>
        <p:xfrm>
          <a:off x="941369" y="1269677"/>
          <a:ext cx="7016220" cy="2202180"/>
        </p:xfrm>
        <a:graphic>
          <a:graphicData uri="http://schemas.openxmlformats.org/drawingml/2006/table">
            <a:tbl>
              <a:tblPr firstRow="1">
                <a:tableStyleId>{7DF18680-E054-41AD-8BC1-D1AEF772440D}</a:tableStyleId>
              </a:tblPr>
              <a:tblGrid>
                <a:gridCol w="1472839">
                  <a:extLst>
                    <a:ext uri="{9D8B030D-6E8A-4147-A177-3AD203B41FA5}">
                      <a16:colId xmlns:a16="http://schemas.microsoft.com/office/drawing/2014/main" val="4152852760"/>
                    </a:ext>
                  </a:extLst>
                </a:gridCol>
                <a:gridCol w="2061200">
                  <a:extLst>
                    <a:ext uri="{9D8B030D-6E8A-4147-A177-3AD203B41FA5}">
                      <a16:colId xmlns:a16="http://schemas.microsoft.com/office/drawing/2014/main" val="1669789641"/>
                    </a:ext>
                  </a:extLst>
                </a:gridCol>
                <a:gridCol w="1732209">
                  <a:extLst>
                    <a:ext uri="{9D8B030D-6E8A-4147-A177-3AD203B41FA5}">
                      <a16:colId xmlns:a16="http://schemas.microsoft.com/office/drawing/2014/main" val="4258040302"/>
                    </a:ext>
                  </a:extLst>
                </a:gridCol>
                <a:gridCol w="1749972">
                  <a:extLst>
                    <a:ext uri="{9D8B030D-6E8A-4147-A177-3AD203B41FA5}">
                      <a16:colId xmlns:a16="http://schemas.microsoft.com/office/drawing/2014/main" val="4121000836"/>
                    </a:ext>
                  </a:extLst>
                </a:gridCol>
              </a:tblGrid>
              <a:tr h="138509">
                <a:tc>
                  <a:txBody>
                    <a:bodyPr/>
                    <a:lstStyle/>
                    <a:p>
                      <a:pPr algn="ctr">
                        <a:lnSpc>
                          <a:spcPts val="1200"/>
                        </a:lnSpc>
                      </a:pPr>
                      <a:r>
                        <a:rPr kumimoji="1" lang="en-US" altLang="ja-JP" sz="1050" b="1" baseline="0" dirty="0" smtClean="0">
                          <a:latin typeface="Calibri" panose="020F0502020204030204" pitchFamily="34" charset="0"/>
                          <a:ea typeface="Meiryo UI" panose="020B0604030504040204" pitchFamily="50" charset="-128"/>
                          <a:cs typeface="Calibri" panose="020F0502020204030204" pitchFamily="34" charset="0"/>
                        </a:rPr>
                        <a:t>Screen patterns(Main)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dirty="0" smtClean="0">
                          <a:latin typeface="Calibri" panose="020F0502020204030204" pitchFamily="34" charset="0"/>
                          <a:ea typeface="Meiryo UI" panose="020B0604030504040204" pitchFamily="50" charset="-128"/>
                          <a:cs typeface="Calibri" panose="020F0502020204030204" pitchFamily="34" charset="0"/>
                        </a:rPr>
                        <a:t>2560x1440</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dirty="0" smtClean="0">
                          <a:latin typeface="Calibri" panose="020F0502020204030204" pitchFamily="34" charset="0"/>
                          <a:ea typeface="Meiryo UI" panose="020B0604030504040204" pitchFamily="50" charset="-128"/>
                          <a:cs typeface="Calibri" panose="020F0502020204030204" pitchFamily="34" charset="0"/>
                        </a:rPr>
                        <a:t>1920x1080</a:t>
                      </a:r>
                      <a:r>
                        <a:rPr kumimoji="1" lang="ja-JP" altLang="en-US" sz="105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50" dirty="0" smtClean="0">
                          <a:latin typeface="Calibri" panose="020F0502020204030204" pitchFamily="34" charset="0"/>
                          <a:ea typeface="Meiryo UI" panose="020B0604030504040204" pitchFamily="50" charset="-128"/>
                          <a:cs typeface="Calibri" panose="020F0502020204030204" pitchFamily="34" charset="0"/>
                        </a:rPr>
                        <a:t>1280x***</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dirty="0" smtClean="0">
                          <a:latin typeface="Calibri" panose="020F0502020204030204" pitchFamily="34" charset="0"/>
                          <a:ea typeface="Meiryo UI" panose="020B0604030504040204" pitchFamily="50" charset="-128"/>
                          <a:cs typeface="Calibri" panose="020F0502020204030204" pitchFamily="34" charset="0"/>
                        </a:rPr>
                        <a:t>640x***</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0">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130814">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1-screen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r h="130814">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734195764"/>
                  </a:ext>
                </a:extLst>
              </a:tr>
              <a:tr h="130814">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3-screen, 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922891555"/>
                  </a:ext>
                </a:extLst>
              </a:tr>
              <a:tr h="130814">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4-screen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4K</a:t>
                      </a:r>
                      <a:r>
                        <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 1080p</a:t>
                      </a:r>
                      <a:r>
                        <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949706712"/>
                  </a:ext>
                </a:extLst>
              </a:tr>
              <a:tr h="130814">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5-screen - 7-screen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183454296"/>
                  </a:ext>
                </a:extLst>
              </a:tr>
              <a:tr h="130814">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9-screen - 16-screen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03761656"/>
                  </a:ext>
                </a:extLst>
              </a:tr>
              <a:tr h="130814">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24-screen - 64-screen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168983808"/>
                  </a:ext>
                </a:extLst>
              </a:tr>
            </a:tbl>
          </a:graphicData>
        </a:graphic>
      </p:graphicFrame>
    </p:spTree>
    <p:extLst>
      <p:ext uri="{BB962C8B-B14F-4D97-AF65-F5344CB8AC3E}">
        <p14:creationId xmlns:p14="http://schemas.microsoft.com/office/powerpoint/2010/main" val="30626606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(4/6</a:t>
            </a:r>
            <a:r>
              <a:rPr lang="en-US" altLang="ja-JP" b="1" dirty="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600" b="1"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テキスト ボックス 7"/>
          <p:cNvSpPr txBox="1"/>
          <p:nvPr/>
        </p:nvSpPr>
        <p:spPr>
          <a:xfrm>
            <a:off x="376618" y="683612"/>
            <a:ext cx="8907581" cy="595923"/>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Availability of live display when (30IPS) is selected in the option item</a:t>
            </a:r>
          </a:p>
          <a:p>
            <a:pPr algn="l"/>
            <a:r>
              <a:rPr lang="en-US" altLang="ja-JP" sz="1600" dirty="0" smtClean="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2. Use </a:t>
            </a:r>
            <a:r>
              <a:rPr lang="en-US" altLang="ja-JP" dirty="0">
                <a:effectLst/>
                <a:latin typeface="Calibri" panose="020F0502020204030204" pitchFamily="34" charset="0"/>
                <a:cs typeface="Calibri" panose="020F0502020204030204" pitchFamily="34" charset="0"/>
              </a:rPr>
              <a:t>of main monitor and sub monitor of </a:t>
            </a:r>
            <a:r>
              <a:rPr lang="en-US" altLang="ja-JP" dirty="0" smtClean="0">
                <a:effectLst/>
                <a:latin typeface="Calibri" panose="020F0502020204030204" pitchFamily="34" charset="0"/>
                <a:cs typeface="Calibri" panose="020F0502020204030204" pitchFamily="34" charset="0"/>
              </a:rPr>
              <a:t>NX400/NX300/NX200  (Or </a:t>
            </a:r>
            <a:r>
              <a:rPr lang="en-US" altLang="ja-JP" dirty="0">
                <a:effectLst/>
                <a:latin typeface="Calibri" panose="020F0502020204030204" pitchFamily="34" charset="0"/>
                <a:cs typeface="Calibri" panose="020F0502020204030204" pitchFamily="34" charset="0"/>
              </a:rPr>
              <a:t>use re-encoding </a:t>
            </a:r>
            <a:r>
              <a:rPr lang="en-US" altLang="ja-JP" dirty="0" smtClean="0">
                <a:effectLst/>
                <a:latin typeface="Calibri" panose="020F0502020204030204" pitchFamily="34" charset="0"/>
                <a:cs typeface="Calibri" panose="020F0502020204030204" pitchFamily="34" charset="0"/>
              </a:rPr>
              <a:t>transmission)</a:t>
            </a:r>
            <a:endParaRPr lang="en-US" altLang="ja-JP" dirty="0">
              <a:effectLst/>
              <a:latin typeface="Calibri" panose="020F0502020204030204" pitchFamily="34" charset="0"/>
              <a:cs typeface="Calibri" panose="020F050202020403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111102118"/>
              </p:ext>
            </p:extLst>
          </p:nvPr>
        </p:nvGraphicFramePr>
        <p:xfrm>
          <a:off x="944141" y="1266597"/>
          <a:ext cx="7013447" cy="2202180"/>
        </p:xfrm>
        <a:graphic>
          <a:graphicData uri="http://schemas.openxmlformats.org/drawingml/2006/table">
            <a:tbl>
              <a:tblPr firstRow="1">
                <a:tableStyleId>{7DF18680-E054-41AD-8BC1-D1AEF772440D}</a:tableStyleId>
              </a:tblPr>
              <a:tblGrid>
                <a:gridCol w="1467597">
                  <a:extLst>
                    <a:ext uri="{9D8B030D-6E8A-4147-A177-3AD203B41FA5}">
                      <a16:colId xmlns:a16="http://schemas.microsoft.com/office/drawing/2014/main" val="4152852760"/>
                    </a:ext>
                  </a:extLst>
                </a:gridCol>
                <a:gridCol w="2054722">
                  <a:extLst>
                    <a:ext uri="{9D8B030D-6E8A-4147-A177-3AD203B41FA5}">
                      <a16:colId xmlns:a16="http://schemas.microsoft.com/office/drawing/2014/main" val="1669789641"/>
                    </a:ext>
                  </a:extLst>
                </a:gridCol>
                <a:gridCol w="1745564">
                  <a:extLst>
                    <a:ext uri="{9D8B030D-6E8A-4147-A177-3AD203B41FA5}">
                      <a16:colId xmlns:a16="http://schemas.microsoft.com/office/drawing/2014/main" val="4258040302"/>
                    </a:ext>
                  </a:extLst>
                </a:gridCol>
                <a:gridCol w="1745564">
                  <a:extLst>
                    <a:ext uri="{9D8B030D-6E8A-4147-A177-3AD203B41FA5}">
                      <a16:colId xmlns:a16="http://schemas.microsoft.com/office/drawing/2014/main" val="4121000836"/>
                    </a:ext>
                  </a:extLst>
                </a:gridCol>
              </a:tblGrid>
              <a:tr h="187994">
                <a:tc>
                  <a:txBody>
                    <a:bodyPr/>
                    <a:lstStyle/>
                    <a:p>
                      <a:pPr algn="ctr">
                        <a:lnSpc>
                          <a:spcPts val="1200"/>
                        </a:lnSpc>
                      </a:pPr>
                      <a:r>
                        <a:rPr kumimoji="1" lang="en-US" altLang="ja-JP" sz="1050" b="1" baseline="0" dirty="0" smtClean="0">
                          <a:latin typeface="Calibri" panose="020F0502020204030204" pitchFamily="34" charset="0"/>
                          <a:ea typeface="Meiryo UI" panose="020B0604030504040204" pitchFamily="50" charset="-128"/>
                          <a:cs typeface="Calibri" panose="020F0502020204030204" pitchFamily="34" charset="0"/>
                        </a:rPr>
                        <a:t>Screen patterns(Main)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2560x1440</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1920x1080</a:t>
                      </a:r>
                      <a:r>
                        <a:rPr kumimoji="1" lang="ja-JP" altLang="en-US" sz="1050" b="1"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1280x***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640x***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1822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182297">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1-screen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r h="1822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734195764"/>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3-screen, 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922891555"/>
                  </a:ext>
                </a:extLst>
              </a:tr>
              <a:tr h="182297">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4-screen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4K : Display I-Frame, 1080p : No</a:t>
                      </a:r>
                      <a:endPar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4K : Yes, 1080p : No</a:t>
                      </a:r>
                      <a:endPar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949706712"/>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5-screen - 7-screen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183454296"/>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9-screen - 16-screen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03761656"/>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24-screen - 32-screen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168983808"/>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75736968"/>
              </p:ext>
            </p:extLst>
          </p:nvPr>
        </p:nvGraphicFramePr>
        <p:xfrm>
          <a:off x="957019" y="3404980"/>
          <a:ext cx="7013447" cy="1470660"/>
        </p:xfrm>
        <a:graphic>
          <a:graphicData uri="http://schemas.openxmlformats.org/drawingml/2006/table">
            <a:tbl>
              <a:tblPr firstRow="1">
                <a:tableStyleId>{7DF18680-E054-41AD-8BC1-D1AEF772440D}</a:tableStyleId>
              </a:tblPr>
              <a:tblGrid>
                <a:gridCol w="1444891">
                  <a:extLst>
                    <a:ext uri="{9D8B030D-6E8A-4147-A177-3AD203B41FA5}">
                      <a16:colId xmlns:a16="http://schemas.microsoft.com/office/drawing/2014/main" val="4152852760"/>
                    </a:ext>
                  </a:extLst>
                </a:gridCol>
                <a:gridCol w="2067059">
                  <a:extLst>
                    <a:ext uri="{9D8B030D-6E8A-4147-A177-3AD203B41FA5}">
                      <a16:colId xmlns:a16="http://schemas.microsoft.com/office/drawing/2014/main" val="1669789641"/>
                    </a:ext>
                  </a:extLst>
                </a:gridCol>
                <a:gridCol w="1745087">
                  <a:extLst>
                    <a:ext uri="{9D8B030D-6E8A-4147-A177-3AD203B41FA5}">
                      <a16:colId xmlns:a16="http://schemas.microsoft.com/office/drawing/2014/main" val="4258040302"/>
                    </a:ext>
                  </a:extLst>
                </a:gridCol>
                <a:gridCol w="1756410">
                  <a:extLst>
                    <a:ext uri="{9D8B030D-6E8A-4147-A177-3AD203B41FA5}">
                      <a16:colId xmlns:a16="http://schemas.microsoft.com/office/drawing/2014/main" val="4121000836"/>
                    </a:ext>
                  </a:extLst>
                </a:gridCol>
              </a:tblGrid>
              <a:tr h="187994">
                <a:tc>
                  <a:txBody>
                    <a:bodyPr/>
                    <a:lstStyle/>
                    <a:p>
                      <a:pPr algn="ctr">
                        <a:lnSpc>
                          <a:spcPts val="1200"/>
                        </a:lnSpc>
                      </a:pPr>
                      <a:r>
                        <a:rPr kumimoji="1" lang="en-US" altLang="ja-JP" sz="1050" b="1" baseline="0" dirty="0" smtClean="0">
                          <a:latin typeface="Calibri" panose="020F0502020204030204" pitchFamily="34" charset="0"/>
                          <a:ea typeface="Meiryo UI" panose="020B0604030504040204" pitchFamily="50" charset="-128"/>
                          <a:cs typeface="Calibri" panose="020F0502020204030204" pitchFamily="34" charset="0"/>
                        </a:rPr>
                        <a:t>Screen patterns (Sub)</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2560x1440</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1920x1080</a:t>
                      </a:r>
                      <a:r>
                        <a:rPr kumimoji="1" lang="ja-JP" altLang="en-US" sz="1050" b="1"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1280x***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640x***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1822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182297">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1-screen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r h="1822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734195764"/>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4-screen</a:t>
                      </a: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922891555"/>
                  </a:ext>
                </a:extLst>
              </a:tr>
              <a:tr h="1822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9-screen - 32-screen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949706712"/>
                  </a:ext>
                </a:extLst>
              </a:tr>
            </a:tbl>
          </a:graphicData>
        </a:graphic>
      </p:graphicFrame>
    </p:spTree>
    <p:extLst>
      <p:ext uri="{BB962C8B-B14F-4D97-AF65-F5344CB8AC3E}">
        <p14:creationId xmlns:p14="http://schemas.microsoft.com/office/powerpoint/2010/main" val="1269415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84842" y="1671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Stand-by Control Mode</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0378" y="1560576"/>
            <a:ext cx="4308279" cy="215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388176" y="706109"/>
            <a:ext cx="7923486" cy="584775"/>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WJ-NX400/NX300 can extend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the life of HDDs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by </a:t>
            </a:r>
            <a:r>
              <a:rPr lang="en-US" altLang="ja-JP" sz="1600" b="1" u="sng" dirty="0" smtClean="0">
                <a:effectLst/>
                <a:latin typeface="Calibri" panose="020F0502020204030204" pitchFamily="34" charset="0"/>
                <a:ea typeface="Meiryo UI" panose="020B0604030504040204" pitchFamily="50" charset="-128"/>
                <a:cs typeface="Calibri" panose="020F0502020204030204" pitchFamily="34" charset="0"/>
              </a:rPr>
              <a:t>reducing </a:t>
            </a:r>
            <a:r>
              <a:rPr lang="en-US" altLang="ja-JP" sz="1600" b="1" u="sng" dirty="0">
                <a:effectLst/>
                <a:latin typeface="Calibri" panose="020F0502020204030204" pitchFamily="34" charset="0"/>
                <a:ea typeface="Meiryo UI" panose="020B0604030504040204" pitchFamily="50" charset="-128"/>
                <a:cs typeface="Calibri" panose="020F0502020204030204" pitchFamily="34" charset="0"/>
              </a:rPr>
              <a:t>the movement of a head</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and </a:t>
            </a:r>
            <a:r>
              <a:rPr lang="en-US" altLang="ja-JP" sz="1600" b="1" u="sng" dirty="0" smtClean="0">
                <a:effectLst/>
                <a:latin typeface="Calibri" panose="020F0502020204030204" pitchFamily="34" charset="0"/>
                <a:ea typeface="Meiryo UI" panose="020B0604030504040204" pitchFamily="50" charset="-128"/>
                <a:cs typeface="Calibri" panose="020F0502020204030204" pitchFamily="34" charset="0"/>
              </a:rPr>
              <a:t>managing </a:t>
            </a:r>
            <a:r>
              <a:rPr lang="en-US" altLang="ja-JP" sz="1600" b="1" u="sng" dirty="0">
                <a:effectLst/>
                <a:latin typeface="Calibri" panose="020F0502020204030204" pitchFamily="34" charset="0"/>
                <a:ea typeface="Meiryo UI" panose="020B0604030504040204" pitchFamily="50" charset="-128"/>
                <a:cs typeface="Calibri" panose="020F0502020204030204" pitchFamily="34" charset="0"/>
              </a:rPr>
              <a:t>HDDs individually</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a:t>
            </a:r>
          </a:p>
        </p:txBody>
      </p:sp>
      <p:graphicFrame>
        <p:nvGraphicFramePr>
          <p:cNvPr id="17" name="表 16"/>
          <p:cNvGraphicFramePr>
            <a:graphicFrameLocks noGrp="1"/>
          </p:cNvGraphicFramePr>
          <p:nvPr>
            <p:extLst>
              <p:ext uri="{D42A27DB-BD31-4B8C-83A1-F6EECF244321}">
                <p14:modId xmlns:p14="http://schemas.microsoft.com/office/powerpoint/2010/main" val="399970629"/>
              </p:ext>
            </p:extLst>
          </p:nvPr>
        </p:nvGraphicFramePr>
        <p:xfrm>
          <a:off x="505071" y="1578736"/>
          <a:ext cx="3890812" cy="594360"/>
        </p:xfrm>
        <a:graphic>
          <a:graphicData uri="http://schemas.openxmlformats.org/drawingml/2006/table">
            <a:tbl>
              <a:tblPr firstRow="1" bandRow="1">
                <a:tableStyleId>{5C22544A-7EE6-4342-B048-85BDC9FD1C3A}</a:tableStyleId>
              </a:tblPr>
              <a:tblGrid>
                <a:gridCol w="972703">
                  <a:extLst>
                    <a:ext uri="{9D8B030D-6E8A-4147-A177-3AD203B41FA5}">
                      <a16:colId xmlns:a16="http://schemas.microsoft.com/office/drawing/2014/main" val="20000"/>
                    </a:ext>
                  </a:extLst>
                </a:gridCol>
                <a:gridCol w="972703">
                  <a:extLst>
                    <a:ext uri="{9D8B030D-6E8A-4147-A177-3AD203B41FA5}">
                      <a16:colId xmlns:a16="http://schemas.microsoft.com/office/drawing/2014/main" val="20001"/>
                    </a:ext>
                  </a:extLst>
                </a:gridCol>
                <a:gridCol w="972703">
                  <a:extLst>
                    <a:ext uri="{9D8B030D-6E8A-4147-A177-3AD203B41FA5}">
                      <a16:colId xmlns:a16="http://schemas.microsoft.com/office/drawing/2014/main" val="20002"/>
                    </a:ext>
                  </a:extLst>
                </a:gridCol>
                <a:gridCol w="972703">
                  <a:extLst>
                    <a:ext uri="{9D8B030D-6E8A-4147-A177-3AD203B41FA5}">
                      <a16:colId xmlns:a16="http://schemas.microsoft.com/office/drawing/2014/main" val="20003"/>
                    </a:ext>
                  </a:extLst>
                </a:gridCol>
              </a:tblGrid>
              <a:tr h="224651">
                <a:tc>
                  <a:txBody>
                    <a:bodyPr/>
                    <a:lstStyle/>
                    <a:p>
                      <a:pPr algn="ctr"/>
                      <a:r>
                        <a:rPr kumimoji="1" lang="en-US" altLang="ja-JP" sz="900" b="1" dirty="0" smtClean="0">
                          <a:latin typeface="Calibri" panose="020F0502020204030204" pitchFamily="34" charset="0"/>
                        </a:rPr>
                        <a:t>Status</a:t>
                      </a:r>
                      <a:endParaRPr kumimoji="1" lang="ja-JP" altLang="en-US" sz="900" b="1" dirty="0">
                        <a:latin typeface="Calibri" panose="020F0502020204030204" pitchFamily="34" charset="0"/>
                      </a:endParaRPr>
                    </a:p>
                  </a:txBody>
                  <a:tcPr anchor="ctr"/>
                </a:tc>
                <a:tc>
                  <a:txBody>
                    <a:bodyPr/>
                    <a:lstStyle/>
                    <a:p>
                      <a:pPr algn="ctr"/>
                      <a:r>
                        <a:rPr kumimoji="1" lang="en-US" altLang="ja-JP" sz="900" b="1" dirty="0" smtClean="0">
                          <a:latin typeface="Calibri" panose="020F0502020204030204" pitchFamily="34" charset="0"/>
                        </a:rPr>
                        <a:t>Active</a:t>
                      </a:r>
                      <a:endParaRPr kumimoji="1" lang="ja-JP" altLang="en-US" sz="900" b="1" dirty="0">
                        <a:latin typeface="Calibri" panose="020F0502020204030204" pitchFamily="34" charset="0"/>
                      </a:endParaRPr>
                    </a:p>
                  </a:txBody>
                  <a:tcPr anchor="ctr"/>
                </a:tc>
                <a:tc>
                  <a:txBody>
                    <a:bodyPr/>
                    <a:lstStyle/>
                    <a:p>
                      <a:pPr algn="ctr"/>
                      <a:r>
                        <a:rPr kumimoji="1" lang="en-US" altLang="ja-JP" sz="900" b="1" dirty="0" smtClean="0">
                          <a:latin typeface="Calibri" panose="020F0502020204030204" pitchFamily="34" charset="0"/>
                        </a:rPr>
                        <a:t>Idle</a:t>
                      </a:r>
                      <a:endParaRPr kumimoji="1" lang="ja-JP" altLang="en-US" sz="900" b="1" dirty="0">
                        <a:latin typeface="Calibri" panose="020F0502020204030204" pitchFamily="34" charset="0"/>
                      </a:endParaRPr>
                    </a:p>
                  </a:txBody>
                  <a:tcPr anchor="ctr"/>
                </a:tc>
                <a:tc>
                  <a:txBody>
                    <a:bodyPr/>
                    <a:lstStyle/>
                    <a:p>
                      <a:pPr algn="ctr"/>
                      <a:r>
                        <a:rPr kumimoji="1" lang="en-US" altLang="ja-JP" sz="900" b="1" dirty="0" smtClean="0">
                          <a:latin typeface="Calibri" panose="020F0502020204030204" pitchFamily="34" charset="0"/>
                        </a:rPr>
                        <a:t>Stand-by</a:t>
                      </a:r>
                      <a:endParaRPr kumimoji="1" lang="ja-JP" altLang="en-US" sz="900" b="1" dirty="0">
                        <a:latin typeface="Calibri" panose="020F0502020204030204" pitchFamily="34" charset="0"/>
                      </a:endParaRPr>
                    </a:p>
                  </a:txBody>
                  <a:tcPr anchor="ctr"/>
                </a:tc>
                <a:extLst>
                  <a:ext uri="{0D108BD9-81ED-4DB2-BD59-A6C34878D82A}">
                    <a16:rowId xmlns:a16="http://schemas.microsoft.com/office/drawing/2014/main" val="10000"/>
                  </a:ext>
                </a:extLst>
              </a:tr>
              <a:tr h="224651">
                <a:tc>
                  <a:txBody>
                    <a:bodyPr/>
                    <a:lstStyle/>
                    <a:p>
                      <a:pPr algn="ctr"/>
                      <a:r>
                        <a:rPr kumimoji="1" lang="en-US" altLang="ja-JP" sz="900" b="1" dirty="0" smtClean="0">
                          <a:latin typeface="Calibri" panose="020F0502020204030204" pitchFamily="34" charset="0"/>
                        </a:rPr>
                        <a:t>HDD Operation Time Count</a:t>
                      </a:r>
                      <a:endParaRPr kumimoji="1" lang="ja-JP" altLang="en-US" sz="900" b="1" dirty="0">
                        <a:latin typeface="Calibri" panose="020F0502020204030204" pitchFamily="34" charset="0"/>
                      </a:endParaRPr>
                    </a:p>
                  </a:txBody>
                  <a:tcPr anchor="ctr"/>
                </a:tc>
                <a:tc gridSpan="2">
                  <a:txBody>
                    <a:bodyPr/>
                    <a:lstStyle/>
                    <a:p>
                      <a:pPr algn="ctr"/>
                      <a:r>
                        <a:rPr kumimoji="1" lang="en-US" altLang="ja-JP" sz="900" b="1" dirty="0" smtClean="0">
                          <a:latin typeface="Calibri" panose="020F0502020204030204" pitchFamily="34" charset="0"/>
                        </a:rPr>
                        <a:t>Count up</a:t>
                      </a:r>
                      <a:endParaRPr kumimoji="1" lang="ja-JP" altLang="en-US" sz="900" b="1" dirty="0">
                        <a:latin typeface="Calibri" panose="020F0502020204030204" pitchFamily="34" charset="0"/>
                      </a:endParaRPr>
                    </a:p>
                  </a:txBody>
                  <a:tcPr anchor="ctr"/>
                </a:tc>
                <a:tc hMerge="1">
                  <a:txBody>
                    <a:bodyPr/>
                    <a:lstStyle/>
                    <a:p>
                      <a:pPr algn="ctr"/>
                      <a:endParaRPr kumimoji="1" lang="ja-JP" altLang="en-US" sz="1000" dirty="0">
                        <a:latin typeface="Calibri" panose="020F0502020204030204" pitchFamily="34" charset="0"/>
                      </a:endParaRPr>
                    </a:p>
                  </a:txBody>
                  <a:tcPr anchor="ctr"/>
                </a:tc>
                <a:tc>
                  <a:txBody>
                    <a:bodyPr/>
                    <a:lstStyle/>
                    <a:p>
                      <a:pPr algn="ctr"/>
                      <a:r>
                        <a:rPr kumimoji="1" lang="en-US" altLang="ja-JP" sz="900" b="1" dirty="0" smtClean="0">
                          <a:latin typeface="Calibri" panose="020F0502020204030204" pitchFamily="34" charset="0"/>
                        </a:rPr>
                        <a:t>No count</a:t>
                      </a:r>
                      <a:endParaRPr kumimoji="1" lang="ja-JP" altLang="en-US" sz="900" b="1" dirty="0">
                        <a:latin typeface="Calibri" panose="020F0502020204030204" pitchFamily="34" charset="0"/>
                      </a:endParaRPr>
                    </a:p>
                  </a:txBody>
                  <a:tcPr anchor="ctr"/>
                </a:tc>
                <a:extLst>
                  <a:ext uri="{0D108BD9-81ED-4DB2-BD59-A6C34878D82A}">
                    <a16:rowId xmlns:a16="http://schemas.microsoft.com/office/drawing/2014/main" val="10001"/>
                  </a:ext>
                </a:extLst>
              </a:tr>
            </a:tbl>
          </a:graphicData>
        </a:graphic>
      </p:graphicFrame>
      <p:sp>
        <p:nvSpPr>
          <p:cNvPr id="19" name="正方形/長方形 18"/>
          <p:cNvSpPr>
            <a:spLocks noChangeAspect="1"/>
          </p:cNvSpPr>
          <p:nvPr/>
        </p:nvSpPr>
        <p:spPr>
          <a:xfrm>
            <a:off x="1540454" y="1638261"/>
            <a:ext cx="184109" cy="102702"/>
          </a:xfrm>
          <a:prstGeom prst="rect">
            <a:avLst/>
          </a:prstGeom>
          <a:solidFill>
            <a:srgbClr val="FF00FF">
              <a:alpha val="29804"/>
            </a:srgbClr>
          </a:solidFill>
          <a:ln w="19050" cap="flat" cmpd="sng" algn="ctr">
            <a:solidFill>
              <a:srgbClr val="FF00FF"/>
            </a:solidFill>
            <a:prstDash val="solid"/>
          </a:ln>
          <a:effectLst>
            <a:outerShdw blurRad="40000" dist="20000" dir="5400000" rotWithShape="0">
              <a:srgbClr val="000000">
                <a:alpha val="38000"/>
              </a:srgbClr>
            </a:outerShdw>
          </a:effectLst>
        </p:spPr>
        <p:txBody>
          <a:bodyPr lIns="108000" tIns="0" rIns="0" bIns="0" anchor="ctr"/>
          <a:lstStyle/>
          <a:p>
            <a:pPr algn="just" defTabSz="1216025" fontAlgn="auto">
              <a:spcBef>
                <a:spcPts val="0"/>
              </a:spcBef>
              <a:spcAft>
                <a:spcPts val="0"/>
              </a:spcAft>
              <a:defRPr/>
            </a:pPr>
            <a:endParaRPr kumimoji="0" lang="ja-JP" altLang="en-US" sz="800" b="1" kern="0" dirty="0">
              <a:latin typeface="Calibri" panose="020F0502020204030204" pitchFamily="34" charset="0"/>
              <a:ea typeface="Meiryo UI" panose="020B0604030504040204" pitchFamily="50" charset="-128"/>
              <a:cs typeface="Meiryo UI" panose="020B0604030504040204" pitchFamily="50" charset="-128"/>
            </a:endParaRPr>
          </a:p>
        </p:txBody>
      </p:sp>
      <p:sp>
        <p:nvSpPr>
          <p:cNvPr id="20" name="正方形/長方形 19"/>
          <p:cNvSpPr>
            <a:spLocks noChangeAspect="1"/>
          </p:cNvSpPr>
          <p:nvPr/>
        </p:nvSpPr>
        <p:spPr>
          <a:xfrm>
            <a:off x="2521082" y="1638261"/>
            <a:ext cx="179133" cy="98246"/>
          </a:xfrm>
          <a:prstGeom prst="rect">
            <a:avLst/>
          </a:prstGeom>
          <a:solidFill>
            <a:srgbClr val="FFFF66">
              <a:alpha val="29804"/>
            </a:srgbClr>
          </a:solidFill>
          <a:ln w="19050" cap="flat" cmpd="sng" algn="ctr">
            <a:solidFill>
              <a:srgbClr val="FFFF66"/>
            </a:solidFill>
            <a:prstDash val="solid"/>
          </a:ln>
          <a:effectLst>
            <a:outerShdw blurRad="40000" dist="20000" dir="5400000" rotWithShape="0">
              <a:srgbClr val="000000">
                <a:alpha val="38000"/>
              </a:srgbClr>
            </a:outerShdw>
          </a:effectLst>
        </p:spPr>
        <p:txBody>
          <a:bodyPr lIns="108000" tIns="0" rIns="0" bIns="0" anchor="ctr"/>
          <a:lstStyle/>
          <a:p>
            <a:pPr algn="just" defTabSz="1216025" fontAlgn="auto">
              <a:spcBef>
                <a:spcPts val="0"/>
              </a:spcBef>
              <a:spcAft>
                <a:spcPts val="0"/>
              </a:spcAft>
            </a:pPr>
            <a:endParaRPr kumimoji="0" lang="ja-JP" altLang="en-US" sz="1000" b="1" kern="0" dirty="0">
              <a:latin typeface="Calibri" panose="020F0502020204030204" pitchFamily="34" charset="0"/>
              <a:ea typeface="Meiryo UI" panose="020B0604030504040204" pitchFamily="50" charset="-128"/>
              <a:cs typeface="Meiryo UI" panose="020B0604030504040204" pitchFamily="50" charset="-128"/>
            </a:endParaRPr>
          </a:p>
        </p:txBody>
      </p:sp>
      <p:sp>
        <p:nvSpPr>
          <p:cNvPr id="21" name="正方形/長方形 20"/>
          <p:cNvSpPr>
            <a:spLocks noChangeAspect="1"/>
          </p:cNvSpPr>
          <p:nvPr/>
        </p:nvSpPr>
        <p:spPr>
          <a:xfrm>
            <a:off x="3479452" y="1639822"/>
            <a:ext cx="179132" cy="98246"/>
          </a:xfrm>
          <a:prstGeom prst="rect">
            <a:avLst/>
          </a:prstGeom>
          <a:solidFill>
            <a:srgbClr val="00FFFF">
              <a:alpha val="29804"/>
            </a:srgbClr>
          </a:solidFill>
          <a:ln w="19050" cap="flat" cmpd="sng" algn="ctr">
            <a:solidFill>
              <a:srgbClr val="0000FF"/>
            </a:solidFill>
            <a:prstDash val="solid"/>
          </a:ln>
          <a:effectLst>
            <a:outerShdw blurRad="40000" dist="20000" dir="5400000" rotWithShape="0">
              <a:srgbClr val="000000">
                <a:alpha val="38000"/>
              </a:srgbClr>
            </a:outerShdw>
          </a:effectLst>
        </p:spPr>
        <p:txBody>
          <a:bodyPr lIns="108000" tIns="0" rIns="0" bIns="0" anchor="ctr"/>
          <a:lstStyle/>
          <a:p>
            <a:pPr algn="just" defTabSz="1216025" fontAlgn="auto">
              <a:spcBef>
                <a:spcPts val="0"/>
              </a:spcBef>
              <a:spcAft>
                <a:spcPts val="0"/>
              </a:spcAft>
            </a:pPr>
            <a:endParaRPr kumimoji="0" lang="ja-JP" altLang="en-US" sz="1000" b="1" kern="0" dirty="0">
              <a:latin typeface="Calibri" panose="020F0502020204030204" pitchFamily="34" charset="0"/>
              <a:ea typeface="Meiryo UI" panose="020B0604030504040204" pitchFamily="50" charset="-128"/>
              <a:cs typeface="Meiryo UI" panose="020B0604030504040204" pitchFamily="50" charset="-128"/>
            </a:endParaRPr>
          </a:p>
        </p:txBody>
      </p:sp>
      <p:sp>
        <p:nvSpPr>
          <p:cNvPr id="18" name="角丸四角形 17"/>
          <p:cNvSpPr/>
          <p:nvPr/>
        </p:nvSpPr>
        <p:spPr>
          <a:xfrm>
            <a:off x="3427626" y="1572384"/>
            <a:ext cx="962395" cy="600712"/>
          </a:xfrm>
          <a:prstGeom prst="roundRect">
            <a:avLst>
              <a:gd name="adj" fmla="val 595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505071" y="2432544"/>
            <a:ext cx="3854732" cy="954107"/>
          </a:xfrm>
          <a:prstGeom prst="rect">
            <a:avLst/>
          </a:prstGeom>
          <a:noFill/>
        </p:spPr>
        <p:txBody>
          <a:bodyPr wrap="square" rtlCol="0">
            <a:spAutoFit/>
          </a:bodyPr>
          <a:lstStyle/>
          <a:p>
            <a:pPr marL="285750" indent="-285750" algn="l">
              <a:buFont typeface="Wingdings" panose="05000000000000000000" pitchFamily="2" charset="2"/>
              <a:buChar char="Ø"/>
            </a:pPr>
            <a:r>
              <a:rPr lang="en-US" altLang="ja-JP" dirty="0">
                <a:effectLst/>
                <a:latin typeface="Calibri" panose="020F0502020204030204" pitchFamily="34" charset="0"/>
              </a:rPr>
              <a:t>During </a:t>
            </a:r>
            <a:r>
              <a:rPr lang="en-US" altLang="ja-JP" dirty="0" smtClean="0">
                <a:effectLst/>
                <a:latin typeface="Calibri" panose="020F0502020204030204" pitchFamily="34" charset="0"/>
              </a:rPr>
              <a:t>stand-by</a:t>
            </a:r>
            <a:r>
              <a:rPr lang="en-US" altLang="ja-JP" dirty="0">
                <a:effectLst/>
                <a:latin typeface="Calibri" panose="020F0502020204030204" pitchFamily="34" charset="0"/>
              </a:rPr>
              <a:t>, control to stop the </a:t>
            </a:r>
            <a:r>
              <a:rPr lang="en-US" altLang="ja-JP" dirty="0" smtClean="0">
                <a:effectLst/>
                <a:latin typeface="Calibri" panose="020F0502020204030204" pitchFamily="34" charset="0"/>
              </a:rPr>
              <a:t>HDD motor drive.</a:t>
            </a:r>
            <a:endParaRPr lang="en-US" altLang="ja-JP" dirty="0">
              <a:effectLst/>
              <a:latin typeface="Calibri" panose="020F0502020204030204" pitchFamily="34" charset="0"/>
            </a:endParaRPr>
          </a:p>
          <a:p>
            <a:pPr marL="285750" indent="-285750" algn="l">
              <a:buFont typeface="Wingdings" panose="05000000000000000000" pitchFamily="2" charset="2"/>
              <a:buChar char="Ø"/>
            </a:pPr>
            <a:r>
              <a:rPr lang="en-US" altLang="ja-JP" dirty="0">
                <a:effectLst/>
                <a:latin typeface="Calibri" panose="020F0502020204030204" pitchFamily="34" charset="0"/>
              </a:rPr>
              <a:t>During </a:t>
            </a:r>
            <a:r>
              <a:rPr lang="en-US" altLang="ja-JP" dirty="0" smtClean="0">
                <a:effectLst/>
                <a:latin typeface="Calibri" panose="020F0502020204030204" pitchFamily="34" charset="0"/>
              </a:rPr>
              <a:t>stand-by</a:t>
            </a:r>
            <a:r>
              <a:rPr lang="en-US" altLang="ja-JP" dirty="0">
                <a:effectLst/>
                <a:latin typeface="Calibri" panose="020F0502020204030204" pitchFamily="34" charset="0"/>
              </a:rPr>
              <a:t>, </a:t>
            </a:r>
            <a:r>
              <a:rPr lang="en-US" altLang="ja-JP" dirty="0" smtClean="0">
                <a:effectLst/>
                <a:latin typeface="Calibri" panose="020F0502020204030204" pitchFamily="34" charset="0"/>
              </a:rPr>
              <a:t>no </a:t>
            </a:r>
            <a:r>
              <a:rPr lang="en-US" altLang="ja-JP" dirty="0">
                <a:effectLst/>
                <a:latin typeface="Calibri" panose="020F0502020204030204" pitchFamily="34" charset="0"/>
              </a:rPr>
              <a:t>count the HDD operating time managed by the application.</a:t>
            </a:r>
            <a:endParaRPr kumimoji="1" lang="ja-JP" altLang="en-US" dirty="0">
              <a:effectLst/>
              <a:latin typeface="Calibri" panose="020F0502020204030204" pitchFamily="34" charset="0"/>
            </a:endParaRPr>
          </a:p>
        </p:txBody>
      </p:sp>
      <p:sp>
        <p:nvSpPr>
          <p:cNvPr id="23" name="正方形/長方形 22"/>
          <p:cNvSpPr/>
          <p:nvPr/>
        </p:nvSpPr>
        <p:spPr>
          <a:xfrm>
            <a:off x="505071" y="3562264"/>
            <a:ext cx="8345632" cy="1338828"/>
          </a:xfrm>
          <a:prstGeom prst="rect">
            <a:avLst/>
          </a:prstGeom>
        </p:spPr>
        <p:txBody>
          <a:bodyPr wrap="square">
            <a:spAutoFit/>
          </a:bodyPr>
          <a:lstStyle/>
          <a:p>
            <a:pPr algn="l"/>
            <a:r>
              <a:rPr lang="en-US" altLang="ja-JP" sz="900" b="1" dirty="0" smtClean="0">
                <a:solidFill>
                  <a:srgbClr val="FF0000"/>
                </a:solidFill>
                <a:effectLst/>
                <a:latin typeface="Calibri" panose="020F0502020204030204" pitchFamily="34" charset="0"/>
              </a:rPr>
              <a:t>Note:</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When </a:t>
            </a:r>
            <a:r>
              <a:rPr lang="en-US" altLang="ja-JP" sz="900" dirty="0">
                <a:effectLst/>
                <a:latin typeface="Calibri" panose="020F0502020204030204" pitchFamily="34" charset="0"/>
              </a:rPr>
              <a:t>searching and playing back the video recorded on the standby HDD it will be in the same state as </a:t>
            </a:r>
            <a:r>
              <a:rPr lang="en-US" altLang="ja-JP" sz="900" dirty="0" smtClean="0">
                <a:effectLst/>
                <a:latin typeface="Calibri" panose="020F0502020204030204" pitchFamily="34" charset="0"/>
              </a:rPr>
              <a:t>“Idle“ condition. Meanwhile, the operation time is counted.</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Even if it becomes “Idle”, it will automatically back to “Stand-by” if there is no operation for a certain time (70 min.)</a:t>
            </a:r>
          </a:p>
          <a:p>
            <a:pPr marL="171450" indent="-171450" algn="l">
              <a:buFont typeface="Wingdings" panose="05000000000000000000" pitchFamily="2" charset="2"/>
              <a:buChar char="l"/>
            </a:pPr>
            <a:r>
              <a:rPr lang="en-US" altLang="ja-JP" sz="900" dirty="0">
                <a:effectLst/>
                <a:latin typeface="Calibri" panose="020F0502020204030204" pitchFamily="34" charset="0"/>
              </a:rPr>
              <a:t>Once a day, automatically 70 minutes will be changed from "</a:t>
            </a:r>
            <a:r>
              <a:rPr lang="en-US" altLang="ja-JP" sz="900" dirty="0" smtClean="0">
                <a:effectLst/>
                <a:latin typeface="Calibri" panose="020F0502020204030204" pitchFamily="34" charset="0"/>
              </a:rPr>
              <a:t>Stand-by</a:t>
            </a:r>
            <a:r>
              <a:rPr lang="en-US" altLang="ja-JP" sz="900" dirty="0">
                <a:effectLst/>
                <a:latin typeface="Calibri" panose="020F0502020204030204" pitchFamily="34" charset="0"/>
              </a:rPr>
              <a:t>" to </a:t>
            </a:r>
            <a:r>
              <a:rPr lang="en-US" altLang="ja-JP" sz="900" dirty="0" smtClean="0">
                <a:effectLst/>
                <a:latin typeface="Calibri" panose="020F0502020204030204" pitchFamily="34" charset="0"/>
              </a:rPr>
              <a:t>“Idle“ condition.</a:t>
            </a:r>
          </a:p>
          <a:p>
            <a:pPr marL="171450" indent="-171450" algn="l">
              <a:buFont typeface="Wingdings" panose="05000000000000000000" pitchFamily="2" charset="2"/>
              <a:buChar char="l"/>
            </a:pPr>
            <a:r>
              <a:rPr lang="en-US" altLang="ja-JP" sz="900" dirty="0">
                <a:solidFill>
                  <a:srgbClr val="FF0000"/>
                </a:solidFill>
                <a:effectLst/>
                <a:latin typeface="Calibri" panose="020F0502020204030204" pitchFamily="34" charset="0"/>
              </a:rPr>
              <a:t>When searching and playing back HDD in </a:t>
            </a:r>
            <a:r>
              <a:rPr lang="en-US" altLang="ja-JP" sz="900" dirty="0" smtClean="0">
                <a:solidFill>
                  <a:srgbClr val="FF0000"/>
                </a:solidFill>
                <a:effectLst/>
                <a:latin typeface="Calibri" panose="020F0502020204030204" pitchFamily="34" charset="0"/>
              </a:rPr>
              <a:t>“Stand-by” condition, </a:t>
            </a:r>
            <a:r>
              <a:rPr lang="en-US" altLang="ja-JP" sz="900" dirty="0">
                <a:solidFill>
                  <a:srgbClr val="FF0000"/>
                </a:solidFill>
                <a:effectLst/>
                <a:latin typeface="Calibri" panose="020F0502020204030204" pitchFamily="34" charset="0"/>
              </a:rPr>
              <a:t>it may take time until the corresponding HDD becomes </a:t>
            </a:r>
            <a:r>
              <a:rPr lang="en-US" altLang="ja-JP" sz="900" dirty="0" smtClean="0">
                <a:solidFill>
                  <a:srgbClr val="FF0000"/>
                </a:solidFill>
                <a:effectLst/>
                <a:latin typeface="Calibri" panose="020F0502020204030204" pitchFamily="34" charset="0"/>
              </a:rPr>
              <a:t>“Idle". (Approx. 30 sec.)  Therefore, it is not recommend to use </a:t>
            </a:r>
            <a:r>
              <a:rPr lang="en-US" altLang="ja-JP" sz="900" dirty="0">
                <a:solidFill>
                  <a:srgbClr val="FF0000"/>
                </a:solidFill>
                <a:effectLst/>
                <a:latin typeface="Calibri" panose="020F0502020204030204" pitchFamily="34" charset="0"/>
              </a:rPr>
              <a:t>this control mode when real-time property is required for search / playback</a:t>
            </a:r>
            <a:r>
              <a:rPr lang="en-US" altLang="ja-JP" sz="900" dirty="0" smtClean="0">
                <a:solidFill>
                  <a:srgbClr val="FF0000"/>
                </a:solidFill>
                <a:effectLst/>
                <a:latin typeface="Calibri" panose="020F0502020204030204" pitchFamily="34" charset="0"/>
              </a:rPr>
              <a:t>.</a:t>
            </a:r>
          </a:p>
          <a:p>
            <a:pPr marL="171450" indent="-171450" algn="l">
              <a:buFont typeface="Wingdings" panose="05000000000000000000" pitchFamily="2" charset="2"/>
              <a:buChar char="l"/>
            </a:pPr>
            <a:r>
              <a:rPr lang="en-US" altLang="ja-JP" sz="900" dirty="0">
                <a:effectLst/>
                <a:latin typeface="Calibri" panose="020F0502020204030204" pitchFamily="34" charset="0"/>
              </a:rPr>
              <a:t>The recommended replacement HDD operating time is still 18,000 H. It does not guarantee HDD non-failure during the period, it does not extend the life of the HDD itself. It is control to prolong the arrival time to 18,000 H as much as possible</a:t>
            </a:r>
            <a:r>
              <a:rPr lang="en-US" altLang="ja-JP" sz="900" dirty="0" smtClean="0">
                <a:effectLst/>
                <a:latin typeface="Calibri" panose="020F0502020204030204" pitchFamily="34" charset="0"/>
              </a:rPr>
              <a:t>.</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Once rebuild the RAID structure, the hour meter will be lost</a:t>
            </a:r>
            <a:endParaRPr lang="ja-JP" altLang="en-US" sz="900" dirty="0">
              <a:effectLst/>
              <a:latin typeface="Calibri" panose="020F0502020204030204" pitchFamily="34" charset="0"/>
            </a:endParaRPr>
          </a:p>
        </p:txBody>
      </p:sp>
      <p:sp>
        <p:nvSpPr>
          <p:cNvPr id="33" name="テキスト ボックス 3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6"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942057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(5/6</a:t>
            </a:r>
            <a:r>
              <a:rPr lang="en-US" altLang="ja-JP" b="1" dirty="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600" b="1"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テキスト ボックス 7"/>
          <p:cNvSpPr txBox="1"/>
          <p:nvPr/>
        </p:nvSpPr>
        <p:spPr>
          <a:xfrm>
            <a:off x="376609" y="683131"/>
            <a:ext cx="8916290" cy="595923"/>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Availability of live display when (30IPS) is selected in the option item</a:t>
            </a:r>
          </a:p>
          <a:p>
            <a:pPr algn="l"/>
            <a:r>
              <a:rPr lang="en-US" altLang="ja-JP" sz="1600" dirty="0" smtClean="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3. Use </a:t>
            </a:r>
            <a:r>
              <a:rPr lang="en-US" altLang="ja-JP" dirty="0">
                <a:effectLst/>
                <a:latin typeface="Calibri" panose="020F0502020204030204" pitchFamily="34" charset="0"/>
                <a:cs typeface="Calibri" panose="020F0502020204030204" pitchFamily="34" charset="0"/>
              </a:rPr>
              <a:t>of </a:t>
            </a:r>
            <a:r>
              <a:rPr lang="en-US" altLang="ja-JP" dirty="0" smtClean="0">
                <a:effectLst/>
                <a:latin typeface="Calibri" panose="020F0502020204030204" pitchFamily="34" charset="0"/>
                <a:cs typeface="Calibri" panose="020F0502020204030204" pitchFamily="34" charset="0"/>
              </a:rPr>
              <a:t>NX400/NX300/NX200 main </a:t>
            </a:r>
            <a:r>
              <a:rPr lang="en-US" altLang="ja-JP" dirty="0">
                <a:effectLst/>
                <a:latin typeface="Calibri" panose="020F0502020204030204" pitchFamily="34" charset="0"/>
                <a:cs typeface="Calibri" panose="020F0502020204030204" pitchFamily="34" charset="0"/>
              </a:rPr>
              <a:t>monitor and sub monitor and re-encoding transmission</a:t>
            </a:r>
            <a:endParaRPr lang="en-US" altLang="ja-JP" sz="1600" dirty="0">
              <a:effectLst/>
              <a:latin typeface="Calibri" panose="020F0502020204030204" pitchFamily="34" charset="0"/>
              <a:cs typeface="Calibri" panose="020F050202020403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3969475345"/>
              </p:ext>
            </p:extLst>
          </p:nvPr>
        </p:nvGraphicFramePr>
        <p:xfrm>
          <a:off x="931514" y="1269977"/>
          <a:ext cx="7027630" cy="2202180"/>
        </p:xfrm>
        <a:graphic>
          <a:graphicData uri="http://schemas.openxmlformats.org/drawingml/2006/table">
            <a:tbl>
              <a:tblPr firstRow="1">
                <a:tableStyleId>{7DF18680-E054-41AD-8BC1-D1AEF772440D}</a:tableStyleId>
              </a:tblPr>
              <a:tblGrid>
                <a:gridCol w="1483275">
                  <a:extLst>
                    <a:ext uri="{9D8B030D-6E8A-4147-A177-3AD203B41FA5}">
                      <a16:colId xmlns:a16="http://schemas.microsoft.com/office/drawing/2014/main" val="4152852760"/>
                    </a:ext>
                  </a:extLst>
                </a:gridCol>
                <a:gridCol w="2054180">
                  <a:extLst>
                    <a:ext uri="{9D8B030D-6E8A-4147-A177-3AD203B41FA5}">
                      <a16:colId xmlns:a16="http://schemas.microsoft.com/office/drawing/2014/main" val="1669789641"/>
                    </a:ext>
                  </a:extLst>
                </a:gridCol>
                <a:gridCol w="1751527">
                  <a:extLst>
                    <a:ext uri="{9D8B030D-6E8A-4147-A177-3AD203B41FA5}">
                      <a16:colId xmlns:a16="http://schemas.microsoft.com/office/drawing/2014/main" val="4258040302"/>
                    </a:ext>
                  </a:extLst>
                </a:gridCol>
                <a:gridCol w="1738648">
                  <a:extLst>
                    <a:ext uri="{9D8B030D-6E8A-4147-A177-3AD203B41FA5}">
                      <a16:colId xmlns:a16="http://schemas.microsoft.com/office/drawing/2014/main" val="4121000836"/>
                    </a:ext>
                  </a:extLst>
                </a:gridCol>
              </a:tblGrid>
              <a:tr h="164987">
                <a:tc>
                  <a:txBody>
                    <a:bodyPr/>
                    <a:lstStyle/>
                    <a:p>
                      <a:pPr algn="ctr">
                        <a:lnSpc>
                          <a:spcPts val="1200"/>
                        </a:lnSpc>
                      </a:pPr>
                      <a:r>
                        <a:rPr kumimoji="1" lang="en-US" altLang="ja-JP" sz="1050" b="1" baseline="0" dirty="0" smtClean="0">
                          <a:latin typeface="Calibri" panose="020F0502020204030204" pitchFamily="34" charset="0"/>
                          <a:ea typeface="Meiryo UI" panose="020B0604030504040204" pitchFamily="50" charset="-128"/>
                          <a:cs typeface="Calibri" panose="020F0502020204030204" pitchFamily="34" charset="0"/>
                        </a:rPr>
                        <a:t>Screen patterns(Main)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2560x1440</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1920x1080</a:t>
                      </a:r>
                      <a:r>
                        <a:rPr kumimoji="1" lang="ja-JP" altLang="en-US" sz="1050" b="1"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1280x***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640x***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1481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148197">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1-screen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r h="148197">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734195764"/>
                  </a:ext>
                </a:extLst>
              </a:tr>
              <a:tr h="1481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3-screen, 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922891555"/>
                  </a:ext>
                </a:extLst>
              </a:tr>
              <a:tr h="148197">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4-screen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4K : Display I-Frame, 1080p : No</a:t>
                      </a:r>
                      <a:endPar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4K : Yes, 1080p : No</a:t>
                      </a:r>
                      <a:endParaRPr kumimoji="1" lang="ja-JP" altLang="en-US" sz="900" b="0" dirty="0" smtClean="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949706712"/>
                  </a:ext>
                </a:extLst>
              </a:tr>
              <a:tr h="1481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5-screen - 7-screen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183454296"/>
                  </a:ext>
                </a:extLst>
              </a:tr>
              <a:tr h="1481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9-screen - 16-screen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03761656"/>
                  </a:ext>
                </a:extLst>
              </a:tr>
              <a:tr h="148197">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24-screen - 32-screen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168983808"/>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3213604255"/>
              </p:ext>
            </p:extLst>
          </p:nvPr>
        </p:nvGraphicFramePr>
        <p:xfrm>
          <a:off x="931515" y="3408661"/>
          <a:ext cx="7027631" cy="1499255"/>
        </p:xfrm>
        <a:graphic>
          <a:graphicData uri="http://schemas.openxmlformats.org/drawingml/2006/table">
            <a:tbl>
              <a:tblPr firstRow="1">
                <a:tableStyleId>{7DF18680-E054-41AD-8BC1-D1AEF772440D}</a:tableStyleId>
              </a:tblPr>
              <a:tblGrid>
                <a:gridCol w="1483274">
                  <a:extLst>
                    <a:ext uri="{9D8B030D-6E8A-4147-A177-3AD203B41FA5}">
                      <a16:colId xmlns:a16="http://schemas.microsoft.com/office/drawing/2014/main" val="4152852760"/>
                    </a:ext>
                  </a:extLst>
                </a:gridCol>
                <a:gridCol w="2054180">
                  <a:extLst>
                    <a:ext uri="{9D8B030D-6E8A-4147-A177-3AD203B41FA5}">
                      <a16:colId xmlns:a16="http://schemas.microsoft.com/office/drawing/2014/main" val="1669789641"/>
                    </a:ext>
                  </a:extLst>
                </a:gridCol>
                <a:gridCol w="1745087">
                  <a:extLst>
                    <a:ext uri="{9D8B030D-6E8A-4147-A177-3AD203B41FA5}">
                      <a16:colId xmlns:a16="http://schemas.microsoft.com/office/drawing/2014/main" val="4258040302"/>
                    </a:ext>
                  </a:extLst>
                </a:gridCol>
                <a:gridCol w="1745090">
                  <a:extLst>
                    <a:ext uri="{9D8B030D-6E8A-4147-A177-3AD203B41FA5}">
                      <a16:colId xmlns:a16="http://schemas.microsoft.com/office/drawing/2014/main" val="4121000836"/>
                    </a:ext>
                  </a:extLst>
                </a:gridCol>
              </a:tblGrid>
              <a:tr h="249559">
                <a:tc>
                  <a:txBody>
                    <a:bodyPr/>
                    <a:lstStyle/>
                    <a:p>
                      <a:pPr algn="ctr">
                        <a:lnSpc>
                          <a:spcPts val="1200"/>
                        </a:lnSpc>
                      </a:pPr>
                      <a:r>
                        <a:rPr kumimoji="1" lang="en-US" altLang="ja-JP" sz="1050" b="1" baseline="0" dirty="0" smtClean="0">
                          <a:latin typeface="Calibri" panose="020F0502020204030204" pitchFamily="34" charset="0"/>
                          <a:ea typeface="Meiryo UI" panose="020B0604030504040204" pitchFamily="50" charset="-128"/>
                          <a:cs typeface="Calibri" panose="020F0502020204030204" pitchFamily="34" charset="0"/>
                        </a:rPr>
                        <a:t>Screen patterns (Sub)</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2560x1440</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1920x1080</a:t>
                      </a:r>
                      <a:r>
                        <a:rPr kumimoji="1" lang="ja-JP" altLang="en-US" sz="1050" b="1"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1280x***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640x***</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249559">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1-screen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r h="249559">
                <a:tc>
                  <a:txBody>
                    <a:bodyPr/>
                    <a:lstStyle/>
                    <a:p>
                      <a:pPr algn="ctr">
                        <a:lnSpc>
                          <a:spcPts val="1200"/>
                        </a:lnSpc>
                      </a:pP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1-screen 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88144357"/>
                  </a:ext>
                </a:extLst>
              </a:tr>
              <a:tr h="249559">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Display I-Frame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734195764"/>
                  </a:ext>
                </a:extLst>
              </a:tr>
              <a:tr h="249559">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4-screen</a:t>
                      </a:r>
                      <a:r>
                        <a:rPr lang="en-US" altLang="ja-JP" sz="900" b="0" i="0" u="none" strike="noStrike" kern="1200" baseline="0" dirty="0" smtClean="0">
                          <a:solidFill>
                            <a:schemeClr val="dk1"/>
                          </a:solidFill>
                          <a:latin typeface="Calibri" panose="020F0502020204030204" pitchFamily="34" charset="0"/>
                          <a:ea typeface="+mn-ea"/>
                          <a:cs typeface="Calibri" panose="020F0502020204030204" pitchFamily="34" charset="0"/>
                        </a:rPr>
                        <a:t>live sequence</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922891555"/>
                  </a:ext>
                </a:extLst>
              </a:tr>
              <a:tr h="249559">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9-screen - 32-screen</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ts val="1200"/>
                        </a:lnSpc>
                      </a:pP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No</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900" b="0"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2949706712"/>
                  </a:ext>
                </a:extLst>
              </a:tr>
            </a:tbl>
          </a:graphicData>
        </a:graphic>
      </p:graphicFrame>
    </p:spTree>
    <p:extLst>
      <p:ext uri="{BB962C8B-B14F-4D97-AF65-F5344CB8AC3E}">
        <p14:creationId xmlns:p14="http://schemas.microsoft.com/office/powerpoint/2010/main" val="10294906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(6/6</a:t>
            </a:r>
            <a:r>
              <a:rPr lang="en-US" altLang="ja-JP" b="1" dirty="0">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600" b="1"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3.20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テキスト ボックス 7"/>
          <p:cNvSpPr txBox="1"/>
          <p:nvPr/>
        </p:nvSpPr>
        <p:spPr>
          <a:xfrm>
            <a:off x="481412" y="1317085"/>
            <a:ext cx="8462970" cy="3304357"/>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dirty="0">
                <a:effectLst/>
                <a:latin typeface="Calibri" panose="020F0502020204030204" pitchFamily="34" charset="0"/>
                <a:cs typeface="Calibri" panose="020F0502020204030204" pitchFamily="34" charset="0"/>
              </a:rPr>
              <a:t>Image rotation is not possible if the resolution of any stream is set to </a:t>
            </a:r>
            <a:r>
              <a:rPr lang="en-US" altLang="ja-JP" dirty="0" smtClean="0">
                <a:effectLst/>
                <a:latin typeface="Calibri" panose="020F0502020204030204" pitchFamily="34" charset="0"/>
                <a:cs typeface="Calibri" panose="020F0502020204030204" pitchFamily="34" charset="0"/>
              </a:rPr>
              <a:t>320x180</a:t>
            </a:r>
          </a:p>
          <a:p>
            <a:pPr algn="l"/>
            <a:r>
              <a:rPr lang="en-US" altLang="ja-JP" dirty="0">
                <a:effectLst/>
                <a:latin typeface="Calibri" panose="020F0502020204030204" pitchFamily="34" charset="0"/>
                <a:cs typeface="Calibri" panose="020F0502020204030204" pitchFamily="34" charset="0"/>
              </a:rPr>
              <a:t>      When trying to set the vertical resolution, the following dialog is displayed</a:t>
            </a:r>
            <a:r>
              <a:rPr lang="en-US" altLang="ja-JP" dirty="0" smtClean="0">
                <a:effectLst/>
                <a:latin typeface="Calibri" panose="020F0502020204030204" pitchFamily="34" charset="0"/>
                <a:cs typeface="Calibri" panose="020F0502020204030204" pitchFamily="34" charset="0"/>
              </a:rPr>
              <a:t>. </a:t>
            </a:r>
            <a:endParaRPr lang="en-US" altLang="ja-JP" dirty="0">
              <a:effectLst/>
              <a:latin typeface="Calibri" panose="020F0502020204030204" pitchFamily="34" charset="0"/>
              <a:cs typeface="Calibri" panose="020F0502020204030204" pitchFamily="34" charset="0"/>
            </a:endParaRPr>
          </a:p>
          <a:p>
            <a:pPr algn="l"/>
            <a:endParaRPr lang="en-US" altLang="ja-JP" dirty="0" smtClean="0">
              <a:effectLst/>
              <a:latin typeface="Calibri" panose="020F0502020204030204" pitchFamily="34" charset="0"/>
              <a:cs typeface="Calibri" panose="020F0502020204030204" pitchFamily="34" charset="0"/>
            </a:endParaRPr>
          </a:p>
          <a:p>
            <a:pPr algn="l"/>
            <a:endParaRPr lang="en-US" altLang="ja-JP" dirty="0">
              <a:effectLst/>
              <a:latin typeface="Calibri" panose="020F0502020204030204" pitchFamily="34" charset="0"/>
              <a:cs typeface="Calibri" panose="020F0502020204030204" pitchFamily="34" charset="0"/>
            </a:endParaRPr>
          </a:p>
          <a:p>
            <a:pPr algn="l"/>
            <a:endParaRPr lang="en-US" altLang="ja-JP" dirty="0" smtClean="0">
              <a:effectLst/>
              <a:latin typeface="Calibri" panose="020F0502020204030204" pitchFamily="34" charset="0"/>
              <a:cs typeface="Calibri" panose="020F0502020204030204" pitchFamily="34" charset="0"/>
            </a:endParaRPr>
          </a:p>
          <a:p>
            <a:pPr algn="l"/>
            <a:endParaRPr lang="en-US" altLang="ja-JP" dirty="0" smtClean="0">
              <a:effectLst/>
              <a:latin typeface="Calibri" panose="020F0502020204030204" pitchFamily="34" charset="0"/>
              <a:cs typeface="Calibri" panose="020F0502020204030204" pitchFamily="34" charset="0"/>
            </a:endParaRPr>
          </a:p>
          <a:p>
            <a:pPr algn="l"/>
            <a:endParaRPr lang="en-US" altLang="ja-JP"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r>
              <a:rPr lang="en-US" altLang="ja-JP" dirty="0" smtClean="0">
                <a:effectLst/>
                <a:latin typeface="Calibri" panose="020F0502020204030204" pitchFamily="34" charset="0"/>
                <a:cs typeface="Calibri" panose="020F0502020204030204" pitchFamily="34" charset="0"/>
              </a:rPr>
              <a:t>When </a:t>
            </a:r>
            <a:r>
              <a:rPr lang="en-US" altLang="ja-JP" dirty="0">
                <a:effectLst/>
                <a:latin typeface="Calibri" panose="020F0502020204030204" pitchFamily="34" charset="0"/>
                <a:cs typeface="Calibri" panose="020F0502020204030204" pitchFamily="34" charset="0"/>
              </a:rPr>
              <a:t>any of the stream distribution settings of streams 1 to 3 is On, the maximum transmission rate of JPEG is </a:t>
            </a:r>
            <a:endParaRPr lang="en-US" altLang="ja-JP" dirty="0" smtClean="0">
              <a:effectLst/>
              <a:latin typeface="Calibri" panose="020F0502020204030204" pitchFamily="34" charset="0"/>
              <a:cs typeface="Calibri" panose="020F0502020204030204" pitchFamily="34" charset="0"/>
            </a:endParaRPr>
          </a:p>
          <a:p>
            <a:pPr algn="l"/>
            <a:r>
              <a:rPr lang="en-US" altLang="ja-JP" dirty="0" smtClean="0">
                <a:effectLst/>
                <a:latin typeface="Calibri" panose="020F0502020204030204" pitchFamily="34" charset="0"/>
                <a:cs typeface="Calibri" panose="020F0502020204030204" pitchFamily="34" charset="0"/>
              </a:rPr>
              <a:t>       3 </a:t>
            </a:r>
            <a:r>
              <a:rPr lang="en-US" altLang="ja-JP" dirty="0">
                <a:effectLst/>
                <a:latin typeface="Calibri" panose="020F0502020204030204" pitchFamily="34" charset="0"/>
                <a:cs typeface="Calibri" panose="020F0502020204030204" pitchFamily="34" charset="0"/>
              </a:rPr>
              <a:t>fps</a:t>
            </a:r>
            <a:r>
              <a:rPr lang="en-US" altLang="ja-JP" dirty="0" smtClean="0">
                <a:effectLst/>
                <a:latin typeface="Calibri" panose="020F0502020204030204" pitchFamily="34" charset="0"/>
                <a:cs typeface="Calibri" panose="020F0502020204030204" pitchFamily="34" charset="0"/>
              </a:rPr>
              <a:t>. When </a:t>
            </a:r>
            <a:r>
              <a:rPr lang="en-US" altLang="ja-JP" dirty="0">
                <a:effectLst/>
                <a:latin typeface="Calibri" panose="020F0502020204030204" pitchFamily="34" charset="0"/>
                <a:cs typeface="Calibri" panose="020F0502020204030204" pitchFamily="34" charset="0"/>
              </a:rPr>
              <a:t>trying to set the compression method to MJPEG, the following dialog is displayed</a:t>
            </a:r>
            <a:r>
              <a:rPr lang="en-US" altLang="ja-JP" dirty="0" smtClean="0">
                <a:effectLst/>
                <a:latin typeface="Calibri" panose="020F0502020204030204" pitchFamily="34" charset="0"/>
                <a:cs typeface="Calibri" panose="020F0502020204030204" pitchFamily="34" charset="0"/>
              </a:rPr>
              <a:t>.</a:t>
            </a:r>
          </a:p>
          <a:p>
            <a:pPr algn="l"/>
            <a:endParaRPr lang="en-US" altLang="ja-JP" dirty="0">
              <a:effectLst/>
              <a:latin typeface="Calibri" panose="020F0502020204030204" pitchFamily="34" charset="0"/>
              <a:cs typeface="Calibri" panose="020F0502020204030204" pitchFamily="34" charset="0"/>
            </a:endParaRPr>
          </a:p>
          <a:p>
            <a:pPr algn="l"/>
            <a:endParaRPr lang="en-US" altLang="ja-JP"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r>
              <a:rPr lang="en-US" altLang="ja-JP" dirty="0">
                <a:effectLst/>
                <a:latin typeface="Calibri" panose="020F0502020204030204" pitchFamily="34" charset="0"/>
                <a:cs typeface="Calibri" panose="020F0502020204030204" pitchFamily="34" charset="0"/>
              </a:rPr>
              <a:t>U series camera does not support secure extension function, </a:t>
            </a:r>
            <a:endParaRPr lang="en-US" altLang="ja-JP" dirty="0" smtClean="0">
              <a:effectLst/>
              <a:latin typeface="Calibri" panose="020F0502020204030204" pitchFamily="34" charset="0"/>
              <a:cs typeface="Calibri" panose="020F0502020204030204" pitchFamily="34" charset="0"/>
            </a:endParaRPr>
          </a:p>
          <a:p>
            <a:pPr algn="l"/>
            <a:r>
              <a:rPr lang="ja-JP" altLang="en-US" dirty="0" smtClean="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so </a:t>
            </a:r>
            <a:r>
              <a:rPr lang="en-US" altLang="ja-JP" dirty="0">
                <a:effectLst/>
                <a:latin typeface="Calibri" panose="020F0502020204030204" pitchFamily="34" charset="0"/>
                <a:cs typeface="Calibri" panose="020F0502020204030204" pitchFamily="34" charset="0"/>
              </a:rPr>
              <a:t>you cannot select </a:t>
            </a:r>
            <a:r>
              <a:rPr lang="en-US" altLang="ja-JP" dirty="0" smtClean="0">
                <a:effectLst/>
                <a:latin typeface="Calibri" panose="020F0502020204030204" pitchFamily="34" charset="0"/>
                <a:cs typeface="Calibri" panose="020F0502020204030204" pitchFamily="34" charset="0"/>
              </a:rPr>
              <a:t>HTTPS </a:t>
            </a:r>
            <a:r>
              <a:rPr lang="en-US" altLang="ja-JP" dirty="0">
                <a:effectLst/>
                <a:latin typeface="Calibri" panose="020F0502020204030204" pitchFamily="34" charset="0"/>
                <a:cs typeface="Calibri" panose="020F0502020204030204" pitchFamily="34" charset="0"/>
              </a:rPr>
              <a:t>communication or set data encryption to "</a:t>
            </a:r>
            <a:r>
              <a:rPr lang="en-US" altLang="ja-JP" dirty="0" smtClean="0">
                <a:effectLst/>
                <a:latin typeface="Calibri" panose="020F0502020204030204" pitchFamily="34" charset="0"/>
                <a:cs typeface="Calibri" panose="020F0502020204030204" pitchFamily="34" charset="0"/>
              </a:rPr>
              <a:t>On“</a:t>
            </a:r>
          </a:p>
          <a:p>
            <a:pPr algn="l"/>
            <a:endParaRPr lang="en-US" altLang="ja-JP" dirty="0">
              <a:effectLst/>
              <a:latin typeface="Calibri" panose="020F0502020204030204" pitchFamily="34" charset="0"/>
              <a:cs typeface="Calibri" panose="020F0502020204030204" pitchFamily="34" charset="0"/>
            </a:endParaRPr>
          </a:p>
          <a:p>
            <a:pPr algn="l"/>
            <a:endParaRPr lang="en-US" altLang="ja-JP" dirty="0">
              <a:effectLst/>
              <a:latin typeface="Calibri" panose="020F0502020204030204" pitchFamily="34" charset="0"/>
              <a:cs typeface="Calibri" panose="020F0502020204030204" pitchFamily="34" charset="0"/>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718" y="1407280"/>
            <a:ext cx="2122264" cy="1176502"/>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4718" y="3384835"/>
            <a:ext cx="2122263" cy="1264985"/>
          </a:xfrm>
          <a:prstGeom prst="rect">
            <a:avLst/>
          </a:prstGeom>
        </p:spPr>
      </p:pic>
      <p:sp>
        <p:nvSpPr>
          <p:cNvPr id="14" name="テキスト ボックス 13"/>
          <p:cNvSpPr txBox="1"/>
          <p:nvPr/>
        </p:nvSpPr>
        <p:spPr>
          <a:xfrm>
            <a:off x="318652" y="668479"/>
            <a:ext cx="9012084" cy="646331"/>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ea typeface="Meiryo UI" panose="020B0604030504040204" pitchFamily="50" charset="-128"/>
                <a:cs typeface="Calibri" panose="020F0502020204030204" pitchFamily="34" charset="0"/>
              </a:rPr>
              <a:t>Display the items restricted by the specifications of the U-series camera in the </a:t>
            </a:r>
            <a:endParaRPr lang="en-US" altLang="ja-JP" sz="1800" b="1" dirty="0" smtClean="0">
              <a:effectLst/>
              <a:latin typeface="Calibri" panose="020F0502020204030204" pitchFamily="34" charset="0"/>
              <a:ea typeface="Meiryo UI" panose="020B0604030504040204" pitchFamily="50" charset="-128"/>
              <a:cs typeface="Calibri" panose="020F0502020204030204" pitchFamily="34" charset="0"/>
            </a:endParaRPr>
          </a:p>
          <a:p>
            <a:pPr algn="l"/>
            <a:r>
              <a:rPr lang="en-US" altLang="ja-JP" sz="1800" b="1" dirty="0" smtClean="0">
                <a:effectLst/>
                <a:latin typeface="Calibri" panose="020F0502020204030204" pitchFamily="34" charset="0"/>
                <a:ea typeface="Meiryo UI" panose="020B0604030504040204" pitchFamily="50" charset="-128"/>
                <a:cs typeface="Calibri" panose="020F0502020204030204" pitchFamily="34" charset="0"/>
              </a:rPr>
              <a:t>      information dialog</a:t>
            </a:r>
            <a:endParaRPr kumimoji="1" lang="ja-JP" altLang="en-US" sz="1800" b="1" dirty="0">
              <a:effectLst/>
              <a:latin typeface="Calibri" panose="020F0502020204030204" pitchFamily="34" charset="0"/>
            </a:endParaRPr>
          </a:p>
        </p:txBody>
      </p:sp>
    </p:spTree>
    <p:extLst>
      <p:ext uri="{BB962C8B-B14F-4D97-AF65-F5344CB8AC3E}">
        <p14:creationId xmlns:p14="http://schemas.microsoft.com/office/powerpoint/2010/main" val="9972983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Add error type related to NAS backup </a:t>
            </a:r>
            <a:endParaRPr kumimoji="1" lang="ja-JP" altLang="en-US" sz="1600" b="1" dirty="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165627"/>
            <a:ext cx="1512000" cy="215444"/>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3.20</a:t>
            </a:r>
          </a:p>
        </p:txBody>
      </p:sp>
      <p:sp>
        <p:nvSpPr>
          <p:cNvPr id="11" name="AutoShape 13"/>
          <p:cNvSpPr>
            <a:spLocks noChangeArrowheads="1"/>
          </p:cNvSpPr>
          <p:nvPr/>
        </p:nvSpPr>
        <p:spPr bwMode="auto">
          <a:xfrm>
            <a:off x="1448692" y="3728061"/>
            <a:ext cx="648000" cy="164316"/>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700" b="1" dirty="0" smtClean="0">
                <a:solidFill>
                  <a:schemeClr val="bg2">
                    <a:lumMod val="20000"/>
                    <a:lumOff val="80000"/>
                  </a:schemeClr>
                </a:solidFill>
                <a:effectLst/>
                <a:latin typeface="Calibri" panose="020F0502020204030204" pitchFamily="34" charset="0"/>
              </a:rPr>
              <a:t>NX400</a:t>
            </a:r>
            <a:endParaRPr lang="en-US" altLang="ja-JP" sz="7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3728061"/>
            <a:ext cx="648000" cy="164316"/>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700" b="1" dirty="0" smtClean="0">
                <a:solidFill>
                  <a:schemeClr val="bg2">
                    <a:lumMod val="20000"/>
                    <a:lumOff val="80000"/>
                  </a:schemeClr>
                </a:solidFill>
                <a:effectLst/>
                <a:latin typeface="Calibri" panose="020F0502020204030204" pitchFamily="34" charset="0"/>
              </a:rPr>
              <a:t>NX300</a:t>
            </a:r>
            <a:endParaRPr lang="en-US" altLang="ja-JP" sz="700" b="1" dirty="0">
              <a:solidFill>
                <a:schemeClr val="bg2">
                  <a:lumMod val="20000"/>
                  <a:lumOff val="80000"/>
                </a:schemeClr>
              </a:solidFill>
              <a:effectLst/>
              <a:latin typeface="Calibri" panose="020F0502020204030204" pitchFamily="34" charset="0"/>
            </a:endParaRPr>
          </a:p>
        </p:txBody>
      </p:sp>
      <p:sp>
        <p:nvSpPr>
          <p:cNvPr id="8" name="テキスト ボックス 7"/>
          <p:cNvSpPr txBox="1"/>
          <p:nvPr/>
        </p:nvSpPr>
        <p:spPr>
          <a:xfrm>
            <a:off x="316590" y="671923"/>
            <a:ext cx="8735551" cy="646331"/>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If the backup to the NAS is not completed within one day, the following error behavior will be </a:t>
            </a:r>
            <a:r>
              <a:rPr lang="en-US" altLang="ja-JP" sz="1800" b="1" dirty="0" smtClean="0">
                <a:effectLst/>
                <a:latin typeface="Calibri" panose="020F0502020204030204" pitchFamily="34" charset="0"/>
                <a:cs typeface="Calibri" panose="020F0502020204030204" pitchFamily="34" charset="0"/>
              </a:rPr>
              <a:t>executed  </a:t>
            </a:r>
            <a:r>
              <a:rPr lang="en-US" altLang="ja-JP" sz="1800" b="1" dirty="0">
                <a:effectLst/>
                <a:latin typeface="Calibri" panose="020F0502020204030204" pitchFamily="34" charset="0"/>
                <a:cs typeface="Calibri" panose="020F0502020204030204" pitchFamily="34" charset="0"/>
              </a:rPr>
              <a:t>( Previously, information was only saved in the Backup error history )  </a:t>
            </a:r>
            <a:endParaRPr kumimoji="1" lang="ja-JP" altLang="en-US" sz="1800" b="1" dirty="0">
              <a:effectLst/>
              <a:latin typeface="Calibri" panose="020F0502020204030204" pitchFamily="34" charset="0"/>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698" y="1676816"/>
            <a:ext cx="3325769" cy="1000593"/>
          </a:xfrm>
          <a:prstGeom prst="rect">
            <a:avLst/>
          </a:prstGeom>
        </p:spPr>
      </p:pic>
      <p:pic>
        <p:nvPicPr>
          <p:cNvPr id="13"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57" y="1683259"/>
            <a:ext cx="2701081" cy="316298"/>
          </a:xfrm>
          <a:prstGeom prst="rect">
            <a:avLst/>
          </a:prstGeom>
          <a:solidFill>
            <a:schemeClr val="bg1"/>
          </a:solidFill>
          <a:ln>
            <a:solidFill>
              <a:srgbClr val="000066"/>
            </a:solidFill>
          </a:ln>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03" y="2332990"/>
            <a:ext cx="2811145" cy="2443860"/>
          </a:xfrm>
          <a:prstGeom prst="rect">
            <a:avLst/>
          </a:prstGeom>
        </p:spPr>
      </p:pic>
      <p:sp>
        <p:nvSpPr>
          <p:cNvPr id="15" name="テキスト ボックス 14"/>
          <p:cNvSpPr txBox="1"/>
          <p:nvPr/>
        </p:nvSpPr>
        <p:spPr>
          <a:xfrm>
            <a:off x="365457" y="1416345"/>
            <a:ext cx="1717384" cy="241980"/>
          </a:xfrm>
          <a:prstGeom prst="rect">
            <a:avLst/>
          </a:prstGeom>
          <a:noFill/>
        </p:spPr>
        <p:txBody>
          <a:bodyPr wrap="none" lIns="36000" tIns="36000" rIns="36000" bIns="36000" rtlCol="0">
            <a:spAutoFit/>
          </a:bodyPr>
          <a:lstStyle/>
          <a:p>
            <a:pPr marL="87313" indent="-87313" algn="l"/>
            <a:r>
              <a:rPr lang="en-US" altLang="ja-JP" sz="1100" b="1" dirty="0" smtClean="0">
                <a:effectLst/>
                <a:latin typeface="Calibri" panose="020F0502020204030204" pitchFamily="34" charset="0"/>
                <a:ea typeface="Meiryo UI" panose="020B0604030504040204" pitchFamily="50" charset="-128"/>
                <a:cs typeface="Calibri" panose="020F0502020204030204" pitchFamily="34" charset="0"/>
              </a:rPr>
              <a:t>The </a:t>
            </a:r>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event error display area</a:t>
            </a:r>
            <a:endParaRPr kumimoji="1" lang="ja-JP" altLang="en-US" sz="1050" b="1" dirty="0" smtClean="0">
              <a:effectLst/>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365414" y="2094470"/>
            <a:ext cx="608106" cy="241980"/>
          </a:xfrm>
          <a:prstGeom prst="rect">
            <a:avLst/>
          </a:prstGeom>
          <a:noFill/>
        </p:spPr>
        <p:txBody>
          <a:bodyPr wrap="none" lIns="36000" tIns="36000" rIns="36000" bIns="36000" rtlCol="0">
            <a:spAutoFit/>
          </a:bodyPr>
          <a:lstStyle/>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Error log </a:t>
            </a:r>
            <a:endParaRPr kumimoji="1" lang="ja-JP" altLang="en-US" sz="1050" b="1" dirty="0" smtClean="0">
              <a:effectLst/>
              <a:latin typeface="Calibri" panose="020F0502020204030204" pitchFamily="34" charset="0"/>
              <a:ea typeface="Meiryo UI" panose="020B0604030504040204" pitchFamily="50" charset="-128"/>
              <a:cs typeface="Calibri" panose="020F0502020204030204" pitchFamily="34" charset="0"/>
            </a:endParaRPr>
          </a:p>
        </p:txBody>
      </p:sp>
      <p:sp>
        <p:nvSpPr>
          <p:cNvPr id="17" name="テキスト ボックス 16"/>
          <p:cNvSpPr txBox="1"/>
          <p:nvPr/>
        </p:nvSpPr>
        <p:spPr>
          <a:xfrm>
            <a:off x="3286698" y="1422517"/>
            <a:ext cx="1265337" cy="241980"/>
          </a:xfrm>
          <a:prstGeom prst="rect">
            <a:avLst/>
          </a:prstGeom>
          <a:noFill/>
        </p:spPr>
        <p:txBody>
          <a:bodyPr wrap="none" lIns="36000" tIns="36000" rIns="36000" bIns="36000" rtlCol="0">
            <a:spAutoFit/>
          </a:bodyPr>
          <a:lstStyle/>
          <a:p>
            <a:pPr marL="87313" indent="-87313" algn="l"/>
            <a:r>
              <a:rPr lang="en-US" altLang="ja-JP" sz="1100" b="1" dirty="0" smtClean="0">
                <a:effectLst/>
                <a:latin typeface="Calibri" panose="020F0502020204030204" pitchFamily="34" charset="0"/>
                <a:ea typeface="Meiryo UI" panose="020B0604030504040204" pitchFamily="50" charset="-128"/>
                <a:cs typeface="Calibri" panose="020F0502020204030204" pitchFamily="34" charset="0"/>
              </a:rPr>
              <a:t>Backup error </a:t>
            </a:r>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history</a:t>
            </a:r>
            <a:endParaRPr kumimoji="1" lang="ja-JP" altLang="en-US" sz="1050" b="1" dirty="0" smtClean="0">
              <a:effectLst/>
              <a:latin typeface="Calibri" panose="020F0502020204030204" pitchFamily="34" charset="0"/>
              <a:ea typeface="Meiryo UI" panose="020B0604030504040204" pitchFamily="50" charset="-128"/>
              <a:cs typeface="Calibri" panose="020F0502020204030204" pitchFamily="34" charset="0"/>
            </a:endParaRPr>
          </a:p>
        </p:txBody>
      </p:sp>
      <p:graphicFrame>
        <p:nvGraphicFramePr>
          <p:cNvPr id="18" name="表 17"/>
          <p:cNvGraphicFramePr>
            <a:graphicFrameLocks noGrp="1"/>
          </p:cNvGraphicFramePr>
          <p:nvPr>
            <p:extLst>
              <p:ext uri="{D42A27DB-BD31-4B8C-83A1-F6EECF244321}">
                <p14:modId xmlns:p14="http://schemas.microsoft.com/office/powerpoint/2010/main" val="710751678"/>
              </p:ext>
            </p:extLst>
          </p:nvPr>
        </p:nvGraphicFramePr>
        <p:xfrm>
          <a:off x="3264635" y="3398739"/>
          <a:ext cx="5701566" cy="822960"/>
        </p:xfrm>
        <a:graphic>
          <a:graphicData uri="http://schemas.openxmlformats.org/drawingml/2006/table">
            <a:tbl>
              <a:tblPr firstRow="1">
                <a:tableStyleId>{7DF18680-E054-41AD-8BC1-D1AEF772440D}</a:tableStyleId>
              </a:tblPr>
              <a:tblGrid>
                <a:gridCol w="907555">
                  <a:extLst>
                    <a:ext uri="{9D8B030D-6E8A-4147-A177-3AD203B41FA5}">
                      <a16:colId xmlns:a16="http://schemas.microsoft.com/office/drawing/2014/main" val="4152852760"/>
                    </a:ext>
                  </a:extLst>
                </a:gridCol>
                <a:gridCol w="1517410">
                  <a:extLst>
                    <a:ext uri="{9D8B030D-6E8A-4147-A177-3AD203B41FA5}">
                      <a16:colId xmlns:a16="http://schemas.microsoft.com/office/drawing/2014/main" val="1669789641"/>
                    </a:ext>
                  </a:extLst>
                </a:gridCol>
                <a:gridCol w="1540933">
                  <a:extLst>
                    <a:ext uri="{9D8B030D-6E8A-4147-A177-3AD203B41FA5}">
                      <a16:colId xmlns:a16="http://schemas.microsoft.com/office/drawing/2014/main" val="4258040302"/>
                    </a:ext>
                  </a:extLst>
                </a:gridCol>
                <a:gridCol w="770150">
                  <a:extLst>
                    <a:ext uri="{9D8B030D-6E8A-4147-A177-3AD203B41FA5}">
                      <a16:colId xmlns:a16="http://schemas.microsoft.com/office/drawing/2014/main" val="4121000836"/>
                    </a:ext>
                  </a:extLst>
                </a:gridCol>
                <a:gridCol w="965518">
                  <a:extLst>
                    <a:ext uri="{9D8B030D-6E8A-4147-A177-3AD203B41FA5}">
                      <a16:colId xmlns:a16="http://schemas.microsoft.com/office/drawing/2014/main" val="88827106"/>
                    </a:ext>
                  </a:extLst>
                </a:gridCol>
              </a:tblGrid>
              <a:tr h="402507">
                <a:tc>
                  <a:txBody>
                    <a:bodyPr/>
                    <a:lstStyle/>
                    <a:p>
                      <a:pPr algn="ctr">
                        <a:lnSpc>
                          <a:spcPts val="1200"/>
                        </a:lnSpc>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Description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Display of the status display panel</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Error log</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Front LCD Display</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Output from connector</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642124740"/>
                  </a:ext>
                </a:extLst>
              </a:tr>
              <a:tr h="402507">
                <a:tc>
                  <a:txBody>
                    <a:bodyPr/>
                    <a:lstStyle/>
                    <a:p>
                      <a:pPr algn="ctr">
                        <a:lnSpc>
                          <a:spcPts val="1200"/>
                        </a:lnSpc>
                      </a:pP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NAS backup Interrupted</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NAS backup Interrupted : Storage-n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algn="ctr"/>
                      <a:r>
                        <a:rPr kumimoji="1" lang="en-US" altLang="ja-JP" sz="1050" b="1" dirty="0" smtClean="0">
                          <a:latin typeface="Calibri" panose="020F0502020204030204" pitchFamily="34" charset="0"/>
                          <a:ea typeface="Meiryo UI" panose="020B0604030504040204" pitchFamily="50" charset="-128"/>
                          <a:cs typeface="Calibri" panose="020F0502020204030204" pitchFamily="34" charset="0"/>
                        </a:rPr>
                        <a:t>NAS backup Interrupted : Storage-n</a:t>
                      </a:r>
                      <a:endParaRPr kumimoji="1" lang="ja-JP" altLang="en-US" sz="1050" b="1" dirty="0">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ERR NAS BACKUP</a:t>
                      </a:r>
                      <a:endParaRPr kumimoji="1" lang="ja-JP" altLang="en-US" sz="105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ja-JP" altLang="en-US" sz="1050" b="1"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tc>
                <a:extLst>
                  <a:ext uri="{0D108BD9-81ED-4DB2-BD59-A6C34878D82A}">
                    <a16:rowId xmlns:a16="http://schemas.microsoft.com/office/drawing/2014/main" val="3559581230"/>
                  </a:ext>
                </a:extLst>
              </a:tr>
            </a:tbl>
          </a:graphicData>
        </a:graphic>
      </p:graphicFrame>
      <p:sp>
        <p:nvSpPr>
          <p:cNvPr id="19" name="テキスト ボックス 18"/>
          <p:cNvSpPr txBox="1"/>
          <p:nvPr/>
        </p:nvSpPr>
        <p:spPr>
          <a:xfrm>
            <a:off x="3286698" y="3161312"/>
            <a:ext cx="2951696" cy="241980"/>
          </a:xfrm>
          <a:prstGeom prst="rect">
            <a:avLst/>
          </a:prstGeom>
          <a:noFill/>
        </p:spPr>
        <p:txBody>
          <a:bodyPr wrap="none" lIns="36000" tIns="36000" rIns="36000" bIns="36000" rtlCol="0">
            <a:spAutoFit/>
          </a:bodyPr>
          <a:lstStyle/>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The following description is added to “Error logs</a:t>
            </a:r>
            <a:r>
              <a:rPr lang="en-US" altLang="ja-JP" sz="1100" b="1" dirty="0" smtClean="0">
                <a:effectLst/>
                <a:latin typeface="Calibri" panose="020F0502020204030204" pitchFamily="34" charset="0"/>
                <a:ea typeface="Meiryo UI" panose="020B0604030504040204" pitchFamily="50" charset="-128"/>
                <a:cs typeface="Calibri" panose="020F0502020204030204" pitchFamily="34" charset="0"/>
              </a:rPr>
              <a:t>”</a:t>
            </a:r>
            <a:endParaRPr kumimoji="1" lang="ja-JP" altLang="en-US" sz="1050" b="1" dirty="0" smtClean="0">
              <a:effectLst/>
              <a:latin typeface="Calibri" panose="020F0502020204030204" pitchFamily="34" charset="0"/>
              <a:ea typeface="Meiryo UI" panose="020B0604030504040204" pitchFamily="50" charset="-128"/>
              <a:cs typeface="Calibri" panose="020F0502020204030204" pitchFamily="34" charset="0"/>
            </a:endParaRPr>
          </a:p>
        </p:txBody>
      </p:sp>
      <p:sp>
        <p:nvSpPr>
          <p:cNvPr id="20" name="テキスト ボックス 19"/>
          <p:cNvSpPr txBox="1"/>
          <p:nvPr/>
        </p:nvSpPr>
        <p:spPr>
          <a:xfrm>
            <a:off x="6767548" y="1426148"/>
            <a:ext cx="2304083" cy="1319198"/>
          </a:xfrm>
          <a:prstGeom prst="rect">
            <a:avLst/>
          </a:prstGeom>
          <a:noFill/>
        </p:spPr>
        <p:txBody>
          <a:bodyPr wrap="none" lIns="36000" tIns="36000" rIns="36000" bIns="36000" rtlCol="0">
            <a:spAutoFit/>
          </a:bodyPr>
          <a:lstStyle/>
          <a:p>
            <a:pPr marL="87313" indent="-87313" algn="l"/>
            <a:r>
              <a:rPr lang="en-US" altLang="ja-JP" sz="1100" b="1" dirty="0">
                <a:effectLst/>
                <a:latin typeface="Calibri" panose="020F0502020204030204" pitchFamily="34" charset="0"/>
                <a:ea typeface="Meiryo UI" panose="020B0604030504040204" pitchFamily="50" charset="-128"/>
                <a:cs typeface="Calibri" panose="020F0502020204030204" pitchFamily="34" charset="0"/>
              </a:rPr>
              <a:t>Other error actions are as </a:t>
            </a:r>
            <a:r>
              <a:rPr lang="en-US" altLang="ja-JP" sz="1100" b="1" dirty="0" smtClean="0">
                <a:effectLst/>
                <a:latin typeface="Calibri" panose="020F0502020204030204" pitchFamily="34" charset="0"/>
                <a:ea typeface="Meiryo UI" panose="020B0604030504040204" pitchFamily="50" charset="-128"/>
                <a:cs typeface="Calibri" panose="020F0502020204030204" pitchFamily="34" charset="0"/>
              </a:rPr>
              <a:t>follows</a:t>
            </a:r>
            <a:endParaRPr lang="en-US" altLang="ja-JP" sz="1000" b="1"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E-mail notification</a:t>
            </a: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Panasonic alarm protocol</a:t>
            </a: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Error buzzer sounds</a:t>
            </a: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Indicator on the front of the recorder</a:t>
            </a: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Displayed on the LCD on the front of </a:t>
            </a:r>
            <a:endParaRPr lang="en-US" altLang="ja-JP" sz="1000"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sz="1000" dirty="0" smtClean="0">
                <a:effectLst/>
                <a:latin typeface="Calibri" panose="020F0502020204030204" pitchFamily="34" charset="0"/>
                <a:ea typeface="Meiryo UI" panose="020B0604030504040204" pitchFamily="50" charset="-128"/>
                <a:cs typeface="Calibri" panose="020F0502020204030204" pitchFamily="34" charset="0"/>
              </a:rPr>
              <a:t>the recorder (</a:t>
            </a: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NX400 only)</a:t>
            </a:r>
          </a:p>
          <a:p>
            <a:pPr marL="285750" indent="-285750" algn="l">
              <a:buFont typeface="Wingdings" panose="05000000000000000000" pitchFamily="2" charset="2"/>
              <a:buChar char="ü"/>
            </a:pPr>
            <a:r>
              <a:rPr lang="en-US" altLang="ja-JP" sz="1000" dirty="0">
                <a:effectLst/>
                <a:latin typeface="Calibri" panose="020F0502020204030204" pitchFamily="34" charset="0"/>
                <a:ea typeface="Meiryo UI" panose="020B0604030504040204" pitchFamily="50" charset="-128"/>
                <a:cs typeface="Calibri" panose="020F0502020204030204" pitchFamily="34" charset="0"/>
              </a:rPr>
              <a:t>Show web browser </a:t>
            </a:r>
            <a:r>
              <a:rPr lang="en-US" altLang="ja-JP" sz="1000" dirty="0" smtClean="0">
                <a:effectLst/>
                <a:latin typeface="Calibri" panose="020F0502020204030204" pitchFamily="34" charset="0"/>
                <a:ea typeface="Meiryo UI" panose="020B0604030504040204" pitchFamily="50" charset="-128"/>
                <a:cs typeface="Calibri" panose="020F0502020204030204" pitchFamily="34" charset="0"/>
              </a:rPr>
              <a:t>dialog</a:t>
            </a:r>
            <a:endParaRPr kumimoji="1" lang="ja-JP" altLang="en-US" sz="900" dirty="0" smtClean="0">
              <a:effectLst/>
              <a:latin typeface="Calibri" panose="020F0502020204030204" pitchFamily="34" charset="0"/>
              <a:ea typeface="Meiryo UI" panose="020B0604030504040204" pitchFamily="50" charset="-128"/>
              <a:cs typeface="Calibri" panose="020F0502020204030204" pitchFamily="34" charset="0"/>
            </a:endParaRPr>
          </a:p>
        </p:txBody>
      </p:sp>
      <p:cxnSp>
        <p:nvCxnSpPr>
          <p:cNvPr id="21" name="直線コネクタ 20"/>
          <p:cNvCxnSpPr/>
          <p:nvPr/>
        </p:nvCxnSpPr>
        <p:spPr>
          <a:xfrm>
            <a:off x="3369175" y="2359399"/>
            <a:ext cx="3246807" cy="0"/>
          </a:xfrm>
          <a:prstGeom prst="line">
            <a:avLst/>
          </a:prstGeom>
          <a:ln w="254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7790839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Ver.4.00)</a:t>
            </a:r>
            <a:endParaRPr kumimoji="1" lang="ja-JP" altLang="en-US" b="1" dirty="0">
              <a:solidFill>
                <a:srgbClr val="FF0000"/>
              </a:solidFill>
              <a:latin typeface="Calibri" panose="020F0502020204030204" pitchFamily="34" charset="0"/>
            </a:endParaRPr>
          </a:p>
        </p:txBody>
      </p:sp>
      <p:grpSp>
        <p:nvGrpSpPr>
          <p:cNvPr id="3" name="Group 708"/>
          <p:cNvGrpSpPr>
            <a:grpSpLocks noChangeAspect="1"/>
          </p:cNvGrpSpPr>
          <p:nvPr/>
        </p:nvGrpSpPr>
        <p:grpSpPr bwMode="auto">
          <a:xfrm>
            <a:off x="545296" y="1970973"/>
            <a:ext cx="627077" cy="418052"/>
            <a:chOff x="132" y="2044"/>
            <a:chExt cx="462" cy="308"/>
          </a:xfrm>
        </p:grpSpPr>
        <p:pic>
          <p:nvPicPr>
            <p:cNvPr id="4"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0"/>
            <p:cNvSpPr txBox="1">
              <a:spLocks noChangeArrowheads="1"/>
            </p:cNvSpPr>
            <p:nvPr/>
          </p:nvSpPr>
          <p:spPr bwMode="auto">
            <a:xfrm rot="20407034">
              <a:off x="158" y="2096"/>
              <a:ext cx="430" cy="198"/>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b="1" dirty="0">
                  <a:solidFill>
                    <a:srgbClr val="FF0000"/>
                  </a:solidFill>
                  <a:latin typeface="Calibri" panose="020F0502020204030204" pitchFamily="34" charset="0"/>
                  <a:ea typeface="ＭＳ Ｐゴシック" pitchFamily="50" charset="-128"/>
                </a:rPr>
                <a:t>N</a:t>
              </a:r>
              <a:r>
                <a:rPr kumimoji="1" lang="en-US" altLang="ja-JP" b="1" dirty="0" smtClean="0">
                  <a:solidFill>
                    <a:srgbClr val="FF0000"/>
                  </a:solidFill>
                  <a:latin typeface="Calibri" panose="020F0502020204030204" pitchFamily="34" charset="0"/>
                  <a:ea typeface="ＭＳ Ｐゴシック" pitchFamily="50" charset="-128"/>
                </a:rPr>
                <a:t>ew</a:t>
              </a:r>
              <a:r>
                <a:rPr kumimoji="1" lang="en-US" altLang="ja-JP"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15842228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466255263"/>
              </p:ext>
            </p:extLst>
          </p:nvPr>
        </p:nvGraphicFramePr>
        <p:xfrm>
          <a:off x="70182" y="1152623"/>
          <a:ext cx="8966634" cy="3674453"/>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60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AI Cameras, </a:t>
                      </a:r>
                    </a:p>
                    <a:p>
                      <a:pPr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     		model WV-X*****.</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Ver.4.00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Support for the AI motion detection application (WV-XAE200W)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Ver.4.00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Support for the AI privacy guard recording(WV-XAE201W)</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Ver.4.00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Ver.4.00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04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4.00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grpSp>
        <p:nvGrpSpPr>
          <p:cNvPr id="14" name="Group 708"/>
          <p:cNvGrpSpPr>
            <a:grpSpLocks noChangeAspect="1"/>
          </p:cNvGrpSpPr>
          <p:nvPr/>
        </p:nvGrpSpPr>
        <p:grpSpPr bwMode="auto">
          <a:xfrm>
            <a:off x="58750" y="101353"/>
            <a:ext cx="515681" cy="343788"/>
            <a:chOff x="132" y="2044"/>
            <a:chExt cx="462" cy="308"/>
          </a:xfrm>
        </p:grpSpPr>
        <p:pic>
          <p:nvPicPr>
            <p:cNvPr id="19"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93228441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1323439"/>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ea typeface="Meiryo UI" pitchFamily="50" charset="-128"/>
                <a:cs typeface="Calibri" panose="020F0502020204030204" pitchFamily="34" charset="0"/>
              </a:rPr>
              <a:t>Add the model name of AI camera to Model menu of </a:t>
            </a:r>
            <a:r>
              <a:rPr lang="en-US" altLang="ja-JP" sz="1800" b="1" dirty="0">
                <a:effectLst/>
                <a:latin typeface="Calibri" panose="020F0502020204030204" pitchFamily="34" charset="0"/>
                <a:cs typeface="Calibri" panose="020F0502020204030204" pitchFamily="34" charset="0"/>
              </a:rPr>
              <a:t>Registered information</a:t>
            </a:r>
            <a:endParaRPr lang="en-US" altLang="ja-JP" sz="1800" b="1" dirty="0">
              <a:effectLst/>
              <a:latin typeface="Calibri" panose="020F0502020204030204" pitchFamily="34" charset="0"/>
              <a:ea typeface="Meiryo UI" pitchFamily="50" charset="-128"/>
              <a:cs typeface="Calibri" panose="020F0502020204030204" pitchFamily="34" charset="0"/>
            </a:endParaRPr>
          </a:p>
          <a:p>
            <a:pPr algn="l">
              <a:defRPr/>
            </a:pPr>
            <a:r>
              <a:rPr lang="en-US" altLang="ja-JP" dirty="0" smtClean="0">
                <a:effectLst/>
                <a:latin typeface="Calibri" panose="020F0502020204030204" pitchFamily="34" charset="0"/>
                <a:ea typeface="Meiryo UI" pitchFamily="50" charset="-128"/>
                <a:cs typeface="Calibri" panose="020F0502020204030204" pitchFamily="34" charset="0"/>
              </a:rPr>
              <a:t>      </a:t>
            </a:r>
            <a:r>
              <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rPr>
              <a:t>WV-X1551LN</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 WV-X2251L, WV-X2551LN</a:t>
            </a: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lang="en-US" altLang="ja-JP"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Suffixes such as LN are not </a:t>
            </a:r>
            <a:r>
              <a:rPr lang="en-US" altLang="ja-JP" sz="1800" b="1" dirty="0" smtClean="0">
                <a:effectLst/>
                <a:latin typeface="Calibri" panose="020F0502020204030204" pitchFamily="34" charset="0"/>
                <a:cs typeface="Calibri" panose="020F0502020204030204" pitchFamily="34" charset="0"/>
              </a:rPr>
              <a:t>displayed</a:t>
            </a:r>
            <a:endParaRPr lang="ja-JP" altLang="en-US" sz="1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203" y="1557831"/>
            <a:ext cx="4533590" cy="2763029"/>
          </a:xfrm>
          <a:prstGeom prst="rect">
            <a:avLst/>
          </a:prstGeom>
        </p:spPr>
      </p:pic>
      <p:sp>
        <p:nvSpPr>
          <p:cNvPr id="13" name="正方形/長方形 12"/>
          <p:cNvSpPr/>
          <p:nvPr/>
        </p:nvSpPr>
        <p:spPr>
          <a:xfrm>
            <a:off x="5237252" y="3434055"/>
            <a:ext cx="593585" cy="47742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79450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Support for the </a:t>
            </a:r>
            <a:r>
              <a:rPr lang="en-US" altLang="ja-JP" b="1" dirty="0" smtClean="0">
                <a:latin typeface="Calibri" panose="020F0502020204030204" pitchFamily="34" charset="0"/>
                <a:cs typeface="Calibri" panose="020F0502020204030204" pitchFamily="34" charset="0"/>
              </a:rPr>
              <a:t>AI-VMD </a:t>
            </a:r>
            <a:r>
              <a:rPr lang="en-US" altLang="ja-JP" b="1" dirty="0">
                <a:latin typeface="Calibri" panose="020F0502020204030204" pitchFamily="34" charset="0"/>
                <a:cs typeface="Calibri" panose="020F0502020204030204" pitchFamily="34" charset="0"/>
              </a:rPr>
              <a:t>application  </a:t>
            </a:r>
            <a:r>
              <a:rPr lang="en-US" altLang="ja-JP" b="1" dirty="0" smtClean="0">
                <a:latin typeface="Calibri" panose="020F0502020204030204" pitchFamily="34" charset="0"/>
                <a:cs typeface="Calibri" panose="020F0502020204030204" pitchFamily="34" charset="0"/>
              </a:rPr>
              <a:t>1/5 </a:t>
            </a:r>
            <a:endParaRPr lang="en-US" altLang="ja-JP"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231654"/>
          </a:xfrm>
          <a:prstGeom prst="rect">
            <a:avLst/>
          </a:prstGeom>
        </p:spPr>
        <p:txBody>
          <a:bodyPr wrap="square">
            <a:spAutoFit/>
          </a:bodyPr>
          <a:lstStyle/>
          <a:p>
            <a:pPr marL="285750" indent="-285750" algn="l" defTabSz="457200">
              <a:spcBef>
                <a:spcPct val="20000"/>
              </a:spcBef>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Support for the AI motion detection application (WV-XAE200W)</a:t>
            </a:r>
            <a:endParaRPr lang="en-US" altLang="ja-JP" sz="1800" b="1" dirty="0">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sz="1800" b="1"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b="1" dirty="0" smtClean="0">
                <a:effectLst/>
                <a:latin typeface="Calibri" panose="020F0502020204030204" pitchFamily="34" charset="0"/>
                <a:cs typeface="Calibri" panose="020F0502020204030204" pitchFamily="34" charset="0"/>
              </a:rPr>
              <a:t>Overview</a:t>
            </a:r>
            <a:endParaRPr lang="en-US" altLang="ja-JP" b="1" dirty="0">
              <a:effectLst/>
              <a:latin typeface="Calibri" panose="020F0502020204030204" pitchFamily="34" charset="0"/>
              <a:cs typeface="Calibri" panose="020F0502020204030204" pitchFamily="34" charset="0"/>
            </a:endParaRPr>
          </a:p>
          <a:p>
            <a:pPr algn="l"/>
            <a:r>
              <a:rPr lang="en-US" altLang="ja-JP" dirty="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       </a:t>
            </a:r>
            <a:r>
              <a:rPr lang="en-US" altLang="ja-JP" dirty="0">
                <a:effectLst/>
                <a:latin typeface="Calibri" panose="020F0502020204030204" pitchFamily="34" charset="0"/>
                <a:cs typeface="Calibri" panose="020F0502020204030204" pitchFamily="34" charset="0"/>
              </a:rPr>
              <a:t>Alarms detected by the AI motion detection application of the camera (extended software alarm) are notified to </a:t>
            </a:r>
            <a:r>
              <a:rPr lang="en-US" altLang="ja-JP" dirty="0" smtClean="0">
                <a:effectLst/>
                <a:latin typeface="Calibri" panose="020F0502020204030204" pitchFamily="34" charset="0"/>
                <a:cs typeface="Calibri" panose="020F0502020204030204" pitchFamily="34" charset="0"/>
              </a:rPr>
              <a:t>   </a:t>
            </a:r>
          </a:p>
          <a:p>
            <a:pPr algn="l"/>
            <a:r>
              <a:rPr lang="en-US" altLang="ja-JP" dirty="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       the recorder as </a:t>
            </a:r>
            <a:r>
              <a:rPr lang="en-US" altLang="ja-JP" dirty="0">
                <a:effectLst/>
                <a:latin typeface="Calibri" panose="020F0502020204030204" pitchFamily="34" charset="0"/>
                <a:cs typeface="Calibri" panose="020F0502020204030204" pitchFamily="34" charset="0"/>
              </a:rPr>
              <a:t>Panasonic alarm protocols, and then the recorder performs event operation.</a:t>
            </a: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lang="en-US" altLang="ja-JP"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ü"/>
            </a:pPr>
            <a:r>
              <a:rPr lang="en-US" altLang="ja-JP" b="1" dirty="0">
                <a:effectLst/>
                <a:latin typeface="Calibri" panose="020F0502020204030204" pitchFamily="34" charset="0"/>
                <a:cs typeface="Calibri" panose="020F0502020204030204" pitchFamily="34" charset="0"/>
              </a:rPr>
              <a:t>Function</a:t>
            </a:r>
            <a:endParaRPr lang="en-US" altLang="ja-JP" dirty="0">
              <a:effectLst/>
              <a:latin typeface="Calibri" panose="020F0502020204030204" pitchFamily="34" charset="0"/>
              <a:cs typeface="Calibri" panose="020F0502020204030204" pitchFamily="34" charset="0"/>
            </a:endParaRPr>
          </a:p>
          <a:p>
            <a:pPr algn="l"/>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lang="en-US" altLang="ja-JP" dirty="0">
                <a:effectLst/>
                <a:latin typeface="Calibri" panose="020F0502020204030204" pitchFamily="34" charset="0"/>
                <a:cs typeface="Calibri" panose="020F0502020204030204" pitchFamily="34" charset="0"/>
              </a:rPr>
              <a:t>Receive the Extension software alarm and record the event.</a:t>
            </a:r>
            <a:br>
              <a:rPr lang="en-US" altLang="ja-JP" dirty="0">
                <a:effectLst/>
                <a:latin typeface="Calibri" panose="020F0502020204030204" pitchFamily="34" charset="0"/>
                <a:cs typeface="Calibri" panose="020F0502020204030204" pitchFamily="34" charset="0"/>
              </a:rPr>
            </a:br>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lang="en-US" altLang="ja-JP" dirty="0">
                <a:effectLst/>
                <a:latin typeface="Calibri" panose="020F0502020204030204" pitchFamily="34" charset="0"/>
                <a:cs typeface="Calibri" panose="020F0502020204030204" pitchFamily="34" charset="0"/>
              </a:rPr>
              <a:t>Search by specifying the alarm type of the Extension software.</a:t>
            </a:r>
            <a:br>
              <a:rPr lang="en-US" altLang="ja-JP" dirty="0">
                <a:effectLst/>
                <a:latin typeface="Calibri" panose="020F0502020204030204" pitchFamily="34" charset="0"/>
                <a:cs typeface="Calibri" panose="020F0502020204030204" pitchFamily="34" charset="0"/>
              </a:rPr>
            </a:br>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lang="en-US" altLang="ja-JP" dirty="0">
                <a:effectLst/>
                <a:latin typeface="Calibri" panose="020F0502020204030204" pitchFamily="34" charset="0"/>
                <a:cs typeface="Calibri" panose="020F0502020204030204" pitchFamily="34" charset="0"/>
              </a:rPr>
              <a:t>Record in the alarm log that the Extension software alarm has been received.</a:t>
            </a:r>
          </a:p>
          <a:p>
            <a:pPr marL="285750" indent="-285750" algn="l">
              <a:buFont typeface="Wingdings" panose="05000000000000000000" pitchFamily="2" charset="2"/>
              <a:buChar char="ü"/>
            </a:pPr>
            <a:endParaRPr lang="en-US" altLang="ja-JP"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ü"/>
            </a:pPr>
            <a:r>
              <a:rPr lang="en-US" altLang="ja-JP" b="1" dirty="0">
                <a:effectLst/>
                <a:latin typeface="Calibri" panose="020F0502020204030204" pitchFamily="34" charset="0"/>
                <a:cs typeface="Calibri" panose="020F0502020204030204" pitchFamily="34" charset="0"/>
              </a:rPr>
              <a:t>Terms of use</a:t>
            </a:r>
          </a:p>
          <a:p>
            <a:pPr algn="l"/>
            <a:r>
              <a:rPr lang="en-US" altLang="ja-JP" dirty="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     To </a:t>
            </a:r>
            <a:r>
              <a:rPr lang="en-US" altLang="ja-JP" dirty="0">
                <a:effectLst/>
                <a:latin typeface="Calibri" panose="020F0502020204030204" pitchFamily="34" charset="0"/>
                <a:cs typeface="Calibri" panose="020F0502020204030204" pitchFamily="34" charset="0"/>
              </a:rPr>
              <a:t>use the extension software alarms 1 to 4, the extension software WV-XAE200W must be installed on </a:t>
            </a:r>
            <a:r>
              <a:rPr lang="en-US" altLang="ja-JP" dirty="0" smtClean="0">
                <a:effectLst/>
                <a:latin typeface="Calibri" panose="020F0502020204030204" pitchFamily="34" charset="0"/>
                <a:cs typeface="Calibri" panose="020F0502020204030204" pitchFamily="34" charset="0"/>
              </a:rPr>
              <a:t>the</a:t>
            </a:r>
          </a:p>
          <a:p>
            <a:pPr algn="l"/>
            <a:r>
              <a:rPr lang="en-US" altLang="ja-JP" dirty="0">
                <a:effectLst/>
                <a:latin typeface="Calibri" panose="020F0502020204030204" pitchFamily="34" charset="0"/>
                <a:cs typeface="Calibri" panose="020F0502020204030204" pitchFamily="34" charset="0"/>
              </a:rPr>
              <a:t> </a:t>
            </a:r>
            <a:r>
              <a:rPr lang="en-US" altLang="ja-JP" dirty="0" smtClean="0">
                <a:effectLst/>
                <a:latin typeface="Calibri" panose="020F0502020204030204" pitchFamily="34" charset="0"/>
                <a:cs typeface="Calibri" panose="020F0502020204030204" pitchFamily="34" charset="0"/>
              </a:rPr>
              <a:t>      camera </a:t>
            </a:r>
            <a:r>
              <a:rPr lang="en-US" altLang="ja-JP" dirty="0">
                <a:effectLst/>
                <a:latin typeface="Calibri" panose="020F0502020204030204" pitchFamily="34" charset="0"/>
                <a:cs typeface="Calibri" panose="020F0502020204030204" pitchFamily="34" charset="0"/>
              </a:rPr>
              <a:t>and </a:t>
            </a:r>
            <a:r>
              <a:rPr lang="en-US" altLang="ja-JP" dirty="0" smtClean="0">
                <a:effectLst/>
                <a:latin typeface="Calibri" panose="020F0502020204030204" pitchFamily="34" charset="0"/>
                <a:cs typeface="Calibri" panose="020F0502020204030204" pitchFamily="34" charset="0"/>
              </a:rPr>
              <a:t>settings </a:t>
            </a:r>
            <a:r>
              <a:rPr lang="en-US" altLang="ja-JP" dirty="0">
                <a:effectLst/>
                <a:latin typeface="Calibri" panose="020F0502020204030204" pitchFamily="34" charset="0"/>
                <a:cs typeface="Calibri" panose="020F0502020204030204" pitchFamily="34" charset="0"/>
              </a:rPr>
              <a:t>must be completed.</a:t>
            </a: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40945874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Support for the </a:t>
            </a:r>
            <a:r>
              <a:rPr lang="en-US" altLang="ja-JP" b="1" dirty="0" smtClean="0">
                <a:latin typeface="Calibri" panose="020F0502020204030204" pitchFamily="34" charset="0"/>
                <a:cs typeface="Calibri" panose="020F0502020204030204" pitchFamily="34" charset="0"/>
              </a:rPr>
              <a:t>AI-VMD application  2/5 </a:t>
            </a:r>
            <a:endParaRPr lang="en-US" altLang="ja-JP"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0" name="テキスト ボックス 9"/>
          <p:cNvSpPr txBox="1"/>
          <p:nvPr/>
        </p:nvSpPr>
        <p:spPr>
          <a:xfrm>
            <a:off x="370545" y="682853"/>
            <a:ext cx="8620110" cy="4078928"/>
          </a:xfrm>
          <a:prstGeom prst="rect">
            <a:avLst/>
          </a:prstGeom>
          <a:noFill/>
        </p:spPr>
        <p:txBody>
          <a:bodyPr wrap="square" lIns="36000" tIns="36000" rIns="36000" bIns="36000" rtlCol="0">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Add Extension software </a:t>
            </a:r>
            <a:r>
              <a:rPr lang="en-US" altLang="ja-JP" sz="1800" b="1" dirty="0" smtClean="0">
                <a:effectLst/>
                <a:latin typeface="Calibri" panose="020F0502020204030204" pitchFamily="34" charset="0"/>
                <a:cs typeface="Calibri" panose="020F0502020204030204" pitchFamily="34" charset="0"/>
              </a:rPr>
              <a:t>alarm</a:t>
            </a:r>
          </a:p>
          <a:p>
            <a:pPr marL="285750" indent="-285750" algn="l">
              <a:buFont typeface="Wingdings" panose="05000000000000000000" pitchFamily="2" charset="2"/>
              <a:buChar char="n"/>
            </a:pPr>
            <a:endParaRPr lang="en-US" altLang="ja-JP"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a:effectLst/>
              <a:latin typeface="Calibri" panose="020F0502020204030204" pitchFamily="34" charset="0"/>
              <a:cs typeface="Calibri" panose="020F0502020204030204" pitchFamily="34" charset="0"/>
            </a:endParaRPr>
          </a:p>
          <a:p>
            <a:pPr algn="l"/>
            <a:endParaRPr lang="en-US" altLang="ja-JP" dirty="0" smtClean="0">
              <a:effectLst/>
              <a:latin typeface="Calibri" panose="020F0502020204030204" pitchFamily="34" charset="0"/>
              <a:cs typeface="Calibri" panose="020F0502020204030204" pitchFamily="34" charset="0"/>
            </a:endParaRPr>
          </a:p>
          <a:p>
            <a:pPr algn="l"/>
            <a:endParaRPr lang="en-US" altLang="ja-JP" dirty="0" smtClean="0">
              <a:effectLst/>
              <a:latin typeface="Calibri" panose="020F0502020204030204" pitchFamily="34" charset="0"/>
              <a:cs typeface="Calibri" panose="020F0502020204030204" pitchFamily="34" charset="0"/>
            </a:endParaRPr>
          </a:p>
          <a:p>
            <a:pPr algn="l"/>
            <a:endParaRPr lang="en-US" altLang="ja-JP" dirty="0">
              <a:effectLst/>
              <a:latin typeface="Calibri" panose="020F0502020204030204" pitchFamily="34" charset="0"/>
              <a:cs typeface="Calibri" panose="020F0502020204030204" pitchFamily="34" charset="0"/>
            </a:endParaRPr>
          </a:p>
          <a:p>
            <a:pPr algn="l"/>
            <a:r>
              <a:rPr lang="en-US" altLang="ja-JP" sz="1200"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cs typeface="Calibri" panose="020F0502020204030204" pitchFamily="34" charset="0"/>
              </a:rPr>
              <a:t>The i-VMD alarm of the existing camera is recorded as a "camera site alarm" as </a:t>
            </a:r>
            <a:r>
              <a:rPr lang="en-US" altLang="ja-JP" sz="1200" dirty="0" smtClean="0">
                <a:effectLst/>
                <a:latin typeface="Calibri" panose="020F0502020204030204" pitchFamily="34" charset="0"/>
                <a:cs typeface="Calibri" panose="020F0502020204030204" pitchFamily="34" charset="0"/>
              </a:rPr>
              <a:t>before.</a:t>
            </a:r>
          </a:p>
          <a:p>
            <a:pPr algn="l">
              <a:lnSpc>
                <a:spcPts val="2300"/>
              </a:lnSpc>
            </a:pPr>
            <a:r>
              <a:rPr lang="en-US" altLang="ja-JP" sz="1200" dirty="0" smtClean="0">
                <a:effectLst/>
                <a:latin typeface="Calibri" panose="020F0502020204030204" pitchFamily="34" charset="0"/>
                <a:cs typeface="Calibri" panose="020F0502020204030204" pitchFamily="34" charset="0"/>
              </a:rPr>
              <a:t>     *The</a:t>
            </a:r>
            <a:r>
              <a:rPr lang="ja-JP" altLang="en-US" sz="1200" dirty="0" smtClean="0">
                <a:effectLst/>
                <a:latin typeface="Calibri" panose="020F0502020204030204" pitchFamily="34" charset="0"/>
                <a:cs typeface="Calibri" panose="020F0502020204030204" pitchFamily="34" charset="0"/>
              </a:rPr>
              <a:t> </a:t>
            </a:r>
            <a:r>
              <a:rPr lang="en-US" altLang="ja-JP" sz="1200" dirty="0" smtClean="0">
                <a:effectLst/>
                <a:latin typeface="Calibri" panose="020F0502020204030204" pitchFamily="34" charset="0"/>
                <a:cs typeface="Calibri" panose="020F0502020204030204" pitchFamily="34" charset="0"/>
              </a:rPr>
              <a:t>Extension </a:t>
            </a:r>
            <a:r>
              <a:rPr lang="en-US" altLang="ja-JP" sz="1200" dirty="0">
                <a:effectLst/>
                <a:latin typeface="Calibri" panose="020F0502020204030204" pitchFamily="34" charset="0"/>
                <a:cs typeface="Calibri" panose="020F0502020204030204" pitchFamily="34" charset="0"/>
              </a:rPr>
              <a:t>software alarm 1-8 are distinguished by the </a:t>
            </a:r>
            <a:r>
              <a:rPr lang="en-US" altLang="ja-JP" sz="1200" dirty="0">
                <a:solidFill>
                  <a:schemeClr val="dk1"/>
                </a:solidFill>
                <a:effectLst/>
                <a:latin typeface="Calibri" panose="020F0502020204030204" pitchFamily="34" charset="0"/>
                <a:cs typeface="Calibri" panose="020F0502020204030204" pitchFamily="34" charset="0"/>
              </a:rPr>
              <a:t>Panasonic alarm protocol </a:t>
            </a:r>
            <a:r>
              <a:rPr lang="en-US" altLang="ja-JP" sz="1200" dirty="0">
                <a:effectLst/>
                <a:latin typeface="Calibri" panose="020F0502020204030204" pitchFamily="34" charset="0"/>
                <a:cs typeface="Calibri" panose="020F0502020204030204" pitchFamily="34" charset="0"/>
              </a:rPr>
              <a:t>message </a:t>
            </a:r>
            <a:r>
              <a:rPr lang="en-US" altLang="ja-JP" sz="1200" dirty="0" smtClean="0">
                <a:effectLst/>
                <a:latin typeface="Calibri" panose="020F0502020204030204" pitchFamily="34" charset="0"/>
                <a:cs typeface="Calibri" panose="020F0502020204030204" pitchFamily="34" charset="0"/>
              </a:rPr>
              <a:t>ID.</a:t>
            </a:r>
            <a:endParaRPr kumimoji="0" lang="ja-JP" altLang="en-US" sz="1200"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lnSpc>
                <a:spcPts val="2300"/>
              </a:lnSpc>
            </a:pPr>
            <a:endParaRPr kumimoji="0" lang="ja-JP" altLang="en-US"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n"/>
            </a:pPr>
            <a:endParaRPr lang="en-US" altLang="ja-JP"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dirty="0">
              <a:effectLst/>
              <a:latin typeface="Calibri" panose="020F0502020204030204" pitchFamily="34" charset="0"/>
              <a:cs typeface="Calibri" panose="020F0502020204030204" pitchFamily="34" charset="0"/>
            </a:endParaRPr>
          </a:p>
          <a:p>
            <a:pPr algn="l"/>
            <a:r>
              <a:rPr kumimoji="0" lang="en-US" altLang="ja-JP" sz="1200"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solidFill>
                  <a:schemeClr val="dk1"/>
                </a:solidFill>
                <a:effectLst/>
                <a:latin typeface="Calibri" panose="020F0502020204030204" pitchFamily="34" charset="0"/>
                <a:cs typeface="Calibri" panose="020F0502020204030204" pitchFamily="34" charset="0"/>
              </a:rPr>
              <a:t>Panasonic </a:t>
            </a:r>
            <a:r>
              <a:rPr lang="en-US" altLang="ja-JP" sz="1200" dirty="0">
                <a:solidFill>
                  <a:schemeClr val="dk1"/>
                </a:solidFill>
                <a:effectLst/>
                <a:latin typeface="Calibri" panose="020F0502020204030204" pitchFamily="34" charset="0"/>
                <a:cs typeface="Calibri" panose="020F0502020204030204" pitchFamily="34" charset="0"/>
              </a:rPr>
              <a:t>alarm </a:t>
            </a:r>
            <a:r>
              <a:rPr lang="en-US" altLang="ja-JP" sz="1200" dirty="0" smtClean="0">
                <a:solidFill>
                  <a:schemeClr val="dk1"/>
                </a:solidFill>
                <a:effectLst/>
                <a:latin typeface="Calibri" panose="020F0502020204030204" pitchFamily="34" charset="0"/>
                <a:cs typeface="Calibri" panose="020F0502020204030204" pitchFamily="34" charset="0"/>
              </a:rPr>
              <a:t>protocols </a:t>
            </a:r>
            <a:r>
              <a:rPr lang="en-US" altLang="ja-JP" sz="1200" dirty="0" smtClean="0">
                <a:effectLst/>
                <a:latin typeface="Calibri" panose="020F0502020204030204" pitchFamily="34" charset="0"/>
                <a:cs typeface="Calibri" panose="020F0502020204030204" pitchFamily="34" charset="0"/>
              </a:rPr>
              <a:t>other </a:t>
            </a:r>
            <a:r>
              <a:rPr lang="en-US" altLang="ja-JP" sz="1200" dirty="0">
                <a:effectLst/>
                <a:latin typeface="Calibri" panose="020F0502020204030204" pitchFamily="34" charset="0"/>
                <a:cs typeface="Calibri" panose="020F0502020204030204" pitchFamily="34" charset="0"/>
              </a:rPr>
              <a:t>than the message ID set in the Extension software alarm menu are recorded as camera </a:t>
            </a:r>
            <a:r>
              <a:rPr lang="en-US" altLang="ja-JP" sz="1200" dirty="0" smtClean="0">
                <a:effectLst/>
                <a:latin typeface="Calibri" panose="020F0502020204030204" pitchFamily="34" charset="0"/>
                <a:cs typeface="Calibri" panose="020F0502020204030204" pitchFamily="34" charset="0"/>
              </a:rPr>
              <a:t>site alarms.</a:t>
            </a:r>
            <a:endParaRPr lang="en-US" altLang="ja-JP" dirty="0">
              <a:effectLst/>
              <a:latin typeface="Calibri" panose="020F0502020204030204" pitchFamily="34" charset="0"/>
              <a:cs typeface="Calibri" panose="020F0502020204030204" pitchFamily="34" charset="0"/>
            </a:endParaRPr>
          </a:p>
        </p:txBody>
      </p:sp>
      <p:graphicFrame>
        <p:nvGraphicFramePr>
          <p:cNvPr id="13" name="表 12"/>
          <p:cNvGraphicFramePr>
            <a:graphicFrameLocks noGrp="1"/>
          </p:cNvGraphicFramePr>
          <p:nvPr>
            <p:extLst>
              <p:ext uri="{D42A27DB-BD31-4B8C-83A1-F6EECF244321}">
                <p14:modId xmlns:p14="http://schemas.microsoft.com/office/powerpoint/2010/main" val="4021124491"/>
              </p:ext>
            </p:extLst>
          </p:nvPr>
        </p:nvGraphicFramePr>
        <p:xfrm>
          <a:off x="2568805" y="1047144"/>
          <a:ext cx="6312387" cy="1226820"/>
        </p:xfrm>
        <a:graphic>
          <a:graphicData uri="http://schemas.openxmlformats.org/drawingml/2006/table">
            <a:tbl>
              <a:tblPr firstRow="1">
                <a:tableStyleId>{7DF18680-E054-41AD-8BC1-D1AEF772440D}</a:tableStyleId>
              </a:tblPr>
              <a:tblGrid>
                <a:gridCol w="1604920">
                  <a:extLst>
                    <a:ext uri="{9D8B030D-6E8A-4147-A177-3AD203B41FA5}">
                      <a16:colId xmlns:a16="http://schemas.microsoft.com/office/drawing/2014/main" val="4152852760"/>
                    </a:ext>
                  </a:extLst>
                </a:gridCol>
                <a:gridCol w="4707467">
                  <a:extLst>
                    <a:ext uri="{9D8B030D-6E8A-4147-A177-3AD203B41FA5}">
                      <a16:colId xmlns:a16="http://schemas.microsoft.com/office/drawing/2014/main" val="1669789641"/>
                    </a:ext>
                  </a:extLst>
                </a:gridCol>
              </a:tblGrid>
              <a:tr h="0">
                <a:tc>
                  <a:txBody>
                    <a:bodyPr/>
                    <a:lstStyle/>
                    <a:p>
                      <a:pPr algn="ctr">
                        <a:lnSpc>
                          <a:spcPct val="100000"/>
                        </a:lnSpc>
                      </a:pPr>
                      <a:r>
                        <a:rPr kumimoji="1" lang="en-US" altLang="ja-JP" sz="1050" baseline="0" dirty="0" smtClean="0">
                          <a:latin typeface="Calibri" panose="020F0502020204030204" pitchFamily="34" charset="0"/>
                          <a:ea typeface="Meiryo UI" panose="020B0604030504040204" pitchFamily="50" charset="-128"/>
                          <a:cs typeface="Calibri" panose="020F0502020204030204" pitchFamily="34" charset="0"/>
                        </a:rPr>
                        <a:t>Type (after support)</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050" dirty="0" smtClean="0">
                          <a:latin typeface="Calibri" panose="020F0502020204030204" pitchFamily="34" charset="0"/>
                          <a:ea typeface="Meiryo UI" panose="020B0604030504040204" pitchFamily="50" charset="-128"/>
                          <a:cs typeface="Calibri" panose="020F0502020204030204" pitchFamily="34" charset="0"/>
                        </a:rPr>
                        <a:t>Trigger</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642124740"/>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Terminal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Recording triggered by a</a:t>
                      </a:r>
                      <a:r>
                        <a:rPr kumimoji="1" lang="ja-JP" altLang="en-US" sz="100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terminal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559581230"/>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Camera site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Recording triggered by </a:t>
                      </a:r>
                      <a:r>
                        <a:rPr lang="en-US" altLang="ja-JP" sz="1000" b="0" i="0" u="none" strike="noStrike" kern="1200" baseline="0" dirty="0" smtClean="0">
                          <a:solidFill>
                            <a:schemeClr val="dk1"/>
                          </a:solidFill>
                          <a:latin typeface="Calibri" panose="020F0502020204030204" pitchFamily="34" charset="0"/>
                          <a:ea typeface="+mn-ea"/>
                          <a:cs typeface="Calibri" panose="020F0502020204030204" pitchFamily="34" charset="0"/>
                        </a:rPr>
                        <a:t>Panasonic alarm protocol</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422829345"/>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Command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Cgi command</a:t>
                      </a:r>
                      <a:r>
                        <a:rPr kumimoji="1" lang="ja-JP" altLang="en-US" sz="10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/cgi-bin/comalarm.cgi</a:t>
                      </a:r>
                      <a:r>
                        <a:rPr kumimoji="1" lang="ja-JP" altLang="en-US" sz="1000" dirty="0" smtClean="0">
                          <a:latin typeface="Calibri" panose="020F0502020204030204" pitchFamily="34" charset="0"/>
                          <a:ea typeface="Meiryo UI" panose="020B0604030504040204" pitchFamily="50" charset="-128"/>
                          <a:cs typeface="Calibri" panose="020F0502020204030204" pitchFamily="34" charset="0"/>
                        </a:rPr>
                        <a:t>）</a:t>
                      </a: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Recording triggered by a</a:t>
                      </a:r>
                      <a:r>
                        <a:rPr kumimoji="1" lang="ja-JP" altLang="en-US" sz="1000" dirty="0" smtClean="0">
                          <a:latin typeface="Calibri" panose="020F0502020204030204" pitchFamily="34" charset="0"/>
                          <a:ea typeface="Meiryo UI" panose="020B0604030504040204" pitchFamily="50" charset="-128"/>
                          <a:cs typeface="Calibri" panose="020F0502020204030204" pitchFamily="34" charset="0"/>
                        </a:rPr>
                        <a:t>　</a:t>
                      </a: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command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984882076"/>
                  </a:ext>
                </a:extLst>
              </a:tr>
              <a:tr h="0">
                <a:tc>
                  <a:txBody>
                    <a:bodyPr/>
                    <a:lstStyle/>
                    <a:p>
                      <a:pPr algn="l">
                        <a:lnSpc>
                          <a:spcPct val="100000"/>
                        </a:lnSpc>
                      </a:pPr>
                      <a:r>
                        <a:rPr lang="en-US" altLang="ja-JP" sz="1000" b="1" dirty="0" smtClean="0">
                          <a:effectLst/>
                          <a:latin typeface="Calibri" panose="020F0502020204030204" pitchFamily="34" charset="0"/>
                          <a:cs typeface="Calibri" panose="020F0502020204030204" pitchFamily="34" charset="0"/>
                        </a:rPr>
                        <a:t>Extension software alarm </a:t>
                      </a:r>
                      <a:endParaRPr kumimoji="1" lang="ja-JP" altLang="en-US" sz="1000" b="1" i="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Recording triggered by </a:t>
                      </a:r>
                      <a:r>
                        <a:rPr lang="en-US" altLang="ja-JP" sz="1000" b="0" i="0" u="none" strike="noStrike" kern="1200" baseline="0" dirty="0" smtClean="0">
                          <a:solidFill>
                            <a:schemeClr val="dk1"/>
                          </a:solidFill>
                          <a:latin typeface="Calibri" panose="020F0502020204030204" pitchFamily="34" charset="0"/>
                          <a:ea typeface="+mn-ea"/>
                          <a:cs typeface="Calibri" panose="020F0502020204030204" pitchFamily="34" charset="0"/>
                        </a:rPr>
                        <a:t>Panasonic alarm protocol</a:t>
                      </a:r>
                      <a:endParaRPr kumimoji="1" lang="ja-JP" altLang="en-US" sz="1000" b="1"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7724353"/>
                  </a:ext>
                </a:extLst>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67464225"/>
              </p:ext>
            </p:extLst>
          </p:nvPr>
        </p:nvGraphicFramePr>
        <p:xfrm>
          <a:off x="730789" y="1245267"/>
          <a:ext cx="1191141" cy="982980"/>
        </p:xfrm>
        <a:graphic>
          <a:graphicData uri="http://schemas.openxmlformats.org/drawingml/2006/table">
            <a:tbl>
              <a:tblPr firstRow="1">
                <a:tableStyleId>{7DF18680-E054-41AD-8BC1-D1AEF772440D}</a:tableStyleId>
              </a:tblPr>
              <a:tblGrid>
                <a:gridCol w="1191141">
                  <a:extLst>
                    <a:ext uri="{9D8B030D-6E8A-4147-A177-3AD203B41FA5}">
                      <a16:colId xmlns:a16="http://schemas.microsoft.com/office/drawing/2014/main" val="4152852760"/>
                    </a:ext>
                  </a:extLst>
                </a:gridCol>
              </a:tblGrid>
              <a:tr h="0">
                <a:tc>
                  <a:txBody>
                    <a:bodyPr/>
                    <a:lstStyle/>
                    <a:p>
                      <a:pPr algn="ctr">
                        <a:lnSpc>
                          <a:spcPct val="100000"/>
                        </a:lnSpc>
                      </a:pPr>
                      <a:r>
                        <a:rPr kumimoji="1" lang="en-US" altLang="ja-JP" sz="1050" baseline="0" dirty="0" smtClean="0">
                          <a:latin typeface="Calibri" panose="020F0502020204030204" pitchFamily="34" charset="0"/>
                          <a:ea typeface="Meiryo UI" panose="020B0604030504040204" pitchFamily="50" charset="-128"/>
                          <a:cs typeface="Calibri" panose="020F0502020204030204" pitchFamily="34" charset="0"/>
                        </a:rPr>
                        <a:t>Type </a:t>
                      </a:r>
                      <a:endParaRPr kumimoji="1" lang="ja-JP" altLang="en-US" sz="105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642124740"/>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Terminal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559581230"/>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Camera site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422829345"/>
                  </a:ext>
                </a:extLst>
              </a:tr>
              <a:tr h="0">
                <a:tc>
                  <a:txBody>
                    <a:bodyPr/>
                    <a:lstStyle/>
                    <a:p>
                      <a:pPr algn="l">
                        <a:lnSpc>
                          <a:spcPct val="100000"/>
                        </a:lnSpc>
                      </a:pPr>
                      <a:r>
                        <a:rPr kumimoji="1" lang="en-US" altLang="ja-JP" sz="1000" dirty="0" smtClean="0">
                          <a:latin typeface="Calibri" panose="020F0502020204030204" pitchFamily="34" charset="0"/>
                          <a:ea typeface="Meiryo UI" panose="020B0604030504040204" pitchFamily="50" charset="-128"/>
                          <a:cs typeface="Calibri" panose="020F0502020204030204" pitchFamily="34" charset="0"/>
                        </a:rPr>
                        <a:t>Command alarm</a:t>
                      </a:r>
                      <a:endParaRPr kumimoji="1" lang="ja-JP" altLang="en-US" sz="10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984882076"/>
                  </a:ext>
                </a:extLst>
              </a:tr>
            </a:tbl>
          </a:graphicData>
        </a:graphic>
      </p:graphicFrame>
      <p:sp>
        <p:nvSpPr>
          <p:cNvPr id="17" name="右矢印 16"/>
          <p:cNvSpPr/>
          <p:nvPr/>
        </p:nvSpPr>
        <p:spPr>
          <a:xfrm>
            <a:off x="2075891" y="1494441"/>
            <a:ext cx="329783" cy="484632"/>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a:blip r:embed="rId2"/>
          <a:stretch>
            <a:fillRect/>
          </a:stretch>
        </p:blipFill>
        <p:spPr>
          <a:xfrm>
            <a:off x="1100516" y="3127306"/>
            <a:ext cx="2822713" cy="1276021"/>
          </a:xfrm>
          <a:prstGeom prst="rect">
            <a:avLst/>
          </a:prstGeom>
        </p:spPr>
      </p:pic>
      <p:sp>
        <p:nvSpPr>
          <p:cNvPr id="19" name="正方形/長方形 18"/>
          <p:cNvSpPr/>
          <p:nvPr/>
        </p:nvSpPr>
        <p:spPr>
          <a:xfrm>
            <a:off x="1137199" y="4033532"/>
            <a:ext cx="2084859" cy="19864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 name="直線コネクタ 19"/>
          <p:cNvCxnSpPr/>
          <p:nvPr/>
        </p:nvCxnSpPr>
        <p:spPr>
          <a:xfrm flipV="1">
            <a:off x="3222058" y="3877519"/>
            <a:ext cx="2605965" cy="255334"/>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1" name="図 20"/>
          <p:cNvPicPr>
            <a:picLocks noChangeAspect="1"/>
          </p:cNvPicPr>
          <p:nvPr/>
        </p:nvPicPr>
        <p:blipFill>
          <a:blip r:embed="rId3"/>
          <a:stretch>
            <a:fillRect/>
          </a:stretch>
        </p:blipFill>
        <p:spPr>
          <a:xfrm>
            <a:off x="5163553" y="3110230"/>
            <a:ext cx="2456160" cy="1293097"/>
          </a:xfrm>
          <a:prstGeom prst="rect">
            <a:avLst/>
          </a:prstGeom>
          <a:ln w="28575">
            <a:solidFill>
              <a:srgbClr val="FF0000"/>
            </a:solidFill>
          </a:ln>
        </p:spPr>
      </p:pic>
      <p:sp>
        <p:nvSpPr>
          <p:cNvPr id="22" name="テキスト ボックス 2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6526841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Support for the </a:t>
            </a:r>
            <a:r>
              <a:rPr lang="en-US" altLang="ja-JP" b="1" dirty="0" smtClean="0">
                <a:latin typeface="Calibri" panose="020F0502020204030204" pitchFamily="34" charset="0"/>
                <a:cs typeface="Calibri" panose="020F0502020204030204" pitchFamily="34" charset="0"/>
              </a:rPr>
              <a:t>AI-VMD application  3/5 </a:t>
            </a:r>
            <a:endParaRPr lang="en-US" altLang="ja-JP"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2523768"/>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Search for recorded Extension software </a:t>
            </a:r>
            <a:r>
              <a:rPr lang="en-US" altLang="ja-JP" sz="1800" b="1" dirty="0" smtClean="0">
                <a:effectLst/>
                <a:latin typeface="Calibri" panose="020F0502020204030204" pitchFamily="34" charset="0"/>
                <a:cs typeface="Calibri" panose="020F0502020204030204" pitchFamily="34" charset="0"/>
              </a:rPr>
              <a:t>alarm</a:t>
            </a:r>
            <a:endParaRPr lang="en-US" altLang="ja-JP" sz="1800" b="1"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dirty="0" smtClean="0">
                <a:latin typeface="Calibri" panose="020F0502020204030204" pitchFamily="34" charset="0"/>
                <a:cs typeface="Calibri" panose="020F0502020204030204" pitchFamily="34" charset="0"/>
              </a:rPr>
              <a:t>Recorded </a:t>
            </a:r>
            <a:r>
              <a:rPr lang="en-US" altLang="ja-JP" dirty="0">
                <a:latin typeface="Calibri" panose="020F0502020204030204" pitchFamily="34" charset="0"/>
                <a:cs typeface="Calibri" panose="020F0502020204030204" pitchFamily="34" charset="0"/>
              </a:rPr>
              <a:t>event search on main</a:t>
            </a:r>
            <a:r>
              <a:rPr lang="ja-JP" altLang="en-US" dirty="0">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monitor</a:t>
            </a:r>
          </a:p>
          <a:p>
            <a:pPr marL="285750" indent="-285750" algn="l">
              <a:buFont typeface="Wingdings" panose="05000000000000000000" pitchFamily="2" charset="2"/>
              <a:buChar char="ü"/>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dirty="0" smtClean="0">
                <a:latin typeface="Calibri" panose="020F0502020204030204" pitchFamily="34" charset="0"/>
                <a:cs typeface="Calibri" panose="020F0502020204030204" pitchFamily="34" charset="0"/>
              </a:rPr>
              <a:t>Recorded </a:t>
            </a:r>
            <a:r>
              <a:rPr lang="en-US" altLang="ja-JP" dirty="0">
                <a:latin typeface="Calibri" panose="020F0502020204030204" pitchFamily="34" charset="0"/>
                <a:cs typeface="Calibri" panose="020F0502020204030204" pitchFamily="34" charset="0"/>
              </a:rPr>
              <a:t>event search on PC web browser </a:t>
            </a:r>
            <a:endParaRPr lang="ja-JP" altLang="en-US"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p:txBody>
      </p:sp>
      <p:pic>
        <p:nvPicPr>
          <p:cNvPr id="10" name="図 9"/>
          <p:cNvPicPr>
            <a:picLocks noChangeAspect="1"/>
          </p:cNvPicPr>
          <p:nvPr/>
        </p:nvPicPr>
        <p:blipFill>
          <a:blip r:embed="rId3"/>
          <a:stretch>
            <a:fillRect/>
          </a:stretch>
        </p:blipFill>
        <p:spPr>
          <a:xfrm>
            <a:off x="576772" y="1206709"/>
            <a:ext cx="1743840" cy="1538626"/>
          </a:xfrm>
          <a:prstGeom prst="rect">
            <a:avLst/>
          </a:prstGeom>
        </p:spPr>
      </p:pic>
      <p:pic>
        <p:nvPicPr>
          <p:cNvPr id="13" name="図 12"/>
          <p:cNvPicPr>
            <a:picLocks noChangeAspect="1"/>
          </p:cNvPicPr>
          <p:nvPr/>
        </p:nvPicPr>
        <p:blipFill>
          <a:blip r:embed="rId4"/>
          <a:stretch>
            <a:fillRect/>
          </a:stretch>
        </p:blipFill>
        <p:spPr>
          <a:xfrm>
            <a:off x="2830042" y="1725553"/>
            <a:ext cx="2264053" cy="753273"/>
          </a:xfrm>
          <a:prstGeom prst="rect">
            <a:avLst/>
          </a:prstGeom>
          <a:ln w="28575">
            <a:solidFill>
              <a:srgbClr val="FF0000"/>
            </a:solidFill>
          </a:ln>
        </p:spPr>
      </p:pic>
      <p:sp>
        <p:nvSpPr>
          <p:cNvPr id="16" name="正方形/長方形 15"/>
          <p:cNvSpPr/>
          <p:nvPr/>
        </p:nvSpPr>
        <p:spPr>
          <a:xfrm>
            <a:off x="576773" y="1813878"/>
            <a:ext cx="1743840" cy="60728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矢印コネクタ 16"/>
          <p:cNvCxnSpPr/>
          <p:nvPr/>
        </p:nvCxnSpPr>
        <p:spPr>
          <a:xfrm>
            <a:off x="2320612" y="2090381"/>
            <a:ext cx="361657" cy="43961"/>
          </a:xfrm>
          <a:prstGeom prst="straightConnector1">
            <a:avLst/>
          </a:prstGeom>
          <a:ln w="31750">
            <a:solidFill>
              <a:srgbClr val="FF2929"/>
            </a:solidFill>
            <a:tailEnd type="triangle"/>
          </a:ln>
        </p:spPr>
        <p:style>
          <a:lnRef idx="2">
            <a:schemeClr val="accent1"/>
          </a:lnRef>
          <a:fillRef idx="0">
            <a:schemeClr val="accent1"/>
          </a:fillRef>
          <a:effectRef idx="1">
            <a:schemeClr val="accent1"/>
          </a:effectRef>
          <a:fontRef idx="minor">
            <a:schemeClr val="tx1"/>
          </a:fontRef>
        </p:style>
      </p:cxnSp>
      <p:pic>
        <p:nvPicPr>
          <p:cNvPr id="18" name="図 17"/>
          <p:cNvPicPr>
            <a:picLocks noChangeAspect="1"/>
          </p:cNvPicPr>
          <p:nvPr/>
        </p:nvPicPr>
        <p:blipFill>
          <a:blip r:embed="rId5"/>
          <a:stretch>
            <a:fillRect/>
          </a:stretch>
        </p:blipFill>
        <p:spPr>
          <a:xfrm>
            <a:off x="3186945" y="3618816"/>
            <a:ext cx="2248652" cy="851963"/>
          </a:xfrm>
          <a:prstGeom prst="rect">
            <a:avLst/>
          </a:prstGeom>
          <a:ln w="28575">
            <a:solidFill>
              <a:srgbClr val="FF0000"/>
            </a:solidFill>
          </a:ln>
        </p:spPr>
      </p:pic>
      <p:pic>
        <p:nvPicPr>
          <p:cNvPr id="19" name="図 18"/>
          <p:cNvPicPr>
            <a:picLocks noChangeAspect="1"/>
          </p:cNvPicPr>
          <p:nvPr/>
        </p:nvPicPr>
        <p:blipFill>
          <a:blip r:embed="rId6"/>
          <a:stretch>
            <a:fillRect/>
          </a:stretch>
        </p:blipFill>
        <p:spPr>
          <a:xfrm>
            <a:off x="585239" y="3136797"/>
            <a:ext cx="2342691" cy="1714605"/>
          </a:xfrm>
          <a:prstGeom prst="rect">
            <a:avLst/>
          </a:prstGeom>
        </p:spPr>
      </p:pic>
      <p:sp>
        <p:nvSpPr>
          <p:cNvPr id="20" name="正方形/長方形 19"/>
          <p:cNvSpPr/>
          <p:nvPr/>
        </p:nvSpPr>
        <p:spPr>
          <a:xfrm>
            <a:off x="1070209" y="3956705"/>
            <a:ext cx="1861438" cy="57284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矢印コネクタ 20"/>
          <p:cNvCxnSpPr>
            <a:endCxn id="18" idx="1"/>
          </p:cNvCxnSpPr>
          <p:nvPr/>
        </p:nvCxnSpPr>
        <p:spPr>
          <a:xfrm flipV="1">
            <a:off x="2924815" y="4044798"/>
            <a:ext cx="262130" cy="136664"/>
          </a:xfrm>
          <a:prstGeom prst="straightConnector1">
            <a:avLst/>
          </a:prstGeom>
          <a:ln w="31750">
            <a:solidFill>
              <a:srgbClr val="FF2929"/>
            </a:solidFill>
            <a:tailEnd type="triangle"/>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3271615" y="1274992"/>
            <a:ext cx="6020948" cy="1282402"/>
          </a:xfrm>
          <a:prstGeom prst="rect">
            <a:avLst/>
          </a:prstGeom>
        </p:spPr>
        <p:txBody>
          <a:bodyPr wrap="square">
            <a:spAutoFit/>
          </a:bodyPr>
          <a:lstStyle/>
          <a:p>
            <a:pPr marL="87313" indent="-87313" algn="l">
              <a:lnSpc>
                <a:spcPts val="2000"/>
              </a:lnSpc>
            </a:pP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Screen change has been made to [Advanced setup]</a:t>
            </a:r>
            <a:r>
              <a:rPr lang="ja-JP" altLang="en-US"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and</a:t>
            </a:r>
            <a:r>
              <a:rPr lang="ja-JP" altLang="en-US"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Event type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added.</a:t>
            </a:r>
          </a:p>
          <a:p>
            <a:pPr marL="87313" indent="-87313" algn="l">
              <a:lnSpc>
                <a:spcPts val="2000"/>
              </a:lnSpc>
            </a:pPr>
            <a:endParaRPr lang="en-US" altLang="ja-JP" sz="1200" dirty="0">
              <a:effectLst/>
              <a:latin typeface="Calibri" panose="020F0502020204030204" pitchFamily="34" charset="0"/>
              <a:ea typeface="Meiryo UI" panose="020B0604030504040204" pitchFamily="50" charset="-128"/>
              <a:cs typeface="Calibri" panose="020F0502020204030204" pitchFamily="34" charset="0"/>
            </a:endParaRPr>
          </a:p>
          <a:p>
            <a:pPr marL="87313" indent="-87313" algn="l"/>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When </a:t>
            </a:r>
            <a:r>
              <a:rPr lang="en-US" altLang="ja-JP" sz="1000" dirty="0">
                <a:effectLst/>
                <a:latin typeface="Calibri" panose="020F0502020204030204" pitchFamily="34" charset="0"/>
                <a:cs typeface="Calibri" panose="020F0502020204030204" pitchFamily="34" charset="0"/>
              </a:rPr>
              <a:t>the message ID is set, the set alarm name is displayed </a:t>
            </a:r>
            <a:r>
              <a:rPr lang="en-US" altLang="ja-JP" sz="1000" dirty="0" smtClean="0">
                <a:effectLst/>
                <a:latin typeface="Calibri" panose="020F0502020204030204" pitchFamily="34" charset="0"/>
                <a:cs typeface="Calibri" panose="020F0502020204030204" pitchFamily="34" charset="0"/>
              </a:rPr>
              <a:t>in</a:t>
            </a:r>
          </a:p>
          <a:p>
            <a:pPr marL="87313" indent="-87313" algn="l"/>
            <a:r>
              <a:rPr lang="en-US" altLang="ja-JP" sz="1000" dirty="0">
                <a:effectLst/>
                <a:latin typeface="Calibri" panose="020F0502020204030204" pitchFamily="34" charset="0"/>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                                                                      the </a:t>
            </a:r>
            <a:r>
              <a:rPr lang="en-US" altLang="ja-JP" sz="1000" dirty="0">
                <a:effectLst/>
                <a:latin typeface="Calibri" panose="020F0502020204030204" pitchFamily="34" charset="0"/>
                <a:cs typeface="Calibri" panose="020F0502020204030204" pitchFamily="34" charset="0"/>
              </a:rPr>
              <a:t>event </a:t>
            </a:r>
            <a:r>
              <a:rPr lang="en-US" altLang="ja-JP" sz="1000" dirty="0" smtClean="0">
                <a:effectLst/>
                <a:latin typeface="Calibri" panose="020F0502020204030204" pitchFamily="34" charset="0"/>
                <a:cs typeface="Calibri" panose="020F0502020204030204" pitchFamily="34" charset="0"/>
              </a:rPr>
              <a:t>type</a:t>
            </a:r>
            <a:r>
              <a:rPr lang="ja-JP" altLang="en-US" sz="1000" dirty="0" smtClean="0">
                <a:effectLst/>
                <a:latin typeface="Calibri" panose="020F0502020204030204" pitchFamily="34" charset="0"/>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and </a:t>
            </a:r>
            <a:r>
              <a:rPr lang="en-US" altLang="ja-JP" sz="1000" dirty="0">
                <a:effectLst/>
                <a:latin typeface="Calibri" panose="020F0502020204030204" pitchFamily="34" charset="0"/>
                <a:cs typeface="Calibri" panose="020F0502020204030204" pitchFamily="34" charset="0"/>
              </a:rPr>
              <a:t>REC </a:t>
            </a:r>
            <a:r>
              <a:rPr lang="en-US" altLang="ja-JP" sz="1000" dirty="0" smtClean="0">
                <a:effectLst/>
                <a:latin typeface="Calibri" panose="020F0502020204030204" pitchFamily="34" charset="0"/>
                <a:cs typeface="Calibri" panose="020F0502020204030204" pitchFamily="34" charset="0"/>
              </a:rPr>
              <a:t>event.</a:t>
            </a:r>
          </a:p>
          <a:p>
            <a:pPr marL="87313" indent="-87313" algn="l"/>
            <a:r>
              <a:rPr lang="en-US" altLang="ja-JP" sz="10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0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000" dirty="0" smtClean="0">
                <a:effectLst/>
                <a:latin typeface="Calibri" panose="020F0502020204030204" pitchFamily="34" charset="0"/>
                <a:cs typeface="Calibri" panose="020F0502020204030204" pitchFamily="34" charset="0"/>
              </a:rPr>
              <a:t>User-defined </a:t>
            </a:r>
            <a:r>
              <a:rPr lang="en-US" altLang="ja-JP" sz="1000" dirty="0">
                <a:effectLst/>
                <a:latin typeface="Calibri" panose="020F0502020204030204" pitchFamily="34" charset="0"/>
                <a:cs typeface="Calibri" panose="020F0502020204030204" pitchFamily="34" charset="0"/>
              </a:rPr>
              <a:t>1 to user-defined 4 are displayed when the message </a:t>
            </a:r>
            <a:r>
              <a:rPr lang="en-US" altLang="ja-JP" sz="1000" dirty="0" smtClean="0">
                <a:effectLst/>
                <a:latin typeface="Calibri" panose="020F0502020204030204" pitchFamily="34" charset="0"/>
                <a:cs typeface="Calibri" panose="020F0502020204030204" pitchFamily="34" charset="0"/>
              </a:rPr>
              <a:t>ID</a:t>
            </a:r>
          </a:p>
          <a:p>
            <a:pPr marL="87313" indent="-87313" algn="l"/>
            <a:r>
              <a:rPr lang="en-US" altLang="ja-JP" sz="1000" dirty="0">
                <a:effectLst/>
                <a:latin typeface="Calibri" panose="020F0502020204030204" pitchFamily="34" charset="0"/>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                                                                       of </a:t>
            </a:r>
            <a:r>
              <a:rPr lang="en-US" altLang="ja-JP" sz="1000" dirty="0">
                <a:effectLst/>
                <a:latin typeface="Calibri" panose="020F0502020204030204" pitchFamily="34" charset="0"/>
                <a:cs typeface="Calibri" panose="020F0502020204030204" pitchFamily="34" charset="0"/>
              </a:rPr>
              <a:t>the </a:t>
            </a:r>
            <a:r>
              <a:rPr lang="en-US" altLang="ja-JP" sz="1000" dirty="0" smtClean="0">
                <a:effectLst/>
                <a:latin typeface="Calibri" panose="020F0502020204030204" pitchFamily="34" charset="0"/>
                <a:cs typeface="Calibri" panose="020F0502020204030204" pitchFamily="34" charset="0"/>
              </a:rPr>
              <a:t>extension software alarm </a:t>
            </a:r>
            <a:r>
              <a:rPr lang="en-US" altLang="ja-JP" sz="1000" dirty="0">
                <a:effectLst/>
                <a:latin typeface="Calibri" panose="020F0502020204030204" pitchFamily="34" charset="0"/>
                <a:cs typeface="Calibri" panose="020F0502020204030204" pitchFamily="34" charset="0"/>
              </a:rPr>
              <a:t>is set.</a:t>
            </a:r>
            <a:endParaRPr lang="en-US" altLang="ja-JP" sz="10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3" name="正方形/長方形 22"/>
          <p:cNvSpPr/>
          <p:nvPr/>
        </p:nvSpPr>
        <p:spPr>
          <a:xfrm>
            <a:off x="3271615" y="3244582"/>
            <a:ext cx="5872385" cy="1138773"/>
          </a:xfrm>
          <a:prstGeom prst="rect">
            <a:avLst/>
          </a:prstGeom>
        </p:spPr>
        <p:txBody>
          <a:bodyPr wrap="square">
            <a:spAutoFit/>
          </a:bodyPr>
          <a:lstStyle/>
          <a:p>
            <a:pPr algn="l"/>
            <a:r>
              <a:rPr lang="en-US" altLang="ja-JP" sz="1200" dirty="0">
                <a:effectLst/>
                <a:latin typeface="Calibri" panose="020F0502020204030204" pitchFamily="34" charset="0"/>
                <a:cs typeface="Calibri" panose="020F0502020204030204" pitchFamily="34" charset="0"/>
              </a:rPr>
              <a:t>Screen change has been made to REC event </a:t>
            </a:r>
            <a:r>
              <a:rPr lang="en-US" altLang="ja-JP" sz="1200" dirty="0" smtClean="0">
                <a:effectLst/>
                <a:latin typeface="Calibri" panose="020F0502020204030204" pitchFamily="34" charset="0"/>
                <a:cs typeface="Calibri" panose="020F0502020204030204" pitchFamily="34" charset="0"/>
              </a:rPr>
              <a:t>search and the </a:t>
            </a:r>
            <a:r>
              <a:rPr lang="en-US" altLang="ja-JP" sz="1200" dirty="0">
                <a:effectLst/>
                <a:latin typeface="Calibri" panose="020F0502020204030204" pitchFamily="34" charset="0"/>
                <a:cs typeface="Calibri" panose="020F0502020204030204" pitchFamily="34" charset="0"/>
              </a:rPr>
              <a:t>following event types are </a:t>
            </a:r>
            <a:r>
              <a:rPr lang="en-US" altLang="ja-JP" sz="1200" dirty="0" smtClean="0">
                <a:effectLst/>
                <a:latin typeface="Calibri" panose="020F0502020204030204" pitchFamily="34" charset="0"/>
                <a:cs typeface="Calibri" panose="020F0502020204030204" pitchFamily="34" charset="0"/>
              </a:rPr>
              <a:t>added.</a:t>
            </a:r>
          </a:p>
          <a:p>
            <a:pPr algn="l"/>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p>
          <a:p>
            <a:pPr algn="l"/>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When </a:t>
            </a:r>
            <a:r>
              <a:rPr lang="en-US" altLang="ja-JP" sz="1000" dirty="0">
                <a:effectLst/>
                <a:latin typeface="Calibri" panose="020F0502020204030204" pitchFamily="34" charset="0"/>
                <a:cs typeface="Calibri" panose="020F0502020204030204" pitchFamily="34" charset="0"/>
              </a:rPr>
              <a:t>the message ID is set, the set alarm name is displayed </a:t>
            </a:r>
            <a:r>
              <a:rPr lang="en-US" altLang="ja-JP" sz="1000" dirty="0" smtClean="0">
                <a:effectLst/>
                <a:latin typeface="Calibri" panose="020F0502020204030204" pitchFamily="34" charset="0"/>
                <a:cs typeface="Calibri" panose="020F0502020204030204" pitchFamily="34" charset="0"/>
              </a:rPr>
              <a:t>in</a:t>
            </a:r>
          </a:p>
          <a:p>
            <a:pPr algn="l"/>
            <a:r>
              <a:rPr lang="en-US" altLang="ja-JP" sz="1000" dirty="0">
                <a:effectLst/>
                <a:latin typeface="Calibri" panose="020F0502020204030204" pitchFamily="34" charset="0"/>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                                                                                the </a:t>
            </a:r>
            <a:r>
              <a:rPr lang="en-US" altLang="ja-JP" sz="1000" dirty="0">
                <a:effectLst/>
                <a:latin typeface="Calibri" panose="020F0502020204030204" pitchFamily="34" charset="0"/>
                <a:cs typeface="Calibri" panose="020F0502020204030204" pitchFamily="34" charset="0"/>
              </a:rPr>
              <a:t>event type and REC </a:t>
            </a:r>
            <a:r>
              <a:rPr lang="en-US" altLang="ja-JP" sz="1000" dirty="0" smtClean="0">
                <a:effectLst/>
                <a:latin typeface="Calibri" panose="020F0502020204030204" pitchFamily="34" charset="0"/>
                <a:cs typeface="Calibri" panose="020F0502020204030204" pitchFamily="34" charset="0"/>
              </a:rPr>
              <a:t>event.</a:t>
            </a:r>
          </a:p>
          <a:p>
            <a:pPr algn="l"/>
            <a:r>
              <a:rPr lang="en-US" altLang="ja-JP" sz="10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000"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t>
            </a:r>
            <a:r>
              <a:rPr lang="en-US" altLang="ja-JP" sz="1000" dirty="0" smtClean="0">
                <a:effectLst/>
                <a:latin typeface="Calibri" panose="020F0502020204030204" pitchFamily="34" charset="0"/>
                <a:cs typeface="Calibri" panose="020F0502020204030204" pitchFamily="34" charset="0"/>
              </a:rPr>
              <a:t>User-defined </a:t>
            </a:r>
            <a:r>
              <a:rPr lang="en-US" altLang="ja-JP" sz="1000" dirty="0">
                <a:effectLst/>
                <a:latin typeface="Calibri" panose="020F0502020204030204" pitchFamily="34" charset="0"/>
                <a:cs typeface="Calibri" panose="020F0502020204030204" pitchFamily="34" charset="0"/>
              </a:rPr>
              <a:t>1 to user-defined 4 are displayed when </a:t>
            </a:r>
            <a:r>
              <a:rPr lang="en-US" altLang="ja-JP" sz="1000" dirty="0" smtClean="0">
                <a:effectLst/>
                <a:latin typeface="Calibri" panose="020F0502020204030204" pitchFamily="34" charset="0"/>
                <a:cs typeface="Calibri" panose="020F0502020204030204" pitchFamily="34" charset="0"/>
              </a:rPr>
              <a:t>the</a:t>
            </a:r>
          </a:p>
          <a:p>
            <a:pPr algn="l"/>
            <a:r>
              <a:rPr lang="en-US" altLang="ja-JP" sz="1000" dirty="0">
                <a:effectLst/>
                <a:latin typeface="Calibri" panose="020F0502020204030204" pitchFamily="34" charset="0"/>
                <a:cs typeface="Calibri" panose="020F0502020204030204" pitchFamily="34" charset="0"/>
              </a:rPr>
              <a:t> </a:t>
            </a:r>
            <a:r>
              <a:rPr lang="en-US" altLang="ja-JP" sz="1000" dirty="0" smtClean="0">
                <a:effectLst/>
                <a:latin typeface="Calibri" panose="020F0502020204030204" pitchFamily="34" charset="0"/>
                <a:cs typeface="Calibri" panose="020F0502020204030204" pitchFamily="34" charset="0"/>
              </a:rPr>
              <a:t>                                                                                message ID of </a:t>
            </a:r>
            <a:r>
              <a:rPr lang="en-US" altLang="ja-JP" sz="1000" dirty="0">
                <a:effectLst/>
                <a:latin typeface="Calibri" panose="020F0502020204030204" pitchFamily="34" charset="0"/>
                <a:cs typeface="Calibri" panose="020F0502020204030204" pitchFamily="34" charset="0"/>
              </a:rPr>
              <a:t>the </a:t>
            </a:r>
            <a:r>
              <a:rPr lang="en-US" altLang="ja-JP" sz="1000" dirty="0" smtClean="0">
                <a:effectLst/>
                <a:latin typeface="Calibri" panose="020F0502020204030204" pitchFamily="34" charset="0"/>
                <a:cs typeface="Calibri" panose="020F0502020204030204" pitchFamily="34" charset="0"/>
              </a:rPr>
              <a:t>extension software alarm </a:t>
            </a:r>
            <a:r>
              <a:rPr lang="en-US" altLang="ja-JP" sz="1000" dirty="0">
                <a:effectLst/>
                <a:latin typeface="Calibri" panose="020F0502020204030204" pitchFamily="34" charset="0"/>
                <a:cs typeface="Calibri" panose="020F0502020204030204" pitchFamily="34" charset="0"/>
              </a:rPr>
              <a:t>is </a:t>
            </a:r>
            <a:r>
              <a:rPr lang="en-US" altLang="ja-JP" sz="1000" dirty="0" smtClean="0">
                <a:effectLst/>
                <a:latin typeface="Calibri" panose="020F0502020204030204" pitchFamily="34" charset="0"/>
                <a:cs typeface="Calibri" panose="020F0502020204030204" pitchFamily="34" charset="0"/>
              </a:rPr>
              <a:t>set.</a:t>
            </a:r>
            <a:endParaRPr lang="en-US" altLang="ja-JP" sz="1000"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4" name="テキスト ボックス 23"/>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5985727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Support for the </a:t>
            </a:r>
            <a:r>
              <a:rPr lang="en-US" altLang="ja-JP" b="1" dirty="0" smtClean="0">
                <a:latin typeface="Calibri" panose="020F0502020204030204" pitchFamily="34" charset="0"/>
                <a:cs typeface="Calibri" panose="020F0502020204030204" pitchFamily="34" charset="0"/>
              </a:rPr>
              <a:t>AI-VMD application  4/5 </a:t>
            </a:r>
            <a:endParaRPr lang="en-US" altLang="ja-JP"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785652"/>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Description has been added to Event </a:t>
            </a:r>
            <a:r>
              <a:rPr lang="en-US" altLang="ja-JP" sz="1800" b="1" dirty="0" smtClean="0">
                <a:effectLst/>
                <a:latin typeface="Calibri" panose="020F0502020204030204" pitchFamily="34" charset="0"/>
                <a:cs typeface="Calibri" panose="020F0502020204030204" pitchFamily="34" charset="0"/>
              </a:rPr>
              <a:t>action</a:t>
            </a:r>
            <a:endParaRPr lang="en-US" altLang="ja-JP" sz="1800" b="1" dirty="0">
              <a:effectLst/>
              <a:latin typeface="Calibri" panose="020F0502020204030204" pitchFamily="34" charset="0"/>
              <a:ea typeface="Meiryo UI" pitchFamily="50" charset="-128"/>
              <a:cs typeface="Calibri" panose="020F0502020204030204" pitchFamily="34" charset="0"/>
            </a:endParaRPr>
          </a:p>
          <a:p>
            <a:pPr marL="342900" indent="-342900" algn="l">
              <a:buFont typeface="Wingdings" panose="05000000000000000000" pitchFamily="2" charset="2"/>
              <a:buChar char="ü"/>
            </a:pPr>
            <a:r>
              <a:rPr lang="en-US" altLang="ja-JP" dirty="0" smtClean="0">
                <a:latin typeface="Calibri" panose="020F0502020204030204" pitchFamily="34" charset="0"/>
                <a:cs typeface="Calibri" panose="020F0502020204030204" pitchFamily="34" charset="0"/>
              </a:rPr>
              <a:t>Event </a:t>
            </a:r>
            <a:r>
              <a:rPr lang="en-US" altLang="ja-JP" dirty="0">
                <a:latin typeface="Calibri" panose="020F0502020204030204" pitchFamily="34" charset="0"/>
                <a:cs typeface="Calibri" panose="020F0502020204030204" pitchFamily="34" charset="0"/>
              </a:rPr>
              <a:t>action</a:t>
            </a:r>
          </a:p>
          <a:p>
            <a:pPr algn="l"/>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cs typeface="Calibri" panose="020F0502020204030204" pitchFamily="34" charset="0"/>
              </a:rPr>
              <a:t>Start event recording*1</a:t>
            </a:r>
          </a:p>
          <a:p>
            <a:pPr algn="l"/>
            <a:r>
              <a:rPr lang="en-US" altLang="ja-JP" sz="1200" b="1" dirty="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cs typeface="Calibri" panose="020F0502020204030204" pitchFamily="34" charset="0"/>
              </a:rPr>
              <a:t>Display event information on the main monitor*2</a:t>
            </a:r>
          </a:p>
          <a:p>
            <a:pPr algn="l"/>
            <a:r>
              <a:rPr lang="en-US" altLang="ja-JP" sz="1200" b="1" dirty="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cs typeface="Calibri" panose="020F0502020204030204" pitchFamily="34" charset="0"/>
              </a:rPr>
              <a:t>Display the alarm icon on a web browser*2</a:t>
            </a:r>
          </a:p>
          <a:p>
            <a:pPr algn="l"/>
            <a:r>
              <a:rPr lang="en-US" altLang="ja-JP" sz="1200" b="1" dirty="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cs typeface="Calibri" panose="020F0502020204030204" pitchFamily="34" charset="0"/>
              </a:rPr>
              <a:t>Record the alarm </a:t>
            </a:r>
            <a:r>
              <a:rPr lang="en-US" altLang="ja-JP" sz="1200" dirty="0" smtClean="0">
                <a:effectLst/>
                <a:latin typeface="Calibri" panose="020F0502020204030204" pitchFamily="34" charset="0"/>
                <a:cs typeface="Calibri" panose="020F0502020204030204" pitchFamily="34" charset="0"/>
              </a:rPr>
              <a:t>logs*2</a:t>
            </a:r>
            <a:endParaRPr kumimoji="0" lang="en-US" altLang="ja-JP" sz="1200"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algn="l"/>
            <a:r>
              <a:rPr lang="en-US" altLang="ja-JP" sz="1200" dirty="0" smtClean="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cs typeface="Calibri" panose="020F0502020204030204" pitchFamily="34" charset="0"/>
              </a:rPr>
              <a:t>1 The extension software alarm is displayed by name. Alarms notified by </a:t>
            </a:r>
          </a:p>
          <a:p>
            <a:pPr algn="l"/>
            <a:r>
              <a:rPr lang="en-US" altLang="ja-JP" sz="1200" dirty="0">
                <a:effectLst/>
                <a:latin typeface="Calibri" panose="020F0502020204030204" pitchFamily="34" charset="0"/>
                <a:cs typeface="Calibri" panose="020F0502020204030204" pitchFamily="34" charset="0"/>
              </a:rPr>
              <a:t>   </a:t>
            </a:r>
            <a:r>
              <a:rPr lang="en-US" altLang="ja-JP" sz="1200" dirty="0" smtClean="0">
                <a:effectLst/>
                <a:latin typeface="Calibri" panose="020F0502020204030204" pitchFamily="34" charset="0"/>
                <a:cs typeface="Calibri" panose="020F0502020204030204" pitchFamily="34" charset="0"/>
              </a:rPr>
              <a:t>      </a:t>
            </a:r>
            <a:r>
              <a:rPr lang="ja-JP" altLang="en-US" sz="1200" dirty="0" smtClean="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cs typeface="Calibri" panose="020F0502020204030204" pitchFamily="34" charset="0"/>
              </a:rPr>
              <a:t>message IDs that are not set are displayed as "Undefined".</a:t>
            </a:r>
          </a:p>
          <a:p>
            <a:pPr algn="l"/>
            <a:r>
              <a:rPr lang="en-US" altLang="ja-JP" sz="1200" dirty="0" smtClean="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cs typeface="Calibri" panose="020F0502020204030204" pitchFamily="34" charset="0"/>
              </a:rPr>
              <a:t>2 The extension software alarm notified by message IDs that are not set</a:t>
            </a:r>
            <a:r>
              <a:rPr lang="ja-JP" altLang="en-US" sz="1200" dirty="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cs typeface="Calibri" panose="020F0502020204030204" pitchFamily="34" charset="0"/>
              </a:rPr>
              <a:t>is </a:t>
            </a:r>
          </a:p>
          <a:p>
            <a:pPr algn="l"/>
            <a:r>
              <a:rPr lang="ja-JP" altLang="en-US" sz="1200" dirty="0">
                <a:effectLst/>
                <a:latin typeface="Calibri" panose="020F0502020204030204" pitchFamily="34" charset="0"/>
                <a:cs typeface="Calibri" panose="020F0502020204030204" pitchFamily="34" charset="0"/>
              </a:rPr>
              <a:t>   </a:t>
            </a:r>
            <a:r>
              <a:rPr lang="ja-JP" altLang="en-US" sz="1200" dirty="0" smtClean="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cs typeface="Calibri" panose="020F0502020204030204" pitchFamily="34" charset="0"/>
              </a:rPr>
              <a:t>recorded as camera site alarm.</a:t>
            </a:r>
            <a:endParaRPr lang="ja-JP" altLang="en-US" sz="1200"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10" name="図 9"/>
          <p:cNvPicPr>
            <a:picLocks noChangeAspect="1"/>
          </p:cNvPicPr>
          <p:nvPr/>
        </p:nvPicPr>
        <p:blipFill>
          <a:blip r:embed="rId2"/>
          <a:stretch>
            <a:fillRect/>
          </a:stretch>
        </p:blipFill>
        <p:spPr>
          <a:xfrm>
            <a:off x="3865803" y="1394069"/>
            <a:ext cx="2491199" cy="1749039"/>
          </a:xfrm>
          <a:prstGeom prst="rect">
            <a:avLst/>
          </a:prstGeom>
        </p:spPr>
      </p:pic>
      <p:sp>
        <p:nvSpPr>
          <p:cNvPr id="13" name="正方形/長方形 12"/>
          <p:cNvSpPr/>
          <p:nvPr/>
        </p:nvSpPr>
        <p:spPr>
          <a:xfrm>
            <a:off x="4021666" y="2798038"/>
            <a:ext cx="1632096" cy="15414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flipV="1">
            <a:off x="5628361" y="2818051"/>
            <a:ext cx="928341" cy="27709"/>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7" name="図 16"/>
          <p:cNvPicPr>
            <a:picLocks noChangeAspect="1"/>
          </p:cNvPicPr>
          <p:nvPr/>
        </p:nvPicPr>
        <p:blipFill>
          <a:blip r:embed="rId3"/>
          <a:stretch>
            <a:fillRect/>
          </a:stretch>
        </p:blipFill>
        <p:spPr>
          <a:xfrm>
            <a:off x="6547709" y="1394069"/>
            <a:ext cx="2461456" cy="2578002"/>
          </a:xfrm>
          <a:prstGeom prst="rect">
            <a:avLst/>
          </a:prstGeom>
          <a:ln w="28575">
            <a:solidFill>
              <a:srgbClr val="FF0000"/>
            </a:solidFill>
          </a:ln>
        </p:spPr>
      </p:pic>
      <p:sp>
        <p:nvSpPr>
          <p:cNvPr id="18" name="テキスト ボックス 17"/>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932008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84842"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Stand-by Control Mode</a:t>
            </a:r>
            <a:r>
              <a:rPr lang="ja-JP" altLang="en-US" b="1" dirty="0">
                <a:latin typeface="Calibri" panose="020F0502020204030204" pitchFamily="34" charset="0"/>
                <a:ea typeface="Tahoma" panose="020B0604030504040204" pitchFamily="34" charset="0"/>
                <a:cs typeface="Tahoma" panose="020B0604030504040204" pitchFamily="34" charset="0"/>
              </a:rPr>
              <a:t> </a:t>
            </a:r>
            <a:r>
              <a:rPr lang="en-US" altLang="ja-JP" b="1" dirty="0" smtClean="0">
                <a:latin typeface="Calibri" panose="020F0502020204030204" pitchFamily="34" charset="0"/>
                <a:ea typeface="Tahoma" panose="020B0604030504040204" pitchFamily="34" charset="0"/>
                <a:cs typeface="Tahoma" panose="020B0604030504040204" pitchFamily="34" charset="0"/>
              </a:rPr>
              <a:t>(Setup)</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25" name="テキスト ボックス 3"/>
          <p:cNvSpPr txBox="1">
            <a:spLocks noChangeArrowheads="1"/>
          </p:cNvSpPr>
          <p:nvPr/>
        </p:nvSpPr>
        <p:spPr bwMode="auto">
          <a:xfrm>
            <a:off x="298938" y="705592"/>
            <a:ext cx="7880735"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Go to [Setup] </a:t>
            </a:r>
            <a:r>
              <a:rPr lang="en-US" altLang="ja-JP" sz="1800" b="1" dirty="0">
                <a:effectLst/>
                <a:ea typeface="Meiryo UI" pitchFamily="50" charset="-128"/>
                <a:cs typeface="Meiryo UI" pitchFamily="50" charset="-128"/>
              </a:rPr>
              <a:t>-&gt; [Advanced setup] -&gt; </a:t>
            </a:r>
            <a:r>
              <a:rPr lang="en-US" altLang="ja-JP" sz="1800" b="1" dirty="0" smtClean="0">
                <a:effectLst/>
                <a:ea typeface="Meiryo UI" pitchFamily="50" charset="-128"/>
                <a:cs typeface="Meiryo UI" pitchFamily="50" charset="-128"/>
              </a:rPr>
              <a:t>[Maintenance] </a:t>
            </a:r>
            <a:r>
              <a:rPr lang="en-US" altLang="ja-JP" sz="1800" b="1" dirty="0">
                <a:effectLst/>
                <a:ea typeface="Meiryo UI" pitchFamily="50" charset="-128"/>
                <a:cs typeface="Meiryo UI" pitchFamily="50" charset="-128"/>
              </a:rPr>
              <a:t>-&gt; </a:t>
            </a:r>
            <a:r>
              <a:rPr lang="en-US" altLang="ja-JP" sz="1800" b="1" dirty="0" smtClean="0">
                <a:effectLst/>
                <a:ea typeface="Meiryo UI" pitchFamily="50" charset="-128"/>
                <a:cs typeface="Meiryo UI" pitchFamily="50" charset="-128"/>
              </a:rPr>
              <a:t>[System management] </a:t>
            </a:r>
            <a:r>
              <a:rPr lang="en-US" altLang="ja-JP" sz="1800" b="1" dirty="0">
                <a:effectLst/>
                <a:ea typeface="Meiryo UI" pitchFamily="50" charset="-128"/>
                <a:cs typeface="Meiryo UI" pitchFamily="50" charset="-128"/>
              </a:rPr>
              <a:t>-&gt; </a:t>
            </a:r>
            <a:r>
              <a:rPr lang="en-US" altLang="ja-JP" sz="1800" b="1" dirty="0" smtClean="0">
                <a:effectLst/>
                <a:ea typeface="Meiryo UI" pitchFamily="50" charset="-128"/>
                <a:cs typeface="Meiryo UI" pitchFamily="50" charset="-128"/>
              </a:rPr>
              <a:t>[HDD stand-by control mode]</a:t>
            </a:r>
            <a:endParaRPr lang="en-US" altLang="ja-JP" sz="1800" b="1" dirty="0">
              <a:effectLst/>
              <a:ea typeface="Meiryo UI" pitchFamily="50" charset="-128"/>
              <a:cs typeface="Meiryo UI" pitchFamily="50" charset="-128"/>
            </a:endParaRPr>
          </a:p>
        </p:txBody>
      </p:sp>
      <p:pic>
        <p:nvPicPr>
          <p:cNvPr id="2" name="図 1"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56" y="1488825"/>
            <a:ext cx="5947289" cy="3192755"/>
          </a:xfrm>
          <a:prstGeom prst="rect">
            <a:avLst/>
          </a:prstGeom>
        </p:spPr>
      </p:pic>
      <p:sp>
        <p:nvSpPr>
          <p:cNvPr id="26" name="正方形/長方形 25"/>
          <p:cNvSpPr/>
          <p:nvPr/>
        </p:nvSpPr>
        <p:spPr>
          <a:xfrm>
            <a:off x="1613579" y="2360221"/>
            <a:ext cx="2835236" cy="10748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7" name="角丸四角形吹き出し 26"/>
          <p:cNvSpPr/>
          <p:nvPr/>
        </p:nvSpPr>
        <p:spPr>
          <a:xfrm>
            <a:off x="4689089" y="2146559"/>
            <a:ext cx="1611312" cy="642297"/>
          </a:xfrm>
          <a:prstGeom prst="wedgeRoundRectCallout">
            <a:avLst>
              <a:gd name="adj1" fmla="val -64883"/>
              <a:gd name="adj2" fmla="val -781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Set to “ON” to use HDD stand-by control mode.</a:t>
            </a:r>
            <a:endParaRPr lang="en-US" altLang="ja-JP" sz="800" dirty="0">
              <a:solidFill>
                <a:schemeClr val="tx1"/>
              </a:solidFill>
              <a:effectLst/>
              <a:latin typeface="Calibri" panose="020F0502020204030204" pitchFamily="34" charset="0"/>
            </a:endParaRPr>
          </a:p>
        </p:txBody>
      </p:sp>
      <p:sp>
        <p:nvSpPr>
          <p:cNvPr id="13" name="テキスト ボックス 3"/>
          <p:cNvSpPr txBox="1">
            <a:spLocks noChangeArrowheads="1"/>
          </p:cNvSpPr>
          <p:nvPr/>
        </p:nvSpPr>
        <p:spPr bwMode="auto">
          <a:xfrm>
            <a:off x="6369217" y="2475554"/>
            <a:ext cx="2587217" cy="59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100" b="1" dirty="0" smtClean="0">
                <a:effectLst/>
                <a:ea typeface="Meiryo UI" pitchFamily="50" charset="-128"/>
                <a:cs typeface="Meiryo UI" pitchFamily="50" charset="-128"/>
              </a:rPr>
              <a:t>To confirm HDD operation time, go to [Setup] </a:t>
            </a:r>
            <a:r>
              <a:rPr lang="en-US" altLang="ja-JP" sz="1100" b="1" dirty="0">
                <a:effectLst/>
                <a:ea typeface="Meiryo UI" pitchFamily="50" charset="-128"/>
                <a:cs typeface="Meiryo UI" pitchFamily="50" charset="-128"/>
              </a:rPr>
              <a:t>-&gt; [Advanced setup] -&gt; </a:t>
            </a:r>
            <a:r>
              <a:rPr lang="en-US" altLang="ja-JP" sz="1100" b="1" dirty="0" smtClean="0">
                <a:effectLst/>
                <a:ea typeface="Meiryo UI" pitchFamily="50" charset="-128"/>
                <a:cs typeface="Meiryo UI" pitchFamily="50" charset="-128"/>
              </a:rPr>
              <a:t>[Maintenance] </a:t>
            </a:r>
            <a:r>
              <a:rPr lang="en-US" altLang="ja-JP" sz="1100" b="1" dirty="0">
                <a:effectLst/>
                <a:ea typeface="Meiryo UI" pitchFamily="50" charset="-128"/>
                <a:cs typeface="Meiryo UI" pitchFamily="50" charset="-128"/>
              </a:rPr>
              <a:t>-&gt; </a:t>
            </a:r>
            <a:r>
              <a:rPr lang="en-US" altLang="ja-JP" sz="1100" b="1" dirty="0" smtClean="0">
                <a:effectLst/>
                <a:ea typeface="Meiryo UI" pitchFamily="50" charset="-128"/>
                <a:cs typeface="Meiryo UI" pitchFamily="50" charset="-128"/>
              </a:rPr>
              <a:t>[HDD information]</a:t>
            </a:r>
            <a:endParaRPr lang="en-US" altLang="ja-JP" sz="1100" b="1" dirty="0">
              <a:effectLst/>
              <a:ea typeface="Meiryo UI" pitchFamily="50" charset="-128"/>
              <a:cs typeface="Meiryo UI" pitchFamily="50" charset="-128"/>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2706" y="3085204"/>
            <a:ext cx="2484000" cy="1592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7057291" y="3368406"/>
            <a:ext cx="180000" cy="92224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18" name="角丸四角形吹き出し 17"/>
          <p:cNvSpPr/>
          <p:nvPr/>
        </p:nvSpPr>
        <p:spPr>
          <a:xfrm>
            <a:off x="7345394" y="3434862"/>
            <a:ext cx="1611312" cy="1295400"/>
          </a:xfrm>
          <a:prstGeom prst="wedgeRoundRectCallout">
            <a:avLst>
              <a:gd name="adj1" fmla="val -55789"/>
              <a:gd name="adj2" fmla="val -4195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operation time of each  HDD can be confirmed. And especially operation time of HDD3 is obviously different.</a:t>
            </a:r>
          </a:p>
          <a:p>
            <a:pPr algn="l"/>
            <a:r>
              <a:rPr lang="en-US" altLang="ja-JP" sz="700" b="1" dirty="0" smtClean="0">
                <a:solidFill>
                  <a:schemeClr val="tx1"/>
                </a:solidFill>
                <a:effectLst/>
                <a:latin typeface="Calibri" panose="020F0502020204030204" pitchFamily="34" charset="0"/>
              </a:rPr>
              <a:t>(In case of three HDD are installed)</a:t>
            </a:r>
          </a:p>
          <a:p>
            <a:pPr algn="l"/>
            <a:r>
              <a:rPr lang="en-US" altLang="ja-JP" sz="700" b="1" dirty="0" smtClean="0">
                <a:solidFill>
                  <a:schemeClr val="tx1"/>
                </a:solidFill>
                <a:effectLst/>
                <a:latin typeface="Calibri" panose="020F0502020204030204" pitchFamily="34" charset="0"/>
              </a:rPr>
              <a:t>Example:</a:t>
            </a:r>
          </a:p>
          <a:p>
            <a:pPr algn="l"/>
            <a:r>
              <a:rPr lang="en-US" altLang="ja-JP" sz="700" b="1" dirty="0" smtClean="0">
                <a:solidFill>
                  <a:schemeClr val="tx1"/>
                </a:solidFill>
                <a:effectLst/>
                <a:latin typeface="Calibri" panose="020F0502020204030204" pitchFamily="34" charset="0"/>
              </a:rPr>
              <a:t>HDD1 = 10h</a:t>
            </a:r>
          </a:p>
          <a:p>
            <a:pPr algn="l"/>
            <a:r>
              <a:rPr lang="en-US" altLang="ja-JP" sz="700" b="1" dirty="0" smtClean="0">
                <a:solidFill>
                  <a:schemeClr val="tx1"/>
                </a:solidFill>
                <a:effectLst/>
                <a:latin typeface="Calibri" panose="020F0502020204030204" pitchFamily="34" charset="0"/>
              </a:rPr>
              <a:t>HDD2 = 10h</a:t>
            </a:r>
          </a:p>
          <a:p>
            <a:pPr algn="l"/>
            <a:r>
              <a:rPr lang="en-US" altLang="ja-JP" sz="700" b="1" dirty="0" smtClean="0">
                <a:solidFill>
                  <a:srgbClr val="FF0000"/>
                </a:solidFill>
                <a:effectLst/>
                <a:latin typeface="Calibri" panose="020F0502020204030204" pitchFamily="34" charset="0"/>
              </a:rPr>
              <a:t>HDD3 = 0h</a:t>
            </a:r>
            <a:endParaRPr lang="en-US" altLang="ja-JP" sz="600" dirty="0">
              <a:solidFill>
                <a:srgbClr val="FF0000"/>
              </a:solidFill>
              <a:effectLst/>
              <a:latin typeface="Calibri" panose="020F0502020204030204" pitchFamily="34" charset="0"/>
            </a:endParaRPr>
          </a:p>
        </p:txBody>
      </p:sp>
      <p:sp>
        <p:nvSpPr>
          <p:cNvPr id="23" name="正方形/長方形 22"/>
          <p:cNvSpPr/>
          <p:nvPr/>
        </p:nvSpPr>
        <p:spPr>
          <a:xfrm>
            <a:off x="4852705" y="4723476"/>
            <a:ext cx="3086733" cy="215444"/>
          </a:xfrm>
          <a:prstGeom prst="rect">
            <a:avLst/>
          </a:prstGeom>
        </p:spPr>
        <p:txBody>
          <a:bodyPr wrap="square">
            <a:spAutoFit/>
          </a:bodyPr>
          <a:lstStyle/>
          <a:p>
            <a:pPr algn="l"/>
            <a:r>
              <a:rPr lang="en-US" altLang="ja-JP" sz="800" i="1" dirty="0" smtClean="0">
                <a:solidFill>
                  <a:srgbClr val="FF0000"/>
                </a:solidFill>
                <a:effectLst/>
                <a:latin typeface="Calibri" panose="020F0502020204030204" pitchFamily="34" charset="0"/>
              </a:rPr>
              <a:t>* The above GUI image is NX300. This is just for reference.</a:t>
            </a:r>
            <a:endParaRPr lang="ja-JP" altLang="en-US" sz="800" i="1" dirty="0">
              <a:solidFill>
                <a:srgbClr val="FF0000"/>
              </a:solidFill>
              <a:effectLst/>
              <a:latin typeface="Calibri" panose="020F0502020204030204" pitchFamily="34" charset="0"/>
            </a:endParaRPr>
          </a:p>
        </p:txBody>
      </p:sp>
      <p:sp>
        <p:nvSpPr>
          <p:cNvPr id="32" name="テキスト ボックス 31"/>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7432243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Support for the </a:t>
            </a:r>
            <a:r>
              <a:rPr lang="en-US" altLang="ja-JP" b="1" dirty="0" smtClean="0">
                <a:latin typeface="Calibri" panose="020F0502020204030204" pitchFamily="34" charset="0"/>
                <a:cs typeface="Calibri" panose="020F0502020204030204" pitchFamily="34" charset="0"/>
              </a:rPr>
              <a:t>AI-VMD application  5/5 </a:t>
            </a:r>
            <a:endParaRPr lang="en-US" altLang="ja-JP"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1261884"/>
          </a:xfrm>
          <a:prstGeom prst="rect">
            <a:avLst/>
          </a:prstGeom>
        </p:spPr>
        <p:txBody>
          <a:bodyPr wrap="square">
            <a:spAutoFit/>
          </a:bodyPr>
          <a:lstStyle/>
          <a:p>
            <a:pPr marL="285750" indent="-285750" algn="l">
              <a:buFont typeface="Wingdings" panose="05000000000000000000" pitchFamily="2" charset="2"/>
              <a:buChar char="n"/>
            </a:pPr>
            <a:r>
              <a:rPr kumimoji="0" lang="en-US" altLang="ja-JP" sz="1800" b="1" dirty="0">
                <a:effectLst/>
                <a:latin typeface="Calibri" panose="020F0502020204030204" pitchFamily="34" charset="0"/>
                <a:ea typeface="Meiryo UI" panose="020B0604030504040204" pitchFamily="50" charset="-128"/>
                <a:cs typeface="Calibri" panose="020F0502020204030204" pitchFamily="34" charset="0"/>
              </a:rPr>
              <a:t>Alarm log for </a:t>
            </a:r>
            <a:r>
              <a:rPr lang="en-US" altLang="ja-JP" sz="1800" b="1" dirty="0">
                <a:effectLst/>
                <a:latin typeface="Calibri" panose="020F0502020204030204" pitchFamily="34" charset="0"/>
                <a:cs typeface="Calibri" panose="020F0502020204030204" pitchFamily="34" charset="0"/>
              </a:rPr>
              <a:t>Extension software </a:t>
            </a:r>
            <a:r>
              <a:rPr lang="en-US" altLang="ja-JP" sz="1800" b="1" dirty="0" smtClean="0">
                <a:effectLst/>
                <a:latin typeface="Calibri" panose="020F0502020204030204" pitchFamily="34" charset="0"/>
                <a:cs typeface="Calibri" panose="020F0502020204030204" pitchFamily="34" charset="0"/>
              </a:rPr>
              <a:t>alarm</a:t>
            </a:r>
            <a:endParaRPr lang="en-US" altLang="ja-JP" sz="1800" b="1" dirty="0">
              <a:effectLst/>
              <a:latin typeface="Calibri" panose="020F0502020204030204" pitchFamily="34" charset="0"/>
              <a:ea typeface="Meiryo UI" pitchFamily="50" charset="-128"/>
              <a:cs typeface="Calibri" panose="020F0502020204030204" pitchFamily="34" charset="0"/>
            </a:endParaRPr>
          </a:p>
          <a:p>
            <a:pPr algn="l"/>
            <a:r>
              <a:rPr lang="en-US" altLang="ja-JP" b="1" dirty="0">
                <a:effectLst/>
                <a:latin typeface="Calibri" panose="020F0502020204030204" pitchFamily="34" charset="0"/>
                <a:cs typeface="Calibri" panose="020F0502020204030204" pitchFamily="34" charset="0"/>
              </a:rPr>
              <a:t> · </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Add function-enhancing software alarms 1-8.</a:t>
            </a:r>
          </a:p>
          <a:p>
            <a:pPr algn="l"/>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All alarm log displays for alarms notified by the camera are as </a:t>
            </a:r>
          </a:p>
          <a:p>
            <a:pPr algn="l"/>
            <a:r>
              <a:rPr kumimoji="0" lang="ja-JP" altLang="en-US"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　   </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shown on the right.</a:t>
            </a:r>
          </a:p>
          <a:p>
            <a:pPr algn="l">
              <a:defRPr/>
            </a:pPr>
            <a:endParaRPr lang="ja-JP" altLang="en-US" sz="1600"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055" y="1082823"/>
            <a:ext cx="3337444" cy="2941475"/>
          </a:xfrm>
          <a:prstGeom prst="rect">
            <a:avLst/>
          </a:prstGeom>
        </p:spPr>
      </p:pic>
      <p:sp>
        <p:nvSpPr>
          <p:cNvPr id="13" name="正方形/長方形 12"/>
          <p:cNvSpPr/>
          <p:nvPr/>
        </p:nvSpPr>
        <p:spPr>
          <a:xfrm>
            <a:off x="5452054" y="1472264"/>
            <a:ext cx="3141613" cy="86287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0267" y="3441087"/>
            <a:ext cx="6086761" cy="1180699"/>
          </a:xfrm>
          <a:prstGeom prst="rect">
            <a:avLst/>
          </a:prstGeom>
          <a:noFill/>
        </p:spPr>
        <p:txBody>
          <a:bodyPr wrap="square" lIns="0" tIns="36000" rIns="0" bIns="36000" rtlCol="0">
            <a:spAutoFit/>
          </a:bodyPr>
          <a:lstStyle/>
          <a:p>
            <a:pPr marL="87313" indent="-87313" algn="l"/>
            <a:endParaRPr lang="en-US" altLang="ja-JP" sz="12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87313" indent="-87313" algn="l"/>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※The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alarm log for extended software alarms, event information display, event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a:t>
            </a:r>
          </a:p>
          <a:p>
            <a:pPr marL="87313" indent="-87313" algn="l"/>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type</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and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REC event are displayed with the set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name.</a:t>
            </a:r>
          </a:p>
          <a:p>
            <a:pPr marL="87313" indent="-87313" algn="l"/>
            <a:endParaRPr lang="en-US" altLang="ja-JP" sz="1200" dirty="0">
              <a:effectLst/>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※Alarms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other than the set message ID are displayed in the alarm log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as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unknown </a:t>
            </a:r>
            <a:endParaRPr lang="en-US" altLang="ja-JP" sz="1200" dirty="0" smtClean="0">
              <a:effectLst/>
              <a:latin typeface="Calibri" panose="020F0502020204030204" pitchFamily="34" charset="0"/>
              <a:ea typeface="Meiryo UI" panose="020B0604030504040204" pitchFamily="50" charset="-128"/>
              <a:cs typeface="Calibri" panose="020F0502020204030204" pitchFamily="34" charset="0"/>
            </a:endParaRPr>
          </a:p>
          <a:p>
            <a:pPr algn="l"/>
            <a:r>
              <a:rPr lang="en-US" altLang="ja-JP" sz="1200"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200" dirty="0" smtClean="0">
                <a:effectLst/>
                <a:latin typeface="Calibri" panose="020F0502020204030204" pitchFamily="34" charset="0"/>
                <a:ea typeface="Meiryo UI" panose="020B0604030504040204" pitchFamily="50" charset="-128"/>
                <a:cs typeface="Calibri" panose="020F0502020204030204" pitchFamily="34" charset="0"/>
              </a:rPr>
              <a:t>   extension </a:t>
            </a:r>
            <a:r>
              <a:rPr lang="en-US" altLang="ja-JP" sz="1200" dirty="0">
                <a:effectLst/>
                <a:latin typeface="Calibri" panose="020F0502020204030204" pitchFamily="34" charset="0"/>
                <a:ea typeface="Meiryo UI" panose="020B0604030504040204" pitchFamily="50" charset="-128"/>
                <a:cs typeface="Calibri" panose="020F0502020204030204" pitchFamily="34" charset="0"/>
              </a:rPr>
              <a:t>software alarms.</a:t>
            </a:r>
          </a:p>
        </p:txBody>
      </p:sp>
      <p:sp>
        <p:nvSpPr>
          <p:cNvPr id="17" name="テキスト ボックス 1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6048561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1/6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170099"/>
          </a:xfrm>
          <a:prstGeom prst="rect">
            <a:avLst/>
          </a:prstGeom>
        </p:spPr>
        <p:txBody>
          <a:bodyPr wrap="square">
            <a:spAutoFit/>
          </a:bodyPr>
          <a:lstStyle/>
          <a:p>
            <a:pPr marL="285750" indent="-285750" algn="l" defTabSz="457200">
              <a:spcBef>
                <a:spcPct val="20000"/>
              </a:spcBef>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Support for the AI privacy guard recording (</a:t>
            </a:r>
            <a:r>
              <a:rPr lang="en-US" altLang="ja-JP" sz="1800" b="1" dirty="0" smtClean="0">
                <a:effectLst/>
                <a:latin typeface="Calibri" panose="020F0502020204030204" pitchFamily="34" charset="0"/>
                <a:cs typeface="Calibri" panose="020F0502020204030204" pitchFamily="34" charset="0"/>
              </a:rPr>
              <a:t>WV-XAE201W)</a:t>
            </a:r>
            <a:endParaRPr lang="en-US" altLang="ja-JP" sz="1800" b="1" dirty="0" smtClean="0">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b="1"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b="1" dirty="0" smtClean="0">
                <a:effectLst/>
                <a:latin typeface="Calibri" panose="020F0502020204030204" pitchFamily="34" charset="0"/>
                <a:cs typeface="Calibri" panose="020F0502020204030204" pitchFamily="34" charset="0"/>
              </a:rPr>
              <a:t>Overview</a:t>
            </a:r>
            <a:endParaRPr lang="en-US" altLang="ja-JP" b="1" dirty="0">
              <a:effectLst/>
              <a:latin typeface="Calibri" panose="020F0502020204030204" pitchFamily="34" charset="0"/>
              <a:cs typeface="Calibri" panose="020F0502020204030204" pitchFamily="34" charset="0"/>
            </a:endParaRPr>
          </a:p>
          <a:p>
            <a:pPr algn="l" fontAlgn="auto">
              <a:spcAft>
                <a:spcPts val="0"/>
              </a:spcAft>
            </a:pP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Assign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the stream for original image and the one for AI</a:t>
            </a:r>
            <a:r>
              <a:rPr kumimoji="0" lang="ja-JP" altLang="en-US" dirty="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privacy guard image separately to 2 channels.</a:t>
            </a:r>
            <a:r>
              <a:rPr kumimoji="0" lang="ja-JP" altLang="en-US" dirty="0">
                <a:effectLst/>
                <a:latin typeface="Calibri" panose="020F0502020204030204" pitchFamily="34" charset="0"/>
                <a:ea typeface="游ゴシック" panose="020B0400000000000000" pitchFamily="50" charset="-128"/>
                <a:cs typeface="Calibri" panose="020F0502020204030204" pitchFamily="34" charset="0"/>
              </a:rPr>
              <a:t> </a:t>
            </a:r>
            <a:endParaRPr kumimoji="0" lang="en-US" altLang="ja-JP" dirty="0">
              <a:effectLst/>
              <a:latin typeface="Calibri" panose="020F0502020204030204" pitchFamily="34" charset="0"/>
              <a:ea typeface="游ゴシック" panose="020B0400000000000000" pitchFamily="50" charset="-128"/>
              <a:cs typeface="Calibri" panose="020F0502020204030204" pitchFamily="34" charset="0"/>
            </a:endParaRPr>
          </a:p>
          <a:p>
            <a:pPr algn="l" fontAlgn="auto">
              <a:spcAft>
                <a:spcPts val="0"/>
              </a:spcAft>
            </a:pP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Channels for 2 cameras will be occupied</a:t>
            </a:r>
            <a:r>
              <a:rPr kumimoji="0"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a:t>
            </a:r>
          </a:p>
          <a:p>
            <a:pPr algn="l" fontAlgn="auto">
              <a:spcAft>
                <a:spcPts val="0"/>
              </a:spcAft>
            </a:pPr>
            <a:endParaRPr lang="en-US" altLang="ja-JP"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ü"/>
            </a:pPr>
            <a:r>
              <a:rPr lang="en-US" altLang="ja-JP" b="1" dirty="0">
                <a:effectLst/>
                <a:latin typeface="Calibri" panose="020F0502020204030204" pitchFamily="34" charset="0"/>
                <a:cs typeface="Calibri" panose="020F0502020204030204" pitchFamily="34" charset="0"/>
              </a:rPr>
              <a:t>Function</a:t>
            </a:r>
            <a:endParaRPr lang="en-US" altLang="ja-JP" dirty="0">
              <a:effectLst/>
              <a:latin typeface="Calibri" panose="020F0502020204030204" pitchFamily="34" charset="0"/>
              <a:cs typeface="Calibri" panose="020F0502020204030204" pitchFamily="34" charset="0"/>
            </a:endParaRPr>
          </a:p>
          <a:p>
            <a:pPr algn="l" fontAlgn="auto">
              <a:spcAft>
                <a:spcPts val="0"/>
              </a:spcAft>
            </a:pPr>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Display the AI</a:t>
            </a:r>
            <a:r>
              <a:rPr kumimoji="0" lang="ja-JP" altLang="en-US" dirty="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privacy guard image as a live image.</a:t>
            </a:r>
          </a:p>
          <a:p>
            <a:pPr algn="l" fontAlgn="auto">
              <a:spcAft>
                <a:spcPts val="0"/>
              </a:spcAft>
            </a:pP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Select the image to display at alarm occurrence from the original image or AI privacy guard image.</a:t>
            </a:r>
          </a:p>
          <a:p>
            <a:pPr algn="l" fontAlgn="auto">
              <a:spcAft>
                <a:spcPts val="0"/>
              </a:spcAft>
            </a:pPr>
            <a:r>
              <a:rPr kumimoji="0" lang="en-US" altLang="ja-JP" dirty="0">
                <a:effectLst/>
                <a:latin typeface="Calibri" panose="020F0502020204030204" pitchFamily="34" charset="0"/>
                <a:ea typeface="游ゴシック"/>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a:t>
            </a:r>
            <a:r>
              <a:rPr lang="en-US" altLang="ja-JP" b="1" dirty="0" smtClean="0">
                <a:effectLst/>
                <a:latin typeface="Calibri" panose="020F0502020204030204" pitchFamily="34" charset="0"/>
                <a:cs typeface="Calibri" panose="020F0502020204030204" pitchFamily="34" charset="0"/>
              </a:rPr>
              <a:t>   · </a:t>
            </a:r>
            <a:r>
              <a:rPr kumimoji="0" lang="en-US" altLang="ja-JP" dirty="0">
                <a:effectLst/>
                <a:latin typeface="Calibri" panose="020F0502020204030204" pitchFamily="34" charset="0"/>
                <a:ea typeface="游ゴシック"/>
                <a:cs typeface="Calibri" panose="020F0502020204030204" pitchFamily="34" charset="0"/>
              </a:rPr>
              <a:t>Select whether or not to display the original image according to the “User management” setting</a:t>
            </a:r>
            <a:r>
              <a:rPr kumimoji="0" lang="en-US" altLang="ja-JP" dirty="0" smtClean="0">
                <a:effectLst/>
                <a:latin typeface="Calibri" panose="020F0502020204030204" pitchFamily="34" charset="0"/>
                <a:ea typeface="游ゴシック"/>
                <a:cs typeface="Calibri" panose="020F0502020204030204" pitchFamily="34" charset="0"/>
              </a:rPr>
              <a:t>.</a:t>
            </a:r>
          </a:p>
          <a:p>
            <a:pPr algn="l" fontAlgn="auto">
              <a:spcAft>
                <a:spcPts val="0"/>
              </a:spcAft>
            </a:pPr>
            <a:endParaRPr lang="en-US" altLang="ja-JP"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ü"/>
            </a:pPr>
            <a:r>
              <a:rPr lang="en-US" altLang="ja-JP" b="1" dirty="0">
                <a:effectLst/>
                <a:latin typeface="Calibri" panose="020F0502020204030204" pitchFamily="34" charset="0"/>
                <a:cs typeface="Calibri" panose="020F0502020204030204" pitchFamily="34" charset="0"/>
              </a:rPr>
              <a:t>Terms of use</a:t>
            </a:r>
          </a:p>
          <a:p>
            <a:pPr algn="l" fontAlgn="auto">
              <a:spcAft>
                <a:spcPts val="0"/>
              </a:spcAft>
            </a:pPr>
            <a:r>
              <a:rPr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AI </a:t>
            </a:r>
            <a:r>
              <a:rPr lang="en-US" altLang="ja-JP" dirty="0">
                <a:effectLst/>
                <a:latin typeface="Calibri" panose="020F0502020204030204" pitchFamily="34" charset="0"/>
                <a:ea typeface="游ゴシック" panose="020B0400000000000000" pitchFamily="50" charset="-128"/>
                <a:cs typeface="Calibri" panose="020F0502020204030204" pitchFamily="34" charset="0"/>
              </a:rPr>
              <a:t>Privacy Guard is installed on the camera and necessary settings are completed.</a:t>
            </a:r>
          </a:p>
          <a:p>
            <a:pPr algn="l" fontAlgn="auto">
              <a:spcAft>
                <a:spcPts val="0"/>
              </a:spcAft>
            </a:pP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kumimoji="0"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As </a:t>
            </a:r>
            <a:r>
              <a:rPr kumimoji="0" lang="en-US" altLang="ja-JP" dirty="0">
                <a:effectLst/>
                <a:latin typeface="Calibri" panose="020F0502020204030204" pitchFamily="34" charset="0"/>
                <a:ea typeface="游ゴシック" panose="020B0400000000000000" pitchFamily="50" charset="-128"/>
                <a:cs typeface="Calibri" panose="020F0502020204030204" pitchFamily="34" charset="0"/>
              </a:rPr>
              <a:t>recorders does not support the function to install a software and perform its settings. </a:t>
            </a:r>
            <a:endPar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0892043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2/6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0" y="675389"/>
            <a:ext cx="8725879" cy="1231106"/>
          </a:xfrm>
          <a:prstGeom prst="rect">
            <a:avLst/>
          </a:prstGeom>
        </p:spPr>
        <p:txBody>
          <a:bodyPr wrap="square">
            <a:spAutoFit/>
          </a:bodyPr>
          <a:lstStyle/>
          <a:p>
            <a:pPr marL="285750" indent="-285750" algn="l" defTabSz="457200">
              <a:spcBef>
                <a:spcPct val="20000"/>
              </a:spcBef>
              <a:buFont typeface="Wingdings" panose="05000000000000000000" pitchFamily="2" charset="2"/>
              <a:buChar char="n"/>
              <a:defRPr/>
            </a:pPr>
            <a:r>
              <a:rPr lang="en-US" altLang="ja-JP" sz="1800" b="1"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Setting </a:t>
            </a:r>
            <a:r>
              <a:rPr lang="en-US" altLang="ja-JP" sz="1800" b="1"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procedure</a:t>
            </a:r>
          </a:p>
          <a:p>
            <a:pPr algn="l"/>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Register </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cameras by detecting automatically or setting manually and Click “Setup &gt;” in [AI privacy guard recording </a:t>
            </a:r>
            <a:endPar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camera</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a:t>
            </a:r>
          </a:p>
          <a:p>
            <a:pPr algn="l"/>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Click </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“Setup &gt;” in [AI privacy guard recording camera] and Click the [OK] button</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a:p>
            <a:pPr algn="l">
              <a:defRPr/>
            </a:pPr>
            <a:endParaRPr kumimoji="0" lang="en-US" altLang="ja-JP" b="1"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p:txBody>
      </p:sp>
      <p:sp>
        <p:nvSpPr>
          <p:cNvPr id="8" name="テキスト ボックス 7"/>
          <p:cNvSpPr txBox="1"/>
          <p:nvPr/>
        </p:nvSpPr>
        <p:spPr>
          <a:xfrm>
            <a:off x="5085368" y="2413520"/>
            <a:ext cx="4753549" cy="738664"/>
          </a:xfrm>
          <a:prstGeom prst="rect">
            <a:avLst/>
          </a:prstGeom>
          <a:noFill/>
        </p:spPr>
        <p:txBody>
          <a:bodyPr wrap="square" rtlCol="0">
            <a:spAutoFit/>
          </a:bodyPr>
          <a:lstStyle/>
          <a:p>
            <a:pPr marL="65485" indent="-65485" algn="l"/>
            <a:r>
              <a:rPr lang="en-US" altLang="ja-JP" sz="1050" dirty="0">
                <a:effectLst/>
                <a:latin typeface="Calibri" panose="020F0502020204030204" pitchFamily="34" charset="0"/>
                <a:ea typeface="游ゴシック" panose="020B0400000000000000" pitchFamily="50" charset="-128"/>
                <a:cs typeface="Calibri" panose="020F0502020204030204" pitchFamily="34" charset="0"/>
              </a:rPr>
              <a:t>Ex. When “Camera </a:t>
            </a:r>
            <a:r>
              <a:rPr lang="en-US" altLang="ja-JP" sz="1050" dirty="0" smtClean="0">
                <a:effectLst/>
                <a:latin typeface="Calibri" panose="020F0502020204030204" pitchFamily="34" charset="0"/>
                <a:ea typeface="游ゴシック" panose="020B0400000000000000" pitchFamily="50" charset="-128"/>
                <a:cs typeface="Calibri" panose="020F0502020204030204" pitchFamily="34" charset="0"/>
              </a:rPr>
              <a:t>2” </a:t>
            </a:r>
            <a:r>
              <a:rPr lang="en-US" altLang="ja-JP" sz="1050" dirty="0">
                <a:effectLst/>
                <a:latin typeface="Calibri" panose="020F0502020204030204" pitchFamily="34" charset="0"/>
                <a:ea typeface="游ゴシック" panose="020B0400000000000000" pitchFamily="50" charset="-128"/>
                <a:cs typeface="Calibri" panose="020F0502020204030204" pitchFamily="34" charset="0"/>
              </a:rPr>
              <a:t>is set in [Recording camera] of Camera 1:</a:t>
            </a:r>
          </a:p>
          <a:p>
            <a:pPr marL="65485" indent="-65485" algn="l"/>
            <a:r>
              <a:rPr lang="en-US" altLang="ja-JP" sz="1050" dirty="0">
                <a:effectLst/>
                <a:latin typeface="Calibri" panose="020F0502020204030204" pitchFamily="34" charset="0"/>
                <a:ea typeface="游ゴシック" panose="020B0400000000000000" pitchFamily="50" charset="-128"/>
                <a:cs typeface="Calibri" panose="020F0502020204030204" pitchFamily="34" charset="0"/>
              </a:rPr>
              <a:t>The image from Camera 1 with AI privacy guard performed will </a:t>
            </a:r>
            <a:r>
              <a:rPr lang="en-US" altLang="ja-JP" sz="1050" dirty="0" smtClean="0">
                <a:effectLst/>
                <a:latin typeface="Calibri" panose="020F0502020204030204" pitchFamily="34" charset="0"/>
                <a:ea typeface="游ゴシック" panose="020B0400000000000000" pitchFamily="50" charset="-128"/>
                <a:cs typeface="Calibri" panose="020F0502020204030204" pitchFamily="34" charset="0"/>
              </a:rPr>
              <a:t>be</a:t>
            </a:r>
          </a:p>
          <a:p>
            <a:pPr marL="65485" indent="-65485" algn="l"/>
            <a:r>
              <a:rPr lang="en-US" altLang="ja-JP" sz="1050" dirty="0" smtClean="0">
                <a:effectLst/>
                <a:latin typeface="Calibri" panose="020F0502020204030204" pitchFamily="34" charset="0"/>
                <a:ea typeface="游ゴシック" panose="020B0400000000000000" pitchFamily="50" charset="-128"/>
                <a:cs typeface="Calibri" panose="020F0502020204030204" pitchFamily="34" charset="0"/>
              </a:rPr>
              <a:t>added </a:t>
            </a:r>
            <a:r>
              <a:rPr lang="en-US" altLang="ja-JP" sz="1050" dirty="0">
                <a:effectLst/>
                <a:latin typeface="Calibri" panose="020F0502020204030204" pitchFamily="34" charset="0"/>
                <a:ea typeface="游ゴシック" panose="020B0400000000000000" pitchFamily="50" charset="-128"/>
                <a:cs typeface="Calibri" panose="020F0502020204030204" pitchFamily="34" charset="0"/>
              </a:rPr>
              <a:t>as Camera </a:t>
            </a:r>
            <a:r>
              <a:rPr lang="en-US" altLang="ja-JP" sz="1050" dirty="0" smtClean="0">
                <a:effectLst/>
                <a:latin typeface="Calibri" panose="020F0502020204030204" pitchFamily="34" charset="0"/>
                <a:ea typeface="游ゴシック" panose="020B0400000000000000" pitchFamily="50" charset="-128"/>
                <a:cs typeface="Calibri" panose="020F0502020204030204" pitchFamily="34" charset="0"/>
              </a:rPr>
              <a:t>2.</a:t>
            </a:r>
            <a:endParaRPr lang="en-US" altLang="ja-JP" sz="105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kumimoji="1" lang="ja-JP" altLang="en-US" sz="105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170205" y="4008478"/>
            <a:ext cx="4018557" cy="400110"/>
          </a:xfrm>
          <a:prstGeom prst="rect">
            <a:avLst/>
          </a:prstGeom>
          <a:noFill/>
        </p:spPr>
        <p:txBody>
          <a:bodyPr wrap="square" rtlCol="0">
            <a:spAutoFit/>
          </a:bodyPr>
          <a:lstStyle/>
          <a:p>
            <a:pPr algn="l"/>
            <a:r>
              <a:rPr lang="en-US" altLang="ja-JP" sz="1000" dirty="0">
                <a:effectLst/>
                <a:latin typeface="Calibri" panose="020F0502020204030204" pitchFamily="34" charset="0"/>
                <a:ea typeface="游ゴシック" panose="020B0400000000000000" pitchFamily="50" charset="-128"/>
                <a:cs typeface="Calibri" panose="020F0502020204030204" pitchFamily="34" charset="0"/>
              </a:rPr>
              <a:t>* Equipped with the function to assign or clear multiple cameras in bulk.</a:t>
            </a:r>
          </a:p>
          <a:p>
            <a:pPr algn="l"/>
            <a:endParaRPr kumimoji="1" lang="ja-JP" altLang="en-US" sz="1000" dirty="0">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46761"/>
            <a:ext cx="4242197" cy="1165519"/>
          </a:xfrm>
          <a:prstGeom prst="rect">
            <a:avLst/>
          </a:prstGeom>
        </p:spPr>
      </p:pic>
      <p:sp>
        <p:nvSpPr>
          <p:cNvPr id="14" name="正方形/長方形 13"/>
          <p:cNvSpPr/>
          <p:nvPr/>
        </p:nvSpPr>
        <p:spPr>
          <a:xfrm>
            <a:off x="2629099" y="2000010"/>
            <a:ext cx="2121099" cy="17546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rotWithShape="1">
          <a:blip r:embed="rId3"/>
          <a:srcRect r="33126"/>
          <a:stretch/>
        </p:blipFill>
        <p:spPr>
          <a:xfrm>
            <a:off x="2207687" y="2411168"/>
            <a:ext cx="2691927" cy="2190469"/>
          </a:xfrm>
          <a:prstGeom prst="rect">
            <a:avLst/>
          </a:prstGeom>
        </p:spPr>
      </p:pic>
      <p:sp>
        <p:nvSpPr>
          <p:cNvPr id="16" name="正方形/長方形 15"/>
          <p:cNvSpPr/>
          <p:nvPr/>
        </p:nvSpPr>
        <p:spPr>
          <a:xfrm>
            <a:off x="3459907" y="2745535"/>
            <a:ext cx="387398" cy="8856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619157" y="4492701"/>
            <a:ext cx="387398" cy="97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a:xfrm>
            <a:off x="3685497" y="2179392"/>
            <a:ext cx="0" cy="248981"/>
          </a:xfrm>
          <a:prstGeom prst="line">
            <a:avLst/>
          </a:prstGeom>
          <a:ln w="25400">
            <a:solidFill>
              <a:srgbClr val="FF0000"/>
            </a:solidFill>
            <a:bevel/>
            <a:headEnd type="none" w="sm" len="sm"/>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368" y="3071678"/>
            <a:ext cx="3896665" cy="603709"/>
          </a:xfrm>
          <a:prstGeom prst="rect">
            <a:avLst/>
          </a:prstGeom>
        </p:spPr>
      </p:pic>
      <p:sp>
        <p:nvSpPr>
          <p:cNvPr id="20" name="正方形/長方形 19"/>
          <p:cNvSpPr/>
          <p:nvPr/>
        </p:nvSpPr>
        <p:spPr>
          <a:xfrm>
            <a:off x="7531250" y="3231844"/>
            <a:ext cx="698349" cy="12917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cxnSp>
        <p:nvCxnSpPr>
          <p:cNvPr id="21" name="直線矢印コネクタ 20"/>
          <p:cNvCxnSpPr>
            <a:stCxn id="20" idx="1"/>
            <a:endCxn id="22" idx="3"/>
          </p:cNvCxnSpPr>
          <p:nvPr/>
        </p:nvCxnSpPr>
        <p:spPr>
          <a:xfrm flipH="1">
            <a:off x="7255934" y="3296431"/>
            <a:ext cx="275316" cy="147049"/>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5520270" y="3361018"/>
            <a:ext cx="1735664" cy="16492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Calibri" panose="020F0502020204030204" pitchFamily="34" charset="0"/>
              <a:ea typeface="Meiryo UI" panose="020B0604030504040204" pitchFamily="50" charset="-128"/>
              <a:cs typeface="Calibri" panose="020F0502020204030204" pitchFamily="34" charset="0"/>
            </a:endParaRPr>
          </a:p>
        </p:txBody>
      </p:sp>
      <p:sp>
        <p:nvSpPr>
          <p:cNvPr id="25" name="右中かっこ 24"/>
          <p:cNvSpPr/>
          <p:nvPr/>
        </p:nvSpPr>
        <p:spPr>
          <a:xfrm>
            <a:off x="4983931" y="3920067"/>
            <a:ext cx="176235" cy="413478"/>
          </a:xfrm>
          <a:prstGeom prst="righ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26" name="テキスト ボックス 25"/>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0079038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3/6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908762"/>
          </a:xfrm>
          <a:prstGeom prst="rect">
            <a:avLst/>
          </a:prstGeom>
        </p:spPr>
        <p:txBody>
          <a:bodyPr wrap="square">
            <a:spAutoFit/>
          </a:bodyPr>
          <a:lstStyle/>
          <a:p>
            <a:pPr marL="285750" indent="-285750" algn="l" defTabSz="457200">
              <a:spcBef>
                <a:spcPct val="20000"/>
              </a:spcBef>
              <a:buFont typeface="Wingdings" panose="05000000000000000000" pitchFamily="2" charset="2"/>
              <a:buChar char="n"/>
              <a:defRPr/>
            </a:pP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AI</a:t>
            </a:r>
            <a:r>
              <a:rPr lang="ja-JP" altLang="en-US" sz="1800" b="1"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privacy guard </a:t>
            </a:r>
            <a:r>
              <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rPr>
              <a:t>recording</a:t>
            </a:r>
          </a:p>
          <a:p>
            <a:pPr marL="285750" indent="-285750" algn="l">
              <a:buFont typeface="Wingdings" panose="05000000000000000000" pitchFamily="2" charset="2"/>
              <a:buChar char="ü"/>
            </a:pPr>
            <a:r>
              <a:rPr lang="en-US" altLang="ja-JP" b="1" dirty="0">
                <a:latin typeface="Calibri" panose="020F0502020204030204" pitchFamily="34" charset="0"/>
                <a:ea typeface="游ゴシック" panose="020B0400000000000000" pitchFamily="50" charset="-128"/>
                <a:cs typeface="Calibri" panose="020F0502020204030204" pitchFamily="34" charset="0"/>
              </a:rPr>
              <a:t>Recording </a:t>
            </a:r>
            <a:r>
              <a:rPr lang="en-US" altLang="ja-JP" b="1" dirty="0" smtClean="0">
                <a:latin typeface="Calibri" panose="020F0502020204030204" pitchFamily="34" charset="0"/>
                <a:ea typeface="游ゴシック" panose="020B0400000000000000" pitchFamily="50" charset="-128"/>
                <a:cs typeface="Calibri" panose="020F0502020204030204" pitchFamily="34" charset="0"/>
              </a:rPr>
              <a:t>setting</a:t>
            </a:r>
            <a:endParaRPr lang="en-US" altLang="ja-JP" dirty="0">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Original image recording uses Stream 1 and AI privacy guard recording uses Stream 2.</a:t>
            </a:r>
            <a:endParaRPr lang="ja-JP" altLang="en-US" sz="1200"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AI privacy guard recording operates according to the recording and scheduling settings of the paired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original</a:t>
            </a: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image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recording camera.	</a:t>
            </a:r>
          </a:p>
          <a:p>
            <a:pPr algn="l"/>
            <a:r>
              <a:rPr lang="ja-JP" altLang="en-US" sz="1200" dirty="0">
                <a:effectLst/>
                <a:latin typeface="Calibri" panose="020F0502020204030204" pitchFamily="34" charset="0"/>
                <a:ea typeface="游ゴシック" panose="020B0400000000000000" pitchFamily="50" charset="-128"/>
                <a:cs typeface="Calibri" panose="020F0502020204030204" pitchFamily="34" charset="0"/>
              </a:rPr>
              <a:t>　</a:t>
            </a:r>
            <a:endParaRPr lang="en-US" altLang="ja-JP" sz="120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ja-JP" altLang="en-US" sz="120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ja-JP" altLang="en-US" sz="120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en-US" altLang="ja-JP" sz="120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en-US" altLang="ja-JP" sz="1200" dirty="0">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ja-JP" altLang="en-US" sz="1200"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a:t>
            </a:r>
            <a:r>
              <a:rPr lang="en-US" altLang="ja-JP" sz="1200" b="1" dirty="0">
                <a:effectLst/>
                <a:latin typeface="Calibri" panose="020F0502020204030204" pitchFamily="34" charset="0"/>
                <a:cs typeface="Calibri" panose="020F0502020204030204" pitchFamily="34" charset="0"/>
              </a:rPr>
              <a:t>·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In case of sub-stream recording, the original image recording uses Stream 3 and AI privacy image recording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a:t>
            </a: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uses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Stream 4. </a:t>
            </a: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SD backup recording is supported only by the original image recording (Stream 1).</a:t>
            </a:r>
            <a:endParaRPr lang="ja-JP" altLang="en-US" sz="1200"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The cameras for original image recording and AI privacy guard recording can be assigned separately to the </a:t>
            </a:r>
            <a:endPar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different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recording groups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in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[Recording group setup].</a:t>
            </a:r>
          </a:p>
          <a:p>
            <a:pPr algn="l"/>
            <a:endParaRPr lang="en-US" altLang="ja-JP" sz="1200"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ja-JP" altLang="en-US"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*The function to set two groups of recording and assign each camera to either one. Also, by setting an HDD used for recording of </a:t>
            </a:r>
            <a:endPar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          each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group, operating </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in </a:t>
            </a:r>
            <a:r>
              <a:rPr lang="en-US" altLang="ja-JP" sz="1200" dirty="0">
                <a:effectLst/>
                <a:latin typeface="Calibri" panose="020F0502020204030204" pitchFamily="34" charset="0"/>
                <a:ea typeface="游ゴシック" panose="020B0400000000000000" pitchFamily="50" charset="-128"/>
                <a:cs typeface="Calibri" panose="020F0502020204030204" pitchFamily="34" charset="0"/>
              </a:rPr>
              <a:t>different recording periods is possible</a:t>
            </a:r>
            <a:r>
              <a:rPr lang="en-US" altLang="ja-JP" sz="1200" dirty="0" smtClean="0">
                <a:effectLst/>
                <a:latin typeface="Calibri" panose="020F0502020204030204" pitchFamily="34" charset="0"/>
                <a:ea typeface="游ゴシック" panose="020B0400000000000000" pitchFamily="50" charset="-128"/>
                <a:cs typeface="Calibri" panose="020F0502020204030204" pitchFamily="34" charset="0"/>
              </a:rPr>
              <a:t>.</a:t>
            </a:r>
            <a:endParaRPr lang="en-US" altLang="ja-JP" sz="1200" b="1" dirty="0">
              <a:effectLst/>
              <a:latin typeface="Calibri" panose="020F0502020204030204" pitchFamily="34" charset="0"/>
              <a:ea typeface="游ゴシック" panose="020B0400000000000000" pitchFamily="50" charset="-128"/>
              <a:cs typeface="Calibri" panose="020F0502020204030204" pitchFamily="34" charset="0"/>
            </a:endParaRPr>
          </a:p>
        </p:txBody>
      </p:sp>
      <p:pic>
        <p:nvPicPr>
          <p:cNvPr id="8" name="図 7"/>
          <p:cNvPicPr>
            <a:picLocks noChangeAspect="1"/>
          </p:cNvPicPr>
          <p:nvPr/>
        </p:nvPicPr>
        <p:blipFill>
          <a:blip r:embed="rId2"/>
          <a:stretch>
            <a:fillRect/>
          </a:stretch>
        </p:blipFill>
        <p:spPr>
          <a:xfrm>
            <a:off x="1607323" y="1981189"/>
            <a:ext cx="5200069" cy="873757"/>
          </a:xfrm>
          <a:prstGeom prst="rect">
            <a:avLst/>
          </a:prstGeom>
        </p:spPr>
      </p:pic>
      <p:sp>
        <p:nvSpPr>
          <p:cNvPr id="10" name="正方形/長方形 9"/>
          <p:cNvSpPr/>
          <p:nvPr/>
        </p:nvSpPr>
        <p:spPr>
          <a:xfrm>
            <a:off x="1914249" y="2541860"/>
            <a:ext cx="4825870" cy="145981"/>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6264196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4/6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0" y="675389"/>
            <a:ext cx="9005280" cy="4124206"/>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rPr>
              <a:t>Streams </a:t>
            </a: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used for single screen display</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The camera for original image recording uses Stream(1) and the camera for AI privacy guard recording uses Stream (2).</a:t>
            </a:r>
          </a:p>
          <a:p>
            <a:pPr algn="l"/>
            <a:endParaRPr lang="en-US" altLang="ja-JP" b="1"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Streams used for multi-screen display</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The camera for original image recording uses Stream(3) and the camera for AI privacy guard recording uses Stream (4).</a:t>
            </a:r>
          </a:p>
          <a:p>
            <a:pPr algn="l"/>
            <a:endPar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Event action</a:t>
            </a:r>
            <a:endParaRPr lang="ja-JP" altLang="en-US" sz="1800" b="1"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  </a:t>
            </a:r>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Setting “Event” in the camera for original image recording applies the same setting to the paired camera for AI </a:t>
            </a:r>
            <a:endParaRPr lang="en-US" altLang="ja-JP" dirty="0" smtClean="0">
              <a:solidFill>
                <a:schemeClr val="bg2"/>
              </a:solidFill>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privacy </a:t>
            </a:r>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guard recording.    </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(“Event” cannot be set alone in the camera for AI privacy guard recording. )</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  </a:t>
            </a:r>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Camera site alarm will be recorded as an alarm from the camera for </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original image recording.</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  </a:t>
            </a:r>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The camera for AI privacy guard recording will not be displayed in </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the alarm logs.</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b="1" dirty="0">
                <a:effectLst/>
                <a:latin typeface="Calibri" panose="020F0502020204030204" pitchFamily="34" charset="0"/>
                <a:cs typeface="Calibri" panose="020F0502020204030204" pitchFamily="34" charset="0"/>
              </a:rPr>
              <a:t> ·  </a:t>
            </a:r>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Displays the image of “Recording camera”(without AI privacy guard) or</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“AI privacy guard recording camera”(with AI privacy guard) according  </a:t>
            </a:r>
          </a:p>
          <a:p>
            <a:pPr algn="l"/>
            <a:r>
              <a:rPr lang="en-US" altLang="ja-JP"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rPr>
              <a:t>       to the setting in [Display camera].</a:t>
            </a:r>
            <a:endParaRPr lang="ja-JP" altLang="en-US" dirty="0">
              <a:solidFill>
                <a:schemeClr val="bg2"/>
              </a:solidFill>
              <a:effectLst/>
              <a:latin typeface="Calibri" panose="020F0502020204030204" pitchFamily="34" charset="0"/>
              <a:ea typeface="游ゴシック" panose="020B0400000000000000" pitchFamily="50" charset="-128"/>
              <a:cs typeface="Calibri" panose="020F0502020204030204" pitchFamily="34" charset="0"/>
            </a:endParaRPr>
          </a:p>
          <a:p>
            <a:pPr algn="l"/>
            <a:endParaRPr lang="en-US" altLang="ja-JP" sz="1200" b="1" dirty="0">
              <a:effectLst/>
              <a:latin typeface="Calibri" panose="020F0502020204030204" pitchFamily="34" charset="0"/>
              <a:ea typeface="游ゴシック" panose="020B0400000000000000" pitchFamily="50" charset="-128"/>
              <a:cs typeface="Calibri" panose="020F0502020204030204" pitchFamily="34" charset="0"/>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467" y="3258548"/>
            <a:ext cx="2824772" cy="1243790"/>
          </a:xfrm>
          <a:prstGeom prst="rect">
            <a:avLst/>
          </a:prstGeom>
        </p:spPr>
      </p:pic>
      <p:sp>
        <p:nvSpPr>
          <p:cNvPr id="14" name="正方形/長方形 13"/>
          <p:cNvSpPr/>
          <p:nvPr/>
        </p:nvSpPr>
        <p:spPr>
          <a:xfrm>
            <a:off x="6123165" y="4213830"/>
            <a:ext cx="2241902" cy="28850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1202224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5/6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1015663"/>
          </a:xfrm>
          <a:prstGeom prst="rect">
            <a:avLst/>
          </a:prstGeom>
        </p:spPr>
        <p:txBody>
          <a:bodyPr wrap="square">
            <a:spAutoFit/>
          </a:bodyPr>
          <a:lstStyle/>
          <a:p>
            <a:pPr marL="285750" indent="-285750" algn="l" defTabSz="457200">
              <a:spcBef>
                <a:spcPct val="20000"/>
              </a:spcBef>
              <a:buFont typeface="Wingdings" panose="05000000000000000000" pitchFamily="2" charset="2"/>
              <a:buChar char="n"/>
              <a:defRPr/>
            </a:pP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User </a:t>
            </a:r>
            <a:r>
              <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rPr>
              <a:t>management</a:t>
            </a:r>
          </a:p>
          <a:p>
            <a:pPr algn="l"/>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Authorization </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for displaying live image or recorded image can be set in [Camera image display] of each camera.</a:t>
            </a:r>
            <a:endParaRPr lang="ja-JP" altLang="en-US"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 is attached to the camera number of original image recording camera associated with the camera for AI privacy </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a:t>
            </a:r>
          </a:p>
          <a:p>
            <a:pPr algn="l"/>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   guard </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recording on </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the </a:t>
            </a:r>
            <a:r>
              <a:rPr lang="en-US" altLang="ja-JP" dirty="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user management screen</a:t>
            </a:r>
            <a:r>
              <a:rPr lang="en-US" altLang="ja-JP" dirty="0" smtClean="0">
                <a:solidFill>
                  <a:srgbClr val="0A54A0"/>
                </a:solidFill>
                <a:effectLst/>
                <a:latin typeface="Calibri" panose="020F0502020204030204" pitchFamily="34" charset="0"/>
                <a:ea typeface="游ゴシック" panose="020B0400000000000000" pitchFamily="50" charset="-128"/>
                <a:cs typeface="Calibri" panose="020F0502020204030204" pitchFamily="34" charset="0"/>
              </a:rPr>
              <a:t>.</a:t>
            </a:r>
            <a:endParaRPr lang="en-US" altLang="ja-JP" dirty="0">
              <a:effectLst/>
              <a:latin typeface="Calibri" panose="020F0502020204030204" pitchFamily="34" charset="0"/>
              <a:ea typeface="游ゴシック" panose="020B0400000000000000" pitchFamily="50" charset="-128"/>
              <a:cs typeface="Calibri" panose="020F0502020204030204" pitchFamily="34" charset="0"/>
            </a:endParaRPr>
          </a:p>
        </p:txBody>
      </p:sp>
      <p:pic>
        <p:nvPicPr>
          <p:cNvPr id="13" name="図 12"/>
          <p:cNvPicPr>
            <a:picLocks noChangeAspect="1"/>
          </p:cNvPicPr>
          <p:nvPr/>
        </p:nvPicPr>
        <p:blipFill>
          <a:blip r:embed="rId2"/>
          <a:stretch>
            <a:fillRect/>
          </a:stretch>
        </p:blipFill>
        <p:spPr>
          <a:xfrm>
            <a:off x="1033252" y="2580841"/>
            <a:ext cx="3910884" cy="2246937"/>
          </a:xfrm>
          <a:prstGeom prst="rect">
            <a:avLst/>
          </a:prstGeom>
        </p:spPr>
      </p:pic>
      <p:pic>
        <p:nvPicPr>
          <p:cNvPr id="14" name="図 13"/>
          <p:cNvPicPr>
            <a:picLocks noChangeAspect="1"/>
          </p:cNvPicPr>
          <p:nvPr/>
        </p:nvPicPr>
        <p:blipFill rotWithShape="1">
          <a:blip r:embed="rId3"/>
          <a:srcRect t="12992" r="19503" b="14132"/>
          <a:stretch/>
        </p:blipFill>
        <p:spPr>
          <a:xfrm>
            <a:off x="2457797" y="1708727"/>
            <a:ext cx="4019203" cy="2377062"/>
          </a:xfrm>
          <a:prstGeom prst="rect">
            <a:avLst/>
          </a:prstGeom>
        </p:spPr>
      </p:pic>
      <p:sp>
        <p:nvSpPr>
          <p:cNvPr id="15" name="正方形/長方形 14"/>
          <p:cNvSpPr/>
          <p:nvPr/>
        </p:nvSpPr>
        <p:spPr>
          <a:xfrm>
            <a:off x="2601717" y="3808204"/>
            <a:ext cx="3875283" cy="277586"/>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88561" y="4282330"/>
            <a:ext cx="3337674" cy="26080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621537" y="1875091"/>
            <a:ext cx="1246396" cy="200843"/>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2622103" y="2060247"/>
            <a:ext cx="564343" cy="13256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87394" y="2796510"/>
            <a:ext cx="300749" cy="13256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54000" tIns="27000" rIns="27000" bIns="27000" rtlCol="0" anchor="t" anchorCtr="0"/>
          <a:lstStyle/>
          <a:p>
            <a:pPr algn="ctr"/>
            <a:endParaRPr lang="ja-JP" altLang="en-US" sz="9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 name="直線コネクタ 19"/>
          <p:cNvCxnSpPr>
            <a:stCxn id="17" idx="3"/>
          </p:cNvCxnSpPr>
          <p:nvPr/>
        </p:nvCxnSpPr>
        <p:spPr>
          <a:xfrm>
            <a:off x="4867933" y="1975513"/>
            <a:ext cx="720764" cy="165902"/>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4426235" y="4510004"/>
            <a:ext cx="1117671" cy="41012"/>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539359" y="4077323"/>
            <a:ext cx="1004547" cy="48216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5606228" y="4336768"/>
            <a:ext cx="3443785" cy="516192"/>
          </a:xfrm>
          <a:prstGeom prst="rect">
            <a:avLst/>
          </a:prstGeom>
          <a:noFill/>
        </p:spPr>
        <p:txBody>
          <a:bodyPr wrap="square" lIns="0" tIns="27000" rIns="0" bIns="27000" rtlCol="0">
            <a:spAutoFit/>
          </a:bodyPr>
          <a:lstStyle/>
          <a:p>
            <a:pPr marL="65485" indent="-65485" algn="l"/>
            <a:r>
              <a:rPr lang="en-US" altLang="ja-JP" sz="1000" dirty="0">
                <a:effectLst/>
                <a:latin typeface="Calibri" panose="020F0502020204030204" pitchFamily="34" charset="0"/>
                <a:ea typeface="游ゴシック" panose="020B0400000000000000" pitchFamily="50" charset="-128"/>
                <a:cs typeface="Calibri" panose="020F0502020204030204" pitchFamily="34" charset="0"/>
              </a:rPr>
              <a:t>Functions to uncheck all the cameras for original image recording (with [*]) in bulk for the case where there are many applicable cameras listed.</a:t>
            </a:r>
            <a:endParaRPr lang="en-US" altLang="ja-JP" sz="1100" dirty="0">
              <a:effectLst/>
              <a:latin typeface="Calibri" panose="020F0502020204030204" pitchFamily="34" charset="0"/>
              <a:ea typeface="游ゴシック" panose="020B0400000000000000" pitchFamily="50" charset="-128"/>
              <a:cs typeface="Calibri" panose="020F0502020204030204" pitchFamily="34" charset="0"/>
            </a:endParaRPr>
          </a:p>
        </p:txBody>
      </p:sp>
      <p:sp>
        <p:nvSpPr>
          <p:cNvPr id="24" name="テキスト ボックス 23"/>
          <p:cNvSpPr txBox="1"/>
          <p:nvPr/>
        </p:nvSpPr>
        <p:spPr>
          <a:xfrm>
            <a:off x="5693357" y="2045674"/>
            <a:ext cx="2644340" cy="208416"/>
          </a:xfrm>
          <a:prstGeom prst="rect">
            <a:avLst/>
          </a:prstGeom>
          <a:noFill/>
        </p:spPr>
        <p:txBody>
          <a:bodyPr wrap="square" lIns="0" tIns="27000" rIns="0" bIns="27000" rtlCol="0">
            <a:spAutoFit/>
          </a:bodyPr>
          <a:lstStyle/>
          <a:p>
            <a:pPr marL="65485" indent="-65485" algn="l"/>
            <a:r>
              <a:rPr lang="en-US" altLang="ja-JP" sz="1000" dirty="0">
                <a:effectLst/>
                <a:latin typeface="Calibri" panose="020F0502020204030204" pitchFamily="34" charset="0"/>
                <a:ea typeface="游ゴシック" panose="020B0400000000000000" pitchFamily="50" charset="-128"/>
                <a:cs typeface="Calibri" panose="020F0502020204030204" pitchFamily="34" charset="0"/>
              </a:rPr>
              <a:t> Checkboxes for checking/ unchecking in bulk</a:t>
            </a:r>
            <a:endParaRPr lang="en-US" altLang="ja-JP" sz="1100" dirty="0">
              <a:effectLst/>
              <a:latin typeface="Calibri" panose="020F0502020204030204" pitchFamily="34" charset="0"/>
              <a:ea typeface="游ゴシック" panose="020B0400000000000000" pitchFamily="50" charset="-128"/>
              <a:cs typeface="Calibri" panose="020F0502020204030204" pitchFamily="34" charset="0"/>
            </a:endParaRPr>
          </a:p>
        </p:txBody>
      </p:sp>
      <p:sp>
        <p:nvSpPr>
          <p:cNvPr id="25" name="テキスト ボックス 24"/>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85651413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Support for the AI privacy guard </a:t>
            </a:r>
            <a:r>
              <a:rPr lang="en-US" altLang="ja-JP" sz="2200" b="1" dirty="0" smtClean="0">
                <a:latin typeface="Calibri" panose="020F0502020204030204" pitchFamily="34" charset="0"/>
                <a:cs typeface="Calibri" panose="020F0502020204030204" pitchFamily="34" charset="0"/>
              </a:rPr>
              <a:t>recording  6/6</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4.00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a:solidFill>
                  <a:schemeClr val="tx2"/>
                </a:solidFill>
                <a:effectLst/>
                <a:latin typeface="Calibri" panose="020F0502020204030204" pitchFamily="34" charset="0"/>
              </a:rPr>
              <a:t>4.00 </a:t>
            </a: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4.00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600986"/>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ea typeface="游ゴシック" panose="020B0400000000000000" pitchFamily="50" charset="-128"/>
                <a:cs typeface="Calibri" panose="020F0502020204030204" pitchFamily="34" charset="0"/>
              </a:rPr>
              <a:t>Reference : User </a:t>
            </a:r>
            <a:r>
              <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rPr>
              <a:t>authentication</a:t>
            </a: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a:effectLst/>
                <a:latin typeface="Calibri" panose="020F0502020204030204" pitchFamily="34" charset="0"/>
                <a:ea typeface="游ゴシック" panose="020B0400000000000000" pitchFamily="50" charset="-128"/>
                <a:cs typeface="Calibri" panose="020F0502020204030204" pitchFamily="34" charset="0"/>
              </a:rPr>
              <a:t>The copied/ downloaded images can be played on the recorder using NX viewer or the dedicated viewer </a:t>
            </a:r>
            <a:endParaRPr lang="en-US" altLang="ja-JP"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software without </a:t>
            </a:r>
            <a:r>
              <a:rPr lang="en-US" altLang="ja-JP" dirty="0">
                <a:effectLst/>
                <a:latin typeface="Calibri" panose="020F0502020204030204" pitchFamily="34" charset="0"/>
                <a:ea typeface="游ゴシック" panose="020B0400000000000000" pitchFamily="50" charset="-128"/>
                <a:cs typeface="Calibri" panose="020F0502020204030204" pitchFamily="34" charset="0"/>
              </a:rPr>
              <a:t>user authorization.</a:t>
            </a:r>
            <a:endParaRPr lang="ja-JP" altLang="en-US" dirty="0">
              <a:effectLst/>
              <a:latin typeface="Calibri" panose="020F0502020204030204" pitchFamily="34" charset="0"/>
              <a:ea typeface="游ゴシック" panose="020B0400000000000000" pitchFamily="50" charset="-128"/>
              <a:cs typeface="Calibri" panose="020F0502020204030204" pitchFamily="34" charset="0"/>
            </a:endParaRPr>
          </a:p>
          <a:p>
            <a:pPr marL="742928" lvl="1" indent="-285750" algn="l">
              <a:buFont typeface="Wingdings" panose="05000000000000000000" pitchFamily="2" charset="2"/>
              <a:buChar char="Ø"/>
            </a:pPr>
            <a:r>
              <a:rPr lang="en-US" altLang="ja-JP" dirty="0">
                <a:effectLst/>
                <a:latin typeface="Calibri" panose="020F0502020204030204" pitchFamily="34" charset="0"/>
                <a:ea typeface="游ゴシック" panose="020B0400000000000000" pitchFamily="50" charset="-128"/>
                <a:cs typeface="Calibri" panose="020F0502020204030204" pitchFamily="34" charset="0"/>
              </a:rPr>
              <a:t>Assign a password to the n3r file as needed.</a:t>
            </a:r>
          </a:p>
          <a:p>
            <a:pPr marL="742928" lvl="1" indent="-285750" algn="l">
              <a:buFont typeface="Wingdings" panose="05000000000000000000" pitchFamily="2" charset="2"/>
              <a:buChar char="Ø"/>
            </a:pPr>
            <a:endParaRPr lang="ja-JP" altLang="en-US" dirty="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a:t>
            </a:r>
            <a:r>
              <a:rPr lang="en-US" altLang="ja-JP" dirty="0">
                <a:effectLst/>
                <a:latin typeface="Calibri" panose="020F0502020204030204" pitchFamily="34" charset="0"/>
                <a:ea typeface="游ゴシック" panose="020B0400000000000000" pitchFamily="50" charset="-128"/>
                <a:cs typeface="Calibri" panose="020F0502020204030204" pitchFamily="34" charset="0"/>
              </a:rPr>
              <a:t>The data in HDD can be played using HDD viewer without user authorization. </a:t>
            </a:r>
            <a:endParaRPr lang="ja-JP" altLang="en-US" dirty="0">
              <a:effectLst/>
              <a:latin typeface="Calibri" panose="020F0502020204030204" pitchFamily="34" charset="0"/>
              <a:ea typeface="游ゴシック" panose="020B0400000000000000" pitchFamily="50" charset="-128"/>
              <a:cs typeface="Calibri" panose="020F0502020204030204" pitchFamily="34" charset="0"/>
            </a:endParaRPr>
          </a:p>
          <a:p>
            <a:pPr marL="742928" lvl="1" indent="-285750" algn="l">
              <a:buFont typeface="Wingdings" panose="05000000000000000000" pitchFamily="2" charset="2"/>
              <a:buChar char="Ø"/>
            </a:pPr>
            <a:r>
              <a:rPr lang="en-US" altLang="ja-JP" dirty="0">
                <a:effectLst/>
                <a:latin typeface="Calibri" panose="020F0502020204030204" pitchFamily="34" charset="0"/>
                <a:ea typeface="游ゴシック" panose="020B0400000000000000" pitchFamily="50" charset="-128"/>
                <a:cs typeface="Calibri" panose="020F0502020204030204" pitchFamily="34" charset="0"/>
              </a:rPr>
              <a:t>Assign a password when removing HDD as needed.</a:t>
            </a:r>
            <a:endParaRPr lang="en-US" altLang="ja-JP" dirty="0">
              <a:latin typeface="Calibri" panose="020F0502020204030204" pitchFamily="34" charset="0"/>
              <a:cs typeface="Calibri" panose="020F0502020204030204" pitchFamily="34" charset="0"/>
            </a:endParaRPr>
          </a:p>
        </p:txBody>
      </p:sp>
      <p:graphicFrame>
        <p:nvGraphicFramePr>
          <p:cNvPr id="13" name="表 12"/>
          <p:cNvGraphicFramePr>
            <a:graphicFrameLocks noGrp="1"/>
          </p:cNvGraphicFramePr>
          <p:nvPr>
            <p:extLst>
              <p:ext uri="{D42A27DB-BD31-4B8C-83A1-F6EECF244321}">
                <p14:modId xmlns:p14="http://schemas.microsoft.com/office/powerpoint/2010/main" val="747112434"/>
              </p:ext>
            </p:extLst>
          </p:nvPr>
        </p:nvGraphicFramePr>
        <p:xfrm>
          <a:off x="719667" y="1192058"/>
          <a:ext cx="7188200" cy="1287780"/>
        </p:xfrm>
        <a:graphic>
          <a:graphicData uri="http://schemas.openxmlformats.org/drawingml/2006/table">
            <a:tbl>
              <a:tblPr firstRow="1" bandRow="1">
                <a:tableStyleId>{5C22544A-7EE6-4342-B048-85BDC9FD1C3A}</a:tableStyleId>
              </a:tblPr>
              <a:tblGrid>
                <a:gridCol w="2790157">
                  <a:extLst>
                    <a:ext uri="{9D8B030D-6E8A-4147-A177-3AD203B41FA5}">
                      <a16:colId xmlns:a16="http://schemas.microsoft.com/office/drawing/2014/main" val="1240549641"/>
                    </a:ext>
                  </a:extLst>
                </a:gridCol>
                <a:gridCol w="4398043">
                  <a:extLst>
                    <a:ext uri="{9D8B030D-6E8A-4147-A177-3AD203B41FA5}">
                      <a16:colId xmlns:a16="http://schemas.microsoft.com/office/drawing/2014/main" val="3915760811"/>
                    </a:ext>
                  </a:extLst>
                </a:gridCol>
              </a:tblGrid>
              <a:tr h="264209">
                <a:tc>
                  <a:txBody>
                    <a:bodyPr/>
                    <a:lstStyle/>
                    <a:p>
                      <a:pPr algn="ctr">
                        <a:lnSpc>
                          <a:spcPct val="100000"/>
                        </a:lnSpc>
                      </a:pPr>
                      <a:r>
                        <a:rPr kumimoji="1" lang="en-US" altLang="ja-JP" sz="1400" dirty="0">
                          <a:latin typeface="Calibri" panose="020F0502020204030204" pitchFamily="34" charset="0"/>
                          <a:ea typeface="游ゴシック" panose="020B0400000000000000" pitchFamily="50" charset="-128"/>
                          <a:cs typeface="Calibri" panose="020F0502020204030204" pitchFamily="34" charset="0"/>
                        </a:rPr>
                        <a:t>User operation</a:t>
                      </a:r>
                      <a:endParaRPr kumimoji="1" lang="ja-JP" altLang="en-US" sz="14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tc>
                  <a:txBody>
                    <a:bodyPr/>
                    <a:lstStyle/>
                    <a:p>
                      <a:pPr algn="ctr">
                        <a:lnSpc>
                          <a:spcPct val="100000"/>
                        </a:lnSpc>
                      </a:pPr>
                      <a:r>
                        <a:rPr kumimoji="1" lang="en-US" altLang="ja-JP" sz="1400" dirty="0">
                          <a:latin typeface="Calibri" panose="020F0502020204030204" pitchFamily="34" charset="0"/>
                          <a:ea typeface="游ゴシック" panose="020B0400000000000000" pitchFamily="50" charset="-128"/>
                          <a:cs typeface="Calibri" panose="020F0502020204030204" pitchFamily="34" charset="0"/>
                        </a:rPr>
                        <a:t>Necessary</a:t>
                      </a:r>
                      <a:r>
                        <a:rPr kumimoji="1" lang="en-US" altLang="ja-JP" sz="1400" baseline="0" dirty="0">
                          <a:latin typeface="Calibri" panose="020F0502020204030204" pitchFamily="34" charset="0"/>
                          <a:ea typeface="游ゴシック" panose="020B0400000000000000" pitchFamily="50" charset="-128"/>
                          <a:cs typeface="Calibri" panose="020F0502020204030204" pitchFamily="34" charset="0"/>
                        </a:rPr>
                        <a:t> authorization for operation</a:t>
                      </a:r>
                      <a:endParaRPr kumimoji="1" lang="ja-JP" altLang="en-US" sz="14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extLst>
                  <a:ext uri="{0D108BD9-81ED-4DB2-BD59-A6C34878D82A}">
                    <a16:rowId xmlns:a16="http://schemas.microsoft.com/office/drawing/2014/main" val="3383354355"/>
                  </a:ext>
                </a:extLst>
              </a:tr>
              <a:tr h="137023">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Live display</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[Camera image display]</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extLst>
                  <a:ext uri="{0D108BD9-81ED-4DB2-BD59-A6C34878D82A}">
                    <a16:rowId xmlns:a16="http://schemas.microsoft.com/office/drawing/2014/main" val="1672221796"/>
                  </a:ext>
                </a:extLst>
              </a:tr>
              <a:tr h="137023">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Search and playback</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[Camera image display]</a:t>
                      </a:r>
                      <a:r>
                        <a:rPr kumimoji="1" lang="ja-JP" altLang="en-US" sz="1200" dirty="0">
                          <a:latin typeface="Calibri" panose="020F0502020204030204" pitchFamily="34" charset="0"/>
                          <a:ea typeface="游ゴシック" panose="020B0400000000000000" pitchFamily="50" charset="-128"/>
                          <a:cs typeface="Calibri" panose="020F0502020204030204" pitchFamily="34" charset="0"/>
                        </a:rPr>
                        <a:t> ＋ </a:t>
                      </a: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[Search and playback]</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extLst>
                  <a:ext uri="{0D108BD9-81ED-4DB2-BD59-A6C34878D82A}">
                    <a16:rowId xmlns:a16="http://schemas.microsoft.com/office/drawing/2014/main" val="1024089476"/>
                  </a:ext>
                </a:extLst>
              </a:tr>
              <a:tr h="137023">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Copy the recorded images to USB</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[Copy]</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extLst>
                  <a:ext uri="{0D108BD9-81ED-4DB2-BD59-A6C34878D82A}">
                    <a16:rowId xmlns:a16="http://schemas.microsoft.com/office/drawing/2014/main" val="975902539"/>
                  </a:ext>
                </a:extLst>
              </a:tr>
              <a:tr h="137023">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Download via web browser</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tc>
                  <a:txBody>
                    <a:bodyPr/>
                    <a:lstStyle/>
                    <a:p>
                      <a:pPr algn="l">
                        <a:lnSpc>
                          <a:spcPct val="100000"/>
                        </a:lnSpc>
                      </a:pP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[Copy]</a:t>
                      </a:r>
                      <a:r>
                        <a:rPr kumimoji="1" lang="ja-JP" altLang="en-US" sz="1200" dirty="0">
                          <a:latin typeface="Calibri" panose="020F0502020204030204" pitchFamily="34" charset="0"/>
                          <a:ea typeface="游ゴシック" panose="020B0400000000000000" pitchFamily="50" charset="-128"/>
                          <a:cs typeface="Calibri" panose="020F0502020204030204" pitchFamily="34" charset="0"/>
                        </a:rPr>
                        <a:t> </a:t>
                      </a: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a:t>
                      </a:r>
                      <a:r>
                        <a:rPr kumimoji="1" lang="ja-JP" altLang="en-US" sz="1200" dirty="0">
                          <a:latin typeface="Calibri" panose="020F0502020204030204" pitchFamily="34" charset="0"/>
                          <a:ea typeface="游ゴシック" panose="020B0400000000000000" pitchFamily="50" charset="-128"/>
                          <a:cs typeface="Calibri" panose="020F0502020204030204" pitchFamily="34" charset="0"/>
                        </a:rPr>
                        <a:t> </a:t>
                      </a: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[Camera image display]</a:t>
                      </a:r>
                      <a:r>
                        <a:rPr kumimoji="1" lang="ja-JP" altLang="en-US" sz="1200" dirty="0">
                          <a:latin typeface="Calibri" panose="020F0502020204030204" pitchFamily="34" charset="0"/>
                          <a:ea typeface="游ゴシック" panose="020B0400000000000000" pitchFamily="50" charset="-128"/>
                          <a:cs typeface="Calibri" panose="020F0502020204030204" pitchFamily="34" charset="0"/>
                        </a:rPr>
                        <a:t> ＋ </a:t>
                      </a:r>
                      <a:r>
                        <a:rPr kumimoji="1" lang="en-US" altLang="ja-JP" sz="1200" dirty="0">
                          <a:latin typeface="Calibri" panose="020F0502020204030204" pitchFamily="34" charset="0"/>
                          <a:ea typeface="游ゴシック" panose="020B0400000000000000" pitchFamily="50" charset="-128"/>
                          <a:cs typeface="Calibri" panose="020F0502020204030204" pitchFamily="34" charset="0"/>
                        </a:rPr>
                        <a:t>[Search and playback]</a:t>
                      </a:r>
                      <a:endParaRPr kumimoji="1" lang="ja-JP" altLang="en-US" sz="1200" dirty="0">
                        <a:latin typeface="Calibri" panose="020F0502020204030204" pitchFamily="34" charset="0"/>
                        <a:ea typeface="游ゴシック" panose="020B0400000000000000" pitchFamily="50" charset="-128"/>
                        <a:cs typeface="Calibri" panose="020F0502020204030204" pitchFamily="34" charset="0"/>
                      </a:endParaRPr>
                    </a:p>
                  </a:txBody>
                  <a:tcPr marL="68580" marR="68580" marT="34290" marB="34290" anchor="ctr"/>
                </a:tc>
                <a:extLst>
                  <a:ext uri="{0D108BD9-81ED-4DB2-BD59-A6C34878D82A}">
                    <a16:rowId xmlns:a16="http://schemas.microsoft.com/office/drawing/2014/main" val="509403467"/>
                  </a:ext>
                </a:extLst>
              </a:tr>
            </a:tbl>
          </a:graphicData>
        </a:graphic>
      </p:graphicFrame>
    </p:spTree>
    <p:extLst>
      <p:ext uri="{BB962C8B-B14F-4D97-AF65-F5344CB8AC3E}">
        <p14:creationId xmlns:p14="http://schemas.microsoft.com/office/powerpoint/2010/main" val="31843334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a:t>
            </a:r>
            <a:r>
              <a:rPr kumimoji="1" lang="en-US" altLang="ja-JP" b="1" dirty="0" smtClean="0">
                <a:solidFill>
                  <a:srgbClr val="FF0000"/>
                </a:solidFill>
                <a:latin typeface="Calibri" panose="020F0502020204030204" pitchFamily="34" charset="0"/>
              </a:rPr>
              <a:t>Ver.4.10</a:t>
            </a:r>
            <a:r>
              <a:rPr kumimoji="1" lang="en-US" altLang="ja-JP" b="1" dirty="0" smtClean="0">
                <a:solidFill>
                  <a:srgbClr val="FF0000"/>
                </a:solidFill>
                <a:latin typeface="Calibri" panose="020F0502020204030204" pitchFamily="34" charset="0"/>
              </a:rPr>
              <a:t>)</a:t>
            </a:r>
            <a:endParaRPr kumimoji="1" lang="ja-JP" altLang="en-US" b="1" dirty="0">
              <a:solidFill>
                <a:srgbClr val="FF0000"/>
              </a:solidFill>
              <a:latin typeface="Calibri" panose="020F0502020204030204" pitchFamily="34" charset="0"/>
            </a:endParaRPr>
          </a:p>
        </p:txBody>
      </p:sp>
      <p:grpSp>
        <p:nvGrpSpPr>
          <p:cNvPr id="3" name="Group 708"/>
          <p:cNvGrpSpPr>
            <a:grpSpLocks noChangeAspect="1"/>
          </p:cNvGrpSpPr>
          <p:nvPr/>
        </p:nvGrpSpPr>
        <p:grpSpPr bwMode="auto">
          <a:xfrm>
            <a:off x="545296" y="1970973"/>
            <a:ext cx="627077" cy="418052"/>
            <a:chOff x="132" y="2044"/>
            <a:chExt cx="462" cy="308"/>
          </a:xfrm>
        </p:grpSpPr>
        <p:pic>
          <p:nvPicPr>
            <p:cNvPr id="4"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0"/>
            <p:cNvSpPr txBox="1">
              <a:spLocks noChangeArrowheads="1"/>
            </p:cNvSpPr>
            <p:nvPr/>
          </p:nvSpPr>
          <p:spPr bwMode="auto">
            <a:xfrm rot="20407034">
              <a:off x="158" y="2096"/>
              <a:ext cx="430" cy="198"/>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b="1" dirty="0">
                  <a:solidFill>
                    <a:srgbClr val="FF0000"/>
                  </a:solidFill>
                  <a:latin typeface="Calibri" panose="020F0502020204030204" pitchFamily="34" charset="0"/>
                  <a:ea typeface="ＭＳ Ｐゴシック" pitchFamily="50" charset="-128"/>
                </a:rPr>
                <a:t>N</a:t>
              </a:r>
              <a:r>
                <a:rPr kumimoji="1" lang="en-US" altLang="ja-JP" b="1" dirty="0" smtClean="0">
                  <a:solidFill>
                    <a:srgbClr val="FF0000"/>
                  </a:solidFill>
                  <a:latin typeface="Calibri" panose="020F0502020204030204" pitchFamily="34" charset="0"/>
                  <a:ea typeface="ＭＳ Ｐゴシック" pitchFamily="50" charset="-128"/>
                </a:rPr>
                <a:t>ew</a:t>
              </a:r>
              <a:r>
                <a:rPr kumimoji="1" lang="en-US" altLang="ja-JP"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350535943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522882980"/>
              </p:ext>
            </p:extLst>
          </p:nvPr>
        </p:nvGraphicFramePr>
        <p:xfrm>
          <a:off x="70182" y="1152623"/>
          <a:ext cx="8966634" cy="3679910"/>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60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000" b="0" dirty="0" smtClean="0">
                          <a:effectLst/>
                          <a:latin typeface="Calibri" panose="020F0502020204030204" pitchFamily="34" charset="0"/>
                          <a:ea typeface="Meiryo UI" pitchFamily="50" charset="-128"/>
                          <a:cs typeface="Calibri" panose="020F0502020204030204" pitchFamily="34" charset="0"/>
                        </a:rPr>
                        <a:t>Support </a:t>
                      </a:r>
                      <a:r>
                        <a:rPr lang="en-US" altLang="ja-JP" sz="1000" b="0" dirty="0" err="1" smtClean="0">
                          <a:effectLst/>
                          <a:latin typeface="Calibri" panose="020F0502020204030204" pitchFamily="34" charset="0"/>
                          <a:ea typeface="Meiryo UI" pitchFamily="50" charset="-128"/>
                          <a:cs typeface="Calibri" panose="020F0502020204030204" pitchFamily="34" charset="0"/>
                        </a:rPr>
                        <a:t>i</a:t>
                      </a:r>
                      <a:r>
                        <a:rPr lang="en-US" altLang="ja-JP" sz="1000" b="0" dirty="0" smtClean="0">
                          <a:effectLst/>
                          <a:latin typeface="Calibri" panose="020F0502020204030204" pitchFamily="34" charset="0"/>
                          <a:ea typeface="Meiryo UI" pitchFamily="50" charset="-128"/>
                          <a:cs typeface="Calibri" panose="020F0502020204030204" pitchFamily="34" charset="0"/>
                        </a:rPr>
                        <a:t>-PRO Extreme 4K AI Cameras, model WV-X*****.</a:t>
                      </a:r>
                      <a:endParaRPr lang="en-US" altLang="ja-JP" sz="10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Sept. </a:t>
                      </a:r>
                      <a:r>
                        <a:rPr kumimoji="1" lang="en-US" altLang="ja-JP" sz="800" dirty="0" smtClean="0">
                          <a:latin typeface="Calibri" panose="020F0502020204030204" pitchFamily="34" charset="0"/>
                          <a:cs typeface="Calibri" panose="020F0502020204030204" pitchFamily="34" charset="0"/>
                        </a:rPr>
                        <a:t>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a:t>
                      </a:r>
                      <a:r>
                        <a:rPr kumimoji="1" lang="en-US" altLang="ja-JP" sz="800" dirty="0" smtClean="0">
                          <a:solidFill>
                            <a:schemeClr val="tx1"/>
                          </a:solidFill>
                          <a:latin typeface="Calibri" panose="020F0502020204030204" pitchFamily="34" charset="0"/>
                          <a:cs typeface="Calibri" panose="020F0502020204030204" pitchFamily="34" charset="0"/>
                        </a:rPr>
                        <a:t>Ver.4.10</a:t>
                      </a:r>
                      <a:endParaRPr kumimoji="1" lang="en-US" altLang="ja-JP" sz="800" dirty="0" smtClean="0">
                        <a:solidFill>
                          <a:schemeClr val="tx1"/>
                        </a:solidFill>
                        <a:latin typeface="Calibri" panose="020F0502020204030204" pitchFamily="34" charset="0"/>
                        <a:cs typeface="Calibri" panose="020F0502020204030204" pitchFamily="34" charset="0"/>
                      </a:endParaRP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a:t>
                      </a:r>
                      <a:r>
                        <a:rPr kumimoji="1" lang="en-US" altLang="ja-JP" sz="800" dirty="0" smtClean="0">
                          <a:solidFill>
                            <a:schemeClr val="tx1"/>
                          </a:solidFill>
                          <a:latin typeface="Calibri" panose="020F0502020204030204" pitchFamily="34" charset="0"/>
                          <a:cs typeface="Calibri" panose="020F0502020204030204" pitchFamily="34" charset="0"/>
                        </a:rPr>
                        <a:t>Ver.4.10</a:t>
                      </a:r>
                      <a:endParaRPr kumimoji="1" lang="en-US" altLang="ja-JP" sz="800" dirty="0" smtClean="0">
                        <a:solidFill>
                          <a:schemeClr val="tx1"/>
                        </a:solidFill>
                        <a:latin typeface="Calibri" panose="020F0502020204030204" pitchFamily="34" charset="0"/>
                        <a:cs typeface="Calibri" panose="020F0502020204030204" pitchFamily="34" charset="0"/>
                      </a:endParaRP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a:t>
                      </a:r>
                      <a:r>
                        <a:rPr kumimoji="1" lang="en-US" altLang="ja-JP" sz="800" dirty="0" smtClean="0">
                          <a:solidFill>
                            <a:schemeClr val="tx1"/>
                          </a:solidFill>
                          <a:latin typeface="Calibri" panose="020F0502020204030204" pitchFamily="34" charset="0"/>
                          <a:cs typeface="Calibri" panose="020F0502020204030204" pitchFamily="34" charset="0"/>
                        </a:rPr>
                        <a:t>Ver.4.10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0" dirty="0" smtClean="0">
                          <a:latin typeface="Calibri" panose="020F0502020204030204" pitchFamily="34" charset="0"/>
                          <a:cs typeface="Calibri" panose="020F0502020204030204" pitchFamily="34" charset="0"/>
                        </a:rPr>
                        <a:t>Camera restrictions affecting the NVR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Sept.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NX400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NX300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NX200 : Ver.4.10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TLS version selection for HTTPS server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Sept.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NX400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NX300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NX200 : Ver.4.10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049">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Change the authentication method of the web server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Sept.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NX400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NX300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NX200 : Ver.4.10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Add ONVIF JPEG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Sept.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NX400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NX300 : Ver.4.10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NX200 : Ver.4.10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4.00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grpSp>
        <p:nvGrpSpPr>
          <p:cNvPr id="14" name="Group 708"/>
          <p:cNvGrpSpPr>
            <a:grpSpLocks noChangeAspect="1"/>
          </p:cNvGrpSpPr>
          <p:nvPr/>
        </p:nvGrpSpPr>
        <p:grpSpPr bwMode="auto">
          <a:xfrm>
            <a:off x="58750" y="101353"/>
            <a:ext cx="515681" cy="343788"/>
            <a:chOff x="132" y="2044"/>
            <a:chExt cx="462" cy="308"/>
          </a:xfrm>
        </p:grpSpPr>
        <p:pic>
          <p:nvPicPr>
            <p:cNvPr id="19"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62162758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Support New Cameras </a:t>
            </a: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1754326"/>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ea typeface="Meiryo UI" pitchFamily="50" charset="-128"/>
                <a:cs typeface="Calibri" panose="020F0502020204030204" pitchFamily="34" charset="0"/>
              </a:rPr>
              <a:t>Add the model name of </a:t>
            </a:r>
            <a:r>
              <a:rPr lang="en-US" altLang="ja-JP" sz="1800" b="1" dirty="0" smtClean="0">
                <a:effectLst/>
                <a:latin typeface="Calibri" panose="020F0502020204030204" pitchFamily="34" charset="0"/>
                <a:ea typeface="Meiryo UI" pitchFamily="50" charset="-128"/>
                <a:cs typeface="Calibri" panose="020F0502020204030204" pitchFamily="34" charset="0"/>
              </a:rPr>
              <a:t>4K AI </a:t>
            </a:r>
            <a:r>
              <a:rPr lang="en-US" altLang="ja-JP" sz="1800" b="1" dirty="0">
                <a:effectLst/>
                <a:latin typeface="Calibri" panose="020F0502020204030204" pitchFamily="34" charset="0"/>
                <a:ea typeface="Meiryo UI" pitchFamily="50" charset="-128"/>
                <a:cs typeface="Calibri" panose="020F0502020204030204" pitchFamily="34" charset="0"/>
              </a:rPr>
              <a:t>camera to Model menu of </a:t>
            </a:r>
            <a:r>
              <a:rPr lang="en-US" altLang="ja-JP" sz="1800" b="1" dirty="0">
                <a:effectLst/>
                <a:latin typeface="Calibri" panose="020F0502020204030204" pitchFamily="34" charset="0"/>
                <a:cs typeface="Calibri" panose="020F0502020204030204" pitchFamily="34" charset="0"/>
              </a:rPr>
              <a:t>Registered information</a:t>
            </a:r>
            <a:endParaRPr lang="en-US" altLang="ja-JP" sz="1800" b="1" dirty="0">
              <a:effectLst/>
              <a:latin typeface="Calibri" panose="020F0502020204030204" pitchFamily="34" charset="0"/>
              <a:ea typeface="Meiryo UI" pitchFamily="50" charset="-128"/>
              <a:cs typeface="Calibri" panose="020F0502020204030204" pitchFamily="34" charset="0"/>
            </a:endParaRPr>
          </a:p>
          <a:p>
            <a:pPr algn="l">
              <a:defRPr/>
            </a:pPr>
            <a:r>
              <a:rPr lang="en-US" altLang="ja-JP" dirty="0" smtClean="0">
                <a:effectLst/>
                <a:latin typeface="Calibri" panose="020F0502020204030204" pitchFamily="34" charset="0"/>
                <a:ea typeface="Meiryo UI" pitchFamily="50" charset="-128"/>
                <a:cs typeface="Calibri" panose="020F0502020204030204" pitchFamily="34" charset="0"/>
              </a:rPr>
              <a:t>      </a:t>
            </a:r>
            <a:r>
              <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rPr>
              <a:t>WV-X1571LN</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 </a:t>
            </a:r>
            <a:r>
              <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rPr>
              <a:t>WV-X2271L</a:t>
            </a:r>
            <a:r>
              <a:rPr kumimoji="0" lang="en-US" altLang="ja-JP" dirty="0">
                <a:solidFill>
                  <a:schemeClr val="bg2"/>
                </a:solidFill>
                <a:effectLst/>
                <a:latin typeface="Calibri" panose="020F0502020204030204" pitchFamily="34" charset="0"/>
                <a:ea typeface="Meiryo UI" panose="020B0604030504040204" pitchFamily="50" charset="-128"/>
                <a:cs typeface="Calibri" panose="020F0502020204030204" pitchFamily="34" charset="0"/>
              </a:rPr>
              <a:t>, </a:t>
            </a:r>
            <a:r>
              <a:rPr kumimoji="0" lang="en-US" altLang="ja-JP" dirty="0" smtClean="0">
                <a:solidFill>
                  <a:schemeClr val="bg2"/>
                </a:solidFill>
                <a:effectLst/>
                <a:latin typeface="Calibri" panose="020F0502020204030204" pitchFamily="34" charset="0"/>
                <a:ea typeface="Meiryo UI" panose="020B0604030504040204" pitchFamily="50" charset="-128"/>
                <a:cs typeface="Calibri" panose="020F0502020204030204" pitchFamily="34" charset="0"/>
              </a:rPr>
              <a:t>WV-X2571LN (</a:t>
            </a:r>
            <a:r>
              <a:rPr lang="en-US" altLang="ja-JP" sz="1800" b="1" dirty="0" smtClean="0">
                <a:effectLst/>
                <a:latin typeface="Calibri" panose="020F0502020204030204" pitchFamily="34" charset="0"/>
                <a:cs typeface="Calibri" panose="020F0502020204030204" pitchFamily="34" charset="0"/>
              </a:rPr>
              <a:t> </a:t>
            </a:r>
            <a:r>
              <a:rPr lang="en-US" altLang="ja-JP" sz="1600" dirty="0" smtClean="0">
                <a:effectLst/>
                <a:latin typeface="Calibri" panose="020F0502020204030204" pitchFamily="34" charset="0"/>
                <a:cs typeface="Calibri" panose="020F0502020204030204" pitchFamily="34" charset="0"/>
              </a:rPr>
              <a:t>Suffixes </a:t>
            </a:r>
            <a:r>
              <a:rPr lang="en-US" altLang="ja-JP" sz="1600" dirty="0">
                <a:effectLst/>
                <a:latin typeface="Calibri" panose="020F0502020204030204" pitchFamily="34" charset="0"/>
                <a:cs typeface="Calibri" panose="020F0502020204030204" pitchFamily="34" charset="0"/>
              </a:rPr>
              <a:t>such as LN are not </a:t>
            </a:r>
            <a:r>
              <a:rPr lang="en-US" altLang="ja-JP" sz="1600" dirty="0" smtClean="0">
                <a:effectLst/>
                <a:latin typeface="Calibri" panose="020F0502020204030204" pitchFamily="34" charset="0"/>
                <a:cs typeface="Calibri" panose="020F0502020204030204" pitchFamily="34" charset="0"/>
              </a:rPr>
              <a:t>displayed)</a:t>
            </a:r>
          </a:p>
          <a:p>
            <a:pPr algn="l">
              <a:defRPr/>
            </a:pPr>
            <a:endParaRPr lang="en-US" altLang="ja-JP" sz="1800" b="1"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n"/>
              <a:defRPr/>
            </a:pPr>
            <a:r>
              <a:rPr lang="en-US" altLang="ja-JP" sz="1800" b="1" dirty="0">
                <a:effectLst/>
                <a:latin typeface="Calibri" panose="020F0502020204030204" pitchFamily="34" charset="0"/>
                <a:cs typeface="Calibri" panose="020F0502020204030204" pitchFamily="34" charset="0"/>
              </a:rPr>
              <a:t>Added 4K UHD (3840x2160), 8M (2160x3840) </a:t>
            </a:r>
          </a:p>
          <a:p>
            <a:pPr algn="l">
              <a:defRPr/>
            </a:pPr>
            <a:r>
              <a:rPr lang="ja-JP" altLang="en-US" sz="1800" b="1" dirty="0">
                <a:effectLst/>
                <a:latin typeface="Calibri" panose="020F0502020204030204" pitchFamily="34" charset="0"/>
                <a:cs typeface="Calibri" panose="020F0502020204030204" pitchFamily="34" charset="0"/>
              </a:rPr>
              <a:t>　　</a:t>
            </a:r>
            <a:r>
              <a:rPr lang="en-US" altLang="ja-JP" sz="1800" b="1" dirty="0">
                <a:effectLst/>
                <a:latin typeface="Calibri" panose="020F0502020204030204" pitchFamily="34" charset="0"/>
                <a:cs typeface="Calibri" panose="020F0502020204030204" pitchFamily="34" charset="0"/>
              </a:rPr>
              <a:t>to JPEG resolution</a:t>
            </a:r>
            <a:endParaRPr lang="ja-JP" altLang="en-US" sz="1800" b="1"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n"/>
              <a:defRPr/>
            </a:pPr>
            <a:endParaRPr lang="ja-JP" altLang="en-US" sz="1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6" name="テキスト ボックス 15"/>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 </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pic>
        <p:nvPicPr>
          <p:cNvPr id="14" name="図 13"/>
          <p:cNvPicPr>
            <a:picLocks noChangeAspect="1"/>
          </p:cNvPicPr>
          <p:nvPr/>
        </p:nvPicPr>
        <p:blipFill>
          <a:blip r:embed="rId2"/>
          <a:stretch>
            <a:fillRect/>
          </a:stretch>
        </p:blipFill>
        <p:spPr>
          <a:xfrm>
            <a:off x="1867229" y="2251309"/>
            <a:ext cx="3971314" cy="2409665"/>
          </a:xfrm>
          <a:prstGeom prst="rect">
            <a:avLst/>
          </a:prstGeom>
        </p:spPr>
      </p:pic>
      <p:pic>
        <p:nvPicPr>
          <p:cNvPr id="15" name="図 14"/>
          <p:cNvPicPr>
            <a:picLocks noChangeAspect="1"/>
          </p:cNvPicPr>
          <p:nvPr/>
        </p:nvPicPr>
        <p:blipFill>
          <a:blip r:embed="rId3"/>
          <a:stretch>
            <a:fillRect/>
          </a:stretch>
        </p:blipFill>
        <p:spPr>
          <a:xfrm>
            <a:off x="6044037" y="2290608"/>
            <a:ext cx="2873540" cy="2331066"/>
          </a:xfrm>
          <a:prstGeom prst="rect">
            <a:avLst/>
          </a:prstGeom>
        </p:spPr>
      </p:pic>
      <p:sp>
        <p:nvSpPr>
          <p:cNvPr id="17" name="正方形/長方形 16"/>
          <p:cNvSpPr/>
          <p:nvPr/>
        </p:nvSpPr>
        <p:spPr>
          <a:xfrm>
            <a:off x="2601636" y="2795359"/>
            <a:ext cx="810085" cy="992592"/>
          </a:xfrm>
          <a:prstGeom prst="rect">
            <a:avLst/>
          </a:prstGeom>
          <a:noFill/>
          <a:ln w="28575">
            <a:solidFill>
              <a:srgbClr val="F5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513082" y="3647856"/>
            <a:ext cx="1100563" cy="224007"/>
          </a:xfrm>
          <a:prstGeom prst="rect">
            <a:avLst/>
          </a:prstGeom>
          <a:noFill/>
          <a:ln w="28575">
            <a:solidFill>
              <a:srgbClr val="F5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513082" y="4255868"/>
            <a:ext cx="1100563" cy="224007"/>
          </a:xfrm>
          <a:prstGeom prst="rect">
            <a:avLst/>
          </a:prstGeom>
          <a:noFill/>
          <a:ln w="28575">
            <a:solidFill>
              <a:srgbClr val="F5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3960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8980" y="1671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NAS Backup Function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7" name="正方形/長方形 6"/>
          <p:cNvSpPr/>
          <p:nvPr/>
        </p:nvSpPr>
        <p:spPr>
          <a:xfrm>
            <a:off x="317832" y="688523"/>
            <a:ext cx="8427578" cy="830997"/>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recording data can be backed up in the NAS drive.  (License is required)</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Up to 2 NAS drives can be set as storage.</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Cameras subject to backup and a schedule can also be set.</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1685591"/>
            <a:ext cx="667702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96565" y="3563822"/>
            <a:ext cx="8102290" cy="1323439"/>
          </a:xfrm>
          <a:prstGeom prst="rect">
            <a:avLst/>
          </a:prstGeom>
          <a:noFill/>
        </p:spPr>
        <p:txBody>
          <a:bodyPr wrap="square" rtlCol="0">
            <a:spAutoFit/>
          </a:bodyPr>
          <a:lstStyle/>
          <a:p>
            <a:pPr algn="l"/>
            <a:r>
              <a:rPr kumimoji="1" lang="en-US" altLang="ja-JP" sz="1000" b="1" dirty="0" smtClean="0">
                <a:solidFill>
                  <a:srgbClr val="FF0000"/>
                </a:solidFill>
                <a:effectLst/>
                <a:latin typeface="Calibri" panose="020F0502020204030204" pitchFamily="34" charset="0"/>
              </a:rPr>
              <a:t>Important:</a:t>
            </a:r>
          </a:p>
          <a:p>
            <a:pPr marL="285750" indent="-285750" algn="l">
              <a:buFont typeface="Wingdings" panose="05000000000000000000" pitchFamily="2" charset="2"/>
              <a:buChar char="l"/>
            </a:pPr>
            <a:r>
              <a:rPr lang="en-US" altLang="ja-JP" sz="1000" i="1" dirty="0">
                <a:effectLst/>
                <a:latin typeface="Calibri" panose="020F0502020204030204" pitchFamily="34" charset="0"/>
              </a:rPr>
              <a:t>Create a mount path before using the NAS drive</a:t>
            </a:r>
            <a:r>
              <a:rPr lang="en-US" altLang="ja-JP" sz="1000" i="1" dirty="0" smtClean="0">
                <a:effectLst/>
                <a:latin typeface="Calibri" panose="020F0502020204030204" pitchFamily="34" charset="0"/>
              </a:rPr>
              <a:t>.</a:t>
            </a:r>
          </a:p>
          <a:p>
            <a:pPr marL="285750" indent="-285750" algn="l">
              <a:buFont typeface="Wingdings" panose="05000000000000000000" pitchFamily="2" charset="2"/>
              <a:buChar char="l"/>
            </a:pPr>
            <a:r>
              <a:rPr lang="en-US" altLang="ja-JP" sz="1000" i="1" dirty="0" smtClean="0">
                <a:effectLst/>
                <a:latin typeface="Calibri" panose="020F0502020204030204" pitchFamily="34" charset="0"/>
              </a:rPr>
              <a:t>Refer to the operation manual of NAS drive to create the directory and HDD installation.</a:t>
            </a:r>
          </a:p>
          <a:p>
            <a:pPr marL="285750" indent="-285750" algn="l">
              <a:buFont typeface="Wingdings" panose="05000000000000000000" pitchFamily="2" charset="2"/>
              <a:buChar char="l"/>
            </a:pPr>
            <a:r>
              <a:rPr lang="en-US" altLang="ja-JP" sz="1000" i="1" dirty="0">
                <a:effectLst/>
                <a:latin typeface="Calibri" panose="020F0502020204030204" pitchFamily="34" charset="0"/>
              </a:rPr>
              <a:t>After mounting the NAS drive, the following directory will be created on the mount path.</a:t>
            </a:r>
          </a:p>
          <a:p>
            <a:pPr marL="742950" lvl="1" indent="-285750" algn="l">
              <a:buFont typeface="Wingdings" panose="05000000000000000000" pitchFamily="2" charset="2"/>
              <a:buChar char="Ø"/>
            </a:pPr>
            <a:r>
              <a:rPr lang="en-US" altLang="ja-JP" sz="900" i="1" dirty="0">
                <a:effectLst/>
                <a:latin typeface="Calibri" panose="020F0502020204030204" pitchFamily="34" charset="0"/>
              </a:rPr>
              <a:t>NXR/bkup/ : Directory for scheduled backup</a:t>
            </a:r>
          </a:p>
          <a:p>
            <a:pPr marL="742950" lvl="1" indent="-285750" algn="l">
              <a:buFont typeface="Wingdings" panose="05000000000000000000" pitchFamily="2" charset="2"/>
              <a:buChar char="Ø"/>
            </a:pPr>
            <a:r>
              <a:rPr lang="en-US" altLang="ja-JP" sz="900" i="1" dirty="0">
                <a:effectLst/>
                <a:latin typeface="Calibri" panose="020F0502020204030204" pitchFamily="34" charset="0"/>
              </a:rPr>
              <a:t>NXR/data/ : Directory for manual backup</a:t>
            </a:r>
          </a:p>
          <a:p>
            <a:pPr marL="285750" indent="-285750" algn="l">
              <a:buFont typeface="Wingdings" panose="05000000000000000000" pitchFamily="2" charset="2"/>
              <a:buChar char="l"/>
            </a:pPr>
            <a:r>
              <a:rPr lang="en-US" altLang="ja-JP" sz="1000" i="1" dirty="0" smtClean="0">
                <a:effectLst/>
                <a:latin typeface="Calibri" panose="020F0502020204030204" pitchFamily="34" charset="0"/>
              </a:rPr>
              <a:t>For </a:t>
            </a:r>
            <a:r>
              <a:rPr lang="en-US" altLang="ja-JP" sz="1000" i="1" dirty="0">
                <a:effectLst/>
                <a:latin typeface="Calibri" panose="020F0502020204030204" pitchFamily="34" charset="0"/>
              </a:rPr>
              <a:t>the data copied to the NAS, it is </a:t>
            </a:r>
            <a:r>
              <a:rPr lang="en-US" altLang="ja-JP" sz="1000" i="1" u="sng" dirty="0">
                <a:solidFill>
                  <a:srgbClr val="FF0000"/>
                </a:solidFill>
                <a:effectLst/>
                <a:latin typeface="Calibri" panose="020F0502020204030204" pitchFamily="34" charset="0"/>
              </a:rPr>
              <a:t>not</a:t>
            </a:r>
            <a:r>
              <a:rPr lang="en-US" altLang="ja-JP" sz="1000" i="1" dirty="0">
                <a:effectLst/>
                <a:latin typeface="Calibri" panose="020F0502020204030204" pitchFamily="34" charset="0"/>
              </a:rPr>
              <a:t> possible to playback on the recorder. Also, it is not possible to </a:t>
            </a:r>
            <a:r>
              <a:rPr lang="en-US" altLang="ja-JP" sz="1000" i="1" dirty="0" smtClean="0">
                <a:effectLst/>
                <a:latin typeface="Calibri" panose="020F0502020204030204" pitchFamily="34" charset="0"/>
              </a:rPr>
              <a:t>display the </a:t>
            </a:r>
            <a:r>
              <a:rPr lang="en-US" altLang="ja-JP" sz="1000" i="1" dirty="0">
                <a:effectLst/>
                <a:latin typeface="Calibri" panose="020F0502020204030204" pitchFamily="34" charset="0"/>
              </a:rPr>
              <a:t>list of backup data on the recorder or the PC web browser. Playback the backup data with </a:t>
            </a:r>
            <a:r>
              <a:rPr lang="en-US" altLang="ja-JP" sz="1000" i="1" dirty="0" smtClean="0">
                <a:effectLst/>
                <a:latin typeface="Calibri" panose="020F0502020204030204" pitchFamily="34" charset="0"/>
              </a:rPr>
              <a:t>viewer software</a:t>
            </a:r>
            <a:r>
              <a:rPr lang="en-US" altLang="ja-JP" sz="1000" i="1" dirty="0">
                <a:effectLst/>
                <a:latin typeface="Calibri" panose="020F0502020204030204" pitchFamily="34" charset="0"/>
              </a:rPr>
              <a:t>.</a:t>
            </a:r>
            <a:endParaRPr kumimoji="1" lang="ja-JP" altLang="en-US" sz="1000" i="1" dirty="0">
              <a:effectLst/>
              <a:latin typeface="Calibri" panose="020F0502020204030204" pitchFamily="34" charset="0"/>
            </a:endParaRPr>
          </a:p>
        </p:txBody>
      </p:sp>
      <p:sp>
        <p:nvSpPr>
          <p:cNvPr id="4" name="テキスト ボックス 3"/>
          <p:cNvSpPr txBox="1"/>
          <p:nvPr/>
        </p:nvSpPr>
        <p:spPr>
          <a:xfrm>
            <a:off x="3516887" y="2831203"/>
            <a:ext cx="2151185" cy="400110"/>
          </a:xfrm>
          <a:prstGeom prst="rect">
            <a:avLst/>
          </a:prstGeom>
          <a:noFill/>
        </p:spPr>
        <p:txBody>
          <a:bodyPr wrap="square" rtlCol="0">
            <a:spAutoFit/>
          </a:bodyPr>
          <a:lstStyle/>
          <a:p>
            <a:pPr marL="171450" indent="-171450" algn="l">
              <a:buFont typeface="Wingdings" panose="05000000000000000000" pitchFamily="2" charset="2"/>
              <a:buChar char="ü"/>
            </a:pPr>
            <a:r>
              <a:rPr kumimoji="1" lang="en-US" altLang="ja-JP" sz="1000" b="1" dirty="0" smtClean="0">
                <a:effectLst/>
                <a:latin typeface="Calibri" panose="020F0502020204030204" pitchFamily="34" charset="0"/>
              </a:rPr>
              <a:t>Supported Format: n3r(a)/mp4</a:t>
            </a:r>
          </a:p>
          <a:p>
            <a:pPr marL="171450" indent="-171450" algn="l">
              <a:buFont typeface="Wingdings" panose="05000000000000000000" pitchFamily="2" charset="2"/>
              <a:buChar char="ü"/>
            </a:pPr>
            <a:r>
              <a:rPr lang="en-US" altLang="ja-JP" sz="1000" b="1" dirty="0" smtClean="0">
                <a:effectLst/>
                <a:latin typeface="Calibri" panose="020F0502020204030204" pitchFamily="34" charset="0"/>
              </a:rPr>
              <a:t>Supported Protocol: NFSv3</a:t>
            </a:r>
            <a:endParaRPr kumimoji="1" lang="ja-JP" altLang="en-US" sz="1000" b="1" dirty="0">
              <a:effectLst/>
              <a:latin typeface="Calibri" panose="020F0502020204030204" pitchFamily="34" charset="0"/>
            </a:endParaRPr>
          </a:p>
        </p:txBody>
      </p:sp>
      <p:sp>
        <p:nvSpPr>
          <p:cNvPr id="13" name="テキスト ボックス 12"/>
          <p:cNvSpPr txBox="1"/>
          <p:nvPr/>
        </p:nvSpPr>
        <p:spPr>
          <a:xfrm>
            <a:off x="7177830" y="972478"/>
            <a:ext cx="1913426" cy="769441"/>
          </a:xfrm>
          <a:prstGeom prst="rect">
            <a:avLst/>
          </a:prstGeom>
          <a:solidFill>
            <a:srgbClr val="FFFFCC"/>
          </a:solidFill>
        </p:spPr>
        <p:txBody>
          <a:bodyPr wrap="square" rtlCol="0">
            <a:spAutoFit/>
          </a:bodyPr>
          <a:lstStyle/>
          <a:p>
            <a:pPr marL="171450" indent="-171450" algn="l">
              <a:buFont typeface="Wingdings" panose="05000000000000000000" pitchFamily="2" charset="2"/>
              <a:buChar char="u"/>
            </a:pPr>
            <a:r>
              <a:rPr kumimoji="1" lang="en-US" altLang="ja-JP" sz="1000" b="1" dirty="0" smtClean="0">
                <a:effectLst/>
                <a:latin typeface="Calibri" panose="020F0502020204030204" pitchFamily="34" charset="0"/>
              </a:rPr>
              <a:t>Performance Requirement</a:t>
            </a:r>
          </a:p>
          <a:p>
            <a:pPr marL="171450" indent="-171450" algn="l">
              <a:buFont typeface="Wingdings" panose="05000000000000000000" pitchFamily="2" charset="2"/>
              <a:buChar char="Ø"/>
            </a:pPr>
            <a:r>
              <a:rPr lang="en-US" altLang="ja-JP" sz="1000" b="1" dirty="0">
                <a:effectLst/>
                <a:latin typeface="Calibri" panose="020F0502020204030204" pitchFamily="34" charset="0"/>
              </a:rPr>
              <a:t>n</a:t>
            </a:r>
            <a:r>
              <a:rPr lang="en-US" altLang="ja-JP" sz="1000" b="1" dirty="0" smtClean="0">
                <a:effectLst/>
                <a:latin typeface="Calibri" panose="020F0502020204030204" pitchFamily="34" charset="0"/>
              </a:rPr>
              <a:t>3r: Max. 30Mbps</a:t>
            </a:r>
          </a:p>
          <a:p>
            <a:pPr marL="171450" indent="-171450" algn="l">
              <a:buFont typeface="Wingdings" panose="05000000000000000000" pitchFamily="2" charset="2"/>
              <a:buChar char="Ø"/>
            </a:pPr>
            <a:r>
              <a:rPr lang="en-US" altLang="ja-JP" sz="1000" b="1" dirty="0">
                <a:effectLst/>
                <a:latin typeface="Calibri" panose="020F0502020204030204" pitchFamily="34" charset="0"/>
              </a:rPr>
              <a:t>m</a:t>
            </a:r>
            <a:r>
              <a:rPr kumimoji="1" lang="en-US" altLang="ja-JP" sz="1000" b="1" dirty="0" smtClean="0">
                <a:effectLst/>
                <a:latin typeface="Calibri" panose="020F0502020204030204" pitchFamily="34" charset="0"/>
              </a:rPr>
              <a:t>p4: Max. 15Mbps </a:t>
            </a:r>
          </a:p>
          <a:p>
            <a:pPr algn="l"/>
            <a:r>
              <a:rPr lang="en-US" altLang="ja-JP" sz="700" dirty="0" smtClean="0">
                <a:effectLst/>
                <a:latin typeface="Calibri" panose="020F0502020204030204" pitchFamily="34" charset="0"/>
              </a:rPr>
              <a:t>* The backup speed will be depends </a:t>
            </a:r>
            <a:r>
              <a:rPr lang="en-US" altLang="ja-JP" sz="700" dirty="0">
                <a:effectLst/>
                <a:latin typeface="Calibri" panose="020F0502020204030204" pitchFamily="34" charset="0"/>
              </a:rPr>
              <a:t>on recording settings and network </a:t>
            </a:r>
            <a:r>
              <a:rPr lang="en-US" altLang="ja-JP" sz="700" dirty="0" smtClean="0">
                <a:effectLst/>
                <a:latin typeface="Calibri" panose="020F0502020204030204" pitchFamily="34" charset="0"/>
              </a:rPr>
              <a:t>environment.</a:t>
            </a:r>
            <a:endParaRPr kumimoji="1" lang="ja-JP" altLang="en-US" sz="700" dirty="0">
              <a:effectLst/>
              <a:latin typeface="Calibri" panose="020F0502020204030204" pitchFamily="34" charset="0"/>
            </a:endParaRPr>
          </a:p>
        </p:txBody>
      </p:sp>
      <p:sp>
        <p:nvSpPr>
          <p:cNvPr id="5" name="正方形/長方形 4"/>
          <p:cNvSpPr/>
          <p:nvPr/>
        </p:nvSpPr>
        <p:spPr>
          <a:xfrm>
            <a:off x="5430817" y="4682935"/>
            <a:ext cx="3615092" cy="230832"/>
          </a:xfrm>
          <a:prstGeom prst="rect">
            <a:avLst/>
          </a:prstGeom>
          <a:solidFill>
            <a:srgbClr val="FFFFCC"/>
          </a:solidFill>
        </p:spPr>
        <p:txBody>
          <a:bodyPr wrap="none">
            <a:spAutoFit/>
          </a:bodyPr>
          <a:lstStyle/>
          <a:p>
            <a:pPr algn="l"/>
            <a:r>
              <a:rPr lang="en-US" altLang="ja-JP" sz="900" b="1" dirty="0" smtClean="0">
                <a:solidFill>
                  <a:srgbClr val="FF0000"/>
                </a:solidFill>
                <a:effectLst/>
                <a:latin typeface="Calibri" panose="020F0502020204030204" pitchFamily="34" charset="0"/>
              </a:rPr>
              <a:t>Note: </a:t>
            </a:r>
            <a:r>
              <a:rPr lang="en-US" altLang="ja-JP" sz="900" i="1" dirty="0" smtClean="0">
                <a:effectLst/>
                <a:latin typeface="Calibri" panose="020F0502020204030204" pitchFamily="34" charset="0"/>
              </a:rPr>
              <a:t>Direct backup from the camera to the NAS server cannot be made.</a:t>
            </a:r>
            <a:endParaRPr lang="en-US" altLang="ja-JP" sz="900" i="1" dirty="0">
              <a:effectLst/>
              <a:latin typeface="Calibri" panose="020F0502020204030204" pitchFamily="34" charset="0"/>
            </a:endParaRPr>
          </a:p>
        </p:txBody>
      </p:sp>
      <p:sp>
        <p:nvSpPr>
          <p:cNvPr id="15" name="テキスト ボックス 14"/>
          <p:cNvSpPr txBox="1"/>
          <p:nvPr/>
        </p:nvSpPr>
        <p:spPr>
          <a:xfrm>
            <a:off x="1349782" y="2875902"/>
            <a:ext cx="1913426" cy="553998"/>
          </a:xfrm>
          <a:prstGeom prst="rect">
            <a:avLst/>
          </a:prstGeom>
          <a:solidFill>
            <a:srgbClr val="FFFFCC"/>
          </a:solidFill>
        </p:spPr>
        <p:txBody>
          <a:bodyPr wrap="square" rtlCol="0">
            <a:spAutoFit/>
          </a:bodyPr>
          <a:lstStyle/>
          <a:p>
            <a:pPr marL="171450" indent="-171450" algn="l">
              <a:buFont typeface="Wingdings" panose="05000000000000000000" pitchFamily="2" charset="2"/>
              <a:buChar char="u"/>
            </a:pPr>
            <a:r>
              <a:rPr kumimoji="1" lang="en-US" altLang="ja-JP" sz="1000" b="1" dirty="0" smtClean="0">
                <a:effectLst/>
                <a:latin typeface="Calibri" panose="020F0502020204030204" pitchFamily="34" charset="0"/>
              </a:rPr>
              <a:t>Two Backup method</a:t>
            </a:r>
          </a:p>
          <a:p>
            <a:pPr marL="171450" indent="-171450" algn="l">
              <a:buFont typeface="Wingdings" panose="05000000000000000000" pitchFamily="2" charset="2"/>
              <a:buChar char="Ø"/>
            </a:pPr>
            <a:r>
              <a:rPr lang="en-US" altLang="ja-JP" sz="1000" b="1" dirty="0" smtClean="0">
                <a:effectLst/>
                <a:latin typeface="Calibri" panose="020F0502020204030204" pitchFamily="34" charset="0"/>
              </a:rPr>
              <a:t>Schedule backup</a:t>
            </a:r>
          </a:p>
          <a:p>
            <a:pPr marL="171450" indent="-171450" algn="l">
              <a:buFont typeface="Wingdings" panose="05000000000000000000" pitchFamily="2" charset="2"/>
              <a:buChar char="Ø"/>
            </a:pPr>
            <a:r>
              <a:rPr lang="en-US" altLang="ja-JP" sz="1000" b="1" dirty="0" smtClean="0">
                <a:effectLst/>
                <a:latin typeface="Calibri" panose="020F0502020204030204" pitchFamily="34" charset="0"/>
              </a:rPr>
              <a:t>Manual backup</a:t>
            </a:r>
            <a:endParaRPr kumimoji="1" lang="ja-JP" altLang="en-US" sz="700" dirty="0">
              <a:effectLst/>
              <a:latin typeface="Calibri" panose="020F0502020204030204" pitchFamily="34" charset="0"/>
            </a:endParaRPr>
          </a:p>
        </p:txBody>
      </p:sp>
      <p:sp>
        <p:nvSpPr>
          <p:cNvPr id="23" name="テキスト ボックス 2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2094336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Camera restrictions affecting the NVR </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4078039"/>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ea typeface="Meiryo UI" panose="020B0604030504040204" pitchFamily="50" charset="-128"/>
                <a:cs typeface="Calibri" panose="020F0502020204030204" pitchFamily="34" charset="0"/>
              </a:rPr>
              <a:t>4K AI </a:t>
            </a:r>
            <a:r>
              <a:rPr lang="en-US" altLang="ja-JP" sz="1800" b="1" dirty="0">
                <a:effectLst/>
                <a:latin typeface="Calibri" panose="020F0502020204030204" pitchFamily="34" charset="0"/>
                <a:cs typeface="Calibri" panose="020F0502020204030204" pitchFamily="34" charset="0"/>
              </a:rPr>
              <a:t>Camera( </a:t>
            </a:r>
            <a:r>
              <a:rPr kumimoji="0" lang="en-US" altLang="ja-JP" sz="1800" b="1" dirty="0">
                <a:effectLst/>
                <a:latin typeface="Calibri" panose="020F0502020204030204" pitchFamily="34" charset="0"/>
                <a:ea typeface="Meiryo UI" panose="020B0604030504040204" pitchFamily="50" charset="-128"/>
                <a:cs typeface="Calibri" panose="020F0502020204030204" pitchFamily="34" charset="0"/>
              </a:rPr>
              <a:t>WV-X1571LN, -X2571LN, -X2271L </a:t>
            </a:r>
            <a:r>
              <a:rPr lang="en-US" altLang="ja-JP" sz="1800" b="1" dirty="0">
                <a:effectLst/>
                <a:latin typeface="Calibri" panose="020F0502020204030204" pitchFamily="34" charset="0"/>
                <a:cs typeface="Calibri" panose="020F0502020204030204" pitchFamily="34" charset="0"/>
              </a:rPr>
              <a:t>) restrictions that affect the operation of the </a:t>
            </a:r>
            <a:r>
              <a:rPr lang="en-US" altLang="ja-JP" sz="1800" b="1" dirty="0" smtClean="0">
                <a:effectLst/>
                <a:latin typeface="Calibri" panose="020F0502020204030204" pitchFamily="34" charset="0"/>
                <a:cs typeface="Calibri" panose="020F0502020204030204" pitchFamily="34" charset="0"/>
              </a:rPr>
              <a:t>NVR</a:t>
            </a: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If the </a:t>
            </a:r>
            <a:r>
              <a:rPr lang="en-US" altLang="ja-JP" sz="1100" b="1" dirty="0">
                <a:effectLst/>
                <a:latin typeface="Calibri" panose="020F0502020204030204" pitchFamily="34" charset="0"/>
                <a:ea typeface="Meiryo UI" pitchFamily="50" charset="-128"/>
                <a:cs typeface="Calibri" panose="020F0502020204030204" pitchFamily="34" charset="0"/>
              </a:rPr>
              <a:t>recording frame rate is set to 30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/25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 the frame rate of multi-screen monitor display will </a:t>
            </a:r>
            <a:r>
              <a:rPr lang="en-US" altLang="ja-JP" sz="1100" b="1" dirty="0">
                <a:effectLst/>
                <a:latin typeface="Calibri" panose="020F0502020204030204" pitchFamily="34" charset="0"/>
                <a:ea typeface="Meiryo UI" pitchFamily="50" charset="-128"/>
                <a:cs typeface="Calibri" panose="020F0502020204030204" pitchFamily="34" charset="0"/>
              </a:rPr>
              <a:t>drop to 15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/12.5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a:t>
            </a:r>
          </a:p>
          <a:p>
            <a:pPr marL="285750" indent="-285750" algn="l">
              <a:buFont typeface="Wingdings" panose="05000000000000000000" pitchFamily="2" charset="2"/>
              <a:buChar char="ü"/>
            </a:pPr>
            <a:endParaRPr lang="en-US" altLang="ja-JP" sz="1100"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When the resolution is 4KUHD (3840x2160) or 8 M (2160x3840) and the compression mode is H.265 (Smart coding Off), </a:t>
            </a:r>
          </a:p>
          <a:p>
            <a:pPr algn="l"/>
            <a:r>
              <a:rPr lang="en-US" altLang="ja-JP" sz="1100" dirty="0">
                <a:effectLst/>
                <a:latin typeface="Calibri" panose="020F0502020204030204" pitchFamily="34" charset="0"/>
                <a:ea typeface="Meiryo UI" pitchFamily="50" charset="-128"/>
                <a:cs typeface="Calibri" panose="020F0502020204030204" pitchFamily="34" charset="0"/>
              </a:rPr>
              <a:t>      the image quality of 25 </a:t>
            </a:r>
            <a:r>
              <a:rPr lang="en-US" altLang="ja-JP" sz="1100"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 and more is set; for XF and H.264,the image quality of 10 </a:t>
            </a:r>
            <a:r>
              <a:rPr lang="en-US" altLang="ja-JP" sz="1100"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 and more is set; for XF, the image quality</a:t>
            </a:r>
          </a:p>
          <a:p>
            <a:pPr algn="l"/>
            <a:r>
              <a:rPr lang="en-US" altLang="ja-JP" sz="1100" dirty="0">
                <a:effectLst/>
                <a:latin typeface="Calibri" panose="020F0502020204030204" pitchFamily="34" charset="0"/>
                <a:ea typeface="Meiryo UI" pitchFamily="50" charset="-128"/>
                <a:cs typeface="Calibri" panose="020F0502020204030204" pitchFamily="34" charset="0"/>
              </a:rPr>
              <a:t>      of 25 </a:t>
            </a:r>
            <a:r>
              <a:rPr lang="en-US" altLang="ja-JP" sz="1100"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 and more is set; for SF, </a:t>
            </a:r>
            <a:r>
              <a:rPr lang="en-US" altLang="ja-JP" sz="1100" b="1" dirty="0">
                <a:effectLst/>
                <a:latin typeface="Calibri" panose="020F0502020204030204" pitchFamily="34" charset="0"/>
                <a:ea typeface="Meiryo UI" pitchFamily="50" charset="-128"/>
                <a:cs typeface="Calibri" panose="020F0502020204030204" pitchFamily="34" charset="0"/>
              </a:rPr>
              <a:t>the code rate exceeds 12 Mbps, so the SD backup cannot be run</a:t>
            </a:r>
            <a:r>
              <a:rPr lang="en-US" altLang="ja-JP" sz="1100" dirty="0">
                <a:effectLst/>
                <a:latin typeface="Calibri" panose="020F0502020204030204" pitchFamily="34" charset="0"/>
                <a:ea typeface="Meiryo UI" pitchFamily="50" charset="-128"/>
                <a:cs typeface="Calibri" panose="020F0502020204030204" pitchFamily="34" charset="0"/>
              </a:rPr>
              <a:t>. In addition, even if these settings</a:t>
            </a:r>
          </a:p>
          <a:p>
            <a:pPr algn="l"/>
            <a:r>
              <a:rPr lang="en-US" altLang="ja-JP" sz="1100" dirty="0">
                <a:effectLst/>
                <a:latin typeface="Calibri" panose="020F0502020204030204" pitchFamily="34" charset="0"/>
                <a:ea typeface="Meiryo UI" pitchFamily="50" charset="-128"/>
                <a:cs typeface="Calibri" panose="020F0502020204030204" pitchFamily="34" charset="0"/>
              </a:rPr>
              <a:t>      are changed during SD backup, the bit rate will not change and thus the recording will not be done properly.</a:t>
            </a:r>
          </a:p>
          <a:p>
            <a:pPr algn="l"/>
            <a:endParaRPr lang="en-US" altLang="ja-JP" sz="1100"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 When the </a:t>
            </a:r>
            <a:r>
              <a:rPr lang="en-US" altLang="ja-JP" sz="1100" b="1" dirty="0">
                <a:effectLst/>
                <a:latin typeface="Calibri" panose="020F0502020204030204" pitchFamily="34" charset="0"/>
                <a:ea typeface="Meiryo UI" pitchFamily="50" charset="-128"/>
                <a:cs typeface="Calibri" panose="020F0502020204030204" pitchFamily="34" charset="0"/>
              </a:rPr>
              <a:t>AI Privacy Guard recording is used</a:t>
            </a:r>
            <a:r>
              <a:rPr lang="en-US" altLang="ja-JP" sz="1100" dirty="0">
                <a:effectLst/>
                <a:latin typeface="Calibri" panose="020F0502020204030204" pitchFamily="34" charset="0"/>
                <a:ea typeface="Meiryo UI" pitchFamily="50" charset="-128"/>
                <a:cs typeface="Calibri" panose="020F0502020204030204" pitchFamily="34" charset="0"/>
              </a:rPr>
              <a:t>, the frame rate of multi-screen monitor display will </a:t>
            </a:r>
            <a:r>
              <a:rPr lang="en-US" altLang="ja-JP" sz="1100" b="1" dirty="0">
                <a:effectLst/>
                <a:latin typeface="Calibri" panose="020F0502020204030204" pitchFamily="34" charset="0"/>
                <a:ea typeface="Meiryo UI" pitchFamily="50" charset="-128"/>
                <a:cs typeface="Calibri" panose="020F0502020204030204" pitchFamily="34" charset="0"/>
              </a:rPr>
              <a:t>drop to 15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/12.5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a:t>
            </a:r>
          </a:p>
          <a:p>
            <a:pPr marL="285750" indent="-285750" algn="l">
              <a:buFont typeface="Wingdings" panose="05000000000000000000" pitchFamily="2" charset="2"/>
              <a:buChar char="ü"/>
            </a:pPr>
            <a:endParaRPr lang="en-US" altLang="ja-JP" sz="1100"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 When </a:t>
            </a:r>
            <a:r>
              <a:rPr lang="en-US" altLang="ja-JP" sz="1100" b="1" dirty="0">
                <a:effectLst/>
                <a:latin typeface="Calibri" panose="020F0502020204030204" pitchFamily="34" charset="0"/>
                <a:ea typeface="Meiryo UI" pitchFamily="50" charset="-128"/>
                <a:cs typeface="Calibri" panose="020F0502020204030204" pitchFamily="34" charset="0"/>
              </a:rPr>
              <a:t>the portrait is selected </a:t>
            </a:r>
            <a:r>
              <a:rPr lang="en-US" altLang="ja-JP" sz="1100" dirty="0">
                <a:effectLst/>
                <a:latin typeface="Calibri" panose="020F0502020204030204" pitchFamily="34" charset="0"/>
                <a:ea typeface="Meiryo UI" pitchFamily="50" charset="-128"/>
                <a:cs typeface="Calibri" panose="020F0502020204030204" pitchFamily="34" charset="0"/>
              </a:rPr>
              <a:t>in the resolution settings, the maximum frame rate of</a:t>
            </a:r>
            <a:r>
              <a:rPr lang="en-US" altLang="ja-JP" sz="1100" b="1" dirty="0">
                <a:effectLst/>
                <a:latin typeface="Calibri" panose="020F0502020204030204" pitchFamily="34" charset="0"/>
                <a:ea typeface="Meiryo UI" pitchFamily="50" charset="-128"/>
                <a:cs typeface="Calibri" panose="020F0502020204030204" pitchFamily="34" charset="0"/>
              </a:rPr>
              <a:t> AI privacy guard recording and multi-screen</a:t>
            </a:r>
          </a:p>
          <a:p>
            <a:pPr algn="l"/>
            <a:r>
              <a:rPr lang="en-US" altLang="ja-JP" sz="1100" b="1" dirty="0">
                <a:effectLst/>
                <a:latin typeface="Calibri" panose="020F0502020204030204" pitchFamily="34" charset="0"/>
                <a:ea typeface="Meiryo UI" pitchFamily="50" charset="-128"/>
                <a:cs typeface="Calibri" panose="020F0502020204030204" pitchFamily="34" charset="0"/>
              </a:rPr>
              <a:t>        monitor display will be 7.5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/6.25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a:t>
            </a: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 If </a:t>
            </a:r>
            <a:r>
              <a:rPr lang="en-US" altLang="ja-JP" sz="1100" b="1" dirty="0">
                <a:effectLst/>
                <a:latin typeface="Calibri" panose="020F0502020204030204" pitchFamily="34" charset="0"/>
                <a:ea typeface="Meiryo UI" pitchFamily="50" charset="-128"/>
                <a:cs typeface="Calibri" panose="020F0502020204030204" pitchFamily="34" charset="0"/>
              </a:rPr>
              <a:t>25 fps or 30 fps is set for stream 1 </a:t>
            </a:r>
            <a:r>
              <a:rPr lang="en-US" altLang="ja-JP" sz="1100" dirty="0">
                <a:effectLst/>
                <a:latin typeface="Calibri" panose="020F0502020204030204" pitchFamily="34" charset="0"/>
                <a:ea typeface="Meiryo UI" pitchFamily="50" charset="-128"/>
                <a:cs typeface="Calibri" panose="020F0502020204030204" pitchFamily="34" charset="0"/>
              </a:rPr>
              <a:t>on the camera side, the maximum recording frame rate for </a:t>
            </a:r>
            <a:r>
              <a:rPr lang="en-US" altLang="ja-JP" sz="1100" b="1" dirty="0">
                <a:effectLst/>
                <a:latin typeface="Calibri" panose="020F0502020204030204" pitchFamily="34" charset="0"/>
                <a:ea typeface="Meiryo UI" pitchFamily="50" charset="-128"/>
                <a:cs typeface="Calibri" panose="020F0502020204030204" pitchFamily="34" charset="0"/>
              </a:rPr>
              <a:t>stream 3 and stream 4 will be 15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a:t>
            </a:r>
          </a:p>
          <a:p>
            <a:pPr marL="285750" indent="-285750" algn="l">
              <a:buFont typeface="Wingdings" panose="05000000000000000000" pitchFamily="2" charset="2"/>
              <a:buChar char="ü"/>
            </a:pPr>
            <a:endParaRPr lang="en-US" altLang="ja-JP" sz="1100"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 If the resolution of stream 4 is HD (1280x720), the </a:t>
            </a:r>
            <a:r>
              <a:rPr lang="en-US" altLang="ja-JP" sz="1100" b="1" dirty="0">
                <a:effectLst/>
                <a:latin typeface="Calibri" panose="020F0502020204030204" pitchFamily="34" charset="0"/>
                <a:ea typeface="Meiryo UI" pitchFamily="50" charset="-128"/>
                <a:cs typeface="Calibri" panose="020F0502020204030204" pitchFamily="34" charset="0"/>
              </a:rPr>
              <a:t>maximum recording frame rate will be 15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dirty="0">
                <a:effectLst/>
                <a:latin typeface="Calibri" panose="020F0502020204030204" pitchFamily="34" charset="0"/>
                <a:ea typeface="Meiryo UI" pitchFamily="50" charset="-128"/>
                <a:cs typeface="Calibri" panose="020F0502020204030204" pitchFamily="34" charset="0"/>
              </a:rPr>
              <a:t>.</a:t>
            </a:r>
          </a:p>
          <a:p>
            <a:pPr marL="285750" indent="-285750" algn="l">
              <a:buFont typeface="Wingdings" panose="05000000000000000000" pitchFamily="2" charset="2"/>
              <a:buChar char="ü"/>
            </a:pPr>
            <a:endParaRPr lang="en-US" altLang="ja-JP" sz="1100" dirty="0">
              <a:effectLst/>
              <a:latin typeface="Calibri" panose="020F0502020204030204" pitchFamily="34" charset="0"/>
              <a:ea typeface="Meiryo UI" pitchFamily="50" charset="-128"/>
              <a:cs typeface="Calibri" panose="020F0502020204030204" pitchFamily="34" charset="0"/>
            </a:endParaRPr>
          </a:p>
          <a:p>
            <a:pPr marL="285750" indent="-285750" algn="l">
              <a:buFont typeface="Wingdings" panose="05000000000000000000" pitchFamily="2" charset="2"/>
              <a:buChar char="ü"/>
            </a:pPr>
            <a:r>
              <a:rPr lang="en-US" altLang="ja-JP" sz="1100" dirty="0">
                <a:effectLst/>
                <a:latin typeface="Calibri" panose="020F0502020204030204" pitchFamily="34" charset="0"/>
                <a:ea typeface="Meiryo UI" pitchFamily="50" charset="-128"/>
                <a:cs typeface="Calibri" panose="020F0502020204030204" pitchFamily="34" charset="0"/>
              </a:rPr>
              <a:t> When the compression method is </a:t>
            </a:r>
            <a:r>
              <a:rPr lang="en-US" altLang="ja-JP" sz="1100" b="1" dirty="0">
                <a:effectLst/>
                <a:latin typeface="Calibri" panose="020F0502020204030204" pitchFamily="34" charset="0"/>
                <a:ea typeface="Meiryo UI" pitchFamily="50" charset="-128"/>
                <a:cs typeface="Calibri" panose="020F0502020204030204" pitchFamily="34" charset="0"/>
              </a:rPr>
              <a:t>MJPEG</a:t>
            </a:r>
            <a:r>
              <a:rPr lang="en-US" altLang="ja-JP" sz="1100" dirty="0">
                <a:effectLst/>
                <a:latin typeface="Calibri" panose="020F0502020204030204" pitchFamily="34" charset="0"/>
                <a:ea typeface="Meiryo UI" pitchFamily="50" charset="-128"/>
                <a:cs typeface="Calibri" panose="020F0502020204030204" pitchFamily="34" charset="0"/>
              </a:rPr>
              <a:t> and the resolution is 4KUHD (3840x2160), WQHD (2560x1440), 8M (2150x3840) or </a:t>
            </a:r>
          </a:p>
          <a:p>
            <a:pPr algn="l"/>
            <a:r>
              <a:rPr lang="en-US" altLang="ja-JP" sz="1100" dirty="0">
                <a:effectLst/>
                <a:latin typeface="Calibri" panose="020F0502020204030204" pitchFamily="34" charset="0"/>
                <a:ea typeface="Meiryo UI" pitchFamily="50" charset="-128"/>
                <a:cs typeface="Calibri" panose="020F0502020204030204" pitchFamily="34" charset="0"/>
              </a:rPr>
              <a:t>       4M (1440x2560), the </a:t>
            </a:r>
            <a:r>
              <a:rPr lang="en-US" altLang="ja-JP" sz="1100" b="1" dirty="0">
                <a:effectLst/>
                <a:latin typeface="Calibri" panose="020F0502020204030204" pitchFamily="34" charset="0"/>
                <a:ea typeface="Meiryo UI" pitchFamily="50" charset="-128"/>
                <a:cs typeface="Calibri" panose="020F0502020204030204" pitchFamily="34" charset="0"/>
              </a:rPr>
              <a:t>maximum recording frame rate may be 1 </a:t>
            </a:r>
            <a:r>
              <a:rPr lang="en-US" altLang="ja-JP" sz="1100" b="1" dirty="0" err="1">
                <a:effectLst/>
                <a:latin typeface="Calibri" panose="020F0502020204030204" pitchFamily="34" charset="0"/>
                <a:ea typeface="Meiryo UI" pitchFamily="50" charset="-128"/>
                <a:cs typeface="Calibri" panose="020F0502020204030204" pitchFamily="34" charset="0"/>
              </a:rPr>
              <a:t>ips</a:t>
            </a:r>
            <a:r>
              <a:rPr lang="en-US" altLang="ja-JP" sz="1100" b="1" dirty="0">
                <a:effectLst/>
                <a:latin typeface="Calibri" panose="020F0502020204030204" pitchFamily="34" charset="0"/>
                <a:ea typeface="Meiryo UI" pitchFamily="50" charset="-128"/>
                <a:cs typeface="Calibri" panose="020F0502020204030204" pitchFamily="34" charset="0"/>
              </a:rPr>
              <a:t> </a:t>
            </a:r>
            <a:r>
              <a:rPr lang="en-US" altLang="ja-JP" sz="1100" dirty="0">
                <a:effectLst/>
                <a:latin typeface="Calibri" panose="020F0502020204030204" pitchFamily="34" charset="0"/>
                <a:ea typeface="Meiryo UI" pitchFamily="50" charset="-128"/>
                <a:cs typeface="Calibri" panose="020F0502020204030204" pitchFamily="34" charset="0"/>
              </a:rPr>
              <a:t>depending on the settings of the camera.</a:t>
            </a: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10" name="テキスト ボックス 9"/>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 </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0711153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a:latin typeface="Calibri" panose="020F0502020204030204" pitchFamily="34" charset="0"/>
                <a:cs typeface="Calibri" panose="020F0502020204030204" pitchFamily="34" charset="0"/>
              </a:rPr>
              <a:t>TLS version selection for HTTPS server</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908762"/>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Change the supported TLS version when connecting to the recorder's Web server via HTTPS from a PC or other </a:t>
            </a:r>
            <a:r>
              <a:rPr lang="en-US" altLang="ja-JP" sz="1800" b="1" dirty="0" smtClean="0">
                <a:effectLst/>
                <a:latin typeface="Calibri" panose="020F0502020204030204" pitchFamily="34" charset="0"/>
                <a:cs typeface="Calibri" panose="020F0502020204030204" pitchFamily="34" charset="0"/>
              </a:rPr>
              <a:t>device</a:t>
            </a: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cs typeface="Calibri" panose="020F0502020204030204" pitchFamily="34" charset="0"/>
            </a:endParaRPr>
          </a:p>
          <a:p>
            <a:pPr algn="l"/>
            <a:r>
              <a:rPr lang="en-US" altLang="ja-JP" dirty="0" smtClean="0">
                <a:effectLst/>
                <a:latin typeface="Calibri" panose="020F0502020204030204" pitchFamily="34" charset="0"/>
                <a:cs typeface="Calibri" panose="020F0502020204030204" pitchFamily="34" charset="0"/>
              </a:rPr>
              <a:t>                               Default</a:t>
            </a:r>
            <a:r>
              <a:rPr lang="en-US" altLang="ja-JP" dirty="0">
                <a:effectLst/>
                <a:latin typeface="Calibri" panose="020F0502020204030204" pitchFamily="34" charset="0"/>
                <a:cs typeface="Calibri" panose="020F0502020204030204" pitchFamily="34" charset="0"/>
              </a:rPr>
              <a:t>: Checked</a:t>
            </a:r>
            <a:endParaRPr lang="en-US" altLang="ja-JP" dirty="0">
              <a:latin typeface="Calibri" panose="020F0502020204030204" pitchFamily="34" charset="0"/>
              <a:cs typeface="Calibri" panose="020F0502020204030204" pitchFamily="34" charset="0"/>
            </a:endParaRPr>
          </a:p>
        </p:txBody>
      </p:sp>
      <p:sp>
        <p:nvSpPr>
          <p:cNvPr id="10" name="テキスト ボックス 9"/>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 </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graphicFrame>
        <p:nvGraphicFramePr>
          <p:cNvPr id="14" name="表 13"/>
          <p:cNvGraphicFramePr>
            <a:graphicFrameLocks noGrp="1"/>
          </p:cNvGraphicFramePr>
          <p:nvPr>
            <p:extLst>
              <p:ext uri="{D42A27DB-BD31-4B8C-83A1-F6EECF244321}">
                <p14:modId xmlns:p14="http://schemas.microsoft.com/office/powerpoint/2010/main" val="3448794075"/>
              </p:ext>
            </p:extLst>
          </p:nvPr>
        </p:nvGraphicFramePr>
        <p:xfrm>
          <a:off x="1625444" y="1413710"/>
          <a:ext cx="4673248" cy="1280160"/>
        </p:xfrm>
        <a:graphic>
          <a:graphicData uri="http://schemas.openxmlformats.org/drawingml/2006/table">
            <a:tbl>
              <a:tblPr firstRow="1" bandRow="1">
                <a:tableStyleId>{5C22544A-7EE6-4342-B048-85BDC9FD1C3A}</a:tableStyleId>
              </a:tblPr>
              <a:tblGrid>
                <a:gridCol w="1477768">
                  <a:extLst>
                    <a:ext uri="{9D8B030D-6E8A-4147-A177-3AD203B41FA5}">
                      <a16:colId xmlns:a16="http://schemas.microsoft.com/office/drawing/2014/main" val="117339509"/>
                    </a:ext>
                  </a:extLst>
                </a:gridCol>
                <a:gridCol w="1637731">
                  <a:extLst>
                    <a:ext uri="{9D8B030D-6E8A-4147-A177-3AD203B41FA5}">
                      <a16:colId xmlns:a16="http://schemas.microsoft.com/office/drawing/2014/main" val="19454423"/>
                    </a:ext>
                  </a:extLst>
                </a:gridCol>
                <a:gridCol w="1557749">
                  <a:extLst>
                    <a:ext uri="{9D8B030D-6E8A-4147-A177-3AD203B41FA5}">
                      <a16:colId xmlns:a16="http://schemas.microsoft.com/office/drawing/2014/main" val="625254151"/>
                    </a:ext>
                  </a:extLst>
                </a:gridCol>
              </a:tblGrid>
              <a:tr h="0">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TLS</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version</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(Server)</a:t>
                      </a:r>
                      <a:endParaRPr kumimoji="1" lang="ja-JP" altLang="en-US" sz="1200" dirty="0"/>
                    </a:p>
                  </a:txBody>
                  <a:tcPr anchor="ctr"/>
                </a:tc>
                <a:tc>
                  <a:txBody>
                    <a:bodyPr/>
                    <a:lstStyle/>
                    <a:p>
                      <a:pPr algn="ctr">
                        <a:lnSpc>
                          <a:spcPct val="100000"/>
                        </a:lnSpc>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V4.00</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ct val="100000"/>
                        </a:lnSpc>
                      </a:pPr>
                      <a:r>
                        <a:rPr kumimoji="1" lang="en-US" altLang="ja-JP" sz="1200" dirty="0">
                          <a:latin typeface="Meiryo UI" panose="020B0604030504040204" pitchFamily="50" charset="-128"/>
                          <a:ea typeface="Meiryo UI" panose="020B0604030504040204" pitchFamily="50" charset="-128"/>
                        </a:rPr>
                        <a:t>V4.10</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or</a:t>
                      </a:r>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later</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08423869"/>
                  </a:ext>
                </a:extLst>
              </a:tr>
              <a:tr h="0">
                <a:tc>
                  <a:txBody>
                    <a:bodyPr/>
                    <a:lstStyle/>
                    <a:p>
                      <a:pPr algn="ctr">
                        <a:lnSpc>
                          <a:spcPct val="100000"/>
                        </a:lnSpc>
                      </a:pPr>
                      <a:r>
                        <a:rPr kumimoji="1" lang="en-US" altLang="ja-JP" sz="1200" dirty="0">
                          <a:latin typeface="Meiryo UI" panose="020B0604030504040204" pitchFamily="50" charset="-128"/>
                          <a:ea typeface="Meiryo UI" panose="020B0604030504040204" pitchFamily="50" charset="-128"/>
                        </a:rPr>
                        <a:t>TLS</a:t>
                      </a:r>
                      <a:r>
                        <a:rPr kumimoji="1" lang="en-US" altLang="ja-JP" sz="1200" baseline="0" dirty="0">
                          <a:latin typeface="Meiryo UI" panose="020B0604030504040204" pitchFamily="50" charset="-128"/>
                          <a:ea typeface="Meiryo UI" panose="020B0604030504040204" pitchFamily="50" charset="-128"/>
                        </a:rPr>
                        <a:t> 1.0</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ct val="100000"/>
                        </a:lnSpc>
                      </a:pPr>
                      <a:r>
                        <a:rPr kumimoji="1" lang="en-US" altLang="ja-JP" sz="1200" dirty="0">
                          <a:latin typeface="Calibri" panose="020F0502020204030204" pitchFamily="34" charset="0"/>
                          <a:ea typeface="Meiryo UI" panose="020B0604030504040204" pitchFamily="50" charset="-128"/>
                          <a:cs typeface="Calibri" panose="020F0502020204030204" pitchFamily="34" charset="0"/>
                        </a:rPr>
                        <a:t>Yes</a:t>
                      </a:r>
                    </a:p>
                  </a:txBody>
                  <a:tcPr anchor="ctr"/>
                </a:tc>
                <a:tc>
                  <a:txBody>
                    <a:bodyPr/>
                    <a:lstStyle/>
                    <a:p>
                      <a:pPr algn="ctr">
                        <a:lnSpc>
                          <a:spcPct val="100000"/>
                        </a:lnSpc>
                      </a:pPr>
                      <a:r>
                        <a:rPr kumimoji="1" lang="en-US" altLang="ja-JP" sz="1200" dirty="0">
                          <a:latin typeface="Calibri" panose="020F0502020204030204" pitchFamily="34" charset="0"/>
                          <a:ea typeface="Meiryo UI" panose="020B0604030504040204" pitchFamily="50" charset="-128"/>
                          <a:cs typeface="Calibri" panose="020F0502020204030204" pitchFamily="34" charset="0"/>
                        </a:rPr>
                        <a:t>-</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780812562"/>
                  </a:ext>
                </a:extLst>
              </a:tr>
              <a:tr h="0">
                <a:tc>
                  <a:txBody>
                    <a:bodyPr/>
                    <a:lstStyle/>
                    <a:p>
                      <a:pPr algn="ctr">
                        <a:lnSpc>
                          <a:spcPct val="100000"/>
                        </a:lnSpc>
                      </a:pPr>
                      <a:r>
                        <a:rPr kumimoji="1" lang="en-US" altLang="ja-JP" sz="1200" dirty="0">
                          <a:latin typeface="Meiryo UI" panose="020B0604030504040204" pitchFamily="50" charset="-128"/>
                          <a:ea typeface="Meiryo UI" panose="020B0604030504040204" pitchFamily="50" charset="-128"/>
                        </a:rPr>
                        <a:t>TLS 1.1</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Yes</a:t>
                      </a:r>
                    </a:p>
                  </a:txBody>
                  <a:tcPr anchor="ctr"/>
                </a:tc>
                <a:tc>
                  <a:txBody>
                    <a:bodyPr/>
                    <a:lstStyle/>
                    <a:p>
                      <a:pPr algn="ctr">
                        <a:lnSpc>
                          <a:spcPct val="100000"/>
                        </a:lnSpc>
                      </a:pPr>
                      <a:r>
                        <a:rPr kumimoji="1" lang="en-US" altLang="ja-JP" sz="1200" dirty="0">
                          <a:latin typeface="Calibri" panose="020F0502020204030204" pitchFamily="34" charset="0"/>
                          <a:ea typeface="Meiryo UI" panose="020B0604030504040204" pitchFamily="50" charset="-128"/>
                          <a:cs typeface="Calibri" panose="020F0502020204030204" pitchFamily="34" charset="0"/>
                        </a:rPr>
                        <a:t>Yes</a:t>
                      </a:r>
                      <a:r>
                        <a:rPr kumimoji="1" lang="ja-JP" altLang="en-US" sz="1200" dirty="0">
                          <a:latin typeface="Calibri" panose="020F0502020204030204" pitchFamily="34" charset="0"/>
                          <a:ea typeface="Meiryo UI" panose="020B0604030504040204" pitchFamily="50" charset="-128"/>
                          <a:cs typeface="Calibri" panose="020F0502020204030204" pitchFamily="34" charset="0"/>
                        </a:rPr>
                        <a:t>（</a:t>
                      </a:r>
                      <a:r>
                        <a:rPr kumimoji="1" lang="en-US" altLang="ja-JP" sz="1200" dirty="0">
                          <a:latin typeface="Calibri" panose="020F0502020204030204" pitchFamily="34" charset="0"/>
                          <a:ea typeface="Meiryo UI" panose="020B0604030504040204" pitchFamily="50" charset="-128"/>
                          <a:cs typeface="Calibri" panose="020F0502020204030204" pitchFamily="34" charset="0"/>
                        </a:rPr>
                        <a:t>Selectable</a:t>
                      </a:r>
                      <a:r>
                        <a:rPr kumimoji="1" lang="ja-JP" altLang="en-US" sz="1200" dirty="0">
                          <a:latin typeface="Calibri" panose="020F0502020204030204" pitchFamily="34" charset="0"/>
                          <a:ea typeface="Meiryo UI" panose="020B0604030504040204" pitchFamily="50" charset="-128"/>
                          <a:cs typeface="Calibri" panose="020F0502020204030204" pitchFamily="34" charset="0"/>
                        </a:rPr>
                        <a:t>）</a:t>
                      </a:r>
                    </a:p>
                  </a:txBody>
                  <a:tcPr anchor="ctr"/>
                </a:tc>
                <a:extLst>
                  <a:ext uri="{0D108BD9-81ED-4DB2-BD59-A6C34878D82A}">
                    <a16:rowId xmlns:a16="http://schemas.microsoft.com/office/drawing/2014/main" val="2759719390"/>
                  </a:ext>
                </a:extLst>
              </a:tr>
              <a:tr h="0">
                <a:tc>
                  <a:txBody>
                    <a:bodyPr/>
                    <a:lstStyle/>
                    <a:p>
                      <a:pPr algn="ctr">
                        <a:lnSpc>
                          <a:spcPct val="100000"/>
                        </a:lnSpc>
                      </a:pPr>
                      <a:r>
                        <a:rPr kumimoji="1" lang="en-US" altLang="ja-JP" sz="1200" dirty="0">
                          <a:latin typeface="Meiryo UI" panose="020B0604030504040204" pitchFamily="50" charset="-128"/>
                          <a:ea typeface="Meiryo UI" panose="020B0604030504040204" pitchFamily="50" charset="-128"/>
                        </a:rPr>
                        <a:t>TLS 1.2</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Yes</a:t>
                      </a:r>
                    </a:p>
                  </a:txBody>
                  <a:tcPr anchor="ctr"/>
                </a:tc>
                <a:tc>
                  <a:txBody>
                    <a:bodyPr/>
                    <a:lstStyle/>
                    <a:p>
                      <a:pPr algn="ctr">
                        <a:lnSpc>
                          <a:spcPct val="100000"/>
                        </a:lnSpc>
                      </a:pPr>
                      <a:r>
                        <a:rPr kumimoji="1" lang="en-US" altLang="ja-JP" sz="1200" dirty="0">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2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975867068"/>
                  </a:ext>
                </a:extLst>
              </a:tr>
            </a:tbl>
          </a:graphicData>
        </a:graphic>
      </p:graphicFrame>
      <p:pic>
        <p:nvPicPr>
          <p:cNvPr id="15" name="図 14"/>
          <p:cNvPicPr>
            <a:picLocks noChangeAspect="1"/>
          </p:cNvPicPr>
          <p:nvPr/>
        </p:nvPicPr>
        <p:blipFill>
          <a:blip r:embed="rId2"/>
          <a:stretch>
            <a:fillRect/>
          </a:stretch>
        </p:blipFill>
        <p:spPr>
          <a:xfrm>
            <a:off x="1625444" y="2884648"/>
            <a:ext cx="5416962" cy="1408410"/>
          </a:xfrm>
          <a:prstGeom prst="rect">
            <a:avLst/>
          </a:prstGeom>
        </p:spPr>
      </p:pic>
      <p:sp>
        <p:nvSpPr>
          <p:cNvPr id="16" name="正方形/長方形 15"/>
          <p:cNvSpPr/>
          <p:nvPr/>
        </p:nvSpPr>
        <p:spPr>
          <a:xfrm>
            <a:off x="5310803" y="3557144"/>
            <a:ext cx="1593819" cy="2628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89311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000" dirty="0"/>
              <a:t>Change the authentication method (web server) </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3908762"/>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Change the authentication method when connecting to the recorder with a web browser such as IE and Chrome</a:t>
            </a:r>
            <a:endParaRPr kumimoji="0" lang="ja-JP" altLang="en-US" sz="1800" b="1"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a:p>
            <a:pPr algn="l"/>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   </a:t>
            </a:r>
            <a:r>
              <a:rPr lang="en-US" altLang="ja-JP" dirty="0" smtClean="0">
                <a:effectLst/>
                <a:latin typeface="Calibri" panose="020F0502020204030204" pitchFamily="34" charset="0"/>
                <a:ea typeface="游ゴシック" panose="020B0400000000000000" pitchFamily="50" charset="-128"/>
                <a:cs typeface="Calibri" panose="020F0502020204030204" pitchFamily="34" charset="0"/>
              </a:rPr>
              <a:t>*</a:t>
            </a:r>
            <a:r>
              <a:rPr lang="en-US" altLang="ja-JP" dirty="0" smtClean="0">
                <a:effectLst/>
                <a:latin typeface="Calibri" panose="020F0502020204030204" pitchFamily="34" charset="0"/>
                <a:cs typeface="Calibri" panose="020F0502020204030204" pitchFamily="34" charset="0"/>
              </a:rPr>
              <a:t> </a:t>
            </a:r>
            <a:r>
              <a:rPr lang="en-US" altLang="ja-JP" dirty="0">
                <a:effectLst/>
                <a:latin typeface="Calibri" panose="020F0502020204030204" pitchFamily="34" charset="0"/>
                <a:cs typeface="Calibri" panose="020F0502020204030204" pitchFamily="34" charset="0"/>
              </a:rPr>
              <a:t>Only for authentication method when accessing Web browser</a:t>
            </a:r>
            <a:endParaRPr lang="en-US" altLang="ja-JP" dirty="0">
              <a:effectLst/>
              <a:latin typeface="Calibri" panose="020F0502020204030204" pitchFamily="34" charset="0"/>
              <a:cs typeface="Calibri" panose="020F0502020204030204" pitchFamily="34" charset="0"/>
            </a:endParaRPr>
          </a:p>
        </p:txBody>
      </p:sp>
      <p:sp>
        <p:nvSpPr>
          <p:cNvPr id="10" name="テキスト ボックス 9"/>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 </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graphicFrame>
        <p:nvGraphicFramePr>
          <p:cNvPr id="14" name="表 13"/>
          <p:cNvGraphicFramePr>
            <a:graphicFrameLocks noGrp="1"/>
          </p:cNvGraphicFramePr>
          <p:nvPr>
            <p:extLst>
              <p:ext uri="{D42A27DB-BD31-4B8C-83A1-F6EECF244321}">
                <p14:modId xmlns:p14="http://schemas.microsoft.com/office/powerpoint/2010/main" val="2329051926"/>
              </p:ext>
            </p:extLst>
          </p:nvPr>
        </p:nvGraphicFramePr>
        <p:xfrm>
          <a:off x="946602" y="1521462"/>
          <a:ext cx="7185458" cy="2600858"/>
        </p:xfrm>
        <a:graphic>
          <a:graphicData uri="http://schemas.openxmlformats.org/drawingml/2006/table">
            <a:tbl>
              <a:tblPr firstRow="1" bandRow="1">
                <a:tableStyleId>{5C22544A-7EE6-4342-B048-85BDC9FD1C3A}</a:tableStyleId>
              </a:tblPr>
              <a:tblGrid>
                <a:gridCol w="1216221">
                  <a:extLst>
                    <a:ext uri="{9D8B030D-6E8A-4147-A177-3AD203B41FA5}">
                      <a16:colId xmlns:a16="http://schemas.microsoft.com/office/drawing/2014/main" val="267375716"/>
                    </a:ext>
                  </a:extLst>
                </a:gridCol>
                <a:gridCol w="3903365">
                  <a:extLst>
                    <a:ext uri="{9D8B030D-6E8A-4147-A177-3AD203B41FA5}">
                      <a16:colId xmlns:a16="http://schemas.microsoft.com/office/drawing/2014/main" val="1088295695"/>
                    </a:ext>
                  </a:extLst>
                </a:gridCol>
                <a:gridCol w="2065872">
                  <a:extLst>
                    <a:ext uri="{9D8B030D-6E8A-4147-A177-3AD203B41FA5}">
                      <a16:colId xmlns:a16="http://schemas.microsoft.com/office/drawing/2014/main" val="3231155476"/>
                    </a:ext>
                  </a:extLst>
                </a:gridCol>
              </a:tblGrid>
              <a:tr h="382014">
                <a:tc>
                  <a:txBody>
                    <a:bodyPr/>
                    <a:lstStyle/>
                    <a:p>
                      <a:pPr algn="ctr">
                        <a:lnSpc>
                          <a:spcPct val="100000"/>
                        </a:lnSpc>
                      </a:pPr>
                      <a:r>
                        <a:rPr lang="en-US" altLang="ja-JP" sz="1600" dirty="0"/>
                        <a:t>Browser</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lnSpc>
                          <a:spcPct val="100000"/>
                        </a:lnSpc>
                      </a:pP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V4.00</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pPr algn="ctr">
                        <a:lnSpc>
                          <a:spcPct val="100000"/>
                        </a:lnSpc>
                      </a:pPr>
                      <a:r>
                        <a:rPr kumimoji="1" lang="en-US" altLang="ja-JP" sz="1600" dirty="0">
                          <a:latin typeface="Meiryo UI" panose="020B0604030504040204" pitchFamily="50" charset="-128"/>
                          <a:ea typeface="Meiryo UI" panose="020B0604030504040204" pitchFamily="50" charset="-128"/>
                        </a:rPr>
                        <a:t>V4.10 or later</a:t>
                      </a:r>
                      <a:endParaRPr kumimoji="1" lang="ja-JP" altLang="en-US" sz="16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57192837"/>
                  </a:ext>
                </a:extLst>
              </a:tr>
              <a:tr h="1041855">
                <a:tc>
                  <a:txBody>
                    <a:bodyPr/>
                    <a:lstStyle/>
                    <a:p>
                      <a:pPr algn="ctr">
                        <a:lnSpc>
                          <a:spcPct val="100000"/>
                        </a:lnSpc>
                      </a:pPr>
                      <a:r>
                        <a:rPr kumimoji="1" lang="en-US" altLang="ja-JP" sz="1600" dirty="0">
                          <a:latin typeface="Meiryo UI" panose="020B0604030504040204" pitchFamily="50" charset="-128"/>
                          <a:ea typeface="Meiryo UI" panose="020B0604030504040204" pitchFamily="50" charset="-128"/>
                        </a:rPr>
                        <a:t>IE</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endParaRPr kumimoji="1" lang="en-US" altLang="ja-JP" dirty="0"/>
                    </a:p>
                    <a:p>
                      <a:endParaRPr kumimoji="1" lang="en-US" altLang="ja-JP" dirty="0"/>
                    </a:p>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159563862"/>
                  </a:ext>
                </a:extLst>
              </a:tr>
              <a:tr h="1176989">
                <a:tc>
                  <a:txBody>
                    <a:bodyPr/>
                    <a:lstStyle/>
                    <a:p>
                      <a:pPr algn="ctr">
                        <a:lnSpc>
                          <a:spcPct val="100000"/>
                        </a:lnSpc>
                      </a:pPr>
                      <a:r>
                        <a:rPr kumimoji="1" lang="en-US" altLang="ja-JP" sz="1600" dirty="0">
                          <a:latin typeface="Meiryo UI" panose="020B0604030504040204" pitchFamily="50" charset="-128"/>
                          <a:ea typeface="Meiryo UI" panose="020B0604030504040204" pitchFamily="50" charset="-128"/>
                        </a:rPr>
                        <a:t>Chrome</a:t>
                      </a:r>
                      <a:endParaRPr kumimoji="1" lang="ja-JP" altLang="en-US" sz="1600" dirty="0">
                        <a:latin typeface="Meiryo UI" panose="020B0604030504040204" pitchFamily="50" charset="-128"/>
                        <a:ea typeface="Meiryo UI" panose="020B0604030504040204" pitchFamily="50" charset="-128"/>
                      </a:endParaRPr>
                    </a:p>
                  </a:txBody>
                  <a:tcPr anchor="ctr"/>
                </a:tc>
                <a:tc>
                  <a:txBody>
                    <a:bodyPr/>
                    <a:lstStyle/>
                    <a:p>
                      <a:endParaRPr kumimoji="1" lang="en-US" altLang="ja-JP" dirty="0"/>
                    </a:p>
                    <a:p>
                      <a:endParaRPr kumimoji="1" lang="en-US" altLang="ja-JP" dirty="0"/>
                    </a:p>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7613964"/>
                  </a:ext>
                </a:extLst>
              </a:tr>
            </a:tbl>
          </a:graphicData>
        </a:graphic>
      </p:graphicFrame>
      <p:pic>
        <p:nvPicPr>
          <p:cNvPr id="15" name="図 14"/>
          <p:cNvPicPr>
            <a:picLocks noChangeAspect="1"/>
          </p:cNvPicPr>
          <p:nvPr/>
        </p:nvPicPr>
        <p:blipFill>
          <a:blip r:embed="rId2"/>
          <a:stretch>
            <a:fillRect/>
          </a:stretch>
        </p:blipFill>
        <p:spPr>
          <a:xfrm>
            <a:off x="2550742" y="3030189"/>
            <a:ext cx="3153414" cy="994515"/>
          </a:xfrm>
          <a:prstGeom prst="rect">
            <a:avLst/>
          </a:prstGeom>
        </p:spPr>
      </p:pic>
      <p:pic>
        <p:nvPicPr>
          <p:cNvPr id="16" name="図 15"/>
          <p:cNvPicPr>
            <a:picLocks noChangeAspect="1"/>
          </p:cNvPicPr>
          <p:nvPr/>
        </p:nvPicPr>
        <p:blipFill>
          <a:blip r:embed="rId3"/>
          <a:stretch>
            <a:fillRect/>
          </a:stretch>
        </p:blipFill>
        <p:spPr>
          <a:xfrm>
            <a:off x="2456476" y="2083425"/>
            <a:ext cx="3341946" cy="740119"/>
          </a:xfrm>
          <a:prstGeom prst="rect">
            <a:avLst/>
          </a:prstGeom>
        </p:spPr>
      </p:pic>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833" y="3046849"/>
            <a:ext cx="1690987" cy="961193"/>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672" y="2013524"/>
            <a:ext cx="1093307" cy="879920"/>
          </a:xfrm>
          <a:prstGeom prst="rect">
            <a:avLst/>
          </a:prstGeom>
        </p:spPr>
      </p:pic>
    </p:spTree>
    <p:extLst>
      <p:ext uri="{BB962C8B-B14F-4D97-AF65-F5344CB8AC3E}">
        <p14:creationId xmlns:p14="http://schemas.microsoft.com/office/powerpoint/2010/main" val="423265903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000" dirty="0"/>
              <a:t>Add ONVIF JPEG resolution</a:t>
            </a:r>
            <a:endParaRPr lang="en-US" altLang="ja-JP" sz="2200" b="1" dirty="0">
              <a:latin typeface="Calibri" panose="020F0502020204030204" pitchFamily="34" charset="0"/>
              <a:ea typeface="Meiryo UI" panose="020B0604030504040204" pitchFamily="50" charset="-128"/>
              <a:cs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正方形/長方形 1"/>
          <p:cNvSpPr/>
          <p:nvPr/>
        </p:nvSpPr>
        <p:spPr>
          <a:xfrm>
            <a:off x="316521" y="675389"/>
            <a:ext cx="8601056" cy="923330"/>
          </a:xfrm>
          <a:prstGeom prst="rect">
            <a:avLst/>
          </a:prstGeom>
        </p:spPr>
        <p:txBody>
          <a:bodyPr wrap="square">
            <a:spAutoFit/>
          </a:bodyPr>
          <a:lstStyle/>
          <a:p>
            <a:pPr marL="285750" indent="-285750" algn="l">
              <a:buFont typeface="Wingdings" panose="05000000000000000000" pitchFamily="2" charset="2"/>
              <a:buChar char="n"/>
            </a:pPr>
            <a:r>
              <a:rPr lang="en-US" altLang="ja-JP" sz="1800" b="1" dirty="0">
                <a:effectLst/>
                <a:latin typeface="Calibri" panose="020F0502020204030204" pitchFamily="34" charset="0"/>
                <a:cs typeface="Calibri" panose="020F0502020204030204" pitchFamily="34" charset="0"/>
              </a:rPr>
              <a:t>Added a 16: 9 aspect ratio parameter to the resolutions that can be selected for JPEG recording with ONVIF cameras</a:t>
            </a:r>
            <a:endParaRPr lang="ja-JP" altLang="en-US" sz="1800" b="1" dirty="0">
              <a:solidFill>
                <a:schemeClr val="bg2"/>
              </a:solidFill>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a:buFont typeface="Wingdings" panose="05000000000000000000" pitchFamily="2" charset="2"/>
              <a:buChar char="n"/>
            </a:pPr>
            <a:endParaRPr lang="en-US" altLang="ja-JP" sz="1800" b="1" dirty="0" smtClean="0">
              <a:effectLst/>
              <a:latin typeface="Calibri" panose="020F0502020204030204" pitchFamily="34" charset="0"/>
              <a:ea typeface="游ゴシック" panose="020B0400000000000000" pitchFamily="50" charset="-128"/>
              <a:cs typeface="Calibri" panose="020F0502020204030204" pitchFamily="34" charset="0"/>
            </a:endParaRPr>
          </a:p>
        </p:txBody>
      </p:sp>
      <p:sp>
        <p:nvSpPr>
          <p:cNvPr id="10" name="テキスト ボックス 9"/>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a:t>
            </a:r>
            <a:r>
              <a:rPr kumimoji="1" lang="en-US" altLang="ja-JP" sz="800" dirty="0" smtClean="0">
                <a:solidFill>
                  <a:schemeClr val="tx2"/>
                </a:solidFill>
                <a:effectLst/>
                <a:latin typeface="Calibri" panose="020F0502020204030204" pitchFamily="34" charset="0"/>
              </a:rPr>
              <a:t>4.10</a:t>
            </a:r>
            <a:endParaRPr kumimoji="1" lang="en-US" altLang="ja-JP" sz="800" dirty="0" smtClean="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 </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a:t>
            </a:r>
            <a:r>
              <a:rPr lang="en-US" altLang="ja-JP" sz="800" dirty="0" smtClean="0">
                <a:solidFill>
                  <a:schemeClr val="tx2"/>
                </a:solidFill>
                <a:effectLst/>
                <a:latin typeface="Calibri" panose="020F0502020204030204" pitchFamily="34" charset="0"/>
              </a:rPr>
              <a:t>4.10</a:t>
            </a:r>
            <a:endParaRPr kumimoji="1" lang="ja-JP" altLang="en-US" sz="800" dirty="0">
              <a:solidFill>
                <a:schemeClr val="tx2"/>
              </a:solidFill>
              <a:effectLst/>
              <a:latin typeface="Calibri" panose="020F0502020204030204" pitchFamily="34" charset="0"/>
            </a:endParaRPr>
          </a:p>
        </p:txBody>
      </p:sp>
      <p:graphicFrame>
        <p:nvGraphicFramePr>
          <p:cNvPr id="14" name="表 13"/>
          <p:cNvGraphicFramePr>
            <a:graphicFrameLocks noGrp="1"/>
          </p:cNvGraphicFramePr>
          <p:nvPr>
            <p:extLst>
              <p:ext uri="{D42A27DB-BD31-4B8C-83A1-F6EECF244321}">
                <p14:modId xmlns:p14="http://schemas.microsoft.com/office/powerpoint/2010/main" val="1449621954"/>
              </p:ext>
            </p:extLst>
          </p:nvPr>
        </p:nvGraphicFramePr>
        <p:xfrm>
          <a:off x="1618736" y="1810263"/>
          <a:ext cx="6259191" cy="2011680"/>
        </p:xfrm>
        <a:graphic>
          <a:graphicData uri="http://schemas.openxmlformats.org/drawingml/2006/table">
            <a:tbl>
              <a:tblPr firstRow="1" bandRow="1">
                <a:tableStyleId>{5C22544A-7EE6-4342-B048-85BDC9FD1C3A}</a:tableStyleId>
              </a:tblPr>
              <a:tblGrid>
                <a:gridCol w="2086397">
                  <a:extLst>
                    <a:ext uri="{9D8B030D-6E8A-4147-A177-3AD203B41FA5}">
                      <a16:colId xmlns:a16="http://schemas.microsoft.com/office/drawing/2014/main" val="3992419738"/>
                    </a:ext>
                  </a:extLst>
                </a:gridCol>
                <a:gridCol w="2086397">
                  <a:extLst>
                    <a:ext uri="{9D8B030D-6E8A-4147-A177-3AD203B41FA5}">
                      <a16:colId xmlns:a16="http://schemas.microsoft.com/office/drawing/2014/main" val="2633840980"/>
                    </a:ext>
                  </a:extLst>
                </a:gridCol>
                <a:gridCol w="2086397">
                  <a:extLst>
                    <a:ext uri="{9D8B030D-6E8A-4147-A177-3AD203B41FA5}">
                      <a16:colId xmlns:a16="http://schemas.microsoft.com/office/drawing/2014/main" val="1860256301"/>
                    </a:ext>
                  </a:extLst>
                </a:gridCol>
              </a:tblGrid>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JPEG </a:t>
                      </a:r>
                      <a:r>
                        <a:rPr lang="en-US" altLang="ja-JP" sz="1600" dirty="0">
                          <a:latin typeface="Calibri" panose="020F0502020204030204" pitchFamily="34" charset="0"/>
                          <a:cs typeface="Calibri" panose="020F0502020204030204" pitchFamily="34" charset="0"/>
                        </a:rPr>
                        <a:t>resolution</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ja-JP" altLang="en-US" sz="1600" dirty="0">
                          <a:latin typeface="Calibri" panose="020F0502020204030204" pitchFamily="34" charset="0"/>
                          <a:ea typeface="Meiryo UI" panose="020B0604030504040204" pitchFamily="50" charset="-128"/>
                          <a:cs typeface="Calibri" panose="020F0502020204030204" pitchFamily="34" charset="0"/>
                        </a:rPr>
                        <a:t>～ </a:t>
                      </a:r>
                      <a:r>
                        <a:rPr kumimoji="1" lang="en-US" altLang="ja-JP" sz="1600" dirty="0">
                          <a:latin typeface="Calibri" panose="020F0502020204030204" pitchFamily="34" charset="0"/>
                          <a:ea typeface="Meiryo UI" panose="020B0604030504040204" pitchFamily="50" charset="-128"/>
                          <a:cs typeface="Calibri" panose="020F0502020204030204" pitchFamily="34" charset="0"/>
                        </a:rPr>
                        <a:t>V4.00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V4.10 or later</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2273660361"/>
                  </a:ext>
                </a:extLst>
              </a:tr>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VGA(640x480)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Yes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Yes</a:t>
                      </a:r>
                      <a:endParaRPr kumimoji="1" lang="en-US" altLang="ja-JP" sz="16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945937754"/>
                  </a:ext>
                </a:extLst>
              </a:tr>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SXVGA(1280x960)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Yes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Yes</a:t>
                      </a:r>
                    </a:p>
                  </a:txBody>
                  <a:tcPr anchor="ctr"/>
                </a:tc>
                <a:extLst>
                  <a:ext uri="{0D108BD9-81ED-4DB2-BD59-A6C34878D82A}">
                    <a16:rowId xmlns:a16="http://schemas.microsoft.com/office/drawing/2014/main" val="2669510566"/>
                  </a:ext>
                </a:extLst>
              </a:tr>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HVGAW(640x360)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dirty="0">
                          <a:solidFill>
                            <a:srgbClr val="FF2929"/>
                          </a:solidFill>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600" dirty="0">
                        <a:solidFill>
                          <a:srgbClr val="FF2929"/>
                        </a:solidFill>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1067789005"/>
                  </a:ext>
                </a:extLst>
              </a:tr>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HD(1280x720)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ja-JP" altLang="en-US" sz="16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b="0" i="0" u="none" strike="noStrike" kern="1200" cap="none" spc="0" normalizeH="0" baseline="0" noProof="0" dirty="0">
                          <a:ln>
                            <a:noFill/>
                          </a:ln>
                          <a:solidFill>
                            <a:srgbClr val="FF2929"/>
                          </a:solidFill>
                          <a:effectLst/>
                          <a:uLnTx/>
                          <a:uFillTx/>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600" dirty="0">
                        <a:solidFill>
                          <a:srgbClr val="FF2929"/>
                        </a:solidFill>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3485536300"/>
                  </a:ext>
                </a:extLst>
              </a:tr>
              <a:tr h="296909">
                <a:tc>
                  <a:txBody>
                    <a:bodyPr/>
                    <a:lstStyle/>
                    <a:p>
                      <a:pPr algn="ctr">
                        <a:lnSpc>
                          <a:spcPct val="100000"/>
                        </a:lnSpc>
                      </a:pPr>
                      <a:r>
                        <a:rPr kumimoji="1" lang="en-US" altLang="ja-JP" sz="1600" dirty="0">
                          <a:latin typeface="Calibri" panose="020F0502020204030204" pitchFamily="34" charset="0"/>
                          <a:ea typeface="Meiryo UI" panose="020B0604030504040204" pitchFamily="50" charset="-128"/>
                          <a:cs typeface="Calibri" panose="020F0502020204030204" pitchFamily="34" charset="0"/>
                        </a:rPr>
                        <a:t>FHD(1920x1080)</a:t>
                      </a:r>
                      <a:endParaRPr kumimoji="1" lang="ja-JP" altLang="en-US" sz="1600" dirty="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rPr>
                        <a:t>-</a:t>
                      </a:r>
                      <a:endParaRPr kumimoji="1" lang="ja-JP" altLang="en-US" sz="1600" b="0" i="0" u="none" strike="noStrike" kern="1200" cap="none" spc="0" normalizeH="0" baseline="0" noProof="0" dirty="0">
                        <a:ln>
                          <a:noFill/>
                        </a:ln>
                        <a:solidFill>
                          <a:srgbClr val="0A54A0"/>
                        </a:solidFill>
                        <a:effectLst/>
                        <a:uLnTx/>
                        <a:uFillTx/>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lnSpc>
                          <a:spcPct val="100000"/>
                        </a:lnSpc>
                      </a:pPr>
                      <a:r>
                        <a:rPr kumimoji="1" lang="en-US" altLang="ja-JP" sz="1600" b="0" i="0" u="none" strike="noStrike" kern="1200" cap="none" spc="0" normalizeH="0" baseline="0" noProof="0" dirty="0">
                          <a:ln>
                            <a:noFill/>
                          </a:ln>
                          <a:solidFill>
                            <a:srgbClr val="FF2929"/>
                          </a:solidFill>
                          <a:effectLst/>
                          <a:uLnTx/>
                          <a:uFillTx/>
                          <a:latin typeface="Calibri" panose="020F0502020204030204" pitchFamily="34" charset="0"/>
                          <a:ea typeface="Meiryo UI" panose="020B0604030504040204" pitchFamily="50" charset="-128"/>
                          <a:cs typeface="Calibri" panose="020F0502020204030204" pitchFamily="34" charset="0"/>
                        </a:rPr>
                        <a:t>Yes</a:t>
                      </a:r>
                      <a:endParaRPr kumimoji="1" lang="ja-JP" altLang="en-US" sz="1600" dirty="0">
                        <a:solidFill>
                          <a:srgbClr val="FF2929"/>
                        </a:solidFill>
                        <a:latin typeface="Calibri" panose="020F0502020204030204" pitchFamily="34" charset="0"/>
                        <a:ea typeface="Meiryo UI" panose="020B0604030504040204" pitchFamily="50" charset="-128"/>
                        <a:cs typeface="Calibri" panose="020F0502020204030204" pitchFamily="34" charset="0"/>
                      </a:endParaRPr>
                    </a:p>
                  </a:txBody>
                  <a:tcPr anchor="ctr"/>
                </a:tc>
                <a:extLst>
                  <a:ext uri="{0D108BD9-81ED-4DB2-BD59-A6C34878D82A}">
                    <a16:rowId xmlns:a16="http://schemas.microsoft.com/office/drawing/2014/main" val="724275730"/>
                  </a:ext>
                </a:extLst>
              </a:tr>
            </a:tbl>
          </a:graphicData>
        </a:graphic>
      </p:graphicFrame>
      <p:sp>
        <p:nvSpPr>
          <p:cNvPr id="15" name="正方形/長方形 14"/>
          <p:cNvSpPr/>
          <p:nvPr/>
        </p:nvSpPr>
        <p:spPr>
          <a:xfrm>
            <a:off x="1554015" y="2753656"/>
            <a:ext cx="6385202" cy="11131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9334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normAutofit/>
          </a:bodyPr>
          <a:lstStyle/>
          <a:p>
            <a:r>
              <a:rPr kumimoji="1" lang="en-US" altLang="ja-JP" sz="3200" b="1" dirty="0" smtClean="0">
                <a:latin typeface="Calibri" panose="020F0502020204030204" pitchFamily="34" charset="0"/>
              </a:rPr>
              <a:t>Thank you</a:t>
            </a:r>
            <a:endParaRPr kumimoji="1" lang="ja-JP" altLang="en-US" sz="3200" b="1" dirty="0">
              <a:latin typeface="Calibri" panose="020F0502020204030204" pitchFamily="34" charset="0"/>
            </a:endParaRPr>
          </a:p>
        </p:txBody>
      </p:sp>
      <p:pic>
        <p:nvPicPr>
          <p:cNvPr id="4" name="Picture 2" descr="C:\Users\3930041\AppData\Local\Temp\_AZTMP21_\i-PRO_Extreme_logo_White\i-PRO_Extreme_logo_Wh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61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67256"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NAS Backup Function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7" name="正方形/長方形 6"/>
          <p:cNvSpPr/>
          <p:nvPr/>
        </p:nvSpPr>
        <p:spPr>
          <a:xfrm>
            <a:off x="388176" y="688523"/>
            <a:ext cx="8427578" cy="126188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register the options, the “Registration Key” is required that obtained from KMS.</a:t>
            </a:r>
          </a:p>
          <a:p>
            <a:pPr marL="285750" indent="-285750" algn="l" eaLnBrk="0" hangingPunct="0">
              <a:buFont typeface="Wingdings" panose="05000000000000000000" pitchFamily="2" charset="2"/>
              <a:buChar char="n"/>
            </a:pP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Enter the following Activation Key No. and the registration ID</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t>
            </a:r>
          </a:p>
          <a:p>
            <a:pPr marL="285750" indent="-285750" algn="l" eaLnBrk="0" hangingPunct="0">
              <a:buFont typeface="Wingdings" panose="05000000000000000000" pitchFamily="2" charset="2"/>
              <a:buChar char="n"/>
            </a:pP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a:p>
            <a:pPr marL="742950" lvl="1" indent="-285750" algn="l" eaLnBrk="0" hangingPunct="0">
              <a:buFont typeface="Wingdings" panose="05000000000000000000" pitchFamily="2" charset="2"/>
              <a:buChar char="Ø"/>
            </a:pP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Activation Key No</a:t>
            </a: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1572-0060-030B-1234</a:t>
            </a:r>
          </a:p>
          <a:p>
            <a:pPr marL="742950" lvl="1" indent="-285750" algn="l" eaLnBrk="0" hangingPunct="0">
              <a:buFont typeface="Wingdings" panose="05000000000000000000" pitchFamily="2" charset="2"/>
              <a:buChar char="Ø"/>
            </a:pP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Registration </a:t>
            </a: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ID</a:t>
            </a: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25D2-36AB</a:t>
            </a:r>
          </a:p>
        </p:txBody>
      </p:sp>
      <p:sp>
        <p:nvSpPr>
          <p:cNvPr id="9" name="正方形/長方形 8"/>
          <p:cNvSpPr/>
          <p:nvPr/>
        </p:nvSpPr>
        <p:spPr>
          <a:xfrm>
            <a:off x="386895" y="2436421"/>
            <a:ext cx="4215069" cy="100027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To configure, go to [Setup] </a:t>
            </a:r>
          </a:p>
          <a:p>
            <a:pPr algn="l" eaLnBrk="0" hangingPunct="0"/>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      -&gt; [Advanced setup] -&gt; [Extra functions]</a:t>
            </a:r>
          </a:p>
          <a:p>
            <a:pPr algn="l" eaLnBrk="0" hangingPunct="0"/>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     -&gt; [NAS backup]</a:t>
            </a:r>
          </a:p>
          <a:p>
            <a:pPr algn="l" eaLnBrk="0" hangingPunct="0"/>
            <a:r>
              <a:rPr lang="en-US" altLang="ja-JP" sz="1000" i="1" dirty="0" smtClean="0">
                <a:effectLst/>
                <a:latin typeface="Calibri" panose="020F0502020204030204" pitchFamily="34" charset="0"/>
                <a:ea typeface="Meiryo UI" panose="020B0604030504040204" pitchFamily="50" charset="-128"/>
                <a:cs typeface="Calibri" panose="020F0502020204030204" pitchFamily="34" charset="0"/>
              </a:rPr>
              <a:t>* The NAS backup screen will be displayed shown in the figure right.</a:t>
            </a:r>
            <a:endParaRPr lang="en-US" altLang="ja-JP" sz="1000" i="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2" name="図 1"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560" y="1762848"/>
            <a:ext cx="4424504" cy="2850754"/>
          </a:xfrm>
          <a:prstGeom prst="rect">
            <a:avLst/>
          </a:prstGeom>
        </p:spPr>
      </p:pic>
      <p:sp>
        <p:nvSpPr>
          <p:cNvPr id="13" name="テキスト ボックス 12"/>
          <p:cNvSpPr txBox="1"/>
          <p:nvPr/>
        </p:nvSpPr>
        <p:spPr>
          <a:xfrm>
            <a:off x="514140" y="3897944"/>
            <a:ext cx="3719945" cy="246221"/>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00" b="1" dirty="0" smtClean="0">
                <a:effectLst/>
                <a:latin typeface="Calibri" panose="020F0502020204030204" pitchFamily="34" charset="0"/>
              </a:rPr>
              <a:t>Operation Confirmed Models:</a:t>
            </a:r>
          </a:p>
        </p:txBody>
      </p:sp>
      <p:graphicFrame>
        <p:nvGraphicFramePr>
          <p:cNvPr id="15" name="表 14"/>
          <p:cNvGraphicFramePr>
            <a:graphicFrameLocks noGrp="1"/>
          </p:cNvGraphicFramePr>
          <p:nvPr>
            <p:extLst>
              <p:ext uri="{D42A27DB-BD31-4B8C-83A1-F6EECF244321}">
                <p14:modId xmlns:p14="http://schemas.microsoft.com/office/powerpoint/2010/main" val="1190324963"/>
              </p:ext>
            </p:extLst>
          </p:nvPr>
        </p:nvGraphicFramePr>
        <p:xfrm>
          <a:off x="504051" y="4138242"/>
          <a:ext cx="3893848" cy="685800"/>
        </p:xfrm>
        <a:graphic>
          <a:graphicData uri="http://schemas.openxmlformats.org/drawingml/2006/table">
            <a:tbl>
              <a:tblPr firstRow="1" bandRow="1">
                <a:tableStyleId>{5C22544A-7EE6-4342-B048-85BDC9FD1C3A}</a:tableStyleId>
              </a:tblPr>
              <a:tblGrid>
                <a:gridCol w="324000">
                  <a:extLst>
                    <a:ext uri="{9D8B030D-6E8A-4147-A177-3AD203B41FA5}">
                      <a16:colId xmlns:a16="http://schemas.microsoft.com/office/drawing/2014/main" val="20000"/>
                    </a:ext>
                  </a:extLst>
                </a:gridCol>
                <a:gridCol w="815191">
                  <a:extLst>
                    <a:ext uri="{9D8B030D-6E8A-4147-A177-3AD203B41FA5}">
                      <a16:colId xmlns:a16="http://schemas.microsoft.com/office/drawing/2014/main" val="20001"/>
                    </a:ext>
                  </a:extLst>
                </a:gridCol>
                <a:gridCol w="1314657">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tblGrid>
              <a:tr h="142631">
                <a:tc>
                  <a:txBody>
                    <a:bodyPr/>
                    <a:lstStyle/>
                    <a:p>
                      <a:pPr algn="ctr"/>
                      <a:r>
                        <a:rPr kumimoji="1" lang="en-US" altLang="ja-JP" sz="900" dirty="0" smtClean="0">
                          <a:latin typeface="Calibri" panose="020F0502020204030204" pitchFamily="34" charset="0"/>
                        </a:rPr>
                        <a:t>No.</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Brand</a:t>
                      </a:r>
                      <a:r>
                        <a:rPr kumimoji="1" lang="en-US" altLang="ja-JP" sz="900" baseline="0" dirty="0" smtClean="0">
                          <a:latin typeface="Calibri" panose="020F0502020204030204" pitchFamily="34" charset="0"/>
                        </a:rPr>
                        <a:t> Name</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Model Number</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Remarks</a:t>
                      </a:r>
                      <a:endParaRPr kumimoji="1" lang="ja-JP" altLang="en-US" sz="900" dirty="0">
                        <a:latin typeface="Calibri" panose="020F0502020204030204" pitchFamily="34" charset="0"/>
                      </a:endParaRPr>
                    </a:p>
                  </a:txBody>
                  <a:tcPr anchor="ctr"/>
                </a:tc>
                <a:extLst>
                  <a:ext uri="{0D108BD9-81ED-4DB2-BD59-A6C34878D82A}">
                    <a16:rowId xmlns:a16="http://schemas.microsoft.com/office/drawing/2014/main" val="10000"/>
                  </a:ext>
                </a:extLst>
              </a:tr>
              <a:tr h="142631">
                <a:tc>
                  <a:txBody>
                    <a:bodyPr/>
                    <a:lstStyle/>
                    <a:p>
                      <a:pPr algn="ctr"/>
                      <a:r>
                        <a:rPr kumimoji="1" lang="en-US" altLang="ja-JP" sz="900" dirty="0" smtClean="0">
                          <a:latin typeface="Calibri" panose="020F0502020204030204" pitchFamily="34" charset="0"/>
                        </a:rPr>
                        <a:t>1</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Synology</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DiskStation DS1817+</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8 bays, Max. 96TB </a:t>
                      </a:r>
                      <a:r>
                        <a:rPr kumimoji="1" lang="en-US" altLang="ja-JP" sz="700" dirty="0" smtClean="0">
                          <a:latin typeface="Calibri" panose="020F0502020204030204" pitchFamily="34" charset="0"/>
                        </a:rPr>
                        <a:t>(12TB x 8)</a:t>
                      </a:r>
                      <a:endParaRPr kumimoji="1" lang="ja-JP" altLang="en-US" sz="900" dirty="0">
                        <a:latin typeface="Calibri" panose="020F0502020204030204" pitchFamily="34" charset="0"/>
                      </a:endParaRPr>
                    </a:p>
                  </a:txBody>
                  <a:tcPr anchor="ctr"/>
                </a:tc>
                <a:extLst>
                  <a:ext uri="{0D108BD9-81ED-4DB2-BD59-A6C34878D82A}">
                    <a16:rowId xmlns:a16="http://schemas.microsoft.com/office/drawing/2014/main" val="10001"/>
                  </a:ext>
                </a:extLst>
              </a:tr>
              <a:tr h="142631">
                <a:tc>
                  <a:txBody>
                    <a:bodyPr/>
                    <a:lstStyle/>
                    <a:p>
                      <a:pPr algn="ctr"/>
                      <a:r>
                        <a:rPr kumimoji="1" lang="en-US" altLang="ja-JP" sz="900" dirty="0" smtClean="0">
                          <a:latin typeface="Calibri" panose="020F0502020204030204" pitchFamily="34" charset="0"/>
                        </a:rPr>
                        <a:t>2</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Synology</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DiskStation DS216+II</a:t>
                      </a:r>
                      <a:endParaRPr kumimoji="1" lang="ja-JP" altLang="en-US" sz="900" dirty="0">
                        <a:latin typeface="Calibri" panose="020F0502020204030204" pitchFamily="34" charset="0"/>
                      </a:endParaRPr>
                    </a:p>
                  </a:txBody>
                  <a:tcPr anchor="ctr"/>
                </a:tc>
                <a:tc>
                  <a:txBody>
                    <a:bodyPr/>
                    <a:lstStyle/>
                    <a:p>
                      <a:pPr algn="ctr"/>
                      <a:r>
                        <a:rPr kumimoji="1" lang="en-US" altLang="ja-JP" sz="900" dirty="0" smtClean="0">
                          <a:latin typeface="Calibri" panose="020F0502020204030204" pitchFamily="34" charset="0"/>
                        </a:rPr>
                        <a:t>2 bays, Max. 24TB </a:t>
                      </a:r>
                      <a:r>
                        <a:rPr kumimoji="1" lang="en-US" altLang="ja-JP" sz="700" dirty="0" smtClean="0">
                          <a:latin typeface="Calibri" panose="020F0502020204030204" pitchFamily="34" charset="0"/>
                        </a:rPr>
                        <a:t>(12TB x 2)</a:t>
                      </a:r>
                      <a:endParaRPr kumimoji="1" lang="ja-JP" altLang="en-US" sz="900" dirty="0">
                        <a:latin typeface="Calibri" panose="020F0502020204030204" pitchFamily="34" charset="0"/>
                      </a:endParaRPr>
                    </a:p>
                  </a:txBody>
                  <a:tcPr anchor="ctr"/>
                </a:tc>
                <a:extLst>
                  <a:ext uri="{0D108BD9-81ED-4DB2-BD59-A6C34878D82A}">
                    <a16:rowId xmlns:a16="http://schemas.microsoft.com/office/drawing/2014/main" val="10002"/>
                  </a:ext>
                </a:extLst>
              </a:tr>
            </a:tbl>
          </a:graphicData>
        </a:graphic>
      </p:graphicFrame>
      <p:sp>
        <p:nvSpPr>
          <p:cNvPr id="16" name="正方形/長方形 15"/>
          <p:cNvSpPr/>
          <p:nvPr/>
        </p:nvSpPr>
        <p:spPr>
          <a:xfrm>
            <a:off x="4829908" y="2436421"/>
            <a:ext cx="3112477" cy="63502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17" name="角丸四角形吹き出し 16"/>
          <p:cNvSpPr/>
          <p:nvPr/>
        </p:nvSpPr>
        <p:spPr>
          <a:xfrm>
            <a:off x="7326924" y="3623708"/>
            <a:ext cx="1611312" cy="642297"/>
          </a:xfrm>
          <a:prstGeom prst="wedgeRoundRectCallout">
            <a:avLst>
              <a:gd name="adj1" fmla="val -38327"/>
              <a:gd name="adj2" fmla="val -13466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Two NAS serves can be set. </a:t>
            </a:r>
          </a:p>
          <a:p>
            <a:pPr algn="l"/>
            <a:r>
              <a:rPr lang="en-US" altLang="ja-JP" sz="800" dirty="0">
                <a:solidFill>
                  <a:schemeClr val="tx1"/>
                </a:solidFill>
                <a:effectLst/>
                <a:latin typeface="Calibri" panose="020F0502020204030204" pitchFamily="34" charset="0"/>
              </a:rPr>
              <a:t>* If one remaining capacity falls below a certain value, </a:t>
            </a:r>
            <a:r>
              <a:rPr lang="en-US" altLang="ja-JP" sz="800" dirty="0" smtClean="0">
                <a:solidFill>
                  <a:schemeClr val="tx1"/>
                </a:solidFill>
                <a:effectLst/>
                <a:latin typeface="Calibri" panose="020F0502020204030204" pitchFamily="34" charset="0"/>
              </a:rPr>
              <a:t>the other storage </a:t>
            </a:r>
            <a:r>
              <a:rPr lang="en-US" altLang="ja-JP" sz="800" dirty="0">
                <a:solidFill>
                  <a:schemeClr val="tx1"/>
                </a:solidFill>
                <a:effectLst/>
                <a:latin typeface="Calibri" panose="020F0502020204030204" pitchFamily="34" charset="0"/>
              </a:rPr>
              <a:t>is started </a:t>
            </a:r>
            <a:r>
              <a:rPr lang="en-US" altLang="ja-JP" sz="800" dirty="0" smtClean="0">
                <a:solidFill>
                  <a:schemeClr val="tx1"/>
                </a:solidFill>
                <a:effectLst/>
                <a:latin typeface="Calibri" panose="020F0502020204030204" pitchFamily="34" charset="0"/>
              </a:rPr>
              <a:t>to save.</a:t>
            </a:r>
            <a:endParaRPr lang="en-US" altLang="ja-JP" sz="800" dirty="0">
              <a:solidFill>
                <a:schemeClr val="tx1"/>
              </a:solidFill>
              <a:effectLst/>
              <a:latin typeface="Calibri" panose="020F0502020204030204" pitchFamily="34" charset="0"/>
            </a:endParaRPr>
          </a:p>
        </p:txBody>
      </p:sp>
      <p:sp>
        <p:nvSpPr>
          <p:cNvPr id="25" name="テキスト ボックス 24"/>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306021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3118" y="4989"/>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NAS Backup Function - </a:t>
            </a:r>
            <a:r>
              <a:rPr lang="en-US" altLang="ja-JP" b="1" dirty="0">
                <a:latin typeface="Calibri" panose="020F0502020204030204" pitchFamily="34" charset="0"/>
                <a:ea typeface="Tahoma" panose="020B0604030504040204" pitchFamily="34" charset="0"/>
                <a:cs typeface="Tahoma" panose="020B0604030504040204" pitchFamily="34" charset="0"/>
              </a:rPr>
              <a:t>Schedule settings -</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6" name="テキスト プレースホルダー 1"/>
          <p:cNvSpPr txBox="1">
            <a:spLocks/>
          </p:cNvSpPr>
          <p:nvPr/>
        </p:nvSpPr>
        <p:spPr>
          <a:xfrm>
            <a:off x="328014" y="687756"/>
            <a:ext cx="8473846" cy="877264"/>
          </a:xfrm>
          <a:prstGeom prst="rect">
            <a:avLst/>
          </a:prstGeom>
        </p:spPr>
        <p:txBody>
          <a:bodyPr vert="horz" lIns="91440" tIns="45720" rIns="91440" bIns="45720" rtlCol="0" anchor="t" anchorCtr="0">
            <a:normAutofit/>
          </a:bodyP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171450" indent="-1714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Possible to set up to two time tables.</a:t>
            </a:r>
          </a:p>
          <a:p>
            <a:pPr marL="171450" indent="-1714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Go </a:t>
            </a:r>
            <a:r>
              <a:rPr lang="en-US" altLang="ja-JP" sz="1600" b="1" dirty="0">
                <a:solidFill>
                  <a:schemeClr val="tx1"/>
                </a:solidFill>
                <a:effectLst/>
                <a:latin typeface="Calibri" panose="020F0502020204030204" pitchFamily="34" charset="0"/>
              </a:rPr>
              <a:t>to [Setup] </a:t>
            </a:r>
            <a:r>
              <a:rPr lang="en-US" altLang="ja-JP" sz="1600" b="1" dirty="0" smtClean="0">
                <a:solidFill>
                  <a:schemeClr val="tx1"/>
                </a:solidFill>
                <a:effectLst/>
                <a:latin typeface="Calibri" panose="020F0502020204030204" pitchFamily="34" charset="0"/>
              </a:rPr>
              <a:t>-&gt; </a:t>
            </a:r>
            <a:r>
              <a:rPr lang="en-US" altLang="ja-JP" sz="1600" b="1" dirty="0">
                <a:solidFill>
                  <a:schemeClr val="tx1"/>
                </a:solidFill>
                <a:effectLst/>
                <a:latin typeface="Calibri" panose="020F0502020204030204" pitchFamily="34" charset="0"/>
              </a:rPr>
              <a:t>[Advanced setup] -&gt; [Extra functions</a:t>
            </a:r>
            <a:r>
              <a:rPr lang="en-US" altLang="ja-JP" sz="1600" b="1" dirty="0" smtClean="0">
                <a:solidFill>
                  <a:schemeClr val="tx1"/>
                </a:solidFill>
                <a:effectLst/>
                <a:latin typeface="Calibri" panose="020F0502020204030204" pitchFamily="34" charset="0"/>
              </a:rPr>
              <a:t>] -&gt; </a:t>
            </a:r>
            <a:r>
              <a:rPr lang="en-US" altLang="ja-JP" sz="1600" b="1" dirty="0">
                <a:solidFill>
                  <a:schemeClr val="tx1"/>
                </a:solidFill>
                <a:effectLst/>
                <a:latin typeface="Calibri" panose="020F0502020204030204" pitchFamily="34" charset="0"/>
              </a:rPr>
              <a:t>[NAS backup</a:t>
            </a:r>
            <a:r>
              <a:rPr lang="en-US" altLang="ja-JP" sz="1600" b="1" dirty="0" smtClean="0">
                <a:solidFill>
                  <a:schemeClr val="tx1"/>
                </a:solidFill>
                <a:effectLst/>
                <a:latin typeface="Calibri" panose="020F0502020204030204" pitchFamily="34" charset="0"/>
              </a:rPr>
              <a:t>] -&gt; [Schedule setup of the NAS backup]</a:t>
            </a:r>
            <a:endParaRPr lang="en-US" altLang="ja-JP" sz="1800" b="1" dirty="0" smtClean="0">
              <a:solidFill>
                <a:schemeClr val="tx2"/>
              </a:solidFill>
              <a:effectLst/>
              <a:latin typeface="Calibri" panose="020F0502020204030204" pitchFamily="34" charset="0"/>
            </a:endParaRPr>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122" y="1813018"/>
            <a:ext cx="4882988" cy="2600722"/>
          </a:xfrm>
          <a:prstGeom prst="rect">
            <a:avLst/>
          </a:prstGeom>
        </p:spPr>
      </p:pic>
      <p:pic>
        <p:nvPicPr>
          <p:cNvPr id="15" name="図 1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05" y="1808390"/>
            <a:ext cx="3108049" cy="2002548"/>
          </a:xfrm>
          <a:prstGeom prst="rect">
            <a:avLst/>
          </a:prstGeom>
        </p:spPr>
      </p:pic>
      <p:sp>
        <p:nvSpPr>
          <p:cNvPr id="21" name="正方形/長方形 20"/>
          <p:cNvSpPr/>
          <p:nvPr/>
        </p:nvSpPr>
        <p:spPr>
          <a:xfrm>
            <a:off x="2039631" y="2833113"/>
            <a:ext cx="299123" cy="8593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2" name="角丸四角形吹き出し 21"/>
          <p:cNvSpPr/>
          <p:nvPr/>
        </p:nvSpPr>
        <p:spPr>
          <a:xfrm>
            <a:off x="455773" y="3112167"/>
            <a:ext cx="1611312" cy="360000"/>
          </a:xfrm>
          <a:prstGeom prst="wedgeRoundRectCallout">
            <a:avLst>
              <a:gd name="adj1" fmla="val 48978"/>
              <a:gd name="adj2" fmla="val -10091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Click [Setup] of “Schedule setup of the NAS backup”.</a:t>
            </a:r>
            <a:endParaRPr lang="en-US" altLang="ja-JP" sz="800" dirty="0">
              <a:solidFill>
                <a:schemeClr val="tx1"/>
              </a:solidFill>
              <a:effectLst/>
              <a:latin typeface="Calibri" panose="020F0502020204030204" pitchFamily="34" charset="0"/>
            </a:endParaRPr>
          </a:p>
        </p:txBody>
      </p:sp>
      <p:sp>
        <p:nvSpPr>
          <p:cNvPr id="23" name="二等辺三角形 22"/>
          <p:cNvSpPr/>
          <p:nvPr/>
        </p:nvSpPr>
        <p:spPr>
          <a:xfrm rot="5400000">
            <a:off x="3331232" y="2666416"/>
            <a:ext cx="736600" cy="2586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4060680" y="1994913"/>
            <a:ext cx="4385797" cy="98861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5" name="角丸四角形吹き出し 24"/>
          <p:cNvSpPr/>
          <p:nvPr/>
        </p:nvSpPr>
        <p:spPr>
          <a:xfrm>
            <a:off x="5686304" y="1588481"/>
            <a:ext cx="1552696" cy="216000"/>
          </a:xfrm>
          <a:prstGeom prst="wedgeRoundRectCallout">
            <a:avLst>
              <a:gd name="adj1" fmla="val -29247"/>
              <a:gd name="adj2" fmla="val 12577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2. Select the target camera</a:t>
            </a:r>
            <a:endParaRPr lang="en-US" altLang="ja-JP" sz="800" dirty="0">
              <a:solidFill>
                <a:schemeClr val="tx1"/>
              </a:solidFill>
              <a:effectLst/>
              <a:latin typeface="Calibri" panose="020F0502020204030204" pitchFamily="34" charset="0"/>
            </a:endParaRPr>
          </a:p>
        </p:txBody>
      </p:sp>
      <p:sp>
        <p:nvSpPr>
          <p:cNvPr id="26" name="角丸四角形吹き出し 25"/>
          <p:cNvSpPr/>
          <p:nvPr/>
        </p:nvSpPr>
        <p:spPr>
          <a:xfrm>
            <a:off x="5474140" y="4460630"/>
            <a:ext cx="929820" cy="216000"/>
          </a:xfrm>
          <a:prstGeom prst="wedgeRoundRectCallout">
            <a:avLst>
              <a:gd name="adj1" fmla="val -28870"/>
              <a:gd name="adj2" fmla="val -8472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900" b="1" dirty="0">
                <a:solidFill>
                  <a:schemeClr val="tx1"/>
                </a:solidFill>
                <a:effectLst/>
                <a:latin typeface="Calibri" panose="020F0502020204030204" pitchFamily="34" charset="0"/>
              </a:rPr>
              <a:t>6</a:t>
            </a:r>
            <a:r>
              <a:rPr lang="en-US" altLang="ja-JP" sz="900" b="1" dirty="0" smtClean="0">
                <a:solidFill>
                  <a:schemeClr val="tx1"/>
                </a:solidFill>
                <a:effectLst/>
                <a:latin typeface="Calibri" panose="020F0502020204030204" pitchFamily="34" charset="0"/>
              </a:rPr>
              <a:t>. Click “OK”</a:t>
            </a:r>
            <a:endParaRPr lang="en-US" altLang="ja-JP" sz="800" dirty="0">
              <a:solidFill>
                <a:schemeClr val="tx1"/>
              </a:solidFill>
              <a:effectLst/>
              <a:latin typeface="Calibri" panose="020F0502020204030204" pitchFamily="34" charset="0"/>
            </a:endParaRPr>
          </a:p>
        </p:txBody>
      </p:sp>
      <p:sp>
        <p:nvSpPr>
          <p:cNvPr id="27" name="正方形/長方形 26"/>
          <p:cNvSpPr/>
          <p:nvPr/>
        </p:nvSpPr>
        <p:spPr>
          <a:xfrm>
            <a:off x="4054807" y="3058075"/>
            <a:ext cx="3102132" cy="12473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8" name="角丸四角形吹き出し 27"/>
          <p:cNvSpPr/>
          <p:nvPr/>
        </p:nvSpPr>
        <p:spPr>
          <a:xfrm>
            <a:off x="7222414" y="2994014"/>
            <a:ext cx="1224063" cy="216000"/>
          </a:xfrm>
          <a:prstGeom prst="wedgeRoundRectCallout">
            <a:avLst>
              <a:gd name="adj1" fmla="val -54163"/>
              <a:gd name="adj2" fmla="val -562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Select File format</a:t>
            </a:r>
            <a:endParaRPr lang="en-US" altLang="ja-JP" sz="800" dirty="0">
              <a:solidFill>
                <a:schemeClr val="tx1"/>
              </a:solidFill>
              <a:effectLst/>
              <a:latin typeface="Calibri" panose="020F0502020204030204" pitchFamily="34" charset="0"/>
            </a:endParaRPr>
          </a:p>
        </p:txBody>
      </p:sp>
      <p:sp>
        <p:nvSpPr>
          <p:cNvPr id="29" name="正方形/長方形 28"/>
          <p:cNvSpPr/>
          <p:nvPr/>
        </p:nvSpPr>
        <p:spPr>
          <a:xfrm>
            <a:off x="5403796" y="4200375"/>
            <a:ext cx="551527" cy="14818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30" name="正方形/長方形 29"/>
          <p:cNvSpPr/>
          <p:nvPr/>
        </p:nvSpPr>
        <p:spPr>
          <a:xfrm>
            <a:off x="4097932" y="3966614"/>
            <a:ext cx="2858560" cy="12473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31" name="角丸四角形吹き出し 30"/>
          <p:cNvSpPr/>
          <p:nvPr/>
        </p:nvSpPr>
        <p:spPr>
          <a:xfrm>
            <a:off x="3094267" y="4183556"/>
            <a:ext cx="2127079" cy="360000"/>
          </a:xfrm>
          <a:prstGeom prst="wedgeRoundRectCallout">
            <a:avLst>
              <a:gd name="adj1" fmla="val 29545"/>
              <a:gd name="adj2" fmla="val -7370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5. Select “Backup execution data”.</a:t>
            </a:r>
          </a:p>
          <a:p>
            <a:pPr algn="l"/>
            <a:r>
              <a:rPr lang="en-US" altLang="ja-JP" sz="800" dirty="0" smtClean="0">
                <a:solidFill>
                  <a:schemeClr val="tx1"/>
                </a:solidFill>
                <a:effectLst/>
                <a:latin typeface="Calibri" panose="020F0502020204030204" pitchFamily="34" charset="0"/>
              </a:rPr>
              <a:t>* 1 day before / 2 days before / 3 days before</a:t>
            </a:r>
            <a:endParaRPr lang="en-US" altLang="ja-JP" sz="700" dirty="0">
              <a:solidFill>
                <a:schemeClr val="tx1"/>
              </a:solidFill>
              <a:effectLst/>
              <a:latin typeface="Calibri" panose="020F0502020204030204" pitchFamily="34" charset="0"/>
            </a:endParaRPr>
          </a:p>
        </p:txBody>
      </p:sp>
      <p:sp>
        <p:nvSpPr>
          <p:cNvPr id="32" name="正方形/長方形 31"/>
          <p:cNvSpPr/>
          <p:nvPr/>
        </p:nvSpPr>
        <p:spPr>
          <a:xfrm>
            <a:off x="4209298" y="3402478"/>
            <a:ext cx="3467145" cy="35472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33" name="角丸四角形吹き出し 32"/>
          <p:cNvSpPr/>
          <p:nvPr/>
        </p:nvSpPr>
        <p:spPr>
          <a:xfrm>
            <a:off x="2487375" y="3469065"/>
            <a:ext cx="1611312" cy="216000"/>
          </a:xfrm>
          <a:prstGeom prst="wedgeRoundRectCallout">
            <a:avLst>
              <a:gd name="adj1" fmla="val 56618"/>
              <a:gd name="adj2" fmla="val -642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4</a:t>
            </a:r>
            <a:r>
              <a:rPr lang="en-US" altLang="ja-JP" sz="900" b="1" dirty="0" smtClean="0">
                <a:solidFill>
                  <a:schemeClr val="tx1"/>
                </a:solidFill>
                <a:effectLst/>
                <a:latin typeface="Calibri" panose="020F0502020204030204" pitchFamily="34" charset="0"/>
              </a:rPr>
              <a:t>. Set a time zone</a:t>
            </a:r>
            <a:endParaRPr lang="en-US" altLang="ja-JP" sz="800" dirty="0">
              <a:solidFill>
                <a:schemeClr val="tx1"/>
              </a:solidFill>
              <a:effectLst/>
              <a:latin typeface="Calibri" panose="020F0502020204030204" pitchFamily="34" charset="0"/>
            </a:endParaRPr>
          </a:p>
        </p:txBody>
      </p:sp>
      <p:sp>
        <p:nvSpPr>
          <p:cNvPr id="18" name="角丸四角形吹き出し 17"/>
          <p:cNvSpPr/>
          <p:nvPr/>
        </p:nvSpPr>
        <p:spPr>
          <a:xfrm>
            <a:off x="7373816" y="3772488"/>
            <a:ext cx="1643710" cy="761475"/>
          </a:xfrm>
          <a:prstGeom prst="wedgeRoundRectCallout">
            <a:avLst>
              <a:gd name="adj1" fmla="val -72307"/>
              <a:gd name="adj2" fmla="val -113485"/>
              <a:gd name="adj3" fmla="val 16667"/>
            </a:avLst>
          </a:prstGeom>
          <a:solidFill>
            <a:schemeClr val="bg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36000" tIns="36000" rIns="36000" bIns="36000" rtlCol="0" anchor="ctr">
            <a:spAutoFit/>
          </a:bodyPr>
          <a:lstStyle/>
          <a:p>
            <a:pPr algn="l"/>
            <a:r>
              <a:rPr lang="en-US" altLang="ja-JP" sz="800" dirty="0">
                <a:effectLst/>
                <a:latin typeface="Calibri" panose="020F0502020204030204" pitchFamily="34" charset="0"/>
                <a:ea typeface="HGPｺﾞｼｯｸE" panose="020B0900000000000000" pitchFamily="50" charset="-128"/>
              </a:rPr>
              <a:t>Display the approximate time when backup data of one day's recorded data of the selected camera is backed up at 5 Mbps. Actual backup time will vary more or less.</a:t>
            </a:r>
          </a:p>
        </p:txBody>
      </p:sp>
      <p:sp>
        <p:nvSpPr>
          <p:cNvPr id="34" name="正方形/長方形 33"/>
          <p:cNvSpPr/>
          <p:nvPr/>
        </p:nvSpPr>
        <p:spPr>
          <a:xfrm>
            <a:off x="363423" y="4251290"/>
            <a:ext cx="2455983" cy="646331"/>
          </a:xfrm>
          <a:prstGeom prst="rect">
            <a:avLst/>
          </a:prstGeom>
        </p:spPr>
        <p:txBody>
          <a:bodyPr wrap="square">
            <a:spAutoFit/>
          </a:bodyPr>
          <a:lstStyle/>
          <a:p>
            <a:pPr algn="l"/>
            <a:r>
              <a:rPr lang="en-US" altLang="ja-JP" sz="900" b="1" dirty="0" smtClean="0">
                <a:solidFill>
                  <a:srgbClr val="FF0000"/>
                </a:solidFill>
                <a:effectLst/>
                <a:latin typeface="Calibri" panose="020F0502020204030204" pitchFamily="34" charset="0"/>
              </a:rPr>
              <a:t>Note: </a:t>
            </a:r>
          </a:p>
          <a:p>
            <a:pPr algn="l"/>
            <a:r>
              <a:rPr lang="en-US" altLang="ja-JP" sz="900" i="1" dirty="0" smtClean="0">
                <a:effectLst/>
                <a:latin typeface="Calibri" panose="020F0502020204030204" pitchFamily="34" charset="0"/>
              </a:rPr>
              <a:t>To backup specific data and time, please conduct manual backup. Please refer to the next slide and operating instructions for more details.</a:t>
            </a:r>
            <a:endParaRPr lang="en-US" altLang="ja-JP" sz="900" i="1" dirty="0">
              <a:effectLst/>
              <a:latin typeface="Calibri" panose="020F0502020204030204" pitchFamily="34" charset="0"/>
            </a:endParaRPr>
          </a:p>
        </p:txBody>
      </p:sp>
      <p:sp>
        <p:nvSpPr>
          <p:cNvPr id="43" name="テキスト ボックス 4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4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602643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3118"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NAS Backup Function - Manual Backup -</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pic>
        <p:nvPicPr>
          <p:cNvPr id="17" name="図 16"/>
          <p:cNvPicPr>
            <a:picLocks noChangeAspect="1"/>
          </p:cNvPicPr>
          <p:nvPr/>
        </p:nvPicPr>
        <p:blipFill rotWithShape="1">
          <a:blip r:embed="rId3">
            <a:extLst>
              <a:ext uri="{28A0092B-C50C-407E-A947-70E740481C1C}">
                <a14:useLocalDpi xmlns:a14="http://schemas.microsoft.com/office/drawing/2010/main" val="0"/>
              </a:ext>
            </a:extLst>
          </a:blip>
          <a:srcRect r="14719" b="34745"/>
          <a:stretch/>
        </p:blipFill>
        <p:spPr>
          <a:xfrm>
            <a:off x="5117123" y="1655912"/>
            <a:ext cx="3210800" cy="2646033"/>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65" y="1632465"/>
            <a:ext cx="3065097" cy="2693094"/>
          </a:xfrm>
          <a:prstGeom prst="rect">
            <a:avLst/>
          </a:prstGeom>
        </p:spPr>
      </p:pic>
      <p:sp>
        <p:nvSpPr>
          <p:cNvPr id="19" name="テキスト ボックス 10"/>
          <p:cNvSpPr txBox="1">
            <a:spLocks noChangeArrowheads="1"/>
          </p:cNvSpPr>
          <p:nvPr/>
        </p:nvSpPr>
        <p:spPr bwMode="auto">
          <a:xfrm>
            <a:off x="5117123" y="1404706"/>
            <a:ext cx="3210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smtClean="0">
                <a:ln>
                  <a:noFill/>
                </a:ln>
                <a:solidFill>
                  <a:srgbClr val="000000"/>
                </a:solidFill>
                <a:effectLst/>
                <a:uLnTx/>
                <a:uFillTx/>
                <a:latin typeface="Calibri" panose="020F0502020204030204" pitchFamily="34" charset="0"/>
                <a:ea typeface="Meiryo UI" pitchFamily="50" charset="-128"/>
                <a:cs typeface="Meiryo UI" pitchFamily="50" charset="-128"/>
              </a:rPr>
              <a:t>PC Browser</a:t>
            </a:r>
            <a:endParaRPr kumimoji="1" lang="ja-JP" altLang="en-US" sz="1000" b="1" i="0" u="none" strike="noStrike" kern="1200" cap="none" spc="0" normalizeH="0" baseline="0" noProof="0" dirty="0">
              <a:ln>
                <a:noFill/>
              </a:ln>
              <a:solidFill>
                <a:srgbClr val="000000"/>
              </a:solidFill>
              <a:effectLst/>
              <a:uLnTx/>
              <a:uFillTx/>
              <a:latin typeface="Calibri" panose="020F0502020204030204" pitchFamily="34" charset="0"/>
              <a:ea typeface="Meiryo UI" pitchFamily="50" charset="-128"/>
              <a:cs typeface="Meiryo UI" pitchFamily="50" charset="-128"/>
            </a:endParaRPr>
          </a:p>
        </p:txBody>
      </p:sp>
      <p:sp>
        <p:nvSpPr>
          <p:cNvPr id="20" name="テキスト ボックス 10"/>
          <p:cNvSpPr txBox="1">
            <a:spLocks noChangeArrowheads="1"/>
          </p:cNvSpPr>
          <p:nvPr/>
        </p:nvSpPr>
        <p:spPr bwMode="auto">
          <a:xfrm>
            <a:off x="635294" y="1381577"/>
            <a:ext cx="30333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smtClean="0">
                <a:ln>
                  <a:noFill/>
                </a:ln>
                <a:solidFill>
                  <a:srgbClr val="000000"/>
                </a:solidFill>
                <a:effectLst/>
                <a:uLnTx/>
                <a:uFillTx/>
                <a:latin typeface="Calibri" panose="020F0502020204030204" pitchFamily="34" charset="0"/>
                <a:ea typeface="Meiryo UI" pitchFamily="50" charset="-128"/>
                <a:cs typeface="Meiryo UI" pitchFamily="50" charset="-128"/>
              </a:rPr>
              <a:t>Main Monitor</a:t>
            </a:r>
            <a:endParaRPr kumimoji="1" lang="ja-JP" altLang="en-US" sz="1000" b="1" i="0" u="none" strike="noStrike" kern="1200" cap="none" spc="0" normalizeH="0" baseline="0" noProof="0" dirty="0">
              <a:ln>
                <a:noFill/>
              </a:ln>
              <a:solidFill>
                <a:srgbClr val="000000"/>
              </a:solidFill>
              <a:effectLst/>
              <a:uLnTx/>
              <a:uFillTx/>
              <a:latin typeface="Calibri" panose="020F0502020204030204" pitchFamily="34" charset="0"/>
              <a:ea typeface="Meiryo UI" pitchFamily="50" charset="-128"/>
              <a:cs typeface="Meiryo UI" pitchFamily="50" charset="-128"/>
            </a:endParaRPr>
          </a:p>
        </p:txBody>
      </p:sp>
      <p:sp>
        <p:nvSpPr>
          <p:cNvPr id="21" name="正方形/長方形 20"/>
          <p:cNvSpPr/>
          <p:nvPr/>
        </p:nvSpPr>
        <p:spPr>
          <a:xfrm>
            <a:off x="658742" y="2743486"/>
            <a:ext cx="2154800" cy="37371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2" name="正方形/長方形 21"/>
          <p:cNvSpPr/>
          <p:nvPr/>
        </p:nvSpPr>
        <p:spPr>
          <a:xfrm>
            <a:off x="5164014" y="2059568"/>
            <a:ext cx="3163909" cy="25444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dirty="0">
              <a:effectLst/>
              <a:latin typeface="Calibri" panose="020F0502020204030204" pitchFamily="34" charset="0"/>
            </a:endParaRPr>
          </a:p>
        </p:txBody>
      </p:sp>
      <p:sp>
        <p:nvSpPr>
          <p:cNvPr id="23" name="テキスト プレースホルダー 1"/>
          <p:cNvSpPr txBox="1">
            <a:spLocks/>
          </p:cNvSpPr>
          <p:nvPr/>
        </p:nvSpPr>
        <p:spPr>
          <a:xfrm>
            <a:off x="328014" y="681894"/>
            <a:ext cx="8473846" cy="608766"/>
          </a:xfrm>
          <a:prstGeom prst="rect">
            <a:avLst/>
          </a:prstGeom>
        </p:spPr>
        <p:txBody>
          <a:bodyPr vert="horz" lIns="91440" tIns="45720" rIns="91440" bIns="45720" rtlCol="0" anchor="t" anchorCtr="0">
            <a:normAutofit/>
          </a:bodyPr>
          <a:lstStyle>
            <a:defPPr>
              <a:defRPr lang="ja-JP"/>
            </a:defPPr>
            <a:lvl1pPr algn="r" rtl="0" fontAlgn="base">
              <a:spcBef>
                <a:spcPct val="0"/>
              </a:spcBef>
              <a:spcAft>
                <a:spcPct val="0"/>
              </a:spcAft>
              <a:defRPr kumimoji="1" sz="1200" kern="1200">
                <a:solidFill>
                  <a:schemeClr val="bg1"/>
                </a:solidFill>
                <a:effectLst>
                  <a:outerShdw blurRad="38100" dist="38100" dir="2700000" algn="tl">
                    <a:srgbClr val="000000">
                      <a:alpha val="43137"/>
                    </a:srgbClr>
                  </a:outerShdw>
                </a:effectLst>
                <a:latin typeface="Tahoma" pitchFamily="34" charset="0"/>
                <a:ea typeface="HGPｺﾞｼｯｸE" pitchFamily="50" charset="-128"/>
                <a:cs typeface="+mn-cs"/>
              </a:defRPr>
            </a:lvl1pPr>
            <a:lvl2pPr marL="4572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2pPr>
            <a:lvl3pPr marL="9144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3pPr>
            <a:lvl4pPr marL="13716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4pPr>
            <a:lvl5pPr marL="1828800" algn="ctr" rtl="0" fontAlgn="base">
              <a:spcBef>
                <a:spcPct val="0"/>
              </a:spcBef>
              <a:spcAft>
                <a:spcPct val="0"/>
              </a:spcAft>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5pPr>
            <a:lvl6pPr marL="22860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6pPr>
            <a:lvl7pPr marL="27432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7pPr>
            <a:lvl8pPr marL="32004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8pPr>
            <a:lvl9pPr marL="3657600" algn="l" defTabSz="914400" rtl="0" eaLnBrk="1" latinLnBrk="0" hangingPunct="1">
              <a:defRPr kumimoji="1" sz="1400" kern="1200">
                <a:solidFill>
                  <a:schemeClr val="tx1"/>
                </a:solidFill>
                <a:effectLst>
                  <a:outerShdw blurRad="38100" dist="38100" dir="2700000" algn="tl">
                    <a:srgbClr val="000000">
                      <a:alpha val="43137"/>
                    </a:srgbClr>
                  </a:outerShdw>
                </a:effectLst>
                <a:latin typeface="Tahoma" pitchFamily="34" charset="0"/>
                <a:ea typeface="HGPｺﾞｼｯｸE" pitchFamily="50" charset="-128"/>
                <a:cs typeface="+mn-cs"/>
              </a:defRPr>
            </a:lvl9pPr>
          </a:lstStyle>
          <a:p>
            <a:pPr marL="171450" indent="-171450" algn="l">
              <a:buFont typeface="Wingdings" panose="05000000000000000000" pitchFamily="2" charset="2"/>
              <a:buChar char="n"/>
            </a:pPr>
            <a:r>
              <a:rPr lang="en-US" altLang="ja-JP" sz="1600" b="1" dirty="0">
                <a:solidFill>
                  <a:schemeClr val="tx1"/>
                </a:solidFill>
                <a:effectLst/>
                <a:latin typeface="Calibri" panose="020F0502020204030204" pitchFamily="34" charset="0"/>
              </a:rPr>
              <a:t>Data can be backed up to the NAS manually by selecting the NAS as the copy destination of the copy </a:t>
            </a:r>
            <a:r>
              <a:rPr lang="en-US" altLang="ja-JP" sz="1600" b="1" dirty="0" smtClean="0">
                <a:solidFill>
                  <a:schemeClr val="tx1"/>
                </a:solidFill>
                <a:effectLst/>
                <a:latin typeface="Calibri" panose="020F0502020204030204" pitchFamily="34" charset="0"/>
              </a:rPr>
              <a:t>panel by Main monitor and PC Browser.</a:t>
            </a:r>
            <a:endParaRPr lang="en-US" altLang="ja-JP" sz="1800" b="1" dirty="0" smtClean="0">
              <a:solidFill>
                <a:schemeClr val="tx2"/>
              </a:solidFill>
              <a:effectLst/>
              <a:latin typeface="Calibri" panose="020F0502020204030204" pitchFamily="34" charset="0"/>
            </a:endParaRPr>
          </a:p>
        </p:txBody>
      </p:sp>
      <p:sp>
        <p:nvSpPr>
          <p:cNvPr id="2" name="正方形/長方形 1"/>
          <p:cNvSpPr/>
          <p:nvPr/>
        </p:nvSpPr>
        <p:spPr>
          <a:xfrm>
            <a:off x="603565" y="4322759"/>
            <a:ext cx="3065097" cy="400110"/>
          </a:xfrm>
          <a:prstGeom prst="rect">
            <a:avLst/>
          </a:prstGeom>
        </p:spPr>
        <p:txBody>
          <a:bodyPr wrap="square">
            <a:spAutoFit/>
          </a:bodyPr>
          <a:lstStyle/>
          <a:p>
            <a:pPr marL="285750" indent="-285750" algn="l">
              <a:buFont typeface="Wingdings" panose="05000000000000000000" pitchFamily="2" charset="2"/>
              <a:buChar char="Ø"/>
            </a:pPr>
            <a:r>
              <a:rPr lang="en-US" altLang="ja-JP" sz="1000" b="1" dirty="0">
                <a:effectLst/>
                <a:latin typeface="Calibri" panose="020F0502020204030204" pitchFamily="34" charset="0"/>
              </a:rPr>
              <a:t>Click the [Copy] button on the operation panel of the main </a:t>
            </a:r>
            <a:r>
              <a:rPr lang="en-US" altLang="ja-JP" sz="1000" b="1" dirty="0" smtClean="0">
                <a:effectLst/>
                <a:latin typeface="Calibri" panose="020F0502020204030204" pitchFamily="34" charset="0"/>
              </a:rPr>
              <a:t>monitor.</a:t>
            </a:r>
            <a:endParaRPr lang="ja-JP" altLang="en-US" sz="1000" b="1" dirty="0">
              <a:effectLst/>
              <a:latin typeface="Calibri" panose="020F0502020204030204" pitchFamily="34" charset="0"/>
            </a:endParaRPr>
          </a:p>
        </p:txBody>
      </p:sp>
      <p:sp>
        <p:nvSpPr>
          <p:cNvPr id="24" name="角丸四角形吹き出し 23"/>
          <p:cNvSpPr/>
          <p:nvPr/>
        </p:nvSpPr>
        <p:spPr>
          <a:xfrm>
            <a:off x="1727776" y="3475583"/>
            <a:ext cx="2351901" cy="498541"/>
          </a:xfrm>
          <a:prstGeom prst="wedgeRoundRectCallout">
            <a:avLst>
              <a:gd name="adj1" fmla="val -32138"/>
              <a:gd name="adj2" fmla="val -11998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Select [NAS (Storage-1)] or [NAS (Storage-2)] as the copy destination of the copy panel, and click the [Copy</a:t>
            </a:r>
            <a:r>
              <a:rPr lang="en-US" altLang="ja-JP" sz="900" b="1" dirty="0" smtClean="0">
                <a:solidFill>
                  <a:schemeClr val="tx1"/>
                </a:solidFill>
                <a:effectLst/>
                <a:latin typeface="Calibri" panose="020F0502020204030204" pitchFamily="34" charset="0"/>
              </a:rPr>
              <a:t>] button</a:t>
            </a:r>
            <a:r>
              <a:rPr lang="en-US" altLang="ja-JP" sz="900" b="1" dirty="0">
                <a:solidFill>
                  <a:schemeClr val="tx1"/>
                </a:solidFill>
                <a:effectLst/>
                <a:latin typeface="Calibri" panose="020F0502020204030204" pitchFamily="34" charset="0"/>
              </a:rPr>
              <a:t>.</a:t>
            </a:r>
            <a:endParaRPr lang="en-US" altLang="ja-JP" sz="800" dirty="0">
              <a:solidFill>
                <a:schemeClr val="tx1"/>
              </a:solidFill>
              <a:effectLst/>
              <a:latin typeface="Calibri" panose="020F0502020204030204" pitchFamily="34" charset="0"/>
            </a:endParaRPr>
          </a:p>
        </p:txBody>
      </p:sp>
      <p:sp>
        <p:nvSpPr>
          <p:cNvPr id="4" name="正方形/長方形 3"/>
          <p:cNvSpPr/>
          <p:nvPr/>
        </p:nvSpPr>
        <p:spPr>
          <a:xfrm>
            <a:off x="5117123" y="4302261"/>
            <a:ext cx="3399692" cy="400110"/>
          </a:xfrm>
          <a:prstGeom prst="rect">
            <a:avLst/>
          </a:prstGeom>
        </p:spPr>
        <p:txBody>
          <a:bodyPr wrap="square">
            <a:spAutoFit/>
          </a:bodyPr>
          <a:lstStyle/>
          <a:p>
            <a:pPr marL="171450" indent="-171450" algn="l">
              <a:buFont typeface="Wingdings" panose="05000000000000000000" pitchFamily="2" charset="2"/>
              <a:buChar char="Ø"/>
            </a:pPr>
            <a:r>
              <a:rPr lang="en-US" altLang="ja-JP" sz="1000" b="1" dirty="0">
                <a:effectLst/>
                <a:latin typeface="Calibri" panose="020F0502020204030204" pitchFamily="34" charset="0"/>
              </a:rPr>
              <a:t>Click the [Control] tab on the top page </a:t>
            </a:r>
            <a:r>
              <a:rPr lang="en-US" altLang="ja-JP" sz="1000" b="1" dirty="0" smtClean="0">
                <a:effectLst/>
                <a:latin typeface="Calibri" panose="020F0502020204030204" pitchFamily="34" charset="0"/>
              </a:rPr>
              <a:t>of </a:t>
            </a:r>
            <a:r>
              <a:rPr lang="en-US" altLang="ja-JP" sz="1000" b="1" dirty="0">
                <a:effectLst/>
                <a:latin typeface="Calibri" panose="020F0502020204030204" pitchFamily="34" charset="0"/>
              </a:rPr>
              <a:t>the operation window, then click the [Copy] button </a:t>
            </a:r>
            <a:r>
              <a:rPr lang="en-US" altLang="ja-JP" sz="1000" b="1" dirty="0" smtClean="0">
                <a:effectLst/>
                <a:latin typeface="Calibri" panose="020F0502020204030204" pitchFamily="34" charset="0"/>
              </a:rPr>
              <a:t>of the </a:t>
            </a:r>
            <a:r>
              <a:rPr lang="en-US" altLang="ja-JP" sz="1000" b="1" dirty="0">
                <a:effectLst/>
                <a:latin typeface="Calibri" panose="020F0502020204030204" pitchFamily="34" charset="0"/>
              </a:rPr>
              <a:t>copy box.</a:t>
            </a:r>
            <a:endParaRPr lang="ja-JP" altLang="en-US" sz="1000" b="1" dirty="0">
              <a:effectLst/>
              <a:latin typeface="Calibri" panose="020F0502020204030204" pitchFamily="34" charset="0"/>
            </a:endParaRPr>
          </a:p>
        </p:txBody>
      </p:sp>
      <p:sp>
        <p:nvSpPr>
          <p:cNvPr id="25" name="角丸四角形吹き出し 24"/>
          <p:cNvSpPr/>
          <p:nvPr/>
        </p:nvSpPr>
        <p:spPr>
          <a:xfrm>
            <a:off x="4431360" y="2625247"/>
            <a:ext cx="2378784" cy="809630"/>
          </a:xfrm>
          <a:prstGeom prst="wedgeRoundRectCallout">
            <a:avLst>
              <a:gd name="adj1" fmla="val -12896"/>
              <a:gd name="adj2" fmla="val -8713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Select [NAS (Storage-1)] or [NAS (Storage-2)] as the copy destination of the copy panel and click the [OK] button</a:t>
            </a:r>
            <a:r>
              <a:rPr lang="en-US" altLang="ja-JP" sz="900" b="1" dirty="0" smtClean="0">
                <a:solidFill>
                  <a:schemeClr val="tx1"/>
                </a:solidFill>
                <a:effectLst/>
                <a:latin typeface="Calibri" panose="020F0502020204030204" pitchFamily="34" charset="0"/>
              </a:rPr>
              <a:t>, then </a:t>
            </a:r>
            <a:r>
              <a:rPr lang="en-US" altLang="ja-JP" sz="900" b="1" dirty="0">
                <a:solidFill>
                  <a:schemeClr val="tx1"/>
                </a:solidFill>
                <a:effectLst/>
                <a:latin typeface="Calibri" panose="020F0502020204030204" pitchFamily="34" charset="0"/>
              </a:rPr>
              <a:t>click the [OK] button when the </a:t>
            </a:r>
            <a:r>
              <a:rPr lang="en-US" altLang="ja-JP" sz="900" b="1" dirty="0" smtClean="0">
                <a:solidFill>
                  <a:schemeClr val="tx1"/>
                </a:solidFill>
                <a:effectLst/>
                <a:latin typeface="Calibri" panose="020F0502020204030204" pitchFamily="34" charset="0"/>
              </a:rPr>
              <a:t>confirmation </a:t>
            </a:r>
            <a:r>
              <a:rPr lang="en-US" altLang="ja-JP" sz="900" b="1" dirty="0">
                <a:solidFill>
                  <a:schemeClr val="tx1"/>
                </a:solidFill>
                <a:effectLst/>
                <a:latin typeface="Calibri" panose="020F0502020204030204" pitchFamily="34" charset="0"/>
              </a:rPr>
              <a:t>window is displayed.</a:t>
            </a:r>
            <a:endParaRPr lang="en-US" altLang="ja-JP" sz="800" dirty="0">
              <a:solidFill>
                <a:schemeClr val="tx1"/>
              </a:solidFill>
              <a:effectLst/>
              <a:latin typeface="Calibri" panose="020F0502020204030204" pitchFamily="34" charset="0"/>
            </a:endParaRPr>
          </a:p>
        </p:txBody>
      </p:sp>
      <p:sp>
        <p:nvSpPr>
          <p:cNvPr id="33" name="テキスト ボックス 3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274300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67256" y="4989"/>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7" name="正方形/長方形 6"/>
          <p:cNvSpPr/>
          <p:nvPr/>
        </p:nvSpPr>
        <p:spPr>
          <a:xfrm>
            <a:off x="388176" y="694385"/>
            <a:ext cx="8427578" cy="584775"/>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stand-by recorder substitutes for the recorder in operation (Master recorder, Max.5 units) and continues recording if the master recorder has an error.</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p:txBody>
      </p:sp>
      <p:grpSp>
        <p:nvGrpSpPr>
          <p:cNvPr id="8" name="グループ化 7"/>
          <p:cNvGrpSpPr/>
          <p:nvPr/>
        </p:nvGrpSpPr>
        <p:grpSpPr>
          <a:xfrm>
            <a:off x="479472" y="1514276"/>
            <a:ext cx="4840549" cy="3143250"/>
            <a:chOff x="4242592" y="1549279"/>
            <a:chExt cx="4840549" cy="314325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592" y="1549279"/>
              <a:ext cx="218313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66" y="1730288"/>
              <a:ext cx="2657475" cy="153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正方形/長方形 4"/>
          <p:cNvSpPr/>
          <p:nvPr/>
        </p:nvSpPr>
        <p:spPr>
          <a:xfrm>
            <a:off x="5409131" y="1687698"/>
            <a:ext cx="3604239" cy="1523494"/>
          </a:xfrm>
          <a:prstGeom prst="rect">
            <a:avLst/>
          </a:prstGeom>
        </p:spPr>
        <p:txBody>
          <a:bodyPr wrap="square">
            <a:spAutoFit/>
          </a:bodyPr>
          <a:lstStyle/>
          <a:p>
            <a:pPr marL="285750" indent="-285750" algn="l">
              <a:buFont typeface="Wingdings" panose="05000000000000000000" pitchFamily="2" charset="2"/>
              <a:buChar char="u"/>
            </a:pPr>
            <a:r>
              <a:rPr lang="en-US" altLang="ja-JP" sz="1600" b="1" dirty="0" smtClean="0">
                <a:effectLst/>
                <a:latin typeface="Calibri" panose="020F0502020204030204" pitchFamily="34" charset="0"/>
                <a:ea typeface="Microsoft JhengHei" panose="020B0604030504040204" pitchFamily="34" charset="-120"/>
              </a:rPr>
              <a:t>Failover Operation</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The </a:t>
            </a:r>
            <a:r>
              <a:rPr lang="en-US" altLang="ja-JP" sz="1100" dirty="0">
                <a:effectLst/>
                <a:latin typeface="Calibri" panose="020F0502020204030204" pitchFamily="34" charset="0"/>
                <a:ea typeface="Microsoft JhengHei" panose="020B0604030504040204" pitchFamily="34" charset="-120"/>
              </a:rPr>
              <a:t>slave recorder monitors the state of </a:t>
            </a:r>
            <a:r>
              <a:rPr lang="en-US" altLang="ja-JP" sz="1100" dirty="0" smtClean="0">
                <a:effectLst/>
                <a:latin typeface="Calibri" panose="020F0502020204030204" pitchFamily="34" charset="0"/>
                <a:ea typeface="Microsoft JhengHei" panose="020B0604030504040204" pitchFamily="34" charset="-120"/>
              </a:rPr>
              <a:t>each master </a:t>
            </a:r>
            <a:r>
              <a:rPr lang="en-US" altLang="ja-JP" sz="1100" dirty="0">
                <a:effectLst/>
                <a:latin typeface="Calibri" panose="020F0502020204030204" pitchFamily="34" charset="0"/>
                <a:ea typeface="Microsoft JhengHei" panose="020B0604030504040204" pitchFamily="34" charset="-120"/>
              </a:rPr>
              <a:t>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If </a:t>
            </a:r>
            <a:r>
              <a:rPr lang="en-US" altLang="ja-JP" sz="1100" dirty="0">
                <a:effectLst/>
                <a:latin typeface="Calibri" panose="020F0502020204030204" pitchFamily="34" charset="0"/>
                <a:ea typeface="Microsoft JhengHei" panose="020B0604030504040204" pitchFamily="34" charset="-120"/>
              </a:rPr>
              <a:t>the master recorder has an error, the </a:t>
            </a:r>
            <a:r>
              <a:rPr lang="en-US" altLang="ja-JP" sz="1100" dirty="0" smtClean="0">
                <a:effectLst/>
                <a:latin typeface="Calibri" panose="020F0502020204030204" pitchFamily="34" charset="0"/>
                <a:ea typeface="Microsoft JhengHei" panose="020B0604030504040204" pitchFamily="34" charset="-120"/>
              </a:rPr>
              <a:t>slave recorder </a:t>
            </a:r>
            <a:r>
              <a:rPr lang="en-US" altLang="ja-JP" sz="1100" dirty="0">
                <a:effectLst/>
                <a:latin typeface="Calibri" panose="020F0502020204030204" pitchFamily="34" charset="0"/>
                <a:ea typeface="Microsoft JhengHei" panose="020B0604030504040204" pitchFamily="34" charset="-120"/>
              </a:rPr>
              <a:t>stops operation of the master 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The </a:t>
            </a:r>
            <a:r>
              <a:rPr lang="en-US" altLang="ja-JP" sz="1100" dirty="0">
                <a:effectLst/>
                <a:latin typeface="Calibri" panose="020F0502020204030204" pitchFamily="34" charset="0"/>
                <a:ea typeface="Microsoft JhengHei" panose="020B0604030504040204" pitchFamily="34" charset="-120"/>
              </a:rPr>
              <a:t>slave recorder substitutes for the </a:t>
            </a:r>
            <a:r>
              <a:rPr lang="en-US" altLang="ja-JP" sz="1100" dirty="0" smtClean="0">
                <a:effectLst/>
                <a:latin typeface="Calibri" panose="020F0502020204030204" pitchFamily="34" charset="0"/>
                <a:ea typeface="Microsoft JhengHei" panose="020B0604030504040204" pitchFamily="34" charset="-120"/>
              </a:rPr>
              <a:t>master recorder </a:t>
            </a:r>
            <a:r>
              <a:rPr lang="en-US" altLang="ja-JP" sz="1100" dirty="0">
                <a:effectLst/>
                <a:latin typeface="Calibri" panose="020F0502020204030204" pitchFamily="34" charset="0"/>
                <a:ea typeface="Microsoft JhengHei" panose="020B0604030504040204" pitchFamily="34" charset="-120"/>
              </a:rPr>
              <a:t>whose operation has been </a:t>
            </a:r>
            <a:r>
              <a:rPr lang="en-US" altLang="ja-JP" sz="1100" dirty="0" smtClean="0">
                <a:effectLst/>
                <a:latin typeface="Calibri" panose="020F0502020204030204" pitchFamily="34" charset="0"/>
                <a:ea typeface="Microsoft JhengHei" panose="020B0604030504040204" pitchFamily="34" charset="-120"/>
              </a:rPr>
              <a:t>suspended and </a:t>
            </a:r>
            <a:r>
              <a:rPr lang="en-US" altLang="ja-JP" sz="1100" dirty="0">
                <a:effectLst/>
                <a:latin typeface="Calibri" panose="020F0502020204030204" pitchFamily="34" charset="0"/>
                <a:ea typeface="Microsoft JhengHei" panose="020B0604030504040204" pitchFamily="34" charset="-120"/>
              </a:rPr>
              <a:t>starts recording as the master recorder.</a:t>
            </a:r>
            <a:endParaRPr lang="ja-JP" altLang="en-US" sz="1100" dirty="0">
              <a:effectLst/>
              <a:latin typeface="Calibri" panose="020F0502020204030204" pitchFamily="34" charset="0"/>
              <a:ea typeface="Microsoft JhengHei" panose="020B0604030504040204" pitchFamily="34" charset="-120"/>
            </a:endParaRPr>
          </a:p>
        </p:txBody>
      </p:sp>
      <p:sp>
        <p:nvSpPr>
          <p:cNvPr id="2" name="正方形/長方形 1"/>
          <p:cNvSpPr/>
          <p:nvPr/>
        </p:nvSpPr>
        <p:spPr>
          <a:xfrm>
            <a:off x="2872153" y="4042123"/>
            <a:ext cx="6141217" cy="846386"/>
          </a:xfrm>
          <a:prstGeom prst="rect">
            <a:avLst/>
          </a:prstGeom>
          <a:solidFill>
            <a:schemeClr val="tx1">
              <a:lumMod val="20000"/>
              <a:lumOff val="80000"/>
            </a:schemeClr>
          </a:solidFill>
        </p:spPr>
        <p:txBody>
          <a:bodyPr wrap="square">
            <a:spAutoFit/>
          </a:bodyPr>
          <a:lstStyle/>
          <a:p>
            <a:pPr marL="285750" indent="-285750" algn="l">
              <a:buFont typeface="Wingdings" panose="05000000000000000000" pitchFamily="2" charset="2"/>
              <a:buChar char="u"/>
            </a:pPr>
            <a:r>
              <a:rPr lang="en-US" altLang="ja-JP" sz="1600" b="1" dirty="0">
                <a:effectLst/>
                <a:latin typeface="Calibri" panose="020F0502020204030204" pitchFamily="34" charset="0"/>
                <a:ea typeface="Microsoft JhengHei" panose="020B0604030504040204" pitchFamily="34" charset="-120"/>
              </a:rPr>
              <a:t>Failover </a:t>
            </a:r>
            <a:r>
              <a:rPr lang="en-US" altLang="ja-JP" sz="1600" b="1" dirty="0" smtClean="0">
                <a:effectLst/>
                <a:latin typeface="Calibri" panose="020F0502020204030204" pitchFamily="34" charset="0"/>
                <a:ea typeface="Microsoft JhengHei" panose="020B0604030504040204" pitchFamily="34" charset="-120"/>
              </a:rPr>
              <a:t>Operation Condition</a:t>
            </a:r>
            <a:endParaRPr lang="en-US" altLang="ja-JP" sz="1600" b="1" dirty="0">
              <a:effectLst/>
              <a:latin typeface="Calibri" panose="020F0502020204030204" pitchFamily="34" charset="0"/>
              <a:ea typeface="Microsoft JhengHei" panose="020B0604030504040204" pitchFamily="34" charset="-120"/>
            </a:endParaRPr>
          </a:p>
          <a:p>
            <a:pPr marL="285750" indent="-285750" algn="l">
              <a:buFont typeface="Wingdings" panose="05000000000000000000" pitchFamily="2" charset="2"/>
              <a:buChar char="Ø"/>
            </a:pPr>
            <a:r>
              <a:rPr lang="en-US" altLang="ja-JP" sz="1100" dirty="0">
                <a:effectLst/>
                <a:latin typeface="Calibri" panose="020F0502020204030204" pitchFamily="34" charset="0"/>
                <a:ea typeface="Microsoft JhengHei" panose="020B0604030504040204" pitchFamily="34" charset="-120"/>
              </a:rPr>
              <a:t>When the slave recorder can not </a:t>
            </a:r>
            <a:r>
              <a:rPr lang="en-US" altLang="ja-JP" sz="1100" dirty="0" smtClean="0">
                <a:effectLst/>
                <a:latin typeface="Calibri" panose="020F0502020204030204" pitchFamily="34" charset="0"/>
                <a:ea typeface="Microsoft JhengHei" panose="020B0604030504040204" pitchFamily="34" charset="-120"/>
              </a:rPr>
              <a:t>communicate with </a:t>
            </a:r>
            <a:r>
              <a:rPr lang="en-US" altLang="ja-JP" sz="1100" dirty="0">
                <a:effectLst/>
                <a:latin typeface="Calibri" panose="020F0502020204030204" pitchFamily="34" charset="0"/>
                <a:ea typeface="Microsoft JhengHei" panose="020B0604030504040204" pitchFamily="34" charset="-120"/>
              </a:rPr>
              <a:t>the master 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When </a:t>
            </a:r>
            <a:r>
              <a:rPr lang="en-US" altLang="ja-JP" sz="1100" dirty="0">
                <a:effectLst/>
                <a:latin typeface="Calibri" panose="020F0502020204030204" pitchFamily="34" charset="0"/>
                <a:ea typeface="Microsoft JhengHei" panose="020B0604030504040204" pitchFamily="34" charset="-120"/>
              </a:rPr>
              <a:t>there is no HDD or HDD unit that can </a:t>
            </a:r>
            <a:r>
              <a:rPr lang="en-US" altLang="ja-JP" sz="1100" dirty="0" smtClean="0">
                <a:effectLst/>
                <a:latin typeface="Calibri" panose="020F0502020204030204" pitchFamily="34" charset="0"/>
                <a:ea typeface="Microsoft JhengHei" panose="020B0604030504040204" pitchFamily="34" charset="-120"/>
              </a:rPr>
              <a:t>be written </a:t>
            </a:r>
            <a:r>
              <a:rPr lang="en-US" altLang="ja-JP" sz="1100" dirty="0">
                <a:effectLst/>
                <a:latin typeface="Calibri" panose="020F0502020204030204" pitchFamily="34" charset="0"/>
                <a:ea typeface="Microsoft JhengHei" panose="020B0604030504040204" pitchFamily="34" charset="-120"/>
              </a:rPr>
              <a:t>to by the master recorder.</a:t>
            </a:r>
          </a:p>
          <a:p>
            <a:pPr marL="285750" indent="-285750" algn="l">
              <a:buFont typeface="Wingdings" panose="05000000000000000000" pitchFamily="2" charset="2"/>
              <a:buChar char="Ø"/>
            </a:pPr>
            <a:r>
              <a:rPr lang="en-US" altLang="ja-JP" sz="1100" dirty="0" smtClean="0">
                <a:effectLst/>
                <a:latin typeface="Calibri" panose="020F0502020204030204" pitchFamily="34" charset="0"/>
                <a:ea typeface="Microsoft JhengHei" panose="020B0604030504040204" pitchFamily="34" charset="-120"/>
              </a:rPr>
              <a:t>When </a:t>
            </a:r>
            <a:r>
              <a:rPr lang="en-US" altLang="ja-JP" sz="1100" dirty="0">
                <a:effectLst/>
                <a:latin typeface="Calibri" panose="020F0502020204030204" pitchFamily="34" charset="0"/>
                <a:ea typeface="Microsoft JhengHei" panose="020B0604030504040204" pitchFamily="34" charset="-120"/>
              </a:rPr>
              <a:t>executing the failover function manually </a:t>
            </a:r>
            <a:r>
              <a:rPr lang="en-US" altLang="ja-JP" sz="1100" dirty="0" smtClean="0">
                <a:effectLst/>
                <a:latin typeface="Calibri" panose="020F0502020204030204" pitchFamily="34" charset="0"/>
                <a:ea typeface="Microsoft JhengHei" panose="020B0604030504040204" pitchFamily="34" charset="-120"/>
              </a:rPr>
              <a:t>in the </a:t>
            </a:r>
            <a:r>
              <a:rPr lang="en-US" altLang="ja-JP" sz="1100" dirty="0">
                <a:effectLst/>
                <a:latin typeface="Calibri" panose="020F0502020204030204" pitchFamily="34" charset="0"/>
                <a:ea typeface="Microsoft JhengHei" panose="020B0604030504040204" pitchFamily="34" charset="-120"/>
              </a:rPr>
              <a:t>setup menu.</a:t>
            </a:r>
            <a:endParaRPr lang="ja-JP" altLang="en-US" sz="1100" dirty="0">
              <a:effectLst/>
              <a:latin typeface="Calibri" panose="020F0502020204030204" pitchFamily="34" charset="0"/>
              <a:ea typeface="Microsoft JhengHei" panose="020B0604030504040204" pitchFamily="34" charset="-120"/>
            </a:endParaRPr>
          </a:p>
        </p:txBody>
      </p:sp>
      <p:sp>
        <p:nvSpPr>
          <p:cNvPr id="18" name="角丸四角形吹き出し 17"/>
          <p:cNvSpPr/>
          <p:nvPr/>
        </p:nvSpPr>
        <p:spPr>
          <a:xfrm>
            <a:off x="3805102" y="2707393"/>
            <a:ext cx="1517125" cy="642297"/>
          </a:xfrm>
          <a:prstGeom prst="wedgeRoundRectCallout">
            <a:avLst>
              <a:gd name="adj1" fmla="val -16305"/>
              <a:gd name="adj2" fmla="val -8720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license is </a:t>
            </a:r>
            <a:r>
              <a:rPr lang="en-US" altLang="ja-JP" sz="900" b="1" dirty="0">
                <a:solidFill>
                  <a:schemeClr val="tx1"/>
                </a:solidFill>
                <a:effectLst/>
                <a:latin typeface="Calibri" panose="020F0502020204030204" pitchFamily="34" charset="0"/>
              </a:rPr>
              <a:t>required </a:t>
            </a:r>
            <a:r>
              <a:rPr lang="en-US" altLang="ja-JP" sz="900" b="1" dirty="0" smtClean="0">
                <a:solidFill>
                  <a:schemeClr val="tx1"/>
                </a:solidFill>
                <a:effectLst/>
                <a:latin typeface="Calibri" panose="020F0502020204030204" pitchFamily="34" charset="0"/>
              </a:rPr>
              <a:t>and the </a:t>
            </a:r>
            <a:r>
              <a:rPr lang="en-US" altLang="ja-JP" sz="900" b="1" dirty="0">
                <a:solidFill>
                  <a:schemeClr val="tx1"/>
                </a:solidFill>
                <a:effectLst/>
                <a:latin typeface="Calibri" panose="020F0502020204030204" pitchFamily="34" charset="0"/>
              </a:rPr>
              <a:t>settings of the failover function are made for the slave recorder only.</a:t>
            </a:r>
          </a:p>
        </p:txBody>
      </p:sp>
      <p:sp>
        <p:nvSpPr>
          <p:cNvPr id="26" name="テキスト ボックス 25"/>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082153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67256" y="4989"/>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302044" y="699166"/>
            <a:ext cx="8569767" cy="1631216"/>
          </a:xfrm>
          <a:prstGeom prst="rect">
            <a:avLst/>
          </a:prstGeom>
        </p:spPr>
        <p:txBody>
          <a:bodyPr wrap="square">
            <a:spAutoFit/>
          </a:bodyPr>
          <a:lstStyle/>
          <a:p>
            <a:pPr algn="l"/>
            <a:r>
              <a:rPr lang="en-US" altLang="ja-JP" sz="1600" b="1" u="sng" dirty="0">
                <a:solidFill>
                  <a:srgbClr val="FF0000"/>
                </a:solidFill>
                <a:latin typeface="Calibri" panose="020F0502020204030204" pitchFamily="34" charset="0"/>
              </a:rPr>
              <a:t>Important:</a:t>
            </a:r>
          </a:p>
          <a:p>
            <a:pPr marL="171450" indent="-171450" algn="l">
              <a:buFont typeface="Wingdings" panose="05000000000000000000" pitchFamily="2" charset="2"/>
              <a:buChar char="l"/>
            </a:pPr>
            <a:endParaRPr lang="en-US" altLang="ja-JP" sz="1200" i="1" u="sng" dirty="0" smtClean="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The </a:t>
            </a:r>
            <a:r>
              <a:rPr lang="en-US" altLang="ja-JP" sz="1200" dirty="0">
                <a:effectLst/>
                <a:latin typeface="Calibri" panose="020F0502020204030204" pitchFamily="34" charset="0"/>
              </a:rPr>
              <a:t>settings of the failover function are made </a:t>
            </a:r>
            <a:r>
              <a:rPr lang="en-US" altLang="ja-JP" sz="1200" dirty="0">
                <a:solidFill>
                  <a:srgbClr val="FF0000"/>
                </a:solidFill>
                <a:effectLst/>
                <a:latin typeface="Calibri" panose="020F0502020204030204" pitchFamily="34" charset="0"/>
              </a:rPr>
              <a:t>for the slave recorder only</a:t>
            </a:r>
            <a:r>
              <a:rPr lang="en-US" altLang="ja-JP" sz="1200" dirty="0" smtClean="0">
                <a:effectLst/>
                <a:latin typeface="Calibri" panose="020F0502020204030204" pitchFamily="34" charset="0"/>
              </a:rPr>
              <a:t>.</a:t>
            </a:r>
            <a:endParaRPr lang="en-US" altLang="ja-JP" sz="1200" dirty="0" smtClean="0">
              <a:solidFill>
                <a:srgbClr val="FF0000"/>
              </a:solidFill>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solidFill>
                  <a:srgbClr val="FF0000"/>
                </a:solidFill>
                <a:effectLst/>
                <a:latin typeface="Calibri" panose="020F0502020204030204" pitchFamily="34" charset="0"/>
              </a:rPr>
              <a:t>Up </a:t>
            </a:r>
            <a:r>
              <a:rPr lang="en-US" altLang="ja-JP" sz="1200" dirty="0">
                <a:solidFill>
                  <a:srgbClr val="FF0000"/>
                </a:solidFill>
                <a:effectLst/>
                <a:latin typeface="Calibri" panose="020F0502020204030204" pitchFamily="34" charset="0"/>
              </a:rPr>
              <a:t>to 5 master recorders </a:t>
            </a:r>
            <a:r>
              <a:rPr lang="en-US" altLang="ja-JP" sz="1200" dirty="0">
                <a:effectLst/>
                <a:latin typeface="Calibri" panose="020F0502020204030204" pitchFamily="34" charset="0"/>
              </a:rPr>
              <a:t>can be set for one slave recorder</a:t>
            </a:r>
            <a:r>
              <a:rPr lang="en-US" altLang="ja-JP" sz="1200" dirty="0" smtClean="0">
                <a:effectLst/>
                <a:latin typeface="Calibri" panose="020F0502020204030204" pitchFamily="34" charset="0"/>
              </a:rPr>
              <a:t>.</a:t>
            </a:r>
            <a:endParaRPr lang="en-US" altLang="ja-JP" sz="1200" dirty="0" smtClean="0">
              <a:solidFill>
                <a:srgbClr val="FF0000"/>
              </a:solidFill>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solidFill>
                  <a:srgbClr val="FF0000"/>
                </a:solidFill>
                <a:effectLst/>
                <a:latin typeface="Calibri" panose="020F0502020204030204" pitchFamily="34" charset="0"/>
              </a:rPr>
              <a:t>The </a:t>
            </a:r>
            <a:r>
              <a:rPr lang="en-US" altLang="ja-JP" sz="1200" dirty="0">
                <a:solidFill>
                  <a:srgbClr val="FF0000"/>
                </a:solidFill>
                <a:effectLst/>
                <a:latin typeface="Calibri" panose="020F0502020204030204" pitchFamily="34" charset="0"/>
              </a:rPr>
              <a:t>software versions </a:t>
            </a:r>
            <a:r>
              <a:rPr lang="en-US" altLang="ja-JP" sz="1200" dirty="0">
                <a:effectLst/>
                <a:latin typeface="Calibri" panose="020F0502020204030204" pitchFamily="34" charset="0"/>
              </a:rPr>
              <a:t>of the slave recorder and master recorder </a:t>
            </a:r>
            <a:r>
              <a:rPr lang="en-US" altLang="ja-JP" sz="1200" dirty="0">
                <a:solidFill>
                  <a:srgbClr val="FF0000"/>
                </a:solidFill>
                <a:effectLst/>
                <a:latin typeface="Calibri" panose="020F0502020204030204" pitchFamily="34" charset="0"/>
              </a:rPr>
              <a:t>must be same</a:t>
            </a:r>
            <a:r>
              <a:rPr lang="en-US" altLang="ja-JP" sz="1200" dirty="0">
                <a:effectLst/>
                <a:latin typeface="Calibri" panose="020F0502020204030204" pitchFamily="34" charset="0"/>
              </a:rPr>
              <a:t>.</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The slave recorder and master recorder must be </a:t>
            </a:r>
            <a:r>
              <a:rPr lang="en-US" altLang="ja-JP" sz="1200" dirty="0" smtClean="0">
                <a:solidFill>
                  <a:srgbClr val="FF0000"/>
                </a:solidFill>
                <a:effectLst/>
                <a:latin typeface="Calibri" panose="020F0502020204030204" pitchFamily="34" charset="0"/>
              </a:rPr>
              <a:t>installed in same network environmental</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The </a:t>
            </a:r>
            <a:r>
              <a:rPr lang="en-US" altLang="ja-JP" sz="1200" dirty="0">
                <a:effectLst/>
                <a:latin typeface="Calibri" panose="020F0502020204030204" pitchFamily="34" charset="0"/>
              </a:rPr>
              <a:t>number of additional camera licenses and secure communication licenses registered in the </a:t>
            </a:r>
            <a:r>
              <a:rPr lang="en-US" altLang="ja-JP" sz="1200" dirty="0" smtClean="0">
                <a:effectLst/>
                <a:latin typeface="Calibri" panose="020F0502020204030204" pitchFamily="34" charset="0"/>
              </a:rPr>
              <a:t>slave recorder </a:t>
            </a:r>
            <a:r>
              <a:rPr lang="en-US" altLang="ja-JP" sz="1200" dirty="0">
                <a:solidFill>
                  <a:srgbClr val="FF0000"/>
                </a:solidFill>
                <a:effectLst/>
                <a:latin typeface="Calibri" panose="020F0502020204030204" pitchFamily="34" charset="0"/>
              </a:rPr>
              <a:t>must be equal or exceed the number of licenses </a:t>
            </a:r>
            <a:r>
              <a:rPr lang="en-US" altLang="ja-JP" sz="1200" dirty="0">
                <a:effectLst/>
                <a:latin typeface="Calibri" panose="020F0502020204030204" pitchFamily="34" charset="0"/>
              </a:rPr>
              <a:t>that the master recorders have</a:t>
            </a:r>
            <a:r>
              <a:rPr lang="en-US" altLang="ja-JP" sz="1200" dirty="0" smtClean="0">
                <a:effectLst/>
                <a:latin typeface="Calibri" panose="020F0502020204030204" pitchFamily="34" charset="0"/>
              </a:rPr>
              <a:t>.</a:t>
            </a:r>
            <a:endParaRPr lang="ja-JP" altLang="en-US" sz="1200" dirty="0">
              <a:effectLst/>
              <a:latin typeface="Calibri" panose="020F050202020403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4170987281"/>
              </p:ext>
            </p:extLst>
          </p:nvPr>
        </p:nvGraphicFramePr>
        <p:xfrm>
          <a:off x="536623" y="2767477"/>
          <a:ext cx="3312000" cy="1274400"/>
        </p:xfrm>
        <a:graphic>
          <a:graphicData uri="http://schemas.openxmlformats.org/drawingml/2006/table">
            <a:tbl>
              <a:tblPr firstRow="1" firstCol="1">
                <a:tableStyleId>{5C22544A-7EE6-4342-B048-85BDC9FD1C3A}</a:tableStyleId>
              </a:tblPr>
              <a:tblGrid>
                <a:gridCol w="720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648000">
                  <a:extLst>
                    <a:ext uri="{9D8B030D-6E8A-4147-A177-3AD203B41FA5}">
                      <a16:colId xmlns:a16="http://schemas.microsoft.com/office/drawing/2014/main" val="20003"/>
                    </a:ext>
                  </a:extLst>
                </a:gridCol>
                <a:gridCol w="648000">
                  <a:extLst>
                    <a:ext uri="{9D8B030D-6E8A-4147-A177-3AD203B41FA5}">
                      <a16:colId xmlns:a16="http://schemas.microsoft.com/office/drawing/2014/main" val="20004"/>
                    </a:ext>
                  </a:extLst>
                </a:gridCol>
              </a:tblGrid>
              <a:tr h="106575">
                <a:tc>
                  <a:txBody>
                    <a:bodyPr/>
                    <a:lstStyle/>
                    <a:p>
                      <a:pPr algn="r"/>
                      <a:r>
                        <a:rPr kumimoji="1" lang="en-US" altLang="ja-JP" sz="1000" b="0" dirty="0" smtClean="0">
                          <a:latin typeface="Calibri" panose="020F0502020204030204" pitchFamily="34" charset="0"/>
                        </a:rPr>
                        <a:t>Slave</a:t>
                      </a:r>
                    </a:p>
                    <a:p>
                      <a:r>
                        <a:rPr kumimoji="1" lang="en-US" altLang="ja-JP" sz="1000" b="0" dirty="0" smtClean="0">
                          <a:latin typeface="Calibri" panose="020F0502020204030204" pitchFamily="34" charset="0"/>
                        </a:rPr>
                        <a:t>Master</a:t>
                      </a:r>
                      <a:endParaRPr kumimoji="1" lang="ja-JP" altLang="en-US" sz="1000" b="0" dirty="0">
                        <a:latin typeface="Calibri" panose="020F0502020204030204" pitchFamily="34" charset="0"/>
                      </a:endParaRPr>
                    </a:p>
                  </a:txBody>
                  <a:tcPr marL="36000" marR="36000" marT="36000" marB="36000">
                    <a:lnTlToBr w="12700" cap="flat" cmpd="sng" algn="ctr">
                      <a:solidFill>
                        <a:schemeClr val="bg1"/>
                      </a:solidFill>
                      <a:prstDash val="solid"/>
                      <a:round/>
                      <a:headEnd type="none" w="med" len="med"/>
                      <a:tailEnd type="none" w="med" len="med"/>
                    </a:lnTlToBr>
                  </a:tcPr>
                </a:tc>
                <a:tc>
                  <a:txBody>
                    <a:bodyPr/>
                    <a:lstStyle/>
                    <a:p>
                      <a:pPr algn="ctr"/>
                      <a:r>
                        <a:rPr kumimoji="1" lang="en-US" altLang="ja-JP" sz="1000" b="0" dirty="0" smtClean="0">
                          <a:latin typeface="Calibri" panose="020F0502020204030204" pitchFamily="34" charset="0"/>
                        </a:rPr>
                        <a:t>Single</a:t>
                      </a:r>
                      <a:endParaRPr kumimoji="1" lang="ja-JP" altLang="en-US" sz="1000" b="0" dirty="0">
                        <a:latin typeface="Calibri" panose="020F0502020204030204" pitchFamily="34" charset="0"/>
                      </a:endParaRPr>
                    </a:p>
                  </a:txBody>
                  <a:tcPr marL="36000" marR="36000" marT="36000" marB="36000" anchor="ctr"/>
                </a:tc>
                <a:tc>
                  <a:txBody>
                    <a:bodyPr/>
                    <a:lstStyle/>
                    <a:p>
                      <a:pPr algn="ctr"/>
                      <a:r>
                        <a:rPr kumimoji="1" lang="en-US" altLang="ja-JP" sz="1000" b="0" dirty="0" smtClean="0">
                          <a:latin typeface="Calibri" panose="020F0502020204030204" pitchFamily="34" charset="0"/>
                        </a:rPr>
                        <a:t>RAID1</a:t>
                      </a:r>
                      <a:endParaRPr kumimoji="1" lang="ja-JP" altLang="en-US" sz="1000" b="0" dirty="0">
                        <a:latin typeface="Calibri" panose="020F0502020204030204" pitchFamily="34" charset="0"/>
                      </a:endParaRPr>
                    </a:p>
                  </a:txBody>
                  <a:tcPr marL="36000" marR="36000" marT="36000" marB="36000" anchor="ctr"/>
                </a:tc>
                <a:tc>
                  <a:txBody>
                    <a:bodyPr/>
                    <a:lstStyle/>
                    <a:p>
                      <a:pPr algn="ctr"/>
                      <a:r>
                        <a:rPr kumimoji="1" lang="en-US" altLang="ja-JP" sz="1000" b="0" dirty="0" smtClean="0">
                          <a:latin typeface="Calibri" panose="020F0502020204030204" pitchFamily="34" charset="0"/>
                        </a:rPr>
                        <a:t>RAID5</a:t>
                      </a:r>
                      <a:endParaRPr kumimoji="1" lang="ja-JP" altLang="en-US" sz="1000" b="0" dirty="0">
                        <a:latin typeface="Calibri" panose="020F0502020204030204" pitchFamily="34" charset="0"/>
                      </a:endParaRPr>
                    </a:p>
                  </a:txBody>
                  <a:tcPr marL="36000" marR="36000" marT="36000" marB="36000" anchor="ctr"/>
                </a:tc>
                <a:tc>
                  <a:txBody>
                    <a:bodyPr/>
                    <a:lstStyle/>
                    <a:p>
                      <a:pPr algn="ctr"/>
                      <a:r>
                        <a:rPr kumimoji="1" lang="en-US" altLang="ja-JP" sz="1000" b="0" dirty="0" smtClean="0">
                          <a:latin typeface="Calibri" panose="020F0502020204030204" pitchFamily="34" charset="0"/>
                        </a:rPr>
                        <a:t>RAID6</a:t>
                      </a:r>
                      <a:endParaRPr kumimoji="1" lang="ja-JP" altLang="en-US" sz="1000" b="0" dirty="0">
                        <a:latin typeface="Calibri" panose="020F0502020204030204" pitchFamily="34" charset="0"/>
                      </a:endParaRPr>
                    </a:p>
                  </a:txBody>
                  <a:tcPr marL="36000" marR="36000" marT="36000" marB="36000" anchor="ctr"/>
                </a:tc>
                <a:extLst>
                  <a:ext uri="{0D108BD9-81ED-4DB2-BD59-A6C34878D82A}">
                    <a16:rowId xmlns:a16="http://schemas.microsoft.com/office/drawing/2014/main" val="10000"/>
                  </a:ext>
                </a:extLst>
              </a:tr>
              <a:tr h="104889">
                <a:tc>
                  <a:txBody>
                    <a:bodyPr/>
                    <a:lstStyle/>
                    <a:p>
                      <a:r>
                        <a:rPr kumimoji="1" lang="en-US" altLang="ja-JP" sz="1000" b="0" dirty="0" smtClean="0">
                          <a:latin typeface="Calibri" panose="020F0502020204030204" pitchFamily="34" charset="0"/>
                        </a:rPr>
                        <a:t>Single</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extLst>
                  <a:ext uri="{0D108BD9-81ED-4DB2-BD59-A6C34878D82A}">
                    <a16:rowId xmlns:a16="http://schemas.microsoft.com/office/drawing/2014/main" val="10001"/>
                  </a:ext>
                </a:extLst>
              </a:tr>
              <a:tr h="104889">
                <a:tc>
                  <a:txBody>
                    <a:bodyPr/>
                    <a:lstStyle/>
                    <a:p>
                      <a:r>
                        <a:rPr kumimoji="1" lang="en-US" altLang="ja-JP" sz="1000" b="0" dirty="0" smtClean="0">
                          <a:latin typeface="Calibri" panose="020F0502020204030204" pitchFamily="34" charset="0"/>
                        </a:rPr>
                        <a:t>RAID1</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extLst>
                  <a:ext uri="{0D108BD9-81ED-4DB2-BD59-A6C34878D82A}">
                    <a16:rowId xmlns:a16="http://schemas.microsoft.com/office/drawing/2014/main" val="10002"/>
                  </a:ext>
                </a:extLst>
              </a:tr>
              <a:tr h="104889">
                <a:tc>
                  <a:txBody>
                    <a:bodyPr/>
                    <a:lstStyle/>
                    <a:p>
                      <a:r>
                        <a:rPr kumimoji="1" lang="en-US" altLang="ja-JP" sz="1000" b="0" dirty="0" smtClean="0">
                          <a:latin typeface="Calibri" panose="020F0502020204030204" pitchFamily="34" charset="0"/>
                        </a:rPr>
                        <a:t>RAID5</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extLst>
                  <a:ext uri="{0D108BD9-81ED-4DB2-BD59-A6C34878D82A}">
                    <a16:rowId xmlns:a16="http://schemas.microsoft.com/office/drawing/2014/main" val="10003"/>
                  </a:ext>
                </a:extLst>
              </a:tr>
              <a:tr h="104889">
                <a:tc>
                  <a:txBody>
                    <a:bodyPr/>
                    <a:lstStyle/>
                    <a:p>
                      <a:r>
                        <a:rPr kumimoji="1" lang="en-US" altLang="ja-JP" sz="1000" b="0" dirty="0" smtClean="0">
                          <a:latin typeface="Calibri" panose="020F0502020204030204" pitchFamily="34" charset="0"/>
                        </a:rPr>
                        <a:t>RAID6</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extLst>
                  <a:ext uri="{0D108BD9-81ED-4DB2-BD59-A6C34878D82A}">
                    <a16:rowId xmlns:a16="http://schemas.microsoft.com/office/drawing/2014/main" val="10004"/>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4108086790"/>
              </p:ext>
            </p:extLst>
          </p:nvPr>
        </p:nvGraphicFramePr>
        <p:xfrm>
          <a:off x="3911064" y="2773339"/>
          <a:ext cx="2664000" cy="1050000"/>
        </p:xfrm>
        <a:graphic>
          <a:graphicData uri="http://schemas.openxmlformats.org/drawingml/2006/table">
            <a:tbl>
              <a:tblPr firstRow="1" firstCol="1">
                <a:tableStyleId>{5C22544A-7EE6-4342-B048-85BDC9FD1C3A}</a:tableStyleId>
              </a:tblPr>
              <a:tblGrid>
                <a:gridCol w="7200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648000">
                  <a:extLst>
                    <a:ext uri="{9D8B030D-6E8A-4147-A177-3AD203B41FA5}">
                      <a16:colId xmlns:a16="http://schemas.microsoft.com/office/drawing/2014/main" val="20002"/>
                    </a:ext>
                  </a:extLst>
                </a:gridCol>
                <a:gridCol w="648000">
                  <a:extLst>
                    <a:ext uri="{9D8B030D-6E8A-4147-A177-3AD203B41FA5}">
                      <a16:colId xmlns:a16="http://schemas.microsoft.com/office/drawing/2014/main" val="20003"/>
                    </a:ext>
                  </a:extLst>
                </a:gridCol>
              </a:tblGrid>
              <a:tr h="106575">
                <a:tc>
                  <a:txBody>
                    <a:bodyPr/>
                    <a:lstStyle/>
                    <a:p>
                      <a:pPr algn="r"/>
                      <a:r>
                        <a:rPr kumimoji="1" lang="en-US" altLang="ja-JP" sz="1000" b="0" dirty="0" smtClean="0">
                          <a:latin typeface="Calibri" panose="020F0502020204030204" pitchFamily="34" charset="0"/>
                        </a:rPr>
                        <a:t>Slave</a:t>
                      </a:r>
                    </a:p>
                    <a:p>
                      <a:r>
                        <a:rPr kumimoji="1" lang="en-US" altLang="ja-JP" sz="1000" b="0" dirty="0" smtClean="0">
                          <a:latin typeface="Calibri" panose="020F0502020204030204" pitchFamily="34" charset="0"/>
                        </a:rPr>
                        <a:t>Master</a:t>
                      </a:r>
                      <a:endParaRPr kumimoji="1" lang="ja-JP" altLang="en-US" sz="1000" b="0" dirty="0">
                        <a:latin typeface="Calibri" panose="020F0502020204030204" pitchFamily="34" charset="0"/>
                      </a:endParaRPr>
                    </a:p>
                  </a:txBody>
                  <a:tcPr marL="36000" marR="36000" marT="36000" marB="36000">
                    <a:lnTlToBr w="12700" cap="flat" cmpd="sng" algn="ctr">
                      <a:solidFill>
                        <a:schemeClr val="bg1"/>
                      </a:solidFill>
                      <a:prstDash val="solid"/>
                      <a:round/>
                      <a:headEnd type="none" w="med" len="med"/>
                      <a:tailEnd type="none" w="med" len="med"/>
                    </a:lnTlToBr>
                  </a:tcPr>
                </a:tc>
                <a:tc>
                  <a:txBody>
                    <a:bodyPr/>
                    <a:lstStyle/>
                    <a:p>
                      <a:pPr algn="ctr"/>
                      <a:r>
                        <a:rPr kumimoji="1" lang="en-US" altLang="ja-JP" sz="1000" b="0" dirty="0" smtClean="0">
                          <a:latin typeface="Calibri" panose="020F0502020204030204" pitchFamily="34" charset="0"/>
                        </a:rPr>
                        <a:t>64CH</a:t>
                      </a:r>
                    </a:p>
                  </a:txBody>
                  <a:tcPr marL="36000" marR="36000" marT="36000" marB="36000" anchor="ctr"/>
                </a:tc>
                <a:tc>
                  <a:txBody>
                    <a:bodyPr/>
                    <a:lstStyle/>
                    <a:p>
                      <a:pPr algn="ctr"/>
                      <a:r>
                        <a:rPr kumimoji="1" lang="en-US" altLang="ja-JP" sz="1000" b="0" dirty="0" smtClean="0">
                          <a:latin typeface="Calibri" panose="020F0502020204030204" pitchFamily="34" charset="0"/>
                        </a:rPr>
                        <a:t>96CH</a:t>
                      </a:r>
                    </a:p>
                  </a:txBody>
                  <a:tcPr marL="36000" marR="36000" marT="36000" marB="36000" anchor="ctr"/>
                </a:tc>
                <a:tc>
                  <a:txBody>
                    <a:bodyPr/>
                    <a:lstStyle/>
                    <a:p>
                      <a:pPr algn="ctr"/>
                      <a:r>
                        <a:rPr kumimoji="1" lang="en-US" altLang="ja-JP" sz="1000" b="0" dirty="0" smtClean="0">
                          <a:latin typeface="Calibri" panose="020F0502020204030204" pitchFamily="34" charset="0"/>
                        </a:rPr>
                        <a:t>128CH</a:t>
                      </a:r>
                    </a:p>
                  </a:txBody>
                  <a:tcPr marL="36000" marR="36000" marT="36000" marB="36000" anchor="ctr"/>
                </a:tc>
                <a:extLst>
                  <a:ext uri="{0D108BD9-81ED-4DB2-BD59-A6C34878D82A}">
                    <a16:rowId xmlns:a16="http://schemas.microsoft.com/office/drawing/2014/main" val="10000"/>
                  </a:ext>
                </a:extLst>
              </a:tr>
              <a:tr h="104889">
                <a:tc>
                  <a:txBody>
                    <a:bodyPr/>
                    <a:lstStyle/>
                    <a:p>
                      <a:r>
                        <a:rPr kumimoji="1" lang="en-US" altLang="ja-JP" sz="1000" b="0" dirty="0" smtClean="0">
                          <a:latin typeface="Calibri" panose="020F0502020204030204" pitchFamily="34" charset="0"/>
                        </a:rPr>
                        <a:t>64CH</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extLst>
                  <a:ext uri="{0D108BD9-81ED-4DB2-BD59-A6C34878D82A}">
                    <a16:rowId xmlns:a16="http://schemas.microsoft.com/office/drawing/2014/main" val="10001"/>
                  </a:ext>
                </a:extLst>
              </a:tr>
              <a:tr h="104889">
                <a:tc>
                  <a:txBody>
                    <a:bodyPr/>
                    <a:lstStyle/>
                    <a:p>
                      <a:r>
                        <a:rPr kumimoji="1" lang="en-US" altLang="ja-JP" sz="1000" b="0" dirty="0" smtClean="0">
                          <a:latin typeface="Calibri" panose="020F0502020204030204" pitchFamily="34" charset="0"/>
                        </a:rPr>
                        <a:t>96CH</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extLst>
                  <a:ext uri="{0D108BD9-81ED-4DB2-BD59-A6C34878D82A}">
                    <a16:rowId xmlns:a16="http://schemas.microsoft.com/office/drawing/2014/main" val="10002"/>
                  </a:ext>
                </a:extLst>
              </a:tr>
              <a:tr h="104889">
                <a:tc>
                  <a:txBody>
                    <a:bodyPr/>
                    <a:lstStyle/>
                    <a:p>
                      <a:r>
                        <a:rPr kumimoji="1" lang="en-US" altLang="ja-JP" sz="1000" b="0" dirty="0" smtClean="0">
                          <a:latin typeface="Calibri" panose="020F0502020204030204" pitchFamily="34" charset="0"/>
                        </a:rPr>
                        <a:t>128CH</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extLst>
                  <a:ext uri="{0D108BD9-81ED-4DB2-BD59-A6C34878D82A}">
                    <a16:rowId xmlns:a16="http://schemas.microsoft.com/office/drawing/2014/main" val="10003"/>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4118213088"/>
              </p:ext>
            </p:extLst>
          </p:nvPr>
        </p:nvGraphicFramePr>
        <p:xfrm>
          <a:off x="6675550" y="2767477"/>
          <a:ext cx="2232000" cy="601200"/>
        </p:xfrm>
        <a:graphic>
          <a:graphicData uri="http://schemas.openxmlformats.org/drawingml/2006/table">
            <a:tbl>
              <a:tblPr firstRow="1" firstCol="1">
                <a:tableStyleId>{5C22544A-7EE6-4342-B048-85BDC9FD1C3A}</a:tableStyleId>
              </a:tblPr>
              <a:tblGrid>
                <a:gridCol w="792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tblGrid>
              <a:tr h="106575">
                <a:tc>
                  <a:txBody>
                    <a:bodyPr/>
                    <a:lstStyle/>
                    <a:p>
                      <a:pPr algn="r"/>
                      <a:r>
                        <a:rPr kumimoji="1" lang="en-US" altLang="ja-JP" sz="1000" b="0" dirty="0" smtClean="0">
                          <a:latin typeface="Calibri" panose="020F0502020204030204" pitchFamily="34" charset="0"/>
                        </a:rPr>
                        <a:t>Slave</a:t>
                      </a:r>
                    </a:p>
                    <a:p>
                      <a:r>
                        <a:rPr kumimoji="1" lang="en-US" altLang="ja-JP" sz="1000" b="0" dirty="0" smtClean="0">
                          <a:latin typeface="Calibri" panose="020F0502020204030204" pitchFamily="34" charset="0"/>
                        </a:rPr>
                        <a:t>Master</a:t>
                      </a:r>
                      <a:endParaRPr kumimoji="1" lang="ja-JP" altLang="en-US" sz="1000" b="0" dirty="0">
                        <a:latin typeface="Calibri" panose="020F0502020204030204" pitchFamily="34" charset="0"/>
                      </a:endParaRPr>
                    </a:p>
                  </a:txBody>
                  <a:tcPr marL="36000" marR="36000" marT="36000" marB="36000">
                    <a:lnTlToBr w="12700" cap="flat" cmpd="sng" algn="ctr">
                      <a:solidFill>
                        <a:schemeClr val="bg1"/>
                      </a:solidFill>
                      <a:prstDash val="solid"/>
                      <a:round/>
                      <a:headEnd type="none" w="med" len="med"/>
                      <a:tailEnd type="none" w="med" len="med"/>
                    </a:lnTlToBr>
                  </a:tcPr>
                </a:tc>
                <a:tc>
                  <a:txBody>
                    <a:bodyPr/>
                    <a:lstStyle/>
                    <a:p>
                      <a:pPr algn="ctr"/>
                      <a:r>
                        <a:rPr kumimoji="1" lang="en-US" altLang="ja-JP" sz="1000" b="0" dirty="0" smtClean="0">
                          <a:latin typeface="Calibri" panose="020F0502020204030204" pitchFamily="34" charset="0"/>
                        </a:rPr>
                        <a:t>Less</a:t>
                      </a:r>
                      <a:r>
                        <a:rPr kumimoji="1" lang="en-US" altLang="ja-JP" sz="1000" b="0" baseline="0" dirty="0" smtClean="0">
                          <a:latin typeface="Calibri" panose="020F0502020204030204" pitchFamily="34" charset="0"/>
                        </a:rPr>
                        <a:t> than X</a:t>
                      </a:r>
                      <a:endParaRPr kumimoji="1" lang="ja-JP" altLang="en-US" sz="1000" b="0" dirty="0">
                        <a:latin typeface="Calibri" panose="020F0502020204030204" pitchFamily="34" charset="0"/>
                      </a:endParaRPr>
                    </a:p>
                  </a:txBody>
                  <a:tcPr marL="36000" marR="36000" marT="36000" marB="36000" anchor="ctr"/>
                </a:tc>
                <a:tc>
                  <a:txBody>
                    <a:bodyPr/>
                    <a:lstStyle/>
                    <a:p>
                      <a:pPr algn="ctr"/>
                      <a:r>
                        <a:rPr kumimoji="1" lang="en-US" altLang="ja-JP" sz="1000" b="0" dirty="0" smtClean="0">
                          <a:latin typeface="Calibri" panose="020F0502020204030204" pitchFamily="34" charset="0"/>
                        </a:rPr>
                        <a:t>Above</a:t>
                      </a:r>
                      <a:r>
                        <a:rPr kumimoji="1" lang="en-US" altLang="ja-JP" sz="1000" b="0" baseline="0" dirty="0" smtClean="0">
                          <a:latin typeface="Calibri" panose="020F0502020204030204" pitchFamily="34" charset="0"/>
                        </a:rPr>
                        <a:t> X</a:t>
                      </a:r>
                      <a:endParaRPr kumimoji="1" lang="en-US" altLang="ja-JP" sz="1000" b="0" dirty="0" smtClean="0">
                        <a:latin typeface="Calibri" panose="020F0502020204030204" pitchFamily="34" charset="0"/>
                      </a:endParaRPr>
                    </a:p>
                  </a:txBody>
                  <a:tcPr marL="36000" marR="36000" marT="36000" marB="36000" anchor="ctr"/>
                </a:tc>
                <a:extLst>
                  <a:ext uri="{0D108BD9-81ED-4DB2-BD59-A6C34878D82A}">
                    <a16:rowId xmlns:a16="http://schemas.microsoft.com/office/drawing/2014/main" val="10000"/>
                  </a:ext>
                </a:extLst>
              </a:tr>
              <a:tr h="104889">
                <a:tc>
                  <a:txBody>
                    <a:bodyPr/>
                    <a:lstStyle/>
                    <a:p>
                      <a:r>
                        <a:rPr kumimoji="1" lang="en-US" altLang="ja-JP" sz="1000" b="0" dirty="0" smtClean="0">
                          <a:latin typeface="Calibri" panose="020F0502020204030204" pitchFamily="34" charset="0"/>
                        </a:rPr>
                        <a:t>Secure CH: X</a:t>
                      </a:r>
                      <a:endParaRPr kumimoji="1" lang="ja-JP" altLang="en-US" sz="1000" b="0" dirty="0">
                        <a:latin typeface="Calibri" panose="020F0502020204030204" pitchFamily="34" charset="0"/>
                      </a:endParaRPr>
                    </a:p>
                  </a:txBody>
                  <a:tcPr marL="36000" marR="36000" marT="36000" marB="36000"/>
                </a:tc>
                <a:tc>
                  <a:txBody>
                    <a:bodyPr/>
                    <a:lstStyle/>
                    <a:p>
                      <a:pPr algn="ctr"/>
                      <a:r>
                        <a:rPr kumimoji="1" lang="en-US" altLang="ja-JP" sz="1000" b="0" dirty="0" smtClean="0">
                          <a:solidFill>
                            <a:srgbClr val="FF0000"/>
                          </a:solidFill>
                          <a:latin typeface="Calibri" panose="020F0502020204030204" pitchFamily="34" charset="0"/>
                        </a:rPr>
                        <a:t>NO</a:t>
                      </a:r>
                      <a:endParaRPr kumimoji="1" lang="ja-JP" altLang="en-US" sz="1000" b="0" dirty="0">
                        <a:solidFill>
                          <a:srgbClr val="FF0000"/>
                        </a:solidFill>
                        <a:latin typeface="Calibri" panose="020F0502020204030204" pitchFamily="34" charset="0"/>
                      </a:endParaRPr>
                    </a:p>
                  </a:txBody>
                  <a:tcPr marL="36000" marR="36000" marT="36000" marB="36000"/>
                </a:tc>
                <a:tc>
                  <a:txBody>
                    <a:bodyPr/>
                    <a:lstStyle/>
                    <a:p>
                      <a:pPr algn="ctr"/>
                      <a:r>
                        <a:rPr kumimoji="1" lang="en-US" altLang="ja-JP" sz="1000" b="0" dirty="0" smtClean="0">
                          <a:latin typeface="Calibri" panose="020F0502020204030204" pitchFamily="34" charset="0"/>
                        </a:rPr>
                        <a:t>YES</a:t>
                      </a:r>
                      <a:endParaRPr kumimoji="1" lang="ja-JP" altLang="en-US" sz="1000" b="0" dirty="0">
                        <a:latin typeface="Calibri" panose="020F0502020204030204" pitchFamily="34" charset="0"/>
                      </a:endParaRPr>
                    </a:p>
                  </a:txBody>
                  <a:tcPr marL="36000" marR="36000" marT="36000" marB="36000"/>
                </a:tc>
                <a:extLst>
                  <a:ext uri="{0D108BD9-81ED-4DB2-BD59-A6C34878D82A}">
                    <a16:rowId xmlns:a16="http://schemas.microsoft.com/office/drawing/2014/main" val="10001"/>
                  </a:ext>
                </a:extLst>
              </a:tr>
            </a:tbl>
          </a:graphicData>
        </a:graphic>
      </p:graphicFrame>
      <p:sp>
        <p:nvSpPr>
          <p:cNvPr id="13" name="正方形/長方形 12"/>
          <p:cNvSpPr/>
          <p:nvPr/>
        </p:nvSpPr>
        <p:spPr>
          <a:xfrm>
            <a:off x="556669" y="2528987"/>
            <a:ext cx="3666512" cy="246221"/>
          </a:xfrm>
          <a:prstGeom prst="rect">
            <a:avLst/>
          </a:prstGeom>
        </p:spPr>
        <p:txBody>
          <a:bodyPr wrap="square">
            <a:spAutoFit/>
          </a:bodyPr>
          <a:lstStyle/>
          <a:p>
            <a:pPr marL="171450" indent="-171450" algn="l">
              <a:buFont typeface="Wingdings" panose="05000000000000000000" pitchFamily="2" charset="2"/>
              <a:buChar char="u"/>
            </a:pPr>
            <a:r>
              <a:rPr lang="en-US" altLang="ja-JP" sz="1000" b="1" dirty="0" smtClean="0">
                <a:effectLst/>
                <a:latin typeface="Calibri" panose="020F0502020204030204" pitchFamily="34" charset="0"/>
              </a:rPr>
              <a:t>RAID settings</a:t>
            </a:r>
            <a:endParaRPr lang="ja-JP" altLang="en-US" sz="1000" b="1" dirty="0">
              <a:effectLst/>
              <a:latin typeface="Calibri" panose="020F0502020204030204" pitchFamily="34" charset="0"/>
            </a:endParaRPr>
          </a:p>
        </p:txBody>
      </p:sp>
      <p:sp>
        <p:nvSpPr>
          <p:cNvPr id="18" name="正方形/長方形 17"/>
          <p:cNvSpPr/>
          <p:nvPr/>
        </p:nvSpPr>
        <p:spPr>
          <a:xfrm>
            <a:off x="3911063" y="2528975"/>
            <a:ext cx="2146911" cy="246221"/>
          </a:xfrm>
          <a:prstGeom prst="rect">
            <a:avLst/>
          </a:prstGeom>
        </p:spPr>
        <p:txBody>
          <a:bodyPr wrap="square">
            <a:spAutoFit/>
          </a:bodyPr>
          <a:lstStyle/>
          <a:p>
            <a:pPr marL="171450" indent="-171450" algn="l">
              <a:buFont typeface="Wingdings" panose="05000000000000000000" pitchFamily="2" charset="2"/>
              <a:buChar char="u"/>
            </a:pPr>
            <a:r>
              <a:rPr lang="en-US" altLang="ja-JP" sz="1000" b="1" dirty="0" smtClean="0">
                <a:effectLst/>
                <a:latin typeface="Calibri" panose="020F0502020204030204" pitchFamily="34" charset="0"/>
              </a:rPr>
              <a:t>Additional Camera License</a:t>
            </a:r>
            <a:endParaRPr lang="ja-JP" altLang="en-US" sz="1000" b="1" dirty="0">
              <a:effectLst/>
              <a:latin typeface="Calibri" panose="020F0502020204030204" pitchFamily="34" charset="0"/>
            </a:endParaRPr>
          </a:p>
        </p:txBody>
      </p:sp>
      <p:sp>
        <p:nvSpPr>
          <p:cNvPr id="19" name="正方形/長方形 18"/>
          <p:cNvSpPr/>
          <p:nvPr/>
        </p:nvSpPr>
        <p:spPr>
          <a:xfrm>
            <a:off x="6689639" y="2528963"/>
            <a:ext cx="2146911" cy="246221"/>
          </a:xfrm>
          <a:prstGeom prst="rect">
            <a:avLst/>
          </a:prstGeom>
        </p:spPr>
        <p:txBody>
          <a:bodyPr wrap="square">
            <a:spAutoFit/>
          </a:bodyPr>
          <a:lstStyle/>
          <a:p>
            <a:pPr marL="171450" indent="-171450" algn="l">
              <a:buFont typeface="Wingdings" panose="05000000000000000000" pitchFamily="2" charset="2"/>
              <a:buChar char="u"/>
            </a:pPr>
            <a:r>
              <a:rPr lang="en-US" altLang="ja-JP" sz="1000" b="1" dirty="0" smtClean="0">
                <a:effectLst/>
                <a:latin typeface="Calibri" panose="020F0502020204030204" pitchFamily="34" charset="0"/>
              </a:rPr>
              <a:t>Secure License</a:t>
            </a:r>
            <a:endParaRPr lang="ja-JP" altLang="en-US" sz="1000" b="1" dirty="0">
              <a:effectLst/>
              <a:latin typeface="Calibri" panose="020F0502020204030204" pitchFamily="34" charset="0"/>
            </a:endParaRPr>
          </a:p>
        </p:txBody>
      </p:sp>
      <p:sp>
        <p:nvSpPr>
          <p:cNvPr id="2" name="正方形/長方形 1"/>
          <p:cNvSpPr/>
          <p:nvPr/>
        </p:nvSpPr>
        <p:spPr>
          <a:xfrm>
            <a:off x="263772" y="4245295"/>
            <a:ext cx="8684812" cy="646331"/>
          </a:xfrm>
          <a:prstGeom prst="rect">
            <a:avLst/>
          </a:prstGeom>
        </p:spPr>
        <p:txBody>
          <a:bodyPr wrap="square">
            <a:spAutoFit/>
          </a:bodyPr>
          <a:lstStyle/>
          <a:p>
            <a:pPr marL="171450" indent="-171450" algn="l">
              <a:buFont typeface="Wingdings" panose="05000000000000000000" pitchFamily="2" charset="2"/>
              <a:buChar char="l"/>
            </a:pPr>
            <a:r>
              <a:rPr lang="en-US" altLang="ja-JP" sz="1200" dirty="0">
                <a:effectLst/>
                <a:latin typeface="Calibri" panose="020F0502020204030204" pitchFamily="34" charset="0"/>
              </a:rPr>
              <a:t>If a slave recorder with registered additional camera licenses switches to a master recorder that does not have an additional camera license, </a:t>
            </a:r>
            <a:r>
              <a:rPr lang="en-US" altLang="ja-JP" sz="1200" dirty="0">
                <a:solidFill>
                  <a:srgbClr val="FF0000"/>
                </a:solidFill>
                <a:effectLst/>
                <a:latin typeface="Calibri" panose="020F0502020204030204" pitchFamily="34" charset="0"/>
              </a:rPr>
              <a:t>the slave recorder will lose its additional camera license registration</a:t>
            </a:r>
            <a:r>
              <a:rPr lang="en-US" altLang="ja-JP" sz="1200" dirty="0">
                <a:effectLst/>
                <a:latin typeface="Calibri" panose="020F0502020204030204" pitchFamily="34" charset="0"/>
              </a:rPr>
              <a:t>. If necessary, register the additional camera license to the slave recorder again. Make sure to safely store the additional camera license registration key number.</a:t>
            </a:r>
          </a:p>
        </p:txBody>
      </p:sp>
      <p:sp>
        <p:nvSpPr>
          <p:cNvPr id="20" name="角丸四角形吹き出し 19"/>
          <p:cNvSpPr/>
          <p:nvPr/>
        </p:nvSpPr>
        <p:spPr>
          <a:xfrm>
            <a:off x="1833284" y="2435171"/>
            <a:ext cx="1642609" cy="249294"/>
          </a:xfrm>
          <a:prstGeom prst="wedgeRoundRectCallout">
            <a:avLst>
              <a:gd name="adj1" fmla="val -28213"/>
              <a:gd name="adj2" fmla="val 8106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Must be same RAID settings</a:t>
            </a:r>
            <a:endParaRPr lang="en-US" altLang="ja-JP" sz="800" dirty="0">
              <a:solidFill>
                <a:schemeClr val="tx1"/>
              </a:solidFill>
              <a:effectLst/>
              <a:latin typeface="Calibri" panose="020F0502020204030204" pitchFamily="34" charset="0"/>
            </a:endParaRPr>
          </a:p>
        </p:txBody>
      </p:sp>
      <p:sp>
        <p:nvSpPr>
          <p:cNvPr id="4" name="角丸四角形 3"/>
          <p:cNvSpPr/>
          <p:nvPr/>
        </p:nvSpPr>
        <p:spPr>
          <a:xfrm rot="1119910">
            <a:off x="1172304" y="3493504"/>
            <a:ext cx="2743200" cy="22103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角丸四角形吹き出し 20"/>
          <p:cNvSpPr/>
          <p:nvPr/>
        </p:nvSpPr>
        <p:spPr>
          <a:xfrm>
            <a:off x="6675550" y="3698691"/>
            <a:ext cx="2059189" cy="343185"/>
          </a:xfrm>
          <a:prstGeom prst="wedgeRoundRectCallout">
            <a:avLst>
              <a:gd name="adj1" fmla="val -57056"/>
              <a:gd name="adj2" fmla="val -5399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slave recorder have to have same number of camera license of more.</a:t>
            </a:r>
            <a:endParaRPr lang="en-US" altLang="ja-JP" sz="800" dirty="0">
              <a:solidFill>
                <a:schemeClr val="tx1"/>
              </a:solidFill>
              <a:effectLst/>
              <a:latin typeface="Calibri" panose="020F0502020204030204" pitchFamily="34" charset="0"/>
            </a:endParaRPr>
          </a:p>
        </p:txBody>
      </p:sp>
      <p:sp>
        <p:nvSpPr>
          <p:cNvPr id="22" name="角丸四角形吹き出し 21"/>
          <p:cNvSpPr/>
          <p:nvPr/>
        </p:nvSpPr>
        <p:spPr>
          <a:xfrm>
            <a:off x="6889395" y="2216633"/>
            <a:ext cx="2059189" cy="343185"/>
          </a:xfrm>
          <a:prstGeom prst="wedgeRoundRectCallout">
            <a:avLst>
              <a:gd name="adj1" fmla="val 18946"/>
              <a:gd name="adj2" fmla="val 10825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The slave recorder have to have same number of secure license of more.</a:t>
            </a:r>
            <a:endParaRPr lang="en-US" altLang="ja-JP" sz="800" dirty="0">
              <a:solidFill>
                <a:schemeClr val="tx1"/>
              </a:solidFill>
              <a:effectLst/>
              <a:latin typeface="Calibri" panose="020F0502020204030204" pitchFamily="34" charset="0"/>
            </a:endParaRPr>
          </a:p>
        </p:txBody>
      </p:sp>
      <p:sp>
        <p:nvSpPr>
          <p:cNvPr id="30" name="テキスト ボックス 29"/>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260855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3118"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9" name="正方形/長方形 8"/>
          <p:cNvSpPr/>
          <p:nvPr/>
        </p:nvSpPr>
        <p:spPr>
          <a:xfrm>
            <a:off x="266872" y="880888"/>
            <a:ext cx="8707143" cy="3600986"/>
          </a:xfrm>
          <a:prstGeom prst="rect">
            <a:avLst/>
          </a:prstGeom>
        </p:spPr>
        <p:txBody>
          <a:bodyPr wrap="square">
            <a:spAutoFit/>
          </a:bodyPr>
          <a:lstStyle/>
          <a:p>
            <a:pPr marL="171450" indent="-171450" algn="l">
              <a:buFont typeface="Wingdings" panose="05000000000000000000" pitchFamily="2" charset="2"/>
              <a:buChar char="l"/>
            </a:pPr>
            <a:r>
              <a:rPr lang="en-US" altLang="ja-JP" sz="1200" dirty="0" smtClean="0">
                <a:effectLst/>
                <a:latin typeface="Calibri" panose="020F0502020204030204" pitchFamily="34" charset="0"/>
              </a:rPr>
              <a:t>The </a:t>
            </a:r>
            <a:r>
              <a:rPr lang="en-US" altLang="ja-JP" sz="1200" dirty="0">
                <a:effectLst/>
                <a:latin typeface="Calibri" panose="020F0502020204030204" pitchFamily="34" charset="0"/>
              </a:rPr>
              <a:t>slave recorder can not perform recording, playback, camera operation and camera setting </a:t>
            </a:r>
            <a:r>
              <a:rPr lang="en-US" altLang="ja-JP" sz="1200" dirty="0" smtClean="0">
                <a:effectLst/>
                <a:latin typeface="Calibri" panose="020F0502020204030204" pitchFamily="34" charset="0"/>
              </a:rPr>
              <a:t>etc. during failover </a:t>
            </a:r>
            <a:r>
              <a:rPr lang="en-US" altLang="ja-JP" sz="1200" dirty="0">
                <a:effectLst/>
                <a:latin typeface="Calibri" panose="020F0502020204030204" pitchFamily="34" charset="0"/>
              </a:rPr>
              <a:t>operation. Camera settings that were already set are deleted</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Operation </a:t>
            </a:r>
            <a:r>
              <a:rPr lang="en-US" altLang="ja-JP" sz="1200" dirty="0">
                <a:effectLst/>
                <a:latin typeface="Calibri" panose="020F0502020204030204" pitchFamily="34" charset="0"/>
              </a:rPr>
              <a:t>will not be switched while HDD management screen is displayed</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It </a:t>
            </a:r>
            <a:r>
              <a:rPr lang="en-US" altLang="ja-JP" sz="1200" dirty="0">
                <a:effectLst/>
                <a:latin typeface="Calibri" panose="020F0502020204030204" pitchFamily="34" charset="0"/>
              </a:rPr>
              <a:t>may take time until a communication error with the master recorder is detected and failover is executed</a:t>
            </a:r>
            <a:r>
              <a:rPr lang="en-US" altLang="ja-JP" sz="1200" dirty="0" smtClean="0">
                <a:effectLst/>
                <a:latin typeface="Calibri" panose="020F0502020204030204" pitchFamily="34" charset="0"/>
              </a:rPr>
              <a:t>. </a:t>
            </a:r>
          </a:p>
          <a:p>
            <a:pPr marL="171450" indent="-171450" algn="l">
              <a:buFont typeface="Wingdings" panose="05000000000000000000" pitchFamily="2" charset="2"/>
              <a:buChar char="l"/>
            </a:pPr>
            <a:endParaRPr lang="en-US" altLang="ja-JP" sz="1200" dirty="0" smtClean="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solidFill>
                  <a:srgbClr val="FF0000"/>
                </a:solidFill>
                <a:effectLst/>
                <a:latin typeface="Calibri" panose="020F0502020204030204" pitchFamily="34" charset="0"/>
              </a:rPr>
              <a:t>To failover complete, it takes Approx. 3 to Max. 5 min.</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If </a:t>
            </a:r>
            <a:r>
              <a:rPr lang="en-US" altLang="ja-JP" sz="1200" dirty="0">
                <a:effectLst/>
                <a:latin typeface="Calibri" panose="020F0502020204030204" pitchFamily="34" charset="0"/>
              </a:rPr>
              <a:t>an error occurs in the master recorder within 1 hour of changing its settings, a slave recorder with the </a:t>
            </a:r>
            <a:r>
              <a:rPr lang="en-US" altLang="ja-JP" sz="1200" dirty="0" smtClean="0">
                <a:effectLst/>
                <a:latin typeface="Calibri" panose="020F0502020204030204" pitchFamily="34" charset="0"/>
              </a:rPr>
              <a:t>pre-change settings </a:t>
            </a:r>
            <a:r>
              <a:rPr lang="en-US" altLang="ja-JP" sz="1200" dirty="0">
                <a:effectLst/>
                <a:latin typeface="Calibri" panose="020F0502020204030204" pitchFamily="34" charset="0"/>
              </a:rPr>
              <a:t>can operate as the master recorder</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Failover </a:t>
            </a:r>
            <a:r>
              <a:rPr lang="en-US" altLang="ja-JP" sz="1200" dirty="0">
                <a:effectLst/>
                <a:latin typeface="Calibri" panose="020F0502020204030204" pitchFamily="34" charset="0"/>
              </a:rPr>
              <a:t>may also be executed when a communication error occurs in the slave recorder for a certain </a:t>
            </a:r>
            <a:r>
              <a:rPr lang="en-US" altLang="ja-JP" sz="1200" dirty="0" smtClean="0">
                <a:effectLst/>
                <a:latin typeface="Calibri" panose="020F0502020204030204" pitchFamily="34" charset="0"/>
              </a:rPr>
              <a:t>period of </a:t>
            </a:r>
            <a:r>
              <a:rPr lang="en-US" altLang="ja-JP" sz="1200" dirty="0">
                <a:effectLst/>
                <a:latin typeface="Calibri" panose="020F0502020204030204" pitchFamily="34" charset="0"/>
              </a:rPr>
              <a:t>time</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To </a:t>
            </a:r>
            <a:r>
              <a:rPr lang="en-US" altLang="ja-JP" sz="1200" dirty="0">
                <a:effectLst/>
                <a:latin typeface="Calibri" panose="020F0502020204030204" pitchFamily="34" charset="0"/>
              </a:rPr>
              <a:t>setup the master recorder for the setting which requires to restart such as license registration, set </a:t>
            </a:r>
            <a:r>
              <a:rPr lang="en-US" altLang="ja-JP" sz="1200" dirty="0" smtClean="0">
                <a:effectLst/>
                <a:latin typeface="Calibri" panose="020F0502020204030204" pitchFamily="34" charset="0"/>
              </a:rPr>
              <a:t>the "Failover </a:t>
            </a:r>
            <a:r>
              <a:rPr lang="en-US" altLang="ja-JP" sz="1200" dirty="0">
                <a:effectLst/>
                <a:latin typeface="Calibri" panose="020F0502020204030204" pitchFamily="34" charset="0"/>
              </a:rPr>
              <a:t>setup" of the slave recorder to Off once. Set it to On after restarting the master recorder</a:t>
            </a:r>
            <a:r>
              <a:rPr lang="en-US" altLang="ja-JP" sz="1200" dirty="0" smtClean="0">
                <a:effectLst/>
                <a:latin typeface="Calibri" panose="020F0502020204030204" pitchFamily="34" charset="0"/>
              </a:rPr>
              <a:t>.</a:t>
            </a:r>
          </a:p>
          <a:p>
            <a:pPr marL="171450" indent="-171450" algn="l">
              <a:buFont typeface="Wingdings" panose="05000000000000000000" pitchFamily="2" charset="2"/>
              <a:buChar char="l"/>
            </a:pPr>
            <a:endParaRPr lang="en-US" altLang="ja-JP" sz="1200" dirty="0">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Recovery </a:t>
            </a:r>
            <a:r>
              <a:rPr lang="en-US" altLang="ja-JP" sz="1200" dirty="0">
                <a:effectLst/>
                <a:latin typeface="Calibri" panose="020F0502020204030204" pitchFamily="34" charset="0"/>
              </a:rPr>
              <a:t>work appropriate for the system operation is required by the system administrator when </a:t>
            </a:r>
            <a:r>
              <a:rPr lang="en-US" altLang="ja-JP" sz="1200" dirty="0" smtClean="0">
                <a:effectLst/>
                <a:latin typeface="Calibri" panose="020F0502020204030204" pitchFamily="34" charset="0"/>
              </a:rPr>
              <a:t>the recording </a:t>
            </a:r>
            <a:r>
              <a:rPr lang="en-US" altLang="ja-JP" sz="1200" dirty="0">
                <a:effectLst/>
                <a:latin typeface="Calibri" panose="020F0502020204030204" pitchFamily="34" charset="0"/>
              </a:rPr>
              <a:t>is switched over by the failover function to the slave recorder.</a:t>
            </a:r>
            <a:endParaRPr lang="ja-JP" altLang="en-US" sz="1200" dirty="0">
              <a:effectLst/>
              <a:latin typeface="Calibri" panose="020F0502020204030204" pitchFamily="34" charset="0"/>
            </a:endParaRPr>
          </a:p>
        </p:txBody>
      </p:sp>
      <p:sp>
        <p:nvSpPr>
          <p:cNvPr id="20" name="テキスト ボックス 19"/>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385457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a:off x="473130" y="16725"/>
            <a:ext cx="7674860" cy="525309"/>
          </a:xfrm>
        </p:spPr>
        <p:txBody>
          <a:bodyPr vert="horz" lIns="91440" tIns="45720" rIns="91440" bIns="45720" rtlCol="0" anchor="ctr">
            <a:normAutofit/>
          </a:bodyPr>
          <a:lstStyle/>
          <a:p>
            <a:r>
              <a:rPr kumimoji="1" lang="en-US" altLang="ja-JP" b="1" dirty="0">
                <a:solidFill>
                  <a:schemeClr val="tx1"/>
                </a:solidFill>
                <a:latin typeface="Calibri" panose="020F0502020204030204" pitchFamily="34" charset="0"/>
                <a:ea typeface="Meiryo UI" panose="020B0604030504040204" pitchFamily="50" charset="-128"/>
                <a:cs typeface="Meiryo UI" panose="020B0604030504040204" pitchFamily="50" charset="-128"/>
              </a:rPr>
              <a:t>Welcome &amp; </a:t>
            </a:r>
            <a:r>
              <a:rPr kumimoji="1" lang="en-US" altLang="ja-JP" b="1"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Disclaimer</a:t>
            </a:r>
            <a:endParaRPr kumimoji="1" lang="ja-JP" altLang="en-US" b="1"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8" name="コンテンツ プレースホルダー 3"/>
          <p:cNvSpPr>
            <a:spLocks noGrp="1"/>
          </p:cNvSpPr>
          <p:nvPr>
            <p:ph idx="1"/>
          </p:nvPr>
        </p:nvSpPr>
        <p:spPr>
          <a:xfrm>
            <a:off x="328246" y="903639"/>
            <a:ext cx="8505092" cy="3857547"/>
          </a:xfrm>
        </p:spPr>
        <p:txBody>
          <a:bodyPr>
            <a:normAutofit fontScale="92500" lnSpcReduction="10000"/>
          </a:bodyPr>
          <a:lstStyle/>
          <a:p>
            <a:pPr defTabSz="914400" fontAlgn="base">
              <a:spcBef>
                <a:spcPct val="0"/>
              </a:spcBef>
              <a:spcAft>
                <a:spcPct val="0"/>
              </a:spcAft>
            </a:pP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This document, </a:t>
            </a:r>
            <a:r>
              <a:rPr kumimoji="1" lang="en-US" altLang="ja-JP" sz="1700" b="1" u="sng" dirty="0">
                <a:solidFill>
                  <a:srgbClr val="FF0000"/>
                </a:solidFill>
                <a:latin typeface="Calibri" panose="020F0502020204030204" pitchFamily="34" charset="0"/>
                <a:ea typeface="Meiryo UI" panose="020B0604030504040204" pitchFamily="50" charset="-128"/>
                <a:cs typeface="Meiryo UI" panose="020B0604030504040204" pitchFamily="50" charset="-128"/>
              </a:rPr>
              <a:t>Ver. </a:t>
            </a:r>
            <a:r>
              <a:rPr kumimoji="1" lang="en-US" altLang="ja-JP" sz="1700" b="1" u="sng"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4.00</a:t>
            </a:r>
            <a:r>
              <a:rPr kumimoji="1" lang="en-US" altLang="ja-JP" sz="1700"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is updated from previous version</a:t>
            </a:r>
            <a:r>
              <a:rPr lang="en-US" altLang="ja-JP" sz="1700" b="1" dirty="0">
                <a:latin typeface="Calibri" panose="020F0502020204030204" pitchFamily="34" charset="0"/>
              </a:rPr>
              <a:t>. And it is covering newly released </a:t>
            </a:r>
            <a:r>
              <a:rPr lang="en-US" altLang="ja-JP" sz="1700" b="1" u="sng" dirty="0">
                <a:solidFill>
                  <a:srgbClr val="FF0000"/>
                </a:solidFill>
                <a:latin typeface="Calibri" panose="020F0502020204030204" pitchFamily="34" charset="0"/>
              </a:rPr>
              <a:t>firmware version </a:t>
            </a:r>
            <a:r>
              <a:rPr lang="en-US" altLang="ja-JP" sz="1700" b="1" u="sng" dirty="0" smtClean="0">
                <a:solidFill>
                  <a:srgbClr val="FF0000"/>
                </a:solidFill>
                <a:latin typeface="Calibri" panose="020F0502020204030204" pitchFamily="34" charset="0"/>
              </a:rPr>
              <a:t>4.00</a:t>
            </a:r>
            <a:r>
              <a:rPr lang="en-US" altLang="ja-JP" sz="1700" b="1" dirty="0" smtClean="0">
                <a:solidFill>
                  <a:srgbClr val="FF0000"/>
                </a:solidFill>
                <a:latin typeface="Calibri" panose="020F0502020204030204" pitchFamily="34" charset="0"/>
              </a:rPr>
              <a:t> </a:t>
            </a:r>
            <a:r>
              <a:rPr lang="en-US" altLang="ja-JP" sz="1700" b="1" dirty="0">
                <a:latin typeface="Calibri" panose="020F0502020204030204" pitchFamily="34" charset="0"/>
              </a:rPr>
              <a:t>of the </a:t>
            </a:r>
            <a:r>
              <a:rPr lang="en-US" altLang="ja-JP" sz="1700" b="1" dirty="0" smtClean="0">
                <a:latin typeface="Calibri" panose="020F0502020204030204" pitchFamily="34" charset="0"/>
              </a:rPr>
              <a:t>WJ-NX400, NX300, and NX200.</a:t>
            </a: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
            </a:r>
            <a:b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b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From </a:t>
            </a: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this document Ver. 2.20, the contents of three recorder models have been integrated into one NX series NVR SE document. And it is covering version 2.00 onward.</a:t>
            </a: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For the </a:t>
            </a: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earlier information of above version, please refer </a:t>
            </a:r>
            <a:r>
              <a:rPr kumimoji="1" lang="en-US" altLang="ja-JP" sz="1700" b="1" dirty="0">
                <a:latin typeface="Calibri" panose="020F0502020204030204" pitchFamily="34" charset="0"/>
                <a:ea typeface="Meiryo UI" panose="020B0604030504040204" pitchFamily="50" charset="-128"/>
                <a:cs typeface="Meiryo UI" panose="020B0604030504040204" pitchFamily="50" charset="-128"/>
              </a:rPr>
              <a:t>to </a:t>
            </a: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previous  documents.</a:t>
            </a: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Hence some of the specification &amp; function detail might be changed without announcement.</a:t>
            </a:r>
          </a:p>
          <a:p>
            <a:pPr lvl="0" defTabSz="914400" fontAlgn="base">
              <a:spcBef>
                <a:spcPct val="0"/>
              </a:spcBef>
              <a:spcAft>
                <a:spcPct val="0"/>
              </a:spcAft>
            </a:pPr>
            <a:endParaRPr kumimoji="1" lang="en-US" altLang="ja-JP" sz="1700" b="1" dirty="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This document is not cover all over about the product. Therefore, please utilize this document together with other materials such as “Installation Guide”, “Operating Instructions”, “Quick Reference Guide” “Specification Sheet” and “Product Presentation Material” so on as necessary. </a:t>
            </a:r>
          </a:p>
          <a:p>
            <a:pPr lvl="0" defTabSz="914400" fontAlgn="base">
              <a:spcBef>
                <a:spcPct val="0"/>
              </a:spcBef>
              <a:spcAft>
                <a:spcPct val="0"/>
              </a:spcAft>
            </a:pPr>
            <a:endPar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endParaRPr>
          </a:p>
          <a:p>
            <a:pPr lvl="0" defTabSz="914400" fontAlgn="base">
              <a:spcBef>
                <a:spcPct val="0"/>
              </a:spcBef>
              <a:spcAft>
                <a:spcPct val="0"/>
              </a:spcAft>
            </a:pPr>
            <a:r>
              <a:rPr kumimoji="1" lang="en-US" altLang="ja-JP" sz="1700" b="1" dirty="0" smtClean="0">
                <a:latin typeface="Calibri" panose="020F0502020204030204" pitchFamily="34" charset="0"/>
                <a:ea typeface="Meiryo UI" panose="020B0604030504040204" pitchFamily="50" charset="-128"/>
                <a:cs typeface="Meiryo UI" panose="020B0604030504040204" pitchFamily="50" charset="-128"/>
              </a:rPr>
              <a:t>These materials can be downloaded from the following website. </a:t>
            </a:r>
            <a:r>
              <a:rPr kumimoji="1" lang="en-US" altLang="ja-JP" sz="17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https://</a:t>
            </a:r>
            <a:r>
              <a:rPr kumimoji="1" lang="en-US" altLang="ja-JP" sz="1700" b="1" dirty="0" smtClean="0">
                <a:solidFill>
                  <a:srgbClr val="FFFF00"/>
                </a:solidFill>
                <a:latin typeface="Calibri" panose="020F0502020204030204" pitchFamily="34" charset="0"/>
                <a:ea typeface="Meiryo UI" panose="020B0604030504040204" pitchFamily="50" charset="-128"/>
                <a:cs typeface="Meiryo UI" panose="020B0604030504040204" pitchFamily="50" charset="-128"/>
              </a:rPr>
              <a:t>security.panasonic.com/training_support/documentation_database/</a:t>
            </a:r>
          </a:p>
          <a:p>
            <a:pPr defTabSz="914400" fontAlgn="base">
              <a:spcBef>
                <a:spcPct val="0"/>
              </a:spcBef>
              <a:spcAft>
                <a:spcPct val="0"/>
              </a:spcAft>
            </a:pPr>
            <a:r>
              <a:rPr kumimoji="1" lang="en-US" altLang="ja-JP" sz="1700" b="1" dirty="0">
                <a:solidFill>
                  <a:srgbClr val="FFFF00"/>
                </a:solidFill>
                <a:latin typeface="Calibri" panose="020F0502020204030204" pitchFamily="34" charset="0"/>
                <a:ea typeface="Meiryo UI" panose="020B0604030504040204" pitchFamily="50" charset="-128"/>
                <a:cs typeface="Meiryo UI" panose="020B0604030504040204" pitchFamily="50" charset="-128"/>
              </a:rPr>
              <a:t>https://bizpartner.panasonic.net/extranet/</a:t>
            </a:r>
          </a:p>
          <a:p>
            <a:pPr lvl="0" defTabSz="914400" fontAlgn="base">
              <a:spcBef>
                <a:spcPct val="0"/>
              </a:spcBef>
              <a:spcAft>
                <a:spcPct val="0"/>
              </a:spcAft>
            </a:pPr>
            <a:endParaRPr kumimoji="1" lang="en-US" altLang="ja-JP" sz="1800" b="1" dirty="0" smtClean="0">
              <a:latin typeface="Calibri" panose="020F0502020204030204" pitchFamily="34" charset="0"/>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2826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3118"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 – Reg. Key / Setup GUI</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6" name="正方形/長方形 15"/>
          <p:cNvSpPr/>
          <p:nvPr/>
        </p:nvSpPr>
        <p:spPr>
          <a:xfrm>
            <a:off x="306108" y="694385"/>
            <a:ext cx="8427578" cy="126188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register the options, the “Registration Key” is required that obtained from KMS.</a:t>
            </a:r>
          </a:p>
          <a:p>
            <a:pPr marL="285750" indent="-285750" algn="l" eaLnBrk="0" hangingPunct="0">
              <a:buFont typeface="Wingdings" panose="05000000000000000000" pitchFamily="2" charset="2"/>
              <a:buChar char="n"/>
            </a:pP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Enter the following Activation Key No. and the registration ID</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t>
            </a:r>
          </a:p>
          <a:p>
            <a:pPr marL="285750" indent="-285750" algn="l" eaLnBrk="0" hangingPunct="0">
              <a:buFont typeface="Wingdings" panose="05000000000000000000" pitchFamily="2" charset="2"/>
              <a:buChar char="n"/>
            </a:pP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a:p>
            <a:pPr marL="742950" lvl="1" indent="-285750" algn="l" eaLnBrk="0" hangingPunct="0">
              <a:buFont typeface="Wingdings" panose="05000000000000000000" pitchFamily="2" charset="2"/>
              <a:buChar char="Ø"/>
            </a:pP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Activation Key No</a:t>
            </a: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1574-0060-030C-1234</a:t>
            </a:r>
          </a:p>
          <a:p>
            <a:pPr marL="742950" lvl="1" indent="-285750" algn="l" eaLnBrk="0" hangingPunct="0">
              <a:buFont typeface="Wingdings" panose="05000000000000000000" pitchFamily="2" charset="2"/>
              <a:buChar char="Ø"/>
            </a:pP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Registration </a:t>
            </a: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ID</a:t>
            </a:r>
            <a:r>
              <a:rPr lang="en-US" altLang="ja-JP" b="1" dirty="0" smtClean="0">
                <a:solidFill>
                  <a:srgbClr val="FF0000"/>
                </a:solidFill>
                <a:effectLst/>
                <a:latin typeface="Calibri" panose="020F0502020204030204" pitchFamily="34" charset="0"/>
                <a:ea typeface="Meiryo UI" panose="020B0604030504040204" pitchFamily="50" charset="-128"/>
                <a:cs typeface="Calibri" panose="020F0502020204030204" pitchFamily="34" charset="0"/>
              </a:rPr>
              <a:t>: </a:t>
            </a:r>
            <a:r>
              <a:rPr lang="en-US" altLang="ja-JP"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264E-7A59</a:t>
            </a:r>
          </a:p>
        </p:txBody>
      </p:sp>
      <p:sp>
        <p:nvSpPr>
          <p:cNvPr id="24" name="正方形/長方形 23"/>
          <p:cNvSpPr/>
          <p:nvPr/>
        </p:nvSpPr>
        <p:spPr>
          <a:xfrm>
            <a:off x="304827" y="2383663"/>
            <a:ext cx="4170907" cy="754053"/>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To configure, go to [Setup] -&gt; [Advanced setup] -&gt; [Extra functions]   - &gt; [Failover]</a:t>
            </a:r>
          </a:p>
          <a:p>
            <a:pPr algn="l" eaLnBrk="0" hangingPunct="0"/>
            <a:r>
              <a:rPr lang="en-US" altLang="ja-JP" sz="1000" i="1" dirty="0" smtClean="0">
                <a:effectLst/>
                <a:latin typeface="Calibri" panose="020F0502020204030204" pitchFamily="34" charset="0"/>
                <a:ea typeface="Meiryo UI" panose="020B0604030504040204" pitchFamily="50" charset="-128"/>
                <a:cs typeface="Calibri" panose="020F0502020204030204" pitchFamily="34" charset="0"/>
              </a:rPr>
              <a:t>* The Failover screen will be displayed shown in the figure right.</a:t>
            </a:r>
            <a:endParaRPr lang="en-US" altLang="ja-JP" sz="1000" i="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2" name="図 1"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119" y="1744276"/>
            <a:ext cx="4501191" cy="2904102"/>
          </a:xfrm>
          <a:prstGeom prst="rect">
            <a:avLst/>
          </a:prstGeom>
        </p:spPr>
      </p:pic>
      <p:sp>
        <p:nvSpPr>
          <p:cNvPr id="4" name="正方形/長方形 3"/>
          <p:cNvSpPr/>
          <p:nvPr/>
        </p:nvSpPr>
        <p:spPr>
          <a:xfrm>
            <a:off x="388176" y="3567865"/>
            <a:ext cx="4090039" cy="1323439"/>
          </a:xfrm>
          <a:prstGeom prst="rect">
            <a:avLst/>
          </a:prstGeom>
        </p:spPr>
        <p:txBody>
          <a:bodyPr wrap="square">
            <a:spAutoFit/>
          </a:bodyPr>
          <a:lstStyle/>
          <a:p>
            <a:pPr algn="l"/>
            <a:r>
              <a:rPr lang="en-US" altLang="ja-JP" sz="1000" b="1" dirty="0">
                <a:solidFill>
                  <a:srgbClr val="FF0000"/>
                </a:solidFill>
                <a:effectLst/>
                <a:latin typeface="Calibri" panose="020F0502020204030204" pitchFamily="34" charset="0"/>
              </a:rPr>
              <a:t>Note:</a:t>
            </a:r>
          </a:p>
          <a:p>
            <a:pPr marL="171450" indent="-171450" algn="l">
              <a:buFont typeface="Wingdings" panose="05000000000000000000" pitchFamily="2" charset="2"/>
              <a:buChar char="l"/>
            </a:pPr>
            <a:r>
              <a:rPr lang="en-US" altLang="ja-JP" sz="1000" dirty="0" smtClean="0">
                <a:effectLst/>
                <a:latin typeface="Calibri" panose="020F0502020204030204" pitchFamily="34" charset="0"/>
              </a:rPr>
              <a:t>Monitoring </a:t>
            </a:r>
            <a:r>
              <a:rPr lang="en-US" altLang="ja-JP" sz="1000" dirty="0">
                <a:effectLst/>
                <a:latin typeface="Calibri" panose="020F0502020204030204" pitchFamily="34" charset="0"/>
              </a:rPr>
              <a:t>target master recorders are WJ-NX400 series only.</a:t>
            </a:r>
          </a:p>
          <a:p>
            <a:pPr marL="171450" indent="-171450" algn="l">
              <a:buFont typeface="Wingdings" panose="05000000000000000000" pitchFamily="2" charset="2"/>
              <a:buChar char="l"/>
            </a:pPr>
            <a:r>
              <a:rPr lang="en-US" altLang="ja-JP" sz="1000" dirty="0" smtClean="0">
                <a:effectLst/>
                <a:latin typeface="Calibri" panose="020F0502020204030204" pitchFamily="34" charset="0"/>
              </a:rPr>
              <a:t>The </a:t>
            </a:r>
            <a:r>
              <a:rPr lang="en-US" altLang="ja-JP" sz="1000" dirty="0">
                <a:effectLst/>
                <a:latin typeface="Calibri" panose="020F0502020204030204" pitchFamily="34" charset="0"/>
              </a:rPr>
              <a:t>recorder whose HDD operation mode </a:t>
            </a:r>
            <a:r>
              <a:rPr lang="en-US" altLang="ja-JP" sz="900" dirty="0">
                <a:effectLst/>
                <a:latin typeface="Calibri" panose="020F0502020204030204" pitchFamily="34" charset="0"/>
              </a:rPr>
              <a:t>(single/Mirroring/RAID5/RAID6) </a:t>
            </a:r>
            <a:r>
              <a:rPr lang="en-US" altLang="ja-JP" sz="1000" dirty="0">
                <a:effectLst/>
                <a:latin typeface="Calibri" panose="020F0502020204030204" pitchFamily="34" charset="0"/>
              </a:rPr>
              <a:t>is different from the slave </a:t>
            </a:r>
            <a:r>
              <a:rPr lang="en-US" altLang="ja-JP" sz="1000" dirty="0" smtClean="0">
                <a:effectLst/>
                <a:latin typeface="Calibri" panose="020F0502020204030204" pitchFamily="34" charset="0"/>
              </a:rPr>
              <a:t>recorder's HDD </a:t>
            </a:r>
            <a:r>
              <a:rPr lang="en-US" altLang="ja-JP" sz="1000" dirty="0">
                <a:effectLst/>
                <a:latin typeface="Calibri" panose="020F0502020204030204" pitchFamily="34" charset="0"/>
              </a:rPr>
              <a:t>operation mode can not be set as the master recorder for monitoring.</a:t>
            </a:r>
          </a:p>
          <a:p>
            <a:pPr marL="171450" indent="-171450" algn="l">
              <a:buFont typeface="Wingdings" panose="05000000000000000000" pitchFamily="2" charset="2"/>
              <a:buChar char="l"/>
            </a:pPr>
            <a:r>
              <a:rPr lang="en-US" altLang="ja-JP" sz="1000" dirty="0" smtClean="0">
                <a:effectLst/>
                <a:latin typeface="Calibri" panose="020F0502020204030204" pitchFamily="34" charset="0"/>
              </a:rPr>
              <a:t>The </a:t>
            </a:r>
            <a:r>
              <a:rPr lang="en-US" altLang="ja-JP" sz="1000" dirty="0">
                <a:effectLst/>
                <a:latin typeface="Calibri" panose="020F0502020204030204" pitchFamily="34" charset="0"/>
              </a:rPr>
              <a:t>camera group recording operates according to the camera group recording setting set in the </a:t>
            </a:r>
            <a:r>
              <a:rPr lang="en-US" altLang="ja-JP" sz="1000" dirty="0" smtClean="0">
                <a:effectLst/>
                <a:latin typeface="Calibri" panose="020F0502020204030204" pitchFamily="34" charset="0"/>
              </a:rPr>
              <a:t>slave recorder</a:t>
            </a:r>
            <a:r>
              <a:rPr lang="en-US" altLang="ja-JP" sz="1000" dirty="0">
                <a:effectLst/>
                <a:latin typeface="Calibri" panose="020F0502020204030204" pitchFamily="34" charset="0"/>
              </a:rPr>
              <a:t>. The camera group recording setting of the master recorder is not inherited.</a:t>
            </a:r>
            <a:endParaRPr lang="ja-JP" altLang="en-US" sz="1000" dirty="0">
              <a:effectLst/>
              <a:latin typeface="Calibri" panose="020F0502020204030204" pitchFamily="34" charset="0"/>
            </a:endParaRPr>
          </a:p>
        </p:txBody>
      </p:sp>
      <p:sp>
        <p:nvSpPr>
          <p:cNvPr id="13" name="角丸四角形吹き出し 12"/>
          <p:cNvSpPr/>
          <p:nvPr/>
        </p:nvSpPr>
        <p:spPr>
          <a:xfrm>
            <a:off x="7156938" y="1264360"/>
            <a:ext cx="1711571" cy="376873"/>
          </a:xfrm>
          <a:prstGeom prst="wedgeRoundRectCallout">
            <a:avLst>
              <a:gd name="adj1" fmla="val -20948"/>
              <a:gd name="adj2" fmla="val 4838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i="1" dirty="0" smtClean="0">
                <a:solidFill>
                  <a:srgbClr val="FF0000"/>
                </a:solidFill>
                <a:effectLst/>
                <a:latin typeface="Calibri" panose="020F0502020204030204" pitchFamily="34" charset="0"/>
              </a:rPr>
              <a:t>This is Free license, however registration is required.</a:t>
            </a:r>
            <a:endParaRPr lang="en-US" altLang="ja-JP" sz="900" b="1" i="1" dirty="0">
              <a:solidFill>
                <a:srgbClr val="FF0000"/>
              </a:solidFill>
              <a:effectLst/>
              <a:latin typeface="Calibri" panose="020F0502020204030204" pitchFamily="34" charset="0"/>
            </a:endParaRPr>
          </a:p>
        </p:txBody>
      </p:sp>
      <p:sp>
        <p:nvSpPr>
          <p:cNvPr id="23" name="テキスト ボックス 2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123489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3118" y="-87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 – Setup Procedure</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pic>
        <p:nvPicPr>
          <p:cNvPr id="8" name="図 7"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411" y="1575931"/>
            <a:ext cx="3264197" cy="2283938"/>
          </a:xfrm>
          <a:prstGeom prst="rect">
            <a:avLst/>
          </a:prstGeom>
        </p:spPr>
      </p:pic>
      <p:pic>
        <p:nvPicPr>
          <p:cNvPr id="9" name="図 8"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26" y="1575931"/>
            <a:ext cx="4721249" cy="2517333"/>
          </a:xfrm>
          <a:prstGeom prst="rect">
            <a:avLst/>
          </a:prstGeom>
        </p:spPr>
      </p:pic>
      <p:sp>
        <p:nvSpPr>
          <p:cNvPr id="17" name="正方形/長方形 16"/>
          <p:cNvSpPr/>
          <p:nvPr/>
        </p:nvSpPr>
        <p:spPr>
          <a:xfrm>
            <a:off x="311970" y="694385"/>
            <a:ext cx="8427578" cy="33855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followings are setup procedure for the Failover.</a:t>
            </a:r>
          </a:p>
        </p:txBody>
      </p:sp>
      <p:sp>
        <p:nvSpPr>
          <p:cNvPr id="18" name="二等辺三角形 17"/>
          <p:cNvSpPr/>
          <p:nvPr/>
        </p:nvSpPr>
        <p:spPr>
          <a:xfrm rot="5400000">
            <a:off x="4919834" y="2666416"/>
            <a:ext cx="736600" cy="2586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正方形/長方形 18"/>
          <p:cNvSpPr/>
          <p:nvPr/>
        </p:nvSpPr>
        <p:spPr>
          <a:xfrm>
            <a:off x="2746637" y="1944758"/>
            <a:ext cx="576855"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角丸四角形吹き出し 19"/>
          <p:cNvSpPr/>
          <p:nvPr/>
        </p:nvSpPr>
        <p:spPr>
          <a:xfrm>
            <a:off x="1486307" y="1317108"/>
            <a:ext cx="1517125" cy="247926"/>
          </a:xfrm>
          <a:prstGeom prst="wedgeRoundRectCallout">
            <a:avLst>
              <a:gd name="adj1" fmla="val 38558"/>
              <a:gd name="adj2" fmla="val 19999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Select “On (monitoring)”</a:t>
            </a:r>
            <a:endParaRPr lang="en-US" altLang="ja-JP" sz="900" b="1" dirty="0">
              <a:solidFill>
                <a:schemeClr val="tx1"/>
              </a:solidFill>
              <a:effectLst/>
              <a:latin typeface="Calibri" panose="020F0502020204030204" pitchFamily="34" charset="0"/>
            </a:endParaRPr>
          </a:p>
        </p:txBody>
      </p:sp>
      <p:sp>
        <p:nvSpPr>
          <p:cNvPr id="21" name="正方形/長方形 20"/>
          <p:cNvSpPr/>
          <p:nvPr/>
        </p:nvSpPr>
        <p:spPr>
          <a:xfrm>
            <a:off x="2740775" y="2326552"/>
            <a:ext cx="500656"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角丸四角形吹き出し 21"/>
          <p:cNvSpPr/>
          <p:nvPr/>
        </p:nvSpPr>
        <p:spPr>
          <a:xfrm>
            <a:off x="3350411" y="2249154"/>
            <a:ext cx="1682564" cy="546594"/>
          </a:xfrm>
          <a:prstGeom prst="wedgeRoundRectCallout">
            <a:avLst>
              <a:gd name="adj1" fmla="val -56108"/>
              <a:gd name="adj2" fmla="val -2777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2</a:t>
            </a:r>
            <a:r>
              <a:rPr lang="en-US" altLang="ja-JP" sz="900" b="1" dirty="0" smtClean="0">
                <a:solidFill>
                  <a:schemeClr val="tx1"/>
                </a:solidFill>
                <a:effectLst/>
                <a:latin typeface="Calibri" panose="020F0502020204030204" pitchFamily="34" charset="0"/>
              </a:rPr>
              <a:t>. Click “Setup” of Registered information.</a:t>
            </a:r>
          </a:p>
          <a:p>
            <a:pPr algn="l"/>
            <a:r>
              <a:rPr lang="en-US" altLang="ja-JP" sz="800" dirty="0" smtClean="0">
                <a:solidFill>
                  <a:schemeClr val="tx1"/>
                </a:solidFill>
                <a:effectLst/>
                <a:latin typeface="Calibri" panose="020F0502020204030204" pitchFamily="34" charset="0"/>
              </a:rPr>
              <a:t>* Setup GUI will be displayed as shown in the figure right.</a:t>
            </a:r>
            <a:endParaRPr lang="en-US" altLang="ja-JP" sz="800" dirty="0">
              <a:solidFill>
                <a:schemeClr val="tx1"/>
              </a:solidFill>
              <a:effectLst/>
              <a:latin typeface="Calibri" panose="020F0502020204030204" pitchFamily="34" charset="0"/>
            </a:endParaRPr>
          </a:p>
        </p:txBody>
      </p:sp>
      <p:sp>
        <p:nvSpPr>
          <p:cNvPr id="23" name="正方形/長方形 22"/>
          <p:cNvSpPr/>
          <p:nvPr/>
        </p:nvSpPr>
        <p:spPr>
          <a:xfrm>
            <a:off x="6290934" y="2118927"/>
            <a:ext cx="2266912" cy="39766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角丸四角形吹き出し 27"/>
          <p:cNvSpPr/>
          <p:nvPr/>
        </p:nvSpPr>
        <p:spPr>
          <a:xfrm>
            <a:off x="6541477" y="1358145"/>
            <a:ext cx="2274278" cy="376873"/>
          </a:xfrm>
          <a:prstGeom prst="wedgeRoundRectCallout">
            <a:avLst>
              <a:gd name="adj1" fmla="val -27391"/>
              <a:gd name="adj2" fmla="val 14325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3</a:t>
            </a:r>
            <a:r>
              <a:rPr lang="en-US" altLang="ja-JP" sz="900" b="1" dirty="0" smtClean="0">
                <a:solidFill>
                  <a:schemeClr val="tx1"/>
                </a:solidFill>
                <a:effectLst/>
                <a:latin typeface="Calibri" panose="020F0502020204030204" pitchFamily="34" charset="0"/>
              </a:rPr>
              <a:t>. Enter IP address, User name and Password of the targeted master recorders</a:t>
            </a:r>
            <a:endParaRPr lang="en-US" altLang="ja-JP" sz="900" b="1" dirty="0">
              <a:solidFill>
                <a:schemeClr val="tx1"/>
              </a:solidFill>
              <a:effectLst/>
              <a:latin typeface="Calibri" panose="020F0502020204030204" pitchFamily="34" charset="0"/>
            </a:endParaRPr>
          </a:p>
        </p:txBody>
      </p:sp>
      <p:sp>
        <p:nvSpPr>
          <p:cNvPr id="29" name="正方形/長方形 28"/>
          <p:cNvSpPr/>
          <p:nvPr/>
        </p:nvSpPr>
        <p:spPr>
          <a:xfrm>
            <a:off x="6547339" y="3746007"/>
            <a:ext cx="398585"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角丸四角形吹き出し 29"/>
          <p:cNvSpPr/>
          <p:nvPr/>
        </p:nvSpPr>
        <p:spPr>
          <a:xfrm>
            <a:off x="6611822" y="3969301"/>
            <a:ext cx="808892" cy="247926"/>
          </a:xfrm>
          <a:prstGeom prst="wedgeRoundRectCallout">
            <a:avLst>
              <a:gd name="adj1" fmla="val -31373"/>
              <a:gd name="adj2" fmla="val -9080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4. Click “OK”</a:t>
            </a:r>
            <a:endParaRPr lang="en-US" altLang="ja-JP" sz="900" b="1" dirty="0">
              <a:solidFill>
                <a:schemeClr val="tx1"/>
              </a:solidFill>
              <a:effectLst/>
              <a:latin typeface="Calibri" panose="020F0502020204030204" pitchFamily="34" charset="0"/>
            </a:endParaRPr>
          </a:p>
        </p:txBody>
      </p:sp>
      <p:sp>
        <p:nvSpPr>
          <p:cNvPr id="31" name="正方形/長方形 30"/>
          <p:cNvSpPr/>
          <p:nvPr/>
        </p:nvSpPr>
        <p:spPr>
          <a:xfrm>
            <a:off x="1281125" y="2484813"/>
            <a:ext cx="1465512" cy="469401"/>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2" name="角丸四角形吹き出し 31"/>
          <p:cNvSpPr/>
          <p:nvPr/>
        </p:nvSpPr>
        <p:spPr>
          <a:xfrm>
            <a:off x="1281125" y="3017016"/>
            <a:ext cx="1682564" cy="382676"/>
          </a:xfrm>
          <a:prstGeom prst="wedgeRoundRectCallout">
            <a:avLst>
              <a:gd name="adj1" fmla="val -22665"/>
              <a:gd name="adj2" fmla="val -6347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rgbClr val="FF0000"/>
                </a:solidFill>
                <a:effectLst/>
                <a:latin typeface="Calibri" panose="020F0502020204030204" pitchFamily="34" charset="0"/>
              </a:rPr>
              <a:t>Registered information will be displayed after the step 4.</a:t>
            </a:r>
            <a:endParaRPr lang="en-US" altLang="ja-JP" sz="800" dirty="0">
              <a:solidFill>
                <a:srgbClr val="FF0000"/>
              </a:solidFill>
              <a:effectLst/>
              <a:latin typeface="Calibri" panose="020F0502020204030204" pitchFamily="34" charset="0"/>
            </a:endParaRPr>
          </a:p>
        </p:txBody>
      </p:sp>
      <p:sp>
        <p:nvSpPr>
          <p:cNvPr id="33" name="正方形/長方形 32"/>
          <p:cNvSpPr/>
          <p:nvPr/>
        </p:nvSpPr>
        <p:spPr>
          <a:xfrm>
            <a:off x="3634151" y="1933022"/>
            <a:ext cx="357597"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角丸四角形吹き出し 33"/>
          <p:cNvSpPr/>
          <p:nvPr/>
        </p:nvSpPr>
        <p:spPr>
          <a:xfrm>
            <a:off x="3672822" y="1293648"/>
            <a:ext cx="1233967" cy="429646"/>
          </a:xfrm>
          <a:prstGeom prst="wedgeRoundRectCallout">
            <a:avLst>
              <a:gd name="adj1" fmla="val -25963"/>
              <a:gd name="adj2" fmla="val 9767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5. Click “Apply” </a:t>
            </a:r>
          </a:p>
          <a:p>
            <a:pPr algn="l"/>
            <a:r>
              <a:rPr lang="en-US" altLang="ja-JP" sz="800" dirty="0" smtClean="0">
                <a:solidFill>
                  <a:schemeClr val="tx1"/>
                </a:solidFill>
                <a:effectLst/>
                <a:latin typeface="Calibri" panose="020F0502020204030204" pitchFamily="34" charset="0"/>
              </a:rPr>
              <a:t>* The system will automatically reboot.</a:t>
            </a:r>
            <a:endParaRPr lang="en-US" altLang="ja-JP" sz="800" dirty="0">
              <a:solidFill>
                <a:schemeClr val="tx1"/>
              </a:solidFill>
              <a:effectLst/>
              <a:latin typeface="Calibri" panose="020F0502020204030204" pitchFamily="34" charset="0"/>
            </a:endParaRPr>
          </a:p>
        </p:txBody>
      </p:sp>
      <p:sp>
        <p:nvSpPr>
          <p:cNvPr id="43" name="テキスト ボックス 42"/>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4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75454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478980" y="1085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Failover Function – GUI and Status check</a:t>
            </a:r>
            <a:endParaRPr lang="en-US"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pic>
        <p:nvPicPr>
          <p:cNvPr id="2" name="図 1"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049" y="1696913"/>
            <a:ext cx="3806722" cy="2011961"/>
          </a:xfrm>
          <a:prstGeom prst="rect">
            <a:avLst/>
          </a:prstGeom>
        </p:spPr>
      </p:pic>
      <p:pic>
        <p:nvPicPr>
          <p:cNvPr id="4" name="図 3"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747" y="1696913"/>
            <a:ext cx="4724584" cy="2517333"/>
          </a:xfrm>
          <a:prstGeom prst="rect">
            <a:avLst/>
          </a:prstGeom>
        </p:spPr>
      </p:pic>
      <p:sp>
        <p:nvSpPr>
          <p:cNvPr id="11" name="二等辺三角形 10"/>
          <p:cNvSpPr/>
          <p:nvPr/>
        </p:nvSpPr>
        <p:spPr>
          <a:xfrm rot="5400000">
            <a:off x="3748622" y="2572624"/>
            <a:ext cx="736600" cy="2586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329556" y="694385"/>
            <a:ext cx="8709007" cy="338554"/>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following is displaying during the Failover mode, and available setup menu.</a:t>
            </a:r>
          </a:p>
        </p:txBody>
      </p:sp>
      <p:sp>
        <p:nvSpPr>
          <p:cNvPr id="13" name="正方形/長方形 12"/>
          <p:cNvSpPr/>
          <p:nvPr/>
        </p:nvSpPr>
        <p:spPr>
          <a:xfrm>
            <a:off x="2002257" y="3016256"/>
            <a:ext cx="430281"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角丸四角形吹き出し 14"/>
          <p:cNvSpPr/>
          <p:nvPr/>
        </p:nvSpPr>
        <p:spPr>
          <a:xfrm>
            <a:off x="265180" y="3429712"/>
            <a:ext cx="2044245" cy="279162"/>
          </a:xfrm>
          <a:prstGeom prst="wedgeRoundRectCallout">
            <a:avLst>
              <a:gd name="adj1" fmla="val 34838"/>
              <a:gd name="adj2" fmla="val -15033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Click “Setup” to display setup menu.</a:t>
            </a:r>
            <a:endParaRPr lang="en-US" altLang="ja-JP" sz="800" dirty="0">
              <a:solidFill>
                <a:schemeClr val="tx1"/>
              </a:solidFill>
              <a:effectLst/>
              <a:latin typeface="Calibri" panose="020F0502020204030204" pitchFamily="34" charset="0"/>
            </a:endParaRPr>
          </a:p>
        </p:txBody>
      </p:sp>
      <p:sp>
        <p:nvSpPr>
          <p:cNvPr id="16" name="正方形/長方形 15"/>
          <p:cNvSpPr/>
          <p:nvPr/>
        </p:nvSpPr>
        <p:spPr>
          <a:xfrm>
            <a:off x="7547271" y="3134490"/>
            <a:ext cx="430281"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角丸四角形吹き出し 16"/>
          <p:cNvSpPr/>
          <p:nvPr/>
        </p:nvSpPr>
        <p:spPr>
          <a:xfrm>
            <a:off x="7098323" y="3536222"/>
            <a:ext cx="1864034" cy="396880"/>
          </a:xfrm>
          <a:prstGeom prst="wedgeRoundRectCallout">
            <a:avLst>
              <a:gd name="adj1" fmla="val -11972"/>
              <a:gd name="adj2" fmla="val -12227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Click “Update” to confirm current status of each master recorder.</a:t>
            </a:r>
            <a:endParaRPr lang="en-US" altLang="ja-JP" sz="800" dirty="0">
              <a:solidFill>
                <a:schemeClr val="tx1"/>
              </a:solidFill>
              <a:effectLst/>
              <a:latin typeface="Calibri" panose="020F0502020204030204" pitchFamily="34" charset="0"/>
            </a:endParaRPr>
          </a:p>
        </p:txBody>
      </p:sp>
      <p:sp>
        <p:nvSpPr>
          <p:cNvPr id="18" name="正方形/長方形 17"/>
          <p:cNvSpPr/>
          <p:nvPr/>
        </p:nvSpPr>
        <p:spPr>
          <a:xfrm>
            <a:off x="5237974" y="2607915"/>
            <a:ext cx="2686825" cy="469401"/>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角丸四角形吹き出し 18"/>
          <p:cNvSpPr/>
          <p:nvPr/>
        </p:nvSpPr>
        <p:spPr>
          <a:xfrm>
            <a:off x="6180145" y="1315883"/>
            <a:ext cx="2782212" cy="823588"/>
          </a:xfrm>
          <a:prstGeom prst="wedgeRoundRectCallout">
            <a:avLst>
              <a:gd name="adj1" fmla="val -37985"/>
              <a:gd name="adj2" fmla="val 10822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rgbClr val="FF0000"/>
                </a:solidFill>
                <a:effectLst/>
                <a:latin typeface="Calibri" panose="020F0502020204030204" pitchFamily="34" charset="0"/>
              </a:rPr>
              <a:t>Status condition:</a:t>
            </a:r>
          </a:p>
          <a:p>
            <a:pPr algn="l"/>
            <a:r>
              <a:rPr lang="en-US" altLang="ja-JP" sz="900" b="1" u="sng" dirty="0" smtClean="0">
                <a:solidFill>
                  <a:schemeClr val="bg2"/>
                </a:solidFill>
                <a:effectLst/>
                <a:latin typeface="Calibri" panose="020F0502020204030204" pitchFamily="34" charset="0"/>
              </a:rPr>
              <a:t>1. Available: </a:t>
            </a:r>
            <a:r>
              <a:rPr lang="en-US" altLang="ja-JP" sz="900" b="1" dirty="0" smtClean="0">
                <a:solidFill>
                  <a:schemeClr val="bg2"/>
                </a:solidFill>
                <a:effectLst/>
                <a:latin typeface="Calibri" panose="020F0502020204030204" pitchFamily="34" charset="0"/>
              </a:rPr>
              <a:t>On monitoring, Failover possible</a:t>
            </a:r>
          </a:p>
          <a:p>
            <a:pPr algn="l"/>
            <a:r>
              <a:rPr lang="en-US" altLang="ja-JP" sz="900" b="1" u="sng" dirty="0" smtClean="0">
                <a:solidFill>
                  <a:schemeClr val="bg2"/>
                </a:solidFill>
                <a:effectLst/>
                <a:latin typeface="Calibri" panose="020F0502020204030204" pitchFamily="34" charset="0"/>
              </a:rPr>
              <a:t>2. Not available: </a:t>
            </a:r>
            <a:r>
              <a:rPr lang="en-US" altLang="ja-JP" sz="900" b="1" dirty="0" smtClean="0">
                <a:solidFill>
                  <a:schemeClr val="bg2"/>
                </a:solidFill>
                <a:effectLst/>
                <a:latin typeface="Calibri" panose="020F0502020204030204" pitchFamily="34" charset="0"/>
              </a:rPr>
              <a:t>Mismatching of  Version / License,  </a:t>
            </a:r>
          </a:p>
          <a:p>
            <a:pPr algn="l"/>
            <a:r>
              <a:rPr lang="en-US" altLang="ja-JP" sz="900" b="1" dirty="0">
                <a:solidFill>
                  <a:schemeClr val="bg2"/>
                </a:solidFill>
                <a:effectLst/>
                <a:latin typeface="Calibri" panose="020F0502020204030204" pitchFamily="34" charset="0"/>
              </a:rPr>
              <a:t> </a:t>
            </a:r>
            <a:r>
              <a:rPr lang="en-US" altLang="ja-JP" sz="900" b="1" dirty="0" smtClean="0">
                <a:solidFill>
                  <a:schemeClr val="bg2"/>
                </a:solidFill>
                <a:effectLst/>
                <a:latin typeface="Calibri" panose="020F0502020204030204" pitchFamily="34" charset="0"/>
              </a:rPr>
              <a:t>                               User name and Password, etc.</a:t>
            </a:r>
          </a:p>
          <a:p>
            <a:pPr algn="l"/>
            <a:r>
              <a:rPr lang="en-US" altLang="ja-JP" sz="900" b="1" u="sng" dirty="0" smtClean="0">
                <a:solidFill>
                  <a:schemeClr val="bg2"/>
                </a:solidFill>
                <a:effectLst/>
                <a:latin typeface="Calibri" panose="020F0502020204030204" pitchFamily="34" charset="0"/>
              </a:rPr>
              <a:t>3. Suspend: </a:t>
            </a:r>
            <a:r>
              <a:rPr lang="en-US" altLang="ja-JP" sz="900" b="1" dirty="0" smtClean="0">
                <a:solidFill>
                  <a:schemeClr val="bg2"/>
                </a:solidFill>
                <a:effectLst/>
                <a:latin typeface="Calibri" panose="020F0502020204030204" pitchFamily="34" charset="0"/>
              </a:rPr>
              <a:t>Failover setup is “OFF” </a:t>
            </a:r>
            <a:endParaRPr lang="en-US" altLang="ja-JP" sz="800" dirty="0">
              <a:solidFill>
                <a:schemeClr val="bg2"/>
              </a:solidFill>
              <a:effectLst/>
              <a:latin typeface="Calibri" panose="020F0502020204030204" pitchFamily="34" charset="0"/>
            </a:endParaRPr>
          </a:p>
        </p:txBody>
      </p:sp>
      <p:sp>
        <p:nvSpPr>
          <p:cNvPr id="30" name="テキスト ボックス 29"/>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298124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9350"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Camera Group Recording</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24" name="正方形/長方形 23"/>
          <p:cNvSpPr/>
          <p:nvPr/>
        </p:nvSpPr>
        <p:spPr>
          <a:xfrm>
            <a:off x="319506" y="683889"/>
            <a:ext cx="8642786" cy="584765"/>
          </a:xfrm>
          <a:prstGeom prst="rect">
            <a:avLst/>
          </a:prstGeom>
        </p:spPr>
        <p:txBody>
          <a:bodyPr wrap="square" lIns="91429" tIns="45715" rIns="91429" bIns="45715">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Camera group recording function allows to set two groups of saving recording period for each camera group at each installation locations. </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6" name="左中かっこ 25"/>
          <p:cNvSpPr/>
          <p:nvPr/>
        </p:nvSpPr>
        <p:spPr>
          <a:xfrm>
            <a:off x="5686136" y="2117710"/>
            <a:ext cx="190981" cy="147824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grpSp>
        <p:nvGrpSpPr>
          <p:cNvPr id="27" name="グループ化 26"/>
          <p:cNvGrpSpPr/>
          <p:nvPr/>
        </p:nvGrpSpPr>
        <p:grpSpPr>
          <a:xfrm>
            <a:off x="483472" y="3184573"/>
            <a:ext cx="2017264" cy="1191413"/>
            <a:chOff x="617551" y="3332871"/>
            <a:chExt cx="2142877" cy="1239129"/>
          </a:xfrm>
        </p:grpSpPr>
        <p:sp>
          <p:nvSpPr>
            <p:cNvPr id="28" name="正方形/長方形 27"/>
            <p:cNvSpPr/>
            <p:nvPr/>
          </p:nvSpPr>
          <p:spPr>
            <a:xfrm>
              <a:off x="617551" y="3332871"/>
              <a:ext cx="2142877" cy="1239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24" y="3614060"/>
              <a:ext cx="6096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997" y="3611176"/>
              <a:ext cx="759219" cy="40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883" y="4064910"/>
              <a:ext cx="6096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86"/>
            <p:cNvSpPr txBox="1">
              <a:spLocks noChangeArrowheads="1"/>
            </p:cNvSpPr>
            <p:nvPr/>
          </p:nvSpPr>
          <p:spPr bwMode="auto">
            <a:xfrm>
              <a:off x="809636" y="3407355"/>
              <a:ext cx="82997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a:t>
              </a:r>
              <a:r>
                <a:rPr lang="en-US" altLang="ja-JP" sz="1200" b="1" dirty="0">
                  <a:solidFill>
                    <a:prstClr val="black"/>
                  </a:solidFill>
                  <a:effectLst/>
                  <a:latin typeface="Calibri" panose="020F0502020204030204" pitchFamily="34" charset="0"/>
                  <a:ea typeface="Meiryo UI"/>
                  <a:cs typeface="Meiryo UI" panose="020B0604030504040204" pitchFamily="50" charset="-128"/>
                </a:rPr>
                <a:t>5</a:t>
              </a:r>
            </a:p>
          </p:txBody>
        </p:sp>
        <p:sp>
          <p:nvSpPr>
            <p:cNvPr id="33" name="Text Box 186"/>
            <p:cNvSpPr txBox="1">
              <a:spLocks noChangeArrowheads="1"/>
            </p:cNvSpPr>
            <p:nvPr/>
          </p:nvSpPr>
          <p:spPr bwMode="auto">
            <a:xfrm>
              <a:off x="1804842" y="3432539"/>
              <a:ext cx="82997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6</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34" name="Text Box 186"/>
            <p:cNvSpPr txBox="1">
              <a:spLocks noChangeArrowheads="1"/>
            </p:cNvSpPr>
            <p:nvPr/>
          </p:nvSpPr>
          <p:spPr bwMode="auto">
            <a:xfrm>
              <a:off x="1861830" y="4181264"/>
              <a:ext cx="82997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7</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pic>
        <p:nvPicPr>
          <p:cNvPr id="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709" y="2716045"/>
            <a:ext cx="113982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 Box 186"/>
          <p:cNvSpPr txBox="1">
            <a:spLocks noChangeArrowheads="1"/>
          </p:cNvSpPr>
          <p:nvPr/>
        </p:nvSpPr>
        <p:spPr bwMode="auto">
          <a:xfrm>
            <a:off x="4064926" y="3312548"/>
            <a:ext cx="1148327"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WJ-NX400</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37" name="Text Box 186"/>
          <p:cNvSpPr txBox="1">
            <a:spLocks noChangeArrowheads="1"/>
          </p:cNvSpPr>
          <p:nvPr/>
        </p:nvSpPr>
        <p:spPr bwMode="auto">
          <a:xfrm>
            <a:off x="852098" y="3045780"/>
            <a:ext cx="1148327" cy="276999"/>
          </a:xfrm>
          <a:prstGeom prst="rect">
            <a:avLst/>
          </a:prstGeom>
          <a:solidFill>
            <a:srgbClr val="0000FF"/>
          </a:solidFill>
          <a:ln>
            <a:noFill/>
          </a:ln>
          <a:effectLst/>
          <a:extLst/>
        </p:spPr>
        <p:txBody>
          <a:bodyPr wrap="square">
            <a:spAutoFit/>
          </a:bodyPr>
          <a:lstStyle/>
          <a:p>
            <a:r>
              <a:rPr lang="en-US" altLang="ja-JP" sz="1200" b="1" dirty="0" smtClean="0">
                <a:solidFill>
                  <a:schemeClr val="bg1"/>
                </a:solidFill>
                <a:effectLst/>
                <a:latin typeface="Calibri" panose="020F0502020204030204" pitchFamily="34" charset="0"/>
                <a:ea typeface="Meiryo UI"/>
                <a:cs typeface="Meiryo UI" panose="020B0604030504040204" pitchFamily="50" charset="-128"/>
              </a:rPr>
              <a:t>Area (B)</a:t>
            </a:r>
            <a:endParaRPr lang="en-US" altLang="ja-JP" sz="1200" b="1" dirty="0">
              <a:solidFill>
                <a:schemeClr val="bg1"/>
              </a:solidFill>
              <a:effectLst/>
              <a:latin typeface="Calibri" panose="020F0502020204030204" pitchFamily="34" charset="0"/>
              <a:ea typeface="Meiryo UI"/>
              <a:cs typeface="Meiryo UI" panose="020B0604030504040204" pitchFamily="50" charset="-128"/>
            </a:endParaRPr>
          </a:p>
        </p:txBody>
      </p:sp>
      <p:cxnSp>
        <p:nvCxnSpPr>
          <p:cNvPr id="38" name="カギ線コネクタ 37"/>
          <p:cNvCxnSpPr>
            <a:endCxn id="35" idx="0"/>
          </p:cNvCxnSpPr>
          <p:nvPr/>
        </p:nvCxnSpPr>
        <p:spPr>
          <a:xfrm>
            <a:off x="2341717" y="2083020"/>
            <a:ext cx="878905" cy="633025"/>
          </a:xfrm>
          <a:prstGeom prst="bentConnector2">
            <a:avLst/>
          </a:prstGeom>
        </p:spPr>
        <p:style>
          <a:lnRef idx="1">
            <a:schemeClr val="accent6"/>
          </a:lnRef>
          <a:fillRef idx="0">
            <a:schemeClr val="accent6"/>
          </a:fillRef>
          <a:effectRef idx="0">
            <a:schemeClr val="accent6"/>
          </a:effectRef>
          <a:fontRef idx="minor">
            <a:schemeClr val="tx1"/>
          </a:fontRef>
        </p:style>
      </p:cxnSp>
      <p:cxnSp>
        <p:nvCxnSpPr>
          <p:cNvPr id="39" name="カギ線コネクタ 38"/>
          <p:cNvCxnSpPr>
            <a:stCxn id="28" idx="3"/>
            <a:endCxn id="35" idx="2"/>
          </p:cNvCxnSpPr>
          <p:nvPr/>
        </p:nvCxnSpPr>
        <p:spPr>
          <a:xfrm flipV="1">
            <a:off x="2500736" y="3057357"/>
            <a:ext cx="719886" cy="722923"/>
          </a:xfrm>
          <a:prstGeom prst="bentConnector2">
            <a:avLst/>
          </a:prstGeom>
        </p:spPr>
        <p:style>
          <a:lnRef idx="1">
            <a:schemeClr val="accent6"/>
          </a:lnRef>
          <a:fillRef idx="0">
            <a:schemeClr val="accent6"/>
          </a:fillRef>
          <a:effectRef idx="0">
            <a:schemeClr val="accent6"/>
          </a:effectRef>
          <a:fontRef idx="minor">
            <a:schemeClr val="tx1"/>
          </a:fontRef>
        </p:style>
      </p:cxnSp>
      <p:cxnSp>
        <p:nvCxnSpPr>
          <p:cNvPr id="40" name="直線コネクタ 39"/>
          <p:cNvCxnSpPr>
            <a:stCxn id="35" idx="3"/>
          </p:cNvCxnSpPr>
          <p:nvPr/>
        </p:nvCxnSpPr>
        <p:spPr>
          <a:xfrm>
            <a:off x="3790534" y="2886701"/>
            <a:ext cx="409559" cy="0"/>
          </a:xfrm>
          <a:prstGeom prst="line">
            <a:avLst/>
          </a:prstGeom>
        </p:spPr>
        <p:style>
          <a:lnRef idx="1">
            <a:schemeClr val="accent6"/>
          </a:lnRef>
          <a:fillRef idx="0">
            <a:schemeClr val="accent6"/>
          </a:fillRef>
          <a:effectRef idx="0">
            <a:schemeClr val="accent6"/>
          </a:effectRef>
          <a:fontRef idx="minor">
            <a:schemeClr val="tx1"/>
          </a:fontRef>
        </p:style>
      </p:cxnSp>
      <p:grpSp>
        <p:nvGrpSpPr>
          <p:cNvPr id="42" name="グループ化 41"/>
          <p:cNvGrpSpPr/>
          <p:nvPr/>
        </p:nvGrpSpPr>
        <p:grpSpPr>
          <a:xfrm>
            <a:off x="5985565" y="1950529"/>
            <a:ext cx="606213" cy="706300"/>
            <a:chOff x="6602727" y="2213912"/>
            <a:chExt cx="606213" cy="706300"/>
          </a:xfrm>
        </p:grpSpPr>
        <p:pic>
          <p:nvPicPr>
            <p:cNvPr id="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27" y="2213912"/>
              <a:ext cx="545983" cy="46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 Box 186"/>
            <p:cNvSpPr txBox="1">
              <a:spLocks noChangeArrowheads="1"/>
            </p:cNvSpPr>
            <p:nvPr/>
          </p:nvSpPr>
          <p:spPr bwMode="auto">
            <a:xfrm>
              <a:off x="6602727" y="2643213"/>
              <a:ext cx="60621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HDD1</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grpSp>
        <p:nvGrpSpPr>
          <p:cNvPr id="45" name="グループ化 44"/>
          <p:cNvGrpSpPr/>
          <p:nvPr/>
        </p:nvGrpSpPr>
        <p:grpSpPr>
          <a:xfrm>
            <a:off x="6816233" y="1950529"/>
            <a:ext cx="606213" cy="706300"/>
            <a:chOff x="6602727" y="2213912"/>
            <a:chExt cx="606213" cy="706300"/>
          </a:xfrm>
        </p:grpSpPr>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27" y="2213912"/>
              <a:ext cx="545983" cy="46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 Box 186"/>
            <p:cNvSpPr txBox="1">
              <a:spLocks noChangeArrowheads="1"/>
            </p:cNvSpPr>
            <p:nvPr/>
          </p:nvSpPr>
          <p:spPr bwMode="auto">
            <a:xfrm>
              <a:off x="6602727" y="2643213"/>
              <a:ext cx="60621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HDD2</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grpSp>
        <p:nvGrpSpPr>
          <p:cNvPr id="48" name="グループ化 47"/>
          <p:cNvGrpSpPr/>
          <p:nvPr/>
        </p:nvGrpSpPr>
        <p:grpSpPr>
          <a:xfrm>
            <a:off x="7646901" y="1950529"/>
            <a:ext cx="606213" cy="706300"/>
            <a:chOff x="6602727" y="2213912"/>
            <a:chExt cx="606213" cy="706300"/>
          </a:xfrm>
        </p:grpSpPr>
        <p:pic>
          <p:nvPicPr>
            <p:cNvPr id="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27" y="2213912"/>
              <a:ext cx="545983" cy="46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 Box 186"/>
            <p:cNvSpPr txBox="1">
              <a:spLocks noChangeArrowheads="1"/>
            </p:cNvSpPr>
            <p:nvPr/>
          </p:nvSpPr>
          <p:spPr bwMode="auto">
            <a:xfrm>
              <a:off x="6602727" y="2643213"/>
              <a:ext cx="60621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HDD3</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grpSp>
        <p:nvGrpSpPr>
          <p:cNvPr id="51" name="グループ化 50"/>
          <p:cNvGrpSpPr/>
          <p:nvPr/>
        </p:nvGrpSpPr>
        <p:grpSpPr>
          <a:xfrm>
            <a:off x="5985565" y="3102554"/>
            <a:ext cx="606213" cy="706300"/>
            <a:chOff x="6602727" y="2213912"/>
            <a:chExt cx="606213" cy="706300"/>
          </a:xfrm>
        </p:grpSpPr>
        <p:pic>
          <p:nvPicPr>
            <p:cNvPr id="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27" y="2213912"/>
              <a:ext cx="545983" cy="46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 Box 186"/>
            <p:cNvSpPr txBox="1">
              <a:spLocks noChangeArrowheads="1"/>
            </p:cNvSpPr>
            <p:nvPr/>
          </p:nvSpPr>
          <p:spPr bwMode="auto">
            <a:xfrm>
              <a:off x="6602727" y="2643213"/>
              <a:ext cx="606213"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HDD4</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sp>
        <p:nvSpPr>
          <p:cNvPr id="54" name="正方形/長方形 53"/>
          <p:cNvSpPr/>
          <p:nvPr/>
        </p:nvSpPr>
        <p:spPr>
          <a:xfrm>
            <a:off x="5877117" y="1799775"/>
            <a:ext cx="2520564" cy="857053"/>
          </a:xfrm>
          <a:prstGeom prst="rect">
            <a:avLst/>
          </a:prstGeom>
          <a:noFill/>
          <a:ln w="19050">
            <a:solidFill>
              <a:srgbClr val="FF993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5910252" y="3013992"/>
            <a:ext cx="778142" cy="794862"/>
          </a:xfrm>
          <a:prstGeom prst="rect">
            <a:avLst/>
          </a:prstGeom>
          <a:noFill/>
          <a:ln w="19050">
            <a:solidFill>
              <a:srgbClr val="FF9933"/>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6" name="Text Box 186"/>
          <p:cNvSpPr txBox="1">
            <a:spLocks noChangeArrowheads="1"/>
          </p:cNvSpPr>
          <p:nvPr/>
        </p:nvSpPr>
        <p:spPr bwMode="auto">
          <a:xfrm>
            <a:off x="5718085" y="1514008"/>
            <a:ext cx="3164619"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Recording for area(A) : Saving period 180days</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57" name="Text Box 186"/>
          <p:cNvSpPr txBox="1">
            <a:spLocks noChangeArrowheads="1"/>
          </p:cNvSpPr>
          <p:nvPr/>
        </p:nvSpPr>
        <p:spPr bwMode="auto">
          <a:xfrm>
            <a:off x="5758798" y="3792629"/>
            <a:ext cx="3052351"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Recording for area(B) : Saving period 30days</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58" name="Text Box 186"/>
          <p:cNvSpPr txBox="1">
            <a:spLocks noChangeArrowheads="1"/>
          </p:cNvSpPr>
          <p:nvPr/>
        </p:nvSpPr>
        <p:spPr bwMode="auto">
          <a:xfrm>
            <a:off x="3995313" y="2390116"/>
            <a:ext cx="1633444"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u="sng" dirty="0" smtClean="0">
                <a:solidFill>
                  <a:srgbClr val="0000FF"/>
                </a:solidFill>
                <a:effectLst/>
                <a:latin typeface="Calibri" panose="020F0502020204030204" pitchFamily="34" charset="0"/>
                <a:ea typeface="Meiryo UI"/>
                <a:cs typeface="Meiryo UI" panose="020B0604030504040204" pitchFamily="50" charset="-128"/>
              </a:rPr>
              <a:t>Set up 2 camera group</a:t>
            </a:r>
            <a:endParaRPr lang="en-US" altLang="ja-JP" sz="1200" b="1" u="sng" dirty="0">
              <a:solidFill>
                <a:srgbClr val="0000FF"/>
              </a:solidFill>
              <a:effectLst/>
              <a:latin typeface="Calibri" panose="020F0502020204030204" pitchFamily="34" charset="0"/>
              <a:ea typeface="Meiryo UI"/>
              <a:cs typeface="Meiryo UI" panose="020B0604030504040204" pitchFamily="50" charset="-128"/>
            </a:endParaRPr>
          </a:p>
        </p:txBody>
      </p:sp>
      <p:grpSp>
        <p:nvGrpSpPr>
          <p:cNvPr id="59" name="グループ化 58"/>
          <p:cNvGrpSpPr/>
          <p:nvPr/>
        </p:nvGrpSpPr>
        <p:grpSpPr>
          <a:xfrm>
            <a:off x="484083" y="1583103"/>
            <a:ext cx="2032556" cy="1411583"/>
            <a:chOff x="608269" y="1836752"/>
            <a:chExt cx="2142877" cy="1418203"/>
          </a:xfrm>
        </p:grpSpPr>
        <p:sp>
          <p:nvSpPr>
            <p:cNvPr id="60" name="正方形/長方形 59"/>
            <p:cNvSpPr/>
            <p:nvPr/>
          </p:nvSpPr>
          <p:spPr>
            <a:xfrm>
              <a:off x="608269" y="1836752"/>
              <a:ext cx="2142877" cy="141820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pic>
          <p:nvPicPr>
            <p:cNvPr id="6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78" y="1954595"/>
              <a:ext cx="759219" cy="40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78" y="2583229"/>
              <a:ext cx="759219" cy="40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609" y="1932073"/>
              <a:ext cx="759219" cy="40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609" y="2560707"/>
              <a:ext cx="759219" cy="40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 Box 186"/>
            <p:cNvSpPr txBox="1">
              <a:spLocks noChangeArrowheads="1"/>
            </p:cNvSpPr>
            <p:nvPr/>
          </p:nvSpPr>
          <p:spPr bwMode="auto">
            <a:xfrm>
              <a:off x="847399" y="2324643"/>
              <a:ext cx="826300"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1</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66" name="Text Box 186"/>
            <p:cNvSpPr txBox="1">
              <a:spLocks noChangeArrowheads="1"/>
            </p:cNvSpPr>
            <p:nvPr/>
          </p:nvSpPr>
          <p:spPr bwMode="auto">
            <a:xfrm>
              <a:off x="1667683" y="2318023"/>
              <a:ext cx="826300"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2</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67" name="Text Box 186"/>
            <p:cNvSpPr txBox="1">
              <a:spLocks noChangeArrowheads="1"/>
            </p:cNvSpPr>
            <p:nvPr/>
          </p:nvSpPr>
          <p:spPr bwMode="auto">
            <a:xfrm>
              <a:off x="864632" y="2977956"/>
              <a:ext cx="826300"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3</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68" name="Text Box 186"/>
            <p:cNvSpPr txBox="1">
              <a:spLocks noChangeArrowheads="1"/>
            </p:cNvSpPr>
            <p:nvPr/>
          </p:nvSpPr>
          <p:spPr bwMode="auto">
            <a:xfrm>
              <a:off x="1684916" y="2971336"/>
              <a:ext cx="826300" cy="276999"/>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Camera 4</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grpSp>
      <p:sp>
        <p:nvSpPr>
          <p:cNvPr id="69" name="Text Box 186"/>
          <p:cNvSpPr txBox="1">
            <a:spLocks noChangeArrowheads="1"/>
          </p:cNvSpPr>
          <p:nvPr/>
        </p:nvSpPr>
        <p:spPr bwMode="auto">
          <a:xfrm>
            <a:off x="897882" y="1431698"/>
            <a:ext cx="1148327" cy="276999"/>
          </a:xfrm>
          <a:prstGeom prst="rect">
            <a:avLst/>
          </a:prstGeom>
          <a:solidFill>
            <a:srgbClr val="0000FF"/>
          </a:solidFill>
          <a:ln>
            <a:noFill/>
          </a:ln>
          <a:effectLst/>
          <a:extLst/>
        </p:spPr>
        <p:txBody>
          <a:bodyPr wrap="square">
            <a:spAutoFit/>
          </a:bodyPr>
          <a:lstStyle/>
          <a:p>
            <a:r>
              <a:rPr lang="en-US" altLang="ja-JP" sz="1200" b="1" dirty="0" smtClean="0">
                <a:solidFill>
                  <a:schemeClr val="bg1"/>
                </a:solidFill>
                <a:effectLst/>
                <a:latin typeface="Calibri" panose="020F0502020204030204" pitchFamily="34" charset="0"/>
                <a:ea typeface="Meiryo UI"/>
                <a:cs typeface="Meiryo UI" panose="020B0604030504040204" pitchFamily="50" charset="-128"/>
              </a:rPr>
              <a:t>Area (A)</a:t>
            </a:r>
            <a:endParaRPr lang="en-US" altLang="ja-JP" sz="1200" b="1" dirty="0">
              <a:solidFill>
                <a:schemeClr val="bg1"/>
              </a:solidFill>
              <a:effectLst/>
              <a:latin typeface="Calibri" panose="020F0502020204030204" pitchFamily="34" charset="0"/>
              <a:ea typeface="Meiryo UI"/>
              <a:cs typeface="Meiryo UI" panose="020B0604030504040204" pitchFamily="50" charset="-128"/>
            </a:endParaRPr>
          </a:p>
        </p:txBody>
      </p:sp>
      <p:sp>
        <p:nvSpPr>
          <p:cNvPr id="3" name="正方形/長方形 2"/>
          <p:cNvSpPr/>
          <p:nvPr/>
        </p:nvSpPr>
        <p:spPr>
          <a:xfrm>
            <a:off x="2645527" y="4343174"/>
            <a:ext cx="6183429" cy="553998"/>
          </a:xfrm>
          <a:prstGeom prst="rect">
            <a:avLst/>
          </a:prstGeom>
        </p:spPr>
        <p:txBody>
          <a:bodyPr wrap="square">
            <a:spAutoFit/>
          </a:bodyPr>
          <a:lstStyle/>
          <a:p>
            <a:pPr marL="171450" indent="-171450" algn="l">
              <a:buFont typeface="Wingdings" panose="05000000000000000000" pitchFamily="2" charset="2"/>
              <a:buChar char="u"/>
            </a:pPr>
            <a:r>
              <a:rPr lang="en-US" altLang="ja-JP" sz="1000" dirty="0" smtClean="0">
                <a:effectLst/>
                <a:latin typeface="Calibri" panose="020F0502020204030204" pitchFamily="34" charset="0"/>
              </a:rPr>
              <a:t>Available setup value of the recording period:</a:t>
            </a:r>
            <a:endParaRPr lang="en-US" altLang="ja-JP" sz="1000" dirty="0">
              <a:effectLst/>
              <a:latin typeface="Calibri" panose="020F0502020204030204" pitchFamily="34" charset="0"/>
            </a:endParaRPr>
          </a:p>
          <a:p>
            <a:pPr algn="l"/>
            <a:r>
              <a:rPr lang="en-US" altLang="ja-JP" sz="1000" dirty="0">
                <a:effectLst/>
                <a:latin typeface="Calibri" panose="020F0502020204030204" pitchFamily="34" charset="0"/>
              </a:rPr>
              <a:t>Unlimited/ 1 day/ …/ 10 days/ 14 days/ 30 </a:t>
            </a:r>
            <a:r>
              <a:rPr lang="en-US" altLang="ja-JP" sz="1000" dirty="0" smtClean="0">
                <a:effectLst/>
                <a:latin typeface="Calibri" panose="020F0502020204030204" pitchFamily="34" charset="0"/>
              </a:rPr>
              <a:t>days/45 </a:t>
            </a:r>
            <a:r>
              <a:rPr lang="en-US" altLang="ja-JP" sz="1000" dirty="0">
                <a:effectLst/>
                <a:latin typeface="Calibri" panose="020F0502020204030204" pitchFamily="34" charset="0"/>
              </a:rPr>
              <a:t>days/ 60 days/ 90 days/ 120 days/ 150 </a:t>
            </a:r>
            <a:r>
              <a:rPr lang="en-US" altLang="ja-JP" sz="1000" dirty="0" smtClean="0">
                <a:effectLst/>
                <a:latin typeface="Calibri" panose="020F0502020204030204" pitchFamily="34" charset="0"/>
              </a:rPr>
              <a:t>days/180 </a:t>
            </a:r>
            <a:r>
              <a:rPr lang="en-US" altLang="ja-JP" sz="1000" dirty="0">
                <a:effectLst/>
                <a:latin typeface="Calibri" panose="020F0502020204030204" pitchFamily="34" charset="0"/>
              </a:rPr>
              <a:t>days/ 184 days</a:t>
            </a:r>
          </a:p>
          <a:p>
            <a:pPr algn="l"/>
            <a:r>
              <a:rPr lang="en-US" altLang="ja-JP" sz="1000" dirty="0">
                <a:effectLst/>
                <a:latin typeface="Calibri" panose="020F0502020204030204" pitchFamily="34" charset="0"/>
              </a:rPr>
              <a:t>Default: Unlimited</a:t>
            </a:r>
            <a:endParaRPr lang="ja-JP" altLang="en-US" sz="1000" dirty="0">
              <a:effectLst/>
              <a:latin typeface="Calibri" panose="020F0502020204030204" pitchFamily="34" charset="0"/>
            </a:endParaRPr>
          </a:p>
        </p:txBody>
      </p:sp>
      <p:pic>
        <p:nvPicPr>
          <p:cNvPr id="74" name="Picture 2" descr="Y:\40-職能\セキュリティ\セキュリティ・サウンド広報宣伝\(10) Security\02_海外\Network_Products\WJ-NX400\写真\640x480_rgb_jpg\WJ-NX400_D_L.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20" b="100000" l="0" r="100000"/>
                    </a14:imgEffect>
                  </a14:imgLayer>
                </a14:imgProps>
              </a:ext>
              <a:ext uri="{28A0092B-C50C-407E-A947-70E740481C1C}">
                <a14:useLocalDpi xmlns:a14="http://schemas.microsoft.com/office/drawing/2010/main" val="0"/>
              </a:ext>
            </a:extLst>
          </a:blip>
          <a:srcRect/>
          <a:stretch>
            <a:fillRect/>
          </a:stretch>
        </p:blipFill>
        <p:spPr bwMode="auto">
          <a:xfrm>
            <a:off x="3899605" y="2674622"/>
            <a:ext cx="1729152" cy="656537"/>
          </a:xfrm>
          <a:prstGeom prst="rect">
            <a:avLst/>
          </a:prstGeom>
          <a:noFill/>
          <a:extLst>
            <a:ext uri="{909E8E84-426E-40DD-AFC4-6F175D3DCCD1}">
              <a14:hiddenFill xmlns:a14="http://schemas.microsoft.com/office/drawing/2010/main">
                <a:solidFill>
                  <a:srgbClr val="FFFFFF"/>
                </a:solidFill>
              </a14:hiddenFill>
            </a:ext>
          </a:extLst>
        </p:spPr>
      </p:pic>
      <p:sp>
        <p:nvSpPr>
          <p:cNvPr id="82" name="テキスト ボックス 81"/>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8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8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9065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7474" y="1906245"/>
            <a:ext cx="4244122" cy="2341454"/>
          </a:xfrm>
          <a:prstGeom prst="rect">
            <a:avLst/>
          </a:prstGeom>
        </p:spPr>
      </p:pic>
      <p:pic>
        <p:nvPicPr>
          <p:cNvPr id="4" name="図 3"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31" y="1902845"/>
            <a:ext cx="4077467" cy="2636323"/>
          </a:xfrm>
          <a:prstGeom prst="rect">
            <a:avLst/>
          </a:prstGeom>
        </p:spPr>
      </p:pic>
      <p:sp>
        <p:nvSpPr>
          <p:cNvPr id="2" name="1 Título"/>
          <p:cNvSpPr>
            <a:spLocks noGrp="1"/>
          </p:cNvSpPr>
          <p:nvPr>
            <p:ph type="title"/>
          </p:nvPr>
        </p:nvSpPr>
        <p:spPr>
          <a:xfrm>
            <a:off x="467626"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Camera Group Recording - Setup</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24" name="正方形/長方形 23"/>
          <p:cNvSpPr/>
          <p:nvPr/>
        </p:nvSpPr>
        <p:spPr>
          <a:xfrm>
            <a:off x="319506" y="689751"/>
            <a:ext cx="8642786" cy="584765"/>
          </a:xfrm>
          <a:prstGeom prst="rect">
            <a:avLst/>
          </a:prstGeom>
        </p:spPr>
        <p:txBody>
          <a:bodyPr wrap="square" lIns="91429" tIns="45715" rIns="91429" bIns="45715">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Go to [Setup] -&gt; [Advanced setup] -&gt; [HDD management] -&gt; [General] -&gt; [Recording group setup] -&gt; Click the [Execute] button on the [Recording group setup]</a:t>
            </a:r>
            <a:endParaRPr lang="en-US" altLang="ja-JP" sz="1600" b="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30" name="正方形/長方形 29"/>
          <p:cNvSpPr/>
          <p:nvPr/>
        </p:nvSpPr>
        <p:spPr>
          <a:xfrm>
            <a:off x="612231" y="2367907"/>
            <a:ext cx="2892969"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1" name="角丸四角形吹き出し 30"/>
          <p:cNvSpPr/>
          <p:nvPr/>
        </p:nvSpPr>
        <p:spPr>
          <a:xfrm>
            <a:off x="1708671" y="1523363"/>
            <a:ext cx="1517125" cy="336070"/>
          </a:xfrm>
          <a:prstGeom prst="wedgeRoundRectCallout">
            <a:avLst>
              <a:gd name="adj1" fmla="val -41032"/>
              <a:gd name="adj2" fmla="val 16216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Set the recording period of each group</a:t>
            </a:r>
            <a:endParaRPr lang="en-US" altLang="ja-JP" sz="900" b="1" dirty="0">
              <a:solidFill>
                <a:schemeClr val="tx1"/>
              </a:solidFill>
              <a:effectLst/>
              <a:latin typeface="Calibri" panose="020F0502020204030204" pitchFamily="34" charset="0"/>
            </a:endParaRPr>
          </a:p>
        </p:txBody>
      </p:sp>
      <p:sp>
        <p:nvSpPr>
          <p:cNvPr id="32" name="正方形/長方形 31"/>
          <p:cNvSpPr/>
          <p:nvPr/>
        </p:nvSpPr>
        <p:spPr>
          <a:xfrm>
            <a:off x="1494432" y="2610720"/>
            <a:ext cx="486765" cy="138372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3" name="角丸四角形吹き出し 32"/>
          <p:cNvSpPr/>
          <p:nvPr/>
        </p:nvSpPr>
        <p:spPr>
          <a:xfrm>
            <a:off x="2209377" y="2634525"/>
            <a:ext cx="1620523" cy="336070"/>
          </a:xfrm>
          <a:prstGeom prst="wedgeRoundRectCallout">
            <a:avLst>
              <a:gd name="adj1" fmla="val -63082"/>
              <a:gd name="adj2" fmla="val -3357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2. Set the recording period group of each group</a:t>
            </a:r>
            <a:endParaRPr lang="en-US" altLang="ja-JP" sz="900" b="1" dirty="0">
              <a:solidFill>
                <a:schemeClr val="tx1"/>
              </a:solidFill>
              <a:effectLst/>
              <a:latin typeface="Calibri" panose="020F0502020204030204" pitchFamily="34" charset="0"/>
            </a:endParaRPr>
          </a:p>
        </p:txBody>
      </p:sp>
      <p:sp>
        <p:nvSpPr>
          <p:cNvPr id="34" name="正方形/長方形 33"/>
          <p:cNvSpPr/>
          <p:nvPr/>
        </p:nvSpPr>
        <p:spPr>
          <a:xfrm>
            <a:off x="698967" y="4030049"/>
            <a:ext cx="2806233" cy="11990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正方形/長方形 34"/>
          <p:cNvSpPr/>
          <p:nvPr/>
        </p:nvSpPr>
        <p:spPr>
          <a:xfrm>
            <a:off x="1811714" y="4204189"/>
            <a:ext cx="476410" cy="1080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角丸四角形吹き出し 35"/>
          <p:cNvSpPr/>
          <p:nvPr/>
        </p:nvSpPr>
        <p:spPr>
          <a:xfrm>
            <a:off x="2169837" y="3349057"/>
            <a:ext cx="2080846" cy="516894"/>
          </a:xfrm>
          <a:prstGeom prst="wedgeRoundRectCallout">
            <a:avLst>
              <a:gd name="adj1" fmla="val -31726"/>
              <a:gd name="adj2" fmla="val 79456"/>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3</a:t>
            </a:r>
            <a:r>
              <a:rPr lang="en-US" altLang="ja-JP" sz="900" b="1" dirty="0" smtClean="0">
                <a:solidFill>
                  <a:schemeClr val="tx1"/>
                </a:solidFill>
                <a:effectLst/>
                <a:latin typeface="Calibri" panose="020F0502020204030204" pitchFamily="34" charset="0"/>
              </a:rPr>
              <a:t>. </a:t>
            </a:r>
            <a:r>
              <a:rPr lang="en-US" altLang="ja-JP" sz="900" b="1" dirty="0">
                <a:solidFill>
                  <a:schemeClr val="tx1"/>
                </a:solidFill>
                <a:effectLst/>
                <a:latin typeface="Calibri" panose="020F0502020204030204" pitchFamily="34" charset="0"/>
              </a:rPr>
              <a:t>Click the [Recalculate] button to calculate </a:t>
            </a:r>
            <a:r>
              <a:rPr lang="en-US" altLang="ja-JP" sz="900" b="1" dirty="0" smtClean="0">
                <a:solidFill>
                  <a:schemeClr val="tx1"/>
                </a:solidFill>
                <a:effectLst/>
                <a:latin typeface="Calibri" panose="020F0502020204030204" pitchFamily="34" charset="0"/>
              </a:rPr>
              <a:t>estimated required </a:t>
            </a:r>
            <a:r>
              <a:rPr lang="en-US" altLang="ja-JP" sz="900" b="1" dirty="0">
                <a:solidFill>
                  <a:schemeClr val="tx1"/>
                </a:solidFill>
                <a:effectLst/>
                <a:latin typeface="Calibri" panose="020F0502020204030204" pitchFamily="34" charset="0"/>
              </a:rPr>
              <a:t>capacity of each group and display it.</a:t>
            </a:r>
          </a:p>
        </p:txBody>
      </p:sp>
      <p:sp>
        <p:nvSpPr>
          <p:cNvPr id="37" name="角丸四角形吹き出し 36"/>
          <p:cNvSpPr/>
          <p:nvPr/>
        </p:nvSpPr>
        <p:spPr>
          <a:xfrm>
            <a:off x="303119" y="4439868"/>
            <a:ext cx="2013268" cy="336070"/>
          </a:xfrm>
          <a:prstGeom prst="wedgeRoundRectCallout">
            <a:avLst>
              <a:gd name="adj1" fmla="val 27299"/>
              <a:gd name="adj2" fmla="val -7845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4</a:t>
            </a:r>
            <a:r>
              <a:rPr lang="en-US" altLang="ja-JP" sz="900" b="1" dirty="0" smtClean="0">
                <a:solidFill>
                  <a:schemeClr val="tx1"/>
                </a:solidFill>
                <a:effectLst/>
                <a:latin typeface="Calibri" panose="020F0502020204030204" pitchFamily="34" charset="0"/>
              </a:rPr>
              <a:t>. </a:t>
            </a:r>
            <a:r>
              <a:rPr lang="en-US" altLang="ja-JP" sz="900" b="1" dirty="0">
                <a:solidFill>
                  <a:schemeClr val="tx1"/>
                </a:solidFill>
                <a:effectLst/>
                <a:latin typeface="Calibri" panose="020F0502020204030204" pitchFamily="34" charset="0"/>
              </a:rPr>
              <a:t>Click the [Execute &gt;] button on the "Assign </a:t>
            </a:r>
            <a:r>
              <a:rPr lang="en-US" altLang="ja-JP" sz="900" b="1" dirty="0" smtClean="0">
                <a:solidFill>
                  <a:schemeClr val="tx1"/>
                </a:solidFill>
                <a:effectLst/>
                <a:latin typeface="Calibri" panose="020F0502020204030204" pitchFamily="34" charset="0"/>
              </a:rPr>
              <a:t>recording group </a:t>
            </a:r>
            <a:r>
              <a:rPr lang="en-US" altLang="ja-JP" sz="900" b="1" dirty="0">
                <a:solidFill>
                  <a:schemeClr val="tx1"/>
                </a:solidFill>
                <a:effectLst/>
                <a:latin typeface="Calibri" panose="020F0502020204030204" pitchFamily="34" charset="0"/>
              </a:rPr>
              <a:t>to HDD".</a:t>
            </a:r>
          </a:p>
        </p:txBody>
      </p:sp>
      <p:sp>
        <p:nvSpPr>
          <p:cNvPr id="38" name="二等辺三角形 37"/>
          <p:cNvSpPr/>
          <p:nvPr/>
        </p:nvSpPr>
        <p:spPr>
          <a:xfrm rot="5400000">
            <a:off x="4210532" y="2941930"/>
            <a:ext cx="736600" cy="2586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正方形/長方形 38"/>
          <p:cNvSpPr/>
          <p:nvPr/>
        </p:nvSpPr>
        <p:spPr>
          <a:xfrm>
            <a:off x="5586041" y="2259000"/>
            <a:ext cx="550989" cy="87692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0" name="角丸四角形吹き出し 39"/>
          <p:cNvSpPr/>
          <p:nvPr/>
        </p:nvSpPr>
        <p:spPr>
          <a:xfrm>
            <a:off x="6289858" y="2812235"/>
            <a:ext cx="1564606" cy="336070"/>
          </a:xfrm>
          <a:prstGeom prst="wedgeRoundRectCallout">
            <a:avLst>
              <a:gd name="adj1" fmla="val -58561"/>
              <a:gd name="adj2" fmla="val -3880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5</a:t>
            </a:r>
            <a:r>
              <a:rPr lang="en-US" altLang="ja-JP" sz="900" b="1" dirty="0">
                <a:solidFill>
                  <a:schemeClr val="tx1"/>
                </a:solidFill>
                <a:effectLst/>
                <a:latin typeface="Calibri" panose="020F0502020204030204" pitchFamily="34" charset="0"/>
              </a:rPr>
              <a:t>. Set the recording group of each </a:t>
            </a:r>
            <a:r>
              <a:rPr lang="en-US" altLang="ja-JP" sz="900" b="1" dirty="0" smtClean="0">
                <a:solidFill>
                  <a:schemeClr val="tx1"/>
                </a:solidFill>
                <a:effectLst/>
                <a:latin typeface="Calibri" panose="020F0502020204030204" pitchFamily="34" charset="0"/>
              </a:rPr>
              <a:t>HDD.</a:t>
            </a:r>
            <a:endParaRPr lang="en-US" altLang="ja-JP" sz="900" b="1" dirty="0">
              <a:solidFill>
                <a:schemeClr val="tx1"/>
              </a:solidFill>
              <a:effectLst/>
              <a:latin typeface="Calibri" panose="020F0502020204030204" pitchFamily="34" charset="0"/>
            </a:endParaRPr>
          </a:p>
        </p:txBody>
      </p:sp>
      <p:sp>
        <p:nvSpPr>
          <p:cNvPr id="41" name="正方形/長方形 40"/>
          <p:cNvSpPr/>
          <p:nvPr/>
        </p:nvSpPr>
        <p:spPr>
          <a:xfrm>
            <a:off x="6156696" y="4086284"/>
            <a:ext cx="443393" cy="14351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2" name="角丸四角形吹き出し 41"/>
          <p:cNvSpPr/>
          <p:nvPr/>
        </p:nvSpPr>
        <p:spPr>
          <a:xfrm>
            <a:off x="5210905" y="3750214"/>
            <a:ext cx="844064" cy="336070"/>
          </a:xfrm>
          <a:prstGeom prst="wedgeRoundRectCallout">
            <a:avLst>
              <a:gd name="adj1" fmla="val 61824"/>
              <a:gd name="adj2" fmla="val 4142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6. Click [OK]</a:t>
            </a:r>
            <a:endParaRPr lang="en-US" altLang="ja-JP" sz="900" b="1" dirty="0">
              <a:solidFill>
                <a:schemeClr val="tx1"/>
              </a:solidFill>
              <a:effectLst/>
              <a:latin typeface="Calibri" panose="020F0502020204030204" pitchFamily="34" charset="0"/>
            </a:endParaRPr>
          </a:p>
        </p:txBody>
      </p:sp>
      <p:sp>
        <p:nvSpPr>
          <p:cNvPr id="43" name="テキスト ボックス 42"/>
          <p:cNvSpPr txBox="1"/>
          <p:nvPr/>
        </p:nvSpPr>
        <p:spPr>
          <a:xfrm>
            <a:off x="4752496" y="4226157"/>
            <a:ext cx="4229100" cy="230832"/>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900" i="1" dirty="0" smtClean="0">
                <a:solidFill>
                  <a:srgbClr val="FF0000"/>
                </a:solidFill>
                <a:effectLst/>
                <a:latin typeface="Calibri" panose="020F0502020204030204" pitchFamily="34" charset="0"/>
              </a:rPr>
              <a:t>Please refer to the Operating Instructions for more details.</a:t>
            </a:r>
          </a:p>
        </p:txBody>
      </p:sp>
      <p:sp>
        <p:nvSpPr>
          <p:cNvPr id="50" name="テキスト ボックス 49"/>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5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230283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5031" y="2158218"/>
            <a:ext cx="3702177" cy="2477514"/>
          </a:xfrm>
          <a:prstGeom prst="rect">
            <a:avLst/>
          </a:prstGeom>
        </p:spPr>
      </p:pic>
      <p:sp>
        <p:nvSpPr>
          <p:cNvPr id="2" name="1 Título"/>
          <p:cNvSpPr>
            <a:spLocks noGrp="1"/>
          </p:cNvSpPr>
          <p:nvPr>
            <p:ph type="title"/>
          </p:nvPr>
        </p:nvSpPr>
        <p:spPr>
          <a:xfrm>
            <a:off x="473488" y="500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RAID1 (Mirroring) Function</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正方形/長方形 9"/>
          <p:cNvSpPr/>
          <p:nvPr/>
        </p:nvSpPr>
        <p:spPr>
          <a:xfrm>
            <a:off x="319507" y="689751"/>
            <a:ext cx="8420048" cy="1077208"/>
          </a:xfrm>
          <a:prstGeom prst="rect">
            <a:avLst/>
          </a:prstGeom>
        </p:spPr>
        <p:txBody>
          <a:bodyPr wrap="square" lIns="91429" tIns="45715" rIns="91429" bIns="45715">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In this mode, the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same images and audio from the cameras will be recorded on the 2 HDDs of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this product</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a:t>
            </a:r>
          </a:p>
          <a:p>
            <a:pPr marL="285750" indent="-285750" algn="l" eaLnBrk="0" hangingPunct="0">
              <a:buFont typeface="Wingdings" panose="05000000000000000000" pitchFamily="2" charset="2"/>
              <a:buChar char="n"/>
            </a:pP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When one of the 2 HDDs is replaced with a new one, it is possible to copy data on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the other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HDD to the replaced HDD</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t>
            </a:r>
          </a:p>
        </p:txBody>
      </p:sp>
      <p:sp>
        <p:nvSpPr>
          <p:cNvPr id="13" name="角丸四角形吹き出し 12"/>
          <p:cNvSpPr/>
          <p:nvPr/>
        </p:nvSpPr>
        <p:spPr>
          <a:xfrm>
            <a:off x="6507516" y="3851640"/>
            <a:ext cx="1740486" cy="345831"/>
          </a:xfrm>
          <a:prstGeom prst="wedgeRoundRectCallout">
            <a:avLst>
              <a:gd name="adj1" fmla="val -29651"/>
              <a:gd name="adj2" fmla="val 7098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Select the desired operation mode of HDD, </a:t>
            </a:r>
            <a:r>
              <a:rPr lang="en-US" altLang="ja-JP" sz="900" b="1" dirty="0">
                <a:solidFill>
                  <a:schemeClr val="tx1"/>
                </a:solidFill>
                <a:effectLst/>
                <a:latin typeface="Calibri" panose="020F0502020204030204" pitchFamily="34" charset="0"/>
              </a:rPr>
              <a:t>t</a:t>
            </a:r>
            <a:r>
              <a:rPr lang="en-US" altLang="ja-JP" sz="900" b="1" dirty="0" smtClean="0">
                <a:solidFill>
                  <a:schemeClr val="tx1"/>
                </a:solidFill>
                <a:effectLst/>
                <a:latin typeface="Calibri" panose="020F0502020204030204" pitchFamily="34" charset="0"/>
              </a:rPr>
              <a:t>hen click [Start]</a:t>
            </a:r>
            <a:endParaRPr lang="en-US" altLang="ja-JP" sz="900" b="1" dirty="0">
              <a:solidFill>
                <a:schemeClr val="tx1"/>
              </a:solidFill>
              <a:effectLst/>
              <a:latin typeface="Calibri" panose="020F0502020204030204" pitchFamily="34" charset="0"/>
            </a:endParaRPr>
          </a:p>
        </p:txBody>
      </p:sp>
      <p:sp>
        <p:nvSpPr>
          <p:cNvPr id="14" name="正方形/長方形 13"/>
          <p:cNvSpPr/>
          <p:nvPr/>
        </p:nvSpPr>
        <p:spPr>
          <a:xfrm>
            <a:off x="316551" y="2928829"/>
            <a:ext cx="4994004" cy="984885"/>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To configure, go to [Setup] -&gt; [Advanced setup] -&gt; [HDD management]  - &gt; [General] -&gt; [Change the operation mode of HDD]</a:t>
            </a:r>
          </a:p>
          <a:p>
            <a:pPr algn="l" eaLnBrk="0" hangingPunct="0"/>
            <a:r>
              <a:rPr lang="en-US" altLang="ja-JP" sz="1000" i="1" dirty="0" smtClean="0">
                <a:effectLst/>
                <a:latin typeface="Calibri" panose="020F0502020204030204" pitchFamily="34" charset="0"/>
                <a:ea typeface="Meiryo UI" panose="020B0604030504040204" pitchFamily="50" charset="-128"/>
                <a:cs typeface="Calibri" panose="020F0502020204030204" pitchFamily="34" charset="0"/>
              </a:rPr>
              <a:t>* The </a:t>
            </a:r>
            <a:r>
              <a:rPr lang="en-US" altLang="ja-JP" sz="1000" i="1" dirty="0">
                <a:effectLst/>
                <a:latin typeface="Calibri" panose="020F0502020204030204" pitchFamily="34" charset="0"/>
                <a:ea typeface="Meiryo UI" panose="020B0604030504040204" pitchFamily="50" charset="-128"/>
                <a:cs typeface="Calibri" panose="020F0502020204030204" pitchFamily="34" charset="0"/>
              </a:rPr>
              <a:t>"Change the operation mode of HDD" </a:t>
            </a:r>
            <a:r>
              <a:rPr lang="en-US" altLang="ja-JP" sz="1000" i="1" dirty="0" smtClean="0">
                <a:effectLst/>
                <a:latin typeface="Calibri" panose="020F0502020204030204" pitchFamily="34" charset="0"/>
                <a:ea typeface="Meiryo UI" panose="020B0604030504040204" pitchFamily="50" charset="-128"/>
                <a:cs typeface="Calibri" panose="020F0502020204030204" pitchFamily="34" charset="0"/>
              </a:rPr>
              <a:t>screen will be displayed shown in the figure right.</a:t>
            </a:r>
            <a:endParaRPr lang="en-US" altLang="ja-JP" sz="1000" i="1" dirty="0">
              <a:effectLst/>
              <a:latin typeface="Calibri" panose="020F0502020204030204" pitchFamily="34" charset="0"/>
              <a:ea typeface="Meiryo UI" panose="020B0604030504040204" pitchFamily="50" charset="-128"/>
              <a:cs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514763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SMR10/SMR10N3</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97" y="756856"/>
            <a:ext cx="7042021" cy="396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496" y="2032333"/>
            <a:ext cx="555210" cy="55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851" t="4309" r="21921" b="91382"/>
          <a:stretch/>
        </p:blipFill>
        <p:spPr bwMode="auto">
          <a:xfrm>
            <a:off x="5063432" y="917092"/>
            <a:ext cx="909637" cy="1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角丸四角形吹き出し 20"/>
          <p:cNvSpPr/>
          <p:nvPr/>
        </p:nvSpPr>
        <p:spPr>
          <a:xfrm>
            <a:off x="318097" y="1312807"/>
            <a:ext cx="2716199" cy="526106"/>
          </a:xfrm>
          <a:prstGeom prst="wedgeRoundRectCallout">
            <a:avLst>
              <a:gd name="adj1" fmla="val 50445"/>
              <a:gd name="adj2" fmla="val 1671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b="1" dirty="0" smtClean="0">
                <a:solidFill>
                  <a:schemeClr val="tx1"/>
                </a:solidFill>
                <a:effectLst/>
                <a:latin typeface="Calibri" panose="020F0502020204030204" pitchFamily="34" charset="0"/>
              </a:rPr>
              <a:t>It </a:t>
            </a:r>
            <a:r>
              <a:rPr lang="en-US" altLang="ja-JP" sz="1100" b="1" dirty="0">
                <a:solidFill>
                  <a:schemeClr val="tx1"/>
                </a:solidFill>
                <a:effectLst/>
                <a:latin typeface="Calibri" panose="020F0502020204030204" pitchFamily="34" charset="0"/>
              </a:rPr>
              <a:t>is possible to specify the sound collection position with one point icon</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756" y="786546"/>
            <a:ext cx="2277857" cy="386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角丸四角形吹き出し 22"/>
          <p:cNvSpPr/>
          <p:nvPr/>
        </p:nvSpPr>
        <p:spPr>
          <a:xfrm>
            <a:off x="5005740" y="2338759"/>
            <a:ext cx="2322829" cy="526106"/>
          </a:xfrm>
          <a:prstGeom prst="wedgeRoundRectCallout">
            <a:avLst>
              <a:gd name="adj1" fmla="val 50445"/>
              <a:gd name="adj2" fmla="val 1671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b="1" dirty="0" smtClean="0">
                <a:solidFill>
                  <a:schemeClr val="tx1"/>
                </a:solidFill>
                <a:effectLst/>
                <a:latin typeface="Calibri" panose="020F0502020204030204" pitchFamily="34" charset="0"/>
              </a:rPr>
              <a:t>Enable </a:t>
            </a:r>
            <a:r>
              <a:rPr lang="en-US" altLang="ja-JP" sz="1100" b="1" dirty="0">
                <a:solidFill>
                  <a:schemeClr val="tx1"/>
                </a:solidFill>
                <a:effectLst/>
                <a:latin typeface="Calibri" panose="020F0502020204030204" pitchFamily="34" charset="0"/>
              </a:rPr>
              <a:t>microphone </a:t>
            </a:r>
            <a:r>
              <a:rPr lang="en-US" altLang="ja-JP" sz="1100" b="1" dirty="0" smtClean="0">
                <a:solidFill>
                  <a:schemeClr val="tx1"/>
                </a:solidFill>
                <a:effectLst/>
                <a:latin typeface="Calibri" panose="020F0502020204030204" pitchFamily="34" charset="0"/>
              </a:rPr>
              <a:t>directionality </a:t>
            </a:r>
            <a:r>
              <a:rPr lang="en-US" altLang="ja-JP" sz="1100" b="1" dirty="0">
                <a:solidFill>
                  <a:schemeClr val="tx1"/>
                </a:solidFill>
                <a:effectLst/>
                <a:latin typeface="Calibri" panose="020F0502020204030204" pitchFamily="34" charset="0"/>
              </a:rPr>
              <a:t>from microphone </a:t>
            </a:r>
            <a:r>
              <a:rPr lang="en-US" altLang="ja-JP" sz="1100" b="1" dirty="0" smtClean="0">
                <a:solidFill>
                  <a:schemeClr val="tx1"/>
                </a:solidFill>
                <a:effectLst/>
                <a:latin typeface="Calibri" panose="020F0502020204030204" pitchFamily="34" charset="0"/>
              </a:rPr>
              <a:t>setup</a:t>
            </a:r>
            <a:endParaRPr lang="en-US" altLang="ja-JP" sz="1100" b="1" dirty="0">
              <a:solidFill>
                <a:schemeClr val="tx1"/>
              </a:solidFill>
              <a:effectLst/>
              <a:latin typeface="Calibri" panose="020F0502020204030204" pitchFamily="34" charset="0"/>
            </a:endParaRPr>
          </a:p>
        </p:txBody>
      </p:sp>
      <p:sp>
        <p:nvSpPr>
          <p:cNvPr id="16" name="テキスト ボックス 15"/>
          <p:cNvSpPr txBox="1"/>
          <p:nvPr/>
        </p:nvSpPr>
        <p:spPr>
          <a:xfrm>
            <a:off x="5074905" y="823709"/>
            <a:ext cx="540000" cy="230832"/>
          </a:xfrm>
          <a:prstGeom prst="rect">
            <a:avLst/>
          </a:prstGeom>
          <a:solidFill>
            <a:schemeClr val="tx2"/>
          </a:solidFill>
        </p:spPr>
        <p:txBody>
          <a:bodyPr wrap="square" lIns="0" rIns="0" rtlCol="0" anchor="ctr" anchorCtr="0">
            <a:spAutoFit/>
          </a:bodyPr>
          <a:lstStyle/>
          <a:p>
            <a:r>
              <a:rPr kumimoji="1" lang="en-US" altLang="ja-JP" sz="900" b="1" dirty="0" smtClean="0">
                <a:solidFill>
                  <a:schemeClr val="bg1">
                    <a:lumMod val="75000"/>
                  </a:schemeClr>
                </a:solidFill>
                <a:effectLst/>
                <a:latin typeface="Calibri" panose="020F0502020204030204" pitchFamily="34" charset="0"/>
              </a:rPr>
              <a:t>WJ-NX400</a:t>
            </a:r>
            <a:endParaRPr kumimoji="1" lang="ja-JP" altLang="en-US" sz="900" b="1" dirty="0">
              <a:solidFill>
                <a:schemeClr val="bg1">
                  <a:lumMod val="75000"/>
                </a:schemeClr>
              </a:solidFill>
              <a:effectLst/>
              <a:latin typeface="Calibri" panose="020F0502020204030204" pitchFamily="34" charset="0"/>
            </a:endParaRPr>
          </a:p>
        </p:txBody>
      </p:sp>
      <p:sp>
        <p:nvSpPr>
          <p:cNvPr id="24" name="角丸四角形吹き出し 23"/>
          <p:cNvSpPr/>
          <p:nvPr/>
        </p:nvSpPr>
        <p:spPr>
          <a:xfrm>
            <a:off x="363206" y="3985846"/>
            <a:ext cx="4799775" cy="692223"/>
          </a:xfrm>
          <a:prstGeom prst="wedgeRoundRectCallout">
            <a:avLst>
              <a:gd name="adj1" fmla="val 50445"/>
              <a:gd name="adj2" fmla="val 1671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Ø"/>
            </a:pPr>
            <a:r>
              <a:rPr lang="en-US" altLang="ja-JP" sz="1100" b="1" dirty="0">
                <a:solidFill>
                  <a:schemeClr val="tx1"/>
                </a:solidFill>
                <a:effectLst/>
                <a:latin typeface="Calibri" panose="020F0502020204030204" pitchFamily="34" charset="0"/>
              </a:rPr>
              <a:t>Sound playback from specified position of SMR10 is supported only main monitor of NX recorder</a:t>
            </a:r>
            <a:r>
              <a:rPr lang="en-US" altLang="ja-JP" sz="1100" b="1" dirty="0" smtClean="0">
                <a:solidFill>
                  <a:schemeClr val="tx1"/>
                </a:solidFill>
                <a:effectLst/>
                <a:latin typeface="Calibri" panose="020F0502020204030204" pitchFamily="34" charset="0"/>
              </a:rPr>
              <a:t>. (Browser does not support)</a:t>
            </a:r>
            <a:endParaRPr lang="ja-JP" altLang="en-US" sz="1100" b="1" dirty="0">
              <a:solidFill>
                <a:schemeClr val="tx1"/>
              </a:solidFill>
              <a:effectLst/>
              <a:latin typeface="Calibri" panose="020F0502020204030204" pitchFamily="34" charset="0"/>
            </a:endParaRPr>
          </a:p>
          <a:p>
            <a:pPr marL="171450" indent="-171450" algn="l">
              <a:buFont typeface="Wingdings" panose="05000000000000000000" pitchFamily="2" charset="2"/>
              <a:buChar char="Ø"/>
            </a:pPr>
            <a:r>
              <a:rPr lang="en-US" altLang="ja-JP" sz="1100" b="1" dirty="0">
                <a:solidFill>
                  <a:schemeClr val="tx1"/>
                </a:solidFill>
                <a:effectLst/>
                <a:latin typeface="Calibri" panose="020F0502020204030204" pitchFamily="34" charset="0"/>
              </a:rPr>
              <a:t>Number of selectable position is </a:t>
            </a:r>
            <a:r>
              <a:rPr lang="en-US" altLang="ja-JP" sz="1100" b="1" dirty="0" smtClean="0">
                <a:solidFill>
                  <a:schemeClr val="tx1"/>
                </a:solidFill>
                <a:effectLst/>
                <a:latin typeface="Calibri" panose="020F0502020204030204" pitchFamily="34" charset="0"/>
              </a:rPr>
              <a:t>two. (Also ASM300 </a:t>
            </a:r>
            <a:r>
              <a:rPr lang="en-US" altLang="ja-JP" sz="1100" b="1" dirty="0">
                <a:solidFill>
                  <a:schemeClr val="tx1"/>
                </a:solidFill>
                <a:effectLst/>
                <a:latin typeface="Calibri" panose="020F0502020204030204" pitchFamily="34" charset="0"/>
              </a:rPr>
              <a:t>supports two position</a:t>
            </a:r>
            <a:r>
              <a:rPr lang="en-US" altLang="ja-JP" sz="1100" b="1" dirty="0" smtClean="0">
                <a:solidFill>
                  <a:schemeClr val="tx1"/>
                </a:solidFill>
                <a:effectLst/>
                <a:latin typeface="Calibri" panose="020F0502020204030204" pitchFamily="34" charset="0"/>
              </a:rPr>
              <a:t>)</a:t>
            </a:r>
            <a:endParaRPr lang="en-US" altLang="ja-JP" sz="1100" b="1" dirty="0">
              <a:solidFill>
                <a:schemeClr val="tx1"/>
              </a:solidFill>
              <a:effectLst/>
              <a:latin typeface="Calibri" panose="020F0502020204030204" pitchFamily="34" charset="0"/>
            </a:endParaRPr>
          </a:p>
        </p:txBody>
      </p:sp>
      <p:sp>
        <p:nvSpPr>
          <p:cNvPr id="2" name="正方形/長方形 1"/>
          <p:cNvSpPr/>
          <p:nvPr/>
        </p:nvSpPr>
        <p:spPr>
          <a:xfrm>
            <a:off x="7360118" y="2542354"/>
            <a:ext cx="1754751" cy="2169825"/>
          </a:xfrm>
          <a:prstGeom prst="rect">
            <a:avLst/>
          </a:prstGeom>
        </p:spPr>
        <p:txBody>
          <a:bodyPr wrap="square">
            <a:spAutoFit/>
          </a:bodyPr>
          <a:lstStyle/>
          <a:p>
            <a:pPr algn="l"/>
            <a:r>
              <a:rPr lang="en-US" altLang="ja-JP" sz="900" b="1" dirty="0">
                <a:solidFill>
                  <a:srgbClr val="FF0000"/>
                </a:solidFill>
                <a:effectLst/>
                <a:latin typeface="Calibri" panose="020F0502020204030204" pitchFamily="34" charset="0"/>
              </a:rPr>
              <a:t>Important:</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The </a:t>
            </a:r>
            <a:r>
              <a:rPr lang="en-US" altLang="ja-JP" sz="900" dirty="0">
                <a:effectLst/>
                <a:latin typeface="Calibri" panose="020F0502020204030204" pitchFamily="34" charset="0"/>
              </a:rPr>
              <a:t>registration is required for both microphone and fisheye camera. The registration of the network </a:t>
            </a:r>
            <a:r>
              <a:rPr lang="en-US" altLang="ja-JP" sz="900" dirty="0" smtClean="0">
                <a:effectLst/>
                <a:latin typeface="Calibri" panose="020F0502020204030204" pitchFamily="34" charset="0"/>
              </a:rPr>
              <a:t>microphone by </a:t>
            </a:r>
            <a:r>
              <a:rPr lang="en-US" altLang="ja-JP" sz="900" dirty="0">
                <a:effectLst/>
                <a:latin typeface="Calibri" panose="020F0502020204030204" pitchFamily="34" charset="0"/>
              </a:rPr>
              <a:t>itself cannot perform recording or audio output.</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Operation </a:t>
            </a:r>
            <a:r>
              <a:rPr lang="en-US" altLang="ja-JP" sz="900" dirty="0">
                <a:effectLst/>
                <a:latin typeface="Calibri" panose="020F0502020204030204" pitchFamily="34" charset="0"/>
              </a:rPr>
              <a:t>with the network microphone is allowed only when the image compression method of the </a:t>
            </a:r>
            <a:r>
              <a:rPr lang="en-US" altLang="ja-JP" sz="900" dirty="0" smtClean="0">
                <a:effectLst/>
                <a:latin typeface="Calibri" panose="020F0502020204030204" pitchFamily="34" charset="0"/>
              </a:rPr>
              <a:t>fisheye camera </a:t>
            </a:r>
            <a:r>
              <a:rPr lang="en-US" altLang="ja-JP" sz="900" dirty="0">
                <a:effectLst/>
                <a:latin typeface="Calibri" panose="020F0502020204030204" pitchFamily="34" charset="0"/>
              </a:rPr>
              <a:t>is selected for H.264.</a:t>
            </a:r>
          </a:p>
          <a:p>
            <a:pPr marL="171450" indent="-171450" algn="l">
              <a:buFont typeface="Wingdings" panose="05000000000000000000" pitchFamily="2" charset="2"/>
              <a:buChar char="l"/>
            </a:pPr>
            <a:r>
              <a:rPr lang="en-US" altLang="ja-JP" sz="900" dirty="0" smtClean="0">
                <a:effectLst/>
                <a:latin typeface="Calibri" panose="020F0502020204030204" pitchFamily="34" charset="0"/>
              </a:rPr>
              <a:t>Sound </a:t>
            </a:r>
            <a:r>
              <a:rPr lang="en-US" altLang="ja-JP" sz="900" dirty="0">
                <a:effectLst/>
                <a:latin typeface="Calibri" panose="020F0502020204030204" pitchFamily="34" charset="0"/>
              </a:rPr>
              <a:t>pick up is still available outside the specified location.</a:t>
            </a:r>
            <a:endParaRPr lang="ja-JP" altLang="en-US" sz="900" dirty="0">
              <a:effectLst/>
              <a:latin typeface="Calibri" panose="020F0502020204030204" pitchFamily="34" charset="0"/>
            </a:endParaRPr>
          </a:p>
        </p:txBody>
      </p:sp>
      <p:sp>
        <p:nvSpPr>
          <p:cNvPr id="34" name="テキスト ボックス 33"/>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27617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4615387" cy="448019"/>
          </a:xfrm>
          <a:prstGeom prst="rect">
            <a:avLst/>
          </a:prstGeom>
          <a:noFill/>
        </p:spPr>
        <p:txBody>
          <a:bodyPr wrap="non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SMR10/SMR10N3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(Settings)</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18" y="1250582"/>
            <a:ext cx="8727133" cy="238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991590" y="3283548"/>
            <a:ext cx="4773880" cy="17812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6" name="角丸四角形吹き出し 15"/>
          <p:cNvSpPr/>
          <p:nvPr/>
        </p:nvSpPr>
        <p:spPr>
          <a:xfrm>
            <a:off x="264919" y="3828950"/>
            <a:ext cx="3492328" cy="526106"/>
          </a:xfrm>
          <a:prstGeom prst="wedgeRoundRectCallout">
            <a:avLst>
              <a:gd name="adj1" fmla="val -16479"/>
              <a:gd name="adj2" fmla="val -11759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b="1" dirty="0" smtClean="0">
                <a:solidFill>
                  <a:schemeClr val="tx1"/>
                </a:solidFill>
                <a:effectLst/>
                <a:latin typeface="Calibri" panose="020F0502020204030204" pitchFamily="34" charset="0"/>
              </a:rPr>
              <a:t>1. Registration </a:t>
            </a:r>
            <a:r>
              <a:rPr lang="en-US" altLang="ja-JP" sz="1100" b="1" dirty="0">
                <a:solidFill>
                  <a:schemeClr val="tx1"/>
                </a:solidFill>
                <a:effectLst/>
                <a:latin typeface="Calibri" panose="020F0502020204030204" pitchFamily="34" charset="0"/>
              </a:rPr>
              <a:t>for one camera per </a:t>
            </a:r>
            <a:r>
              <a:rPr lang="en-US" altLang="ja-JP" sz="1100" b="1" dirty="0" smtClean="0">
                <a:solidFill>
                  <a:schemeClr val="tx1"/>
                </a:solidFill>
                <a:effectLst/>
                <a:latin typeface="Calibri" panose="020F0502020204030204" pitchFamily="34" charset="0"/>
              </a:rPr>
              <a:t>SMR10 </a:t>
            </a:r>
            <a:r>
              <a:rPr lang="en-US" altLang="ja-JP" sz="1100" b="1" dirty="0">
                <a:solidFill>
                  <a:schemeClr val="tx1"/>
                </a:solidFill>
                <a:effectLst/>
                <a:latin typeface="Calibri" panose="020F0502020204030204" pitchFamily="34" charset="0"/>
              </a:rPr>
              <a:t>microphone</a:t>
            </a:r>
          </a:p>
          <a:p>
            <a:pPr algn="l"/>
            <a:r>
              <a:rPr lang="en-US" altLang="ja-JP" sz="1100" b="1" dirty="0" smtClean="0">
                <a:solidFill>
                  <a:schemeClr val="tx1"/>
                </a:solidFill>
                <a:effectLst/>
                <a:latin typeface="Calibri" panose="020F0502020204030204" pitchFamily="34" charset="0"/>
              </a:rPr>
              <a:t>2. Can </a:t>
            </a:r>
            <a:r>
              <a:rPr lang="en-US" altLang="ja-JP" sz="1100" b="1" dirty="0">
                <a:solidFill>
                  <a:schemeClr val="tx1"/>
                </a:solidFill>
                <a:effectLst/>
                <a:latin typeface="Calibri" panose="020F0502020204030204" pitchFamily="34" charset="0"/>
              </a:rPr>
              <a:t>be set as audio channel of one specific camera</a:t>
            </a:r>
          </a:p>
        </p:txBody>
      </p:sp>
      <p:sp>
        <p:nvSpPr>
          <p:cNvPr id="18" name="テキスト ボックス 17"/>
          <p:cNvSpPr txBox="1"/>
          <p:nvPr/>
        </p:nvSpPr>
        <p:spPr>
          <a:xfrm>
            <a:off x="323840" y="689516"/>
            <a:ext cx="8559406" cy="338554"/>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Go to “Basic setup” -&gt; “REC &amp; event” -&gt; “Recording setup” -&gt; “Advanced recording setup”</a:t>
            </a:r>
            <a:endParaRPr kumimoji="1" lang="ja-JP" altLang="en-US" sz="1600" b="1" dirty="0">
              <a:effectLst/>
              <a:latin typeface="Calibri" panose="020F0502020204030204" pitchFamily="34" charset="0"/>
            </a:endParaRPr>
          </a:p>
        </p:txBody>
      </p:sp>
      <p:sp>
        <p:nvSpPr>
          <p:cNvPr id="10" name="テキスト ボックス 9"/>
          <p:cNvSpPr txBox="1"/>
          <p:nvPr/>
        </p:nvSpPr>
        <p:spPr>
          <a:xfrm>
            <a:off x="2190756" y="4596702"/>
            <a:ext cx="1741059" cy="123111"/>
          </a:xfrm>
          <a:prstGeom prst="rect">
            <a:avLst/>
          </a:prstGeom>
          <a:noFill/>
        </p:spPr>
        <p:txBody>
          <a:bodyPr wrap="square" lIns="0" tIns="0" rIns="0" bIns="0" rtlCol="0">
            <a:spAutoFit/>
          </a:bodyPr>
          <a:lstStyle/>
          <a:p>
            <a:pPr algn="l"/>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Attached </a:t>
            </a:r>
            <a:r>
              <a:rPr lang="en-US" altLang="ja-JP"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picture is an image.</a:t>
            </a:r>
            <a:endParaRPr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角丸四角形吹き出し 14"/>
          <p:cNvSpPr/>
          <p:nvPr/>
        </p:nvSpPr>
        <p:spPr>
          <a:xfrm>
            <a:off x="4359804" y="3828950"/>
            <a:ext cx="4561566" cy="672712"/>
          </a:xfrm>
          <a:prstGeom prst="wedgeRoundRectCallout">
            <a:avLst>
              <a:gd name="adj1" fmla="val -15114"/>
              <a:gd name="adj2" fmla="val -5185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b="1" dirty="0" smtClean="0">
                <a:solidFill>
                  <a:schemeClr val="tx1"/>
                </a:solidFill>
                <a:effectLst/>
                <a:latin typeface="Calibri" panose="020F0502020204030204" pitchFamily="34" charset="0"/>
              </a:rPr>
              <a:t>“Microphone sensitivity” can be adjusted. Go to [Setup] -&gt; [Basic setup] -&gt; [Camera] -&gt; [Camera setup] -&gt; [Microphone sensitivity]</a:t>
            </a:r>
          </a:p>
          <a:p>
            <a:pPr marL="628650" lvl="1" indent="-171450" algn="l">
              <a:buFont typeface="Wingdings" panose="05000000000000000000" pitchFamily="2" charset="2"/>
              <a:buChar char="Ø"/>
            </a:pPr>
            <a:r>
              <a:rPr lang="en-US" altLang="ja-JP" sz="1100" b="1" dirty="0" smtClean="0">
                <a:solidFill>
                  <a:schemeClr val="tx1"/>
                </a:solidFill>
                <a:effectLst/>
                <a:latin typeface="Calibri" panose="020F0502020204030204" pitchFamily="34" charset="0"/>
              </a:rPr>
              <a:t>Setting value: 0 (High) / 1 / 2 / 3 (Default) / 4 / 5 (Low)</a:t>
            </a:r>
            <a:endParaRPr lang="en-US" altLang="ja-JP" sz="1100" b="1" dirty="0">
              <a:solidFill>
                <a:schemeClr val="tx1"/>
              </a:solidFill>
              <a:effectLst/>
              <a:latin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62255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4619" y="1289723"/>
            <a:ext cx="5355781" cy="337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Time-saving Playback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(Settings)</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角丸四角形 18"/>
          <p:cNvSpPr/>
          <p:nvPr/>
        </p:nvSpPr>
        <p:spPr>
          <a:xfrm>
            <a:off x="2086482" y="3614506"/>
            <a:ext cx="1330063" cy="8906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角丸四角形吹き出し 19"/>
          <p:cNvSpPr/>
          <p:nvPr/>
        </p:nvSpPr>
        <p:spPr>
          <a:xfrm>
            <a:off x="5442895" y="2850082"/>
            <a:ext cx="3096405" cy="976152"/>
          </a:xfrm>
          <a:prstGeom prst="wedgeRoundRectCallout">
            <a:avLst>
              <a:gd name="adj1" fmla="val -115055"/>
              <a:gd name="adj2" fmla="val 3120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100" b="1" dirty="0" smtClean="0">
                <a:solidFill>
                  <a:schemeClr val="tx1"/>
                </a:solidFill>
                <a:effectLst/>
                <a:latin typeface="Calibri" panose="020F0502020204030204" pitchFamily="34" charset="0"/>
              </a:rPr>
              <a:t>If </a:t>
            </a:r>
            <a:r>
              <a:rPr lang="en-US" altLang="ja-JP" sz="1100" b="1" dirty="0">
                <a:solidFill>
                  <a:schemeClr val="tx1"/>
                </a:solidFill>
                <a:effectLst/>
                <a:latin typeface="Calibri" panose="020F0502020204030204" pitchFamily="34" charset="0"/>
              </a:rPr>
              <a:t>you check ”Activate the time-saving playback", you will see a shortcut playback ON / OFF check displayed on the playback control of the operation screen</a:t>
            </a:r>
          </a:p>
        </p:txBody>
      </p:sp>
      <p:sp>
        <p:nvSpPr>
          <p:cNvPr id="21" name="テキスト ボックス 20"/>
          <p:cNvSpPr txBox="1"/>
          <p:nvPr/>
        </p:nvSpPr>
        <p:spPr>
          <a:xfrm>
            <a:off x="323840" y="683654"/>
            <a:ext cx="8559406" cy="338554"/>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Go to “Advanced setup” -&gt; “Monitor” -&gt; “Main monitor” -&gt; “Other setup”</a:t>
            </a:r>
            <a:endParaRPr kumimoji="1" lang="ja-JP" altLang="en-US" sz="1600" b="1" dirty="0">
              <a:effectLst/>
              <a:latin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85644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Time-saving Playback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(GUI / Functions)</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正方形/長方形 11"/>
          <p:cNvSpPr/>
          <p:nvPr/>
        </p:nvSpPr>
        <p:spPr>
          <a:xfrm>
            <a:off x="3381191" y="1210324"/>
            <a:ext cx="5266228" cy="333489"/>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Outline of the Function</a:t>
            </a:r>
          </a:p>
        </p:txBody>
      </p:sp>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68" y="1502843"/>
            <a:ext cx="2606008" cy="3146347"/>
          </a:xfrm>
          <a:prstGeom prst="rect">
            <a:avLst/>
          </a:prstGeom>
        </p:spPr>
      </p:pic>
      <p:sp>
        <p:nvSpPr>
          <p:cNvPr id="25" name="角丸四角形 24"/>
          <p:cNvSpPr/>
          <p:nvPr/>
        </p:nvSpPr>
        <p:spPr>
          <a:xfrm>
            <a:off x="385914" y="2517547"/>
            <a:ext cx="767221" cy="166698"/>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448441595"/>
              </p:ext>
            </p:extLst>
          </p:nvPr>
        </p:nvGraphicFramePr>
        <p:xfrm>
          <a:off x="3409124" y="1543813"/>
          <a:ext cx="5542039" cy="2937593"/>
        </p:xfrm>
        <a:graphic>
          <a:graphicData uri="http://schemas.openxmlformats.org/drawingml/2006/table">
            <a:tbl>
              <a:tblPr firstRow="1" bandRow="1">
                <a:tableStyleId>{5C22544A-7EE6-4342-B048-85BDC9FD1C3A}</a:tableStyleId>
              </a:tblPr>
              <a:tblGrid>
                <a:gridCol w="502039">
                  <a:extLst>
                    <a:ext uri="{9D8B030D-6E8A-4147-A177-3AD203B41FA5}">
                      <a16:colId xmlns:a16="http://schemas.microsoft.com/office/drawing/2014/main" val="20000"/>
                    </a:ext>
                  </a:extLst>
                </a:gridCol>
                <a:gridCol w="1980000">
                  <a:extLst>
                    <a:ext uri="{9D8B030D-6E8A-4147-A177-3AD203B41FA5}">
                      <a16:colId xmlns:a16="http://schemas.microsoft.com/office/drawing/2014/main" val="20001"/>
                    </a:ext>
                  </a:extLst>
                </a:gridCol>
                <a:gridCol w="3060000">
                  <a:extLst>
                    <a:ext uri="{9D8B030D-6E8A-4147-A177-3AD203B41FA5}">
                      <a16:colId xmlns:a16="http://schemas.microsoft.com/office/drawing/2014/main" val="20002"/>
                    </a:ext>
                  </a:extLst>
                </a:gridCol>
              </a:tblGrid>
              <a:tr h="422993">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100" dirty="0" smtClean="0">
                          <a:latin typeface="Calibri" panose="020F0502020204030204" pitchFamily="34" charset="0"/>
                        </a:rPr>
                        <a:t>Items</a:t>
                      </a:r>
                      <a:endParaRPr kumimoji="1" lang="ja-JP" altLang="en-US" sz="1100" dirty="0">
                        <a:latin typeface="Calibri" panose="020F0502020204030204" pitchFamily="34" charset="0"/>
                      </a:endParaRPr>
                    </a:p>
                  </a:txBody>
                  <a:tcPr anchor="ctr"/>
                </a:tc>
                <a:tc>
                  <a:txBody>
                    <a:bodyPr/>
                    <a:lstStyle/>
                    <a:p>
                      <a:pPr algn="ctr"/>
                      <a:r>
                        <a:rPr kumimoji="1" lang="en-US" altLang="ja-JP" sz="1100" dirty="0" smtClean="0">
                          <a:latin typeface="Calibri" panose="020F0502020204030204" pitchFamily="34" charset="0"/>
                        </a:rPr>
                        <a:t>Remarks</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0"/>
                  </a:ext>
                </a:extLst>
              </a:tr>
              <a:tr h="0">
                <a:tc>
                  <a:txBody>
                    <a:bodyPr/>
                    <a:lstStyle/>
                    <a:p>
                      <a:pPr algn="ctr"/>
                      <a:r>
                        <a:rPr kumimoji="1" lang="en-US" altLang="ja-JP" sz="1100" dirty="0" smtClean="0">
                          <a:latin typeface="Calibri" panose="020F0502020204030204" pitchFamily="34" charset="0"/>
                        </a:rPr>
                        <a:t>1</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Applicable operation</a:t>
                      </a:r>
                      <a:endParaRPr kumimoji="1" lang="ja-JP" altLang="en-US" sz="1100" dirty="0">
                        <a:latin typeface="Calibri" panose="020F0502020204030204" pitchFamily="34" charset="0"/>
                      </a:endParaRPr>
                    </a:p>
                  </a:txBody>
                  <a:tcPr anchor="ctr"/>
                </a:tc>
                <a:tc>
                  <a:txBody>
                    <a:bodyPr/>
                    <a:lstStyle/>
                    <a:p>
                      <a:pPr marL="171450" indent="-171450">
                        <a:buFont typeface="Wingdings" panose="05000000000000000000" pitchFamily="2" charset="2"/>
                        <a:buChar char="n"/>
                      </a:pPr>
                      <a:r>
                        <a:rPr kumimoji="1" lang="en-US" altLang="ja-JP" sz="1100" dirty="0" smtClean="0">
                          <a:latin typeface="Calibri" panose="020F0502020204030204" pitchFamily="34" charset="0"/>
                        </a:rPr>
                        <a:t>HDD playback on monitor</a:t>
                      </a:r>
                    </a:p>
                    <a:p>
                      <a:pPr marL="171450" indent="-171450">
                        <a:buFont typeface="Wingdings" panose="05000000000000000000" pitchFamily="2" charset="2"/>
                        <a:buChar char="n"/>
                      </a:pPr>
                      <a:r>
                        <a:rPr kumimoji="1" lang="en-US" altLang="ja-JP" sz="1100" dirty="0" smtClean="0">
                          <a:latin typeface="Calibri" panose="020F0502020204030204" pitchFamily="34" charset="0"/>
                        </a:rPr>
                        <a:t>1x speed</a:t>
                      </a:r>
                      <a:r>
                        <a:rPr kumimoji="1" lang="en-US" altLang="ja-JP" sz="1100" baseline="0" dirty="0" smtClean="0">
                          <a:latin typeface="Calibri" panose="020F0502020204030204" pitchFamily="34" charset="0"/>
                        </a:rPr>
                        <a:t> </a:t>
                      </a:r>
                      <a:r>
                        <a:rPr kumimoji="1" lang="en-US" altLang="ja-JP" sz="1100" dirty="0" smtClean="0">
                          <a:latin typeface="Calibri" panose="020F0502020204030204" pitchFamily="34" charset="0"/>
                        </a:rPr>
                        <a:t>playback only,  All video format</a:t>
                      </a:r>
                    </a:p>
                    <a:p>
                      <a:pPr marL="171450" indent="-171450">
                        <a:buFont typeface="Wingdings" panose="05000000000000000000" pitchFamily="2" charset="2"/>
                        <a:buChar char="n"/>
                      </a:pPr>
                      <a:r>
                        <a:rPr kumimoji="1" lang="en-US" altLang="ja-JP" sz="1100" dirty="0" smtClean="0">
                          <a:latin typeface="Calibri" panose="020F0502020204030204" pitchFamily="34" charset="0"/>
                        </a:rPr>
                        <a:t>i-PRO cameras only </a:t>
                      </a:r>
                      <a:r>
                        <a:rPr kumimoji="1" lang="en-US" altLang="ja-JP" sz="1000" dirty="0" smtClean="0">
                          <a:latin typeface="Calibri" panose="020F0502020204030204" pitchFamily="34" charset="0"/>
                        </a:rPr>
                        <a:t>(OnVIF cameras are excluded)</a:t>
                      </a:r>
                      <a:endParaRPr kumimoji="1" lang="en-US" altLang="ja-JP" sz="1100" dirty="0" smtClean="0">
                        <a:latin typeface="Calibri" panose="020F0502020204030204" pitchFamily="34" charset="0"/>
                      </a:endParaRPr>
                    </a:p>
                    <a:p>
                      <a:r>
                        <a:rPr kumimoji="1" lang="en-US" altLang="ja-JP" sz="800" dirty="0" smtClean="0">
                          <a:latin typeface="Calibri" panose="020F0502020204030204" pitchFamily="34" charset="0"/>
                        </a:rPr>
                        <a:t>*</a:t>
                      </a:r>
                      <a:r>
                        <a:rPr kumimoji="1" lang="en-US" altLang="ja-JP" sz="800" baseline="0" dirty="0" smtClean="0">
                          <a:latin typeface="Calibri" panose="020F0502020204030204" pitchFamily="34" charset="0"/>
                        </a:rPr>
                        <a:t> No</a:t>
                      </a:r>
                      <a:r>
                        <a:rPr kumimoji="1" lang="en-US" altLang="ja-JP" sz="800" dirty="0" smtClean="0">
                          <a:latin typeface="Calibri" panose="020F0502020204030204" pitchFamily="34" charset="0"/>
                        </a:rPr>
                        <a:t> playback in Time-saving</a:t>
                      </a:r>
                      <a:r>
                        <a:rPr kumimoji="1" lang="en-US" altLang="ja-JP" sz="800" baseline="0" dirty="0" smtClean="0">
                          <a:latin typeface="Calibri" panose="020F0502020204030204" pitchFamily="34" charset="0"/>
                        </a:rPr>
                        <a:t> playback during</a:t>
                      </a:r>
                      <a:r>
                        <a:rPr kumimoji="1" lang="en-US" altLang="ja-JP" sz="800" dirty="0" smtClean="0">
                          <a:latin typeface="Calibri" panose="020F0502020204030204" pitchFamily="34" charset="0"/>
                        </a:rPr>
                        <a:t> distortion correction</a:t>
                      </a:r>
                      <a:endParaRPr kumimoji="1" lang="ja-JP" altLang="en-US" sz="800" dirty="0">
                        <a:latin typeface="Calibri" panose="020F0502020204030204" pitchFamily="34" charset="0"/>
                      </a:endParaRPr>
                    </a:p>
                  </a:txBody>
                  <a:tcPr anchor="ctr"/>
                </a:tc>
                <a:extLst>
                  <a:ext uri="{0D108BD9-81ED-4DB2-BD59-A6C34878D82A}">
                    <a16:rowId xmlns:a16="http://schemas.microsoft.com/office/drawing/2014/main" val="10001"/>
                  </a:ext>
                </a:extLst>
              </a:tr>
              <a:tr h="956080">
                <a:tc>
                  <a:txBody>
                    <a:bodyPr/>
                    <a:lstStyle/>
                    <a:p>
                      <a:pPr algn="ctr"/>
                      <a:r>
                        <a:rPr kumimoji="1" lang="en-US" altLang="ja-JP" sz="1100" dirty="0" smtClean="0">
                          <a:latin typeface="Calibri" panose="020F0502020204030204" pitchFamily="34" charset="0"/>
                        </a:rPr>
                        <a:t>2</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Time-saving playback</a:t>
                      </a:r>
                    </a:p>
                    <a:p>
                      <a:r>
                        <a:rPr kumimoji="1" lang="en-US" altLang="ja-JP" sz="1100" dirty="0" smtClean="0">
                          <a:latin typeface="Calibri" panose="020F0502020204030204" pitchFamily="34" charset="0"/>
                        </a:rPr>
                        <a:t>Playback speed</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Single screen: 1x to 4x speed</a:t>
                      </a:r>
                    </a:p>
                    <a:p>
                      <a:r>
                        <a:rPr kumimoji="1" lang="en-US" altLang="ja-JP" sz="1100" dirty="0" smtClean="0">
                          <a:latin typeface="Calibri" panose="020F0502020204030204" pitchFamily="34" charset="0"/>
                        </a:rPr>
                        <a:t>2/3/4-screen: 1x to 2x speed</a:t>
                      </a:r>
                    </a:p>
                    <a:p>
                      <a:r>
                        <a:rPr kumimoji="1" lang="en-US" altLang="ja-JP" sz="900" dirty="0" smtClean="0">
                          <a:latin typeface="Calibri" panose="020F0502020204030204" pitchFamily="34" charset="0"/>
                        </a:rPr>
                        <a:t>*</a:t>
                      </a:r>
                      <a:r>
                        <a:rPr kumimoji="1" lang="en-US" altLang="ja-JP" sz="900" baseline="0" dirty="0" smtClean="0">
                          <a:latin typeface="Calibri" panose="020F0502020204030204" pitchFamily="34" charset="0"/>
                        </a:rPr>
                        <a:t> </a:t>
                      </a:r>
                      <a:r>
                        <a:rPr kumimoji="1" lang="en-US" altLang="ja-JP" sz="900" dirty="0" smtClean="0">
                          <a:latin typeface="Calibri" panose="020F0502020204030204" pitchFamily="34" charset="0"/>
                        </a:rPr>
                        <a:t>5 or more images are not supported</a:t>
                      </a:r>
                    </a:p>
                    <a:p>
                      <a:pPr marL="171450" indent="-171450">
                        <a:buFont typeface="Arial" charset="0"/>
                        <a:buChar char="•"/>
                      </a:pPr>
                      <a:r>
                        <a:rPr kumimoji="1" lang="en-US" altLang="ja-JP" sz="900" dirty="0" smtClean="0">
                          <a:latin typeface="Calibri" panose="020F0502020204030204" pitchFamily="34" charset="0"/>
                        </a:rPr>
                        <a:t>Maximum speed may not be reached depending on resolution</a:t>
                      </a:r>
                      <a:endParaRPr kumimoji="1" lang="en-US" altLang="ja-JP" sz="900" dirty="0">
                        <a:latin typeface="Calibri" panose="020F0502020204030204" pitchFamily="34" charset="0"/>
                      </a:endParaRPr>
                    </a:p>
                    <a:p>
                      <a:pPr marL="171450" indent="-171450">
                        <a:buFont typeface="Arial" charset="0"/>
                        <a:buChar char="•"/>
                      </a:pPr>
                      <a:r>
                        <a:rPr kumimoji="1" lang="en-US" altLang="ja-JP" sz="900" dirty="0" smtClean="0">
                          <a:latin typeface="Calibri" panose="020F0502020204030204" pitchFamily="34" charset="0"/>
                        </a:rPr>
                        <a:t>In</a:t>
                      </a:r>
                      <a:r>
                        <a:rPr kumimoji="1" lang="en-US" altLang="ja-JP" sz="900" baseline="0" dirty="0" smtClean="0">
                          <a:latin typeface="Calibri" panose="020F0502020204030204" pitchFamily="34" charset="0"/>
                        </a:rPr>
                        <a:t> 4x screen mode, if there is only one camera with movement, playback speed is 1x.</a:t>
                      </a:r>
                      <a:endParaRPr kumimoji="1" lang="en-US" altLang="ja-JP" sz="900" dirty="0" smtClean="0">
                        <a:latin typeface="Calibri" panose="020F0502020204030204" pitchFamily="34" charset="0"/>
                      </a:endParaRPr>
                    </a:p>
                  </a:txBody>
                  <a:tcPr anchor="ctr"/>
                </a:tc>
                <a:extLst>
                  <a:ext uri="{0D108BD9-81ED-4DB2-BD59-A6C34878D82A}">
                    <a16:rowId xmlns:a16="http://schemas.microsoft.com/office/drawing/2014/main" val="10002"/>
                  </a:ext>
                </a:extLst>
              </a:tr>
              <a:tr h="0">
                <a:tc>
                  <a:txBody>
                    <a:bodyPr/>
                    <a:lstStyle/>
                    <a:p>
                      <a:pPr algn="ctr"/>
                      <a:r>
                        <a:rPr kumimoji="1" lang="en-US" altLang="ja-JP" sz="1100" dirty="0" smtClean="0">
                          <a:latin typeface="Calibri" panose="020F0502020204030204" pitchFamily="34" charset="0"/>
                        </a:rPr>
                        <a:t>3</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Accuracy of motion detection</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If there is no movement in a few sec., play at high speed</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3"/>
                  </a:ext>
                </a:extLst>
              </a:tr>
              <a:tr h="0">
                <a:tc>
                  <a:txBody>
                    <a:bodyPr/>
                    <a:lstStyle/>
                    <a:p>
                      <a:pPr algn="ctr"/>
                      <a:r>
                        <a:rPr kumimoji="1" lang="en-US" altLang="ja-JP" sz="1100" dirty="0" smtClean="0">
                          <a:latin typeface="Calibri" panose="020F0502020204030204" pitchFamily="34" charset="0"/>
                        </a:rPr>
                        <a:t>4</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Audio</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No audio during time-saving playback</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
        <p:nvSpPr>
          <p:cNvPr id="24" name="角丸四角形吹き出し 23"/>
          <p:cNvSpPr/>
          <p:nvPr/>
        </p:nvSpPr>
        <p:spPr>
          <a:xfrm>
            <a:off x="286629" y="789708"/>
            <a:ext cx="2783142" cy="587359"/>
          </a:xfrm>
          <a:prstGeom prst="wedgeRoundRectCallout">
            <a:avLst>
              <a:gd name="adj1" fmla="val -44346"/>
              <a:gd name="adj2" fmla="val 23957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T</a:t>
            </a:r>
            <a:r>
              <a:rPr lang="en-US" altLang="ja-JP" sz="900" b="1" dirty="0" smtClean="0">
                <a:solidFill>
                  <a:schemeClr val="tx1"/>
                </a:solidFill>
                <a:effectLst/>
                <a:latin typeface="Calibri" panose="020F0502020204030204" pitchFamily="34" charset="0"/>
              </a:rPr>
              <a:t>urn ON </a:t>
            </a:r>
            <a:r>
              <a:rPr lang="en-US" altLang="ja-JP" sz="900" b="1" dirty="0">
                <a:solidFill>
                  <a:schemeClr val="tx1"/>
                </a:solidFill>
                <a:effectLst/>
                <a:latin typeface="Calibri" panose="020F0502020204030204" pitchFamily="34" charset="0"/>
              </a:rPr>
              <a:t>/ </a:t>
            </a:r>
            <a:r>
              <a:rPr lang="en-US" altLang="ja-JP" sz="900" b="1" dirty="0" smtClean="0">
                <a:solidFill>
                  <a:schemeClr val="tx1"/>
                </a:solidFill>
                <a:effectLst/>
                <a:latin typeface="Calibri" panose="020F0502020204030204" pitchFamily="34" charset="0"/>
              </a:rPr>
              <a:t>OFF </a:t>
            </a:r>
            <a:r>
              <a:rPr lang="en-US" altLang="ja-JP" sz="900" b="1" dirty="0">
                <a:solidFill>
                  <a:schemeClr val="tx1"/>
                </a:solidFill>
                <a:effectLst/>
                <a:latin typeface="Calibri" panose="020F0502020204030204" pitchFamily="34" charset="0"/>
              </a:rPr>
              <a:t>the function in the </a:t>
            </a:r>
            <a:r>
              <a:rPr lang="en-US" altLang="ja-JP" sz="900" b="1" dirty="0" smtClean="0">
                <a:solidFill>
                  <a:schemeClr val="tx1"/>
                </a:solidFill>
                <a:effectLst/>
                <a:latin typeface="Calibri" panose="020F0502020204030204" pitchFamily="34" charset="0"/>
              </a:rPr>
              <a:t>“Time-saving playback</a:t>
            </a:r>
            <a:r>
              <a:rPr lang="en-US" altLang="ja-JP" sz="900" b="1" dirty="0">
                <a:solidFill>
                  <a:schemeClr val="tx1"/>
                </a:solidFill>
                <a:effectLst/>
                <a:latin typeface="Calibri" panose="020F0502020204030204" pitchFamily="34" charset="0"/>
              </a:rPr>
              <a:t>" </a:t>
            </a:r>
            <a:r>
              <a:rPr lang="en-US" altLang="ja-JP" sz="900" b="1" dirty="0" smtClean="0">
                <a:solidFill>
                  <a:schemeClr val="tx1"/>
                </a:solidFill>
                <a:effectLst/>
                <a:latin typeface="Calibri" panose="020F0502020204030204" pitchFamily="34" charset="0"/>
              </a:rPr>
              <a:t>checkbox</a:t>
            </a:r>
          </a:p>
          <a:p>
            <a:pPr algn="l"/>
            <a:r>
              <a:rPr lang="en-US" altLang="ja-JP" sz="900" dirty="0" smtClean="0">
                <a:solidFill>
                  <a:schemeClr val="tx1"/>
                </a:solidFill>
                <a:effectLst/>
                <a:latin typeface="Calibri" panose="020F0502020204030204" pitchFamily="34" charset="0"/>
              </a:rPr>
              <a:t>* Also possible to change during playback</a:t>
            </a:r>
            <a:endParaRPr lang="en-US" altLang="ja-JP" sz="900" dirty="0">
              <a:solidFill>
                <a:schemeClr val="tx1"/>
              </a:solidFill>
              <a:effectLst/>
              <a:latin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6609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5756" y="3927"/>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Version History</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925296729"/>
              </p:ext>
            </p:extLst>
          </p:nvPr>
        </p:nvGraphicFramePr>
        <p:xfrm>
          <a:off x="82210" y="607414"/>
          <a:ext cx="8989518" cy="4273428"/>
        </p:xfrm>
        <a:graphic>
          <a:graphicData uri="http://schemas.openxmlformats.org/drawingml/2006/table">
            <a:tbl>
              <a:tblPr firstRow="1" bandRow="1">
                <a:tableStyleId>{5C22544A-7EE6-4342-B048-85BDC9FD1C3A}</a:tableStyleId>
              </a:tblPr>
              <a:tblGrid>
                <a:gridCol w="421338">
                  <a:extLst>
                    <a:ext uri="{9D8B030D-6E8A-4147-A177-3AD203B41FA5}">
                      <a16:colId xmlns:a16="http://schemas.microsoft.com/office/drawing/2014/main" val="20000"/>
                    </a:ext>
                  </a:extLst>
                </a:gridCol>
                <a:gridCol w="4608000">
                  <a:extLst>
                    <a:ext uri="{9D8B030D-6E8A-4147-A177-3AD203B41FA5}">
                      <a16:colId xmlns:a16="http://schemas.microsoft.com/office/drawing/2014/main" val="20001"/>
                    </a:ext>
                  </a:extLst>
                </a:gridCol>
                <a:gridCol w="162018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tblGrid>
              <a:tr h="304190">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 contents</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Page No.</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Version</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Editor</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a:t>
                      </a:r>
                      <a:endParaRPr kumimoji="1" lang="ja-JP" altLang="en-US" sz="1200" dirty="0">
                        <a:latin typeface="Calibri" panose="020F0502020204030204" pitchFamily="34" charset="0"/>
                      </a:endParaRPr>
                    </a:p>
                  </a:txBody>
                  <a:tcPr anchor="ctr"/>
                </a:tc>
                <a:extLst>
                  <a:ext uri="{0D108BD9-81ED-4DB2-BD59-A6C34878D82A}">
                    <a16:rowId xmlns:a16="http://schemas.microsoft.com/office/drawing/2014/main" val="10000"/>
                  </a:ext>
                </a:extLst>
              </a:tr>
              <a:tr h="329364">
                <a:tc>
                  <a:txBody>
                    <a:bodyPr/>
                    <a:lstStyle/>
                    <a:p>
                      <a:pPr algn="ctr"/>
                      <a:r>
                        <a:rPr kumimoji="1" lang="en-US" altLang="ja-JP" sz="1000" dirty="0" smtClean="0">
                          <a:latin typeface="Calibri" panose="020F0502020204030204" pitchFamily="34" charset="0"/>
                        </a:rPr>
                        <a:t>-</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Ver.2.20,</a:t>
                      </a:r>
                      <a:r>
                        <a:rPr kumimoji="1" lang="en-US" altLang="ja-JP" sz="1000" baseline="0" dirty="0" smtClean="0">
                          <a:latin typeface="Calibri" panose="020F0502020204030204" pitchFamily="34" charset="0"/>
                        </a:rPr>
                        <a:t> First integrated SE material all NX series NVR (NX400, NX300 and NX200)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smtClean="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Ver.2.20</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13.May</a:t>
                      </a:r>
                      <a:r>
                        <a:rPr kumimoji="1" lang="en-US" altLang="ja-JP" sz="1000" baseline="0" dirty="0" smtClean="0">
                          <a:latin typeface="Calibri" panose="020F0502020204030204" pitchFamily="34" charset="0"/>
                        </a:rPr>
                        <a:t>.2018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1"/>
                  </a:ext>
                </a:extLst>
              </a:tr>
              <a:tr h="288032">
                <a:tc>
                  <a:txBody>
                    <a:bodyPr/>
                    <a:lstStyle/>
                    <a:p>
                      <a:pPr algn="ctr"/>
                      <a:r>
                        <a:rPr kumimoji="1" lang="en-US" altLang="ja-JP" sz="1000" dirty="0" smtClean="0">
                          <a:latin typeface="Calibri" panose="020F0502020204030204" pitchFamily="34" charset="0"/>
                        </a:rPr>
                        <a:t>1</a:t>
                      </a:r>
                    </a:p>
                  </a:txBody>
                  <a:tcPr anchor="ctr"/>
                </a:tc>
                <a:tc>
                  <a:txBody>
                    <a:bodyPr/>
                    <a:lstStyle/>
                    <a:p>
                      <a:r>
                        <a:rPr kumimoji="1" lang="en-US" altLang="ja-JP" sz="1000" dirty="0" smtClean="0">
                          <a:latin typeface="Calibri" panose="020F0502020204030204" pitchFamily="34" charset="0"/>
                        </a:rPr>
                        <a:t>Support i-PRO Extreme Multi-Sensor cameras ( WV-X8530N and WV-S8530N )</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P62</a:t>
                      </a:r>
                      <a:endParaRPr kumimoji="1" lang="ja-JP" altLang="en-US" sz="1000" dirty="0" smtClean="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Ver2.30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2"/>
                  </a:ext>
                </a:extLst>
              </a:tr>
              <a:tr h="288032">
                <a:tc>
                  <a:txBody>
                    <a:bodyPr/>
                    <a:lstStyle/>
                    <a:p>
                      <a:pPr algn="ctr"/>
                      <a:r>
                        <a:rPr kumimoji="1" lang="en-US" altLang="ja-JP" sz="1000" dirty="0" smtClean="0">
                          <a:latin typeface="Calibri" panose="020F0502020204030204" pitchFamily="34" charset="0"/>
                        </a:rPr>
                        <a:t>2</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Multi-sensor camera compatible</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P63,P64</a:t>
                      </a:r>
                    </a:p>
                  </a:txBody>
                  <a:tcPr anchor="ctr"/>
                </a:tc>
                <a:tc>
                  <a:txBody>
                    <a:bodyPr/>
                    <a:lstStyle/>
                    <a:p>
                      <a:pPr algn="ctr"/>
                      <a:r>
                        <a:rPr kumimoji="1" lang="en-US" altLang="ja-JP" sz="1000" dirty="0" smtClean="0">
                          <a:latin typeface="Calibri" panose="020F0502020204030204" pitchFamily="34" charset="0"/>
                        </a:rPr>
                        <a:t>Ver2.30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3"/>
                  </a:ext>
                </a:extLst>
              </a:tr>
              <a:tr h="288032">
                <a:tc>
                  <a:txBody>
                    <a:bodyPr/>
                    <a:lstStyle/>
                    <a:p>
                      <a:pPr algn="ctr"/>
                      <a:r>
                        <a:rPr kumimoji="1" lang="en-US" altLang="ja-JP" sz="1000" dirty="0" smtClean="0">
                          <a:latin typeface="Calibri" panose="020F0502020204030204" pitchFamily="34" charset="0"/>
                        </a:rPr>
                        <a:t>3</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Support i-PRO Extreme 5-megapixel cameras ( WV-S2550L, S2250L and S1550L )</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P65</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Ver2.30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4"/>
                  </a:ext>
                </a:extLst>
              </a:tr>
              <a:tr h="288032">
                <a:tc>
                  <a:txBody>
                    <a:bodyPr/>
                    <a:lstStyle/>
                    <a:p>
                      <a:pPr algn="ctr"/>
                      <a:r>
                        <a:rPr kumimoji="1" lang="en-US" altLang="ja-JP" sz="1000" dirty="0" smtClean="0">
                          <a:latin typeface="Calibri" panose="020F0502020204030204" pitchFamily="34" charset="0"/>
                        </a:rPr>
                        <a:t>4</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HDD format / removal without stopping recording</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P66,P67</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Ver2.30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5"/>
                  </a:ext>
                </a:extLst>
              </a:tr>
              <a:tr h="288032">
                <a:tc>
                  <a:txBody>
                    <a:bodyPr/>
                    <a:lstStyle/>
                    <a:p>
                      <a:pPr algn="ctr"/>
                      <a:r>
                        <a:rPr kumimoji="1" lang="en-US" altLang="ja-JP" sz="1000" dirty="0" smtClean="0">
                          <a:latin typeface="Calibri" panose="020F0502020204030204" pitchFamily="34" charset="0"/>
                        </a:rPr>
                        <a:t>5</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The camera partitioning function</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P68</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Ver2.30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6"/>
                  </a:ext>
                </a:extLst>
              </a:tr>
              <a:tr h="288032">
                <a:tc>
                  <a:txBody>
                    <a:bodyPr/>
                    <a:lstStyle/>
                    <a:p>
                      <a:pPr algn="ctr"/>
                      <a:r>
                        <a:rPr kumimoji="1" lang="en-US" altLang="ja-JP" sz="1000" dirty="0" smtClean="0">
                          <a:latin typeface="Calibri" panose="020F0502020204030204" pitchFamily="34" charset="0"/>
                        </a:rPr>
                        <a:t>6</a:t>
                      </a:r>
                      <a:endParaRPr kumimoji="1" lang="ja-JP" altLang="en-US" sz="1000" dirty="0">
                        <a:latin typeface="Calibri" panose="020F050202020403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Support i-PRO Extreme Compact Dome Cameras( WV-S3531L,-S3511L and other )</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P71</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7"/>
                  </a:ext>
                </a:extLst>
              </a:tr>
              <a:tr h="288032">
                <a:tc>
                  <a:txBody>
                    <a:bodyPr/>
                    <a:lstStyle/>
                    <a:p>
                      <a:pPr algn="ctr"/>
                      <a:r>
                        <a:rPr kumimoji="1" lang="en-US" altLang="ja-JP" sz="1000" dirty="0" smtClean="0">
                          <a:latin typeface="Calibri" panose="020F0502020204030204" pitchFamily="34" charset="0"/>
                        </a:rPr>
                        <a:t>7</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Measure the network transmission/reception speed</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P72, P73</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8"/>
                  </a:ext>
                </a:extLst>
              </a:tr>
              <a:tr h="288032">
                <a:tc>
                  <a:txBody>
                    <a:bodyPr/>
                    <a:lstStyle/>
                    <a:p>
                      <a:pPr algn="ctr"/>
                      <a:r>
                        <a:rPr kumimoji="1" lang="en-US" altLang="ja-JP" sz="1000" dirty="0" smtClean="0">
                          <a:latin typeface="Calibri" panose="020F0502020204030204" pitchFamily="34" charset="0"/>
                        </a:rPr>
                        <a:t>8</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Password New rule compliant</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P74</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09"/>
                  </a:ext>
                </a:extLst>
              </a:tr>
              <a:tr h="288032">
                <a:tc>
                  <a:txBody>
                    <a:bodyPr/>
                    <a:lstStyle/>
                    <a:p>
                      <a:pPr algn="ctr"/>
                      <a:r>
                        <a:rPr kumimoji="1" lang="en-US" altLang="ja-JP" sz="1000" dirty="0" smtClean="0">
                          <a:latin typeface="Calibri" panose="020F0502020204030204" pitchFamily="34" charset="0"/>
                        </a:rPr>
                        <a:t>9</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HDD remaining capacity display and notification function</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P75</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10"/>
                  </a:ext>
                </a:extLst>
              </a:tr>
              <a:tr h="288032">
                <a:tc>
                  <a:txBody>
                    <a:bodyPr/>
                    <a:lstStyle/>
                    <a:p>
                      <a:pPr algn="ctr"/>
                      <a:r>
                        <a:rPr kumimoji="1" lang="en-US" altLang="ja-JP" sz="1000" dirty="0" smtClean="0">
                          <a:latin typeface="Calibri" panose="020F0502020204030204" pitchFamily="34" charset="0"/>
                        </a:rPr>
                        <a:t>10</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Emergency audio recording function</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P76, P77</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11"/>
                  </a:ext>
                </a:extLst>
              </a:tr>
              <a:tr h="271874">
                <a:tc>
                  <a:txBody>
                    <a:bodyPr/>
                    <a:lstStyle/>
                    <a:p>
                      <a:pPr algn="ctr"/>
                      <a:r>
                        <a:rPr kumimoji="1" lang="en-US" altLang="ja-JP" sz="1000" dirty="0" smtClean="0">
                          <a:latin typeface="Calibri" panose="020F0502020204030204" pitchFamily="34" charset="0"/>
                        </a:rPr>
                        <a:t>11</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High quality setting of business intelligence</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P78</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12"/>
                  </a:ext>
                </a:extLst>
              </a:tr>
              <a:tr h="0">
                <a:tc>
                  <a:txBody>
                    <a:bodyPr/>
                    <a:lstStyle/>
                    <a:p>
                      <a:pPr algn="ctr"/>
                      <a:r>
                        <a:rPr kumimoji="1" lang="en-US" altLang="ja-JP" sz="1000" b="0" dirty="0" smtClean="0">
                          <a:latin typeface="Calibri" panose="020F0502020204030204" pitchFamily="34" charset="0"/>
                        </a:rPr>
                        <a:t>12</a:t>
                      </a:r>
                      <a:endParaRPr kumimoji="1" lang="ja-JP" altLang="en-US" sz="1000" b="0" dirty="0">
                        <a:latin typeface="Calibri" panose="020F0502020204030204" pitchFamily="34" charset="0"/>
                      </a:endParaRPr>
                    </a:p>
                  </a:txBody>
                  <a:tcPr anchor="ctr"/>
                </a:tc>
                <a:tc>
                  <a:txBody>
                    <a:bodyPr/>
                    <a:lstStyle/>
                    <a:p>
                      <a:pPr fontAlgn="auto">
                        <a:spcAft>
                          <a:spcPts val="0"/>
                        </a:spcAft>
                      </a:pPr>
                      <a:r>
                        <a:rPr lang="en-US" altLang="ja-JP" sz="1000" b="0" dirty="0" smtClean="0">
                          <a:effectLst/>
                          <a:latin typeface="Calibri" panose="020F0502020204030204" pitchFamily="34" charset="0"/>
                        </a:rPr>
                        <a:t>Maintaining the aspect ratio of full screen display</a:t>
                      </a:r>
                      <a:endParaRPr kumimoji="1" lang="ja-JP" altLang="en-US" sz="1000" b="0" dirty="0">
                        <a:effectLst/>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P79</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Ver2.40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21.Nov.2018</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13"/>
                  </a:ext>
                </a:extLst>
              </a:tr>
              <a:tr h="0">
                <a:tc>
                  <a:txBody>
                    <a:bodyPr/>
                    <a:lstStyle/>
                    <a:p>
                      <a:pPr algn="ctr"/>
                      <a:r>
                        <a:rPr kumimoji="1" lang="en-US" altLang="ja-JP" sz="1000" dirty="0" smtClean="0">
                          <a:latin typeface="Calibri" panose="020F0502020204030204" pitchFamily="34" charset="0"/>
                        </a:rPr>
                        <a:t>13</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Test mode of rear panel output terminal</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P82</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Ver2.50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30.July.2019</a:t>
                      </a:r>
                      <a:endParaRPr kumimoji="1" lang="ja-JP" altLang="en-US" sz="1000" dirty="0">
                        <a:latin typeface="Calibri" panose="020F0502020204030204" pitchFamily="34" charset="0"/>
                      </a:endParaRPr>
                    </a:p>
                  </a:txBody>
                  <a:tcPr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05558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5518391"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Time-saving Playback </a:t>
            </a:r>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(GUI / Status Indication)</a:t>
            </a:r>
          </a:p>
        </p:txBody>
      </p:sp>
      <p:sp>
        <p:nvSpPr>
          <p:cNvPr id="11" name="正方形/長方形 10"/>
          <p:cNvSpPr/>
          <p:nvPr/>
        </p:nvSpPr>
        <p:spPr>
          <a:xfrm>
            <a:off x="4055977" y="1858588"/>
            <a:ext cx="1286102" cy="41904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角丸四角形 11"/>
          <p:cNvSpPr/>
          <p:nvPr/>
        </p:nvSpPr>
        <p:spPr>
          <a:xfrm>
            <a:off x="4145090" y="1924919"/>
            <a:ext cx="1108024" cy="269851"/>
          </a:xfrm>
          <a:prstGeom prst="roundRect">
            <a:avLst>
              <a:gd name="adj" fmla="val 132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二等辺三角形 15"/>
          <p:cNvSpPr/>
          <p:nvPr/>
        </p:nvSpPr>
        <p:spPr>
          <a:xfrm rot="5400000">
            <a:off x="4391811" y="2003489"/>
            <a:ext cx="124553" cy="119130"/>
          </a:xfrm>
          <a:prstGeom prst="triangle">
            <a:avLst/>
          </a:prstGeom>
          <a:solidFill>
            <a:srgbClr val="3B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角丸四角形 16"/>
          <p:cNvSpPr/>
          <p:nvPr/>
        </p:nvSpPr>
        <p:spPr>
          <a:xfrm>
            <a:off x="4616269" y="1983617"/>
            <a:ext cx="449364" cy="158874"/>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 name="グループ化 17"/>
          <p:cNvGrpSpPr/>
          <p:nvPr/>
        </p:nvGrpSpPr>
        <p:grpSpPr>
          <a:xfrm>
            <a:off x="4818582" y="2008299"/>
            <a:ext cx="208815" cy="109511"/>
            <a:chOff x="5846821" y="4016413"/>
            <a:chExt cx="237499" cy="124554"/>
          </a:xfrm>
          <a:solidFill>
            <a:schemeClr val="bg1">
              <a:lumMod val="50000"/>
            </a:schemeClr>
          </a:solidFill>
        </p:grpSpPr>
        <p:sp>
          <p:nvSpPr>
            <p:cNvPr id="19" name="二等辺三角形 18"/>
            <p:cNvSpPr/>
            <p:nvPr/>
          </p:nvSpPr>
          <p:spPr>
            <a:xfrm rot="5400000">
              <a:off x="5844109" y="4019125"/>
              <a:ext cx="124553" cy="1191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二等辺三角形 19"/>
            <p:cNvSpPr/>
            <p:nvPr/>
          </p:nvSpPr>
          <p:spPr>
            <a:xfrm rot="5400000">
              <a:off x="5962478" y="4019126"/>
              <a:ext cx="124553" cy="11913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 name="円/楕円 10"/>
          <p:cNvSpPr/>
          <p:nvPr/>
        </p:nvSpPr>
        <p:spPr>
          <a:xfrm>
            <a:off x="4669039" y="2006442"/>
            <a:ext cx="113224" cy="113224"/>
          </a:xfrm>
          <a:custGeom>
            <a:avLst/>
            <a:gdLst/>
            <a:ahLst/>
            <a:cxnLst/>
            <a:rect l="l" t="t" r="r" b="b"/>
            <a:pathLst>
              <a:path w="655664" h="655664">
                <a:moveTo>
                  <a:pt x="290946" y="62179"/>
                </a:moveTo>
                <a:lnTo>
                  <a:pt x="290946" y="290944"/>
                </a:lnTo>
                <a:lnTo>
                  <a:pt x="85285" y="290944"/>
                </a:lnTo>
                <a:lnTo>
                  <a:pt x="85285" y="364716"/>
                </a:lnTo>
                <a:lnTo>
                  <a:pt x="290946" y="364716"/>
                </a:lnTo>
                <a:lnTo>
                  <a:pt x="348495" y="364716"/>
                </a:lnTo>
                <a:lnTo>
                  <a:pt x="364718" y="364716"/>
                </a:lnTo>
                <a:lnTo>
                  <a:pt x="364718" y="62179"/>
                </a:lnTo>
                <a:close/>
                <a:moveTo>
                  <a:pt x="327832" y="0"/>
                </a:moveTo>
                <a:cubicBezTo>
                  <a:pt x="508889" y="0"/>
                  <a:pt x="655664" y="146775"/>
                  <a:pt x="655664" y="327832"/>
                </a:cubicBezTo>
                <a:cubicBezTo>
                  <a:pt x="655664" y="508889"/>
                  <a:pt x="508889" y="655664"/>
                  <a:pt x="327832" y="655664"/>
                </a:cubicBezTo>
                <a:cubicBezTo>
                  <a:pt x="146775" y="655664"/>
                  <a:pt x="0" y="508889"/>
                  <a:pt x="0" y="327832"/>
                </a:cubicBezTo>
                <a:cubicBezTo>
                  <a:pt x="0" y="146775"/>
                  <a:pt x="146775" y="0"/>
                  <a:pt x="327832"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角丸四角形 22"/>
          <p:cNvSpPr/>
          <p:nvPr/>
        </p:nvSpPr>
        <p:spPr>
          <a:xfrm>
            <a:off x="4055977" y="3701158"/>
            <a:ext cx="1197063" cy="269851"/>
          </a:xfrm>
          <a:prstGeom prst="roundRect">
            <a:avLst>
              <a:gd name="adj" fmla="val 132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二等辺三角形 23"/>
          <p:cNvSpPr/>
          <p:nvPr/>
        </p:nvSpPr>
        <p:spPr>
          <a:xfrm rot="5400000">
            <a:off x="4391737" y="3779728"/>
            <a:ext cx="124553" cy="119130"/>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角丸四角形 24"/>
          <p:cNvSpPr/>
          <p:nvPr/>
        </p:nvSpPr>
        <p:spPr>
          <a:xfrm>
            <a:off x="4616195" y="3759856"/>
            <a:ext cx="449364" cy="158874"/>
          </a:xfrm>
          <a:prstGeom prst="roundRect">
            <a:avLst/>
          </a:prstGeom>
          <a:noFill/>
          <a:ln w="12700">
            <a:solidFill>
              <a:srgbClr val="3B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p:cNvGrpSpPr/>
          <p:nvPr/>
        </p:nvGrpSpPr>
        <p:grpSpPr>
          <a:xfrm>
            <a:off x="4818508" y="3784538"/>
            <a:ext cx="208815" cy="109511"/>
            <a:chOff x="5846821" y="4016413"/>
            <a:chExt cx="237499" cy="124554"/>
          </a:xfrm>
        </p:grpSpPr>
        <p:sp>
          <p:nvSpPr>
            <p:cNvPr id="27" name="二等辺三角形 26"/>
            <p:cNvSpPr/>
            <p:nvPr/>
          </p:nvSpPr>
          <p:spPr>
            <a:xfrm rot="5400000">
              <a:off x="5844109" y="4019125"/>
              <a:ext cx="124553" cy="119130"/>
            </a:xfrm>
            <a:prstGeom prst="triangle">
              <a:avLst/>
            </a:prstGeom>
            <a:solidFill>
              <a:srgbClr val="3B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二等辺三角形 27"/>
            <p:cNvSpPr/>
            <p:nvPr/>
          </p:nvSpPr>
          <p:spPr>
            <a:xfrm rot="5400000">
              <a:off x="5962478" y="4019126"/>
              <a:ext cx="124553" cy="119130"/>
            </a:xfrm>
            <a:prstGeom prst="triangle">
              <a:avLst/>
            </a:prstGeom>
            <a:solidFill>
              <a:srgbClr val="3B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0" name="円/楕円 10"/>
          <p:cNvSpPr/>
          <p:nvPr/>
        </p:nvSpPr>
        <p:spPr>
          <a:xfrm>
            <a:off x="4668965" y="3782681"/>
            <a:ext cx="113224" cy="113224"/>
          </a:xfrm>
          <a:custGeom>
            <a:avLst/>
            <a:gdLst/>
            <a:ahLst/>
            <a:cxnLst/>
            <a:rect l="l" t="t" r="r" b="b"/>
            <a:pathLst>
              <a:path w="655664" h="655664">
                <a:moveTo>
                  <a:pt x="290946" y="62179"/>
                </a:moveTo>
                <a:lnTo>
                  <a:pt x="290946" y="290944"/>
                </a:lnTo>
                <a:lnTo>
                  <a:pt x="85285" y="290944"/>
                </a:lnTo>
                <a:lnTo>
                  <a:pt x="85285" y="364716"/>
                </a:lnTo>
                <a:lnTo>
                  <a:pt x="290946" y="364716"/>
                </a:lnTo>
                <a:lnTo>
                  <a:pt x="348495" y="364716"/>
                </a:lnTo>
                <a:lnTo>
                  <a:pt x="364718" y="364716"/>
                </a:lnTo>
                <a:lnTo>
                  <a:pt x="364718" y="62179"/>
                </a:lnTo>
                <a:close/>
                <a:moveTo>
                  <a:pt x="327832" y="0"/>
                </a:moveTo>
                <a:cubicBezTo>
                  <a:pt x="508889" y="0"/>
                  <a:pt x="655664" y="146775"/>
                  <a:pt x="655664" y="327832"/>
                </a:cubicBezTo>
                <a:cubicBezTo>
                  <a:pt x="655664" y="508889"/>
                  <a:pt x="508889" y="655664"/>
                  <a:pt x="327832" y="655664"/>
                </a:cubicBezTo>
                <a:cubicBezTo>
                  <a:pt x="146775" y="655664"/>
                  <a:pt x="0" y="508889"/>
                  <a:pt x="0" y="327832"/>
                </a:cubicBezTo>
                <a:cubicBezTo>
                  <a:pt x="0" y="146775"/>
                  <a:pt x="146775" y="0"/>
                  <a:pt x="327832" y="0"/>
                </a:cubicBezTo>
                <a:close/>
              </a:path>
            </a:pathLst>
          </a:custGeom>
          <a:solidFill>
            <a:srgbClr val="3B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57386"/>
            <a:ext cx="4886325" cy="154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9955"/>
            <a:ext cx="4886325" cy="155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角丸四角形吹き出し 32"/>
          <p:cNvSpPr/>
          <p:nvPr/>
        </p:nvSpPr>
        <p:spPr>
          <a:xfrm>
            <a:off x="5479520" y="1574978"/>
            <a:ext cx="3295202" cy="976152"/>
          </a:xfrm>
          <a:prstGeom prst="wedgeRoundRectCallout">
            <a:avLst>
              <a:gd name="adj1" fmla="val -49914"/>
              <a:gd name="adj2" fmla="val 2772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600" b="1" dirty="0" smtClean="0">
                <a:solidFill>
                  <a:schemeClr val="tx1"/>
                </a:solidFill>
                <a:effectLst/>
                <a:latin typeface="Calibri" panose="020F0502020204030204" pitchFamily="34" charset="0"/>
              </a:rPr>
              <a:t>1x speed Playback</a:t>
            </a:r>
          </a:p>
          <a:p>
            <a:pPr algn="l"/>
            <a:r>
              <a:rPr lang="en-US" altLang="ja-JP" sz="1200" b="1" dirty="0" smtClean="0">
                <a:solidFill>
                  <a:schemeClr val="tx1"/>
                </a:solidFill>
                <a:effectLst/>
                <a:latin typeface="Calibri" panose="020F0502020204030204" pitchFamily="34" charset="0"/>
              </a:rPr>
              <a:t>* During there is movement</a:t>
            </a:r>
            <a:endParaRPr lang="en-US" altLang="ja-JP" sz="1200" b="1" dirty="0">
              <a:solidFill>
                <a:schemeClr val="tx1"/>
              </a:solidFill>
              <a:effectLst/>
              <a:latin typeface="Calibri" panose="020F0502020204030204" pitchFamily="34" charset="0"/>
            </a:endParaRPr>
          </a:p>
        </p:txBody>
      </p:sp>
      <p:sp>
        <p:nvSpPr>
          <p:cNvPr id="34" name="角丸四角形吹き出し 33"/>
          <p:cNvSpPr/>
          <p:nvPr/>
        </p:nvSpPr>
        <p:spPr>
          <a:xfrm>
            <a:off x="5471593" y="3324700"/>
            <a:ext cx="3303129" cy="976152"/>
          </a:xfrm>
          <a:prstGeom prst="wedgeRoundRectCallout">
            <a:avLst>
              <a:gd name="adj1" fmla="val -49914"/>
              <a:gd name="adj2" fmla="val 2772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600" b="1" dirty="0" smtClean="0">
                <a:solidFill>
                  <a:schemeClr val="tx1"/>
                </a:solidFill>
                <a:effectLst/>
                <a:latin typeface="Calibri" panose="020F0502020204030204" pitchFamily="34" charset="0"/>
              </a:rPr>
              <a:t>Time-saving (High speed) Playback</a:t>
            </a:r>
          </a:p>
          <a:p>
            <a:pPr algn="l"/>
            <a:r>
              <a:rPr lang="en-US" altLang="ja-JP" sz="1200" b="1" dirty="0" smtClean="0">
                <a:solidFill>
                  <a:schemeClr val="tx1"/>
                </a:solidFill>
                <a:effectLst/>
                <a:latin typeface="Calibri" panose="020F0502020204030204" pitchFamily="34" charset="0"/>
              </a:rPr>
              <a:t>* During there is no movement</a:t>
            </a:r>
            <a:endParaRPr lang="en-US" altLang="ja-JP" sz="1200" b="1" dirty="0">
              <a:solidFill>
                <a:schemeClr val="tx1"/>
              </a:solidFill>
              <a:effectLst/>
              <a:latin typeface="Calibri" panose="020F0502020204030204" pitchFamily="34" charset="0"/>
            </a:endParaRPr>
          </a:p>
        </p:txBody>
      </p:sp>
      <p:sp>
        <p:nvSpPr>
          <p:cNvPr id="35" name="角丸四角形 34"/>
          <p:cNvSpPr/>
          <p:nvPr/>
        </p:nvSpPr>
        <p:spPr>
          <a:xfrm>
            <a:off x="4051287" y="1853453"/>
            <a:ext cx="1114479" cy="28903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角丸四角形 35"/>
          <p:cNvSpPr/>
          <p:nvPr/>
        </p:nvSpPr>
        <p:spPr>
          <a:xfrm>
            <a:off x="4044101" y="3629693"/>
            <a:ext cx="1114479" cy="289037"/>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8" name="正方形/長方形 37"/>
          <p:cNvSpPr/>
          <p:nvPr/>
        </p:nvSpPr>
        <p:spPr>
          <a:xfrm>
            <a:off x="340935" y="684046"/>
            <a:ext cx="4018868" cy="333489"/>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Status Indication of Time-saving Playback</a:t>
            </a:r>
          </a:p>
        </p:txBody>
      </p:sp>
      <p:sp>
        <p:nvSpPr>
          <p:cNvPr id="31" name="テキスト ボックス 30"/>
          <p:cNvSpPr txBox="1"/>
          <p:nvPr/>
        </p:nvSpPr>
        <p:spPr>
          <a:xfrm>
            <a:off x="2190756" y="4608426"/>
            <a:ext cx="1741059" cy="123111"/>
          </a:xfrm>
          <a:prstGeom prst="rect">
            <a:avLst/>
          </a:prstGeom>
          <a:noFill/>
        </p:spPr>
        <p:txBody>
          <a:bodyPr wrap="square" lIns="0" tIns="0" rIns="0" bIns="0" rtlCol="0">
            <a:spAutoFit/>
          </a:bodyPr>
          <a:lstStyle/>
          <a:p>
            <a:pPr algn="l"/>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Attached </a:t>
            </a:r>
            <a:r>
              <a:rPr lang="en-US" altLang="ja-JP"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picture is an image.</a:t>
            </a:r>
            <a:endParaRPr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2" name="Text Box 186"/>
          <p:cNvSpPr txBox="1">
            <a:spLocks noChangeArrowheads="1"/>
          </p:cNvSpPr>
          <p:nvPr/>
        </p:nvSpPr>
        <p:spPr bwMode="auto">
          <a:xfrm>
            <a:off x="5475716" y="4272893"/>
            <a:ext cx="2149943" cy="461665"/>
          </a:xfrm>
          <a:prstGeom prst="rect">
            <a:avLst/>
          </a:prstGeom>
          <a:noFill/>
          <a:ln>
            <a:noFill/>
          </a:ln>
          <a:effectLst/>
          <a:extLst>
            <a:ext uri="{909E8E84-426E-40DD-AFC4-6F175D3DCCD1}">
              <a14:hiddenFill xmlns:a14="http://schemas.microsoft.com/office/drawing/2010/main">
                <a:solidFill>
                  <a:srgbClr val="6666FF">
                    <a:alpha val="97000"/>
                  </a:srgbClr>
                </a:solidFill>
              </a14:hiddenFill>
            </a:ext>
            <a:ext uri="{91240B29-F687-4F45-9708-019B960494DF}">
              <a14:hiddenLine xmlns:a14="http://schemas.microsoft.com/office/drawing/2010/main" w="28575" algn="ctr">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Single screen: 4x playback</a:t>
            </a:r>
          </a:p>
          <a:p>
            <a:pPr algn="l"/>
            <a:r>
              <a:rPr lang="en-US" altLang="ja-JP" sz="1200" b="1" dirty="0" smtClean="0">
                <a:solidFill>
                  <a:prstClr val="black"/>
                </a:solidFill>
                <a:effectLst/>
                <a:latin typeface="Calibri" panose="020F0502020204030204" pitchFamily="34" charset="0"/>
                <a:ea typeface="Meiryo UI"/>
                <a:cs typeface="Meiryo UI" panose="020B0604030504040204" pitchFamily="50" charset="-128"/>
              </a:rPr>
              <a:t>2/3/4 screen: 2x playback</a:t>
            </a:r>
            <a:endParaRPr lang="en-US" altLang="ja-JP" sz="1200" b="1" dirty="0">
              <a:solidFill>
                <a:prstClr val="black"/>
              </a:solidFill>
              <a:effectLst/>
              <a:latin typeface="Calibri" panose="020F0502020204030204" pitchFamily="34" charset="0"/>
              <a:ea typeface="Meiryo UI"/>
              <a:cs typeface="Meiryo UI" panose="020B0604030504040204" pitchFamily="50" charset="-128"/>
            </a:endParaRPr>
          </a:p>
        </p:txBody>
      </p:sp>
      <p:sp>
        <p:nvSpPr>
          <p:cNvPr id="39" name="上下矢印 38"/>
          <p:cNvSpPr/>
          <p:nvPr/>
        </p:nvSpPr>
        <p:spPr>
          <a:xfrm>
            <a:off x="2758227" y="2758285"/>
            <a:ext cx="222637" cy="37513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2" name="テキスト ボックス 51"/>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5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5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964437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49142"/>
            <a:ext cx="4002720" cy="448019"/>
          </a:xfrm>
          <a:prstGeom prst="rect">
            <a:avLst/>
          </a:prstGeom>
          <a:noFill/>
        </p:spPr>
        <p:txBody>
          <a:bodyPr wrap="non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MP4 download (Video, Audio)</a:t>
            </a:r>
          </a:p>
        </p:txBody>
      </p:sp>
      <p:graphicFrame>
        <p:nvGraphicFramePr>
          <p:cNvPr id="12" name="表 11"/>
          <p:cNvGraphicFramePr>
            <a:graphicFrameLocks noGrp="1"/>
          </p:cNvGraphicFramePr>
          <p:nvPr>
            <p:extLst>
              <p:ext uri="{D42A27DB-BD31-4B8C-83A1-F6EECF244321}">
                <p14:modId xmlns:p14="http://schemas.microsoft.com/office/powerpoint/2010/main" val="3395259342"/>
              </p:ext>
            </p:extLst>
          </p:nvPr>
        </p:nvGraphicFramePr>
        <p:xfrm>
          <a:off x="5131691" y="1208735"/>
          <a:ext cx="3900173" cy="1961976"/>
        </p:xfrm>
        <a:graphic>
          <a:graphicData uri="http://schemas.openxmlformats.org/drawingml/2006/table">
            <a:tbl>
              <a:tblPr firstRow="1" bandRow="1">
                <a:tableStyleId>{5940675A-B579-460E-94D1-54222C63F5DA}</a:tableStyleId>
              </a:tblPr>
              <a:tblGrid>
                <a:gridCol w="338455">
                  <a:extLst>
                    <a:ext uri="{9D8B030D-6E8A-4147-A177-3AD203B41FA5}">
                      <a16:colId xmlns:a16="http://schemas.microsoft.com/office/drawing/2014/main" val="20000"/>
                    </a:ext>
                  </a:extLst>
                </a:gridCol>
                <a:gridCol w="108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041718">
                  <a:extLst>
                    <a:ext uri="{9D8B030D-6E8A-4147-A177-3AD203B41FA5}">
                      <a16:colId xmlns:a16="http://schemas.microsoft.com/office/drawing/2014/main" val="20003"/>
                    </a:ext>
                  </a:extLst>
                </a:gridCol>
              </a:tblGrid>
              <a:tr h="313916">
                <a:tc rowSpan="2">
                  <a:txBody>
                    <a:bodyPr/>
                    <a:lstStyle/>
                    <a:p>
                      <a:endParaRPr kumimoji="1" lang="ja-JP" altLang="en-US" sz="1000" b="0" dirty="0">
                        <a:solidFill>
                          <a:srgbClr val="0A54A0"/>
                        </a:solidFill>
                        <a:latin typeface="Calibri" panose="020F0502020204030204" pitchFamily="34" charset="0"/>
                        <a:ea typeface="HGPｺﾞｼｯｸE" panose="020B0900000000000000" pitchFamily="50" charset="-128"/>
                      </a:endParaRPr>
                    </a:p>
                  </a:txBody>
                  <a:tcPr anchor="ctr">
                    <a:solidFill>
                      <a:schemeClr val="accent1">
                        <a:lumMod val="40000"/>
                        <a:lumOff val="60000"/>
                      </a:schemeClr>
                    </a:solidFill>
                  </a:tcPr>
                </a:tc>
                <a:tc gridSpan="2">
                  <a:txBody>
                    <a:bodyPr/>
                    <a:lstStyle/>
                    <a:p>
                      <a:pPr algn="ctr"/>
                      <a:r>
                        <a:rPr kumimoji="1" lang="en-US" altLang="ja-JP" sz="1000" b="1" dirty="0" smtClean="0">
                          <a:solidFill>
                            <a:srgbClr val="0A54A0"/>
                          </a:solidFill>
                          <a:latin typeface="Calibri" panose="020F0502020204030204" pitchFamily="34" charset="0"/>
                          <a:ea typeface="HGPｺﾞｼｯｸE" panose="020B0900000000000000" pitchFamily="50" charset="-128"/>
                        </a:rPr>
                        <a:t>Recording Condition</a:t>
                      </a:r>
                    </a:p>
                  </a:txBody>
                  <a:tcPr anchor="ctr">
                    <a:solidFill>
                      <a:schemeClr val="accent1">
                        <a:lumMod val="40000"/>
                        <a:lumOff val="60000"/>
                      </a:schemeClr>
                    </a:solidFill>
                  </a:tcPr>
                </a:tc>
                <a:tc hMerge="1">
                  <a:txBody>
                    <a:bodyPr/>
                    <a:lstStyle/>
                    <a:p>
                      <a:endParaRPr kumimoji="1" lang="ja-JP" altLang="en-US" sz="1200" dirty="0"/>
                    </a:p>
                  </a:txBody>
                  <a:tcP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b="1" dirty="0" smtClean="0">
                          <a:solidFill>
                            <a:srgbClr val="0A54A0"/>
                          </a:solidFill>
                          <a:latin typeface="Calibri" panose="020F0502020204030204" pitchFamily="34" charset="0"/>
                          <a:ea typeface="HGPｺﾞｼｯｸE" panose="020B0900000000000000" pitchFamily="50" charset="-128"/>
                        </a:rPr>
                        <a:t>MP4</a:t>
                      </a:r>
                    </a:p>
                    <a:p>
                      <a:pPr algn="ctr"/>
                      <a:r>
                        <a:rPr kumimoji="1" lang="en-US" altLang="ja-JP" sz="1000" b="1" dirty="0" smtClean="0">
                          <a:solidFill>
                            <a:srgbClr val="0A54A0"/>
                          </a:solidFill>
                          <a:latin typeface="Calibri" panose="020F0502020204030204" pitchFamily="34" charset="0"/>
                          <a:ea typeface="HGPｺﾞｼｯｸE" panose="020B0900000000000000" pitchFamily="50" charset="-128"/>
                        </a:rPr>
                        <a:t>Output result</a:t>
                      </a:r>
                      <a:endParaRPr kumimoji="1" lang="ja-JP" altLang="en-US" sz="1000" b="1" dirty="0">
                        <a:solidFill>
                          <a:srgbClr val="0A54A0"/>
                        </a:solidFill>
                        <a:latin typeface="Calibri" panose="020F0502020204030204" pitchFamily="34" charset="0"/>
                        <a:ea typeface="HGPｺﾞｼｯｸE" panose="020B0900000000000000" pitchFamily="50" charset="-128"/>
                      </a:endParaRPr>
                    </a:p>
                  </a:txBody>
                  <a:tcPr anchor="ctr">
                    <a:solidFill>
                      <a:schemeClr val="accent1">
                        <a:lumMod val="40000"/>
                        <a:lumOff val="60000"/>
                      </a:schemeClr>
                    </a:solidFill>
                  </a:tcPr>
                </a:tc>
                <a:extLst>
                  <a:ext uri="{0D108BD9-81ED-4DB2-BD59-A6C34878D82A}">
                    <a16:rowId xmlns:a16="http://schemas.microsoft.com/office/drawing/2014/main" val="10000"/>
                  </a:ext>
                </a:extLst>
              </a:tr>
              <a:tr h="313916">
                <a:tc vMerge="1">
                  <a:txBody>
                    <a:bodyPr/>
                    <a:lstStyle/>
                    <a:p>
                      <a:endParaRPr kumimoji="1" lang="ja-JP" alt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HGPｺﾞｼｯｸE" panose="020B0900000000000000" pitchFamily="50" charset="-128"/>
                        </a:rPr>
                        <a:t>Video</a:t>
                      </a:r>
                      <a:endParaRPr kumimoji="1" lang="ja-JP" altLang="en-US" sz="1000" b="1" dirty="0" smtClean="0">
                        <a:solidFill>
                          <a:srgbClr val="0A54A0"/>
                        </a:solidFill>
                        <a:latin typeface="Calibri" panose="020F0502020204030204" pitchFamily="34" charset="0"/>
                        <a:ea typeface="HGPｺﾞｼｯｸE" panose="020B0900000000000000" pitchFamily="50" charset="-128"/>
                      </a:endParaRPr>
                    </a:p>
                  </a:txBody>
                  <a:tcPr anchor="ctr">
                    <a:solidFill>
                      <a:schemeClr val="accent1">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rgbClr val="0A54A0"/>
                          </a:solidFill>
                          <a:latin typeface="Calibri" panose="020F0502020204030204" pitchFamily="34" charset="0"/>
                          <a:ea typeface="HGPｺﾞｼｯｸE" panose="020B0900000000000000" pitchFamily="50" charset="-128"/>
                        </a:rPr>
                        <a:t>Audio</a:t>
                      </a:r>
                      <a:endParaRPr kumimoji="1" lang="ja-JP" altLang="en-US" sz="1000" b="1" dirty="0" smtClean="0">
                        <a:solidFill>
                          <a:srgbClr val="0A54A0"/>
                        </a:solidFill>
                        <a:latin typeface="Calibri" panose="020F0502020204030204" pitchFamily="34" charset="0"/>
                        <a:ea typeface="HGPｺﾞｼｯｸE" panose="020B0900000000000000" pitchFamily="50" charset="-128"/>
                      </a:endParaRPr>
                    </a:p>
                  </a:txBody>
                  <a:tcPr anchor="ctr">
                    <a:solidFill>
                      <a:schemeClr val="accent1">
                        <a:lumMod val="40000"/>
                        <a:lumOff val="60000"/>
                      </a:schemeClr>
                    </a:solidFill>
                  </a:tcPr>
                </a:tc>
                <a:tc vMerge="1">
                  <a:txBody>
                    <a:bodyPr/>
                    <a:lstStyle/>
                    <a:p>
                      <a:endParaRPr kumimoji="1" lang="ja-JP" altLang="en-US"/>
                    </a:p>
                  </a:txBody>
                  <a:tcPr/>
                </a:tc>
                <a:extLst>
                  <a:ext uri="{0D108BD9-81ED-4DB2-BD59-A6C34878D82A}">
                    <a16:rowId xmlns:a16="http://schemas.microsoft.com/office/drawing/2014/main" val="10001"/>
                  </a:ext>
                </a:extLst>
              </a:tr>
              <a:tr h="313916">
                <a:tc>
                  <a:txBody>
                    <a:bodyPr/>
                    <a:lstStyle/>
                    <a:p>
                      <a:pPr algn="ctr"/>
                      <a:r>
                        <a:rPr kumimoji="1" lang="en-US" altLang="ja-JP" sz="1000" dirty="0" smtClean="0">
                          <a:latin typeface="Calibri" panose="020F0502020204030204" pitchFamily="34" charset="0"/>
                          <a:ea typeface="HGPｺﾞｼｯｸE" panose="020B0900000000000000" pitchFamily="50" charset="-128"/>
                        </a:rPr>
                        <a:t>1</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H.264/H.265</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AAC-LC</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Video and</a:t>
                      </a:r>
                      <a:r>
                        <a:rPr kumimoji="1" lang="en-US" altLang="ja-JP" sz="1000" baseline="0" dirty="0" smtClean="0">
                          <a:latin typeface="Calibri" panose="020F0502020204030204" pitchFamily="34" charset="0"/>
                          <a:ea typeface="HGPｺﾞｼｯｸE" panose="020B0900000000000000" pitchFamily="50" charset="-128"/>
                        </a:rPr>
                        <a:t> Audio</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extLst>
                  <a:ext uri="{0D108BD9-81ED-4DB2-BD59-A6C34878D82A}">
                    <a16:rowId xmlns:a16="http://schemas.microsoft.com/office/drawing/2014/main" val="10002"/>
                  </a:ext>
                </a:extLst>
              </a:tr>
              <a:tr h="706312">
                <a:tc>
                  <a:txBody>
                    <a:bodyPr/>
                    <a:lstStyle/>
                    <a:p>
                      <a:pPr algn="ctr"/>
                      <a:r>
                        <a:rPr kumimoji="1" lang="en-US" altLang="ja-JP" sz="1000" dirty="0" smtClean="0">
                          <a:latin typeface="Calibri" panose="020F0502020204030204" pitchFamily="34" charset="0"/>
                          <a:ea typeface="HGPｺﾞｼｯｸE" panose="020B0900000000000000" pitchFamily="50" charset="-128"/>
                        </a:rPr>
                        <a:t>2</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H.264/H.265</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G.726/G.711</a:t>
                      </a:r>
                      <a:br>
                        <a:rPr kumimoji="1" lang="en-US" altLang="ja-JP" sz="1000" dirty="0" smtClean="0">
                          <a:latin typeface="Calibri" panose="020F0502020204030204" pitchFamily="34" charset="0"/>
                          <a:ea typeface="HGPｺﾞｼｯｸE" panose="020B0900000000000000" pitchFamily="50" charset="-128"/>
                        </a:rPr>
                      </a:br>
                      <a:r>
                        <a:rPr kumimoji="1" lang="en-US" altLang="ja-JP" sz="1000" dirty="0" smtClean="0">
                          <a:latin typeface="Calibri" panose="020F0502020204030204" pitchFamily="34" charset="0"/>
                          <a:ea typeface="HGPｺﾞｼｯｸE" panose="020B0900000000000000" pitchFamily="50" charset="-128"/>
                        </a:rPr>
                        <a:t>360-degree microphone</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Video only</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extLst>
                  <a:ext uri="{0D108BD9-81ED-4DB2-BD59-A6C34878D82A}">
                    <a16:rowId xmlns:a16="http://schemas.microsoft.com/office/drawing/2014/main" val="10003"/>
                  </a:ext>
                </a:extLst>
              </a:tr>
              <a:tr h="313916">
                <a:tc>
                  <a:txBody>
                    <a:bodyPr/>
                    <a:lstStyle/>
                    <a:p>
                      <a:pPr algn="ctr"/>
                      <a:r>
                        <a:rPr kumimoji="1" lang="en-US" altLang="ja-JP" sz="1000" dirty="0" smtClean="0">
                          <a:latin typeface="Calibri" panose="020F0502020204030204" pitchFamily="34" charset="0"/>
                          <a:ea typeface="HGPｺﾞｼｯｸE" panose="020B0900000000000000" pitchFamily="50" charset="-128"/>
                        </a:rPr>
                        <a:t>3</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JPEG</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N/A</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tc>
                  <a:txBody>
                    <a:bodyPr/>
                    <a:lstStyle/>
                    <a:p>
                      <a:r>
                        <a:rPr kumimoji="1" lang="en-US" altLang="ja-JP" sz="1000" dirty="0" smtClean="0">
                          <a:latin typeface="Calibri" panose="020F0502020204030204" pitchFamily="34" charset="0"/>
                          <a:ea typeface="HGPｺﾞｼｯｸE" panose="020B0900000000000000" pitchFamily="50" charset="-128"/>
                        </a:rPr>
                        <a:t>Error</a:t>
                      </a:r>
                      <a:endParaRPr kumimoji="1" lang="ja-JP" altLang="en-US" sz="1000" dirty="0">
                        <a:latin typeface="Calibri" panose="020F0502020204030204" pitchFamily="34" charset="0"/>
                        <a:ea typeface="HGPｺﾞｼｯｸE" panose="020B0900000000000000" pitchFamily="50" charset="-128"/>
                      </a:endParaRPr>
                    </a:p>
                  </a:txBody>
                  <a:tcPr anchor="ctr">
                    <a:solidFill>
                      <a:schemeClr val="bg1"/>
                    </a:solidFill>
                  </a:tcPr>
                </a:tc>
                <a:extLst>
                  <a:ext uri="{0D108BD9-81ED-4DB2-BD59-A6C34878D82A}">
                    <a16:rowId xmlns:a16="http://schemas.microsoft.com/office/drawing/2014/main" val="10004"/>
                  </a:ext>
                </a:extLst>
              </a:tr>
            </a:tbl>
          </a:graphicData>
        </a:graphic>
      </p:graphicFrame>
      <p:sp>
        <p:nvSpPr>
          <p:cNvPr id="16" name="正方形/長方形 15"/>
          <p:cNvSpPr/>
          <p:nvPr/>
        </p:nvSpPr>
        <p:spPr>
          <a:xfrm>
            <a:off x="5131690" y="3376892"/>
            <a:ext cx="3912871" cy="923330"/>
          </a:xfrm>
          <a:prstGeom prst="rect">
            <a:avLst/>
          </a:prstGeom>
          <a:solidFill>
            <a:srgbClr val="FFFFCC"/>
          </a:solidFill>
          <a:ln w="19050">
            <a:solidFill>
              <a:srgbClr val="0000FF"/>
            </a:solidFill>
            <a:prstDash val="dash"/>
          </a:ln>
        </p:spPr>
        <p:txBody>
          <a:bodyPr wrap="square">
            <a:spAutoFit/>
          </a:bodyPr>
          <a:lstStyle/>
          <a:p>
            <a:pPr marL="171450" indent="-171450" algn="l">
              <a:buFont typeface="Wingdings" panose="05000000000000000000" pitchFamily="2" charset="2"/>
              <a:buChar char="n"/>
            </a:pPr>
            <a:r>
              <a:rPr lang="en-US" altLang="ja-JP" sz="1100" b="1" dirty="0" smtClean="0">
                <a:effectLst/>
                <a:latin typeface="Calibri" panose="020F0502020204030204" pitchFamily="34" charset="0"/>
              </a:rPr>
              <a:t>MP4 File splitting condition</a:t>
            </a:r>
          </a:p>
          <a:p>
            <a:pPr algn="l"/>
            <a:r>
              <a:rPr lang="en-US" altLang="ja-JP" sz="1100" dirty="0" smtClean="0">
                <a:effectLst/>
                <a:latin typeface="Calibri" panose="020F0502020204030204" pitchFamily="34" charset="0"/>
              </a:rPr>
              <a:t>1. Reached an hour</a:t>
            </a:r>
          </a:p>
          <a:p>
            <a:pPr algn="l"/>
            <a:r>
              <a:rPr lang="en-US" altLang="ja-JP" sz="1100" dirty="0" smtClean="0">
                <a:effectLst/>
                <a:latin typeface="Calibri" panose="020F0502020204030204" pitchFamily="34" charset="0"/>
              </a:rPr>
              <a:t>2. Detected following condition change</a:t>
            </a:r>
            <a:br>
              <a:rPr lang="en-US" altLang="ja-JP" sz="1100" dirty="0" smtClean="0">
                <a:effectLst/>
                <a:latin typeface="Calibri" panose="020F0502020204030204" pitchFamily="34" charset="0"/>
              </a:rPr>
            </a:br>
            <a:r>
              <a:rPr lang="en-US" altLang="ja-JP" sz="1000" dirty="0" smtClean="0">
                <a:effectLst/>
                <a:latin typeface="Calibri" panose="020F0502020204030204" pitchFamily="34" charset="0"/>
              </a:rPr>
              <a:t>Camera / Format / Resolution / Encryption / Smart Coding / Time zoon</a:t>
            </a:r>
            <a:endParaRPr lang="en-US" altLang="ja-JP" sz="1000" dirty="0">
              <a:effectLst/>
              <a:latin typeface="Calibri" panose="020F0502020204030204" pitchFamily="34" charset="0"/>
            </a:endParaRPr>
          </a:p>
          <a:p>
            <a:pPr algn="l"/>
            <a:r>
              <a:rPr lang="en-US" altLang="ja-JP" sz="1100" dirty="0" smtClean="0">
                <a:effectLst/>
                <a:latin typeface="Calibri" panose="020F0502020204030204" pitchFamily="34" charset="0"/>
              </a:rPr>
              <a:t>3. Detects </a:t>
            </a:r>
            <a:r>
              <a:rPr lang="en-US" altLang="ja-JP" sz="1100" dirty="0">
                <a:effectLst/>
                <a:latin typeface="Calibri" panose="020F0502020204030204" pitchFamily="34" charset="0"/>
              </a:rPr>
              <a:t>a long unrecorded period (30 seconds)</a:t>
            </a:r>
            <a:endParaRPr lang="ja-JP" altLang="en-US" sz="1100" dirty="0">
              <a:effectLst/>
              <a:latin typeface="Calibri" panose="020F0502020204030204" pitchFamily="34" charset="0"/>
            </a:endParaRPr>
          </a:p>
        </p:txBody>
      </p:sp>
      <p:sp>
        <p:nvSpPr>
          <p:cNvPr id="19" name="正方形/長方形 18"/>
          <p:cNvSpPr/>
          <p:nvPr/>
        </p:nvSpPr>
        <p:spPr>
          <a:xfrm>
            <a:off x="340935" y="678184"/>
            <a:ext cx="4682327" cy="333489"/>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Outline of the Function</a:t>
            </a:r>
          </a:p>
        </p:txBody>
      </p:sp>
      <p:graphicFrame>
        <p:nvGraphicFramePr>
          <p:cNvPr id="20" name="表 19"/>
          <p:cNvGraphicFramePr>
            <a:graphicFrameLocks noGrp="1"/>
          </p:cNvGraphicFramePr>
          <p:nvPr>
            <p:extLst>
              <p:ext uri="{D42A27DB-BD31-4B8C-83A1-F6EECF244321}">
                <p14:modId xmlns:p14="http://schemas.microsoft.com/office/powerpoint/2010/main" val="654799586"/>
              </p:ext>
            </p:extLst>
          </p:nvPr>
        </p:nvGraphicFramePr>
        <p:xfrm>
          <a:off x="340937" y="1187097"/>
          <a:ext cx="4564160" cy="3476247"/>
        </p:xfrm>
        <a:graphic>
          <a:graphicData uri="http://schemas.openxmlformats.org/drawingml/2006/table">
            <a:tbl>
              <a:tblPr firstRow="1" bandRow="1">
                <a:tableStyleId>{5C22544A-7EE6-4342-B048-85BDC9FD1C3A}</a:tableStyleId>
              </a:tblPr>
              <a:tblGrid>
                <a:gridCol w="42416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2700000">
                  <a:extLst>
                    <a:ext uri="{9D8B030D-6E8A-4147-A177-3AD203B41FA5}">
                      <a16:colId xmlns:a16="http://schemas.microsoft.com/office/drawing/2014/main" val="20002"/>
                    </a:ext>
                  </a:extLst>
                </a:gridCol>
              </a:tblGrid>
              <a:tr h="422993">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100" dirty="0" smtClean="0">
                          <a:latin typeface="Calibri" panose="020F0502020204030204" pitchFamily="34" charset="0"/>
                        </a:rPr>
                        <a:t>Items</a:t>
                      </a:r>
                      <a:endParaRPr kumimoji="1" lang="ja-JP" altLang="en-US" sz="1100" dirty="0">
                        <a:latin typeface="Calibri" panose="020F0502020204030204" pitchFamily="34" charset="0"/>
                      </a:endParaRPr>
                    </a:p>
                  </a:txBody>
                  <a:tcPr anchor="ctr"/>
                </a:tc>
                <a:tc>
                  <a:txBody>
                    <a:bodyPr/>
                    <a:lstStyle/>
                    <a:p>
                      <a:pPr algn="ctr"/>
                      <a:r>
                        <a:rPr kumimoji="1" lang="en-US" altLang="ja-JP" sz="1100" dirty="0" smtClean="0">
                          <a:latin typeface="Calibri" panose="020F0502020204030204" pitchFamily="34" charset="0"/>
                        </a:rPr>
                        <a:t>Remarks</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0"/>
                  </a:ext>
                </a:extLst>
              </a:tr>
              <a:tr h="817014">
                <a:tc>
                  <a:txBody>
                    <a:bodyPr/>
                    <a:lstStyle/>
                    <a:p>
                      <a:pPr algn="ctr"/>
                      <a:r>
                        <a:rPr kumimoji="1" lang="en-US" altLang="ja-JP" sz="1100" dirty="0" smtClean="0">
                          <a:latin typeface="Calibri" panose="020F0502020204030204" pitchFamily="34" charset="0"/>
                        </a:rPr>
                        <a:t>1</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Recording condition</a:t>
                      </a:r>
                      <a:endParaRPr kumimoji="1" lang="ja-JP" altLang="en-US" sz="1100" dirty="0">
                        <a:latin typeface="Calibri" panose="020F0502020204030204" pitchFamily="34" charset="0"/>
                      </a:endParaRPr>
                    </a:p>
                  </a:txBody>
                  <a:tcPr anchor="ctr"/>
                </a:tc>
                <a:tc>
                  <a:txBody>
                    <a:bodyPr/>
                    <a:lstStyle/>
                    <a:p>
                      <a:pPr marL="171450" indent="-171450">
                        <a:buFont typeface="Wingdings" panose="05000000000000000000" pitchFamily="2" charset="2"/>
                        <a:buChar char="n"/>
                      </a:pPr>
                      <a:r>
                        <a:rPr kumimoji="1" lang="en-US" altLang="ja-JP" sz="1100" dirty="0" smtClean="0">
                          <a:latin typeface="Calibri" panose="020F0502020204030204" pitchFamily="34" charset="0"/>
                        </a:rPr>
                        <a:t>Video: H.264/H.265</a:t>
                      </a:r>
                    </a:p>
                    <a:p>
                      <a:pPr marL="171450" indent="-171450">
                        <a:buFont typeface="Wingdings" panose="05000000000000000000" pitchFamily="2" charset="2"/>
                        <a:buChar char="n"/>
                      </a:pPr>
                      <a:r>
                        <a:rPr kumimoji="1" lang="en-US" altLang="ja-JP" sz="1100" dirty="0" smtClean="0">
                          <a:latin typeface="Calibri" panose="020F0502020204030204" pitchFamily="34" charset="0"/>
                        </a:rPr>
                        <a:t>Audio: AAC-LC, G.726/G.711</a:t>
                      </a:r>
                      <a:endParaRPr kumimoji="1" lang="ja-JP" altLang="en-US" sz="800" dirty="0">
                        <a:latin typeface="Calibri" panose="020F0502020204030204" pitchFamily="34" charset="0"/>
                      </a:endParaRPr>
                    </a:p>
                  </a:txBody>
                  <a:tcPr anchor="ctr"/>
                </a:tc>
                <a:extLst>
                  <a:ext uri="{0D108BD9-81ED-4DB2-BD59-A6C34878D82A}">
                    <a16:rowId xmlns:a16="http://schemas.microsoft.com/office/drawing/2014/main" val="10001"/>
                  </a:ext>
                </a:extLst>
              </a:tr>
              <a:tr h="956080">
                <a:tc>
                  <a:txBody>
                    <a:bodyPr/>
                    <a:lstStyle/>
                    <a:p>
                      <a:pPr algn="ctr"/>
                      <a:r>
                        <a:rPr kumimoji="1" lang="en-US" altLang="ja-JP" sz="1100" dirty="0" smtClean="0">
                          <a:latin typeface="Calibri" panose="020F0502020204030204" pitchFamily="34" charset="0"/>
                        </a:rPr>
                        <a:t>2</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Number of concurrent operation</a:t>
                      </a:r>
                      <a:endParaRPr kumimoji="1" lang="ja-JP" altLang="en-US" sz="1100" dirty="0">
                        <a:latin typeface="Calibri" panose="020F0502020204030204" pitchFamily="34" charset="0"/>
                      </a:endParaRPr>
                    </a:p>
                  </a:txBody>
                  <a:tcPr anchor="ctr"/>
                </a:tc>
                <a:tc>
                  <a:txBody>
                    <a:bodyPr/>
                    <a:lstStyle/>
                    <a:p>
                      <a:pPr marL="171450" indent="-171450">
                        <a:buFont typeface="Wingdings" panose="05000000000000000000" pitchFamily="2" charset="2"/>
                        <a:buChar char="n"/>
                      </a:pPr>
                      <a:r>
                        <a:rPr kumimoji="1" lang="en-US" altLang="ja-JP" sz="1100" dirty="0" smtClean="0">
                          <a:latin typeface="Calibri" panose="020F0502020204030204" pitchFamily="34" charset="0"/>
                        </a:rPr>
                        <a:t>2 operations</a:t>
                      </a:r>
                    </a:p>
                    <a:p>
                      <a:r>
                        <a:rPr kumimoji="1" lang="en-US" altLang="ja-JP" sz="900" dirty="0" smtClean="0">
                          <a:latin typeface="Calibri" panose="020F0502020204030204" pitchFamily="34" charset="0"/>
                        </a:rPr>
                        <a:t>*</a:t>
                      </a:r>
                      <a:r>
                        <a:rPr kumimoji="1" lang="en-US" altLang="ja-JP" sz="900" baseline="0" dirty="0" smtClean="0">
                          <a:latin typeface="Calibri" panose="020F0502020204030204" pitchFamily="34" charset="0"/>
                        </a:rPr>
                        <a:t> Total number operation of Copy / Browser Download / ASM Download</a:t>
                      </a:r>
                      <a:endParaRPr kumimoji="1" lang="ja-JP" altLang="en-US" sz="900" dirty="0">
                        <a:latin typeface="Calibri" panose="020F0502020204030204" pitchFamily="34" charset="0"/>
                      </a:endParaRPr>
                    </a:p>
                  </a:txBody>
                  <a:tcPr anchor="ctr"/>
                </a:tc>
                <a:extLst>
                  <a:ext uri="{0D108BD9-81ED-4DB2-BD59-A6C34878D82A}">
                    <a16:rowId xmlns:a16="http://schemas.microsoft.com/office/drawing/2014/main" val="10002"/>
                  </a:ext>
                </a:extLst>
              </a:tr>
              <a:tr h="486732">
                <a:tc>
                  <a:txBody>
                    <a:bodyPr/>
                    <a:lstStyle/>
                    <a:p>
                      <a:pPr algn="ctr"/>
                      <a:r>
                        <a:rPr kumimoji="1" lang="en-US" altLang="ja-JP" sz="1100" dirty="0" smtClean="0">
                          <a:latin typeface="Calibri" panose="020F0502020204030204" pitchFamily="34" charset="0"/>
                        </a:rPr>
                        <a:t>3</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File split condition</a:t>
                      </a:r>
                      <a:endParaRPr kumimoji="1" lang="ja-JP" altLang="en-US" sz="1100" dirty="0">
                        <a:latin typeface="Calibri" panose="020F0502020204030204" pitchFamily="34" charset="0"/>
                      </a:endParaRPr>
                    </a:p>
                  </a:txBody>
                  <a:tcPr anchor="ctr"/>
                </a:tc>
                <a:tc>
                  <a:txBody>
                    <a:bodyPr/>
                    <a:lstStyle/>
                    <a:p>
                      <a:pPr marL="171450" indent="-171450">
                        <a:buFont typeface="Wingdings" panose="05000000000000000000" pitchFamily="2" charset="2"/>
                        <a:buChar char="n"/>
                      </a:pPr>
                      <a:r>
                        <a:rPr kumimoji="1" lang="en-US" altLang="ja-JP" sz="1100" dirty="0" smtClean="0">
                          <a:latin typeface="Calibri" panose="020F0502020204030204" pitchFamily="34" charset="0"/>
                        </a:rPr>
                        <a:t>1 file / per Max.</a:t>
                      </a:r>
                      <a:r>
                        <a:rPr kumimoji="1" lang="en-US" altLang="ja-JP" sz="1100" baseline="0" dirty="0" smtClean="0">
                          <a:latin typeface="Calibri" panose="020F0502020204030204" pitchFamily="34" charset="0"/>
                        </a:rPr>
                        <a:t> 1H</a:t>
                      </a:r>
                    </a:p>
                    <a:p>
                      <a:pPr marL="0" indent="0">
                        <a:buFont typeface="Wingdings" panose="05000000000000000000" pitchFamily="2" charset="2"/>
                        <a:buNone/>
                      </a:pPr>
                      <a:r>
                        <a:rPr kumimoji="1" lang="en-US" altLang="ja-JP" sz="900" baseline="0" dirty="0" smtClean="0">
                          <a:latin typeface="Calibri" panose="020F0502020204030204" pitchFamily="34" charset="0"/>
                        </a:rPr>
                        <a:t>* </a:t>
                      </a:r>
                      <a:r>
                        <a:rPr kumimoji="1" lang="en-US" altLang="ja-JP" sz="900" dirty="0" smtClean="0">
                          <a:latin typeface="Calibri" panose="020F0502020204030204" pitchFamily="34" charset="0"/>
                        </a:rPr>
                        <a:t>When it meets the condition on the right, it is split at that point</a:t>
                      </a:r>
                      <a:endParaRPr kumimoji="1" lang="ja-JP" altLang="en-US" sz="900" dirty="0">
                        <a:latin typeface="Calibri" panose="020F0502020204030204" pitchFamily="34" charset="0"/>
                      </a:endParaRPr>
                    </a:p>
                  </a:txBody>
                  <a:tcPr anchor="ctr"/>
                </a:tc>
                <a:extLst>
                  <a:ext uri="{0D108BD9-81ED-4DB2-BD59-A6C34878D82A}">
                    <a16:rowId xmlns:a16="http://schemas.microsoft.com/office/drawing/2014/main" val="10003"/>
                  </a:ext>
                </a:extLst>
              </a:tr>
              <a:tr h="422993">
                <a:tc>
                  <a:txBody>
                    <a:bodyPr/>
                    <a:lstStyle/>
                    <a:p>
                      <a:pPr algn="ctr"/>
                      <a:r>
                        <a:rPr kumimoji="1" lang="en-US" altLang="ja-JP" sz="1100" dirty="0" smtClean="0">
                          <a:latin typeface="Calibri" panose="020F0502020204030204" pitchFamily="34" charset="0"/>
                        </a:rPr>
                        <a:t>4</a:t>
                      </a:r>
                      <a:endParaRPr kumimoji="1" lang="ja-JP" altLang="en-US" sz="1100" dirty="0">
                        <a:latin typeface="Calibri" panose="020F0502020204030204" pitchFamily="34" charset="0"/>
                      </a:endParaRPr>
                    </a:p>
                  </a:txBody>
                  <a:tcPr anchor="ctr"/>
                </a:tc>
                <a:tc>
                  <a:txBody>
                    <a:bodyPr/>
                    <a:lstStyle/>
                    <a:p>
                      <a:r>
                        <a:rPr kumimoji="1" lang="en-US" altLang="ja-JP" sz="1100" dirty="0" smtClean="0">
                          <a:latin typeface="Calibri" panose="020F0502020204030204" pitchFamily="34" charset="0"/>
                        </a:rPr>
                        <a:t>Others</a:t>
                      </a:r>
                      <a:endParaRPr kumimoji="1" lang="ja-JP" altLang="en-US" sz="1100" dirty="0">
                        <a:latin typeface="Calibri" panose="020F0502020204030204" pitchFamily="34" charset="0"/>
                      </a:endParaRPr>
                    </a:p>
                  </a:txBody>
                  <a:tcPr anchor="ctr"/>
                </a:tc>
                <a:tc>
                  <a:txBody>
                    <a:bodyPr/>
                    <a:lstStyle/>
                    <a:p>
                      <a:pPr marL="171450" indent="-171450">
                        <a:buFont typeface="Wingdings" panose="05000000000000000000" pitchFamily="2" charset="2"/>
                        <a:buChar char="n"/>
                      </a:pPr>
                      <a:r>
                        <a:rPr kumimoji="1" lang="en-US" altLang="ja-JP" sz="1100" dirty="0" smtClean="0">
                          <a:latin typeface="Calibri" panose="020F0502020204030204" pitchFamily="34" charset="0"/>
                        </a:rPr>
                        <a:t>Playback with Windows Media Player 12 or higher is assumed </a:t>
                      </a:r>
                      <a:r>
                        <a:rPr kumimoji="1" lang="en-US" altLang="ja-JP" sz="1000" dirty="0" smtClean="0">
                          <a:latin typeface="Calibri" panose="020F0502020204030204" pitchFamily="34" charset="0"/>
                        </a:rPr>
                        <a:t>(However, NX Viewer is required for playback of H.265 video)</a:t>
                      </a:r>
                    </a:p>
                    <a:p>
                      <a:pPr marL="171450" indent="-171450">
                        <a:buFont typeface="Wingdings" panose="05000000000000000000" pitchFamily="2" charset="2"/>
                        <a:buChar char="n"/>
                      </a:pPr>
                      <a:r>
                        <a:rPr kumimoji="1" lang="en-US" altLang="ja-JP" sz="1100" dirty="0" smtClean="0">
                          <a:latin typeface="Calibri" panose="020F0502020204030204" pitchFamily="34" charset="0"/>
                        </a:rPr>
                        <a:t>No</a:t>
                      </a:r>
                      <a:r>
                        <a:rPr kumimoji="1" lang="en-US" altLang="ja-JP" sz="1100" baseline="0" dirty="0" smtClean="0">
                          <a:latin typeface="Calibri" panose="020F0502020204030204" pitchFamily="34" charset="0"/>
                        </a:rPr>
                        <a:t> </a:t>
                      </a:r>
                      <a:r>
                        <a:rPr kumimoji="1" lang="en-US" altLang="ja-JP" sz="1100" dirty="0" smtClean="0">
                          <a:latin typeface="Calibri" panose="020F0502020204030204" pitchFamily="34" charset="0"/>
                        </a:rPr>
                        <a:t>re-encode recorded video / audio</a:t>
                      </a:r>
                      <a:endParaRPr kumimoji="1" lang="ja-JP" altLang="en-US" sz="110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
        <p:nvSpPr>
          <p:cNvPr id="2" name="右矢印 1"/>
          <p:cNvSpPr/>
          <p:nvPr/>
        </p:nvSpPr>
        <p:spPr>
          <a:xfrm>
            <a:off x="4905097" y="1840022"/>
            <a:ext cx="226593" cy="327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右矢印 20"/>
          <p:cNvSpPr/>
          <p:nvPr/>
        </p:nvSpPr>
        <p:spPr>
          <a:xfrm>
            <a:off x="4905096" y="3488719"/>
            <a:ext cx="226593" cy="3272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テキスト ボックス 29"/>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29392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970" y="1717416"/>
            <a:ext cx="2736059" cy="2410191"/>
          </a:xfrm>
          <a:prstGeom prst="rect">
            <a:avLst/>
          </a:prstGeom>
        </p:spPr>
      </p:pic>
      <p:pic>
        <p:nvPicPr>
          <p:cNvPr id="7" name="図 6"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053" y="1707464"/>
            <a:ext cx="3113073" cy="2738672"/>
          </a:xfrm>
          <a:prstGeom prst="rect">
            <a:avLst/>
          </a:prstGeom>
        </p:spPr>
      </p:pic>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94" y="1708796"/>
            <a:ext cx="2056092" cy="2461012"/>
          </a:xfrm>
          <a:prstGeom prst="rect">
            <a:avLst/>
          </a:prstGeom>
        </p:spPr>
      </p:pic>
      <p:sp>
        <p:nvSpPr>
          <p:cNvPr id="9" name="テキスト ボックス 8"/>
          <p:cNvSpPr txBox="1"/>
          <p:nvPr/>
        </p:nvSpPr>
        <p:spPr>
          <a:xfrm>
            <a:off x="476722" y="66728"/>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MP4 download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(Operation GUI)</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0" name="右矢印 19"/>
          <p:cNvSpPr/>
          <p:nvPr/>
        </p:nvSpPr>
        <p:spPr>
          <a:xfrm>
            <a:off x="2432334" y="2114831"/>
            <a:ext cx="226046" cy="567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28" name="角丸四角形吹き出し 27"/>
          <p:cNvSpPr/>
          <p:nvPr/>
        </p:nvSpPr>
        <p:spPr>
          <a:xfrm>
            <a:off x="3694057" y="1697851"/>
            <a:ext cx="1858391" cy="333411"/>
          </a:xfrm>
          <a:prstGeom prst="wedgeRoundRectCallout">
            <a:avLst>
              <a:gd name="adj1" fmla="val -28524"/>
              <a:gd name="adj2" fmla="val 18150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4. Click [ Advanced ] as necessary</a:t>
            </a:r>
            <a:endParaRPr lang="en-US" altLang="ja-JP" sz="900" b="1" dirty="0">
              <a:solidFill>
                <a:schemeClr val="tx1"/>
              </a:solidFill>
              <a:effectLst/>
              <a:latin typeface="Calibri" panose="020F0502020204030204" pitchFamily="34" charset="0"/>
            </a:endParaRPr>
          </a:p>
        </p:txBody>
      </p:sp>
      <p:sp>
        <p:nvSpPr>
          <p:cNvPr id="30" name="角丸四角形吹き出し 29"/>
          <p:cNvSpPr/>
          <p:nvPr/>
        </p:nvSpPr>
        <p:spPr>
          <a:xfrm>
            <a:off x="1469737" y="3991337"/>
            <a:ext cx="1158389" cy="244038"/>
          </a:xfrm>
          <a:prstGeom prst="wedgeRoundRectCallout">
            <a:avLst>
              <a:gd name="adj1" fmla="val 60107"/>
              <a:gd name="adj2" fmla="val -12069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Select file format</a:t>
            </a:r>
            <a:endParaRPr lang="en-US" altLang="ja-JP" sz="900" b="1" dirty="0">
              <a:solidFill>
                <a:schemeClr val="tx1"/>
              </a:solidFill>
              <a:effectLst/>
              <a:latin typeface="Calibri" panose="020F0502020204030204" pitchFamily="34" charset="0"/>
            </a:endParaRPr>
          </a:p>
        </p:txBody>
      </p:sp>
      <p:sp>
        <p:nvSpPr>
          <p:cNvPr id="31" name="右矢印 30"/>
          <p:cNvSpPr/>
          <p:nvPr/>
        </p:nvSpPr>
        <p:spPr>
          <a:xfrm>
            <a:off x="5903059" y="2114830"/>
            <a:ext cx="226046" cy="567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2" name="角丸四角形 31"/>
          <p:cNvSpPr/>
          <p:nvPr/>
        </p:nvSpPr>
        <p:spPr>
          <a:xfrm>
            <a:off x="2760065" y="3463290"/>
            <a:ext cx="2078870" cy="355113"/>
          </a:xfrm>
          <a:prstGeom prst="roundRect">
            <a:avLst>
              <a:gd name="adj" fmla="val 83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3" name="角丸四角形 32"/>
          <p:cNvSpPr/>
          <p:nvPr/>
        </p:nvSpPr>
        <p:spPr>
          <a:xfrm>
            <a:off x="6201837" y="1889186"/>
            <a:ext cx="2556215" cy="45024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角丸四角形 33"/>
          <p:cNvSpPr/>
          <p:nvPr/>
        </p:nvSpPr>
        <p:spPr>
          <a:xfrm>
            <a:off x="3633849" y="2505691"/>
            <a:ext cx="659081" cy="1722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5" name="正方形/長方形 4"/>
          <p:cNvSpPr/>
          <p:nvPr/>
        </p:nvSpPr>
        <p:spPr>
          <a:xfrm>
            <a:off x="321477" y="4635199"/>
            <a:ext cx="8603553" cy="261610"/>
          </a:xfrm>
          <a:prstGeom prst="rect">
            <a:avLst/>
          </a:prstGeom>
        </p:spPr>
        <p:txBody>
          <a:bodyPr wrap="square">
            <a:spAutoFit/>
          </a:bodyPr>
          <a:lstStyle/>
          <a:p>
            <a:pPr algn="l"/>
            <a:r>
              <a:rPr lang="en-US" altLang="ja-JP" sz="1100" b="1" dirty="0" smtClean="0">
                <a:effectLst/>
                <a:latin typeface="Calibri" panose="020F0502020204030204" pitchFamily="34" charset="0"/>
              </a:rPr>
              <a:t>* Copying </a:t>
            </a:r>
            <a:r>
              <a:rPr lang="en-US" altLang="ja-JP" sz="1100" b="1" dirty="0">
                <a:effectLst/>
                <a:latin typeface="Calibri" panose="020F0502020204030204" pitchFamily="34" charset="0"/>
              </a:rPr>
              <a:t>using a browser is also possible (conditions are equivalent to the above monitor operation)</a:t>
            </a:r>
            <a:endParaRPr lang="ja-JP" altLang="en-US" sz="1100" b="1" dirty="0">
              <a:effectLst/>
              <a:latin typeface="Calibri" panose="020F0502020204030204" pitchFamily="34" charset="0"/>
            </a:endParaRPr>
          </a:p>
        </p:txBody>
      </p:sp>
      <p:sp>
        <p:nvSpPr>
          <p:cNvPr id="35" name="正方形/長方形 34"/>
          <p:cNvSpPr/>
          <p:nvPr/>
        </p:nvSpPr>
        <p:spPr>
          <a:xfrm>
            <a:off x="340934" y="678184"/>
            <a:ext cx="5466192" cy="843807"/>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MP4 Copy function</a:t>
            </a:r>
          </a:p>
          <a:p>
            <a:pPr marL="285750" indent="-285750" algn="l">
              <a:buFont typeface="Wingdings" panose="05000000000000000000" pitchFamily="2" charset="2"/>
              <a:buChar char="Ø"/>
            </a:pPr>
            <a:r>
              <a:rPr lang="en-US" altLang="ja-JP" b="1" dirty="0" smtClean="0">
                <a:effectLst/>
                <a:latin typeface="Calibri" panose="020F0502020204030204" pitchFamily="34" charset="0"/>
              </a:rPr>
              <a:t>Insert a medium in advance, otherwise “Please insert a medium” message will be displayed after clicking “Copy” button.</a:t>
            </a:r>
          </a:p>
        </p:txBody>
      </p:sp>
      <p:sp>
        <p:nvSpPr>
          <p:cNvPr id="36" name="角丸四角形吹き出し 35"/>
          <p:cNvSpPr/>
          <p:nvPr/>
        </p:nvSpPr>
        <p:spPr>
          <a:xfrm>
            <a:off x="321477" y="3538346"/>
            <a:ext cx="1136536" cy="272903"/>
          </a:xfrm>
          <a:prstGeom prst="wedgeRoundRectCallout">
            <a:avLst>
              <a:gd name="adj1" fmla="val -16663"/>
              <a:gd name="adj2" fmla="val 9508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Click [ Copy ] tab</a:t>
            </a:r>
          </a:p>
        </p:txBody>
      </p:sp>
      <p:sp>
        <p:nvSpPr>
          <p:cNvPr id="38" name="角丸四角形 37"/>
          <p:cNvSpPr/>
          <p:nvPr/>
        </p:nvSpPr>
        <p:spPr>
          <a:xfrm>
            <a:off x="352309" y="3937896"/>
            <a:ext cx="737937" cy="166263"/>
          </a:xfrm>
          <a:prstGeom prst="roundRect">
            <a:avLst>
              <a:gd name="adj" fmla="val 6191"/>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9" name="角丸四角形 38"/>
          <p:cNvSpPr/>
          <p:nvPr/>
        </p:nvSpPr>
        <p:spPr>
          <a:xfrm>
            <a:off x="1900052" y="3337117"/>
            <a:ext cx="391885" cy="124143"/>
          </a:xfrm>
          <a:prstGeom prst="roundRect">
            <a:avLst>
              <a:gd name="adj" fmla="val 6191"/>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40" name="角丸四角形吹き出し 39"/>
          <p:cNvSpPr/>
          <p:nvPr/>
        </p:nvSpPr>
        <p:spPr>
          <a:xfrm>
            <a:off x="1185447" y="2976855"/>
            <a:ext cx="1005309" cy="244038"/>
          </a:xfrm>
          <a:prstGeom prst="wedgeRoundRectCallout">
            <a:avLst>
              <a:gd name="adj1" fmla="val 33803"/>
              <a:gd name="adj2" fmla="val 9563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2</a:t>
            </a:r>
            <a:r>
              <a:rPr lang="en-US" altLang="ja-JP" sz="900" b="1" dirty="0" smtClean="0">
                <a:solidFill>
                  <a:schemeClr val="tx1"/>
                </a:solidFill>
                <a:effectLst/>
                <a:latin typeface="Calibri" panose="020F0502020204030204" pitchFamily="34" charset="0"/>
              </a:rPr>
              <a:t>. Click [ Next ]</a:t>
            </a:r>
            <a:endParaRPr lang="en-US" altLang="ja-JP" sz="900" b="1" dirty="0">
              <a:solidFill>
                <a:schemeClr val="tx1"/>
              </a:solidFill>
              <a:effectLst/>
              <a:latin typeface="Calibri" panose="020F0502020204030204" pitchFamily="34" charset="0"/>
            </a:endParaRPr>
          </a:p>
        </p:txBody>
      </p:sp>
      <p:sp>
        <p:nvSpPr>
          <p:cNvPr id="41" name="角丸四角形吹き出し 40"/>
          <p:cNvSpPr/>
          <p:nvPr/>
        </p:nvSpPr>
        <p:spPr>
          <a:xfrm>
            <a:off x="6201837" y="899563"/>
            <a:ext cx="2728431" cy="666821"/>
          </a:xfrm>
          <a:prstGeom prst="wedgeRoundRectCallout">
            <a:avLst>
              <a:gd name="adj1" fmla="val -16979"/>
              <a:gd name="adj2" fmla="val 97181"/>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050" b="1" dirty="0" smtClean="0">
                <a:solidFill>
                  <a:schemeClr val="tx1"/>
                </a:solidFill>
                <a:effectLst/>
                <a:latin typeface="Calibri" panose="020F0502020204030204" pitchFamily="34" charset="0"/>
              </a:rPr>
              <a:t>Advanced setup</a:t>
            </a:r>
            <a:endParaRPr lang="en-US" altLang="ja-JP" sz="1050" b="1" dirty="0">
              <a:solidFill>
                <a:schemeClr val="tx1"/>
              </a:solidFill>
              <a:effectLst/>
              <a:latin typeface="Calibri" panose="020F0502020204030204" pitchFamily="34" charset="0"/>
            </a:endParaRPr>
          </a:p>
          <a:p>
            <a:pPr marL="171450" indent="-171450" algn="l">
              <a:buFont typeface="Wingdings" panose="05000000000000000000" pitchFamily="2" charset="2"/>
              <a:buChar char="l"/>
            </a:pPr>
            <a:r>
              <a:rPr lang="en-US" altLang="ja-JP" sz="900" dirty="0">
                <a:solidFill>
                  <a:schemeClr val="tx1"/>
                </a:solidFill>
                <a:effectLst/>
                <a:latin typeface="Calibri" panose="020F0502020204030204" pitchFamily="34" charset="0"/>
              </a:rPr>
              <a:t>Alteration detection code: </a:t>
            </a:r>
            <a:r>
              <a:rPr lang="en-US" altLang="ja-JP" sz="900" dirty="0" smtClean="0">
                <a:solidFill>
                  <a:schemeClr val="tx1"/>
                </a:solidFill>
                <a:effectLst/>
                <a:latin typeface="Calibri" panose="020F0502020204030204" pitchFamily="34" charset="0"/>
              </a:rPr>
              <a:t>Support</a:t>
            </a:r>
            <a:endParaRPr lang="en-US" altLang="ja-JP" sz="900" dirty="0">
              <a:solidFill>
                <a:schemeClr val="tx1"/>
              </a:solidFill>
              <a:effectLst/>
              <a:latin typeface="Calibri" panose="020F0502020204030204" pitchFamily="34" charset="0"/>
            </a:endParaRPr>
          </a:p>
          <a:p>
            <a:pPr marL="171450" indent="-171450" algn="l">
              <a:buFont typeface="Wingdings" panose="05000000000000000000" pitchFamily="2" charset="2"/>
              <a:buChar char="l"/>
            </a:pPr>
            <a:r>
              <a:rPr lang="en-US" altLang="ja-JP" sz="900" dirty="0">
                <a:solidFill>
                  <a:schemeClr val="tx1"/>
                </a:solidFill>
                <a:effectLst/>
                <a:latin typeface="Calibri" panose="020F0502020204030204" pitchFamily="34" charset="0"/>
              </a:rPr>
              <a:t>Assign a password: </a:t>
            </a:r>
            <a:r>
              <a:rPr lang="en-US" altLang="ja-JP" sz="900" u="sng" dirty="0" smtClean="0">
                <a:solidFill>
                  <a:srgbClr val="FF0000"/>
                </a:solidFill>
                <a:effectLst/>
                <a:latin typeface="Calibri" panose="020F0502020204030204" pitchFamily="34" charset="0"/>
              </a:rPr>
              <a:t>Non support</a:t>
            </a:r>
            <a:r>
              <a:rPr lang="en-US" altLang="ja-JP" sz="900" dirty="0" smtClean="0">
                <a:solidFill>
                  <a:schemeClr val="tx1"/>
                </a:solidFill>
                <a:effectLst/>
                <a:latin typeface="Calibri" panose="020F0502020204030204" pitchFamily="34" charset="0"/>
              </a:rPr>
              <a:t> </a:t>
            </a:r>
            <a:r>
              <a:rPr lang="en-US" altLang="ja-JP" sz="700" dirty="0" smtClean="0">
                <a:solidFill>
                  <a:schemeClr val="tx1"/>
                </a:solidFill>
                <a:effectLst/>
                <a:latin typeface="Calibri" panose="020F0502020204030204" pitchFamily="34" charset="0"/>
              </a:rPr>
              <a:t>(In case of MP4 is selected)</a:t>
            </a:r>
            <a:endParaRPr lang="en-US" altLang="ja-JP" sz="900" dirty="0">
              <a:solidFill>
                <a:schemeClr val="tx1"/>
              </a:solidFill>
              <a:effectLst/>
              <a:latin typeface="Calibri" panose="020F0502020204030204" pitchFamily="34" charset="0"/>
            </a:endParaRPr>
          </a:p>
        </p:txBody>
      </p:sp>
      <p:sp>
        <p:nvSpPr>
          <p:cNvPr id="42" name="角丸四角形 41"/>
          <p:cNvSpPr/>
          <p:nvPr/>
        </p:nvSpPr>
        <p:spPr>
          <a:xfrm>
            <a:off x="5052799" y="3961344"/>
            <a:ext cx="603663" cy="172201"/>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43" name="角丸四角形吹き出し 42"/>
          <p:cNvSpPr/>
          <p:nvPr/>
        </p:nvSpPr>
        <p:spPr>
          <a:xfrm>
            <a:off x="5924811" y="4118939"/>
            <a:ext cx="1035310" cy="271354"/>
          </a:xfrm>
          <a:prstGeom prst="wedgeRoundRectCallout">
            <a:avLst>
              <a:gd name="adj1" fmla="val -74692"/>
              <a:gd name="adj2" fmla="val -5713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5</a:t>
            </a:r>
            <a:r>
              <a:rPr lang="en-US" altLang="ja-JP" sz="900" b="1" dirty="0" smtClean="0">
                <a:solidFill>
                  <a:schemeClr val="tx1"/>
                </a:solidFill>
                <a:effectLst/>
                <a:latin typeface="Calibri" panose="020F0502020204030204" pitchFamily="34" charset="0"/>
              </a:rPr>
              <a:t>. Click [ Copy ]</a:t>
            </a:r>
            <a:endParaRPr lang="en-US" altLang="ja-JP" sz="900" b="1" dirty="0">
              <a:solidFill>
                <a:schemeClr val="tx1"/>
              </a:solidFill>
              <a:effectLst/>
              <a:latin typeface="Calibri" panose="020F0502020204030204" pitchFamily="34" charset="0"/>
            </a:endParaRPr>
          </a:p>
        </p:txBody>
      </p:sp>
      <p:sp>
        <p:nvSpPr>
          <p:cNvPr id="54" name="テキスト ボックス 53"/>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5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5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601757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947" y="1913898"/>
            <a:ext cx="3967467" cy="2390941"/>
          </a:xfrm>
          <a:prstGeom prst="rect">
            <a:avLst/>
          </a:prstGeom>
        </p:spPr>
      </p:pic>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MP4 download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(Operation GUI / Browser )</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4" name="角丸四角形 23"/>
          <p:cNvSpPr/>
          <p:nvPr/>
        </p:nvSpPr>
        <p:spPr>
          <a:xfrm>
            <a:off x="5047013" y="2790700"/>
            <a:ext cx="3693386" cy="932219"/>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25" name="角丸四角形 24"/>
          <p:cNvSpPr/>
          <p:nvPr/>
        </p:nvSpPr>
        <p:spPr>
          <a:xfrm>
            <a:off x="5047013" y="2380830"/>
            <a:ext cx="3693387" cy="22594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39" y="1904819"/>
            <a:ext cx="4408528" cy="96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角丸四角形吹き出し 25"/>
          <p:cNvSpPr/>
          <p:nvPr/>
        </p:nvSpPr>
        <p:spPr>
          <a:xfrm>
            <a:off x="280692" y="3072196"/>
            <a:ext cx="1517125" cy="336070"/>
          </a:xfrm>
          <a:prstGeom prst="wedgeRoundRectCallout">
            <a:avLst>
              <a:gd name="adj1" fmla="val -33435"/>
              <a:gd name="adj2" fmla="val -10077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Click the [ HDD ] tab</a:t>
            </a:r>
            <a:endParaRPr lang="en-US" altLang="ja-JP" sz="900" b="1" dirty="0">
              <a:solidFill>
                <a:schemeClr val="tx1"/>
              </a:solidFill>
              <a:effectLst/>
              <a:latin typeface="Calibri" panose="020F0502020204030204" pitchFamily="34" charset="0"/>
            </a:endParaRPr>
          </a:p>
        </p:txBody>
      </p:sp>
      <p:sp>
        <p:nvSpPr>
          <p:cNvPr id="27" name="角丸四角形 26"/>
          <p:cNvSpPr/>
          <p:nvPr/>
        </p:nvSpPr>
        <p:spPr>
          <a:xfrm>
            <a:off x="323739" y="2489114"/>
            <a:ext cx="210651" cy="38495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28" name="角丸四角形 27"/>
          <p:cNvSpPr/>
          <p:nvPr/>
        </p:nvSpPr>
        <p:spPr>
          <a:xfrm>
            <a:off x="534390" y="1894122"/>
            <a:ext cx="1534885" cy="21973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0" name="角丸四角形 29"/>
          <p:cNvSpPr/>
          <p:nvPr/>
        </p:nvSpPr>
        <p:spPr>
          <a:xfrm>
            <a:off x="3687288" y="1892134"/>
            <a:ext cx="253351" cy="21973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1" name="角丸四角形吹き出し 30"/>
          <p:cNvSpPr/>
          <p:nvPr/>
        </p:nvSpPr>
        <p:spPr>
          <a:xfrm>
            <a:off x="342727" y="1449258"/>
            <a:ext cx="1925468" cy="336070"/>
          </a:xfrm>
          <a:prstGeom prst="wedgeRoundRectCallout">
            <a:avLst>
              <a:gd name="adj1" fmla="val -30616"/>
              <a:gd name="adj2" fmla="val 8827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2</a:t>
            </a:r>
            <a:r>
              <a:rPr lang="en-US" altLang="ja-JP" sz="900" b="1" dirty="0" smtClean="0">
                <a:solidFill>
                  <a:schemeClr val="tx1"/>
                </a:solidFill>
                <a:effectLst/>
                <a:latin typeface="Calibri" panose="020F0502020204030204" pitchFamily="34" charset="0"/>
              </a:rPr>
              <a:t>. Click the [ Start ] button where the download is to start</a:t>
            </a:r>
            <a:endParaRPr lang="en-US" altLang="ja-JP" sz="900" b="1" dirty="0">
              <a:solidFill>
                <a:schemeClr val="tx1"/>
              </a:solidFill>
              <a:effectLst/>
              <a:latin typeface="Calibri" panose="020F0502020204030204" pitchFamily="34" charset="0"/>
            </a:endParaRPr>
          </a:p>
        </p:txBody>
      </p:sp>
      <p:sp>
        <p:nvSpPr>
          <p:cNvPr id="32" name="角丸四角形 31"/>
          <p:cNvSpPr/>
          <p:nvPr/>
        </p:nvSpPr>
        <p:spPr>
          <a:xfrm>
            <a:off x="2088158" y="1892134"/>
            <a:ext cx="1534885" cy="21973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3" name="角丸四角形吹き出し 32"/>
          <p:cNvSpPr/>
          <p:nvPr/>
        </p:nvSpPr>
        <p:spPr>
          <a:xfrm>
            <a:off x="2088158" y="3069564"/>
            <a:ext cx="1829654" cy="336070"/>
          </a:xfrm>
          <a:prstGeom prst="wedgeRoundRectCallout">
            <a:avLst>
              <a:gd name="adj1" fmla="val -39669"/>
              <a:gd name="adj2" fmla="val -33929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Click the [ End ] button where the download is to end</a:t>
            </a:r>
            <a:endParaRPr lang="en-US" altLang="ja-JP" sz="900" b="1" dirty="0">
              <a:solidFill>
                <a:schemeClr val="tx1"/>
              </a:solidFill>
              <a:effectLst/>
              <a:latin typeface="Calibri" panose="020F0502020204030204" pitchFamily="34" charset="0"/>
            </a:endParaRPr>
          </a:p>
        </p:txBody>
      </p:sp>
      <p:sp>
        <p:nvSpPr>
          <p:cNvPr id="34" name="右矢印 33"/>
          <p:cNvSpPr/>
          <p:nvPr/>
        </p:nvSpPr>
        <p:spPr>
          <a:xfrm>
            <a:off x="4749864" y="2114831"/>
            <a:ext cx="194645" cy="567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5" name="角丸四角形吹き出し 34"/>
          <p:cNvSpPr/>
          <p:nvPr/>
        </p:nvSpPr>
        <p:spPr>
          <a:xfrm>
            <a:off x="3663273" y="1255541"/>
            <a:ext cx="2015273" cy="336070"/>
          </a:xfrm>
          <a:prstGeom prst="wedgeRoundRectCallout">
            <a:avLst>
              <a:gd name="adj1" fmla="val -35519"/>
              <a:gd name="adj2" fmla="val 14304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4</a:t>
            </a:r>
            <a:r>
              <a:rPr lang="en-US" altLang="ja-JP" sz="900" b="1" dirty="0" smtClean="0">
                <a:solidFill>
                  <a:schemeClr val="tx1"/>
                </a:solidFill>
                <a:effectLst/>
                <a:latin typeface="Calibri" panose="020F0502020204030204" pitchFamily="34" charset="0"/>
              </a:rPr>
              <a:t>. Click the [ Download ] button</a:t>
            </a:r>
          </a:p>
          <a:p>
            <a:pPr algn="l"/>
            <a:r>
              <a:rPr lang="en-US" altLang="ja-JP" sz="700" dirty="0">
                <a:solidFill>
                  <a:schemeClr val="tx1"/>
                </a:solidFill>
                <a:effectLst/>
                <a:latin typeface="Calibri" panose="020F0502020204030204" pitchFamily="34" charset="0"/>
              </a:rPr>
              <a:t>The "Download" window will be displayed.</a:t>
            </a:r>
          </a:p>
        </p:txBody>
      </p:sp>
      <p:sp>
        <p:nvSpPr>
          <p:cNvPr id="36" name="角丸四角形吹き出し 35"/>
          <p:cNvSpPr/>
          <p:nvPr/>
        </p:nvSpPr>
        <p:spPr>
          <a:xfrm>
            <a:off x="6164413" y="1545569"/>
            <a:ext cx="1275732" cy="336070"/>
          </a:xfrm>
          <a:prstGeom prst="wedgeRoundRectCallout">
            <a:avLst>
              <a:gd name="adj1" fmla="val -42590"/>
              <a:gd name="adj2" fmla="val 19251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5. Select file format</a:t>
            </a:r>
            <a:endParaRPr lang="en-US" altLang="ja-JP" sz="700" dirty="0">
              <a:solidFill>
                <a:schemeClr val="tx1"/>
              </a:solidFill>
              <a:effectLst/>
              <a:latin typeface="Calibri" panose="020F0502020204030204" pitchFamily="34" charset="0"/>
            </a:endParaRPr>
          </a:p>
        </p:txBody>
      </p:sp>
      <p:sp>
        <p:nvSpPr>
          <p:cNvPr id="38" name="角丸四角形吹き出し 37"/>
          <p:cNvSpPr/>
          <p:nvPr/>
        </p:nvSpPr>
        <p:spPr>
          <a:xfrm>
            <a:off x="3218108" y="4191786"/>
            <a:ext cx="3283528" cy="504905"/>
          </a:xfrm>
          <a:prstGeom prst="wedgeRoundRectCallout">
            <a:avLst>
              <a:gd name="adj1" fmla="val 23977"/>
              <a:gd name="adj2" fmla="val -14617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6</a:t>
            </a:r>
            <a:r>
              <a:rPr lang="en-US" altLang="ja-JP" sz="900" b="1" dirty="0" smtClean="0">
                <a:solidFill>
                  <a:schemeClr val="tx1"/>
                </a:solidFill>
                <a:effectLst/>
                <a:latin typeface="Calibri" panose="020F0502020204030204" pitchFamily="34" charset="0"/>
              </a:rPr>
              <a:t>. </a:t>
            </a:r>
            <a:r>
              <a:rPr lang="en-US" altLang="ja-JP" sz="900" b="1" dirty="0">
                <a:solidFill>
                  <a:schemeClr val="tx1"/>
                </a:solidFill>
                <a:effectLst/>
                <a:latin typeface="Calibri" panose="020F0502020204030204" pitchFamily="34" charset="0"/>
              </a:rPr>
              <a:t>Advanced setup</a:t>
            </a:r>
          </a:p>
          <a:p>
            <a:pPr marL="171450" indent="-171450" algn="l">
              <a:buFont typeface="Wingdings" panose="05000000000000000000" pitchFamily="2" charset="2"/>
              <a:buChar char="l"/>
            </a:pPr>
            <a:r>
              <a:rPr lang="en-US" altLang="ja-JP" sz="900" dirty="0">
                <a:solidFill>
                  <a:schemeClr val="tx1"/>
                </a:solidFill>
                <a:effectLst/>
                <a:latin typeface="Calibri" panose="020F0502020204030204" pitchFamily="34" charset="0"/>
              </a:rPr>
              <a:t>Alteration detection code: Support</a:t>
            </a:r>
          </a:p>
          <a:p>
            <a:pPr marL="171450" indent="-171450" algn="l">
              <a:buFont typeface="Wingdings" panose="05000000000000000000" pitchFamily="2" charset="2"/>
              <a:buChar char="l"/>
            </a:pPr>
            <a:r>
              <a:rPr lang="en-US" altLang="ja-JP" sz="900" dirty="0">
                <a:solidFill>
                  <a:schemeClr val="tx1"/>
                </a:solidFill>
                <a:effectLst/>
                <a:latin typeface="Calibri" panose="020F0502020204030204" pitchFamily="34" charset="0"/>
              </a:rPr>
              <a:t>Assign a password: </a:t>
            </a:r>
            <a:r>
              <a:rPr lang="en-US" altLang="ja-JP" sz="900" u="sng" dirty="0">
                <a:solidFill>
                  <a:srgbClr val="FF0000"/>
                </a:solidFill>
                <a:effectLst/>
                <a:latin typeface="Calibri" panose="020F0502020204030204" pitchFamily="34" charset="0"/>
              </a:rPr>
              <a:t>Non support </a:t>
            </a:r>
            <a:r>
              <a:rPr lang="en-US" altLang="ja-JP" sz="700" dirty="0">
                <a:solidFill>
                  <a:schemeClr val="tx1"/>
                </a:solidFill>
                <a:effectLst/>
                <a:latin typeface="Calibri" panose="020F0502020204030204" pitchFamily="34" charset="0"/>
              </a:rPr>
              <a:t>(In case of MP4 is selected)</a:t>
            </a:r>
          </a:p>
        </p:txBody>
      </p:sp>
      <p:sp>
        <p:nvSpPr>
          <p:cNvPr id="39" name="正方形/長方形 38"/>
          <p:cNvSpPr/>
          <p:nvPr/>
        </p:nvSpPr>
        <p:spPr>
          <a:xfrm>
            <a:off x="340935" y="684046"/>
            <a:ext cx="4018868" cy="333489"/>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Download operation by Browser</a:t>
            </a:r>
          </a:p>
        </p:txBody>
      </p:sp>
      <p:sp>
        <p:nvSpPr>
          <p:cNvPr id="40" name="角丸四角形 39"/>
          <p:cNvSpPr/>
          <p:nvPr/>
        </p:nvSpPr>
        <p:spPr>
          <a:xfrm>
            <a:off x="6460071" y="3883230"/>
            <a:ext cx="498868" cy="182224"/>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41" name="角丸四角形吹き出し 40"/>
          <p:cNvSpPr/>
          <p:nvPr/>
        </p:nvSpPr>
        <p:spPr>
          <a:xfrm>
            <a:off x="7038589" y="4363979"/>
            <a:ext cx="1006943" cy="336070"/>
          </a:xfrm>
          <a:prstGeom prst="wedgeRoundRectCallout">
            <a:avLst>
              <a:gd name="adj1" fmla="val -58880"/>
              <a:gd name="adj2" fmla="val -13081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7</a:t>
            </a:r>
            <a:r>
              <a:rPr lang="en-US" altLang="ja-JP" sz="900" b="1" dirty="0" smtClean="0">
                <a:solidFill>
                  <a:schemeClr val="tx1"/>
                </a:solidFill>
                <a:effectLst/>
                <a:latin typeface="Calibri" panose="020F0502020204030204" pitchFamily="34" charset="0"/>
              </a:rPr>
              <a:t>. Click [ OK ]</a:t>
            </a:r>
            <a:endParaRPr lang="en-US" altLang="ja-JP" sz="700" dirty="0">
              <a:solidFill>
                <a:schemeClr val="tx1"/>
              </a:solidFill>
              <a:effectLst/>
              <a:latin typeface="Calibri" panose="020F0502020204030204" pitchFamily="34" charset="0"/>
            </a:endParaRPr>
          </a:p>
        </p:txBody>
      </p:sp>
      <p:sp>
        <p:nvSpPr>
          <p:cNvPr id="54" name="テキスト ボックス 53"/>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5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5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71069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924" y="966396"/>
            <a:ext cx="3383363" cy="296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5" y="1649266"/>
            <a:ext cx="333756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MP4 download (Operation GUI)</a:t>
            </a:r>
          </a:p>
        </p:txBody>
      </p:sp>
      <p:sp>
        <p:nvSpPr>
          <p:cNvPr id="22" name="正方形/長方形 21"/>
          <p:cNvSpPr/>
          <p:nvPr/>
        </p:nvSpPr>
        <p:spPr>
          <a:xfrm>
            <a:off x="340935" y="678184"/>
            <a:ext cx="4018868" cy="333489"/>
          </a:xfrm>
          <a:prstGeom prst="rect">
            <a:avLst/>
          </a:prstGeom>
          <a:noFill/>
          <a:ln w="19050">
            <a:noFill/>
            <a:prstDash val="dash"/>
          </a:ln>
        </p:spPr>
        <p:txBody>
          <a:bodyPr wrap="square">
            <a:no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MP4 Playback copied images (USB)</a:t>
            </a:r>
          </a:p>
        </p:txBody>
      </p:sp>
      <p:sp>
        <p:nvSpPr>
          <p:cNvPr id="23" name="角丸四角形 22"/>
          <p:cNvSpPr/>
          <p:nvPr/>
        </p:nvSpPr>
        <p:spPr>
          <a:xfrm>
            <a:off x="5200657" y="2847818"/>
            <a:ext cx="3350540" cy="441627"/>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24" name="角丸四角形 23"/>
          <p:cNvSpPr/>
          <p:nvPr/>
        </p:nvSpPr>
        <p:spPr>
          <a:xfrm>
            <a:off x="475013" y="2855992"/>
            <a:ext cx="3046021" cy="1157868"/>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角丸四角形 24"/>
          <p:cNvSpPr/>
          <p:nvPr/>
        </p:nvSpPr>
        <p:spPr>
          <a:xfrm>
            <a:off x="2761013" y="4057358"/>
            <a:ext cx="682831" cy="182134"/>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右矢印 25"/>
          <p:cNvSpPr/>
          <p:nvPr/>
        </p:nvSpPr>
        <p:spPr>
          <a:xfrm rot="20165847">
            <a:off x="4180116" y="3320245"/>
            <a:ext cx="788145" cy="12495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0" name="角丸四角形吹き出し 29"/>
          <p:cNvSpPr/>
          <p:nvPr/>
        </p:nvSpPr>
        <p:spPr>
          <a:xfrm>
            <a:off x="318975" y="1193924"/>
            <a:ext cx="2537041" cy="336070"/>
          </a:xfrm>
          <a:prstGeom prst="wedgeRoundRectCallout">
            <a:avLst>
              <a:gd name="adj1" fmla="val -22907"/>
              <a:gd name="adj2" fmla="val 4410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Insert the USB device into the NX400</a:t>
            </a:r>
          </a:p>
          <a:p>
            <a:pPr algn="l"/>
            <a:r>
              <a:rPr lang="en-US" altLang="ja-JP" sz="900" b="1" dirty="0" smtClean="0">
                <a:solidFill>
                  <a:schemeClr val="tx1"/>
                </a:solidFill>
                <a:effectLst/>
                <a:latin typeface="Calibri" panose="020F0502020204030204" pitchFamily="34" charset="0"/>
              </a:rPr>
              <a:t>2. Select [ USB ] of the “Disk/Medium”</a:t>
            </a:r>
            <a:endParaRPr lang="en-US" altLang="ja-JP" sz="900" b="1" dirty="0">
              <a:solidFill>
                <a:schemeClr val="tx1"/>
              </a:solidFill>
              <a:effectLst/>
              <a:latin typeface="Calibri" panose="020F0502020204030204" pitchFamily="34" charset="0"/>
            </a:endParaRPr>
          </a:p>
        </p:txBody>
      </p:sp>
      <p:sp>
        <p:nvSpPr>
          <p:cNvPr id="31" name="角丸四角形吹き出し 30"/>
          <p:cNvSpPr/>
          <p:nvPr/>
        </p:nvSpPr>
        <p:spPr>
          <a:xfrm>
            <a:off x="3509586" y="2161286"/>
            <a:ext cx="1536683" cy="694706"/>
          </a:xfrm>
          <a:prstGeom prst="wedgeRoundRectCallout">
            <a:avLst>
              <a:gd name="adj1" fmla="val -60986"/>
              <a:gd name="adj2" fmla="val 5116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The media playback panel will </a:t>
            </a:r>
            <a:r>
              <a:rPr lang="en-US" altLang="ja-JP" sz="900" b="1" dirty="0" smtClean="0">
                <a:solidFill>
                  <a:schemeClr val="tx1"/>
                </a:solidFill>
                <a:effectLst/>
                <a:latin typeface="Calibri" panose="020F0502020204030204" pitchFamily="34" charset="0"/>
              </a:rPr>
              <a:t>be displayed. Also logs are displayed in the list</a:t>
            </a:r>
            <a:endParaRPr lang="en-US" altLang="ja-JP" sz="900" b="1" dirty="0">
              <a:solidFill>
                <a:schemeClr val="tx1"/>
              </a:solidFill>
              <a:effectLst/>
              <a:latin typeface="Calibri" panose="020F0502020204030204" pitchFamily="34" charset="0"/>
            </a:endParaRPr>
          </a:p>
        </p:txBody>
      </p:sp>
      <p:sp>
        <p:nvSpPr>
          <p:cNvPr id="32" name="角丸四角形吹き出し 31"/>
          <p:cNvSpPr/>
          <p:nvPr/>
        </p:nvSpPr>
        <p:spPr>
          <a:xfrm>
            <a:off x="550318" y="4044316"/>
            <a:ext cx="2033491" cy="694706"/>
          </a:xfrm>
          <a:prstGeom prst="wedgeRoundRectCallout">
            <a:avLst>
              <a:gd name="adj1" fmla="val 56862"/>
              <a:gd name="adj2" fmla="val -3234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Click [ Filtering ] </a:t>
            </a:r>
            <a:r>
              <a:rPr lang="en-US" altLang="ja-JP" sz="900" b="1" dirty="0">
                <a:solidFill>
                  <a:schemeClr val="tx1"/>
                </a:solidFill>
                <a:effectLst/>
                <a:latin typeface="Calibri" panose="020F0502020204030204" pitchFamily="34" charset="0"/>
              </a:rPr>
              <a:t>button to filter the number of the </a:t>
            </a:r>
            <a:r>
              <a:rPr lang="en-US" altLang="ja-JP" sz="900" b="1" dirty="0" smtClean="0">
                <a:solidFill>
                  <a:schemeClr val="tx1"/>
                </a:solidFill>
                <a:effectLst/>
                <a:latin typeface="Calibri" panose="020F0502020204030204" pitchFamily="34" charset="0"/>
              </a:rPr>
              <a:t>copied data </a:t>
            </a:r>
            <a:r>
              <a:rPr lang="en-US" altLang="ja-JP" sz="900" b="1" dirty="0">
                <a:solidFill>
                  <a:schemeClr val="tx1"/>
                </a:solidFill>
                <a:effectLst/>
                <a:latin typeface="Calibri" panose="020F0502020204030204" pitchFamily="34" charset="0"/>
              </a:rPr>
              <a:t>displayed on the list. </a:t>
            </a:r>
            <a:endParaRPr lang="en-US" altLang="ja-JP" sz="900" b="1" dirty="0" smtClean="0">
              <a:solidFill>
                <a:schemeClr val="tx1"/>
              </a:solidFill>
              <a:effectLst/>
              <a:latin typeface="Calibri" panose="020F0502020204030204" pitchFamily="34" charset="0"/>
            </a:endParaRPr>
          </a:p>
          <a:p>
            <a:pPr algn="l"/>
            <a:r>
              <a:rPr lang="en-US" altLang="ja-JP" sz="800" dirty="0" smtClean="0">
                <a:solidFill>
                  <a:schemeClr val="tx1"/>
                </a:solidFill>
                <a:effectLst/>
                <a:latin typeface="Calibri" panose="020F0502020204030204" pitchFamily="34" charset="0"/>
              </a:rPr>
              <a:t>The </a:t>
            </a:r>
            <a:r>
              <a:rPr lang="en-US" altLang="ja-JP" sz="800" dirty="0">
                <a:solidFill>
                  <a:schemeClr val="tx1"/>
                </a:solidFill>
                <a:effectLst/>
                <a:latin typeface="Calibri" panose="020F0502020204030204" pitchFamily="34" charset="0"/>
              </a:rPr>
              <a:t>filtering panel </a:t>
            </a:r>
            <a:r>
              <a:rPr lang="en-US" altLang="ja-JP" sz="800" dirty="0" smtClean="0">
                <a:solidFill>
                  <a:schemeClr val="tx1"/>
                </a:solidFill>
                <a:effectLst/>
                <a:latin typeface="Calibri" panose="020F0502020204030204" pitchFamily="34" charset="0"/>
              </a:rPr>
              <a:t>will be displayed.</a:t>
            </a:r>
            <a:endParaRPr lang="en-US" altLang="ja-JP" sz="800" dirty="0">
              <a:solidFill>
                <a:schemeClr val="tx1"/>
              </a:solidFill>
              <a:effectLst/>
              <a:latin typeface="Calibri" panose="020F0502020204030204" pitchFamily="34" charset="0"/>
            </a:endParaRPr>
          </a:p>
        </p:txBody>
      </p:sp>
      <p:sp>
        <p:nvSpPr>
          <p:cNvPr id="33" name="角丸四角形吹き出し 32"/>
          <p:cNvSpPr/>
          <p:nvPr/>
        </p:nvSpPr>
        <p:spPr>
          <a:xfrm>
            <a:off x="7014514" y="2482865"/>
            <a:ext cx="1618847" cy="281822"/>
          </a:xfrm>
          <a:prstGeom prst="wedgeRoundRectCallout">
            <a:avLst>
              <a:gd name="adj1" fmla="val -37878"/>
              <a:gd name="adj2" fmla="val 8066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Select desired File format</a:t>
            </a:r>
            <a:endParaRPr lang="en-US" altLang="ja-JP" sz="900" b="1" dirty="0">
              <a:solidFill>
                <a:schemeClr val="tx1"/>
              </a:solidFill>
              <a:effectLst/>
              <a:latin typeface="Calibri" panose="020F0502020204030204" pitchFamily="34" charset="0"/>
            </a:endParaRPr>
          </a:p>
        </p:txBody>
      </p:sp>
      <p:sp>
        <p:nvSpPr>
          <p:cNvPr id="34" name="角丸四角形 33"/>
          <p:cNvSpPr/>
          <p:nvPr/>
        </p:nvSpPr>
        <p:spPr>
          <a:xfrm>
            <a:off x="6539984" y="3457595"/>
            <a:ext cx="682831" cy="182134"/>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sp>
        <p:nvSpPr>
          <p:cNvPr id="35" name="角丸四角形吹き出し 34"/>
          <p:cNvSpPr/>
          <p:nvPr/>
        </p:nvSpPr>
        <p:spPr>
          <a:xfrm>
            <a:off x="5025137" y="3644017"/>
            <a:ext cx="1514847" cy="356423"/>
          </a:xfrm>
          <a:prstGeom prst="wedgeRoundRectCallout">
            <a:avLst>
              <a:gd name="adj1" fmla="val 49565"/>
              <a:gd name="adj2" fmla="val -8041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a:solidFill>
                  <a:schemeClr val="tx1"/>
                </a:solidFill>
                <a:effectLst/>
                <a:latin typeface="Calibri" panose="020F0502020204030204" pitchFamily="34" charset="0"/>
              </a:rPr>
              <a:t>4</a:t>
            </a:r>
            <a:r>
              <a:rPr lang="en-US" altLang="ja-JP" sz="900" b="1" dirty="0" smtClean="0">
                <a:solidFill>
                  <a:schemeClr val="tx1"/>
                </a:solidFill>
                <a:effectLst/>
                <a:latin typeface="Calibri" panose="020F0502020204030204" pitchFamily="34" charset="0"/>
              </a:rPr>
              <a:t>. Click [ Search ] button.</a:t>
            </a:r>
            <a:endParaRPr lang="en-US" altLang="ja-JP" sz="800" dirty="0">
              <a:solidFill>
                <a:schemeClr val="tx1"/>
              </a:solidFill>
              <a:effectLst/>
              <a:latin typeface="Calibri" panose="020F0502020204030204" pitchFamily="34" charset="0"/>
            </a:endParaRPr>
          </a:p>
        </p:txBody>
      </p:sp>
      <p:sp>
        <p:nvSpPr>
          <p:cNvPr id="36" name="角丸四角形吹き出し 35"/>
          <p:cNvSpPr/>
          <p:nvPr/>
        </p:nvSpPr>
        <p:spPr>
          <a:xfrm>
            <a:off x="5227093" y="4148425"/>
            <a:ext cx="3324104" cy="444066"/>
          </a:xfrm>
          <a:prstGeom prst="wedgeRoundRectCallout">
            <a:avLst>
              <a:gd name="adj1" fmla="val -22907"/>
              <a:gd name="adj2" fmla="val 4410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5. Select </a:t>
            </a:r>
            <a:r>
              <a:rPr lang="en-US" altLang="ja-JP" sz="900" b="1" dirty="0">
                <a:solidFill>
                  <a:schemeClr val="tx1"/>
                </a:solidFill>
                <a:effectLst/>
                <a:latin typeface="Calibri" panose="020F0502020204030204" pitchFamily="34" charset="0"/>
              </a:rPr>
              <a:t>the line with the desired date &amp; time, and click</a:t>
            </a:r>
          </a:p>
          <a:p>
            <a:pPr algn="l"/>
            <a:r>
              <a:rPr lang="en-US" altLang="ja-JP" sz="900" b="1" dirty="0">
                <a:solidFill>
                  <a:schemeClr val="tx1"/>
                </a:solidFill>
                <a:effectLst/>
                <a:latin typeface="Calibri" panose="020F0502020204030204" pitchFamily="34" charset="0"/>
              </a:rPr>
              <a:t>the playback </a:t>
            </a:r>
            <a:r>
              <a:rPr lang="en-US" altLang="ja-JP" sz="900" b="1" dirty="0" smtClean="0">
                <a:solidFill>
                  <a:schemeClr val="tx1"/>
                </a:solidFill>
                <a:effectLst/>
                <a:latin typeface="Calibri" panose="020F0502020204030204" pitchFamily="34" charset="0"/>
              </a:rPr>
              <a:t>button</a:t>
            </a:r>
            <a:r>
              <a:rPr lang="en-US" altLang="ja-JP" sz="900" b="1" dirty="0">
                <a:solidFill>
                  <a:schemeClr val="tx1"/>
                </a:solidFill>
                <a:effectLst/>
                <a:latin typeface="Calibri" panose="020F0502020204030204" pitchFamily="34" charset="0"/>
              </a:rPr>
              <a:t>.</a:t>
            </a:r>
            <a:endParaRPr lang="en-US" altLang="ja-JP" sz="900" b="1" dirty="0" smtClean="0">
              <a:solidFill>
                <a:schemeClr val="tx1"/>
              </a:solidFill>
              <a:effectLst/>
              <a:latin typeface="Calibri" panose="020F0502020204030204" pitchFamily="34" charset="0"/>
            </a:endParaRPr>
          </a:p>
        </p:txBody>
      </p:sp>
      <p:sp>
        <p:nvSpPr>
          <p:cNvPr id="47" name="テキスト ボックス 46"/>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4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4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68350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3078749" cy="448019"/>
          </a:xfrm>
          <a:prstGeom prst="rect">
            <a:avLst/>
          </a:prstGeom>
          <a:noFill/>
        </p:spPr>
        <p:txBody>
          <a:bodyPr wrap="non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Corridor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Aspect Layout</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3840" y="683654"/>
            <a:ext cx="8559406" cy="338554"/>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The following screen layouts are available (In case of using Full HD monitor)</a:t>
            </a:r>
            <a:endParaRPr kumimoji="1" lang="ja-JP" altLang="en-US" sz="1600" b="1" dirty="0">
              <a:effectLst/>
              <a:latin typeface="Calibri" panose="020F0502020204030204" pitchFamily="34" charset="0"/>
            </a:endParaRPr>
          </a:p>
        </p:txBody>
      </p:sp>
      <p:graphicFrame>
        <p:nvGraphicFramePr>
          <p:cNvPr id="20" name="表 19"/>
          <p:cNvGraphicFramePr>
            <a:graphicFrameLocks noGrp="1" noChangeAspect="1"/>
          </p:cNvGraphicFramePr>
          <p:nvPr>
            <p:extLst>
              <p:ext uri="{D42A27DB-BD31-4B8C-83A1-F6EECF244321}">
                <p14:modId xmlns:p14="http://schemas.microsoft.com/office/powerpoint/2010/main" val="3752980497"/>
              </p:ext>
            </p:extLst>
          </p:nvPr>
        </p:nvGraphicFramePr>
        <p:xfrm>
          <a:off x="457200" y="1462775"/>
          <a:ext cx="2465198" cy="1438032"/>
        </p:xfrm>
        <a:graphic>
          <a:graphicData uri="http://schemas.openxmlformats.org/drawingml/2006/table">
            <a:tbl>
              <a:tblPr firstRow="1" bandRow="1">
                <a:tableStyleId>{5C22544A-7EE6-4342-B048-85BDC9FD1C3A}</a:tableStyleId>
              </a:tblPr>
              <a:tblGrid>
                <a:gridCol w="1232599">
                  <a:extLst>
                    <a:ext uri="{9D8B030D-6E8A-4147-A177-3AD203B41FA5}">
                      <a16:colId xmlns:a16="http://schemas.microsoft.com/office/drawing/2014/main" val="20000"/>
                    </a:ext>
                  </a:extLst>
                </a:gridCol>
                <a:gridCol w="1232599">
                  <a:extLst>
                    <a:ext uri="{9D8B030D-6E8A-4147-A177-3AD203B41FA5}">
                      <a16:colId xmlns:a16="http://schemas.microsoft.com/office/drawing/2014/main" val="20001"/>
                    </a:ext>
                  </a:extLst>
                </a:gridCol>
              </a:tblGrid>
              <a:tr h="1438032">
                <a:tc>
                  <a:txBody>
                    <a:bodyPr/>
                    <a:lstStyle/>
                    <a:p>
                      <a:pPr algn="ctr"/>
                      <a:r>
                        <a:rPr kumimoji="1" lang="en-US" altLang="ja-JP" sz="3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3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025190649"/>
              </p:ext>
            </p:extLst>
          </p:nvPr>
        </p:nvGraphicFramePr>
        <p:xfrm>
          <a:off x="3263586" y="1474652"/>
          <a:ext cx="2515782" cy="1418914"/>
        </p:xfrm>
        <a:graphic>
          <a:graphicData uri="http://schemas.openxmlformats.org/drawingml/2006/table">
            <a:tbl>
              <a:tblPr firstRow="1" bandRow="1">
                <a:tableStyleId>{5C22544A-7EE6-4342-B048-85BDC9FD1C3A}</a:tableStyleId>
              </a:tblPr>
              <a:tblGrid>
                <a:gridCol w="838595">
                  <a:extLst>
                    <a:ext uri="{9D8B030D-6E8A-4147-A177-3AD203B41FA5}">
                      <a16:colId xmlns:a16="http://schemas.microsoft.com/office/drawing/2014/main" val="20000"/>
                    </a:ext>
                  </a:extLst>
                </a:gridCol>
                <a:gridCol w="838592">
                  <a:extLst>
                    <a:ext uri="{9D8B030D-6E8A-4147-A177-3AD203B41FA5}">
                      <a16:colId xmlns:a16="http://schemas.microsoft.com/office/drawing/2014/main" val="20001"/>
                    </a:ext>
                  </a:extLst>
                </a:gridCol>
                <a:gridCol w="838595">
                  <a:extLst>
                    <a:ext uri="{9D8B030D-6E8A-4147-A177-3AD203B41FA5}">
                      <a16:colId xmlns:a16="http://schemas.microsoft.com/office/drawing/2014/main" val="20002"/>
                    </a:ext>
                  </a:extLst>
                </a:gridCol>
              </a:tblGrid>
              <a:tr h="1418914">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498" marR="72498" marT="36248" marB="362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498" marR="72498" marT="36248" marB="362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498" marR="72498" marT="36248" marB="362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1877054846"/>
              </p:ext>
            </p:extLst>
          </p:nvPr>
        </p:nvGraphicFramePr>
        <p:xfrm>
          <a:off x="6112354" y="1468714"/>
          <a:ext cx="2465196" cy="1438032"/>
        </p:xfrm>
        <a:graphic>
          <a:graphicData uri="http://schemas.openxmlformats.org/drawingml/2006/table">
            <a:tbl>
              <a:tblPr firstRow="1" bandRow="1">
                <a:tableStyleId>{5C22544A-7EE6-4342-B048-85BDC9FD1C3A}</a:tableStyleId>
              </a:tblPr>
              <a:tblGrid>
                <a:gridCol w="616299">
                  <a:extLst>
                    <a:ext uri="{9D8B030D-6E8A-4147-A177-3AD203B41FA5}">
                      <a16:colId xmlns:a16="http://schemas.microsoft.com/office/drawing/2014/main" val="20000"/>
                    </a:ext>
                  </a:extLst>
                </a:gridCol>
                <a:gridCol w="616299">
                  <a:extLst>
                    <a:ext uri="{9D8B030D-6E8A-4147-A177-3AD203B41FA5}">
                      <a16:colId xmlns:a16="http://schemas.microsoft.com/office/drawing/2014/main" val="20001"/>
                    </a:ext>
                  </a:extLst>
                </a:gridCol>
                <a:gridCol w="616299">
                  <a:extLst>
                    <a:ext uri="{9D8B030D-6E8A-4147-A177-3AD203B41FA5}">
                      <a16:colId xmlns:a16="http://schemas.microsoft.com/office/drawing/2014/main" val="20002"/>
                    </a:ext>
                  </a:extLst>
                </a:gridCol>
                <a:gridCol w="616299">
                  <a:extLst>
                    <a:ext uri="{9D8B030D-6E8A-4147-A177-3AD203B41FA5}">
                      <a16:colId xmlns:a16="http://schemas.microsoft.com/office/drawing/2014/main" val="20003"/>
                    </a:ext>
                  </a:extLst>
                </a:gridCol>
              </a:tblGrid>
              <a:tr h="1438032">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2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6" marR="91936"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2239453876"/>
              </p:ext>
            </p:extLst>
          </p:nvPr>
        </p:nvGraphicFramePr>
        <p:xfrm>
          <a:off x="457200" y="3202341"/>
          <a:ext cx="2465197" cy="1427217"/>
        </p:xfrm>
        <a:graphic>
          <a:graphicData uri="http://schemas.openxmlformats.org/drawingml/2006/table">
            <a:tbl>
              <a:tblPr firstRow="1" bandRow="1">
                <a:tableStyleId>{5C22544A-7EE6-4342-B048-85BDC9FD1C3A}</a:tableStyleId>
              </a:tblPr>
              <a:tblGrid>
                <a:gridCol w="821733">
                  <a:extLst>
                    <a:ext uri="{9D8B030D-6E8A-4147-A177-3AD203B41FA5}">
                      <a16:colId xmlns:a16="http://schemas.microsoft.com/office/drawing/2014/main" val="20000"/>
                    </a:ext>
                  </a:extLst>
                </a:gridCol>
                <a:gridCol w="821731">
                  <a:extLst>
                    <a:ext uri="{9D8B030D-6E8A-4147-A177-3AD203B41FA5}">
                      <a16:colId xmlns:a16="http://schemas.microsoft.com/office/drawing/2014/main" val="20001"/>
                    </a:ext>
                  </a:extLst>
                </a:gridCol>
                <a:gridCol w="821733">
                  <a:extLst>
                    <a:ext uri="{9D8B030D-6E8A-4147-A177-3AD203B41FA5}">
                      <a16:colId xmlns:a16="http://schemas.microsoft.com/office/drawing/2014/main" val="20002"/>
                    </a:ext>
                  </a:extLst>
                </a:gridCol>
              </a:tblGrid>
              <a:tr h="475739">
                <a:tc rowSpan="3">
                  <a:txBody>
                    <a:bodyPr/>
                    <a:lstStyle/>
                    <a:p>
                      <a:pPr algn="ctr"/>
                      <a:r>
                        <a:rPr kumimoji="1" lang="en-US" altLang="ja-JP" sz="3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3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5" marR="91935"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kumimoji="1" lang="en-US" altLang="ja-JP" sz="3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3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5" marR="91935"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5" marR="91935"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5739">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5" marR="91935"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75739">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935" marR="91935" marT="45967" marB="459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1481025414"/>
              </p:ext>
            </p:extLst>
          </p:nvPr>
        </p:nvGraphicFramePr>
        <p:xfrm>
          <a:off x="3276318" y="3188684"/>
          <a:ext cx="2463004" cy="1436752"/>
        </p:xfrm>
        <a:graphic>
          <a:graphicData uri="http://schemas.openxmlformats.org/drawingml/2006/table">
            <a:tbl>
              <a:tblPr firstRow="1" bandRow="1">
                <a:tableStyleId>{5C22544A-7EE6-4342-B048-85BDC9FD1C3A}</a:tableStyleId>
              </a:tblPr>
              <a:tblGrid>
                <a:gridCol w="615751">
                  <a:extLst>
                    <a:ext uri="{9D8B030D-6E8A-4147-A177-3AD203B41FA5}">
                      <a16:colId xmlns:a16="http://schemas.microsoft.com/office/drawing/2014/main" val="20000"/>
                    </a:ext>
                  </a:extLst>
                </a:gridCol>
                <a:gridCol w="615751">
                  <a:extLst>
                    <a:ext uri="{9D8B030D-6E8A-4147-A177-3AD203B41FA5}">
                      <a16:colId xmlns:a16="http://schemas.microsoft.com/office/drawing/2014/main" val="20001"/>
                    </a:ext>
                  </a:extLst>
                </a:gridCol>
                <a:gridCol w="615751">
                  <a:extLst>
                    <a:ext uri="{9D8B030D-6E8A-4147-A177-3AD203B41FA5}">
                      <a16:colId xmlns:a16="http://schemas.microsoft.com/office/drawing/2014/main" val="20002"/>
                    </a:ext>
                  </a:extLst>
                </a:gridCol>
                <a:gridCol w="615751">
                  <a:extLst>
                    <a:ext uri="{9D8B030D-6E8A-4147-A177-3AD203B41FA5}">
                      <a16:colId xmlns:a16="http://schemas.microsoft.com/office/drawing/2014/main" val="20003"/>
                    </a:ext>
                  </a:extLst>
                </a:gridCol>
              </a:tblGrid>
              <a:tr h="478918">
                <a:tc rowSpan="3">
                  <a:txBody>
                    <a:bodyPr/>
                    <a:lstStyle/>
                    <a:p>
                      <a:pPr algn="ctr"/>
                      <a:r>
                        <a:rPr kumimoji="1" lang="en-US" altLang="ja-JP" sz="37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3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kumimoji="1" lang="en-US" altLang="ja-JP" sz="37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3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kumimoji="1" lang="en-US" altLang="ja-JP" sz="37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37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2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7891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2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7891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2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2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854" marR="91854" marT="45927" marB="459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4277960479"/>
              </p:ext>
            </p:extLst>
          </p:nvPr>
        </p:nvGraphicFramePr>
        <p:xfrm>
          <a:off x="6112354" y="3188685"/>
          <a:ext cx="2470066" cy="1440874"/>
        </p:xfrm>
        <a:graphic>
          <a:graphicData uri="http://schemas.openxmlformats.org/drawingml/2006/table">
            <a:tbl>
              <a:tblPr firstRow="1" bandRow="1">
                <a:tableStyleId>{5C22544A-7EE6-4342-B048-85BDC9FD1C3A}</a:tableStyleId>
              </a:tblPr>
              <a:tblGrid>
                <a:gridCol w="823356">
                  <a:extLst>
                    <a:ext uri="{9D8B030D-6E8A-4147-A177-3AD203B41FA5}">
                      <a16:colId xmlns:a16="http://schemas.microsoft.com/office/drawing/2014/main" val="20000"/>
                    </a:ext>
                  </a:extLst>
                </a:gridCol>
                <a:gridCol w="823354">
                  <a:extLst>
                    <a:ext uri="{9D8B030D-6E8A-4147-A177-3AD203B41FA5}">
                      <a16:colId xmlns:a16="http://schemas.microsoft.com/office/drawing/2014/main" val="20001"/>
                    </a:ext>
                  </a:extLst>
                </a:gridCol>
                <a:gridCol w="823356">
                  <a:extLst>
                    <a:ext uri="{9D8B030D-6E8A-4147-A177-3AD203B41FA5}">
                      <a16:colId xmlns:a16="http://schemas.microsoft.com/office/drawing/2014/main" val="20002"/>
                    </a:ext>
                  </a:extLst>
                </a:gridCol>
              </a:tblGrid>
              <a:tr h="480292">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kumimoji="1" lang="en-US" altLang="ja-JP" sz="3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3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0290">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0292">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ctr"/>
                      <a:r>
                        <a:rPr kumimoji="1" lang="en-US" altLang="ja-JP" sz="2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2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2117" marR="92117" marT="46058" marB="460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テキスト ボックス 1"/>
          <p:cNvSpPr txBox="1"/>
          <p:nvPr/>
        </p:nvSpPr>
        <p:spPr>
          <a:xfrm>
            <a:off x="655882" y="2535380"/>
            <a:ext cx="864157" cy="215444"/>
          </a:xfrm>
          <a:prstGeom prst="rect">
            <a:avLst/>
          </a:prstGeom>
          <a:noFill/>
        </p:spPr>
        <p:txBody>
          <a:bodyPr wrap="square" rtlCol="0">
            <a:spAutoFit/>
          </a:bodyPr>
          <a:lstStyle/>
          <a:p>
            <a:r>
              <a:rPr lang="en-US" altLang="ja-JP" sz="800" b="1" dirty="0" smtClean="0">
                <a:effectLst/>
                <a:latin typeface="Calibri" panose="020F0502020204030204" pitchFamily="34" charset="0"/>
              </a:rPr>
              <a:t>(960x1080)</a:t>
            </a:r>
            <a:endParaRPr kumimoji="1" lang="ja-JP" altLang="en-US" sz="800" b="1" dirty="0">
              <a:effectLst/>
              <a:latin typeface="Calibri" panose="020F0502020204030204" pitchFamily="34" charset="0"/>
            </a:endParaRPr>
          </a:p>
        </p:txBody>
      </p:sp>
      <p:sp>
        <p:nvSpPr>
          <p:cNvPr id="27" name="テキスト ボックス 26"/>
          <p:cNvSpPr txBox="1"/>
          <p:nvPr/>
        </p:nvSpPr>
        <p:spPr>
          <a:xfrm>
            <a:off x="3260546" y="2540917"/>
            <a:ext cx="864157" cy="215444"/>
          </a:xfrm>
          <a:prstGeom prst="rect">
            <a:avLst/>
          </a:prstGeom>
          <a:noFill/>
        </p:spPr>
        <p:txBody>
          <a:bodyPr wrap="square" rtlCol="0">
            <a:spAutoFit/>
          </a:bodyPr>
          <a:lstStyle/>
          <a:p>
            <a:r>
              <a:rPr lang="en-US" altLang="ja-JP" sz="800" b="1" dirty="0" smtClean="0">
                <a:effectLst/>
                <a:latin typeface="Calibri" panose="020F0502020204030204" pitchFamily="34" charset="0"/>
              </a:rPr>
              <a:t>(640x1080)</a:t>
            </a:r>
            <a:endParaRPr kumimoji="1" lang="ja-JP" altLang="en-US" sz="800" b="1" dirty="0">
              <a:effectLst/>
              <a:latin typeface="Calibri" panose="020F0502020204030204" pitchFamily="34" charset="0"/>
            </a:endParaRPr>
          </a:p>
        </p:txBody>
      </p:sp>
      <p:sp>
        <p:nvSpPr>
          <p:cNvPr id="28" name="テキスト ボックス 27"/>
          <p:cNvSpPr txBox="1"/>
          <p:nvPr/>
        </p:nvSpPr>
        <p:spPr>
          <a:xfrm>
            <a:off x="6047036" y="2562681"/>
            <a:ext cx="741841" cy="215444"/>
          </a:xfrm>
          <a:prstGeom prst="rect">
            <a:avLst/>
          </a:prstGeom>
          <a:noFill/>
        </p:spPr>
        <p:txBody>
          <a:bodyPr wrap="square" rtlCol="0">
            <a:spAutoFit/>
          </a:bodyPr>
          <a:lstStyle/>
          <a:p>
            <a:r>
              <a:rPr lang="en-US" altLang="ja-JP" sz="800" b="1" dirty="0" smtClean="0">
                <a:effectLst/>
                <a:latin typeface="Calibri" panose="020F0502020204030204" pitchFamily="34" charset="0"/>
              </a:rPr>
              <a:t>(480x1080)</a:t>
            </a:r>
            <a:endParaRPr kumimoji="1" lang="ja-JP" altLang="en-US" sz="800" b="1" dirty="0">
              <a:effectLst/>
              <a:latin typeface="Calibri" panose="020F0502020204030204" pitchFamily="34" charset="0"/>
            </a:endParaRPr>
          </a:p>
        </p:txBody>
      </p:sp>
      <p:sp>
        <p:nvSpPr>
          <p:cNvPr id="30" name="テキスト ボックス 29"/>
          <p:cNvSpPr txBox="1"/>
          <p:nvPr/>
        </p:nvSpPr>
        <p:spPr>
          <a:xfrm>
            <a:off x="3218370" y="4282622"/>
            <a:ext cx="741841" cy="215444"/>
          </a:xfrm>
          <a:prstGeom prst="rect">
            <a:avLst/>
          </a:prstGeom>
          <a:noFill/>
        </p:spPr>
        <p:txBody>
          <a:bodyPr wrap="square" rtlCol="0">
            <a:spAutoFit/>
          </a:bodyPr>
          <a:lstStyle/>
          <a:p>
            <a:r>
              <a:rPr lang="en-US" altLang="ja-JP" sz="800" b="1" dirty="0" smtClean="0">
                <a:effectLst/>
                <a:latin typeface="Calibri" panose="020F0502020204030204" pitchFamily="34" charset="0"/>
              </a:rPr>
              <a:t>(480x1080)</a:t>
            </a:r>
            <a:endParaRPr kumimoji="1" lang="ja-JP" altLang="en-US" sz="800" b="1" dirty="0">
              <a:effectLst/>
              <a:latin typeface="Calibri" panose="020F0502020204030204" pitchFamily="34" charset="0"/>
            </a:endParaRPr>
          </a:p>
        </p:txBody>
      </p:sp>
      <p:sp>
        <p:nvSpPr>
          <p:cNvPr id="31" name="テキスト ボックス 30"/>
          <p:cNvSpPr txBox="1"/>
          <p:nvPr/>
        </p:nvSpPr>
        <p:spPr>
          <a:xfrm>
            <a:off x="437606" y="4274304"/>
            <a:ext cx="864157" cy="215444"/>
          </a:xfrm>
          <a:prstGeom prst="rect">
            <a:avLst/>
          </a:prstGeom>
          <a:noFill/>
        </p:spPr>
        <p:txBody>
          <a:bodyPr wrap="square" rtlCol="0">
            <a:spAutoFit/>
          </a:bodyPr>
          <a:lstStyle/>
          <a:p>
            <a:r>
              <a:rPr lang="en-US" altLang="ja-JP" sz="800" b="1" dirty="0" smtClean="0">
                <a:effectLst/>
                <a:latin typeface="Calibri" panose="020F0502020204030204" pitchFamily="34" charset="0"/>
              </a:rPr>
              <a:t>(640x1080)</a:t>
            </a:r>
            <a:endParaRPr kumimoji="1" lang="ja-JP" altLang="en-US" sz="800" b="1" dirty="0">
              <a:effectLst/>
              <a:latin typeface="Calibri" panose="020F0502020204030204" pitchFamily="34" charset="0"/>
            </a:endParaRPr>
          </a:p>
        </p:txBody>
      </p:sp>
      <p:sp>
        <p:nvSpPr>
          <p:cNvPr id="32" name="テキスト ボックス 31"/>
          <p:cNvSpPr txBox="1"/>
          <p:nvPr/>
        </p:nvSpPr>
        <p:spPr>
          <a:xfrm>
            <a:off x="6919182" y="4274304"/>
            <a:ext cx="864157" cy="215444"/>
          </a:xfrm>
          <a:prstGeom prst="rect">
            <a:avLst/>
          </a:prstGeom>
          <a:noFill/>
        </p:spPr>
        <p:txBody>
          <a:bodyPr wrap="square" rtlCol="0">
            <a:spAutoFit/>
          </a:bodyPr>
          <a:lstStyle/>
          <a:p>
            <a:r>
              <a:rPr lang="en-US" altLang="ja-JP" sz="800" b="1" dirty="0" smtClean="0">
                <a:effectLst/>
                <a:latin typeface="Calibri" panose="020F0502020204030204" pitchFamily="34" charset="0"/>
              </a:rPr>
              <a:t>(640x1080)</a:t>
            </a:r>
            <a:endParaRPr kumimoji="1" lang="ja-JP" altLang="en-US" sz="800" b="1" dirty="0">
              <a:effectLst/>
              <a:latin typeface="Calibri" panose="020F0502020204030204" pitchFamily="34" charset="0"/>
            </a:endParaRPr>
          </a:p>
        </p:txBody>
      </p:sp>
      <p:sp>
        <p:nvSpPr>
          <p:cNvPr id="33" name="テキスト ボックス 32"/>
          <p:cNvSpPr txBox="1"/>
          <p:nvPr/>
        </p:nvSpPr>
        <p:spPr>
          <a:xfrm>
            <a:off x="2076971" y="3512718"/>
            <a:ext cx="864157" cy="200055"/>
          </a:xfrm>
          <a:prstGeom prst="rect">
            <a:avLst/>
          </a:prstGeom>
          <a:noFill/>
        </p:spPr>
        <p:txBody>
          <a:bodyPr wrap="square" rtlCol="0">
            <a:spAutoFit/>
          </a:bodyPr>
          <a:lstStyle/>
          <a:p>
            <a:r>
              <a:rPr lang="en-US" altLang="ja-JP" sz="700" b="1" dirty="0" smtClean="0">
                <a:effectLst/>
                <a:latin typeface="Calibri" panose="020F0502020204030204" pitchFamily="34" charset="0"/>
              </a:rPr>
              <a:t>(640x360)</a:t>
            </a:r>
            <a:endParaRPr kumimoji="1" lang="ja-JP" altLang="en-US" sz="700" b="1" dirty="0">
              <a:effectLst/>
              <a:latin typeface="Calibri" panose="020F0502020204030204" pitchFamily="34" charset="0"/>
            </a:endParaRPr>
          </a:p>
        </p:txBody>
      </p:sp>
      <p:sp>
        <p:nvSpPr>
          <p:cNvPr id="34" name="テキスト ボックス 33"/>
          <p:cNvSpPr txBox="1"/>
          <p:nvPr/>
        </p:nvSpPr>
        <p:spPr>
          <a:xfrm>
            <a:off x="5058885" y="3484457"/>
            <a:ext cx="754088" cy="200055"/>
          </a:xfrm>
          <a:prstGeom prst="rect">
            <a:avLst/>
          </a:prstGeom>
          <a:noFill/>
        </p:spPr>
        <p:txBody>
          <a:bodyPr wrap="square" rtlCol="0">
            <a:spAutoFit/>
          </a:bodyPr>
          <a:lstStyle/>
          <a:p>
            <a:r>
              <a:rPr lang="en-US" altLang="ja-JP" sz="700" b="1" dirty="0" smtClean="0">
                <a:effectLst/>
                <a:latin typeface="Calibri" panose="020F0502020204030204" pitchFamily="34" charset="0"/>
              </a:rPr>
              <a:t>(480x360)</a:t>
            </a:r>
            <a:endParaRPr kumimoji="1" lang="ja-JP" altLang="en-US" sz="700" b="1" dirty="0">
              <a:effectLst/>
              <a:latin typeface="Calibri" panose="020F0502020204030204" pitchFamily="34" charset="0"/>
            </a:endParaRPr>
          </a:p>
        </p:txBody>
      </p:sp>
      <p:sp>
        <p:nvSpPr>
          <p:cNvPr id="35" name="テキスト ボックス 34"/>
          <p:cNvSpPr txBox="1"/>
          <p:nvPr/>
        </p:nvSpPr>
        <p:spPr>
          <a:xfrm>
            <a:off x="7735835" y="3488569"/>
            <a:ext cx="864157" cy="200055"/>
          </a:xfrm>
          <a:prstGeom prst="rect">
            <a:avLst/>
          </a:prstGeom>
          <a:noFill/>
        </p:spPr>
        <p:txBody>
          <a:bodyPr wrap="square" rtlCol="0">
            <a:spAutoFit/>
          </a:bodyPr>
          <a:lstStyle/>
          <a:p>
            <a:r>
              <a:rPr lang="en-US" altLang="ja-JP" sz="700" b="1" dirty="0" smtClean="0">
                <a:effectLst/>
                <a:latin typeface="Calibri" panose="020F0502020204030204" pitchFamily="34" charset="0"/>
              </a:rPr>
              <a:t>(640x360)</a:t>
            </a:r>
            <a:endParaRPr kumimoji="1" lang="ja-JP" altLang="en-US" sz="700" b="1" dirty="0">
              <a:effectLst/>
              <a:latin typeface="Calibri" panose="020F0502020204030204" pitchFamily="34" charset="0"/>
            </a:endParaRPr>
          </a:p>
        </p:txBody>
      </p:sp>
      <p:sp>
        <p:nvSpPr>
          <p:cNvPr id="36" name="テキスト ボックス 35"/>
          <p:cNvSpPr txBox="1"/>
          <p:nvPr/>
        </p:nvSpPr>
        <p:spPr>
          <a:xfrm>
            <a:off x="6094540" y="3484457"/>
            <a:ext cx="864157" cy="200055"/>
          </a:xfrm>
          <a:prstGeom prst="rect">
            <a:avLst/>
          </a:prstGeom>
          <a:noFill/>
        </p:spPr>
        <p:txBody>
          <a:bodyPr wrap="square" rtlCol="0">
            <a:spAutoFit/>
          </a:bodyPr>
          <a:lstStyle/>
          <a:p>
            <a:r>
              <a:rPr lang="en-US" altLang="ja-JP" sz="700" b="1" dirty="0" smtClean="0">
                <a:effectLst/>
                <a:latin typeface="Calibri" panose="020F0502020204030204" pitchFamily="34" charset="0"/>
              </a:rPr>
              <a:t>(640x360)</a:t>
            </a:r>
            <a:endParaRPr kumimoji="1" lang="ja-JP" altLang="en-US" sz="700" b="1" dirty="0">
              <a:effectLst/>
              <a:latin typeface="Calibri" panose="020F0502020204030204" pitchFamily="34" charset="0"/>
            </a:endParaRPr>
          </a:p>
        </p:txBody>
      </p:sp>
      <p:sp>
        <p:nvSpPr>
          <p:cNvPr id="3" name="テキスト ボックス 2"/>
          <p:cNvSpPr txBox="1"/>
          <p:nvPr/>
        </p:nvSpPr>
        <p:spPr>
          <a:xfrm>
            <a:off x="457200" y="1217214"/>
            <a:ext cx="2465197" cy="246221"/>
          </a:xfrm>
          <a:prstGeom prst="rect">
            <a:avLst/>
          </a:prstGeom>
          <a:noFill/>
        </p:spPr>
        <p:txBody>
          <a:bodyPr wrap="square" rtlCol="0">
            <a:spAutoFit/>
          </a:bodyPr>
          <a:lstStyle/>
          <a:p>
            <a:r>
              <a:rPr kumimoji="1" lang="en-US" altLang="ja-JP" sz="1000" b="1" dirty="0" smtClean="0">
                <a:effectLst/>
                <a:latin typeface="Calibri" panose="020F0502020204030204" pitchFamily="34" charset="0"/>
              </a:rPr>
              <a:t>2-screen layout</a:t>
            </a:r>
            <a:endParaRPr kumimoji="1" lang="ja-JP" altLang="en-US" sz="1000" b="1" dirty="0">
              <a:effectLst/>
              <a:latin typeface="Calibri" panose="020F0502020204030204" pitchFamily="34" charset="0"/>
            </a:endParaRPr>
          </a:p>
        </p:txBody>
      </p:sp>
      <p:sp>
        <p:nvSpPr>
          <p:cNvPr id="38" name="テキスト ボックス 37"/>
          <p:cNvSpPr txBox="1"/>
          <p:nvPr/>
        </p:nvSpPr>
        <p:spPr>
          <a:xfrm>
            <a:off x="3260546" y="1234627"/>
            <a:ext cx="2518822" cy="246221"/>
          </a:xfrm>
          <a:prstGeom prst="rect">
            <a:avLst/>
          </a:prstGeom>
          <a:noFill/>
        </p:spPr>
        <p:txBody>
          <a:bodyPr wrap="square" rtlCol="0">
            <a:spAutoFit/>
          </a:bodyPr>
          <a:lstStyle/>
          <a:p>
            <a:r>
              <a:rPr lang="en-US" altLang="ja-JP" sz="1000" b="1" dirty="0" smtClean="0">
                <a:effectLst/>
                <a:latin typeface="Calibri" panose="020F0502020204030204" pitchFamily="34" charset="0"/>
              </a:rPr>
              <a:t>3</a:t>
            </a:r>
            <a:r>
              <a:rPr kumimoji="1" lang="en-US" altLang="ja-JP" sz="1000" b="1" dirty="0" smtClean="0">
                <a:effectLst/>
                <a:latin typeface="Calibri" panose="020F0502020204030204" pitchFamily="34" charset="0"/>
              </a:rPr>
              <a:t>-screen layout</a:t>
            </a:r>
            <a:endParaRPr kumimoji="1" lang="ja-JP" altLang="en-US" sz="1000" b="1" dirty="0">
              <a:effectLst/>
              <a:latin typeface="Calibri" panose="020F0502020204030204" pitchFamily="34" charset="0"/>
            </a:endParaRPr>
          </a:p>
        </p:txBody>
      </p:sp>
      <p:sp>
        <p:nvSpPr>
          <p:cNvPr id="39" name="テキスト ボックス 38"/>
          <p:cNvSpPr txBox="1"/>
          <p:nvPr/>
        </p:nvSpPr>
        <p:spPr>
          <a:xfrm>
            <a:off x="6112354" y="1220508"/>
            <a:ext cx="2465197" cy="246221"/>
          </a:xfrm>
          <a:prstGeom prst="rect">
            <a:avLst/>
          </a:prstGeom>
          <a:noFill/>
        </p:spPr>
        <p:txBody>
          <a:bodyPr wrap="square" rtlCol="0">
            <a:spAutoFit/>
          </a:bodyPr>
          <a:lstStyle/>
          <a:p>
            <a:r>
              <a:rPr lang="en-US" altLang="ja-JP" sz="1000" b="1" dirty="0" smtClean="0">
                <a:effectLst/>
                <a:latin typeface="Calibri" panose="020F0502020204030204" pitchFamily="34" charset="0"/>
              </a:rPr>
              <a:t>4</a:t>
            </a:r>
            <a:r>
              <a:rPr kumimoji="1" lang="en-US" altLang="ja-JP" sz="1000" b="1" dirty="0" smtClean="0">
                <a:effectLst/>
                <a:latin typeface="Calibri" panose="020F0502020204030204" pitchFamily="34" charset="0"/>
              </a:rPr>
              <a:t>-screen layout</a:t>
            </a:r>
            <a:endParaRPr kumimoji="1" lang="ja-JP" altLang="en-US" sz="1000" b="1" dirty="0">
              <a:effectLst/>
              <a:latin typeface="Calibri" panose="020F0502020204030204" pitchFamily="34" charset="0"/>
            </a:endParaRPr>
          </a:p>
        </p:txBody>
      </p:sp>
      <p:sp>
        <p:nvSpPr>
          <p:cNvPr id="40" name="テキスト ボックス 39"/>
          <p:cNvSpPr txBox="1"/>
          <p:nvPr/>
        </p:nvSpPr>
        <p:spPr>
          <a:xfrm>
            <a:off x="457201" y="2962850"/>
            <a:ext cx="2465197" cy="246221"/>
          </a:xfrm>
          <a:prstGeom prst="rect">
            <a:avLst/>
          </a:prstGeom>
          <a:noFill/>
        </p:spPr>
        <p:txBody>
          <a:bodyPr wrap="square" rtlCol="0">
            <a:spAutoFit/>
          </a:bodyPr>
          <a:lstStyle/>
          <a:p>
            <a:r>
              <a:rPr lang="en-US" altLang="ja-JP" sz="1000" b="1" dirty="0" smtClean="0">
                <a:effectLst/>
                <a:latin typeface="Calibri" panose="020F0502020204030204" pitchFamily="34" charset="0"/>
              </a:rPr>
              <a:t>5</a:t>
            </a:r>
            <a:r>
              <a:rPr kumimoji="1" lang="en-US" altLang="ja-JP" sz="1000" b="1" dirty="0" smtClean="0">
                <a:effectLst/>
                <a:latin typeface="Calibri" panose="020F0502020204030204" pitchFamily="34" charset="0"/>
              </a:rPr>
              <a:t>-screen layout</a:t>
            </a:r>
            <a:endParaRPr kumimoji="1" lang="ja-JP" altLang="en-US" sz="1000" b="1" dirty="0">
              <a:effectLst/>
              <a:latin typeface="Calibri" panose="020F0502020204030204" pitchFamily="34" charset="0"/>
            </a:endParaRPr>
          </a:p>
        </p:txBody>
      </p:sp>
      <p:sp>
        <p:nvSpPr>
          <p:cNvPr id="41" name="テキスト ボックス 40"/>
          <p:cNvSpPr txBox="1"/>
          <p:nvPr/>
        </p:nvSpPr>
        <p:spPr>
          <a:xfrm>
            <a:off x="3276318" y="2937318"/>
            <a:ext cx="2465197" cy="246221"/>
          </a:xfrm>
          <a:prstGeom prst="rect">
            <a:avLst/>
          </a:prstGeom>
          <a:noFill/>
        </p:spPr>
        <p:txBody>
          <a:bodyPr wrap="square" rtlCol="0">
            <a:spAutoFit/>
          </a:bodyPr>
          <a:lstStyle/>
          <a:p>
            <a:r>
              <a:rPr lang="en-US" altLang="ja-JP" sz="1000" b="1" dirty="0" smtClean="0">
                <a:effectLst/>
                <a:latin typeface="Calibri" panose="020F0502020204030204" pitchFamily="34" charset="0"/>
              </a:rPr>
              <a:t>6</a:t>
            </a:r>
            <a:r>
              <a:rPr kumimoji="1" lang="en-US" altLang="ja-JP" sz="1000" b="1" dirty="0" smtClean="0">
                <a:effectLst/>
                <a:latin typeface="Calibri" panose="020F0502020204030204" pitchFamily="34" charset="0"/>
              </a:rPr>
              <a:t>-screen layout</a:t>
            </a:r>
            <a:endParaRPr kumimoji="1" lang="ja-JP" altLang="en-US" sz="1000" b="1" dirty="0">
              <a:effectLst/>
              <a:latin typeface="Calibri" panose="020F0502020204030204" pitchFamily="34" charset="0"/>
            </a:endParaRPr>
          </a:p>
        </p:txBody>
      </p:sp>
      <p:sp>
        <p:nvSpPr>
          <p:cNvPr id="42" name="テキスト ボックス 41"/>
          <p:cNvSpPr txBox="1"/>
          <p:nvPr/>
        </p:nvSpPr>
        <p:spPr>
          <a:xfrm>
            <a:off x="6113029" y="2950975"/>
            <a:ext cx="2465197" cy="246221"/>
          </a:xfrm>
          <a:prstGeom prst="rect">
            <a:avLst/>
          </a:prstGeom>
          <a:noFill/>
        </p:spPr>
        <p:txBody>
          <a:bodyPr wrap="square" rtlCol="0">
            <a:spAutoFit/>
          </a:bodyPr>
          <a:lstStyle/>
          <a:p>
            <a:r>
              <a:rPr lang="en-US" altLang="ja-JP" sz="1000" b="1" dirty="0" smtClean="0">
                <a:effectLst/>
                <a:latin typeface="Calibri" panose="020F0502020204030204" pitchFamily="34" charset="0"/>
              </a:rPr>
              <a:t>7</a:t>
            </a:r>
            <a:r>
              <a:rPr kumimoji="1" lang="en-US" altLang="ja-JP" sz="1000" b="1" dirty="0" smtClean="0">
                <a:effectLst/>
                <a:latin typeface="Calibri" panose="020F0502020204030204" pitchFamily="34" charset="0"/>
              </a:rPr>
              <a:t>-screen layout</a:t>
            </a:r>
            <a:endParaRPr kumimoji="1" lang="ja-JP" altLang="en-US" sz="1000" b="1" dirty="0">
              <a:effectLst/>
              <a:latin typeface="Calibri" panose="020F0502020204030204" pitchFamily="34" charset="0"/>
            </a:endParaRPr>
          </a:p>
        </p:txBody>
      </p:sp>
      <p:sp>
        <p:nvSpPr>
          <p:cNvPr id="55" name="テキスト ボックス 54"/>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5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5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5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6496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411" y="1885860"/>
            <a:ext cx="5015270" cy="267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6721" y="49142"/>
            <a:ext cx="5663287"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Flexible setting of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Sub-stream</a:t>
            </a:r>
            <a:r>
              <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recording</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3840" y="689516"/>
            <a:ext cx="8559406" cy="584775"/>
          </a:xfrm>
          <a:prstGeom prst="rect">
            <a:avLst/>
          </a:prstGeom>
          <a:noFill/>
        </p:spPr>
        <p:txBody>
          <a:bodyPr wrap="square" rtlCol="0">
            <a:spAutoFit/>
          </a:bodyPr>
          <a:lstStyle/>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Detail setting of </a:t>
            </a:r>
            <a:r>
              <a:rPr kumimoji="1" lang="en-US" altLang="ja-JP" sz="1600" b="1" dirty="0" smtClean="0">
                <a:effectLst/>
                <a:latin typeface="Calibri" panose="020F0502020204030204" pitchFamily="34" charset="0"/>
              </a:rPr>
              <a:t>Sub-streaming recording is available : Frame rate and Bit rate</a:t>
            </a:r>
          </a:p>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Go to [ Setup ] -&gt; [ REC &amp; EVENT ] -&gt; [ Advanced setup ] -&gt; [ Sub-stream recording ]</a:t>
            </a:r>
            <a:endParaRPr kumimoji="1" lang="ja-JP" altLang="en-US" sz="1600" b="1" dirty="0">
              <a:effectLst/>
              <a:latin typeface="Calibri" panose="020F0502020204030204" pitchFamily="34" charset="0"/>
            </a:endParaRPr>
          </a:p>
        </p:txBody>
      </p:sp>
      <p:sp>
        <p:nvSpPr>
          <p:cNvPr id="38" name="角丸四角形 37"/>
          <p:cNvSpPr/>
          <p:nvPr/>
        </p:nvSpPr>
        <p:spPr>
          <a:xfrm>
            <a:off x="1384700" y="2732716"/>
            <a:ext cx="1661280" cy="434380"/>
          </a:xfrm>
          <a:prstGeom prst="roundRect">
            <a:avLst>
              <a:gd name="adj" fmla="val 4963"/>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9" name="角丸四角形吹き出し 38"/>
          <p:cNvSpPr/>
          <p:nvPr/>
        </p:nvSpPr>
        <p:spPr>
          <a:xfrm>
            <a:off x="2074628" y="3469824"/>
            <a:ext cx="1536683" cy="694706"/>
          </a:xfrm>
          <a:prstGeom prst="wedgeRoundRectCallout">
            <a:avLst>
              <a:gd name="adj1" fmla="val -45597"/>
              <a:gd name="adj2" fmla="val -97477"/>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“Recording setup” menu has been added</a:t>
            </a:r>
            <a:endParaRPr lang="en-US" altLang="ja-JP" sz="900" b="1" dirty="0">
              <a:solidFill>
                <a:schemeClr val="tx1"/>
              </a:solidFill>
              <a:effectLst/>
              <a:latin typeface="Calibri" panose="020F0502020204030204" pitchFamily="34" charset="0"/>
            </a:endParaRPr>
          </a:p>
        </p:txBody>
      </p:sp>
      <p:sp>
        <p:nvSpPr>
          <p:cNvPr id="3" name="正方形/長方形 2"/>
          <p:cNvSpPr/>
          <p:nvPr/>
        </p:nvSpPr>
        <p:spPr>
          <a:xfrm>
            <a:off x="5414736" y="1793009"/>
            <a:ext cx="3705039" cy="2877711"/>
          </a:xfrm>
          <a:prstGeom prst="rect">
            <a:avLst/>
          </a:prstGeom>
        </p:spPr>
        <p:txBody>
          <a:bodyPr wrap="square">
            <a:spAutoFit/>
          </a:bodyPr>
          <a:lstStyle/>
          <a:p>
            <a:pPr algn="l"/>
            <a:r>
              <a:rPr lang="en-US" altLang="ja-JP" sz="1200" b="1" dirty="0">
                <a:effectLst/>
                <a:latin typeface="Calibri" panose="020F0502020204030204" pitchFamily="34" charset="0"/>
              </a:rPr>
              <a:t>[Sub-stream recording]</a:t>
            </a:r>
          </a:p>
          <a:p>
            <a:pPr algn="l"/>
            <a:r>
              <a:rPr lang="en-US" altLang="ja-JP" sz="1100" dirty="0">
                <a:effectLst/>
                <a:latin typeface="Calibri" panose="020F0502020204030204" pitchFamily="34" charset="0"/>
              </a:rPr>
              <a:t>Set On/Off of the sub-stream </a:t>
            </a:r>
            <a:r>
              <a:rPr lang="en-US" altLang="ja-JP" sz="1100" dirty="0" smtClean="0">
                <a:effectLst/>
                <a:latin typeface="Calibri" panose="020F0502020204030204" pitchFamily="34" charset="0"/>
              </a:rPr>
              <a:t>recording.</a:t>
            </a:r>
            <a:endParaRPr lang="en-US" altLang="ja-JP" sz="1100" dirty="0">
              <a:effectLst/>
              <a:latin typeface="Calibri" panose="020F0502020204030204" pitchFamily="34" charset="0"/>
            </a:endParaRPr>
          </a:p>
          <a:p>
            <a:pPr marL="171450" indent="-171450" algn="l">
              <a:buFont typeface="Wingdings" panose="05000000000000000000" pitchFamily="2" charset="2"/>
              <a:buChar char="l"/>
            </a:pPr>
            <a:r>
              <a:rPr lang="en-US" altLang="ja-JP" sz="1100" dirty="0">
                <a:effectLst/>
                <a:latin typeface="Calibri" panose="020F0502020204030204" pitchFamily="34" charset="0"/>
              </a:rPr>
              <a:t>On: Uses the sub-stream recording.</a:t>
            </a:r>
          </a:p>
          <a:p>
            <a:pPr marL="171450" indent="-171450" algn="l">
              <a:buFont typeface="Wingdings" panose="05000000000000000000" pitchFamily="2" charset="2"/>
              <a:buChar char="l"/>
            </a:pPr>
            <a:r>
              <a:rPr lang="en-US" altLang="ja-JP" sz="1100" dirty="0">
                <a:effectLst/>
                <a:latin typeface="Calibri" panose="020F0502020204030204" pitchFamily="34" charset="0"/>
              </a:rPr>
              <a:t>Off: Does not use the sub-stream recording.</a:t>
            </a:r>
          </a:p>
          <a:p>
            <a:pPr marL="171450" indent="-171450" algn="l">
              <a:buFont typeface="Wingdings" panose="05000000000000000000" pitchFamily="2" charset="2"/>
              <a:buChar char="l"/>
            </a:pPr>
            <a:r>
              <a:rPr lang="en-US" altLang="ja-JP" sz="1100" dirty="0">
                <a:effectLst/>
                <a:latin typeface="Calibri" panose="020F0502020204030204" pitchFamily="34" charset="0"/>
              </a:rPr>
              <a:t>Default: </a:t>
            </a:r>
            <a:r>
              <a:rPr lang="en-US" altLang="ja-JP" sz="1100" dirty="0" smtClean="0">
                <a:effectLst/>
                <a:latin typeface="Calibri" panose="020F0502020204030204" pitchFamily="34" charset="0"/>
              </a:rPr>
              <a:t>Off</a:t>
            </a:r>
          </a:p>
          <a:p>
            <a:pPr algn="l"/>
            <a:endParaRPr lang="en-US" altLang="ja-JP" sz="1200" dirty="0">
              <a:effectLst/>
              <a:latin typeface="Calibri" panose="020F0502020204030204" pitchFamily="34" charset="0"/>
            </a:endParaRPr>
          </a:p>
          <a:p>
            <a:pPr algn="l"/>
            <a:r>
              <a:rPr lang="en-US" altLang="ja-JP" sz="1200" b="1" dirty="0">
                <a:effectLst/>
                <a:latin typeface="Calibri" panose="020F0502020204030204" pitchFamily="34" charset="0"/>
              </a:rPr>
              <a:t>[Frame rate]</a:t>
            </a:r>
          </a:p>
          <a:p>
            <a:pPr algn="l"/>
            <a:r>
              <a:rPr lang="en-US" altLang="ja-JP" sz="1100" dirty="0">
                <a:effectLst/>
                <a:latin typeface="Calibri" panose="020F0502020204030204" pitchFamily="34" charset="0"/>
              </a:rPr>
              <a:t>Select the frame rate of the sub-stream recording.</a:t>
            </a:r>
          </a:p>
          <a:p>
            <a:pPr marL="171450" indent="-171450" algn="l">
              <a:buFont typeface="Wingdings" panose="05000000000000000000" pitchFamily="2" charset="2"/>
              <a:buChar char="l"/>
            </a:pPr>
            <a:r>
              <a:rPr lang="en-US" altLang="ja-JP" sz="1100" dirty="0">
                <a:effectLst/>
                <a:latin typeface="Calibri" panose="020F0502020204030204" pitchFamily="34" charset="0"/>
              </a:rPr>
              <a:t>1 ips/ 3 ips/ 5 ips/ 10 ips</a:t>
            </a:r>
          </a:p>
          <a:p>
            <a:pPr marL="171450" indent="-171450" algn="l">
              <a:buFont typeface="Wingdings" panose="05000000000000000000" pitchFamily="2" charset="2"/>
              <a:buChar char="l"/>
            </a:pPr>
            <a:r>
              <a:rPr lang="en-US" altLang="ja-JP" sz="1100" dirty="0">
                <a:effectLst/>
                <a:latin typeface="Calibri" panose="020F0502020204030204" pitchFamily="34" charset="0"/>
              </a:rPr>
              <a:t>Default: 10 </a:t>
            </a:r>
            <a:r>
              <a:rPr lang="en-US" altLang="ja-JP" sz="1100" dirty="0" smtClean="0">
                <a:effectLst/>
                <a:latin typeface="Calibri" panose="020F0502020204030204" pitchFamily="34" charset="0"/>
              </a:rPr>
              <a:t>ips</a:t>
            </a:r>
          </a:p>
          <a:p>
            <a:pPr algn="l"/>
            <a:endParaRPr lang="en-US" altLang="ja-JP" sz="1200" dirty="0">
              <a:effectLst/>
              <a:latin typeface="Calibri" panose="020F0502020204030204" pitchFamily="34" charset="0"/>
            </a:endParaRPr>
          </a:p>
          <a:p>
            <a:pPr algn="l"/>
            <a:r>
              <a:rPr lang="en-US" altLang="ja-JP" sz="1200" b="1" dirty="0">
                <a:effectLst/>
                <a:latin typeface="Calibri" panose="020F0502020204030204" pitchFamily="34" charset="0"/>
              </a:rPr>
              <a:t>[Bit rate]</a:t>
            </a:r>
          </a:p>
          <a:p>
            <a:pPr algn="l"/>
            <a:r>
              <a:rPr lang="en-US" altLang="ja-JP" sz="1100" dirty="0">
                <a:effectLst/>
                <a:latin typeface="Calibri" panose="020F0502020204030204" pitchFamily="34" charset="0"/>
              </a:rPr>
              <a:t>Select the bit rate of the sub-stream recording.</a:t>
            </a:r>
          </a:p>
          <a:p>
            <a:pPr marL="171450" indent="-171450" algn="l">
              <a:buFont typeface="Wingdings" panose="05000000000000000000" pitchFamily="2" charset="2"/>
              <a:buChar char="l"/>
            </a:pPr>
            <a:r>
              <a:rPr lang="en-US" altLang="ja-JP" sz="1100" dirty="0">
                <a:effectLst/>
                <a:latin typeface="Calibri" panose="020F0502020204030204" pitchFamily="34" charset="0"/>
              </a:rPr>
              <a:t>64 kbps, 128 kbps, 256 kbps, 384 kbps</a:t>
            </a:r>
            <a:r>
              <a:rPr lang="en-US" altLang="ja-JP" sz="1100" dirty="0" smtClean="0">
                <a:effectLst/>
                <a:latin typeface="Calibri" panose="020F0502020204030204" pitchFamily="34" charset="0"/>
              </a:rPr>
              <a:t>,</a:t>
            </a:r>
            <a:r>
              <a:rPr lang="ja-JP" altLang="en-US" sz="1100" dirty="0" smtClean="0">
                <a:effectLst/>
                <a:latin typeface="Calibri" panose="020F0502020204030204" pitchFamily="34" charset="0"/>
              </a:rPr>
              <a:t> </a:t>
            </a:r>
            <a:r>
              <a:rPr lang="en-US" altLang="ja-JP" sz="1100" dirty="0" smtClean="0">
                <a:effectLst/>
                <a:latin typeface="Calibri" panose="020F0502020204030204" pitchFamily="34" charset="0"/>
              </a:rPr>
              <a:t>512 </a:t>
            </a:r>
            <a:r>
              <a:rPr lang="en-US" altLang="ja-JP" sz="1100" dirty="0">
                <a:effectLst/>
                <a:latin typeface="Calibri" panose="020F0502020204030204" pitchFamily="34" charset="0"/>
              </a:rPr>
              <a:t>kbps, 768 kbps</a:t>
            </a:r>
          </a:p>
          <a:p>
            <a:pPr marL="171450" indent="-171450" algn="l">
              <a:buFont typeface="Wingdings" panose="05000000000000000000" pitchFamily="2" charset="2"/>
              <a:buChar char="l"/>
            </a:pPr>
            <a:r>
              <a:rPr lang="en-US" altLang="ja-JP" sz="1100" dirty="0">
                <a:effectLst/>
                <a:latin typeface="Calibri" panose="020F0502020204030204" pitchFamily="34" charset="0"/>
              </a:rPr>
              <a:t>Default: </a:t>
            </a:r>
            <a:r>
              <a:rPr lang="en-US" altLang="ja-JP" sz="1100" b="1" u="sng" dirty="0">
                <a:effectLst/>
                <a:latin typeface="Calibri" panose="020F0502020204030204" pitchFamily="34" charset="0"/>
              </a:rPr>
              <a:t>H.264(2)</a:t>
            </a:r>
            <a:r>
              <a:rPr lang="en-US" altLang="ja-JP" sz="1100" dirty="0">
                <a:effectLst/>
                <a:latin typeface="Calibri" panose="020F0502020204030204" pitchFamily="34" charset="0"/>
              </a:rPr>
              <a:t> 768 </a:t>
            </a:r>
            <a:r>
              <a:rPr lang="en-US" altLang="ja-JP" sz="1100" dirty="0" smtClean="0">
                <a:effectLst/>
                <a:latin typeface="Calibri" panose="020F0502020204030204" pitchFamily="34" charset="0"/>
              </a:rPr>
              <a:t>kbps,</a:t>
            </a:r>
          </a:p>
          <a:p>
            <a:pPr algn="l"/>
            <a:r>
              <a:rPr lang="ja-JP" altLang="en-US" sz="1100" dirty="0">
                <a:effectLst/>
                <a:latin typeface="Calibri" panose="020F0502020204030204" pitchFamily="34" charset="0"/>
              </a:rPr>
              <a:t> </a:t>
            </a:r>
            <a:r>
              <a:rPr lang="ja-JP" altLang="en-US" sz="1100" dirty="0" smtClean="0">
                <a:effectLst/>
                <a:latin typeface="Calibri" panose="020F0502020204030204" pitchFamily="34" charset="0"/>
              </a:rPr>
              <a:t>                    </a:t>
            </a:r>
            <a:r>
              <a:rPr lang="en-US" altLang="ja-JP" sz="1100" b="1" u="sng" dirty="0" smtClean="0">
                <a:effectLst/>
                <a:latin typeface="Calibri" panose="020F0502020204030204" pitchFamily="34" charset="0"/>
              </a:rPr>
              <a:t>H.265(2</a:t>
            </a:r>
            <a:r>
              <a:rPr lang="en-US" altLang="ja-JP" sz="1100" b="1" u="sng" dirty="0">
                <a:effectLst/>
                <a:latin typeface="Calibri" panose="020F0502020204030204" pitchFamily="34" charset="0"/>
              </a:rPr>
              <a:t>)</a:t>
            </a:r>
            <a:r>
              <a:rPr lang="en-US" altLang="ja-JP" sz="1100" dirty="0">
                <a:effectLst/>
                <a:latin typeface="Calibri" panose="020F0502020204030204" pitchFamily="34" charset="0"/>
              </a:rPr>
              <a:t> 512 kbps</a:t>
            </a:r>
            <a:endParaRPr lang="ja-JP" altLang="en-US" sz="1100" dirty="0">
              <a:effectLst/>
              <a:latin typeface="Calibri" panose="020F0502020204030204" pitchFamily="34" charset="0"/>
            </a:endParaRPr>
          </a:p>
        </p:txBody>
      </p:sp>
      <p:sp>
        <p:nvSpPr>
          <p:cNvPr id="10" name="テキスト ボックス 9"/>
          <p:cNvSpPr txBox="1"/>
          <p:nvPr/>
        </p:nvSpPr>
        <p:spPr>
          <a:xfrm>
            <a:off x="404174" y="1986258"/>
            <a:ext cx="468000" cy="144000"/>
          </a:xfrm>
          <a:prstGeom prst="rect">
            <a:avLst/>
          </a:prstGeom>
          <a:solidFill>
            <a:schemeClr val="tx2"/>
          </a:solidFill>
        </p:spPr>
        <p:txBody>
          <a:bodyPr wrap="square" lIns="0" rIns="0" rtlCol="0" anchor="ctr" anchorCtr="0">
            <a:spAutoFit/>
          </a:bodyPr>
          <a:lstStyle/>
          <a:p>
            <a:r>
              <a:rPr kumimoji="1" lang="en-US" altLang="ja-JP" sz="800" b="1" dirty="0" smtClean="0">
                <a:solidFill>
                  <a:schemeClr val="bg1">
                    <a:lumMod val="75000"/>
                  </a:schemeClr>
                </a:solidFill>
                <a:effectLst/>
                <a:latin typeface="Calibri" panose="020F0502020204030204" pitchFamily="34" charset="0"/>
              </a:rPr>
              <a:t>WJ-NX400</a:t>
            </a:r>
            <a:endParaRPr kumimoji="1" lang="ja-JP" altLang="en-US" sz="800" b="1" dirty="0">
              <a:solidFill>
                <a:schemeClr val="bg1">
                  <a:lumMod val="75000"/>
                </a:schemeClr>
              </a:solidFill>
              <a:effectLst/>
              <a:latin typeface="Calibri" panose="020F0502020204030204" pitchFamily="34" charset="0"/>
            </a:endParaRPr>
          </a:p>
        </p:txBody>
      </p:sp>
      <p:sp>
        <p:nvSpPr>
          <p:cNvPr id="11" name="テキスト ボックス 10"/>
          <p:cNvSpPr txBox="1"/>
          <p:nvPr/>
        </p:nvSpPr>
        <p:spPr>
          <a:xfrm>
            <a:off x="2190756" y="4602564"/>
            <a:ext cx="1741059" cy="123111"/>
          </a:xfrm>
          <a:prstGeom prst="rect">
            <a:avLst/>
          </a:prstGeom>
          <a:noFill/>
        </p:spPr>
        <p:txBody>
          <a:bodyPr wrap="square" lIns="0" tIns="0" rIns="0" bIns="0" rtlCol="0">
            <a:spAutoFit/>
          </a:bodyPr>
          <a:lstStyle/>
          <a:p>
            <a:pPr algn="l"/>
            <a:r>
              <a:rPr lang="en-US" altLang="ja-JP" sz="800" b="1" i="1" dirty="0" smtClean="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 Attached </a:t>
            </a:r>
            <a:r>
              <a:rPr lang="en-US" altLang="ja-JP"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rPr>
              <a:t>picture is an image.</a:t>
            </a:r>
            <a:endParaRPr lang="ja-JP" altLang="en-US" sz="800" b="1" i="1" dirty="0">
              <a:solidFill>
                <a:srgbClr val="FF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41820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3"/>
          <p:cNvSpPr txBox="1">
            <a:spLocks noChangeArrowheads="1"/>
          </p:cNvSpPr>
          <p:nvPr/>
        </p:nvSpPr>
        <p:spPr bwMode="auto">
          <a:xfrm>
            <a:off x="305793" y="670420"/>
            <a:ext cx="8598450" cy="33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600" b="1" dirty="0" smtClean="0">
                <a:effectLst/>
                <a:ea typeface="Meiryo UI" pitchFamily="50" charset="-128"/>
                <a:cs typeface="Meiryo UI" pitchFamily="50" charset="-128"/>
              </a:rPr>
              <a:t>Support V-series cameras, </a:t>
            </a:r>
            <a:r>
              <a:rPr lang="en-US" altLang="ja-JP" sz="1600" b="1" dirty="0">
                <a:effectLst/>
                <a:ea typeface="Meiryo UI" pitchFamily="50" charset="-128"/>
                <a:cs typeface="Meiryo UI" pitchFamily="50" charset="-128"/>
              </a:rPr>
              <a:t>model </a:t>
            </a:r>
            <a:r>
              <a:rPr lang="en-US" altLang="ja-JP" sz="1600" b="1" dirty="0" smtClean="0">
                <a:effectLst/>
                <a:ea typeface="Meiryo UI" pitchFamily="50" charset="-128"/>
                <a:cs typeface="Meiryo UI" pitchFamily="50" charset="-128"/>
              </a:rPr>
              <a:t>WV-V1170/V1330/V2530 and V6430.</a:t>
            </a:r>
            <a:endParaRPr lang="en-US" altLang="ja-JP" sz="1600" b="1" dirty="0">
              <a:effectLst/>
              <a:ea typeface="Meiryo UI" pitchFamily="50" charset="-128"/>
              <a:cs typeface="Meiryo UI" pitchFamily="50" charset="-128"/>
            </a:endParaRPr>
          </a:p>
        </p:txBody>
      </p:sp>
      <p:sp>
        <p:nvSpPr>
          <p:cNvPr id="28" name="Rectangle 3"/>
          <p:cNvSpPr>
            <a:spLocks noChangeArrowheads="1"/>
          </p:cNvSpPr>
          <p:nvPr/>
        </p:nvSpPr>
        <p:spPr bwMode="auto">
          <a:xfrm>
            <a:off x="2151183" y="3944404"/>
            <a:ext cx="234461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Fixed Bullet/Varifocal Bullet camera</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WV-V1330K/V1330L1</a:t>
            </a:r>
          </a:p>
        </p:txBody>
      </p:sp>
      <p:sp>
        <p:nvSpPr>
          <p:cNvPr id="30" name="Rectangle 3"/>
          <p:cNvSpPr>
            <a:spLocks noChangeArrowheads="1"/>
          </p:cNvSpPr>
          <p:nvPr/>
        </p:nvSpPr>
        <p:spPr bwMode="auto">
          <a:xfrm>
            <a:off x="4964682" y="2800985"/>
            <a:ext cx="17525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Fixed Dome camera</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WV-V2530L1/V2530LK</a:t>
            </a:r>
          </a:p>
        </p:txBody>
      </p:sp>
      <p:sp>
        <p:nvSpPr>
          <p:cNvPr id="31" name="Rectangle 3"/>
          <p:cNvSpPr>
            <a:spLocks noChangeArrowheads="1"/>
          </p:cNvSpPr>
          <p:nvPr/>
        </p:nvSpPr>
        <p:spPr bwMode="auto">
          <a:xfrm>
            <a:off x="7087728" y="3999685"/>
            <a:ext cx="163425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IR-LED PTZ camera</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WV-V6430L</a:t>
            </a:r>
          </a:p>
        </p:txBody>
      </p:sp>
      <p:sp>
        <p:nvSpPr>
          <p:cNvPr id="21" name="Rectangle 3"/>
          <p:cNvSpPr>
            <a:spLocks noChangeArrowheads="1"/>
          </p:cNvSpPr>
          <p:nvPr/>
        </p:nvSpPr>
        <p:spPr bwMode="auto">
          <a:xfrm>
            <a:off x="603727" y="2222111"/>
            <a:ext cx="183977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4K Box camera</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WV-V1170</a:t>
            </a:r>
          </a:p>
        </p:txBody>
      </p:sp>
      <p:pic>
        <p:nvPicPr>
          <p:cNvPr id="22" name="Picture 2" descr="C:\Users\4006220.PCC-AD\Desktop\temp\WV-V1330L1_hood_D_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564" y="2965387"/>
            <a:ext cx="1197090" cy="7731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4006220.PCC-AD\Desktop\temp\WV-V1330LK_hood_D_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5790" y="2961925"/>
            <a:ext cx="1197090" cy="8645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4006220.PCC-AD\Desktop\temp\WV-V2530L1_F_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196" y="1665298"/>
            <a:ext cx="1005888" cy="10058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4006220.PCC-AD\Desktop\temp\WV-V2530LK_L_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2749" y="1662540"/>
            <a:ext cx="1005888" cy="10225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Y:\04-PSN16\事業部門\SSBD\共有\部門内社員専用\社内(IUO)情報\Global SE Seminar 2016\SE資料(作成中)\V Series\v2対応\WV-V1170_lens2_D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092" y="1651081"/>
            <a:ext cx="1438172" cy="5320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Y:\04-PSN16\事業部門\SSBD\共有\部門内社員専用\社内(IUO)情報\Global SE Seminar 2016\SE資料(作成中)\V Series\v2対応\WV-V6430L-bracket_D_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4282" y="2141059"/>
            <a:ext cx="931070" cy="177069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632938" y="4478213"/>
            <a:ext cx="3358661" cy="246221"/>
          </a:xfrm>
          <a:prstGeom prst="rect">
            <a:avLst/>
          </a:prstGeom>
          <a:noFill/>
        </p:spPr>
        <p:txBody>
          <a:bodyPr wrap="square" rtlCol="0">
            <a:spAutoFit/>
          </a:bodyPr>
          <a:lstStyle/>
          <a:p>
            <a:pPr algn="r"/>
            <a:r>
              <a:rPr kumimoji="1" lang="en-US" altLang="ja-JP" sz="1000" i="1" dirty="0" smtClean="0">
                <a:solidFill>
                  <a:srgbClr val="FF0000"/>
                </a:solidFill>
                <a:effectLst/>
                <a:latin typeface="Calibri" panose="020F0502020204030204" pitchFamily="34" charset="0"/>
              </a:rPr>
              <a:t>* Certain country is nor available V-series cameras. </a:t>
            </a:r>
            <a:endParaRPr kumimoji="1" lang="ja-JP" altLang="en-US" sz="1000" i="1" dirty="0">
              <a:solidFill>
                <a:srgbClr val="FF0000"/>
              </a:solidFill>
              <a:effectLst/>
              <a:latin typeface="Calibri" panose="020F0502020204030204" pitchFamily="34" charset="0"/>
            </a:endParaRPr>
          </a:p>
        </p:txBody>
      </p:sp>
      <p:sp>
        <p:nvSpPr>
          <p:cNvPr id="45" name="テキスト ボックス 44"/>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4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4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4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19571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26" y="-86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ASM Concurrent License</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45" name="Document"/>
          <p:cNvSpPr>
            <a:spLocks noEditPoints="1" noChangeArrowheads="1"/>
          </p:cNvSpPr>
          <p:nvPr/>
        </p:nvSpPr>
        <p:spPr bwMode="auto">
          <a:xfrm>
            <a:off x="4931847" y="2015891"/>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50" name="Document"/>
          <p:cNvSpPr>
            <a:spLocks noEditPoints="1" noChangeArrowheads="1"/>
          </p:cNvSpPr>
          <p:nvPr/>
        </p:nvSpPr>
        <p:spPr bwMode="auto">
          <a:xfrm>
            <a:off x="4790787" y="2109113"/>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52" name="Document"/>
          <p:cNvSpPr>
            <a:spLocks noEditPoints="1" noChangeArrowheads="1"/>
          </p:cNvSpPr>
          <p:nvPr/>
        </p:nvSpPr>
        <p:spPr bwMode="auto">
          <a:xfrm>
            <a:off x="4673940" y="2238064"/>
            <a:ext cx="513818" cy="55981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accent5">
              <a:lumMod val="20000"/>
              <a:lumOff val="80000"/>
            </a:schemeClr>
          </a:solidFill>
          <a:ln w="9525">
            <a:solidFill>
              <a:srgbClr val="000000"/>
            </a:solidFill>
            <a:prstDash val="sysDot"/>
            <a:miter lim="800000"/>
            <a:headEnd/>
            <a:tailEnd/>
          </a:ln>
        </p:spPr>
        <p:txBody>
          <a:bodyPr/>
          <a:lstStyle/>
          <a:p>
            <a:endParaRPr lang="ja-JP" altLang="en-US" dirty="0"/>
          </a:p>
        </p:txBody>
      </p:sp>
      <p:sp>
        <p:nvSpPr>
          <p:cNvPr id="53" name="正方形/長方形 52"/>
          <p:cNvSpPr/>
          <p:nvPr/>
        </p:nvSpPr>
        <p:spPr>
          <a:xfrm>
            <a:off x="341279" y="688523"/>
            <a:ext cx="8605145" cy="2054409"/>
          </a:xfrm>
          <a:prstGeom prst="rect">
            <a:avLst/>
          </a:prstGeom>
        </p:spPr>
        <p:txBody>
          <a:bodyPr wrap="square">
            <a:spAutoFit/>
          </a:bodyPr>
          <a:lstStyle/>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Concurrent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function gives access right to access the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NX series NVR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from several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ASM300.</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Up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to 4 concurrent license can be registered in 1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NX series NVR.</a:t>
            </a: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Up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to 5 PC can be used as ASM300 per 1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license</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a:t>
            </a:r>
            <a:endPar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endParaRPr>
          </a:p>
          <a:p>
            <a:pPr marL="285750" indent="-2857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Possible to access to the NX series NVR from specific ASM300</a:t>
            </a:r>
          </a:p>
          <a:p>
            <a:pPr algn="l" eaLnBrk="0" hangingPunct="0"/>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     that is installed in different location.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 </a:t>
            </a:r>
            <a:endPar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endParaRPr>
          </a:p>
          <a:p>
            <a:pPr marL="171450" indent="-171450" algn="l" eaLnBrk="0" hangingPunct="0">
              <a:buFont typeface="Wingdings" panose="05000000000000000000" pitchFamily="2" charset="2"/>
              <a:buChar char="n"/>
            </a:pPr>
            <a:r>
              <a:rPr lang="en-US" altLang="ja-JP" sz="1600" b="1" dirty="0" smtClean="0">
                <a:effectLst/>
                <a:latin typeface="Calibri" panose="020F0502020204030204" pitchFamily="34" charset="0"/>
                <a:ea typeface="Meiryo UI" panose="020B0604030504040204" pitchFamily="50" charset="-128"/>
                <a:cs typeface="Calibri" panose="020F0502020204030204" pitchFamily="34" charset="0"/>
              </a:rPr>
              <a:t>  Concurrent </a:t>
            </a:r>
            <a:r>
              <a:rPr lang="en-US" altLang="ja-JP" sz="1600" b="1" dirty="0">
                <a:effectLst/>
                <a:latin typeface="Calibri" panose="020F0502020204030204" pitchFamily="34" charset="0"/>
                <a:ea typeface="Meiryo UI" panose="020B0604030504040204" pitchFamily="50" charset="-128"/>
                <a:cs typeface="Calibri" panose="020F0502020204030204" pitchFamily="34" charset="0"/>
              </a:rPr>
              <a:t>User License Kit No.: </a:t>
            </a:r>
            <a:r>
              <a:rPr lang="en-US" altLang="ja-JP" sz="1600" b="1" dirty="0">
                <a:solidFill>
                  <a:srgbClr val="FF0000"/>
                </a:solidFill>
                <a:effectLst/>
                <a:latin typeface="Calibri" panose="020F0502020204030204" pitchFamily="34" charset="0"/>
                <a:ea typeface="Meiryo UI" panose="020B0604030504040204" pitchFamily="50" charset="-128"/>
                <a:cs typeface="Calibri" panose="020F0502020204030204" pitchFamily="34" charset="0"/>
              </a:rPr>
              <a:t>WJ-NXC05W</a:t>
            </a:r>
          </a:p>
          <a:p>
            <a:pPr marL="628650" lvl="1" indent="-171450" algn="l" eaLnBrk="0" hangingPunct="0">
              <a:buFont typeface="Wingdings" panose="05000000000000000000" pitchFamily="2" charset="2"/>
              <a:buChar char="Ø"/>
            </a:pPr>
            <a:r>
              <a:rPr lang="en-US" altLang="ja-JP" sz="1050" b="1" dirty="0">
                <a:effectLst/>
                <a:latin typeface="Calibri" panose="020F0502020204030204" pitchFamily="34" charset="0"/>
                <a:ea typeface="Meiryo UI" panose="020B0604030504040204" pitchFamily="50" charset="-128"/>
                <a:cs typeface="Calibri" panose="020F0502020204030204" pitchFamily="34" charset="0"/>
              </a:rPr>
              <a:t>Total 6 licenses are </a:t>
            </a:r>
            <a:r>
              <a:rPr lang="en-US" altLang="ja-JP" sz="1050" b="1" dirty="0" smtClean="0">
                <a:effectLst/>
                <a:latin typeface="Calibri" panose="020F0502020204030204" pitchFamily="34" charset="0"/>
                <a:ea typeface="Meiryo UI" panose="020B0604030504040204" pitchFamily="50" charset="-128"/>
                <a:cs typeface="Calibri" panose="020F0502020204030204" pitchFamily="34" charset="0"/>
              </a:rPr>
              <a:t>included</a:t>
            </a:r>
          </a:p>
          <a:p>
            <a:pPr lvl="1" algn="l" eaLnBrk="0" hangingPunct="0"/>
            <a:r>
              <a:rPr lang="en-US" altLang="ja-JP" sz="1050" b="1" dirty="0">
                <a:effectLst/>
                <a:latin typeface="Calibri" panose="020F0502020204030204" pitchFamily="34" charset="0"/>
                <a:ea typeface="Meiryo UI" panose="020B0604030504040204" pitchFamily="50" charset="-128"/>
                <a:cs typeface="Calibri" panose="020F0502020204030204" pitchFamily="34" charset="0"/>
              </a:rPr>
              <a:t> </a:t>
            </a:r>
            <a:r>
              <a:rPr lang="en-US" altLang="ja-JP" sz="1050" b="1" dirty="0" smtClean="0">
                <a:effectLst/>
                <a:latin typeface="Calibri" panose="020F0502020204030204" pitchFamily="34" charset="0"/>
                <a:ea typeface="Meiryo UI" panose="020B0604030504040204" pitchFamily="50" charset="-128"/>
                <a:cs typeface="Calibri" panose="020F0502020204030204" pitchFamily="34" charset="0"/>
              </a:rPr>
              <a:t>    </a:t>
            </a:r>
            <a:r>
              <a:rPr lang="en-US" altLang="ja-JP" sz="1050" b="1" dirty="0">
                <a:effectLst/>
                <a:latin typeface="Calibri" panose="020F0502020204030204" pitchFamily="34" charset="0"/>
                <a:ea typeface="Meiryo UI" panose="020B0604030504040204" pitchFamily="50" charset="-128"/>
                <a:cs typeface="Calibri" panose="020F0502020204030204" pitchFamily="34" charset="0"/>
              </a:rPr>
              <a:t>(1 for NX series recorder, 5 for ASM)</a:t>
            </a:r>
          </a:p>
          <a:p>
            <a:pPr algn="l" eaLnBrk="0" hangingPunct="0"/>
            <a:endParaRPr lang="en-US" altLang="ja-JP" sz="1050" b="1" dirty="0">
              <a:effectLst/>
              <a:latin typeface="Calibri" panose="020F0502020204030204" pitchFamily="34" charset="0"/>
              <a:ea typeface="Meiryo UI" panose="020B0604030504040204" pitchFamily="50" charset="-128"/>
              <a:cs typeface="Calibri" panose="020F0502020204030204" pitchFamily="34" charset="0"/>
            </a:endParaRPr>
          </a:p>
        </p:txBody>
      </p:sp>
      <p:pic>
        <p:nvPicPr>
          <p:cNvPr id="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024" y="2049152"/>
            <a:ext cx="604837"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086" y="2575702"/>
            <a:ext cx="6032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561" y="3114100"/>
            <a:ext cx="60483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499" y="3658941"/>
            <a:ext cx="6032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499" y="4198208"/>
            <a:ext cx="60325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テキスト ボックス 58"/>
          <p:cNvSpPr txBox="1"/>
          <p:nvPr/>
        </p:nvSpPr>
        <p:spPr>
          <a:xfrm>
            <a:off x="527528" y="4456173"/>
            <a:ext cx="4343400" cy="261610"/>
          </a:xfrm>
          <a:prstGeom prst="rect">
            <a:avLst/>
          </a:prstGeom>
          <a:noFill/>
        </p:spPr>
        <p:txBody>
          <a:bodyPr wrap="square" rtlCol="0">
            <a:spAutoFit/>
          </a:bodyPr>
          <a:lstStyle/>
          <a:p>
            <a:pPr algn="l"/>
            <a:r>
              <a:rPr kumimoji="1" lang="en-US" altLang="ja-JP" sz="1050" b="1" i="1" dirty="0" smtClean="0">
                <a:solidFill>
                  <a:srgbClr val="FF0000"/>
                </a:solidFill>
                <a:effectLst/>
                <a:latin typeface="Calibri" panose="020F0502020204030204" pitchFamily="34" charset="0"/>
              </a:rPr>
              <a:t>Important: </a:t>
            </a:r>
            <a:r>
              <a:rPr kumimoji="1" lang="en-US" altLang="ja-JP" sz="1050" i="1" dirty="0" smtClean="0">
                <a:effectLst/>
                <a:latin typeface="Calibri" panose="020F0502020204030204" pitchFamily="34" charset="0"/>
              </a:rPr>
              <a:t>Ver.1.30 onward of ASM300 supports this function.</a:t>
            </a:r>
            <a:endParaRPr kumimoji="1" lang="ja-JP" altLang="en-US" sz="1050" i="1" dirty="0">
              <a:effectLst/>
              <a:latin typeface="Calibri" panose="020F0502020204030204" pitchFamily="34" charset="0"/>
            </a:endParaRPr>
          </a:p>
        </p:txBody>
      </p:sp>
      <p:sp>
        <p:nvSpPr>
          <p:cNvPr id="60" name="テキスト ボックス 59"/>
          <p:cNvSpPr txBox="1"/>
          <p:nvPr/>
        </p:nvSpPr>
        <p:spPr>
          <a:xfrm>
            <a:off x="4359803" y="3472751"/>
            <a:ext cx="956898" cy="230832"/>
          </a:xfrm>
          <a:prstGeom prst="rect">
            <a:avLst/>
          </a:prstGeom>
          <a:noFill/>
        </p:spPr>
        <p:txBody>
          <a:bodyPr wrap="square" rtlCol="0">
            <a:spAutoFit/>
          </a:bodyPr>
          <a:lstStyle/>
          <a:p>
            <a:r>
              <a:rPr kumimoji="1" lang="en-US" altLang="ja-JP" sz="900" b="1" dirty="0" smtClean="0">
                <a:solidFill>
                  <a:schemeClr val="tx2"/>
                </a:solidFill>
                <a:effectLst/>
                <a:latin typeface="Calibri" panose="020F0502020204030204" pitchFamily="34" charset="0"/>
              </a:rPr>
              <a:t>NX series NVR</a:t>
            </a:r>
            <a:endParaRPr kumimoji="1" lang="ja-JP" altLang="en-US" sz="900" b="1" dirty="0">
              <a:solidFill>
                <a:schemeClr val="tx2"/>
              </a:solidFill>
              <a:effectLst/>
              <a:latin typeface="Calibri" panose="020F0502020204030204" pitchFamily="34" charset="0"/>
            </a:endParaRPr>
          </a:p>
        </p:txBody>
      </p:sp>
      <p:sp>
        <p:nvSpPr>
          <p:cNvPr id="61" name="Document"/>
          <p:cNvSpPr>
            <a:spLocks noEditPoints="1" noChangeArrowheads="1"/>
          </p:cNvSpPr>
          <p:nvPr/>
        </p:nvSpPr>
        <p:spPr bwMode="auto">
          <a:xfrm>
            <a:off x="4559912" y="2350547"/>
            <a:ext cx="509399" cy="55499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p:spPr>
        <p:txBody>
          <a:bodyPr/>
          <a:lstStyle/>
          <a:p>
            <a:endParaRPr lang="ja-JP" altLang="en-US" dirty="0"/>
          </a:p>
        </p:txBody>
      </p:sp>
      <p:sp>
        <p:nvSpPr>
          <p:cNvPr id="62" name="テキスト ボックス 61"/>
          <p:cNvSpPr txBox="1"/>
          <p:nvPr/>
        </p:nvSpPr>
        <p:spPr>
          <a:xfrm>
            <a:off x="4507152" y="2448562"/>
            <a:ext cx="620713" cy="307777"/>
          </a:xfrm>
          <a:prstGeom prst="rect">
            <a:avLst/>
          </a:prstGeom>
          <a:noFill/>
        </p:spPr>
        <p:txBody>
          <a:bodyPr wrap="square" rtlCol="0">
            <a:spAutoFit/>
          </a:bodyPr>
          <a:lstStyle/>
          <a:p>
            <a:r>
              <a:rPr kumimoji="1" lang="en-US" altLang="ja-JP" sz="700" b="1" dirty="0" smtClean="0">
                <a:solidFill>
                  <a:schemeClr val="tx2"/>
                </a:solidFill>
                <a:effectLst/>
                <a:latin typeface="Calibri" panose="020F0502020204030204" pitchFamily="34" charset="0"/>
              </a:rPr>
              <a:t>Concurrent License</a:t>
            </a:r>
            <a:endParaRPr kumimoji="1" lang="ja-JP" altLang="en-US" sz="700" b="1" dirty="0">
              <a:solidFill>
                <a:schemeClr val="tx2"/>
              </a:solidFill>
              <a:effectLst/>
              <a:latin typeface="Calibri" panose="020F0502020204030204" pitchFamily="34" charset="0"/>
            </a:endParaRPr>
          </a:p>
        </p:txBody>
      </p:sp>
      <p:sp>
        <p:nvSpPr>
          <p:cNvPr id="63" name="右矢印 62"/>
          <p:cNvSpPr/>
          <p:nvPr/>
        </p:nvSpPr>
        <p:spPr>
          <a:xfrm rot="5400000">
            <a:off x="4757973" y="2718684"/>
            <a:ext cx="113024" cy="5678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dirty="0"/>
          </a:p>
        </p:txBody>
      </p:sp>
      <p:cxnSp>
        <p:nvCxnSpPr>
          <p:cNvPr id="64" name="直線矢印コネクタ 63"/>
          <p:cNvCxnSpPr/>
          <p:nvPr/>
        </p:nvCxnSpPr>
        <p:spPr>
          <a:xfrm flipH="1">
            <a:off x="5316701" y="3302218"/>
            <a:ext cx="1969168" cy="0"/>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7974011" y="2119715"/>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ASM300:1</a:t>
            </a:r>
            <a:endParaRPr kumimoji="1" lang="ja-JP" altLang="en-US" sz="900" b="1" dirty="0">
              <a:solidFill>
                <a:schemeClr val="tx2"/>
              </a:solidFill>
              <a:effectLst/>
              <a:latin typeface="Calibri" panose="020F0502020204030204" pitchFamily="34" charset="0"/>
            </a:endParaRPr>
          </a:p>
        </p:txBody>
      </p:sp>
      <p:sp>
        <p:nvSpPr>
          <p:cNvPr id="66" name="テキスト ボックス 65"/>
          <p:cNvSpPr txBox="1"/>
          <p:nvPr/>
        </p:nvSpPr>
        <p:spPr>
          <a:xfrm>
            <a:off x="7953261" y="2668924"/>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ASM300:2</a:t>
            </a:r>
            <a:endParaRPr kumimoji="1" lang="ja-JP" altLang="en-US" sz="900" b="1" dirty="0">
              <a:solidFill>
                <a:schemeClr val="tx2"/>
              </a:solidFill>
              <a:effectLst/>
              <a:latin typeface="Calibri" panose="020F0502020204030204" pitchFamily="34" charset="0"/>
            </a:endParaRPr>
          </a:p>
        </p:txBody>
      </p:sp>
      <p:sp>
        <p:nvSpPr>
          <p:cNvPr id="67" name="テキスト ボックス 66"/>
          <p:cNvSpPr txBox="1"/>
          <p:nvPr/>
        </p:nvSpPr>
        <p:spPr>
          <a:xfrm>
            <a:off x="7943178" y="3208606"/>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ASM300:3</a:t>
            </a:r>
            <a:endParaRPr kumimoji="1" lang="ja-JP" altLang="en-US" sz="900" b="1" dirty="0">
              <a:solidFill>
                <a:schemeClr val="tx2"/>
              </a:solidFill>
              <a:effectLst/>
              <a:latin typeface="Calibri" panose="020F0502020204030204" pitchFamily="34" charset="0"/>
            </a:endParaRPr>
          </a:p>
        </p:txBody>
      </p:sp>
      <p:sp>
        <p:nvSpPr>
          <p:cNvPr id="68" name="テキスト ボックス 67"/>
          <p:cNvSpPr txBox="1"/>
          <p:nvPr/>
        </p:nvSpPr>
        <p:spPr>
          <a:xfrm>
            <a:off x="7953749" y="3732437"/>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ASM300:4</a:t>
            </a:r>
            <a:endParaRPr kumimoji="1" lang="ja-JP" altLang="en-US" sz="900" b="1" dirty="0">
              <a:solidFill>
                <a:schemeClr val="tx2"/>
              </a:solidFill>
              <a:effectLst/>
              <a:latin typeface="Calibri" panose="020F0502020204030204" pitchFamily="34" charset="0"/>
            </a:endParaRPr>
          </a:p>
        </p:txBody>
      </p:sp>
      <p:sp>
        <p:nvSpPr>
          <p:cNvPr id="70" name="テキスト ボックス 69"/>
          <p:cNvSpPr txBox="1"/>
          <p:nvPr/>
        </p:nvSpPr>
        <p:spPr>
          <a:xfrm>
            <a:off x="7955336" y="4287999"/>
            <a:ext cx="704538" cy="230832"/>
          </a:xfrm>
          <a:prstGeom prst="rect">
            <a:avLst/>
          </a:prstGeom>
          <a:noFill/>
        </p:spPr>
        <p:txBody>
          <a:bodyPr wrap="square" rtlCol="0">
            <a:spAutoFit/>
          </a:bodyPr>
          <a:lstStyle/>
          <a:p>
            <a:pPr algn="l"/>
            <a:r>
              <a:rPr kumimoji="1" lang="en-US" altLang="ja-JP" sz="900" b="1" dirty="0" smtClean="0">
                <a:solidFill>
                  <a:schemeClr val="tx2"/>
                </a:solidFill>
                <a:effectLst/>
                <a:latin typeface="Calibri" panose="020F0502020204030204" pitchFamily="34" charset="0"/>
              </a:rPr>
              <a:t>ASM300:5</a:t>
            </a:r>
            <a:endParaRPr kumimoji="1" lang="ja-JP" altLang="en-US" sz="900" b="1" dirty="0">
              <a:solidFill>
                <a:schemeClr val="tx2"/>
              </a:solidFill>
              <a:effectLst/>
              <a:latin typeface="Calibri" panose="020F0502020204030204" pitchFamily="34" charset="0"/>
            </a:endParaRPr>
          </a:p>
        </p:txBody>
      </p:sp>
      <p:sp>
        <p:nvSpPr>
          <p:cNvPr id="71" name="角丸四角形 70"/>
          <p:cNvSpPr/>
          <p:nvPr/>
        </p:nvSpPr>
        <p:spPr>
          <a:xfrm>
            <a:off x="7129458" y="1973846"/>
            <a:ext cx="1553175" cy="2680237"/>
          </a:xfrm>
          <a:prstGeom prst="roundRect">
            <a:avLst>
              <a:gd name="adj" fmla="val 7232"/>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コネクタ 71"/>
          <p:cNvCxnSpPr/>
          <p:nvPr/>
        </p:nvCxnSpPr>
        <p:spPr>
          <a:xfrm flipH="1">
            <a:off x="6740745" y="2238064"/>
            <a:ext cx="5451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flipH="1">
            <a:off x="6742597" y="2797875"/>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flipH="1">
            <a:off x="6740743" y="3852674"/>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flipH="1">
            <a:off x="6740744" y="4409277"/>
            <a:ext cx="54512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H="1">
            <a:off x="5316701" y="2797875"/>
            <a:ext cx="1425897" cy="416593"/>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p:nvPr/>
        </p:nvCxnSpPr>
        <p:spPr>
          <a:xfrm flipH="1" flipV="1">
            <a:off x="5316701" y="3384279"/>
            <a:ext cx="1425896" cy="463574"/>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H="1">
            <a:off x="5316701" y="2238064"/>
            <a:ext cx="1425897" cy="878211"/>
          </a:xfrm>
          <a:prstGeom prst="straightConnector1">
            <a:avLst/>
          </a:prstGeom>
          <a:ln>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p:nvPr/>
        </p:nvCxnSpPr>
        <p:spPr>
          <a:xfrm flipH="1" flipV="1">
            <a:off x="5316701" y="3490337"/>
            <a:ext cx="1429905" cy="918941"/>
          </a:xfrm>
          <a:prstGeom prst="straightConnector1">
            <a:avLst/>
          </a:prstGeom>
          <a:ln>
            <a:prstDash val="sysDot"/>
            <a:tailEnd type="triangle"/>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0" name="テキスト ボックス 79"/>
          <p:cNvSpPr txBox="1"/>
          <p:nvPr/>
        </p:nvSpPr>
        <p:spPr>
          <a:xfrm>
            <a:off x="5678074" y="2310421"/>
            <a:ext cx="704538" cy="230832"/>
          </a:xfrm>
          <a:prstGeom prst="rect">
            <a:avLst/>
          </a:prstGeom>
          <a:noFill/>
        </p:spPr>
        <p:txBody>
          <a:bodyPr wrap="square" rtlCol="0">
            <a:spAutoFit/>
          </a:bodyPr>
          <a:lstStyle/>
          <a:p>
            <a:r>
              <a:rPr kumimoji="1" lang="en-US" altLang="ja-JP" sz="900" b="1" dirty="0" smtClean="0">
                <a:solidFill>
                  <a:srgbClr val="FF0000"/>
                </a:solidFill>
                <a:effectLst/>
                <a:latin typeface="Calibri" panose="020F0502020204030204" pitchFamily="34" charset="0"/>
              </a:rPr>
              <a:t>Accessing</a:t>
            </a:r>
            <a:endParaRPr kumimoji="1" lang="ja-JP" altLang="en-US" sz="900" b="1" dirty="0">
              <a:solidFill>
                <a:srgbClr val="FF0000"/>
              </a:solidFill>
              <a:effectLst/>
              <a:latin typeface="Calibri" panose="020F0502020204030204" pitchFamily="34" charset="0"/>
            </a:endParaRPr>
          </a:p>
        </p:txBody>
      </p:sp>
      <p:sp>
        <p:nvSpPr>
          <p:cNvPr id="82" name="角丸四角形吹き出し 81"/>
          <p:cNvSpPr/>
          <p:nvPr/>
        </p:nvSpPr>
        <p:spPr>
          <a:xfrm>
            <a:off x="2473503" y="2735539"/>
            <a:ext cx="1889362" cy="273124"/>
          </a:xfrm>
          <a:prstGeom prst="wedgeRoundRectCallout">
            <a:avLst>
              <a:gd name="adj1" fmla="val 59830"/>
              <a:gd name="adj2" fmla="val -45960"/>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Up to 4 licenses can be registered.</a:t>
            </a:r>
            <a:endParaRPr lang="en-US" altLang="ja-JP" sz="900" b="1" dirty="0">
              <a:solidFill>
                <a:schemeClr val="tx1"/>
              </a:solidFill>
              <a:effectLst/>
              <a:latin typeface="Calibri" panose="020F0502020204030204" pitchFamily="34" charset="0"/>
            </a:endParaRPr>
          </a:p>
        </p:txBody>
      </p:sp>
      <p:sp>
        <p:nvSpPr>
          <p:cNvPr id="88" name="角丸四角形吹き出し 87"/>
          <p:cNvSpPr/>
          <p:nvPr/>
        </p:nvSpPr>
        <p:spPr>
          <a:xfrm>
            <a:off x="1570892" y="3080866"/>
            <a:ext cx="2672471" cy="1341498"/>
          </a:xfrm>
          <a:prstGeom prst="wedgeRoundRectCallout">
            <a:avLst>
              <a:gd name="adj1" fmla="val 56177"/>
              <a:gd name="adj2" fmla="val -3127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If several Concurrent licenses are registered, plural ASM300 can access to the NX series NVR at the same time according to a number of registered license. (Max. 4 ASM can be accessed)</a:t>
            </a:r>
          </a:p>
          <a:p>
            <a:pPr algn="l"/>
            <a:r>
              <a:rPr lang="en-US" altLang="ja-JP" sz="800" dirty="0" smtClean="0">
                <a:solidFill>
                  <a:schemeClr val="tx1"/>
                </a:solidFill>
                <a:effectLst/>
                <a:latin typeface="Calibri" panose="020F0502020204030204" pitchFamily="34" charset="0"/>
              </a:rPr>
              <a:t>Example:</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1 license  = 1x ASM300 out of 5x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2 licenses = 2x ASM300 out of 10x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3 licenses = 3x ASM300 out of 15x ASM300</a:t>
            </a:r>
          </a:p>
          <a:p>
            <a:pPr marL="171450" indent="-171450" algn="l">
              <a:buFont typeface="Wingdings" panose="05000000000000000000" pitchFamily="2" charset="2"/>
              <a:buChar char="Ø"/>
            </a:pPr>
            <a:r>
              <a:rPr lang="en-US" altLang="ja-JP" sz="800" dirty="0" smtClean="0">
                <a:solidFill>
                  <a:schemeClr val="tx1"/>
                </a:solidFill>
                <a:effectLst/>
                <a:latin typeface="Calibri" panose="020F0502020204030204" pitchFamily="34" charset="0"/>
              </a:rPr>
              <a:t>4 licenses = 4x ASM300 out of 20x ASM300</a:t>
            </a:r>
          </a:p>
        </p:txBody>
      </p:sp>
      <p:pic>
        <p:nvPicPr>
          <p:cNvPr id="89" name="Picture 2" descr="http://ecx.images-amazon.com/images/I/41TWB9slfoL._SY355_.jpg"/>
          <p:cNvPicPr>
            <a:picLocks noChangeAspect="1" noChangeArrowheads="1"/>
          </p:cNvPicPr>
          <p:nvPr/>
        </p:nvPicPr>
        <p:blipFill>
          <a:blip r:embed="rId5">
            <a:extLst>
              <a:ext uri="{28A0092B-C50C-407E-A947-70E740481C1C}">
                <a14:useLocalDpi xmlns:a14="http://schemas.microsoft.com/office/drawing/2010/main" val="0"/>
              </a:ext>
            </a:extLst>
          </a:blip>
          <a:srcRect t="29025" b="28909"/>
          <a:stretch>
            <a:fillRect/>
          </a:stretch>
        </p:blipFill>
        <p:spPr bwMode="auto">
          <a:xfrm>
            <a:off x="4400759" y="3088112"/>
            <a:ext cx="850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テキスト ボックス 89"/>
          <p:cNvSpPr txBox="1"/>
          <p:nvPr/>
        </p:nvSpPr>
        <p:spPr>
          <a:xfrm>
            <a:off x="3774831" y="4683393"/>
            <a:ext cx="5218489" cy="230832"/>
          </a:xfrm>
          <a:prstGeom prst="rect">
            <a:avLst/>
          </a:prstGeom>
          <a:noFill/>
        </p:spPr>
        <p:txBody>
          <a:bodyPr wrap="square" rtlCol="0">
            <a:spAutoFit/>
          </a:bodyPr>
          <a:lstStyle/>
          <a:p>
            <a:pPr algn="r"/>
            <a:r>
              <a:rPr kumimoji="1" lang="en-US" altLang="ja-JP" sz="900" b="1" i="1" dirty="0" smtClean="0">
                <a:solidFill>
                  <a:srgbClr val="FF0000"/>
                </a:solidFill>
                <a:effectLst/>
                <a:latin typeface="Calibri" panose="020F0502020204030204" pitchFamily="34" charset="0"/>
              </a:rPr>
              <a:t>* Please refer to the Operating Instructions (help file) or SE material  of WV-ASM300 for more details.</a:t>
            </a:r>
            <a:endParaRPr kumimoji="1" lang="ja-JP" altLang="en-US" sz="900" b="1" i="1" dirty="0">
              <a:solidFill>
                <a:srgbClr val="FF0000"/>
              </a:solidFill>
              <a:effectLst/>
              <a:latin typeface="Calibri" panose="020F0502020204030204" pitchFamily="34" charset="0"/>
            </a:endParaRPr>
          </a:p>
        </p:txBody>
      </p:sp>
      <p:sp>
        <p:nvSpPr>
          <p:cNvPr id="44" name="角丸四角形吹き出し 43"/>
          <p:cNvSpPr/>
          <p:nvPr/>
        </p:nvSpPr>
        <p:spPr>
          <a:xfrm>
            <a:off x="7129458" y="1166446"/>
            <a:ext cx="1633542" cy="633046"/>
          </a:xfrm>
          <a:prstGeom prst="wedgeRoundRectCallout">
            <a:avLst>
              <a:gd name="adj1" fmla="val -20166"/>
              <a:gd name="adj2" fmla="val 88584"/>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Up to 5 PC (ASM) can be registered per one license. However, only 1 PC can be accessed out of 5 PCs.</a:t>
            </a:r>
            <a:endParaRPr lang="en-US" altLang="ja-JP" sz="900" b="1" dirty="0">
              <a:solidFill>
                <a:schemeClr val="tx1"/>
              </a:solidFill>
              <a:effectLst/>
              <a:latin typeface="Calibri" panose="020F0502020204030204" pitchFamily="34" charset="0"/>
            </a:endParaRPr>
          </a:p>
        </p:txBody>
      </p:sp>
      <p:sp>
        <p:nvSpPr>
          <p:cNvPr id="85" name="テキスト ボックス 84"/>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8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8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9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924044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26" y="10863"/>
            <a:ext cx="6144181"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Support HDD Viewer</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4" name="テキスト ボックス 3"/>
          <p:cNvSpPr txBox="1"/>
          <p:nvPr/>
        </p:nvSpPr>
        <p:spPr>
          <a:xfrm>
            <a:off x="310084" y="685793"/>
            <a:ext cx="8576008" cy="1969770"/>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sz="1600" b="1" dirty="0" smtClean="0">
                <a:effectLst/>
                <a:latin typeface="Calibri" panose="020F0502020204030204" pitchFamily="34" charset="0"/>
              </a:rPr>
              <a:t>HDD Viewer is Software</a:t>
            </a:r>
            <a:r>
              <a:rPr kumimoji="1" lang="ja-JP" altLang="en-US" sz="1600" b="1" dirty="0" smtClean="0">
                <a:effectLst/>
                <a:latin typeface="Calibri" panose="020F0502020204030204" pitchFamily="34" charset="0"/>
              </a:rPr>
              <a:t> </a:t>
            </a:r>
            <a:r>
              <a:rPr kumimoji="1" lang="en-US" altLang="ja-JP" sz="1600" b="1" dirty="0" smtClean="0">
                <a:effectLst/>
                <a:latin typeface="Calibri" panose="020F0502020204030204" pitchFamily="34" charset="0"/>
              </a:rPr>
              <a:t>to play video / audio stored on HDD removed from the NX series Network Video Recorder on a PC.</a:t>
            </a:r>
          </a:p>
          <a:p>
            <a:pPr marL="285750" indent="-285750" algn="l">
              <a:buFont typeface="Wingdings" panose="05000000000000000000" pitchFamily="2" charset="2"/>
              <a:buChar char="n"/>
            </a:pPr>
            <a:endParaRPr kumimoji="1" lang="en-US" altLang="ja-JP" sz="1600" b="1" dirty="0" smtClean="0">
              <a:effectLst/>
              <a:latin typeface="Calibri" panose="020F0502020204030204" pitchFamily="34" charset="0"/>
            </a:endParaRPr>
          </a:p>
          <a:p>
            <a:pPr marL="285750" indent="-285750" algn="l">
              <a:buFont typeface="Wingdings" panose="05000000000000000000" pitchFamily="2" charset="2"/>
              <a:buChar char="n"/>
            </a:pPr>
            <a:r>
              <a:rPr lang="en-US" altLang="ja-JP" sz="1600" b="1" dirty="0" smtClean="0">
                <a:effectLst/>
                <a:latin typeface="Calibri" panose="020F0502020204030204" pitchFamily="34" charset="0"/>
              </a:rPr>
              <a:t>System Configuration:</a:t>
            </a:r>
          </a:p>
          <a:p>
            <a:pPr marL="285750" indent="-285750" algn="l">
              <a:buFont typeface="Wingdings" panose="05000000000000000000" pitchFamily="2" charset="2"/>
              <a:buChar char="n"/>
            </a:pPr>
            <a:endParaRPr lang="en-US" altLang="ja-JP" sz="1600" b="1" dirty="0" smtClean="0">
              <a:effectLst/>
              <a:latin typeface="Calibri" panose="020F0502020204030204" pitchFamily="34" charset="0"/>
            </a:endParaRPr>
          </a:p>
          <a:p>
            <a:pPr marL="800100" lvl="1" indent="-342900" algn="l">
              <a:buFont typeface="+mj-lt"/>
              <a:buAutoNum type="arabicPeriod"/>
            </a:pPr>
            <a:r>
              <a:rPr kumimoji="1" lang="en-US" altLang="ja-JP" b="1" dirty="0" smtClean="0">
                <a:effectLst/>
                <a:latin typeface="Calibri" panose="020F0502020204030204" pitchFamily="34" charset="0"/>
              </a:rPr>
              <a:t>PC (Installed HDD Viewer Software)</a:t>
            </a:r>
          </a:p>
          <a:p>
            <a:pPr marL="800100" lvl="1" indent="-342900" algn="l">
              <a:buFont typeface="+mj-lt"/>
              <a:buAutoNum type="arabicPeriod"/>
            </a:pPr>
            <a:r>
              <a:rPr lang="en-US" altLang="ja-JP" b="1" dirty="0" smtClean="0">
                <a:effectLst/>
                <a:latin typeface="Calibri" panose="020F0502020204030204" pitchFamily="34" charset="0"/>
              </a:rPr>
              <a:t>USB/SATA Convertor Cable</a:t>
            </a:r>
          </a:p>
          <a:p>
            <a:pPr marL="800100" lvl="1" indent="-342900" algn="l">
              <a:buFont typeface="+mj-lt"/>
              <a:buAutoNum type="arabicPeriod"/>
            </a:pPr>
            <a:r>
              <a:rPr kumimoji="1" lang="en-US" altLang="ja-JP" b="1" dirty="0" smtClean="0">
                <a:effectLst/>
                <a:latin typeface="Calibri" panose="020F0502020204030204" pitchFamily="34" charset="0"/>
              </a:rPr>
              <a:t>HDD (Removed from NVR)</a:t>
            </a:r>
            <a:endParaRPr kumimoji="1" lang="ja-JP" altLang="en-US" b="1" dirty="0">
              <a:effectLst/>
              <a:latin typeface="Calibri" panose="020F050202020403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06" y="2988404"/>
            <a:ext cx="4964723" cy="111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238840" y="3780750"/>
            <a:ext cx="1283677" cy="646331"/>
          </a:xfrm>
          <a:prstGeom prst="rect">
            <a:avLst/>
          </a:prstGeom>
          <a:solidFill>
            <a:schemeClr val="bg1"/>
          </a:solidFill>
        </p:spPr>
        <p:txBody>
          <a:bodyPr wrap="square" rtlCol="0">
            <a:spAutoFit/>
          </a:bodyPr>
          <a:lstStyle/>
          <a:p>
            <a:r>
              <a:rPr kumimoji="1" lang="en-US" altLang="ja-JP" sz="1000" b="1" dirty="0" smtClean="0">
                <a:solidFill>
                  <a:schemeClr val="tx2"/>
                </a:solidFill>
                <a:effectLst/>
                <a:latin typeface="Calibri" panose="020F0502020204030204" pitchFamily="34" charset="0"/>
              </a:rPr>
              <a:t>USB/SATA Conversion Cable</a:t>
            </a:r>
          </a:p>
          <a:p>
            <a:r>
              <a:rPr lang="en-US" altLang="ja-JP" sz="800" b="1" dirty="0" smtClean="0">
                <a:solidFill>
                  <a:srgbClr val="FF0000"/>
                </a:solidFill>
                <a:effectLst/>
                <a:latin typeface="Calibri" panose="020F0502020204030204" pitchFamily="34" charset="0"/>
              </a:rPr>
              <a:t>* Available in the Local Market</a:t>
            </a:r>
            <a:endParaRPr kumimoji="1" lang="ja-JP" altLang="en-US" sz="800" b="1" dirty="0">
              <a:solidFill>
                <a:srgbClr val="FF0000"/>
              </a:solidFill>
              <a:effectLst/>
              <a:latin typeface="Calibri" panose="020F0502020204030204" pitchFamily="34" charset="0"/>
            </a:endParaRPr>
          </a:p>
        </p:txBody>
      </p:sp>
      <p:sp>
        <p:nvSpPr>
          <p:cNvPr id="21" name="テキスト ボックス 20"/>
          <p:cNvSpPr txBox="1"/>
          <p:nvPr/>
        </p:nvSpPr>
        <p:spPr>
          <a:xfrm>
            <a:off x="199030" y="4085582"/>
            <a:ext cx="1811216" cy="400110"/>
          </a:xfrm>
          <a:prstGeom prst="rect">
            <a:avLst/>
          </a:prstGeom>
          <a:noFill/>
        </p:spPr>
        <p:txBody>
          <a:bodyPr wrap="square" rtlCol="0">
            <a:spAutoFit/>
          </a:bodyPr>
          <a:lstStyle/>
          <a:p>
            <a:r>
              <a:rPr kumimoji="1" lang="en-US" altLang="ja-JP" sz="1000" b="1" dirty="0" smtClean="0">
                <a:solidFill>
                  <a:schemeClr val="tx2"/>
                </a:solidFill>
                <a:effectLst/>
                <a:latin typeface="Calibri" panose="020F0502020204030204" pitchFamily="34" charset="0"/>
              </a:rPr>
              <a:t>HDD</a:t>
            </a:r>
          </a:p>
          <a:p>
            <a:r>
              <a:rPr lang="en-US" altLang="ja-JP" sz="1000" b="1" dirty="0" smtClean="0">
                <a:solidFill>
                  <a:schemeClr val="tx2"/>
                </a:solidFill>
                <a:effectLst/>
                <a:latin typeface="Calibri" panose="020F0502020204030204" pitchFamily="34" charset="0"/>
              </a:rPr>
              <a:t>(Removed from the recorder)</a:t>
            </a:r>
            <a:endParaRPr kumimoji="1" lang="ja-JP" altLang="en-US" sz="1000" b="1" dirty="0">
              <a:solidFill>
                <a:schemeClr val="tx2"/>
              </a:solidFill>
              <a:effectLst/>
              <a:latin typeface="Calibri" panose="020F0502020204030204" pitchFamily="34" charset="0"/>
            </a:endParaRPr>
          </a:p>
        </p:txBody>
      </p:sp>
      <p:sp>
        <p:nvSpPr>
          <p:cNvPr id="28" name="テキスト ボックス 27"/>
          <p:cNvSpPr txBox="1"/>
          <p:nvPr/>
        </p:nvSpPr>
        <p:spPr>
          <a:xfrm>
            <a:off x="4196615" y="4035040"/>
            <a:ext cx="1283677" cy="400110"/>
          </a:xfrm>
          <a:prstGeom prst="rect">
            <a:avLst/>
          </a:prstGeom>
          <a:noFill/>
        </p:spPr>
        <p:txBody>
          <a:bodyPr wrap="square" rtlCol="0">
            <a:spAutoFit/>
          </a:bodyPr>
          <a:lstStyle/>
          <a:p>
            <a:r>
              <a:rPr kumimoji="1" lang="en-US" altLang="ja-JP" sz="1000" b="1" dirty="0" smtClean="0">
                <a:solidFill>
                  <a:schemeClr val="tx2"/>
                </a:solidFill>
                <a:effectLst/>
                <a:latin typeface="Calibri" panose="020F0502020204030204" pitchFamily="34" charset="0"/>
              </a:rPr>
              <a:t>PC with HDD Viewer software is copied</a:t>
            </a:r>
            <a:endParaRPr kumimoji="1" lang="ja-JP" altLang="en-US" sz="1000" b="1" dirty="0">
              <a:solidFill>
                <a:schemeClr val="tx2"/>
              </a:solidFill>
              <a:effectLst/>
              <a:latin typeface="Calibri" panose="020F0502020204030204" pitchFamily="34" charset="0"/>
            </a:endParaRPr>
          </a:p>
        </p:txBody>
      </p:sp>
      <p:sp>
        <p:nvSpPr>
          <p:cNvPr id="5" name="テキスト ボックス 4"/>
          <p:cNvSpPr txBox="1"/>
          <p:nvPr/>
        </p:nvSpPr>
        <p:spPr>
          <a:xfrm>
            <a:off x="5597770" y="2743568"/>
            <a:ext cx="3487472" cy="954107"/>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100" b="1" dirty="0" smtClean="0">
                <a:effectLst/>
                <a:latin typeface="Calibri" panose="020F0502020204030204" pitchFamily="34" charset="0"/>
              </a:rPr>
              <a:t>PC Specification:</a:t>
            </a:r>
          </a:p>
          <a:p>
            <a:pPr marL="171450" indent="-171450" algn="l">
              <a:buFont typeface="Wingdings" panose="05000000000000000000" pitchFamily="2" charset="2"/>
              <a:buChar char="ü"/>
            </a:pPr>
            <a:r>
              <a:rPr lang="en-US" altLang="ja-JP" sz="900" dirty="0" smtClean="0">
                <a:effectLst/>
                <a:latin typeface="Calibri" panose="020F0502020204030204" pitchFamily="34" charset="0"/>
              </a:rPr>
              <a:t>OS: Win.7, Win.8.1 and Win.10</a:t>
            </a:r>
          </a:p>
          <a:p>
            <a:pPr marL="171450" indent="-171450" algn="l">
              <a:buFont typeface="Wingdings" panose="05000000000000000000" pitchFamily="2" charset="2"/>
              <a:buChar char="ü"/>
            </a:pPr>
            <a:r>
              <a:rPr kumimoji="1" lang="en-US" altLang="ja-JP" sz="900" dirty="0" smtClean="0">
                <a:effectLst/>
                <a:latin typeface="Calibri" panose="020F0502020204030204" pitchFamily="34" charset="0"/>
              </a:rPr>
              <a:t>CPU: Intel Core i7-860 or above</a:t>
            </a:r>
          </a:p>
          <a:p>
            <a:pPr marL="171450" indent="-171450" algn="l">
              <a:buFont typeface="Wingdings" panose="05000000000000000000" pitchFamily="2" charset="2"/>
              <a:buChar char="ü"/>
            </a:pPr>
            <a:r>
              <a:rPr lang="en-US" altLang="ja-JP" sz="900" dirty="0" smtClean="0">
                <a:effectLst/>
                <a:latin typeface="Calibri" panose="020F0502020204030204" pitchFamily="34" charset="0"/>
              </a:rPr>
              <a:t>Memory: more than 4GB</a:t>
            </a:r>
          </a:p>
          <a:p>
            <a:pPr marL="171450" indent="-171450" algn="l">
              <a:buFont typeface="Wingdings" panose="05000000000000000000" pitchFamily="2" charset="2"/>
              <a:buChar char="ü"/>
            </a:pPr>
            <a:r>
              <a:rPr lang="en-US" altLang="ja-JP" sz="900" dirty="0" smtClean="0">
                <a:effectLst/>
                <a:latin typeface="Calibri" panose="020F0502020204030204" pitchFamily="34" charset="0"/>
              </a:rPr>
              <a:t>Monitor: 1024x768 pixels or more,  24-bit True color or better</a:t>
            </a:r>
          </a:p>
          <a:p>
            <a:pPr marL="171450" indent="-171450" algn="l">
              <a:buFont typeface="Wingdings" panose="05000000000000000000" pitchFamily="2" charset="2"/>
              <a:buChar char="ü"/>
            </a:pPr>
            <a:r>
              <a:rPr lang="en-US" altLang="ja-JP" sz="900" dirty="0" smtClean="0">
                <a:effectLst/>
                <a:latin typeface="Calibri" panose="020F0502020204030204" pitchFamily="34" charset="0"/>
              </a:rPr>
              <a:t>USB port</a:t>
            </a:r>
          </a:p>
        </p:txBody>
      </p:sp>
      <p:sp>
        <p:nvSpPr>
          <p:cNvPr id="15" name="テキスト ボックス 14"/>
          <p:cNvSpPr txBox="1"/>
          <p:nvPr/>
        </p:nvSpPr>
        <p:spPr>
          <a:xfrm>
            <a:off x="5603620" y="3704924"/>
            <a:ext cx="3487472" cy="746358"/>
          </a:xfrm>
          <a:prstGeom prst="rect">
            <a:avLst/>
          </a:prstGeom>
          <a:noFill/>
        </p:spPr>
        <p:txBody>
          <a:bodyPr wrap="square" rtlCol="0">
            <a:spAutoFit/>
          </a:bodyPr>
          <a:lstStyle/>
          <a:p>
            <a:pPr marL="171450" indent="-171450" algn="l">
              <a:buFont typeface="Wingdings" panose="05000000000000000000" pitchFamily="2" charset="2"/>
              <a:buChar char="u"/>
            </a:pPr>
            <a:r>
              <a:rPr kumimoji="1" lang="en-US" altLang="ja-JP" sz="1000" b="1" dirty="0" smtClean="0">
                <a:solidFill>
                  <a:srgbClr val="FF0000"/>
                </a:solidFill>
                <a:effectLst/>
                <a:latin typeface="Calibri" panose="020F0502020204030204" pitchFamily="34" charset="0"/>
              </a:rPr>
              <a:t>Important</a:t>
            </a:r>
          </a:p>
          <a:p>
            <a:pPr marL="171450" indent="-171450" algn="l">
              <a:buFont typeface="Wingdings" panose="05000000000000000000" pitchFamily="2" charset="2"/>
              <a:buChar char="ü"/>
            </a:pPr>
            <a:r>
              <a:rPr lang="en-US" altLang="ja-JP" sz="800" dirty="0" smtClean="0">
                <a:effectLst/>
                <a:latin typeface="Calibri" panose="020F0502020204030204" pitchFamily="34" charset="0"/>
              </a:rPr>
              <a:t>If the PC does not meet above system requirements, it may cause problems such as slow imaging.</a:t>
            </a:r>
          </a:p>
          <a:p>
            <a:pPr marL="171450" indent="-171450" algn="l">
              <a:buFont typeface="Wingdings" panose="05000000000000000000" pitchFamily="2" charset="2"/>
              <a:buChar char="ü"/>
            </a:pPr>
            <a:r>
              <a:rPr kumimoji="1" lang="en-US" altLang="ja-JP" sz="800" dirty="0" smtClean="0">
                <a:effectLst/>
                <a:latin typeface="Calibri" panose="020F0502020204030204" pitchFamily="34" charset="0"/>
              </a:rPr>
              <a:t>Win RT, Win 7  and MS Edge are not supported.</a:t>
            </a:r>
          </a:p>
          <a:p>
            <a:pPr marL="171450" indent="-171450" algn="l">
              <a:buFont typeface="Wingdings" panose="05000000000000000000" pitchFamily="2" charset="2"/>
              <a:buChar char="ü"/>
            </a:pPr>
            <a:r>
              <a:rPr lang="en-US" altLang="ja-JP" sz="800" dirty="0" smtClean="0">
                <a:effectLst/>
                <a:latin typeface="Calibri" panose="020F0502020204030204" pitchFamily="34" charset="0"/>
              </a:rPr>
              <a:t>Use in the Desktop when using Win 8.1,</a:t>
            </a:r>
          </a:p>
        </p:txBody>
      </p:sp>
      <p:sp>
        <p:nvSpPr>
          <p:cNvPr id="16" name="テキスト ボックス 15"/>
          <p:cNvSpPr txBox="1"/>
          <p:nvPr/>
        </p:nvSpPr>
        <p:spPr>
          <a:xfrm>
            <a:off x="5678079" y="4488493"/>
            <a:ext cx="3381202" cy="215444"/>
          </a:xfrm>
          <a:prstGeom prst="rect">
            <a:avLst/>
          </a:prstGeom>
          <a:noFill/>
        </p:spPr>
        <p:txBody>
          <a:bodyPr wrap="square" rtlCol="0">
            <a:spAutoFit/>
          </a:bodyPr>
          <a:lstStyle/>
          <a:p>
            <a:pPr algn="l"/>
            <a:r>
              <a:rPr kumimoji="1" lang="en-US" altLang="ja-JP" sz="800" b="1" dirty="0" smtClean="0">
                <a:solidFill>
                  <a:srgbClr val="FF0000"/>
                </a:solidFill>
                <a:effectLst/>
                <a:latin typeface="Calibri" panose="020F0502020204030204" pitchFamily="34" charset="0"/>
              </a:rPr>
              <a:t>Note: </a:t>
            </a:r>
            <a:r>
              <a:rPr kumimoji="1" lang="en-US" altLang="ja-JP" sz="800" dirty="0" smtClean="0">
                <a:effectLst/>
                <a:latin typeface="Calibri" panose="020F0502020204030204" pitchFamily="34" charset="0"/>
              </a:rPr>
              <a:t>HDDs running RAID5/RAID6 mode cannot be played on the HDD viewer.</a:t>
            </a:r>
            <a:endParaRPr kumimoji="1" lang="ja-JP" altLang="en-US" sz="800" dirty="0">
              <a:effectLst/>
              <a:latin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78452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5756" y="3927"/>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Version History</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906453095"/>
              </p:ext>
            </p:extLst>
          </p:nvPr>
        </p:nvGraphicFramePr>
        <p:xfrm>
          <a:off x="82210" y="607414"/>
          <a:ext cx="8989518" cy="4246004"/>
        </p:xfrm>
        <a:graphic>
          <a:graphicData uri="http://schemas.openxmlformats.org/drawingml/2006/table">
            <a:tbl>
              <a:tblPr firstRow="1" bandRow="1">
                <a:tableStyleId>{5C22544A-7EE6-4342-B048-85BDC9FD1C3A}</a:tableStyleId>
              </a:tblPr>
              <a:tblGrid>
                <a:gridCol w="421338">
                  <a:extLst>
                    <a:ext uri="{9D8B030D-6E8A-4147-A177-3AD203B41FA5}">
                      <a16:colId xmlns:a16="http://schemas.microsoft.com/office/drawing/2014/main" val="20000"/>
                    </a:ext>
                  </a:extLst>
                </a:gridCol>
                <a:gridCol w="4608000">
                  <a:extLst>
                    <a:ext uri="{9D8B030D-6E8A-4147-A177-3AD203B41FA5}">
                      <a16:colId xmlns:a16="http://schemas.microsoft.com/office/drawing/2014/main" val="20001"/>
                    </a:ext>
                  </a:extLst>
                </a:gridCol>
                <a:gridCol w="162018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tblGrid>
              <a:tr h="304190">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 contents</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Page No.</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Version</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Editor</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a:t>
                      </a:r>
                      <a:endParaRPr kumimoji="1" lang="ja-JP" altLang="en-US" sz="1200" dirty="0">
                        <a:latin typeface="Calibri" panose="020F0502020204030204" pitchFamily="34" charset="0"/>
                      </a:endParaRPr>
                    </a:p>
                  </a:txBody>
                  <a:tcPr anchor="ctr"/>
                </a:tc>
                <a:extLst>
                  <a:ext uri="{0D108BD9-81ED-4DB2-BD59-A6C34878D82A}">
                    <a16:rowId xmlns:a16="http://schemas.microsoft.com/office/drawing/2014/main" val="10000"/>
                  </a:ext>
                </a:extLst>
              </a:tr>
              <a:tr h="329364">
                <a:tc>
                  <a:txBody>
                    <a:bodyPr/>
                    <a:lstStyle/>
                    <a:p>
                      <a:pPr algn="ctr"/>
                      <a:r>
                        <a:rPr kumimoji="1" lang="en-US" altLang="ja-JP" sz="1000" dirty="0" smtClean="0">
                          <a:latin typeface="Calibri" panose="020F0502020204030204" pitchFamily="34" charset="0"/>
                        </a:rPr>
                        <a:t>14</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HTTP download support for n3r files larger than 2 GB</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P83</a:t>
                      </a:r>
                      <a:endParaRPr kumimoji="1" lang="ja-JP" altLang="en-US" sz="1000" dirty="0" smtClean="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Ver2.50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1"/>
                  </a:ext>
                </a:extLst>
              </a:tr>
              <a:tr h="288032">
                <a:tc>
                  <a:txBody>
                    <a:bodyPr/>
                    <a:lstStyle/>
                    <a:p>
                      <a:pPr algn="ctr"/>
                      <a:r>
                        <a:rPr kumimoji="1" lang="en-US" altLang="ja-JP" sz="1000" dirty="0" smtClean="0">
                          <a:latin typeface="Calibri" panose="020F0502020204030204" pitchFamily="34" charset="0"/>
                        </a:rPr>
                        <a:t>15</a:t>
                      </a:r>
                    </a:p>
                  </a:txBody>
                  <a:tcPr anchor="ctr"/>
                </a:tc>
                <a:tc>
                  <a:txBody>
                    <a:bodyPr/>
                    <a:lstStyle/>
                    <a:p>
                      <a:r>
                        <a:rPr kumimoji="1" lang="en-US" altLang="ja-JP" sz="1000" dirty="0" smtClean="0">
                          <a:latin typeface="Calibri" panose="020F0502020204030204" pitchFamily="34" charset="0"/>
                        </a:rPr>
                        <a:t>Function addition from other models</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P84</a:t>
                      </a:r>
                      <a:endParaRPr kumimoji="1" lang="ja-JP" altLang="en-US" sz="1000" dirty="0" smtClean="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Ver2.50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2"/>
                  </a:ext>
                </a:extLst>
              </a:tr>
              <a:tr h="288032">
                <a:tc>
                  <a:txBody>
                    <a:bodyPr/>
                    <a:lstStyle/>
                    <a:p>
                      <a:pPr algn="ctr"/>
                      <a:r>
                        <a:rPr kumimoji="1" lang="en-US" altLang="ja-JP" sz="1000" dirty="0" smtClean="0">
                          <a:latin typeface="Calibri" panose="020F0502020204030204" pitchFamily="34" charset="0"/>
                        </a:rPr>
                        <a:t>16</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Support i-PRO Extreme IR-PTZ Cameras, </a:t>
                      </a:r>
                    </a:p>
                    <a:p>
                      <a:r>
                        <a:rPr kumimoji="1" lang="en-US" altLang="ja-JP" sz="1000" dirty="0" smtClean="0">
                          <a:latin typeface="Calibri" panose="020F0502020204030204" pitchFamily="34" charset="0"/>
                        </a:rPr>
                        <a:t>                                                                  model WV-X6533LN and WV-S6532LN.</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P87</a:t>
                      </a:r>
                    </a:p>
                  </a:txBody>
                  <a:tcPr anchor="ctr"/>
                </a:tc>
                <a:tc>
                  <a:txBody>
                    <a:bodyPr/>
                    <a:lstStyle/>
                    <a:p>
                      <a:pPr algn="ctr"/>
                      <a:r>
                        <a:rPr kumimoji="1" lang="en-US" altLang="ja-JP" sz="1000" dirty="0" smtClean="0">
                          <a:latin typeface="Calibri" panose="020F0502020204030204" pitchFamily="34" charset="0"/>
                        </a:rPr>
                        <a:t>Ver3.00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3"/>
                  </a:ext>
                </a:extLst>
              </a:tr>
              <a:tr h="288032">
                <a:tc>
                  <a:txBody>
                    <a:bodyPr/>
                    <a:lstStyle/>
                    <a:p>
                      <a:pPr algn="ctr"/>
                      <a:r>
                        <a:rPr kumimoji="1" lang="en-US" altLang="ja-JP" sz="1000" dirty="0" smtClean="0">
                          <a:latin typeface="Calibri" panose="020F0502020204030204" pitchFamily="34" charset="0"/>
                        </a:rPr>
                        <a:t>17</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Support i-PRO Extreme 4K-Standard Cameras, </a:t>
                      </a:r>
                    </a:p>
                    <a:p>
                      <a:r>
                        <a:rPr kumimoji="1" lang="en-US" altLang="ja-JP" sz="1000" dirty="0" smtClean="0">
                          <a:latin typeface="Calibri" panose="020F0502020204030204" pitchFamily="34" charset="0"/>
                        </a:rPr>
                        <a:t>                                                                  model WV-S1570L -S2570L and -S2270L.</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P88</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Ver3.00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4"/>
                  </a:ext>
                </a:extLst>
              </a:tr>
              <a:tr h="288032">
                <a:tc>
                  <a:txBody>
                    <a:bodyPr/>
                    <a:lstStyle/>
                    <a:p>
                      <a:pPr algn="ctr"/>
                      <a:r>
                        <a:rPr kumimoji="1" lang="en-US" altLang="ja-JP" sz="1000" dirty="0" smtClean="0">
                          <a:latin typeface="Calibri" panose="020F0502020204030204" pitchFamily="34" charset="0"/>
                        </a:rPr>
                        <a:t>18</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Add camera settings </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P89,90,91,92</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Ver3.00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5"/>
                  </a:ext>
                </a:extLst>
              </a:tr>
              <a:tr h="288032">
                <a:tc>
                  <a:txBody>
                    <a:bodyPr/>
                    <a:lstStyle/>
                    <a:p>
                      <a:pPr algn="ctr"/>
                      <a:r>
                        <a:rPr kumimoji="1" lang="en-US" altLang="ja-JP" sz="1000" dirty="0" smtClean="0">
                          <a:latin typeface="Calibri" panose="020F0502020204030204" pitchFamily="34" charset="0"/>
                        </a:rPr>
                        <a:t>19</a:t>
                      </a:r>
                      <a:endParaRPr kumimoji="1" lang="ja-JP" altLang="en-US" sz="1000" dirty="0">
                        <a:latin typeface="Calibri" panose="020F0502020204030204" pitchFamily="34" charset="0"/>
                      </a:endParaRPr>
                    </a:p>
                  </a:txBody>
                  <a:tcPr anchor="ctr"/>
                </a:tc>
                <a:tc>
                  <a:txBody>
                    <a:bodyPr/>
                    <a:lstStyle/>
                    <a:p>
                      <a:r>
                        <a:rPr kumimoji="1" lang="en-US" altLang="ja-JP" sz="1000" dirty="0" smtClean="0">
                          <a:latin typeface="Calibri" panose="020F0502020204030204" pitchFamily="34" charset="0"/>
                        </a:rPr>
                        <a:t>Add operation mode not using stream 2</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P93</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Ver3.00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30.July.2019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6"/>
                  </a:ext>
                </a:extLst>
              </a:tr>
              <a:tr h="288032">
                <a:tc>
                  <a:txBody>
                    <a:bodyPr/>
                    <a:lstStyle/>
                    <a:p>
                      <a:pPr algn="ctr"/>
                      <a:r>
                        <a:rPr kumimoji="1" lang="en-US" altLang="ja-JP" sz="1000" dirty="0" smtClean="0">
                          <a:latin typeface="Calibri" panose="020F0502020204030204" pitchFamily="34" charset="0"/>
                        </a:rPr>
                        <a:t>20</a:t>
                      </a:r>
                      <a:endParaRPr kumimoji="1" lang="ja-JP" altLang="en-US" sz="1000" dirty="0">
                        <a:latin typeface="Calibri" panose="020F0502020204030204" pitchFamily="34" charset="0"/>
                      </a:endParaRPr>
                    </a:p>
                  </a:txBody>
                  <a:tcPr anchor="ctr"/>
                </a:tc>
                <a:tc>
                  <a:txBody>
                    <a:bodyPr/>
                    <a:lstStyle/>
                    <a:p>
                      <a:pPr marL="0" indent="0" algn="l" eaLnBrk="1" hangingPunct="1">
                        <a:buFont typeface="Wingdings" panose="05000000000000000000" pitchFamily="2" charset="2"/>
                        <a:buNone/>
                      </a:pPr>
                      <a:r>
                        <a:rPr lang="en-US" altLang="ja-JP" sz="1000" b="0" dirty="0" smtClean="0">
                          <a:effectLst/>
                          <a:latin typeface="Calibri" panose="020F0502020204030204" pitchFamily="34" charset="0"/>
                          <a:ea typeface="Meiryo UI" pitchFamily="50" charset="-128"/>
                          <a:cs typeface="Calibri" panose="020F0502020204030204" pitchFamily="34" charset="0"/>
                        </a:rPr>
                        <a:t>Support for multi-browser (Chrome, Firefox, Edge)</a:t>
                      </a:r>
                      <a:endParaRPr lang="en-US" altLang="ja-JP" sz="1000" b="0" dirty="0">
                        <a:effectLst/>
                        <a:latin typeface="Calibri" panose="020F0502020204030204" pitchFamily="34" charset="0"/>
                        <a:ea typeface="Meiryo UI"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P96</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7"/>
                  </a:ext>
                </a:extLst>
              </a:tr>
              <a:tr h="288032">
                <a:tc>
                  <a:txBody>
                    <a:bodyPr/>
                    <a:lstStyle/>
                    <a:p>
                      <a:pPr algn="ctr"/>
                      <a:r>
                        <a:rPr kumimoji="1" lang="en-US" altLang="ja-JP" sz="1000" dirty="0" smtClean="0">
                          <a:latin typeface="Calibri" panose="020F0502020204030204" pitchFamily="34" charset="0"/>
                        </a:rPr>
                        <a:t>21</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0" dirty="0" smtClean="0">
                          <a:latin typeface="Calibri" panose="020F0502020204030204" pitchFamily="34" charset="0"/>
                          <a:cs typeface="Calibri" panose="020F0502020204030204" pitchFamily="34" charset="0"/>
                        </a:rPr>
                        <a:t>Addition of communication error detection function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P97</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8"/>
                  </a:ext>
                </a:extLst>
              </a:tr>
              <a:tr h="288032">
                <a:tc>
                  <a:txBody>
                    <a:bodyPr/>
                    <a:lstStyle/>
                    <a:p>
                      <a:pPr algn="ctr"/>
                      <a:r>
                        <a:rPr kumimoji="1" lang="en-US" altLang="ja-JP" sz="1000" dirty="0" smtClean="0">
                          <a:latin typeface="Calibri" panose="020F0502020204030204" pitchFamily="34" charset="0"/>
                        </a:rPr>
                        <a:t>22</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0" dirty="0" smtClean="0">
                          <a:latin typeface="Calibri" panose="020F0502020204030204" pitchFamily="34" charset="0"/>
                          <a:cs typeface="Calibri" panose="020F0502020204030204" pitchFamily="34" charset="0"/>
                        </a:rPr>
                        <a:t>Changes to thumbnail screen specifications</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P98</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9"/>
                  </a:ext>
                </a:extLst>
              </a:tr>
              <a:tr h="288032">
                <a:tc>
                  <a:txBody>
                    <a:bodyPr/>
                    <a:lstStyle/>
                    <a:p>
                      <a:pPr algn="ctr"/>
                      <a:r>
                        <a:rPr kumimoji="1" lang="en-US" altLang="ja-JP" sz="1000" dirty="0" smtClean="0">
                          <a:latin typeface="Calibri" panose="020F0502020204030204" pitchFamily="34" charset="0"/>
                        </a:rPr>
                        <a:t>23</a:t>
                      </a:r>
                      <a:endParaRPr kumimoji="1" lang="ja-JP" altLang="en-US" sz="1000" dirty="0">
                        <a:latin typeface="Calibri" panose="020F0502020204030204" pitchFamily="34" charset="0"/>
                      </a:endParaRPr>
                    </a:p>
                  </a:txBody>
                  <a:tcPr anchor="ct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Improved SNMP settings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P99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0"/>
                  </a:ext>
                </a:extLst>
              </a:tr>
              <a:tr h="288032">
                <a:tc>
                  <a:txBody>
                    <a:bodyPr/>
                    <a:lstStyle/>
                    <a:p>
                      <a:pPr algn="ctr"/>
                      <a:r>
                        <a:rPr kumimoji="1" lang="en-US" altLang="ja-JP" sz="1000" dirty="0" smtClean="0">
                          <a:latin typeface="Calibri" panose="020F0502020204030204" pitchFamily="34" charset="0"/>
                        </a:rPr>
                        <a:t>24</a:t>
                      </a:r>
                      <a:endParaRPr kumimoji="1" lang="ja-JP" altLang="en-US" sz="1000" dirty="0">
                        <a:latin typeface="Calibri" panose="020F0502020204030204" pitchFamily="34" charset="0"/>
                      </a:endParaRPr>
                    </a:p>
                  </a:txBody>
                  <a:tcPr anchor="ct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Deleting camera registration information in units of pages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P101</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1"/>
                  </a:ext>
                </a:extLst>
              </a:tr>
              <a:tr h="271874">
                <a:tc>
                  <a:txBody>
                    <a:bodyPr/>
                    <a:lstStyle/>
                    <a:p>
                      <a:pPr algn="ctr"/>
                      <a:r>
                        <a:rPr kumimoji="1" lang="en-US" altLang="ja-JP" sz="1000" dirty="0" smtClean="0">
                          <a:latin typeface="Calibri" panose="020F0502020204030204" pitchFamily="34" charset="0"/>
                        </a:rPr>
                        <a:t>25</a:t>
                      </a:r>
                      <a:endParaRPr kumimoji="1" lang="ja-JP" altLang="en-US" sz="1000" dirty="0">
                        <a:latin typeface="Calibri" panose="020F0502020204030204" pitchFamily="34" charset="0"/>
                      </a:endParaRPr>
                    </a:p>
                  </a:txBody>
                  <a:tcPr anchor="ct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Improvement of the number of cameras connected</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P102</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2"/>
                  </a:ext>
                </a:extLst>
              </a:tr>
              <a:tr h="0">
                <a:tc>
                  <a:txBody>
                    <a:bodyPr/>
                    <a:lstStyle/>
                    <a:p>
                      <a:pPr algn="ctr"/>
                      <a:r>
                        <a:rPr kumimoji="1" lang="en-US" altLang="ja-JP" sz="1000" dirty="0" smtClean="0">
                          <a:latin typeface="Calibri" panose="020F0502020204030204" pitchFamily="34" charset="0"/>
                        </a:rPr>
                        <a:t>26</a:t>
                      </a:r>
                      <a:endParaRPr kumimoji="1" lang="ja-JP" altLang="en-US" sz="1000" dirty="0">
                        <a:latin typeface="Calibri" panose="020F0502020204030204" pitchFamily="34" charset="0"/>
                      </a:endParaRPr>
                    </a:p>
                  </a:txBody>
                  <a:tcPr anchor="ctr"/>
                </a:tc>
                <a:tc>
                  <a:txBody>
                    <a:bodyPr/>
                    <a:lstStyle/>
                    <a:p>
                      <a:r>
                        <a:rPr lang="en-US" altLang="ja-JP" sz="1000" b="0" dirty="0" smtClean="0">
                          <a:latin typeface="Calibri" panose="020F0502020204030204" pitchFamily="34" charset="0"/>
                          <a:cs typeface="Calibri" panose="020F0502020204030204" pitchFamily="34" charset="0"/>
                        </a:rPr>
                        <a:t>Improved notification function during RAID operation</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P103</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Ver3.10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20.Jan.2020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516497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30" y="1015047"/>
            <a:ext cx="8208169"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473488" y="500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GUI: HDD Viewer Software</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5" name="角丸四角形吹き出し 14"/>
          <p:cNvSpPr/>
          <p:nvPr/>
        </p:nvSpPr>
        <p:spPr>
          <a:xfrm>
            <a:off x="7437706" y="3046534"/>
            <a:ext cx="1474670" cy="802313"/>
          </a:xfrm>
          <a:prstGeom prst="wedgeRoundRectCallout">
            <a:avLst>
              <a:gd name="adj1" fmla="val -18146"/>
              <a:gd name="adj2" fmla="val -43478"/>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800" b="1" dirty="0" smtClean="0">
                <a:solidFill>
                  <a:schemeClr val="tx1"/>
                </a:solidFill>
                <a:effectLst/>
                <a:latin typeface="Calibri" panose="020F0502020204030204" pitchFamily="34" charset="0"/>
              </a:rPr>
              <a:t>After </a:t>
            </a:r>
            <a:r>
              <a:rPr lang="en-US" altLang="ja-JP" sz="800" b="1" dirty="0">
                <a:solidFill>
                  <a:schemeClr val="tx1"/>
                </a:solidFill>
                <a:effectLst/>
                <a:latin typeface="Calibri" panose="020F0502020204030204" pitchFamily="34" charset="0"/>
              </a:rPr>
              <a:t>selection of the drive, the list of all events is displayed with the latest record </a:t>
            </a:r>
            <a:r>
              <a:rPr lang="en-US" altLang="ja-JP" sz="800" b="1" dirty="0" smtClean="0">
                <a:solidFill>
                  <a:schemeClr val="tx1"/>
                </a:solidFill>
                <a:effectLst/>
                <a:latin typeface="Calibri" panose="020F0502020204030204" pitchFamily="34" charset="0"/>
              </a:rPr>
              <a:t>first</a:t>
            </a:r>
          </a:p>
          <a:p>
            <a:pPr algn="l"/>
            <a:r>
              <a:rPr lang="en-US" altLang="ja-JP" sz="800" b="1" dirty="0" smtClean="0">
                <a:solidFill>
                  <a:schemeClr val="tx1"/>
                </a:solidFill>
                <a:effectLst/>
                <a:latin typeface="Calibri" panose="020F0502020204030204" pitchFamily="34" charset="0"/>
              </a:rPr>
              <a:t>*Page display for every 100</a:t>
            </a:r>
            <a:endParaRPr lang="en-US" altLang="ja-JP" sz="800" b="1" dirty="0">
              <a:solidFill>
                <a:schemeClr val="tx1"/>
              </a:solidFill>
              <a:effectLst/>
              <a:latin typeface="Calibri" panose="020F0502020204030204" pitchFamily="34" charset="0"/>
            </a:endParaRPr>
          </a:p>
        </p:txBody>
      </p:sp>
      <p:sp>
        <p:nvSpPr>
          <p:cNvPr id="18" name="角丸四角形吹き出し 17"/>
          <p:cNvSpPr/>
          <p:nvPr/>
        </p:nvSpPr>
        <p:spPr>
          <a:xfrm>
            <a:off x="7437706" y="1660818"/>
            <a:ext cx="1489493" cy="1106461"/>
          </a:xfrm>
          <a:prstGeom prst="wedgeRoundRectCallout">
            <a:avLst>
              <a:gd name="adj1" fmla="val -33169"/>
              <a:gd name="adj2" fmla="val -1414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l">
              <a:buFont typeface="Wingdings" panose="05000000000000000000" pitchFamily="2" charset="2"/>
              <a:buChar char="u"/>
            </a:pPr>
            <a:r>
              <a:rPr lang="en-US" altLang="ja-JP" sz="800" b="1" u="sng" dirty="0" smtClean="0">
                <a:solidFill>
                  <a:schemeClr val="tx1"/>
                </a:solidFill>
                <a:effectLst/>
                <a:latin typeface="Calibri" panose="020F0502020204030204" pitchFamily="34" charset="0"/>
              </a:rPr>
              <a:t>Selectable Event</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All event</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Command alarm</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Emergency</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Schedule</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SD memory backup</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Camera site alarm</a:t>
            </a:r>
          </a:p>
          <a:p>
            <a:pPr marL="171450" indent="-171450" algn="l">
              <a:buFont typeface="Wingdings" panose="05000000000000000000" pitchFamily="2" charset="2"/>
              <a:buChar char="ü"/>
            </a:pPr>
            <a:r>
              <a:rPr lang="en-US" altLang="ja-JP" sz="800" b="1" dirty="0" smtClean="0">
                <a:solidFill>
                  <a:schemeClr val="tx1"/>
                </a:solidFill>
                <a:effectLst/>
                <a:latin typeface="Calibri" panose="020F0502020204030204" pitchFamily="34" charset="0"/>
              </a:rPr>
              <a:t>Terminal alarm</a:t>
            </a:r>
            <a:endParaRPr lang="en-US" altLang="ja-JP" sz="800" b="1" dirty="0">
              <a:solidFill>
                <a:schemeClr val="tx1"/>
              </a:solidFill>
              <a:effectLst/>
              <a:latin typeface="Calibri" panose="020F0502020204030204" pitchFamily="34" charset="0"/>
            </a:endParaRPr>
          </a:p>
        </p:txBody>
      </p:sp>
      <p:sp>
        <p:nvSpPr>
          <p:cNvPr id="24" name="テキスト ボックス 23"/>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8769003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488"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Comparison (HDD Viewer vs. NX Viewer)</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graphicFrame>
        <p:nvGraphicFramePr>
          <p:cNvPr id="10" name="表 9"/>
          <p:cNvGraphicFramePr>
            <a:graphicFrameLocks noGrp="1"/>
          </p:cNvGraphicFramePr>
          <p:nvPr>
            <p:extLst>
              <p:ext uri="{D42A27DB-BD31-4B8C-83A1-F6EECF244321}">
                <p14:modId xmlns:p14="http://schemas.microsoft.com/office/powerpoint/2010/main" val="2278669714"/>
              </p:ext>
            </p:extLst>
          </p:nvPr>
        </p:nvGraphicFramePr>
        <p:xfrm>
          <a:off x="322385" y="785441"/>
          <a:ext cx="8607634" cy="3874488"/>
        </p:xfrm>
        <a:graphic>
          <a:graphicData uri="http://schemas.openxmlformats.org/drawingml/2006/table">
            <a:tbl>
              <a:tblPr firstRow="1" firstCol="1" lastRow="1" lastCol="1" bandRow="1" bandCol="1">
                <a:tableStyleId>{5940675A-B579-460E-94D1-54222C63F5DA}</a:tableStyleId>
              </a:tblPr>
              <a:tblGrid>
                <a:gridCol w="496064">
                  <a:extLst>
                    <a:ext uri="{9D8B030D-6E8A-4147-A177-3AD203B41FA5}">
                      <a16:colId xmlns:a16="http://schemas.microsoft.com/office/drawing/2014/main" val="20000"/>
                    </a:ext>
                  </a:extLst>
                </a:gridCol>
                <a:gridCol w="1367607">
                  <a:extLst>
                    <a:ext uri="{9D8B030D-6E8A-4147-A177-3AD203B41FA5}">
                      <a16:colId xmlns:a16="http://schemas.microsoft.com/office/drawing/2014/main" val="20001"/>
                    </a:ext>
                  </a:extLst>
                </a:gridCol>
                <a:gridCol w="1511254">
                  <a:extLst>
                    <a:ext uri="{9D8B030D-6E8A-4147-A177-3AD203B41FA5}">
                      <a16:colId xmlns:a16="http://schemas.microsoft.com/office/drawing/2014/main" val="20002"/>
                    </a:ext>
                  </a:extLst>
                </a:gridCol>
                <a:gridCol w="3792709">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tblGrid>
              <a:tr h="484309">
                <a:tc>
                  <a:txBody>
                    <a:bodyPr/>
                    <a:lstStyle/>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No.</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gridSpan="2">
                  <a:txBody>
                    <a:bodyPr/>
                    <a:lstStyle/>
                    <a:p>
                      <a:pPr marL="3175"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Function</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hMerge="1">
                  <a:txBody>
                    <a:bodyPr/>
                    <a:lstStyle/>
                    <a:p>
                      <a:endParaRPr kumimoji="1" lang="ja-JP" altLang="en-US"/>
                    </a:p>
                  </a:txBody>
                  <a:tcPr/>
                </a:tc>
                <a:tc>
                  <a:txBody>
                    <a:bodyPr/>
                    <a:lstStyle/>
                    <a:p>
                      <a:pPr marL="3175"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Description</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a:txBody>
                    <a:bodyPr/>
                    <a:lstStyle/>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HDD</a:t>
                      </a:r>
                    </a:p>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Viewer</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a:txBody>
                    <a:bodyPr/>
                    <a:lstStyle/>
                    <a:p>
                      <a:pPr marL="3175" indent="0" algn="ctr" defTabSz="457200" rtl="0" eaLnBrk="1" latinLnBrk="0" hangingPunct="1">
                        <a:spcAft>
                          <a:spcPts val="0"/>
                        </a:spcAft>
                      </a:pPr>
                      <a:r>
                        <a:rPr lang="en-US"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a:t>
                      </a:r>
                    </a:p>
                    <a:p>
                      <a:pPr marL="3175" indent="0" algn="ctr" defTabSz="457200" rtl="0" eaLnBrk="1" latinLnBrk="0" hangingPunct="1">
                        <a:spcAft>
                          <a:spcPts val="0"/>
                        </a:spcAft>
                      </a:pPr>
                      <a:r>
                        <a:rPr lang="en-US"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Viewer</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extLst>
                  <a:ext uri="{0D108BD9-81ED-4DB2-BD59-A6C34878D82A}">
                    <a16:rowId xmlns:a16="http://schemas.microsoft.com/office/drawing/2014/main" val="10000"/>
                  </a:ext>
                </a:extLst>
              </a:tr>
              <a:tr h="260783">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0-1</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0"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Operation</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Environmental</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OS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Windows7</a:t>
                      </a:r>
                      <a:r>
                        <a:rPr lang="ja-JP" altLang="en-US"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Pro</a:t>
                      </a:r>
                      <a:r>
                        <a:rPr lang="ja-JP" altLang="en-US"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SP1 / Windows 8.1</a:t>
                      </a:r>
                      <a:r>
                        <a:rPr lang="ja-JP" altLang="en-US"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Pro / Windows</a:t>
                      </a:r>
                      <a:r>
                        <a:rPr lang="ja-JP" altLang="en-US"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10</a:t>
                      </a:r>
                      <a:r>
                        <a:rPr lang="ja-JP" altLang="en-US"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Pro</a:t>
                      </a:r>
                      <a:endPar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no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no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noFill/>
                  </a:tcPr>
                </a:tc>
                <a:extLst>
                  <a:ext uri="{0D108BD9-81ED-4DB2-BD59-A6C34878D82A}">
                    <a16:rowId xmlns:a16="http://schemas.microsoft.com/office/drawing/2014/main" val="10001"/>
                  </a:ext>
                </a:extLst>
              </a:tr>
              <a:tr h="260783">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0-2</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pPr marL="0" indent="0" algn="l" defTabSz="457200" rtl="0" eaLnBrk="1" latinLnBrk="0" hangingPunct="1">
                        <a:spcAft>
                          <a:spcPts val="0"/>
                        </a:spcAft>
                      </a:pPr>
                      <a:endParaRPr lang="ja-JP" sz="1400" kern="100" dirty="0">
                        <a:solidFill>
                          <a:srgbClr val="0A54A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Applicable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t>
                      </a: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HDD</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Recorded HDD by NX series NVR</a:t>
                      </a:r>
                    </a:p>
                  </a:txBody>
                  <a:tcPr marL="7343" marR="7343" marT="0" marB="0" anchor="ctr">
                    <a:no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no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noFill/>
                  </a:tcPr>
                </a:tc>
                <a:extLst>
                  <a:ext uri="{0D108BD9-81ED-4DB2-BD59-A6C34878D82A}">
                    <a16:rowId xmlns:a16="http://schemas.microsoft.com/office/drawing/2014/main" val="10002"/>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4">
                  <a:txBody>
                    <a:bodyPr/>
                    <a:lstStyle/>
                    <a:p>
                      <a:pPr marL="0"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List Management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3">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File / HDD Selection</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Specify the image file / folder</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extLst>
                  <a:ext uri="{0D108BD9-81ED-4DB2-BD59-A6C34878D82A}">
                    <a16:rowId xmlns:a16="http://schemas.microsoft.com/office/drawing/2014/main" val="10003"/>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pPr marL="3175" indent="0" algn="l" defTabSz="457200" rtl="0" eaLnBrk="1" latinLnBrk="0" hangingPunct="1">
                        <a:spcAft>
                          <a:spcPts val="0"/>
                        </a:spcAft>
                      </a:pPr>
                      <a:endParaRPr lang="ja-JP" sz="11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Select HDD</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extLst>
                  <a:ext uri="{0D108BD9-81ED-4DB2-BD59-A6C34878D82A}">
                    <a16:rowId xmlns:a16="http://schemas.microsoft.com/office/drawing/2014/main" val="10004"/>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-3</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Manage list</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and display the list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5"/>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-4</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Refine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Playback Function</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Refine playback list by specified criteria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6"/>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7">
                  <a:txBody>
                    <a:bodyPr/>
                    <a:lstStyle/>
                    <a:p>
                      <a:pPr marL="0"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Control</a:t>
                      </a:r>
                      <a:endParaRPr lang="ja-JP"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lnB w="19050" cap="flat" cmpd="sng" algn="ctr">
                      <a:solidFill>
                        <a:srgbClr val="0A54A0"/>
                      </a:solidFill>
                      <a:prstDash val="solid"/>
                      <a:round/>
                      <a:headEnd type="none" w="med" len="med"/>
                      <a:tailEnd type="none" w="med" len="med"/>
                    </a:lnB>
                  </a:tcPr>
                </a:tc>
                <a:tc rowSpan="4">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 Playback</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Playback image (JPEG/H.264/H.265)</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7"/>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Display playback</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date and time</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8"/>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3</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Change the record to be playback</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9"/>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2-4</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Correct the image of 360-deg. Camera and play it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0"/>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2-5</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rowSpan="3">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 Display</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Size Adjustment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lnB w="19050" cap="flat" cmpd="sng" algn="ctr">
                      <a:solidFill>
                        <a:srgbClr val="0A54A0"/>
                      </a:solidFill>
                      <a:prstDash val="solid"/>
                      <a:round/>
                      <a:headEnd type="none" w="med" len="med"/>
                      <a:tailEnd type="none" w="med" len="med"/>
                    </a:lnB>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Enlarge the window display</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1"/>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2-6</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Returns the enlarged window display to the original size</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2"/>
                  </a:ext>
                </a:extLst>
              </a:tr>
              <a:tr h="260783">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2-7</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Display the image maximized to the whole window</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3"/>
                  </a:ext>
                </a:extLst>
              </a:tr>
            </a:tbl>
          </a:graphicData>
        </a:graphic>
      </p:graphicFrame>
      <p:sp>
        <p:nvSpPr>
          <p:cNvPr id="11" name="角丸四角形 10"/>
          <p:cNvSpPr/>
          <p:nvPr/>
        </p:nvSpPr>
        <p:spPr>
          <a:xfrm>
            <a:off x="7508449" y="785441"/>
            <a:ext cx="676916" cy="3874486"/>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78452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520055090"/>
              </p:ext>
            </p:extLst>
          </p:nvPr>
        </p:nvGraphicFramePr>
        <p:xfrm>
          <a:off x="304799" y="772255"/>
          <a:ext cx="8614801" cy="3887666"/>
        </p:xfrm>
        <a:graphic>
          <a:graphicData uri="http://schemas.openxmlformats.org/drawingml/2006/table">
            <a:tbl>
              <a:tblPr firstRow="1" firstCol="1" lastRow="1" lastCol="1" bandRow="1" bandCol="1">
                <a:tableStyleId>{5940675A-B579-460E-94D1-54222C63F5DA}</a:tableStyleId>
              </a:tblPr>
              <a:tblGrid>
                <a:gridCol w="493694">
                  <a:extLst>
                    <a:ext uri="{9D8B030D-6E8A-4147-A177-3AD203B41FA5}">
                      <a16:colId xmlns:a16="http://schemas.microsoft.com/office/drawing/2014/main" val="20000"/>
                    </a:ext>
                  </a:extLst>
                </a:gridCol>
                <a:gridCol w="1361073">
                  <a:extLst>
                    <a:ext uri="{9D8B030D-6E8A-4147-A177-3AD203B41FA5}">
                      <a16:colId xmlns:a16="http://schemas.microsoft.com/office/drawing/2014/main" val="20001"/>
                    </a:ext>
                  </a:extLst>
                </a:gridCol>
                <a:gridCol w="1504034">
                  <a:extLst>
                    <a:ext uri="{9D8B030D-6E8A-4147-A177-3AD203B41FA5}">
                      <a16:colId xmlns:a16="http://schemas.microsoft.com/office/drawing/2014/main" val="20002"/>
                    </a:ext>
                  </a:extLst>
                </a:gridCol>
                <a:gridCol w="3816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tblGrid>
              <a:tr h="376226">
                <a:tc>
                  <a:txBody>
                    <a:bodyPr/>
                    <a:lstStyle/>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No.</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gridSpan="2">
                  <a:txBody>
                    <a:bodyPr/>
                    <a:lstStyle/>
                    <a:p>
                      <a:pPr marL="3175"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Function</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hMerge="1">
                  <a:txBody>
                    <a:bodyPr/>
                    <a:lstStyle/>
                    <a:p>
                      <a:endParaRPr kumimoji="1" lang="ja-JP" altLang="en-US"/>
                    </a:p>
                  </a:txBody>
                  <a:tcPr/>
                </a:tc>
                <a:tc>
                  <a:txBody>
                    <a:bodyPr/>
                    <a:lstStyle/>
                    <a:p>
                      <a:pPr marL="3175"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Description</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a:txBody>
                    <a:bodyPr/>
                    <a:lstStyle/>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HDD</a:t>
                      </a:r>
                    </a:p>
                    <a:p>
                      <a:pPr marL="0" indent="0" algn="ctr">
                        <a:spcAft>
                          <a:spcPts val="0"/>
                        </a:spcAft>
                      </a:pPr>
                      <a:r>
                        <a:rPr lang="en-US" altLang="ja-JP"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Viewer</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tc>
                  <a:txBody>
                    <a:bodyPr/>
                    <a:lstStyle/>
                    <a:p>
                      <a:pPr marL="3175" indent="0" algn="ctr" defTabSz="457200" rtl="0" eaLnBrk="1" latinLnBrk="0" hangingPunct="1">
                        <a:spcAft>
                          <a:spcPts val="0"/>
                        </a:spcAft>
                      </a:pPr>
                      <a:r>
                        <a:rPr lang="en-US"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NX</a:t>
                      </a:r>
                    </a:p>
                    <a:p>
                      <a:pPr marL="3175" indent="0" algn="ctr" defTabSz="457200" rtl="0" eaLnBrk="1" latinLnBrk="0" hangingPunct="1">
                        <a:spcAft>
                          <a:spcPts val="0"/>
                        </a:spcAft>
                      </a:pPr>
                      <a:r>
                        <a:rPr lang="en-US" sz="1200" b="1" kern="100"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Viewer</a:t>
                      </a:r>
                      <a:endParaRPr lang="ja-JP" sz="1200" b="1" kern="100"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1"/>
                    </a:solidFill>
                  </a:tcPr>
                </a:tc>
                <a:extLst>
                  <a:ext uri="{0D108BD9-81ED-4DB2-BD59-A6C34878D82A}">
                    <a16:rowId xmlns:a16="http://schemas.microsoft.com/office/drawing/2014/main" val="10000"/>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2-8</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9">
                  <a:txBody>
                    <a:bodyPr/>
                    <a:lstStyle/>
                    <a:p>
                      <a:pPr marL="0"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Control</a:t>
                      </a:r>
                      <a:endPar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7">
                  <a:txBody>
                    <a:bodyPr/>
                    <a:lstStyle/>
                    <a:p>
                      <a:pPr marL="3175" indent="0" algn="l" defTabSz="457200" rtl="0" eaLnBrk="1" latinLnBrk="0" hangingPunct="1">
                        <a:spcAft>
                          <a:spcPts val="0"/>
                        </a:spcAft>
                      </a:pPr>
                      <a:r>
                        <a:rPr lang="en-US" altLang="zh-TW"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 Display Method</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Adjust the playback speed of video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1"/>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2-9</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Change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I frame skip display</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2"/>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2-10</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Change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the playback direction of video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3"/>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Display</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the playback speed of video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4"/>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Adjust</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the image display ratio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5"/>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2-13</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Electronic</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zoom display</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6"/>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2-14</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Change the playback position of the image  with the slider</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extLst>
                  <a:ext uri="{0D108BD9-81ED-4DB2-BD59-A6C34878D82A}">
                    <a16:rowId xmlns:a16="http://schemas.microsoft.com/office/drawing/2014/main" val="10007"/>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2-15</a:t>
                      </a:r>
                      <a:endParaRPr lang="ja-JP" alt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pPr marL="0" indent="0" algn="l" defTabSz="457200" rtl="0" eaLnBrk="1" latinLnBrk="0" hangingPunct="1">
                        <a:spcAft>
                          <a:spcPts val="0"/>
                        </a:spcAft>
                      </a:pPr>
                      <a:endParaRPr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Still Image Saving</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Save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the displayed image as a JPEG still image</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8"/>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2-16</a:t>
                      </a:r>
                      <a:endParaRPr lang="ja-JP" alt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Print</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Function</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Call</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the OS function to print the display image</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09"/>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3</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0"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Audio</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Control</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Audio</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Playback</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Play</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audio synchronously with the video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0"/>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3</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Synchronously</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play network microphone sound according to video</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1"/>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4</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0" indent="0" algn="l" defTabSz="457200" rtl="0" eaLnBrk="1" latinLnBrk="0" hangingPunct="1">
                        <a:spcAft>
                          <a:spcPts val="0"/>
                        </a:spcAft>
                      </a:pP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Network Microphone</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Sound Collection</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Control</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network microphone panels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2"/>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4</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Specify</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sound collection position on the video and play it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3"/>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5</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Secure</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Image Encryption</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Control</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Decrypt encrypted data and playback it</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extLst>
                  <a:ext uri="{0D108BD9-81ED-4DB2-BD59-A6C34878D82A}">
                    <a16:rowId xmlns:a16="http://schemas.microsoft.com/office/drawing/2014/main" val="10014"/>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6</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-1</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rowSpan="2">
                  <a:txBody>
                    <a:bodyPr/>
                    <a:lstStyle/>
                    <a:p>
                      <a:pPr marL="0"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File Expansion Function</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Alteration  Detection</a:t>
                      </a: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Perform</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simple alteration detection</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6">
                        <a:lumMod val="20000"/>
                        <a:lumOff val="80000"/>
                      </a:schemeClr>
                    </a:solidFill>
                  </a:tcPr>
                </a:tc>
                <a:extLst>
                  <a:ext uri="{0D108BD9-81ED-4DB2-BD59-A6C34878D82A}">
                    <a16:rowId xmlns:a16="http://schemas.microsoft.com/office/drawing/2014/main" val="10015"/>
                  </a:ext>
                </a:extLst>
              </a:tr>
              <a:tr h="219465">
                <a:tc>
                  <a:txBody>
                    <a:bodyPr/>
                    <a:lstStyle/>
                    <a:p>
                      <a:pPr marL="0" indent="0" algn="ctr"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6</a:t>
                      </a:r>
                      <a:r>
                        <a:rPr lang="en-US"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a:t>
                      </a: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2</a:t>
                      </a:r>
                      <a:endParaRPr lang="ja-JP" sz="1100" b="1"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vMerge="1">
                  <a:txBody>
                    <a:bodyPr/>
                    <a:lstStyle/>
                    <a:p>
                      <a:endParaRPr kumimoji="1" lang="ja-JP" altLang="en-US"/>
                    </a:p>
                  </a:txBody>
                  <a:tcPr/>
                </a:tc>
                <a:tc>
                  <a:txBody>
                    <a:bodyPr/>
                    <a:lstStyle/>
                    <a:p>
                      <a:pPr marL="3175" indent="0" algn="l" defTabSz="457200" rtl="0" eaLnBrk="1" latinLnBrk="0" hangingPunct="1">
                        <a:spcAft>
                          <a:spcPts val="0"/>
                        </a:spcAft>
                      </a:pPr>
                      <a:r>
                        <a:rPr lang="en-US" altLang="ja-JP" sz="110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File</a:t>
                      </a:r>
                      <a:r>
                        <a:rPr lang="en-US" altLang="ja-JP" sz="110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Export</a:t>
                      </a:r>
                      <a:endParaRPr lang="ja-JP" sz="110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tc>
                <a:tc>
                  <a:txBody>
                    <a:bodyPr/>
                    <a:lstStyle/>
                    <a:p>
                      <a:pPr marL="3175" indent="0" algn="l"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Save</a:t>
                      </a:r>
                      <a:r>
                        <a:rPr lang="en-US" altLang="ja-JP" sz="1100" b="0" kern="100" baseline="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 video / audio as N3R/N3A file</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tc>
                  <a:txBody>
                    <a:bodyPr/>
                    <a:lstStyle/>
                    <a:p>
                      <a:pPr marL="0"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YES</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tc>
                  <a:txBody>
                    <a:bodyPr/>
                    <a:lstStyle/>
                    <a:p>
                      <a:pPr marL="3175" indent="0" algn="ctr" defTabSz="457200" rtl="0" eaLnBrk="1" latinLnBrk="0" hangingPunct="1">
                        <a:spcAft>
                          <a:spcPts val="0"/>
                        </a:spcAft>
                      </a:pPr>
                      <a:r>
                        <a:rPr lang="en-US" altLang="ja-JP" sz="1100" b="0" kern="100"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N/A</a:t>
                      </a:r>
                      <a:endParaRPr lang="ja-JP" sz="1100" b="0" kern="100"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7343" marR="7343" marT="0" marB="0" anchor="ctr">
                    <a:solidFill>
                      <a:schemeClr val="accent5">
                        <a:lumMod val="40000"/>
                        <a:lumOff val="60000"/>
                      </a:schemeClr>
                    </a:solidFill>
                  </a:tcPr>
                </a:tc>
                <a:extLst>
                  <a:ext uri="{0D108BD9-81ED-4DB2-BD59-A6C34878D82A}">
                    <a16:rowId xmlns:a16="http://schemas.microsoft.com/office/drawing/2014/main" val="10016"/>
                  </a:ext>
                </a:extLst>
              </a:tr>
            </a:tbl>
          </a:graphicData>
        </a:graphic>
      </p:graphicFrame>
      <p:sp>
        <p:nvSpPr>
          <p:cNvPr id="11" name="1 Título"/>
          <p:cNvSpPr>
            <a:spLocks noGrp="1"/>
          </p:cNvSpPr>
          <p:nvPr>
            <p:ph type="title"/>
          </p:nvPr>
        </p:nvSpPr>
        <p:spPr>
          <a:xfrm>
            <a:off x="473488" y="500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Comparison (HDD Viewer vs. NX Viewer)</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3" name="角丸四角形 12"/>
          <p:cNvSpPr/>
          <p:nvPr/>
        </p:nvSpPr>
        <p:spPr>
          <a:xfrm>
            <a:off x="7496725" y="785441"/>
            <a:ext cx="688822" cy="3874486"/>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4"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78452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26"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(Basic Procedure)</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正方形/長方形 9"/>
          <p:cNvSpPr/>
          <p:nvPr/>
        </p:nvSpPr>
        <p:spPr>
          <a:xfrm>
            <a:off x="445636" y="866344"/>
            <a:ext cx="8236351" cy="1200329"/>
          </a:xfrm>
          <a:prstGeom prst="rect">
            <a:avLst/>
          </a:prstGeom>
          <a:ln>
            <a:solidFill>
              <a:schemeClr val="tx1"/>
            </a:solidFill>
          </a:ln>
        </p:spPr>
        <p:txBody>
          <a:bodyPr wrap="square">
            <a:spAutoFit/>
          </a:bodyPr>
          <a:lstStyle/>
          <a:p>
            <a:pPr algn="l"/>
            <a:r>
              <a:rPr lang="en-US" altLang="ja-JP" sz="2000" b="1" dirty="0" smtClean="0">
                <a:effectLst/>
                <a:latin typeface="Calibri" panose="020F0502020204030204" pitchFamily="34" charset="0"/>
              </a:rPr>
              <a:t>Preparation</a:t>
            </a:r>
          </a:p>
          <a:p>
            <a:pPr marL="342900" indent="-342900" algn="l">
              <a:buFont typeface="Wingdings" panose="05000000000000000000" pitchFamily="2" charset="2"/>
              <a:buChar char="Ø"/>
            </a:pPr>
            <a:r>
              <a:rPr lang="en-US" altLang="ja-JP" dirty="0" smtClean="0">
                <a:effectLst/>
                <a:latin typeface="Calibri" panose="020F0502020204030204" pitchFamily="34" charset="0"/>
              </a:rPr>
              <a:t>Set password for HDD viewer. </a:t>
            </a:r>
          </a:p>
          <a:p>
            <a:pPr marL="800100" lvl="1" indent="-342900" algn="l">
              <a:buFont typeface="Wingdings" panose="05000000000000000000" pitchFamily="2" charset="2"/>
              <a:buChar char="u"/>
            </a:pPr>
            <a:r>
              <a:rPr lang="en-US" altLang="ja-JP" sz="1200" dirty="0" smtClean="0">
                <a:effectLst/>
                <a:latin typeface="Calibri" panose="020F0502020204030204" pitchFamily="34" charset="0"/>
              </a:rPr>
              <a:t>Go to [Setup] -&gt; [Advanced setup] -&gt; [ Maintenance ] -&gt; [HDD information] -&gt; [Set password for HDD viewer]</a:t>
            </a:r>
            <a:endParaRPr lang="en-US" altLang="ja-JP" sz="1200" dirty="0">
              <a:effectLst/>
              <a:latin typeface="Calibri" panose="020F0502020204030204" pitchFamily="34" charset="0"/>
            </a:endParaRPr>
          </a:p>
          <a:p>
            <a:pPr marL="342900" indent="-342900" algn="l">
              <a:buFont typeface="Wingdings" panose="05000000000000000000" pitchFamily="2" charset="2"/>
              <a:buChar char="Ø"/>
            </a:pPr>
            <a:r>
              <a:rPr lang="en-US" altLang="ja-JP" dirty="0" smtClean="0">
                <a:effectLst/>
                <a:latin typeface="Calibri" panose="020F0502020204030204" pitchFamily="34" charset="0"/>
              </a:rPr>
              <a:t>Acquire HDD </a:t>
            </a:r>
            <a:r>
              <a:rPr lang="en-US" altLang="ja-JP" dirty="0">
                <a:effectLst/>
                <a:latin typeface="Calibri" panose="020F0502020204030204" pitchFamily="34" charset="0"/>
              </a:rPr>
              <a:t>viewer software. </a:t>
            </a:r>
            <a:endParaRPr lang="en-US" altLang="ja-JP" dirty="0" smtClean="0">
              <a:effectLst/>
              <a:latin typeface="Calibri" panose="020F0502020204030204" pitchFamily="34" charset="0"/>
            </a:endParaRPr>
          </a:p>
          <a:p>
            <a:pPr marL="800100" lvl="1" indent="-342900" algn="l">
              <a:buFont typeface="Wingdings" panose="05000000000000000000" pitchFamily="2" charset="2"/>
              <a:buChar char="u"/>
            </a:pPr>
            <a:r>
              <a:rPr lang="en-US" altLang="ja-JP" sz="1200" dirty="0" smtClean="0">
                <a:effectLst/>
                <a:latin typeface="Calibri" panose="020F0502020204030204" pitchFamily="34" charset="0"/>
              </a:rPr>
              <a:t>Go </a:t>
            </a:r>
            <a:r>
              <a:rPr lang="en-US" altLang="ja-JP" sz="1200" dirty="0">
                <a:effectLst/>
                <a:latin typeface="Calibri" panose="020F0502020204030204" pitchFamily="34" charset="0"/>
              </a:rPr>
              <a:t>to [Setup] -&gt; [Advanced setup] -&gt; </a:t>
            </a:r>
            <a:r>
              <a:rPr lang="en-US" altLang="ja-JP" sz="1200" dirty="0" smtClean="0">
                <a:effectLst/>
                <a:latin typeface="Calibri" panose="020F0502020204030204" pitchFamily="34" charset="0"/>
              </a:rPr>
              <a:t>[ Maintenance ] -&gt; [HDD </a:t>
            </a:r>
            <a:r>
              <a:rPr lang="en-US" altLang="ja-JP" sz="1200" dirty="0">
                <a:effectLst/>
                <a:latin typeface="Calibri" panose="020F0502020204030204" pitchFamily="34" charset="0"/>
              </a:rPr>
              <a:t>information] -&gt; </a:t>
            </a:r>
            <a:r>
              <a:rPr lang="en-US" altLang="ja-JP" sz="1200" dirty="0" smtClean="0">
                <a:effectLst/>
                <a:latin typeface="Calibri" panose="020F0502020204030204" pitchFamily="34" charset="0"/>
              </a:rPr>
              <a:t>[Save HDD viewer (to USB medium)]</a:t>
            </a:r>
            <a:endParaRPr lang="en-US" altLang="ja-JP" sz="1200" dirty="0">
              <a:effectLst/>
              <a:latin typeface="Calibri" panose="020F0502020204030204" pitchFamily="34" charset="0"/>
            </a:endParaRPr>
          </a:p>
        </p:txBody>
      </p:sp>
      <p:sp>
        <p:nvSpPr>
          <p:cNvPr id="11" name="正方形/長方形 10"/>
          <p:cNvSpPr/>
          <p:nvPr/>
        </p:nvSpPr>
        <p:spPr>
          <a:xfrm>
            <a:off x="445636" y="2547172"/>
            <a:ext cx="8236351" cy="400110"/>
          </a:xfrm>
          <a:prstGeom prst="rect">
            <a:avLst/>
          </a:prstGeom>
          <a:ln>
            <a:solidFill>
              <a:schemeClr val="tx1"/>
            </a:solidFill>
          </a:ln>
        </p:spPr>
        <p:txBody>
          <a:bodyPr wrap="square">
            <a:spAutoFit/>
          </a:bodyPr>
          <a:lstStyle/>
          <a:p>
            <a:pPr algn="l"/>
            <a:r>
              <a:rPr lang="en-US" altLang="ja-JP" sz="2000" b="1" dirty="0" smtClean="0">
                <a:effectLst/>
                <a:latin typeface="Calibri" panose="020F0502020204030204" pitchFamily="34" charset="0"/>
              </a:rPr>
              <a:t>1. Remove the HDD from the recorder</a:t>
            </a:r>
            <a:endParaRPr lang="en-US" altLang="ja-JP" sz="2000" b="1" dirty="0">
              <a:effectLst/>
              <a:latin typeface="Calibri" panose="020F0502020204030204" pitchFamily="34" charset="0"/>
            </a:endParaRPr>
          </a:p>
        </p:txBody>
      </p:sp>
      <p:sp>
        <p:nvSpPr>
          <p:cNvPr id="13" name="正方形/長方形 12"/>
          <p:cNvSpPr/>
          <p:nvPr/>
        </p:nvSpPr>
        <p:spPr>
          <a:xfrm>
            <a:off x="445636" y="3381929"/>
            <a:ext cx="8236351" cy="400110"/>
          </a:xfrm>
          <a:prstGeom prst="rect">
            <a:avLst/>
          </a:prstGeom>
          <a:ln>
            <a:solidFill>
              <a:schemeClr val="tx1"/>
            </a:solidFill>
          </a:ln>
        </p:spPr>
        <p:txBody>
          <a:bodyPr wrap="square">
            <a:spAutoFit/>
          </a:bodyPr>
          <a:lstStyle/>
          <a:p>
            <a:pPr algn="l"/>
            <a:r>
              <a:rPr lang="en-US" altLang="ja-JP" sz="2000" b="1" dirty="0" smtClean="0">
                <a:effectLst/>
                <a:latin typeface="Calibri" panose="020F0502020204030204" pitchFamily="34" charset="0"/>
              </a:rPr>
              <a:t>2. Connect the removed HDD to the PC</a:t>
            </a:r>
            <a:endParaRPr lang="en-US" altLang="ja-JP" sz="2000" b="1" dirty="0">
              <a:effectLst/>
              <a:latin typeface="Calibri" panose="020F0502020204030204" pitchFamily="34" charset="0"/>
            </a:endParaRPr>
          </a:p>
        </p:txBody>
      </p:sp>
      <p:sp>
        <p:nvSpPr>
          <p:cNvPr id="14" name="正方形/長方形 13"/>
          <p:cNvSpPr/>
          <p:nvPr/>
        </p:nvSpPr>
        <p:spPr>
          <a:xfrm>
            <a:off x="445636" y="4220119"/>
            <a:ext cx="8236351" cy="400110"/>
          </a:xfrm>
          <a:prstGeom prst="rect">
            <a:avLst/>
          </a:prstGeom>
          <a:ln>
            <a:solidFill>
              <a:schemeClr val="tx1"/>
            </a:solidFill>
          </a:ln>
        </p:spPr>
        <p:txBody>
          <a:bodyPr wrap="square">
            <a:spAutoFit/>
          </a:bodyPr>
          <a:lstStyle/>
          <a:p>
            <a:pPr algn="l"/>
            <a:r>
              <a:rPr lang="en-US" altLang="ja-JP" sz="2000" b="1" dirty="0" smtClean="0">
                <a:effectLst/>
                <a:latin typeface="Calibri" panose="020F0502020204030204" pitchFamily="34" charset="0"/>
              </a:rPr>
              <a:t>3. Search / Playback by HDD Viewer</a:t>
            </a:r>
            <a:endParaRPr lang="en-US" altLang="ja-JP" sz="2000" b="1" dirty="0">
              <a:effectLst/>
              <a:latin typeface="Calibri" panose="020F0502020204030204" pitchFamily="34" charset="0"/>
            </a:endParaRPr>
          </a:p>
        </p:txBody>
      </p:sp>
      <p:sp>
        <p:nvSpPr>
          <p:cNvPr id="15" name="二等辺三角形 14"/>
          <p:cNvSpPr/>
          <p:nvPr/>
        </p:nvSpPr>
        <p:spPr>
          <a:xfrm flipV="1">
            <a:off x="3423439" y="2189567"/>
            <a:ext cx="2280744" cy="2971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16" name="二等辺三角形 15"/>
          <p:cNvSpPr/>
          <p:nvPr/>
        </p:nvSpPr>
        <p:spPr>
          <a:xfrm flipV="1">
            <a:off x="3423439" y="3011785"/>
            <a:ext cx="2280744" cy="2971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17" name="二等辺三角形 16"/>
          <p:cNvSpPr/>
          <p:nvPr/>
        </p:nvSpPr>
        <p:spPr>
          <a:xfrm flipV="1">
            <a:off x="3411715" y="3845517"/>
            <a:ext cx="2280744" cy="2971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27" name="テキスト ボックス 26"/>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78452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93" y="1682508"/>
            <a:ext cx="5576636" cy="2980351"/>
          </a:xfrm>
          <a:prstGeom prst="rect">
            <a:avLst/>
          </a:prstGeom>
        </p:spPr>
      </p:pic>
      <p:sp>
        <p:nvSpPr>
          <p:cNvPr id="2" name="1 Título"/>
          <p:cNvSpPr>
            <a:spLocks noGrp="1"/>
          </p:cNvSpPr>
          <p:nvPr>
            <p:ph type="title"/>
          </p:nvPr>
        </p:nvSpPr>
        <p:spPr>
          <a:xfrm>
            <a:off x="473488"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(PW setting)</a:t>
            </a:r>
            <a:endParaRPr lang="en-US" sz="14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1" name="角丸四角形 10"/>
          <p:cNvSpPr/>
          <p:nvPr/>
        </p:nvSpPr>
        <p:spPr>
          <a:xfrm>
            <a:off x="1459511" y="4214444"/>
            <a:ext cx="2882706" cy="288000"/>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344367" y="679302"/>
            <a:ext cx="8584480" cy="821484"/>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Before removing the HDD from the recorder, set the password for the HDD viewer.</a:t>
            </a:r>
          </a:p>
          <a:p>
            <a:pPr marL="285750" lvl="1" indent="-285750" algn="l" fontAlgn="auto">
              <a:spcBef>
                <a:spcPts val="0"/>
              </a:spcBef>
              <a:spcAft>
                <a:spcPts val="0"/>
              </a:spcAft>
              <a:buFont typeface="Wingdings" panose="05000000000000000000" pitchFamily="2" charset="2"/>
              <a:buChar char="n"/>
            </a:pPr>
            <a:r>
              <a:rPr lang="en-US" altLang="ja-JP" sz="1600" b="1" dirty="0">
                <a:effectLst/>
                <a:latin typeface="Calibri" panose="020F0502020204030204" pitchFamily="34" charset="0"/>
              </a:rPr>
              <a:t>Go to [Setup] -&gt; [Advanced setup] -&gt; </a:t>
            </a:r>
            <a:r>
              <a:rPr lang="en-US" altLang="ja-JP" sz="1600" b="1" dirty="0" smtClean="0">
                <a:effectLst/>
                <a:latin typeface="Calibri" panose="020F0502020204030204" pitchFamily="34" charset="0"/>
              </a:rPr>
              <a:t>[Maintenance] -&gt; [HDD </a:t>
            </a:r>
            <a:r>
              <a:rPr lang="en-US" altLang="ja-JP" sz="1600" b="1" dirty="0">
                <a:effectLst/>
                <a:latin typeface="Calibri" panose="020F0502020204030204" pitchFamily="34" charset="0"/>
              </a:rPr>
              <a:t>information] -&gt; [Set password for HDD </a:t>
            </a:r>
            <a:r>
              <a:rPr lang="en-US" altLang="ja-JP" sz="1600" b="1" dirty="0" smtClean="0">
                <a:effectLst/>
                <a:latin typeface="Calibri" panose="020F0502020204030204" pitchFamily="34" charset="0"/>
              </a:rPr>
              <a:t>viewer]</a:t>
            </a:r>
            <a:endParaRPr lang="en-US" altLang="ja-JP" sz="1600" dirty="0">
              <a:solidFill>
                <a:schemeClr val="tx1"/>
              </a:solidFill>
              <a:effectLst/>
              <a:latin typeface="Calibri" panose="020F0502020204030204" pitchFamily="34" charset="0"/>
            </a:endParaRPr>
          </a:p>
        </p:txBody>
      </p:sp>
      <p:sp>
        <p:nvSpPr>
          <p:cNvPr id="4" name="正方形/長方形 3"/>
          <p:cNvSpPr/>
          <p:nvPr/>
        </p:nvSpPr>
        <p:spPr>
          <a:xfrm>
            <a:off x="5981931" y="2889626"/>
            <a:ext cx="3086733" cy="1785104"/>
          </a:xfrm>
          <a:prstGeom prst="rect">
            <a:avLst/>
          </a:prstGeom>
        </p:spPr>
        <p:txBody>
          <a:bodyPr wrap="square">
            <a:spAutoFit/>
          </a:bodyPr>
          <a:lstStyle/>
          <a:p>
            <a:pPr algn="l"/>
            <a:r>
              <a:rPr lang="en-US" altLang="ja-JP" sz="1000" b="1" dirty="0" smtClean="0">
                <a:effectLst/>
                <a:latin typeface="Calibri" panose="020F0502020204030204" pitchFamily="34" charset="0"/>
              </a:rPr>
              <a:t>Note:</a:t>
            </a:r>
          </a:p>
          <a:p>
            <a:pPr marL="171450" indent="-171450" algn="l">
              <a:buFont typeface="Wingdings" panose="05000000000000000000" pitchFamily="2" charset="2"/>
              <a:buChar char="n"/>
            </a:pPr>
            <a:r>
              <a:rPr lang="en-US" altLang="ja-JP" sz="1000" dirty="0" smtClean="0">
                <a:effectLst/>
                <a:latin typeface="Calibri" panose="020F0502020204030204" pitchFamily="34" charset="0"/>
              </a:rPr>
              <a:t>For </a:t>
            </a:r>
            <a:r>
              <a:rPr lang="en-US" altLang="ja-JP" sz="1000" dirty="0">
                <a:effectLst/>
                <a:latin typeface="Calibri" panose="020F0502020204030204" pitchFamily="34" charset="0"/>
              </a:rPr>
              <a:t>password information, normal HDD is written at the time of </a:t>
            </a:r>
            <a:r>
              <a:rPr lang="en-US" altLang="ja-JP" sz="1000" dirty="0" smtClean="0">
                <a:effectLst/>
                <a:latin typeface="Calibri" panose="020F0502020204030204" pitchFamily="34" charset="0"/>
              </a:rPr>
              <a:t>removal </a:t>
            </a:r>
            <a:r>
              <a:rPr lang="en-US" altLang="ja-JP" sz="1000" dirty="0">
                <a:effectLst/>
                <a:latin typeface="Calibri" panose="020F0502020204030204" pitchFamily="34" charset="0"/>
              </a:rPr>
              <a:t>operation </a:t>
            </a:r>
            <a:r>
              <a:rPr lang="en-US" altLang="ja-JP" sz="1000" dirty="0" smtClean="0">
                <a:effectLst/>
                <a:latin typeface="Calibri" panose="020F0502020204030204" pitchFamily="34" charset="0"/>
              </a:rPr>
              <a:t>(</a:t>
            </a:r>
            <a:r>
              <a:rPr lang="en-US" altLang="ja-JP" sz="1000" dirty="0">
                <a:effectLst/>
                <a:latin typeface="Calibri" panose="020F0502020204030204" pitchFamily="34" charset="0"/>
              </a:rPr>
              <a:t>N</a:t>
            </a:r>
            <a:r>
              <a:rPr lang="en-US" altLang="ja-JP" sz="1000" dirty="0" smtClean="0">
                <a:effectLst/>
                <a:latin typeface="Calibri" panose="020F0502020204030204" pitchFamily="34" charset="0"/>
              </a:rPr>
              <a:t>ot </a:t>
            </a:r>
            <a:r>
              <a:rPr lang="en-US" altLang="ja-JP" sz="1000" dirty="0">
                <a:effectLst/>
                <a:latin typeface="Calibri" panose="020F0502020204030204" pitchFamily="34" charset="0"/>
              </a:rPr>
              <a:t>written to </a:t>
            </a:r>
            <a:r>
              <a:rPr lang="en-US" altLang="ja-JP" sz="1000" dirty="0" smtClean="0">
                <a:effectLst/>
                <a:latin typeface="Calibri" panose="020F0502020204030204" pitchFamily="34" charset="0"/>
              </a:rPr>
              <a:t>playback only and error disc)</a:t>
            </a:r>
          </a:p>
          <a:p>
            <a:pPr marL="171450" indent="-171450" algn="l">
              <a:buFont typeface="Wingdings" panose="05000000000000000000" pitchFamily="2" charset="2"/>
              <a:buChar char="n"/>
            </a:pPr>
            <a:r>
              <a:rPr lang="en-US" altLang="ja-JP" sz="1000" dirty="0" smtClean="0">
                <a:effectLst/>
                <a:latin typeface="Calibri" panose="020F0502020204030204" pitchFamily="34" charset="0"/>
              </a:rPr>
              <a:t>When </a:t>
            </a:r>
            <a:r>
              <a:rPr lang="en-US" altLang="ja-JP" sz="1000" dirty="0">
                <a:effectLst/>
                <a:latin typeface="Calibri" panose="020F0502020204030204" pitchFamily="34" charset="0"/>
              </a:rPr>
              <a:t>inserting the </a:t>
            </a:r>
            <a:r>
              <a:rPr lang="en-US" altLang="ja-JP" sz="1000" dirty="0" smtClean="0">
                <a:effectLst/>
                <a:latin typeface="Calibri" panose="020F0502020204030204" pitchFamily="34" charset="0"/>
              </a:rPr>
              <a:t>removed </a:t>
            </a:r>
            <a:r>
              <a:rPr lang="en-US" altLang="ja-JP" sz="1000" dirty="0">
                <a:effectLst/>
                <a:latin typeface="Calibri" panose="020F0502020204030204" pitchFamily="34" charset="0"/>
              </a:rPr>
              <a:t>HDD into a different </a:t>
            </a:r>
            <a:r>
              <a:rPr lang="en-US" altLang="ja-JP" sz="1000" dirty="0" smtClean="0">
                <a:effectLst/>
                <a:latin typeface="Calibri" panose="020F0502020204030204" pitchFamily="34" charset="0"/>
              </a:rPr>
              <a:t>recorder, it is possible to play it regardless </a:t>
            </a:r>
            <a:r>
              <a:rPr lang="en-US" altLang="ja-JP" sz="1000" dirty="0">
                <a:effectLst/>
                <a:latin typeface="Calibri" panose="020F0502020204030204" pitchFamily="34" charset="0"/>
              </a:rPr>
              <a:t>of </a:t>
            </a:r>
            <a:r>
              <a:rPr lang="en-US" altLang="ja-JP" sz="1000" dirty="0" smtClean="0">
                <a:effectLst/>
                <a:latin typeface="Calibri" panose="020F0502020204030204" pitchFamily="34" charset="0"/>
              </a:rPr>
              <a:t>password setting.</a:t>
            </a:r>
          </a:p>
          <a:p>
            <a:pPr marL="171450" indent="-171450" algn="l">
              <a:buFont typeface="Wingdings" panose="05000000000000000000" pitchFamily="2" charset="2"/>
              <a:buChar char="n"/>
            </a:pPr>
            <a:r>
              <a:rPr lang="en-US" altLang="ja-JP" sz="1000" dirty="0" smtClean="0">
                <a:effectLst/>
                <a:latin typeface="Calibri" panose="020F0502020204030204" pitchFamily="34" charset="0"/>
              </a:rPr>
              <a:t>Removed HDD with NX400 </a:t>
            </a:r>
            <a:r>
              <a:rPr lang="en-US" altLang="ja-JP" sz="1000" dirty="0">
                <a:effectLst/>
                <a:latin typeface="Calibri" panose="020F0502020204030204" pitchFamily="34" charset="0"/>
              </a:rPr>
              <a:t>before </a:t>
            </a:r>
            <a:r>
              <a:rPr lang="en-US" altLang="ja-JP" sz="1000" dirty="0" smtClean="0">
                <a:effectLst/>
                <a:latin typeface="Calibri" panose="020F0502020204030204" pitchFamily="34" charset="0"/>
              </a:rPr>
              <a:t>Ver.2.10, it can </a:t>
            </a:r>
            <a:r>
              <a:rPr lang="en-US" altLang="ja-JP" sz="1000" dirty="0">
                <a:effectLst/>
                <a:latin typeface="Calibri" panose="020F0502020204030204" pitchFamily="34" charset="0"/>
              </a:rPr>
              <a:t>be played without a </a:t>
            </a:r>
            <a:r>
              <a:rPr lang="en-US" altLang="ja-JP" sz="1000" dirty="0" smtClean="0">
                <a:effectLst/>
                <a:latin typeface="Calibri" panose="020F0502020204030204" pitchFamily="34" charset="0"/>
              </a:rPr>
              <a:t>password</a:t>
            </a:r>
          </a:p>
          <a:p>
            <a:pPr marL="171450" indent="-171450" algn="l">
              <a:buFont typeface="Wingdings" panose="05000000000000000000" pitchFamily="2" charset="2"/>
              <a:buChar char="n"/>
            </a:pPr>
            <a:r>
              <a:rPr lang="en-US" altLang="ja-JP" sz="1000" dirty="0">
                <a:effectLst/>
                <a:latin typeface="Calibri" panose="020F0502020204030204" pitchFamily="34" charset="0"/>
              </a:rPr>
              <a:t>Removed HDD with </a:t>
            </a:r>
            <a:r>
              <a:rPr lang="en-US" altLang="ja-JP" sz="1000" dirty="0" smtClean="0">
                <a:effectLst/>
                <a:latin typeface="Calibri" panose="020F0502020204030204" pitchFamily="34" charset="0"/>
              </a:rPr>
              <a:t>NX300/NX200 </a:t>
            </a:r>
            <a:r>
              <a:rPr lang="en-US" altLang="ja-JP" sz="1000" dirty="0">
                <a:effectLst/>
                <a:latin typeface="Calibri" panose="020F0502020204030204" pitchFamily="34" charset="0"/>
              </a:rPr>
              <a:t>before Ver.2.10, it can be played without a </a:t>
            </a:r>
            <a:r>
              <a:rPr lang="en-US" altLang="ja-JP" sz="1000" dirty="0" smtClean="0">
                <a:effectLst/>
                <a:latin typeface="Calibri" panose="020F0502020204030204" pitchFamily="34" charset="0"/>
              </a:rPr>
              <a:t>password</a:t>
            </a:r>
            <a:endParaRPr lang="ja-JP" altLang="en-US" sz="1000" dirty="0">
              <a:effectLst/>
              <a:latin typeface="Calibri" panose="020F0502020204030204" pitchFamily="34" charset="0"/>
            </a:endParaRPr>
          </a:p>
        </p:txBody>
      </p:sp>
      <p:sp>
        <p:nvSpPr>
          <p:cNvPr id="18" name="角丸四角形吹き出し 17"/>
          <p:cNvSpPr/>
          <p:nvPr/>
        </p:nvSpPr>
        <p:spPr>
          <a:xfrm>
            <a:off x="4342217" y="3528646"/>
            <a:ext cx="1568512" cy="665482"/>
          </a:xfrm>
          <a:prstGeom prst="wedgeRoundRectCallout">
            <a:avLst>
              <a:gd name="adj1" fmla="val -56359"/>
              <a:gd name="adj2" fmla="val 53259"/>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Set password for HDD viewer to “ON”.</a:t>
            </a:r>
          </a:p>
          <a:p>
            <a:pPr algn="l"/>
            <a:r>
              <a:rPr lang="en-US" altLang="ja-JP" sz="900" b="1" dirty="0" smtClean="0">
                <a:solidFill>
                  <a:schemeClr val="tx1"/>
                </a:solidFill>
                <a:effectLst/>
                <a:latin typeface="Calibri" panose="020F0502020204030204" pitchFamily="34" charset="0"/>
              </a:rPr>
              <a:t>2. Enter the “Password”, then click “Register.</a:t>
            </a:r>
            <a:endParaRPr lang="en-US" altLang="ja-JP" sz="900" b="1" dirty="0">
              <a:solidFill>
                <a:schemeClr val="tx1"/>
              </a:solidFill>
              <a:effectLst/>
              <a:latin typeface="Calibri" panose="020F0502020204030204" pitchFamily="34" charset="0"/>
            </a:endParaRPr>
          </a:p>
        </p:txBody>
      </p:sp>
      <p:sp>
        <p:nvSpPr>
          <p:cNvPr id="14" name="テキスト ボックス 13"/>
          <p:cNvSpPr txBox="1"/>
          <p:nvPr/>
        </p:nvSpPr>
        <p:spPr>
          <a:xfrm>
            <a:off x="5940039" y="1687554"/>
            <a:ext cx="3170518" cy="821484"/>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lvl="1" indent="-285750" algn="l" fontAlgn="auto">
              <a:spcBef>
                <a:spcPts val="0"/>
              </a:spcBef>
              <a:spcAft>
                <a:spcPts val="0"/>
              </a:spcAft>
              <a:buFont typeface="Wingdings" panose="05000000000000000000" pitchFamily="2" charset="2"/>
              <a:buChar char="n"/>
            </a:pPr>
            <a:r>
              <a:rPr lang="en-US" altLang="ja-JP" sz="1600" b="1" dirty="0" smtClean="0">
                <a:effectLst/>
                <a:latin typeface="Calibri" panose="020F0502020204030204" pitchFamily="34" charset="0"/>
              </a:rPr>
              <a:t>Set the password per recorder. Individual setting cannot be done for each HDD.</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p:txBody>
      </p:sp>
      <p:sp>
        <p:nvSpPr>
          <p:cNvPr id="26" name="テキスト ボックス 25"/>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9"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593417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488"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a:t>
            </a:r>
            <a:r>
              <a:rPr lang="en-US" altLang="ja-JP" sz="2200" b="1" dirty="0" smtClean="0">
                <a:latin typeface="Calibri" panose="020F0502020204030204" pitchFamily="34" charset="0"/>
                <a:ea typeface="Tahoma" panose="020B0604030504040204" pitchFamily="34" charset="0"/>
                <a:cs typeface="Tahoma" panose="020B0604030504040204" pitchFamily="34" charset="0"/>
              </a:rPr>
              <a:t>Copy and Browser Download</a:t>
            </a:r>
            <a:r>
              <a:rPr lang="en-US" altLang="ja-JP" b="1" dirty="0" smtClean="0">
                <a:latin typeface="Calibri" panose="020F0502020204030204" pitchFamily="34" charset="0"/>
                <a:ea typeface="Tahoma" panose="020B0604030504040204" pitchFamily="34" charset="0"/>
                <a:cs typeface="Tahoma" panose="020B0604030504040204" pitchFamily="34" charset="0"/>
              </a:rPr>
              <a:t>)</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cxnSp>
        <p:nvCxnSpPr>
          <p:cNvPr id="15" name="直線矢印コネクタ 14"/>
          <p:cNvCxnSpPr/>
          <p:nvPr/>
        </p:nvCxnSpPr>
        <p:spPr>
          <a:xfrm>
            <a:off x="1724025" y="3790950"/>
            <a:ext cx="0" cy="5924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図 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12" y="1683911"/>
            <a:ext cx="4019291" cy="2984384"/>
          </a:xfrm>
          <a:prstGeom prst="rect">
            <a:avLst/>
          </a:prstGeom>
        </p:spPr>
      </p:pic>
      <p:sp>
        <p:nvSpPr>
          <p:cNvPr id="18" name="テキスト ボックス 17"/>
          <p:cNvSpPr txBox="1"/>
          <p:nvPr/>
        </p:nvSpPr>
        <p:spPr>
          <a:xfrm>
            <a:off x="344367" y="691026"/>
            <a:ext cx="8584480" cy="592638"/>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HDD viewer software can be downloaded from both recorder and browser</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p:txBody>
      </p:sp>
      <p:sp>
        <p:nvSpPr>
          <p:cNvPr id="19" name="テキスト ボックス 18"/>
          <p:cNvSpPr txBox="1"/>
          <p:nvPr/>
        </p:nvSpPr>
        <p:spPr>
          <a:xfrm>
            <a:off x="338493" y="1113078"/>
            <a:ext cx="4069384" cy="53566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171450" lvl="1" indent="-171450" algn="l" fontAlgn="auto">
              <a:spcBef>
                <a:spcPts val="0"/>
              </a:spcBef>
              <a:spcAft>
                <a:spcPts val="0"/>
              </a:spcAft>
              <a:buFont typeface="Wingdings" panose="05000000000000000000" pitchFamily="2" charset="2"/>
              <a:buChar char="u"/>
            </a:pPr>
            <a:r>
              <a:rPr lang="en-US" altLang="ja-JP" sz="1200" b="1" dirty="0" smtClean="0">
                <a:effectLst/>
                <a:latin typeface="Calibri" panose="020F0502020204030204" pitchFamily="34" charset="0"/>
              </a:rPr>
              <a:t>Recorder (Main unit)</a:t>
            </a:r>
          </a:p>
          <a:p>
            <a:pPr marL="0" lvl="1" algn="l" fontAlgn="auto">
              <a:spcBef>
                <a:spcPts val="0"/>
              </a:spcBef>
              <a:spcAft>
                <a:spcPts val="0"/>
              </a:spcAft>
            </a:pPr>
            <a:r>
              <a:rPr lang="en-US" altLang="ja-JP" sz="1000" b="1" dirty="0" smtClean="0">
                <a:effectLst/>
                <a:latin typeface="Calibri" panose="020F0502020204030204" pitchFamily="34" charset="0"/>
              </a:rPr>
              <a:t>Go </a:t>
            </a:r>
            <a:r>
              <a:rPr lang="en-US" altLang="ja-JP" sz="1000" b="1" dirty="0">
                <a:effectLst/>
                <a:latin typeface="Calibri" panose="020F0502020204030204" pitchFamily="34" charset="0"/>
              </a:rPr>
              <a:t>to [Setup] -&gt; [Advanced setup] -&gt; </a:t>
            </a:r>
            <a:r>
              <a:rPr lang="en-US" altLang="ja-JP" sz="1000" b="1" dirty="0" smtClean="0">
                <a:effectLst/>
                <a:latin typeface="Calibri" panose="020F0502020204030204" pitchFamily="34" charset="0"/>
              </a:rPr>
              <a:t>[Maintenance] -&gt; [HDD </a:t>
            </a:r>
            <a:r>
              <a:rPr lang="en-US" altLang="ja-JP" sz="1000" b="1" dirty="0">
                <a:effectLst/>
                <a:latin typeface="Calibri" panose="020F0502020204030204" pitchFamily="34" charset="0"/>
              </a:rPr>
              <a:t>information] -&gt; [Set </a:t>
            </a:r>
            <a:r>
              <a:rPr lang="en-US" altLang="ja-JP" sz="1000" b="1" dirty="0" smtClean="0">
                <a:effectLst/>
                <a:latin typeface="Calibri" panose="020F0502020204030204" pitchFamily="34" charset="0"/>
              </a:rPr>
              <a:t>HDD viewer (to USB medium)]</a:t>
            </a:r>
            <a:endParaRPr lang="en-US" altLang="ja-JP" sz="10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200" dirty="0">
              <a:solidFill>
                <a:schemeClr val="tx1"/>
              </a:solidFill>
              <a:effectLst/>
              <a:latin typeface="Calibri" panose="020F0502020204030204" pitchFamily="34" charset="0"/>
            </a:endParaRPr>
          </a:p>
        </p:txBody>
      </p:sp>
      <p:sp>
        <p:nvSpPr>
          <p:cNvPr id="20" name="角丸四角形 19"/>
          <p:cNvSpPr/>
          <p:nvPr/>
        </p:nvSpPr>
        <p:spPr>
          <a:xfrm>
            <a:off x="527527" y="4556450"/>
            <a:ext cx="1969489" cy="82535"/>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角丸四角形吹き出し 20"/>
          <p:cNvSpPr/>
          <p:nvPr/>
        </p:nvSpPr>
        <p:spPr>
          <a:xfrm>
            <a:off x="2677548" y="4308633"/>
            <a:ext cx="1519322" cy="332741"/>
          </a:xfrm>
          <a:prstGeom prst="wedgeRoundRectCallout">
            <a:avLst>
              <a:gd name="adj1" fmla="val -60217"/>
              <a:gd name="adj2" fmla="val 3564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Click “Execute” to copy to USB medium</a:t>
            </a:r>
            <a:endParaRPr lang="en-US" altLang="ja-JP" sz="900" b="1" dirty="0">
              <a:solidFill>
                <a:schemeClr val="tx1"/>
              </a:solidFill>
              <a:effectLst/>
              <a:latin typeface="Calibri" panose="020F0502020204030204" pitchFamily="34" charset="0"/>
            </a:endParaRPr>
          </a:p>
        </p:txBody>
      </p:sp>
      <p:pic>
        <p:nvPicPr>
          <p:cNvPr id="4" name="図 3" descr="Panasonic | Network Disk Recorder WJ-NX400 - Internet Explor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43" y="1683911"/>
            <a:ext cx="3991955" cy="2982452"/>
          </a:xfrm>
          <a:prstGeom prst="rect">
            <a:avLst/>
          </a:prstGeom>
        </p:spPr>
      </p:pic>
      <p:sp>
        <p:nvSpPr>
          <p:cNvPr id="24" name="テキスト ボックス 23"/>
          <p:cNvSpPr txBox="1"/>
          <p:nvPr/>
        </p:nvSpPr>
        <p:spPr>
          <a:xfrm>
            <a:off x="4658474" y="1106604"/>
            <a:ext cx="4024441" cy="53566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171450" lvl="1" indent="-171450" algn="l" fontAlgn="auto">
              <a:spcBef>
                <a:spcPts val="0"/>
              </a:spcBef>
              <a:spcAft>
                <a:spcPts val="0"/>
              </a:spcAft>
              <a:buFont typeface="Wingdings" panose="05000000000000000000" pitchFamily="2" charset="2"/>
              <a:buChar char="u"/>
            </a:pPr>
            <a:r>
              <a:rPr lang="en-US" altLang="ja-JP" sz="1200" b="1" dirty="0" smtClean="0">
                <a:effectLst/>
                <a:latin typeface="Calibri" panose="020F0502020204030204" pitchFamily="34" charset="0"/>
              </a:rPr>
              <a:t>Browser</a:t>
            </a:r>
          </a:p>
          <a:p>
            <a:pPr marL="0" lvl="1" algn="l" fontAlgn="auto">
              <a:spcBef>
                <a:spcPts val="0"/>
              </a:spcBef>
              <a:spcAft>
                <a:spcPts val="0"/>
              </a:spcAft>
            </a:pPr>
            <a:r>
              <a:rPr lang="en-US" altLang="ja-JP" sz="1000" b="1" dirty="0" smtClean="0">
                <a:effectLst/>
                <a:latin typeface="Calibri" panose="020F0502020204030204" pitchFamily="34" charset="0"/>
              </a:rPr>
              <a:t>Go </a:t>
            </a:r>
            <a:r>
              <a:rPr lang="en-US" altLang="ja-JP" sz="1000" b="1" dirty="0">
                <a:effectLst/>
                <a:latin typeface="Calibri" panose="020F0502020204030204" pitchFamily="34" charset="0"/>
              </a:rPr>
              <a:t>to [Setup] -&gt; [Advanced setup] -&gt; </a:t>
            </a:r>
            <a:r>
              <a:rPr lang="en-US" altLang="ja-JP" sz="1000" b="1" dirty="0" smtClean="0">
                <a:effectLst/>
                <a:latin typeface="Calibri" panose="020F0502020204030204" pitchFamily="34" charset="0"/>
              </a:rPr>
              <a:t>[Maintenance] -&gt; [HDD </a:t>
            </a:r>
            <a:r>
              <a:rPr lang="en-US" altLang="ja-JP" sz="1000" b="1" dirty="0">
                <a:effectLst/>
                <a:latin typeface="Calibri" panose="020F0502020204030204" pitchFamily="34" charset="0"/>
              </a:rPr>
              <a:t>information] -&gt; </a:t>
            </a:r>
            <a:r>
              <a:rPr lang="en-US" altLang="ja-JP" sz="1000" b="1" dirty="0" smtClean="0">
                <a:effectLst/>
                <a:latin typeface="Calibri" panose="020F0502020204030204" pitchFamily="34" charset="0"/>
              </a:rPr>
              <a:t>[Download HDD viewer]</a:t>
            </a:r>
            <a:endParaRPr lang="en-US" altLang="ja-JP" sz="10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200" dirty="0">
              <a:solidFill>
                <a:schemeClr val="tx1"/>
              </a:solidFill>
              <a:effectLst/>
              <a:latin typeface="Calibri" panose="020F0502020204030204" pitchFamily="34" charset="0"/>
            </a:endParaRPr>
          </a:p>
        </p:txBody>
      </p:sp>
      <p:sp>
        <p:nvSpPr>
          <p:cNvPr id="27" name="角丸四角形 26"/>
          <p:cNvSpPr/>
          <p:nvPr/>
        </p:nvSpPr>
        <p:spPr>
          <a:xfrm>
            <a:off x="6054970" y="4394976"/>
            <a:ext cx="1506416" cy="161474"/>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8" name="角丸四角形吹き出し 27"/>
          <p:cNvSpPr/>
          <p:nvPr/>
        </p:nvSpPr>
        <p:spPr>
          <a:xfrm>
            <a:off x="7728793" y="4223709"/>
            <a:ext cx="1200054" cy="332741"/>
          </a:xfrm>
          <a:prstGeom prst="wedgeRoundRectCallout">
            <a:avLst>
              <a:gd name="adj1" fmla="val -62521"/>
              <a:gd name="adj2" fmla="val 2683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Click “Download” to download to PC</a:t>
            </a:r>
            <a:endParaRPr lang="en-US" altLang="ja-JP" sz="900" b="1" dirty="0">
              <a:solidFill>
                <a:schemeClr val="tx1"/>
              </a:solidFill>
              <a:effectLst/>
              <a:latin typeface="Calibri" panose="020F0502020204030204" pitchFamily="34" charset="0"/>
            </a:endParaRPr>
          </a:p>
        </p:txBody>
      </p:sp>
      <p:sp>
        <p:nvSpPr>
          <p:cNvPr id="32" name="正方形/長方形 31"/>
          <p:cNvSpPr/>
          <p:nvPr/>
        </p:nvSpPr>
        <p:spPr>
          <a:xfrm>
            <a:off x="4719355" y="4723476"/>
            <a:ext cx="3086733" cy="215444"/>
          </a:xfrm>
          <a:prstGeom prst="rect">
            <a:avLst/>
          </a:prstGeom>
        </p:spPr>
        <p:txBody>
          <a:bodyPr wrap="square">
            <a:spAutoFit/>
          </a:bodyPr>
          <a:lstStyle/>
          <a:p>
            <a:pPr algn="l"/>
            <a:r>
              <a:rPr lang="en-US" altLang="ja-JP" sz="800" i="1" dirty="0" smtClean="0">
                <a:solidFill>
                  <a:srgbClr val="FF0000"/>
                </a:solidFill>
                <a:effectLst/>
                <a:latin typeface="Calibri" panose="020F0502020204030204" pitchFamily="34" charset="0"/>
              </a:rPr>
              <a:t>* The above GUI image is NX400. This is just for reference.</a:t>
            </a:r>
            <a:endParaRPr lang="ja-JP" altLang="en-US" sz="800" i="1" dirty="0">
              <a:solidFill>
                <a:srgbClr val="FF0000"/>
              </a:solidFill>
              <a:effectLst/>
              <a:latin typeface="Calibri" panose="020F0502020204030204" pitchFamily="34" charset="0"/>
            </a:endParaRPr>
          </a:p>
        </p:txBody>
      </p:sp>
      <p:sp>
        <p:nvSpPr>
          <p:cNvPr id="35" name="テキスト ボックス 34"/>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146027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488" y="5001"/>
            <a:ext cx="625555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(HDD Removal)</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5" name="テキスト ボックス 14"/>
          <p:cNvSpPr txBox="1"/>
          <p:nvPr/>
        </p:nvSpPr>
        <p:spPr>
          <a:xfrm>
            <a:off x="344367" y="702750"/>
            <a:ext cx="8584480" cy="296319"/>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Go to [Setup] -&gt; [Advanced setup] -&gt; [HDD management] -&gt; [General] -&gt; [Remove HDD]</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p:txBody>
      </p:sp>
      <p:pic>
        <p:nvPicPr>
          <p:cNvPr id="3" name="図 2"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65" y="1436059"/>
            <a:ext cx="4013154" cy="2952022"/>
          </a:xfrm>
          <a:prstGeom prst="rect">
            <a:avLst/>
          </a:prstGeom>
        </p:spPr>
      </p:pic>
      <p:pic>
        <p:nvPicPr>
          <p:cNvPr id="4" name="図 3"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922" y="1438152"/>
            <a:ext cx="3628749" cy="2949929"/>
          </a:xfrm>
          <a:prstGeom prst="rect">
            <a:avLst/>
          </a:prstGeom>
        </p:spPr>
      </p:pic>
      <p:sp>
        <p:nvSpPr>
          <p:cNvPr id="16" name="角丸四角形 15"/>
          <p:cNvSpPr/>
          <p:nvPr/>
        </p:nvSpPr>
        <p:spPr>
          <a:xfrm>
            <a:off x="562715" y="4011284"/>
            <a:ext cx="2028093" cy="84924"/>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7" name="角丸四角形吹き出し 16"/>
          <p:cNvSpPr/>
          <p:nvPr/>
        </p:nvSpPr>
        <p:spPr>
          <a:xfrm>
            <a:off x="2771340" y="3845152"/>
            <a:ext cx="1519322" cy="251056"/>
          </a:xfrm>
          <a:prstGeom prst="wedgeRoundRectCallout">
            <a:avLst>
              <a:gd name="adj1" fmla="val -60217"/>
              <a:gd name="adj2" fmla="val 3564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1. Click “Remove HDD”</a:t>
            </a:r>
            <a:endParaRPr lang="en-US" altLang="ja-JP" sz="900" b="1" dirty="0">
              <a:solidFill>
                <a:schemeClr val="tx1"/>
              </a:solidFill>
              <a:effectLst/>
              <a:latin typeface="Calibri" panose="020F0502020204030204" pitchFamily="34" charset="0"/>
            </a:endParaRPr>
          </a:p>
        </p:txBody>
      </p:sp>
      <p:sp>
        <p:nvSpPr>
          <p:cNvPr id="18" name="二等辺三角形 17"/>
          <p:cNvSpPr/>
          <p:nvPr/>
        </p:nvSpPr>
        <p:spPr>
          <a:xfrm rot="16200000" flipV="1">
            <a:off x="3569989" y="2822663"/>
            <a:ext cx="2280744" cy="2971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19" name="角丸四角形 18"/>
          <p:cNvSpPr/>
          <p:nvPr/>
        </p:nvSpPr>
        <p:spPr>
          <a:xfrm>
            <a:off x="7778262" y="2009516"/>
            <a:ext cx="475276" cy="1835636"/>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角丸四角形吹き出し 19"/>
          <p:cNvSpPr/>
          <p:nvPr/>
        </p:nvSpPr>
        <p:spPr>
          <a:xfrm>
            <a:off x="7228074" y="1440041"/>
            <a:ext cx="1792833" cy="251056"/>
          </a:xfrm>
          <a:prstGeom prst="wedgeRoundRectCallout">
            <a:avLst>
              <a:gd name="adj1" fmla="val 2060"/>
              <a:gd name="adj2" fmla="val 182732"/>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2. Select “HDD” want to remove</a:t>
            </a:r>
            <a:endParaRPr lang="en-US" altLang="ja-JP" sz="900" b="1" dirty="0">
              <a:solidFill>
                <a:schemeClr val="tx1"/>
              </a:solidFill>
              <a:effectLst/>
              <a:latin typeface="Calibri" panose="020F0502020204030204" pitchFamily="34" charset="0"/>
            </a:endParaRPr>
          </a:p>
        </p:txBody>
      </p:sp>
      <p:sp>
        <p:nvSpPr>
          <p:cNvPr id="21" name="角丸四角形 20"/>
          <p:cNvSpPr/>
          <p:nvPr/>
        </p:nvSpPr>
        <p:spPr>
          <a:xfrm>
            <a:off x="7410834" y="4237021"/>
            <a:ext cx="461316" cy="84924"/>
          </a:xfrm>
          <a:prstGeom prst="roundRect">
            <a:avLst>
              <a:gd name="adj" fmla="val 740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角丸四角形吹き出し 23"/>
          <p:cNvSpPr/>
          <p:nvPr/>
        </p:nvSpPr>
        <p:spPr>
          <a:xfrm>
            <a:off x="7378595" y="3912628"/>
            <a:ext cx="1519322" cy="251056"/>
          </a:xfrm>
          <a:prstGeom prst="wedgeRoundRectCallout">
            <a:avLst>
              <a:gd name="adj1" fmla="val -32439"/>
              <a:gd name="adj2" fmla="val 80003"/>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900" b="1" dirty="0" smtClean="0">
                <a:solidFill>
                  <a:schemeClr val="tx1"/>
                </a:solidFill>
                <a:effectLst/>
                <a:latin typeface="Calibri" panose="020F0502020204030204" pitchFamily="34" charset="0"/>
              </a:rPr>
              <a:t>3. Click “Start” to remove it</a:t>
            </a:r>
            <a:endParaRPr lang="en-US" altLang="ja-JP" sz="900" b="1" dirty="0">
              <a:solidFill>
                <a:schemeClr val="tx1"/>
              </a:solidFill>
              <a:effectLst/>
              <a:latin typeface="Calibri" panose="020F0502020204030204" pitchFamily="34" charset="0"/>
            </a:endParaRPr>
          </a:p>
        </p:txBody>
      </p:sp>
      <p:sp>
        <p:nvSpPr>
          <p:cNvPr id="27" name="テキスト ボックス 26"/>
          <p:cNvSpPr txBox="1"/>
          <p:nvPr/>
        </p:nvSpPr>
        <p:spPr>
          <a:xfrm>
            <a:off x="5516715" y="4465441"/>
            <a:ext cx="3381202" cy="215444"/>
          </a:xfrm>
          <a:prstGeom prst="rect">
            <a:avLst/>
          </a:prstGeom>
          <a:noFill/>
        </p:spPr>
        <p:txBody>
          <a:bodyPr wrap="square" rtlCol="0">
            <a:spAutoFit/>
          </a:bodyPr>
          <a:lstStyle/>
          <a:p>
            <a:pPr algn="l"/>
            <a:r>
              <a:rPr kumimoji="1" lang="en-US" altLang="ja-JP" sz="800" b="1" dirty="0" smtClean="0">
                <a:solidFill>
                  <a:srgbClr val="FF0000"/>
                </a:solidFill>
                <a:effectLst/>
                <a:latin typeface="Calibri" panose="020F0502020204030204" pitchFamily="34" charset="0"/>
              </a:rPr>
              <a:t>Note: </a:t>
            </a:r>
            <a:r>
              <a:rPr kumimoji="1" lang="en-US" altLang="ja-JP" sz="800" dirty="0" smtClean="0">
                <a:effectLst/>
                <a:latin typeface="Calibri" panose="020F0502020204030204" pitchFamily="34" charset="0"/>
              </a:rPr>
              <a:t>HDDs running RAID5/RAID6 mode cannot be played on the HDD viewer.</a:t>
            </a:r>
            <a:endParaRPr kumimoji="1" lang="ja-JP" altLang="en-US" sz="800" dirty="0">
              <a:effectLst/>
              <a:latin typeface="Calibri" panose="020F0502020204030204" pitchFamily="34" charset="0"/>
            </a:endParaRPr>
          </a:p>
        </p:txBody>
      </p:sp>
      <p:sp>
        <p:nvSpPr>
          <p:cNvPr id="34" name="正方形/長方形 33"/>
          <p:cNvSpPr/>
          <p:nvPr/>
        </p:nvSpPr>
        <p:spPr>
          <a:xfrm>
            <a:off x="4852705" y="4723476"/>
            <a:ext cx="3086733" cy="215444"/>
          </a:xfrm>
          <a:prstGeom prst="rect">
            <a:avLst/>
          </a:prstGeom>
        </p:spPr>
        <p:txBody>
          <a:bodyPr wrap="square">
            <a:spAutoFit/>
          </a:bodyPr>
          <a:lstStyle/>
          <a:p>
            <a:pPr algn="l"/>
            <a:r>
              <a:rPr lang="en-US" altLang="ja-JP" sz="800" i="1" dirty="0" smtClean="0">
                <a:solidFill>
                  <a:srgbClr val="FF0000"/>
                </a:solidFill>
                <a:effectLst/>
                <a:latin typeface="Calibri" panose="020F0502020204030204" pitchFamily="34" charset="0"/>
              </a:rPr>
              <a:t>* The above GUI image is NX300. This is just for reference.</a:t>
            </a:r>
            <a:endParaRPr lang="ja-JP" altLang="en-US" sz="800" i="1" dirty="0">
              <a:solidFill>
                <a:srgbClr val="FF0000"/>
              </a:solidFill>
              <a:effectLst/>
              <a:latin typeface="Calibri" panose="020F0502020204030204" pitchFamily="34" charset="0"/>
            </a:endParaRPr>
          </a:p>
        </p:txBody>
      </p:sp>
      <p:sp>
        <p:nvSpPr>
          <p:cNvPr id="33" name="テキスト ボックス 32"/>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899638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26" y="10863"/>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Software</a:t>
            </a:r>
            <a:endParaRPr lang="en-US" sz="13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正方形/長方形 9"/>
          <p:cNvSpPr/>
          <p:nvPr/>
        </p:nvSpPr>
        <p:spPr>
          <a:xfrm>
            <a:off x="705988" y="2045697"/>
            <a:ext cx="7621936" cy="26188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a:endParaRPr kumimoji="1" lang="ja-JP" altLang="en-US"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377" y="2599134"/>
            <a:ext cx="2910882" cy="189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06935"/>
            <a:ext cx="2785218" cy="34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4273710" y="2928421"/>
            <a:ext cx="3733949" cy="343520"/>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ja-JP" altLang="en-US" sz="1600" dirty="0" smtClean="0">
                <a:solidFill>
                  <a:srgbClr val="0000FF"/>
                </a:solidFill>
                <a:effectLst/>
                <a:latin typeface="Calibri" panose="020F0502020204030204" pitchFamily="34" charset="0"/>
              </a:rPr>
              <a:t>← </a:t>
            </a:r>
            <a:r>
              <a:rPr lang="en-US" altLang="ja-JP" sz="1600" dirty="0" smtClean="0">
                <a:solidFill>
                  <a:srgbClr val="0000FF"/>
                </a:solidFill>
                <a:effectLst/>
                <a:latin typeface="Calibri" panose="020F0502020204030204" pitchFamily="34" charset="0"/>
              </a:rPr>
              <a:t>Double click to execute the software</a:t>
            </a:r>
            <a:endParaRPr lang="en-US" altLang="ja-JP" sz="1600" dirty="0">
              <a:solidFill>
                <a:srgbClr val="0000FF"/>
              </a:solidFill>
              <a:effectLst/>
              <a:latin typeface="Calibri" panose="020F0502020204030204" pitchFamily="34" charset="0"/>
            </a:endParaRPr>
          </a:p>
        </p:txBody>
      </p:sp>
      <p:sp>
        <p:nvSpPr>
          <p:cNvPr id="17" name="テキスト ボックス 16"/>
          <p:cNvSpPr txBox="1"/>
          <p:nvPr/>
        </p:nvSpPr>
        <p:spPr>
          <a:xfrm>
            <a:off x="344367" y="691026"/>
            <a:ext cx="8584480" cy="106156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After copying HDD viewer to USB or downloaded to PC, unzip “NX_HDD_Viewer.zip”</a:t>
            </a: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When unzipped, “NxHddViewer_Install-less” folder is created.</a:t>
            </a:r>
          </a:p>
          <a:p>
            <a:pPr marL="285750" indent="-285750" algn="l">
              <a:buFont typeface="Wingdings" panose="05000000000000000000" pitchFamily="2" charset="2"/>
              <a:buChar char="n"/>
            </a:pPr>
            <a:r>
              <a:rPr lang="en-US" altLang="ja-JP" sz="1600" b="1" dirty="0" smtClean="0">
                <a:solidFill>
                  <a:schemeClr val="tx1"/>
                </a:solidFill>
                <a:effectLst/>
                <a:latin typeface="Calibri" panose="020F0502020204030204" pitchFamily="34" charset="0"/>
              </a:rPr>
              <a:t>Remove HDD, and connect USB-SATA conversion cable to PC, then double click “NxHddViewer.exe” to execute the software. (The HDD viewer can be used without installation)</a:t>
            </a:r>
            <a:endParaRPr lang="en-US" altLang="ja-JP" sz="1600" b="1" dirty="0">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p:txBody>
      </p:sp>
      <p:sp>
        <p:nvSpPr>
          <p:cNvPr id="26" name="テキスト ボックス 25"/>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2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9"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5934174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3488" y="-861"/>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Tahoma" panose="020B0604030504040204" pitchFamily="34" charset="0"/>
                <a:cs typeface="Tahoma" panose="020B0604030504040204" pitchFamily="34" charset="0"/>
              </a:rPr>
              <a:t>HDD Viewer </a:t>
            </a:r>
            <a:r>
              <a:rPr lang="en-US" altLang="ja-JP" sz="1800" b="1" dirty="0" smtClean="0">
                <a:latin typeface="Calibri" panose="020F0502020204030204" pitchFamily="34" charset="0"/>
                <a:ea typeface="Tahoma" panose="020B0604030504040204" pitchFamily="34" charset="0"/>
                <a:cs typeface="Tahoma" panose="020B0604030504040204" pitchFamily="34" charset="0"/>
              </a:rPr>
              <a:t>(Tested USB/SATA Convertor by SSBD)</a:t>
            </a:r>
            <a:endParaRPr lang="en-US" sz="1100" b="1" dirty="0">
              <a:solidFill>
                <a:srgbClr val="FF6600"/>
              </a:solidFill>
              <a:latin typeface="Calibri" panose="020F0502020204030204" pitchFamily="34" charset="0"/>
              <a:ea typeface="Tahoma" panose="020B0604030504040204" pitchFamily="34" charset="0"/>
              <a:cs typeface="Tahoma" panose="020B0604030504040204" pitchFamily="34" charset="0"/>
            </a:endParaRPr>
          </a:p>
        </p:txBody>
      </p:sp>
      <p:sp>
        <p:nvSpPr>
          <p:cNvPr id="10" name="テキスト ボックス 9"/>
          <p:cNvSpPr txBox="1"/>
          <p:nvPr/>
        </p:nvSpPr>
        <p:spPr>
          <a:xfrm>
            <a:off x="344367" y="673440"/>
            <a:ext cx="5733420" cy="356466"/>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Operation confirmed models</a:t>
            </a:r>
            <a:endParaRPr lang="en-US" altLang="ja-JP" sz="1600" dirty="0">
              <a:solidFill>
                <a:schemeClr val="tx1"/>
              </a:solidFill>
              <a:effectLst/>
              <a:latin typeface="Calibri" panose="020F0502020204030204" pitchFamily="34" charset="0"/>
            </a:endParaRPr>
          </a:p>
        </p:txBody>
      </p:sp>
      <p:graphicFrame>
        <p:nvGraphicFramePr>
          <p:cNvPr id="11" name="表 10"/>
          <p:cNvGraphicFramePr>
            <a:graphicFrameLocks noGrp="1"/>
          </p:cNvGraphicFramePr>
          <p:nvPr>
            <p:extLst>
              <p:ext uri="{D42A27DB-BD31-4B8C-83A1-F6EECF244321}">
                <p14:modId xmlns:p14="http://schemas.microsoft.com/office/powerpoint/2010/main" val="3635910751"/>
              </p:ext>
            </p:extLst>
          </p:nvPr>
        </p:nvGraphicFramePr>
        <p:xfrm>
          <a:off x="451337" y="1203971"/>
          <a:ext cx="8364417" cy="1692000"/>
        </p:xfrm>
        <a:graphic>
          <a:graphicData uri="http://schemas.openxmlformats.org/drawingml/2006/table">
            <a:tbl>
              <a:tblPr firstRow="1" bandRow="1">
                <a:tableStyleId>{5940675A-B579-460E-94D1-54222C63F5DA}</a:tableStyleId>
              </a:tblPr>
              <a:tblGrid>
                <a:gridCol w="2788139">
                  <a:extLst>
                    <a:ext uri="{9D8B030D-6E8A-4147-A177-3AD203B41FA5}">
                      <a16:colId xmlns:a16="http://schemas.microsoft.com/office/drawing/2014/main" val="20000"/>
                    </a:ext>
                  </a:extLst>
                </a:gridCol>
                <a:gridCol w="2788139">
                  <a:extLst>
                    <a:ext uri="{9D8B030D-6E8A-4147-A177-3AD203B41FA5}">
                      <a16:colId xmlns:a16="http://schemas.microsoft.com/office/drawing/2014/main" val="20001"/>
                    </a:ext>
                  </a:extLst>
                </a:gridCol>
                <a:gridCol w="2788139">
                  <a:extLst>
                    <a:ext uri="{9D8B030D-6E8A-4147-A177-3AD203B41FA5}">
                      <a16:colId xmlns:a16="http://schemas.microsoft.com/office/drawing/2014/main" val="20002"/>
                    </a:ext>
                  </a:extLst>
                </a:gridCol>
              </a:tblGrid>
              <a:tr h="288000">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CENTURY</a:t>
                      </a:r>
                    </a:p>
                  </a:txBody>
                  <a:tcPr marL="81143" marR="81143" marT="40571" marB="40571" anchor="ctr">
                    <a:solidFill>
                      <a:schemeClr val="accent5">
                        <a:lumMod val="40000"/>
                        <a:lumOff val="60000"/>
                      </a:schemeClr>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0"/>
                  </a:ext>
                </a:extLst>
              </a:tr>
              <a:tr h="288000">
                <a:tc>
                  <a:txBody>
                    <a:bodyPr/>
                    <a:lstStyle/>
                    <a:p>
                      <a:pPr algn="ctr"/>
                      <a:r>
                        <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CRAISU3S6G</a:t>
                      </a:r>
                    </a:p>
                  </a:txBody>
                  <a:tcPr marL="81143" marR="81143" marT="40571" marB="40571" anchor="ctr"/>
                </a:tc>
                <a:tc>
                  <a:txBody>
                    <a:bodyPr/>
                    <a:lstStyle/>
                    <a:p>
                      <a:pPr algn="ctr"/>
                      <a:r>
                        <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CSDRU3B6G</a:t>
                      </a:r>
                    </a:p>
                  </a:txBody>
                  <a:tcPr marL="81143" marR="81143" marT="40571" marB="40571" anchor="ctr"/>
                </a:tc>
                <a:tc>
                  <a:txBody>
                    <a:bodyPr/>
                    <a:lstStyle/>
                    <a:p>
                      <a:pPr algn="ctr" defTabSz="965200" fontAlgn="auto">
                        <a:spcBef>
                          <a:spcPts val="0"/>
                        </a:spcBef>
                        <a:spcAft>
                          <a:spcPts val="0"/>
                        </a:spcAft>
                        <a:tabLst/>
                      </a:pPr>
                      <a:r>
                        <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CROSU31S</a:t>
                      </a:r>
                    </a:p>
                  </a:txBody>
                  <a:tcPr marL="81143" marR="81143" marT="40571" marB="40571" anchor="ctr"/>
                </a:tc>
                <a:extLst>
                  <a:ext uri="{0D108BD9-81ED-4DB2-BD59-A6C34878D82A}">
                    <a16:rowId xmlns:a16="http://schemas.microsoft.com/office/drawing/2014/main" val="10001"/>
                  </a:ext>
                </a:extLst>
              </a:tr>
              <a:tr h="1116000">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tc>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tc>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tc>
                <a:extLst>
                  <a:ext uri="{0D108BD9-81ED-4DB2-BD59-A6C34878D82A}">
                    <a16:rowId xmlns:a16="http://schemas.microsoft.com/office/drawing/2014/main" val="10002"/>
                  </a:ext>
                </a:extLst>
              </a:tr>
            </a:tbl>
          </a:graphicData>
        </a:graphic>
      </p:graphicFrame>
      <p:pic>
        <p:nvPicPr>
          <p:cNvPr id="1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6949" r="11084" b="18672"/>
          <a:stretch/>
        </p:blipFill>
        <p:spPr bwMode="auto">
          <a:xfrm>
            <a:off x="1093566" y="1864538"/>
            <a:ext cx="1315530" cy="95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7639" b="18774"/>
          <a:stretch/>
        </p:blipFill>
        <p:spPr bwMode="auto">
          <a:xfrm>
            <a:off x="3887517" y="1882123"/>
            <a:ext cx="1479517" cy="94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12047" b="12760"/>
          <a:stretch/>
        </p:blipFill>
        <p:spPr bwMode="auto">
          <a:xfrm>
            <a:off x="6742407" y="1819714"/>
            <a:ext cx="1381692" cy="103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表 15"/>
          <p:cNvGraphicFramePr>
            <a:graphicFrameLocks noGrp="1"/>
          </p:cNvGraphicFramePr>
          <p:nvPr>
            <p:extLst>
              <p:ext uri="{D42A27DB-BD31-4B8C-83A1-F6EECF244321}">
                <p14:modId xmlns:p14="http://schemas.microsoft.com/office/powerpoint/2010/main" val="2215796103"/>
              </p:ext>
            </p:extLst>
          </p:nvPr>
        </p:nvGraphicFramePr>
        <p:xfrm>
          <a:off x="451337" y="3057022"/>
          <a:ext cx="8364417" cy="1614738"/>
        </p:xfrm>
        <a:graphic>
          <a:graphicData uri="http://schemas.openxmlformats.org/drawingml/2006/table">
            <a:tbl>
              <a:tblPr firstRow="1" bandRow="1">
                <a:tableStyleId>{5940675A-B579-460E-94D1-54222C63F5DA}</a:tableStyleId>
              </a:tblPr>
              <a:tblGrid>
                <a:gridCol w="2788139">
                  <a:extLst>
                    <a:ext uri="{9D8B030D-6E8A-4147-A177-3AD203B41FA5}">
                      <a16:colId xmlns:a16="http://schemas.microsoft.com/office/drawing/2014/main" val="20000"/>
                    </a:ext>
                  </a:extLst>
                </a:gridCol>
                <a:gridCol w="2788139">
                  <a:extLst>
                    <a:ext uri="{9D8B030D-6E8A-4147-A177-3AD203B41FA5}">
                      <a16:colId xmlns:a16="http://schemas.microsoft.com/office/drawing/2014/main" val="20001"/>
                    </a:ext>
                  </a:extLst>
                </a:gridCol>
                <a:gridCol w="2788139">
                  <a:extLst>
                    <a:ext uri="{9D8B030D-6E8A-4147-A177-3AD203B41FA5}">
                      <a16:colId xmlns:a16="http://schemas.microsoft.com/office/drawing/2014/main" val="20002"/>
                    </a:ext>
                  </a:extLst>
                </a:gridCol>
              </a:tblGrid>
              <a:tr h="288000">
                <a:tc grid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Startech</a:t>
                      </a:r>
                      <a:endParaRPr lang="ja-JP" altLang="en-US"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solidFill>
                      <a:schemeClr val="accent5">
                        <a:lumMod val="40000"/>
                        <a:lumOff val="60000"/>
                      </a:schemeClr>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0"/>
                  </a:ext>
                </a:extLst>
              </a:tr>
              <a:tr h="288000">
                <a:tc>
                  <a:txBody>
                    <a:bodyPr/>
                    <a:lstStyle/>
                    <a:p>
                      <a:pPr algn="ct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SATDOCKU3S</a:t>
                      </a:r>
                      <a:endParaRPr lang="en-US" altLang="ja-JP" sz="1200" b="1" dirty="0" smtClean="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nchor="ctr">
                    <a:solidFill>
                      <a:schemeClr val="bg1"/>
                    </a:solidFill>
                  </a:tcPr>
                </a:tc>
                <a:tc>
                  <a:txBody>
                    <a:bodyPr/>
                    <a:lstStyle/>
                    <a:p>
                      <a:pPr algn="ct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SDOCKU33EBV</a:t>
                      </a:r>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nchor="ctr">
                    <a:solidFill>
                      <a:schemeClr val="bg1"/>
                    </a:solidFill>
                  </a:tcPr>
                </a:tc>
                <a:tc>
                  <a:txBody>
                    <a:bodyPr/>
                    <a:lstStyle/>
                    <a:p>
                      <a:pPr algn="ctr" defTabSz="965200" fontAlgn="auto">
                        <a:spcBef>
                          <a:spcPts val="0"/>
                        </a:spcBef>
                        <a:spcAft>
                          <a:spcPts val="0"/>
                        </a:spcAft>
                        <a:tabLst/>
                      </a:pP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SDOCKU33EF</a:t>
                      </a:r>
                      <a:endParaRPr lang="en-US" altLang="ja-JP" sz="1200" b="1" dirty="0">
                        <a:solidFill>
                          <a:schemeClr val="tx2"/>
                        </a:solidFill>
                        <a:effectLst/>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nchor="ctr">
                    <a:solidFill>
                      <a:schemeClr val="bg1"/>
                    </a:solidFill>
                  </a:tcPr>
                </a:tc>
                <a:extLst>
                  <a:ext uri="{0D108BD9-81ED-4DB2-BD59-A6C34878D82A}">
                    <a16:rowId xmlns:a16="http://schemas.microsoft.com/office/drawing/2014/main" val="10001"/>
                  </a:ext>
                </a:extLst>
              </a:tr>
              <a:tr h="1038738">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solidFill>
                      <a:schemeClr val="bg1"/>
                    </a:solidFill>
                  </a:tcPr>
                </a:tc>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solidFill>
                      <a:schemeClr val="bg1"/>
                    </a:solidFill>
                  </a:tcPr>
                </a:tc>
                <a:tc>
                  <a:txBody>
                    <a:bodyPr/>
                    <a:lstStyle/>
                    <a:p>
                      <a:endParaRPr kumimoji="1" lang="ja-JP" altLang="en-US" sz="1200" b="1"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81143" marR="81143" marT="40571" marB="40571">
                    <a:solidFill>
                      <a:schemeClr val="bg1"/>
                    </a:solidFill>
                  </a:tcPr>
                </a:tc>
                <a:extLst>
                  <a:ext uri="{0D108BD9-81ED-4DB2-BD59-A6C34878D82A}">
                    <a16:rowId xmlns:a16="http://schemas.microsoft.com/office/drawing/2014/main" val="10002"/>
                  </a:ext>
                </a:extLst>
              </a:tr>
            </a:tbl>
          </a:graphicData>
        </a:graphic>
      </p:graphicFrame>
      <p:pic>
        <p:nvPicPr>
          <p:cNvPr id="1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8222" b="12490"/>
          <a:stretch/>
        </p:blipFill>
        <p:spPr bwMode="auto">
          <a:xfrm>
            <a:off x="1071466" y="3678102"/>
            <a:ext cx="1383177" cy="958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2279" b="13984"/>
          <a:stretch/>
        </p:blipFill>
        <p:spPr bwMode="auto">
          <a:xfrm>
            <a:off x="3935687" y="3669314"/>
            <a:ext cx="1311628" cy="967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7302" y="3666090"/>
            <a:ext cx="976235" cy="97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0"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146027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6722" y="55004"/>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18"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8356" y="1240099"/>
            <a:ext cx="2167379" cy="150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3"/>
          <p:cNvSpPr txBox="1">
            <a:spLocks noChangeArrowheads="1"/>
          </p:cNvSpPr>
          <p:nvPr/>
        </p:nvSpPr>
        <p:spPr bwMode="auto">
          <a:xfrm>
            <a:off x="165104" y="670420"/>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5M 360-deg. Fisheye cameras, </a:t>
            </a:r>
            <a:r>
              <a:rPr lang="en-US" altLang="ja-JP" sz="1800" b="1" dirty="0">
                <a:effectLst/>
                <a:ea typeface="Meiryo UI" pitchFamily="50" charset="-128"/>
                <a:cs typeface="Meiryo UI" pitchFamily="50" charset="-128"/>
              </a:rPr>
              <a:t>model </a:t>
            </a:r>
            <a:r>
              <a:rPr lang="en-US" altLang="ja-JP" sz="1800" b="1" dirty="0" smtClean="0">
                <a:effectLst/>
                <a:ea typeface="Meiryo UI" pitchFamily="50" charset="-128"/>
                <a:cs typeface="Meiryo UI" pitchFamily="50" charset="-128"/>
              </a:rPr>
              <a:t>WV-S4150 and WV-S4550L.</a:t>
            </a:r>
            <a:endParaRPr lang="en-US" altLang="ja-JP" sz="1800" b="1" dirty="0">
              <a:effectLst/>
              <a:ea typeface="Meiryo UI" pitchFamily="50" charset="-128"/>
              <a:cs typeface="Meiryo UI" pitchFamily="50" charset="-128"/>
            </a:endParaRPr>
          </a:p>
        </p:txBody>
      </p:sp>
      <p:pic>
        <p:nvPicPr>
          <p:cNvPr id="20" name="Picture 4" descr="H.265 / H.264 / 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38" y="2251861"/>
            <a:ext cx="1019175" cy="2381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3788380" y="2625454"/>
            <a:ext cx="1667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Indoor model</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WV-S4150</a:t>
            </a:r>
          </a:p>
        </p:txBody>
      </p:sp>
      <p:sp>
        <p:nvSpPr>
          <p:cNvPr id="22" name="Rectangle 3"/>
          <p:cNvSpPr>
            <a:spLocks noChangeArrowheads="1"/>
          </p:cNvSpPr>
          <p:nvPr/>
        </p:nvSpPr>
        <p:spPr bwMode="auto">
          <a:xfrm>
            <a:off x="6421719" y="2653313"/>
            <a:ext cx="18723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Outdoor Vandal with IR-LED</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WV-S4550L</a:t>
            </a:r>
          </a:p>
        </p:txBody>
      </p:sp>
      <p:pic>
        <p:nvPicPr>
          <p:cNvPr id="25" name="Picture 6" descr="https://images-na.ssl-images-amazon.com/images/G/01/photo/panasonic/aplus_2013q1/logo_ia_icon.jpg">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1565" y="2210569"/>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17"/>
          <p:cNvPicPr>
            <a:picLocks noChangeAspect="1"/>
          </p:cNvPicPr>
          <p:nvPr/>
        </p:nvPicPr>
        <p:blipFill>
          <a:blip r:embed="rId6" cstate="print">
            <a:extLst>
              <a:ext uri="{28A0092B-C50C-407E-A947-70E740481C1C}">
                <a14:useLocalDpi xmlns:a14="http://schemas.microsoft.com/office/drawing/2010/main" val="0"/>
              </a:ext>
            </a:extLst>
          </a:blip>
          <a:srcRect r="-12" b="-49"/>
          <a:stretch>
            <a:fillRect/>
          </a:stretch>
        </p:blipFill>
        <p:spPr bwMode="auto">
          <a:xfrm>
            <a:off x="6410353" y="1291377"/>
            <a:ext cx="1903551" cy="137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26"/>
          <p:cNvSpPr/>
          <p:nvPr/>
        </p:nvSpPr>
        <p:spPr>
          <a:xfrm>
            <a:off x="448493" y="3018992"/>
            <a:ext cx="8367261" cy="1815882"/>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Good peripheral resolution by stereo projection lens</a:t>
            </a:r>
          </a:p>
          <a:p>
            <a:pPr marL="171450" indent="-171450" algn="l">
              <a:buFont typeface="Wingdings" panose="05000000000000000000" pitchFamily="2" charset="2"/>
              <a:buChar char="l"/>
            </a:pPr>
            <a:r>
              <a:rPr lang="en-US" altLang="ja-JP" b="1" dirty="0">
                <a:effectLst/>
                <a:latin typeface="Calibri" panose="020F0502020204030204" pitchFamily="34" charset="0"/>
              </a:rPr>
              <a:t>Improved Wide dynamic Range by </a:t>
            </a:r>
            <a:r>
              <a:rPr lang="en-US" altLang="ja-JP" b="1" dirty="0" smtClean="0">
                <a:effectLst/>
                <a:latin typeface="Calibri" panose="020F0502020204030204" pitchFamily="34" charset="0"/>
              </a:rPr>
              <a:t>108dB</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Built in IR-LED : Max. 10m Reach distance (only WV-S4550L)</a:t>
            </a:r>
          </a:p>
          <a:p>
            <a:pPr marL="171450" indent="-171450" algn="l">
              <a:buFont typeface="Wingdings" panose="05000000000000000000" pitchFamily="2" charset="2"/>
              <a:buChar char="l"/>
            </a:pPr>
            <a:r>
              <a:rPr lang="en-US" altLang="ja-JP" b="1" dirty="0">
                <a:effectLst/>
                <a:latin typeface="Calibri" panose="020F0502020204030204" pitchFamily="34" charset="0"/>
              </a:rPr>
              <a:t>Provide best image by “Intelligent Auto (iA)”</a:t>
            </a:r>
          </a:p>
          <a:p>
            <a:pPr marL="171450" indent="-171450" algn="l">
              <a:buFont typeface="Wingdings" panose="05000000000000000000" pitchFamily="2" charset="2"/>
              <a:buChar char="l"/>
            </a:pPr>
            <a:r>
              <a:rPr lang="en-US" altLang="ja-JP" b="1" dirty="0">
                <a:effectLst/>
                <a:latin typeface="Calibri" panose="020F0502020204030204" pitchFamily="34" charset="0"/>
              </a:rPr>
              <a:t>Support Various </a:t>
            </a:r>
            <a:r>
              <a:rPr lang="en-US" altLang="ja-JP" b="1" dirty="0" smtClean="0">
                <a:effectLst/>
                <a:latin typeface="Calibri" panose="020F0502020204030204" pitchFamily="34" charset="0"/>
              </a:rPr>
              <a:t>Dewarp mode</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Enables to reduce bitrate by H.265 codec and new Smart Coding feature, </a:t>
            </a:r>
            <a:r>
              <a:rPr kumimoji="0" lang="ja-JP" altLang="en-US" b="1" kern="0" dirty="0">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“Frame rate control”</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Provide High secure system by Symantec certificate</a:t>
            </a:r>
          </a:p>
          <a:p>
            <a:pPr marL="171450" indent="-171450" algn="l">
              <a:buFont typeface="Wingdings" panose="05000000000000000000" pitchFamily="2" charset="2"/>
              <a:buChar char="l"/>
            </a:pPr>
            <a:r>
              <a:rPr lang="en-US" altLang="ja-JP" b="1" dirty="0">
                <a:effectLst/>
                <a:latin typeface="Calibri" panose="020F0502020204030204" pitchFamily="34" charset="0"/>
              </a:rPr>
              <a:t>Easy Installation and </a:t>
            </a:r>
            <a:r>
              <a:rPr lang="en-US" altLang="ja-JP" b="1" dirty="0" smtClean="0">
                <a:effectLst/>
                <a:latin typeface="Calibri" panose="020F0502020204030204" pitchFamily="34" charset="0"/>
              </a:rPr>
              <a:t>adjustment </a:t>
            </a:r>
            <a:r>
              <a:rPr lang="en-US" altLang="ja-JP" b="1" dirty="0">
                <a:effectLst/>
                <a:latin typeface="Calibri" panose="020F0502020204030204" pitchFamily="34" charset="0"/>
              </a:rPr>
              <a:t>by New attachment </a:t>
            </a:r>
            <a:r>
              <a:rPr lang="en-US" altLang="ja-JP" b="1" dirty="0" smtClean="0">
                <a:effectLst/>
                <a:latin typeface="Calibri" panose="020F0502020204030204" pitchFamily="34" charset="0"/>
              </a:rPr>
              <a:t>plate</a:t>
            </a:r>
            <a:endParaRPr lang="en-US" altLang="ja-JP" b="1" dirty="0">
              <a:effectLst/>
              <a:latin typeface="Calibri" panose="020F0502020204030204" pitchFamily="34" charset="0"/>
            </a:endParaRPr>
          </a:p>
        </p:txBody>
      </p:sp>
      <p:pic>
        <p:nvPicPr>
          <p:cNvPr id="28" name="Picture 2" descr="E:\user_data\pc_data\desktop\i-PRO_EXTREME_logo_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827" y="1597681"/>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3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4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4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55617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5756" y="3927"/>
            <a:ext cx="7674860" cy="525309"/>
          </a:xfrm>
        </p:spPr>
        <p:txBody>
          <a:bodyPr vert="horz" lIns="91440" tIns="45720" rIns="91440" bIns="45720" rtlCol="0" anchor="ctr">
            <a:norm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Version History</a:t>
            </a:r>
            <a:endParaRPr lang="en-US" b="1" dirty="0">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486374660"/>
              </p:ext>
            </p:extLst>
          </p:nvPr>
        </p:nvGraphicFramePr>
        <p:xfrm>
          <a:off x="82210" y="607414"/>
          <a:ext cx="8989518" cy="4029588"/>
        </p:xfrm>
        <a:graphic>
          <a:graphicData uri="http://schemas.openxmlformats.org/drawingml/2006/table">
            <a:tbl>
              <a:tblPr firstRow="1" bandRow="1">
                <a:tableStyleId>{5C22544A-7EE6-4342-B048-85BDC9FD1C3A}</a:tableStyleId>
              </a:tblPr>
              <a:tblGrid>
                <a:gridCol w="421338">
                  <a:extLst>
                    <a:ext uri="{9D8B030D-6E8A-4147-A177-3AD203B41FA5}">
                      <a16:colId xmlns:a16="http://schemas.microsoft.com/office/drawing/2014/main" val="20000"/>
                    </a:ext>
                  </a:extLst>
                </a:gridCol>
                <a:gridCol w="4608000">
                  <a:extLst>
                    <a:ext uri="{9D8B030D-6E8A-4147-A177-3AD203B41FA5}">
                      <a16:colId xmlns:a16="http://schemas.microsoft.com/office/drawing/2014/main" val="20001"/>
                    </a:ext>
                  </a:extLst>
                </a:gridCol>
                <a:gridCol w="162018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tblGrid>
              <a:tr h="304190">
                <a:tc>
                  <a:txBody>
                    <a:bodyPr/>
                    <a:lstStyle/>
                    <a:p>
                      <a:pPr algn="ctr"/>
                      <a:r>
                        <a:rPr kumimoji="1" lang="en-US" altLang="ja-JP" sz="1100" dirty="0" smtClean="0">
                          <a:latin typeface="Calibri" panose="020F0502020204030204" pitchFamily="34" charset="0"/>
                        </a:rPr>
                        <a:t>No</a:t>
                      </a:r>
                      <a:endParaRPr kumimoji="1" lang="ja-JP" altLang="en-US" sz="11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 contents</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Page No.</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Version</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Editor</a:t>
                      </a:r>
                      <a:endParaRPr kumimoji="1" lang="ja-JP" altLang="en-US" sz="1200" dirty="0">
                        <a:latin typeface="Calibri" panose="020F0502020204030204" pitchFamily="34" charset="0"/>
                      </a:endParaRPr>
                    </a:p>
                  </a:txBody>
                  <a:tcPr anchor="ctr"/>
                </a:tc>
                <a:tc>
                  <a:txBody>
                    <a:bodyPr/>
                    <a:lstStyle/>
                    <a:p>
                      <a:pPr algn="ctr"/>
                      <a:r>
                        <a:rPr kumimoji="1" lang="en-US" altLang="ja-JP" sz="1200" dirty="0" smtClean="0">
                          <a:latin typeface="Calibri" panose="020F0502020204030204" pitchFamily="34" charset="0"/>
                        </a:rPr>
                        <a:t>Update</a:t>
                      </a:r>
                      <a:endParaRPr kumimoji="1" lang="ja-JP" altLang="en-US" sz="1200" dirty="0">
                        <a:latin typeface="Calibri" panose="020F0502020204030204" pitchFamily="34" charset="0"/>
                      </a:endParaRPr>
                    </a:p>
                  </a:txBody>
                  <a:tcPr anchor="ctr"/>
                </a:tc>
                <a:extLst>
                  <a:ext uri="{0D108BD9-81ED-4DB2-BD59-A6C34878D82A}">
                    <a16:rowId xmlns:a16="http://schemas.microsoft.com/office/drawing/2014/main" val="10000"/>
                  </a:ext>
                </a:extLst>
              </a:tr>
              <a:tr h="329364">
                <a:tc>
                  <a:txBody>
                    <a:bodyPr/>
                    <a:lstStyle/>
                    <a:p>
                      <a:pPr algn="ctr"/>
                      <a:r>
                        <a:rPr kumimoji="1" lang="en-US" altLang="ja-JP" sz="1000" dirty="0" smtClean="0">
                          <a:latin typeface="Calibri" panose="020F0502020204030204" pitchFamily="34" charset="0"/>
                        </a:rPr>
                        <a:t>27</a:t>
                      </a:r>
                      <a:endParaRPr kumimoji="1" lang="ja-JP" altLang="en-US" sz="1000" dirty="0">
                        <a:latin typeface="Calibri" panose="020F0502020204030204" pitchFamily="34" charset="0"/>
                      </a:endParaRPr>
                    </a:p>
                  </a:txBody>
                  <a:tcPr anchor="ctr"/>
                </a:tc>
                <a:tc>
                  <a:txBody>
                    <a:bodyPr/>
                    <a:lstStyle/>
                    <a:p>
                      <a:pPr marL="0" indent="0"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U-Series Cameras, model WV-U*****.</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P106,107,108,109,110,111</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Ver3.20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10.July.2020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1"/>
                  </a:ext>
                </a:extLst>
              </a:tr>
              <a:tr h="288032">
                <a:tc>
                  <a:txBody>
                    <a:bodyPr/>
                    <a:lstStyle/>
                    <a:p>
                      <a:pPr algn="ctr"/>
                      <a:r>
                        <a:rPr kumimoji="1" lang="en-US" altLang="ja-JP" sz="1000" dirty="0" smtClean="0">
                          <a:latin typeface="Calibri" panose="020F0502020204030204" pitchFamily="34" charset="0"/>
                        </a:rPr>
                        <a:t>28</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Add error type related to NAS backup [NX400]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P112</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Ver3.20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10.July.2020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2"/>
                  </a:ext>
                </a:extLst>
              </a:tr>
              <a:tr h="288032">
                <a:tc>
                  <a:txBody>
                    <a:bodyPr/>
                    <a:lstStyle/>
                    <a:p>
                      <a:pPr algn="ctr"/>
                      <a:r>
                        <a:rPr kumimoji="1" lang="en-US" altLang="ja-JP" sz="1000" dirty="0" smtClean="0">
                          <a:latin typeface="Calibri" panose="020F0502020204030204" pitchFamily="34" charset="0"/>
                        </a:rPr>
                        <a:t>29</a:t>
                      </a:r>
                      <a:endParaRPr kumimoji="1" lang="ja-JP" altLang="en-US" sz="1000" dirty="0">
                        <a:latin typeface="Calibri" panose="020F0502020204030204" pitchFamily="34" charset="0"/>
                      </a:endParaRPr>
                    </a:p>
                  </a:txBody>
                  <a:tcPr anchor="ctr"/>
                </a:tc>
                <a:tc>
                  <a:txBody>
                    <a:bodyPr/>
                    <a:lstStyle/>
                    <a:p>
                      <a:pPr marL="0" indent="0"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AI Cameras, model WV-X*****.</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P115</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10.July.2020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3"/>
                  </a:ext>
                </a:extLst>
              </a:tr>
              <a:tr h="288032">
                <a:tc>
                  <a:txBody>
                    <a:bodyPr/>
                    <a:lstStyle/>
                    <a:p>
                      <a:pPr algn="ctr"/>
                      <a:r>
                        <a:rPr kumimoji="1" lang="en-US" altLang="ja-JP" sz="1000" dirty="0" smtClean="0">
                          <a:latin typeface="Calibri" panose="020F0502020204030204" pitchFamily="34" charset="0"/>
                        </a:rPr>
                        <a:t>30</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Support for the AI motion detection application (WV-XAE200W)</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P116,117,118,119,120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10.July.2020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04"/>
                  </a:ext>
                </a:extLst>
              </a:tr>
              <a:tr h="288032">
                <a:tc>
                  <a:txBody>
                    <a:bodyPr/>
                    <a:lstStyle/>
                    <a:p>
                      <a:pPr algn="ctr"/>
                      <a:r>
                        <a:rPr kumimoji="1" lang="en-US" altLang="ja-JP" sz="1000" dirty="0" smtClean="0">
                          <a:latin typeface="Calibri" panose="020F0502020204030204" pitchFamily="34" charset="0"/>
                        </a:rPr>
                        <a:t>31</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Support for the AI privacy guard recording(WV-XAE201W)</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P121,122,123,124,125,126</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Ver4.00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10.July.2020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05"/>
                  </a:ext>
                </a:extLst>
              </a:tr>
              <a:tr h="288032">
                <a:tc>
                  <a:txBody>
                    <a:bodyPr/>
                    <a:lstStyle/>
                    <a:p>
                      <a:pPr algn="ctr"/>
                      <a:r>
                        <a:rPr kumimoji="1" lang="en-US" altLang="ja-JP" sz="1000" dirty="0" smtClean="0">
                          <a:latin typeface="Calibri" panose="020F0502020204030204" pitchFamily="34" charset="0"/>
                        </a:rPr>
                        <a:t>32</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dirty="0" smtClean="0">
                          <a:latin typeface="Calibri" panose="020F0502020204030204" pitchFamily="34" charset="0"/>
                          <a:cs typeface="Calibri" panose="020F0502020204030204" pitchFamily="34" charset="0"/>
                        </a:rPr>
                        <a:t>Fixed the model name of AI Camera</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P115</a:t>
                      </a:r>
                      <a:endParaRPr kumimoji="1" lang="ja-JP" altLang="en-US" sz="1000" dirty="0">
                        <a:latin typeface="Calibri" panose="020F0502020204030204" pitchFamily="34" charset="0"/>
                      </a:endParaRPr>
                    </a:p>
                  </a:txBody>
                  <a:tcPr anchor="ctr"/>
                </a:tc>
                <a:tc>
                  <a:txBody>
                    <a:bodyPr/>
                    <a:lstStyle/>
                    <a:p>
                      <a:pPr algn="ctr"/>
                      <a:r>
                        <a:rPr kumimoji="1" lang="en-US" altLang="ja-JP" sz="1000" dirty="0" smtClean="0">
                          <a:latin typeface="Calibri" panose="020F0502020204030204" pitchFamily="34" charset="0"/>
                        </a:rPr>
                        <a:t>Ver4.01</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30.July.2020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06"/>
                  </a:ext>
                </a:extLst>
              </a:tr>
              <a:tr h="288032">
                <a:tc>
                  <a:txBody>
                    <a:bodyPr/>
                    <a:lstStyle/>
                    <a:p>
                      <a:pPr algn="ctr"/>
                      <a:r>
                        <a:rPr kumimoji="1" lang="en-US" altLang="ja-JP" sz="1000" dirty="0" smtClean="0">
                          <a:latin typeface="Calibri" panose="020F0502020204030204" pitchFamily="34" charset="0"/>
                        </a:rPr>
                        <a:t>33</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000" b="0" dirty="0" smtClean="0">
                          <a:effectLst/>
                          <a:latin typeface="Calibri" panose="020F0502020204030204" pitchFamily="34" charset="0"/>
                          <a:ea typeface="Meiryo UI" pitchFamily="50" charset="-128"/>
                          <a:cs typeface="Calibri" panose="020F0502020204030204" pitchFamily="34" charset="0"/>
                        </a:rPr>
                        <a:t>Support </a:t>
                      </a:r>
                      <a:r>
                        <a:rPr lang="en-US" altLang="ja-JP" sz="1000" b="0" dirty="0" err="1" smtClean="0">
                          <a:effectLst/>
                          <a:latin typeface="Calibri" panose="020F0502020204030204" pitchFamily="34" charset="0"/>
                          <a:ea typeface="Meiryo UI" pitchFamily="50" charset="-128"/>
                          <a:cs typeface="Calibri" panose="020F0502020204030204" pitchFamily="34" charset="0"/>
                        </a:rPr>
                        <a:t>i</a:t>
                      </a:r>
                      <a:r>
                        <a:rPr lang="en-US" altLang="ja-JP" sz="1000" b="0" dirty="0" smtClean="0">
                          <a:effectLst/>
                          <a:latin typeface="Calibri" panose="020F0502020204030204" pitchFamily="34" charset="0"/>
                          <a:ea typeface="Meiryo UI" pitchFamily="50" charset="-128"/>
                          <a:cs typeface="Calibri" panose="020F0502020204030204" pitchFamily="34" charset="0"/>
                        </a:rPr>
                        <a:t>-PRO Extreme 4K AI Cameras, model WV-X*****.</a:t>
                      </a:r>
                      <a:endParaRPr lang="en-US" altLang="ja-JP" sz="1000" b="0" dirty="0">
                        <a:effectLst/>
                        <a:latin typeface="Calibri" panose="020F0502020204030204" pitchFamily="34" charset="0"/>
                        <a:ea typeface="Meiryo UI"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P129</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Ver4.10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30.Sept.2020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07"/>
                  </a:ext>
                </a:extLst>
              </a:tr>
              <a:tr h="288032">
                <a:tc>
                  <a:txBody>
                    <a:bodyPr/>
                    <a:lstStyle/>
                    <a:p>
                      <a:pPr algn="ctr"/>
                      <a:r>
                        <a:rPr kumimoji="1" lang="en-US" altLang="ja-JP" sz="1000" dirty="0" smtClean="0">
                          <a:latin typeface="Calibri" panose="020F0502020204030204" pitchFamily="34" charset="0"/>
                        </a:rPr>
                        <a:t>34</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00" b="0" dirty="0" smtClean="0">
                          <a:latin typeface="Calibri" panose="020F0502020204030204" pitchFamily="34" charset="0"/>
                          <a:cs typeface="Calibri" panose="020F0502020204030204" pitchFamily="34" charset="0"/>
                        </a:rPr>
                        <a:t>Camera restrictions affecting the NVR</a:t>
                      </a:r>
                      <a:endParaRPr lang="en-US" altLang="ja-JP" sz="1000" b="0" dirty="0" smtClean="0">
                        <a:latin typeface="Calibri" panose="020F0502020204030204" pitchFamily="34" charset="0"/>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P130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Ver4.10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30.Sept.2020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08"/>
                  </a:ext>
                </a:extLst>
              </a:tr>
              <a:tr h="288032">
                <a:tc>
                  <a:txBody>
                    <a:bodyPr/>
                    <a:lstStyle/>
                    <a:p>
                      <a:pPr algn="ctr"/>
                      <a:r>
                        <a:rPr kumimoji="1" lang="en-US" altLang="ja-JP" sz="1000" dirty="0" smtClean="0">
                          <a:latin typeface="Calibri" panose="020F0502020204030204" pitchFamily="34" charset="0"/>
                        </a:rPr>
                        <a:t>35</a:t>
                      </a:r>
                      <a:endParaRPr kumimoji="1" lang="ja-JP" altLang="en-US" sz="1000" dirty="0">
                        <a:latin typeface="Calibri" panose="020F050202020403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rPr>
                        <a:t>TLS version selection for HTTPS server</a:t>
                      </a:r>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P131</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Ver4.10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30.Sept.2020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09"/>
                  </a:ext>
                </a:extLst>
              </a:tr>
              <a:tr h="288032">
                <a:tc>
                  <a:txBody>
                    <a:bodyPr/>
                    <a:lstStyle/>
                    <a:p>
                      <a:pPr algn="ctr"/>
                      <a:r>
                        <a:rPr kumimoji="1" lang="en-US" altLang="ja-JP" sz="1000" dirty="0" smtClean="0">
                          <a:latin typeface="Calibri" panose="020F0502020204030204" pitchFamily="34" charset="0"/>
                        </a:rPr>
                        <a:t>36</a:t>
                      </a:r>
                      <a:endParaRPr kumimoji="1" lang="ja-JP" altLang="en-US" sz="1000" dirty="0">
                        <a:latin typeface="Calibri" panose="020F0502020204030204" pitchFamily="34" charset="0"/>
                      </a:endParaRPr>
                    </a:p>
                  </a:txBody>
                  <a:tcPr anchor="ct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Change the authentication method of the web server</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P132</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Ver4.10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30.Sept.2020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10"/>
                  </a:ext>
                </a:extLst>
              </a:tr>
              <a:tr h="288032">
                <a:tc>
                  <a:txBody>
                    <a:bodyPr/>
                    <a:lstStyle/>
                    <a:p>
                      <a:pPr algn="ctr"/>
                      <a:r>
                        <a:rPr kumimoji="1" lang="en-US" altLang="ja-JP" sz="1000" dirty="0" smtClean="0">
                          <a:latin typeface="Calibri" panose="020F0502020204030204" pitchFamily="34" charset="0"/>
                        </a:rPr>
                        <a:t>37</a:t>
                      </a:r>
                      <a:endParaRPr kumimoji="1" lang="ja-JP" altLang="en-US" sz="1000" dirty="0">
                        <a:latin typeface="Calibri" panose="020F0502020204030204" pitchFamily="34" charset="0"/>
                      </a:endParaRPr>
                    </a:p>
                  </a:txBody>
                  <a:tcPr anchor="ctr"/>
                </a:tc>
                <a:tc>
                  <a:txBody>
                    <a:bodyPr/>
                    <a:lstStyle/>
                    <a:p>
                      <a:r>
                        <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rPr>
                        <a:t>Add ONVIF JPEG resolution</a:t>
                      </a:r>
                      <a:endParaRPr kumimoji="1" lang="en-US" altLang="ja-JP" sz="10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mn-cs"/>
                        </a:rPr>
                        <a:t>P133</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algn="ctr"/>
                      <a:r>
                        <a:rPr kumimoji="1" lang="en-US" altLang="ja-JP" sz="1000" dirty="0" smtClean="0">
                          <a:latin typeface="Calibri" panose="020F0502020204030204" pitchFamily="34" charset="0"/>
                        </a:rPr>
                        <a:t>Ver4.10</a:t>
                      </a:r>
                      <a:endParaRPr kumimoji="1" lang="ja-JP" altLang="en-US" sz="1000" dirty="0">
                        <a:latin typeface="Calibri" panose="020F050202020403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Calibri" panose="020F0502020204030204" pitchFamily="34" charset="0"/>
                        </a:rPr>
                        <a:t>H. Hattori</a:t>
                      </a: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0A54A0"/>
                          </a:solidFill>
                          <a:effectLst/>
                          <a:uLnTx/>
                          <a:uFillTx/>
                          <a:latin typeface="Calibri" panose="020F0502020204030204" pitchFamily="34" charset="0"/>
                          <a:ea typeface="+mn-ea"/>
                          <a:cs typeface="+mn-cs"/>
                        </a:rPr>
                        <a:t>30.Sept.2020</a:t>
                      </a: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mn-ea"/>
                        <a:cs typeface="+mn-cs"/>
                      </a:endParaRPr>
                    </a:p>
                  </a:txBody>
                  <a:tcPr anchor="ctr"/>
                </a:tc>
                <a:extLst>
                  <a:ext uri="{0D108BD9-81ED-4DB2-BD59-A6C34878D82A}">
                    <a16:rowId xmlns:a16="http://schemas.microsoft.com/office/drawing/2014/main" val="10011"/>
                  </a:ext>
                </a:extLst>
              </a:tr>
              <a:tr h="271874">
                <a:tc>
                  <a:txBody>
                    <a:bodyPr/>
                    <a:lstStyle/>
                    <a:p>
                      <a:pPr algn="ctr"/>
                      <a:r>
                        <a:rPr kumimoji="1" lang="en-US" altLang="ja-JP" sz="1000" dirty="0" smtClean="0">
                          <a:latin typeface="Calibri" panose="020F0502020204030204" pitchFamily="34" charset="0"/>
                        </a:rPr>
                        <a:t>38</a:t>
                      </a:r>
                      <a:endParaRPr kumimoji="1" lang="ja-JP" altLang="en-US" sz="1000" dirty="0">
                        <a:latin typeface="Calibri" panose="020F0502020204030204" pitchFamily="34" charset="0"/>
                      </a:endParaRPr>
                    </a:p>
                  </a:txBody>
                  <a:tcPr anchor="ctr"/>
                </a:tc>
                <a:tc>
                  <a:txBody>
                    <a:bodyPr/>
                    <a:lstStyle/>
                    <a:p>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2"/>
                  </a:ext>
                </a:extLst>
              </a:tr>
              <a:tr h="0">
                <a:tc>
                  <a:txBody>
                    <a:bodyPr/>
                    <a:lstStyle/>
                    <a:p>
                      <a:pPr algn="ctr"/>
                      <a:endParaRPr kumimoji="1" lang="ja-JP" altLang="en-US" sz="1000" dirty="0">
                        <a:latin typeface="Calibri" panose="020F0502020204030204" pitchFamily="34" charset="0"/>
                      </a:endParaRPr>
                    </a:p>
                  </a:txBody>
                  <a:tcPr anchor="ctr"/>
                </a:tc>
                <a:tc>
                  <a:txBody>
                    <a:bodyPr/>
                    <a:lstStyle/>
                    <a:p>
                      <a:endParaRPr kumimoji="1" lang="en-US" altLang="ja-JP" sz="10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dirty="0">
                        <a:latin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mn-cs"/>
                      </a:endParaRPr>
                    </a:p>
                  </a:txBody>
                  <a:tcPr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323643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Ver.2.20)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155390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820358976"/>
              </p:ext>
            </p:extLst>
          </p:nvPr>
        </p:nvGraphicFramePr>
        <p:xfrm>
          <a:off x="70182" y="1152624"/>
          <a:ext cx="8966634" cy="3017520"/>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35369">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6964">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Support WV-S4170, WV-S4171, WV-S4571L and WV-S4571LM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Ver.2.20</a:t>
                      </a:r>
                    </a:p>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6964">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Static Routing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Ver.2.20</a:t>
                      </a:r>
                    </a:p>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This is similar function which was installed in WJ-ND400</a:t>
                      </a:r>
                      <a:r>
                        <a:rPr kumimoji="1" lang="en-US" altLang="ja-JP" sz="800" dirty="0">
                          <a:latin typeface="Calibri" panose="020F0502020204030204" pitchFamily="34" charset="0"/>
                        </a:rPr>
                        <a:t>.</a:t>
                      </a:r>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3774">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Face frame manual adjustment at face image registration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6964">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Improve camera setting for the Extreme camera</a:t>
                      </a:r>
                    </a:p>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(Adaptive black stretch, Back light compensation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Ver.2.20</a:t>
                      </a:r>
                    </a:p>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6964">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Digest authentication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Ver.2.20</a:t>
                      </a:r>
                    </a:p>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Reinforcement of secure</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6964">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Other improvement items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Mar.2018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Ver.2.20</a:t>
                      </a:r>
                    </a:p>
                    <a:p>
                      <a:pPr algn="ctr"/>
                      <a:r>
                        <a:rPr kumimoji="1" lang="en-US" altLang="ja-JP" sz="800" dirty="0" smtClean="0">
                          <a:solidFill>
                            <a:schemeClr val="tx1"/>
                          </a:solidFill>
                          <a:latin typeface="Calibri" panose="020F0502020204030204" pitchFamily="34" charset="0"/>
                        </a:rPr>
                        <a:t>NX300 : Ver.2.20</a:t>
                      </a:r>
                    </a:p>
                    <a:p>
                      <a:pPr algn="ctr"/>
                      <a:r>
                        <a:rPr kumimoji="1" lang="en-US" altLang="ja-JP" sz="800" dirty="0" smtClean="0">
                          <a:solidFill>
                            <a:schemeClr val="tx1"/>
                          </a:solidFill>
                          <a:latin typeface="Calibri" panose="020F0502020204030204" pitchFamily="34" charset="0"/>
                        </a:rPr>
                        <a:t>NX200 : Ver.2.20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2.20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4536558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9M 360-deg. Fisheye cameras, </a:t>
            </a:r>
            <a:r>
              <a:rPr lang="en-US" altLang="ja-JP" sz="1800" b="1" dirty="0">
                <a:effectLst/>
                <a:ea typeface="Meiryo UI" pitchFamily="50" charset="-128"/>
                <a:cs typeface="Meiryo UI" pitchFamily="50" charset="-128"/>
              </a:rPr>
              <a:t>model </a:t>
            </a:r>
            <a:r>
              <a:rPr lang="en-US" altLang="ja-JP" sz="1800" b="1" dirty="0" smtClean="0">
                <a:effectLst/>
                <a:ea typeface="Meiryo UI" pitchFamily="50" charset="-128"/>
                <a:cs typeface="Meiryo UI" pitchFamily="50" charset="-128"/>
              </a:rPr>
              <a:t>WV-S4171 and WV-S4571L.</a:t>
            </a:r>
            <a:endParaRPr lang="en-US" altLang="ja-JP" sz="1800" b="1" dirty="0">
              <a:effectLst/>
              <a:ea typeface="Meiryo UI" pitchFamily="50" charset="-128"/>
              <a:cs typeface="Meiryo UI" pitchFamily="50" charset="-128"/>
            </a:endParaRPr>
          </a:p>
        </p:txBody>
      </p:sp>
      <p:pic>
        <p:nvPicPr>
          <p:cNvPr id="14" name="Picture 4" descr="H.265 / H.264 /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8" y="2251861"/>
            <a:ext cx="1019175" cy="2381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3788380" y="2625454"/>
            <a:ext cx="1667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Indoor model</a:t>
            </a:r>
          </a:p>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WV-S4171</a:t>
            </a:r>
          </a:p>
        </p:txBody>
      </p:sp>
      <p:sp>
        <p:nvSpPr>
          <p:cNvPr id="16" name="Rectangle 3"/>
          <p:cNvSpPr>
            <a:spLocks noChangeArrowheads="1"/>
          </p:cNvSpPr>
          <p:nvPr/>
        </p:nvSpPr>
        <p:spPr bwMode="auto">
          <a:xfrm>
            <a:off x="6421719" y="2653313"/>
            <a:ext cx="18723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Outdoor Vandal with IR-LED</a:t>
            </a:r>
          </a:p>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WV-S4571L</a:t>
            </a:r>
          </a:p>
        </p:txBody>
      </p:sp>
      <p:pic>
        <p:nvPicPr>
          <p:cNvPr id="17" name="Picture 6" descr="https://images-na.ssl-images-amazon.com/images/G/01/photo/panasonic/aplus_2013q1/logo_ia_icon.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1565" y="2210569"/>
            <a:ext cx="401615" cy="326313"/>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448493" y="3048302"/>
            <a:ext cx="8367261" cy="1815882"/>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Good peripheral resolution by stereo projection lens</a:t>
            </a:r>
          </a:p>
          <a:p>
            <a:pPr marL="171450" indent="-171450" algn="l">
              <a:buFont typeface="Wingdings" panose="05000000000000000000" pitchFamily="2" charset="2"/>
              <a:buChar char="l"/>
            </a:pPr>
            <a:r>
              <a:rPr lang="en-US" altLang="ja-JP" b="1" dirty="0">
                <a:effectLst/>
                <a:latin typeface="Calibri" panose="020F0502020204030204" pitchFamily="34" charset="0"/>
              </a:rPr>
              <a:t>Improved Wide dynamic Range by </a:t>
            </a:r>
            <a:r>
              <a:rPr lang="en-US" altLang="ja-JP" b="1" dirty="0" smtClean="0">
                <a:effectLst/>
                <a:latin typeface="Calibri" panose="020F0502020204030204" pitchFamily="34" charset="0"/>
              </a:rPr>
              <a:t>108dB</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Built in IR-LED : Max. 10m Reach distance (only </a:t>
            </a:r>
            <a:r>
              <a:rPr lang="en-US" altLang="ja-JP" b="1" dirty="0" smtClean="0">
                <a:effectLst/>
                <a:latin typeface="Calibri" panose="020F0502020204030204" pitchFamily="34" charset="0"/>
              </a:rPr>
              <a:t>WV-S4571L</a:t>
            </a:r>
            <a:r>
              <a:rPr lang="en-US" altLang="ja-JP" b="1" dirty="0">
                <a:effectLst/>
                <a:latin typeface="Calibri" panose="020F0502020204030204" pitchFamily="34" charset="0"/>
              </a:rPr>
              <a:t>)</a:t>
            </a:r>
          </a:p>
          <a:p>
            <a:pPr marL="171450" indent="-171450" algn="l">
              <a:buFont typeface="Wingdings" panose="05000000000000000000" pitchFamily="2" charset="2"/>
              <a:buChar char="l"/>
            </a:pPr>
            <a:r>
              <a:rPr lang="en-US" altLang="ja-JP" b="1" dirty="0">
                <a:effectLst/>
                <a:latin typeface="Calibri" panose="020F0502020204030204" pitchFamily="34" charset="0"/>
              </a:rPr>
              <a:t>Provide best image by “Intelligent Auto (iA)”</a:t>
            </a:r>
          </a:p>
          <a:p>
            <a:pPr marL="171450" indent="-171450" algn="l">
              <a:buFont typeface="Wingdings" panose="05000000000000000000" pitchFamily="2" charset="2"/>
              <a:buChar char="l"/>
            </a:pPr>
            <a:r>
              <a:rPr lang="en-US" altLang="ja-JP" b="1" dirty="0">
                <a:effectLst/>
                <a:latin typeface="Calibri" panose="020F0502020204030204" pitchFamily="34" charset="0"/>
              </a:rPr>
              <a:t>Support Various </a:t>
            </a:r>
            <a:r>
              <a:rPr lang="en-US" altLang="ja-JP" b="1" dirty="0" smtClean="0">
                <a:effectLst/>
                <a:latin typeface="Calibri" panose="020F0502020204030204" pitchFamily="34" charset="0"/>
              </a:rPr>
              <a:t>Dewarp mode</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Enables to reduce bitrate by H.265 codec and new Smart Coding feature, </a:t>
            </a:r>
            <a:r>
              <a:rPr kumimoji="0" lang="ja-JP" altLang="en-US" b="1" kern="0" dirty="0">
                <a:effectLst/>
                <a:latin typeface="Calibri" panose="020F0502020204030204" pitchFamily="34" charset="0"/>
                <a:ea typeface="Meiryo UI" panose="020B0604030504040204" pitchFamily="50" charset="-128"/>
                <a:cs typeface="Meiryo UI" panose="020B0604030504040204" pitchFamily="50" charset="-128"/>
              </a:rPr>
              <a:t> </a:t>
            </a: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“Frame rate control”</a:t>
            </a:r>
          </a:p>
          <a:p>
            <a:pPr marL="171450" indent="-171450" algn="l">
              <a:buFont typeface="Wingdings" panose="05000000000000000000" pitchFamily="2" charset="2"/>
              <a:buChar char="l"/>
            </a:pPr>
            <a:r>
              <a:rPr kumimoji="0" lang="en-US" altLang="ja-JP" b="1" kern="0" dirty="0">
                <a:effectLst/>
                <a:latin typeface="Calibri" panose="020F0502020204030204" pitchFamily="34" charset="0"/>
                <a:ea typeface="Meiryo UI" panose="020B0604030504040204" pitchFamily="50" charset="-128"/>
                <a:cs typeface="Meiryo UI" panose="020B0604030504040204" pitchFamily="50" charset="-128"/>
              </a:rPr>
              <a:t>Provide High secure system by Symantec certificate</a:t>
            </a:r>
          </a:p>
          <a:p>
            <a:pPr marL="171450" indent="-171450" algn="l">
              <a:buFont typeface="Wingdings" panose="05000000000000000000" pitchFamily="2" charset="2"/>
              <a:buChar char="l"/>
            </a:pPr>
            <a:r>
              <a:rPr lang="en-US" altLang="ja-JP" b="1" dirty="0">
                <a:effectLst/>
                <a:latin typeface="Calibri" panose="020F0502020204030204" pitchFamily="34" charset="0"/>
              </a:rPr>
              <a:t>Easy Installation and </a:t>
            </a:r>
            <a:r>
              <a:rPr lang="en-US" altLang="ja-JP" b="1" dirty="0" smtClean="0">
                <a:effectLst/>
                <a:latin typeface="Calibri" panose="020F0502020204030204" pitchFamily="34" charset="0"/>
              </a:rPr>
              <a:t>adjustment </a:t>
            </a:r>
            <a:r>
              <a:rPr lang="en-US" altLang="ja-JP" b="1" dirty="0">
                <a:effectLst/>
                <a:latin typeface="Calibri" panose="020F0502020204030204" pitchFamily="34" charset="0"/>
              </a:rPr>
              <a:t>by New attachment </a:t>
            </a:r>
            <a:r>
              <a:rPr lang="en-US" altLang="ja-JP" b="1" dirty="0" smtClean="0">
                <a:effectLst/>
                <a:latin typeface="Calibri" panose="020F0502020204030204" pitchFamily="34" charset="0"/>
              </a:rPr>
              <a:t>plate</a:t>
            </a:r>
            <a:endParaRPr lang="en-US" altLang="ja-JP" b="1" dirty="0">
              <a:effectLst/>
              <a:latin typeface="Calibri" panose="020F0502020204030204" pitchFamily="34" charset="0"/>
            </a:endParaRPr>
          </a:p>
        </p:txBody>
      </p:sp>
      <p:pic>
        <p:nvPicPr>
          <p:cNvPr id="21" name="Picture 2" descr="E:\user_data\pc_data\desktop\i-PRO_EXTREME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827" y="1597681"/>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1638" y="1400580"/>
            <a:ext cx="1813625" cy="1229864"/>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3460" y="1353225"/>
            <a:ext cx="1862721" cy="1251515"/>
          </a:xfrm>
          <a:prstGeom prst="rect">
            <a:avLst/>
          </a:prstGeom>
        </p:spPr>
      </p:pic>
      <p:grpSp>
        <p:nvGrpSpPr>
          <p:cNvPr id="27" name="Group 708"/>
          <p:cNvGrpSpPr>
            <a:grpSpLocks noChangeAspect="1"/>
          </p:cNvGrpSpPr>
          <p:nvPr/>
        </p:nvGrpSpPr>
        <p:grpSpPr bwMode="auto">
          <a:xfrm>
            <a:off x="58750" y="101353"/>
            <a:ext cx="515681" cy="343788"/>
            <a:chOff x="132" y="2044"/>
            <a:chExt cx="462" cy="308"/>
          </a:xfrm>
        </p:grpSpPr>
        <p:pic>
          <p:nvPicPr>
            <p:cNvPr id="28" name="Picture 709" descr="名称未設定-3"/>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2896333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67" y="1092850"/>
            <a:ext cx="3895222" cy="127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6722" y="60866"/>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Static routing</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316590" y="676282"/>
            <a:ext cx="8675009"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ea typeface="Meiryo UI" pitchFamily="50" charset="-128"/>
                <a:cs typeface="Meiryo UI" pitchFamily="50" charset="-128"/>
              </a:rPr>
              <a:t>Added "Static </a:t>
            </a:r>
            <a:r>
              <a:rPr lang="en-US" altLang="ja-JP" sz="1800" b="1" dirty="0" smtClean="0">
                <a:effectLst/>
                <a:ea typeface="Meiryo UI" pitchFamily="50" charset="-128"/>
                <a:cs typeface="Meiryo UI" pitchFamily="50" charset="-128"/>
              </a:rPr>
              <a:t>route" settings which was installed </a:t>
            </a:r>
            <a:r>
              <a:rPr lang="en-US" altLang="ja-JP" sz="1800" b="1" dirty="0">
                <a:effectLst/>
                <a:ea typeface="Meiryo UI" pitchFamily="50" charset="-128"/>
                <a:cs typeface="Meiryo UI" pitchFamily="50" charset="-128"/>
              </a:rPr>
              <a:t>in WJ-ND400</a:t>
            </a:r>
          </a:p>
        </p:txBody>
      </p:sp>
      <p:sp>
        <p:nvSpPr>
          <p:cNvPr id="63" name="右矢印 62"/>
          <p:cNvSpPr/>
          <p:nvPr/>
        </p:nvSpPr>
        <p:spPr>
          <a:xfrm>
            <a:off x="4072487" y="2043115"/>
            <a:ext cx="892917" cy="3899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64" name="正方形/長方形 63"/>
          <p:cNvSpPr/>
          <p:nvPr/>
        </p:nvSpPr>
        <p:spPr>
          <a:xfrm>
            <a:off x="906411" y="2122704"/>
            <a:ext cx="3062259" cy="21285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5" name="正方形/長方形 64"/>
          <p:cNvSpPr/>
          <p:nvPr/>
        </p:nvSpPr>
        <p:spPr>
          <a:xfrm>
            <a:off x="1257669" y="3535722"/>
            <a:ext cx="979630" cy="2144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200" b="1" dirty="0" smtClean="0">
                <a:effectLst/>
                <a:latin typeface="Calibri" panose="020F0502020204030204" pitchFamily="34" charset="0"/>
              </a:rPr>
              <a:t>Recorder</a:t>
            </a:r>
            <a:endParaRPr kumimoji="1" lang="ja-JP" altLang="en-US" sz="1200" b="1" dirty="0">
              <a:effectLst/>
              <a:latin typeface="Calibri" panose="020F0502020204030204" pitchFamily="34" charset="0"/>
            </a:endParaRPr>
          </a:p>
        </p:txBody>
      </p:sp>
      <p:sp>
        <p:nvSpPr>
          <p:cNvPr id="66" name="正方形/長方形 65"/>
          <p:cNvSpPr/>
          <p:nvPr/>
        </p:nvSpPr>
        <p:spPr>
          <a:xfrm>
            <a:off x="1257669" y="2919289"/>
            <a:ext cx="979630" cy="214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effectLst/>
                <a:latin typeface="Calibri" panose="020F0502020204030204" pitchFamily="34" charset="0"/>
              </a:rPr>
              <a:t>Router</a:t>
            </a:r>
            <a:endParaRPr kumimoji="1" lang="ja-JP" altLang="en-US" sz="1200" b="1" dirty="0">
              <a:effectLst/>
              <a:latin typeface="Calibri" panose="020F0502020204030204" pitchFamily="34" charset="0"/>
            </a:endParaRPr>
          </a:p>
        </p:txBody>
      </p:sp>
      <p:sp>
        <p:nvSpPr>
          <p:cNvPr id="67" name="正方形/長方形 66"/>
          <p:cNvSpPr/>
          <p:nvPr/>
        </p:nvSpPr>
        <p:spPr>
          <a:xfrm>
            <a:off x="3507443" y="4504068"/>
            <a:ext cx="979630" cy="2144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200" b="1" dirty="0" smtClean="0">
                <a:effectLst/>
                <a:latin typeface="Calibri" panose="020F0502020204030204" pitchFamily="34" charset="0"/>
              </a:rPr>
              <a:t>Camera2</a:t>
            </a:r>
            <a:endParaRPr kumimoji="1" lang="ja-JP" altLang="en-US" sz="1200" b="1" dirty="0">
              <a:effectLst/>
              <a:latin typeface="Calibri" panose="020F0502020204030204" pitchFamily="34" charset="0"/>
            </a:endParaRPr>
          </a:p>
        </p:txBody>
      </p:sp>
      <p:sp>
        <p:nvSpPr>
          <p:cNvPr id="68" name="正方形/長方形 67"/>
          <p:cNvSpPr/>
          <p:nvPr/>
        </p:nvSpPr>
        <p:spPr>
          <a:xfrm>
            <a:off x="1257670" y="4504068"/>
            <a:ext cx="979630" cy="2144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ja-JP" sz="1200" b="1" dirty="0" smtClean="0">
                <a:effectLst/>
                <a:latin typeface="Calibri" panose="020F0502020204030204" pitchFamily="34" charset="0"/>
              </a:rPr>
              <a:t>Camera1</a:t>
            </a:r>
            <a:endParaRPr kumimoji="1" lang="ja-JP" altLang="en-US" sz="1200" b="1" dirty="0">
              <a:effectLst/>
              <a:latin typeface="Calibri" panose="020F0502020204030204" pitchFamily="34" charset="0"/>
            </a:endParaRPr>
          </a:p>
        </p:txBody>
      </p:sp>
      <p:sp>
        <p:nvSpPr>
          <p:cNvPr id="69" name="テキスト ボックス 68"/>
          <p:cNvSpPr txBox="1"/>
          <p:nvPr/>
        </p:nvSpPr>
        <p:spPr>
          <a:xfrm>
            <a:off x="976228" y="3313671"/>
            <a:ext cx="644857" cy="276999"/>
          </a:xfrm>
          <a:prstGeom prst="rect">
            <a:avLst/>
          </a:prstGeom>
          <a:noFill/>
        </p:spPr>
        <p:txBody>
          <a:bodyPr wrap="none" rtlCol="0">
            <a:spAutoFit/>
          </a:bodyPr>
          <a:lstStyle/>
          <a:p>
            <a:r>
              <a:rPr lang="en-US" altLang="ja-JP" sz="1200" dirty="0" smtClean="0">
                <a:effectLst/>
                <a:latin typeface="Calibri" panose="020F0502020204030204" pitchFamily="34" charset="0"/>
              </a:rPr>
              <a:t>PC Port</a:t>
            </a:r>
            <a:endParaRPr kumimoji="1" lang="ja-JP" altLang="en-US" sz="1200" dirty="0">
              <a:effectLst/>
              <a:latin typeface="Calibri" panose="020F0502020204030204" pitchFamily="34" charset="0"/>
            </a:endParaRPr>
          </a:p>
        </p:txBody>
      </p:sp>
      <p:sp>
        <p:nvSpPr>
          <p:cNvPr id="70" name="テキスト ボックス 69"/>
          <p:cNvSpPr txBox="1"/>
          <p:nvPr/>
        </p:nvSpPr>
        <p:spPr>
          <a:xfrm>
            <a:off x="473553" y="3731027"/>
            <a:ext cx="1183530" cy="276999"/>
          </a:xfrm>
          <a:prstGeom prst="rect">
            <a:avLst/>
          </a:prstGeom>
          <a:noFill/>
        </p:spPr>
        <p:txBody>
          <a:bodyPr wrap="none" rtlCol="0">
            <a:spAutoFit/>
          </a:bodyPr>
          <a:lstStyle/>
          <a:p>
            <a:r>
              <a:rPr lang="en-US" altLang="ja-JP" sz="1200" dirty="0" smtClean="0">
                <a:effectLst/>
                <a:latin typeface="Calibri" panose="020F0502020204030204" pitchFamily="34" charset="0"/>
              </a:rPr>
              <a:t>Camera/PC Port</a:t>
            </a:r>
            <a:endParaRPr kumimoji="1" lang="ja-JP" altLang="en-US" sz="1200" dirty="0">
              <a:effectLst/>
              <a:latin typeface="Calibri" panose="020F0502020204030204" pitchFamily="34" charset="0"/>
            </a:endParaRPr>
          </a:p>
        </p:txBody>
      </p:sp>
      <p:sp>
        <p:nvSpPr>
          <p:cNvPr id="71" name="テキスト ボックス 70"/>
          <p:cNvSpPr txBox="1"/>
          <p:nvPr/>
        </p:nvSpPr>
        <p:spPr>
          <a:xfrm>
            <a:off x="2032596" y="3372756"/>
            <a:ext cx="753411"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192.168.1.250</a:t>
            </a:r>
            <a:endParaRPr kumimoji="1" lang="ja-JP" altLang="en-US" sz="1000" dirty="0">
              <a:solidFill>
                <a:schemeClr val="tx2"/>
              </a:solidFill>
              <a:effectLst/>
              <a:latin typeface="Calibri" panose="020F0502020204030204" pitchFamily="34" charset="0"/>
            </a:endParaRPr>
          </a:p>
        </p:txBody>
      </p:sp>
      <p:cxnSp>
        <p:nvCxnSpPr>
          <p:cNvPr id="72" name="カギ線コネクタ 71"/>
          <p:cNvCxnSpPr>
            <a:stCxn id="65" idx="0"/>
            <a:endCxn id="66" idx="2"/>
          </p:cNvCxnSpPr>
          <p:nvPr/>
        </p:nvCxnSpPr>
        <p:spPr>
          <a:xfrm rot="16200000" flipV="1">
            <a:off x="1546518" y="3334754"/>
            <a:ext cx="401935" cy="1"/>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2022246" y="3152212"/>
            <a:ext cx="621965"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192.168.1.1</a:t>
            </a:r>
            <a:endParaRPr kumimoji="1" lang="ja-JP" altLang="en-US" sz="1000" dirty="0">
              <a:solidFill>
                <a:schemeClr val="tx2"/>
              </a:solidFill>
              <a:effectLst/>
              <a:latin typeface="Calibri" panose="020F0502020204030204" pitchFamily="34" charset="0"/>
            </a:endParaRPr>
          </a:p>
        </p:txBody>
      </p:sp>
      <p:sp>
        <p:nvSpPr>
          <p:cNvPr id="74" name="正方形/長方形 73"/>
          <p:cNvSpPr/>
          <p:nvPr/>
        </p:nvSpPr>
        <p:spPr>
          <a:xfrm>
            <a:off x="1257668" y="4059695"/>
            <a:ext cx="979630" cy="214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effectLst/>
                <a:latin typeface="Calibri" panose="020F0502020204030204" pitchFamily="34" charset="0"/>
              </a:rPr>
              <a:t>HUB</a:t>
            </a:r>
            <a:endParaRPr kumimoji="1" lang="ja-JP" altLang="en-US" sz="1200" b="1" dirty="0">
              <a:effectLst/>
              <a:latin typeface="Calibri" panose="020F0502020204030204" pitchFamily="34" charset="0"/>
            </a:endParaRPr>
          </a:p>
        </p:txBody>
      </p:sp>
      <p:sp>
        <p:nvSpPr>
          <p:cNvPr id="75" name="テキスト ボックス 74"/>
          <p:cNvSpPr txBox="1"/>
          <p:nvPr/>
        </p:nvSpPr>
        <p:spPr>
          <a:xfrm>
            <a:off x="2032596" y="3763014"/>
            <a:ext cx="753411"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192.168.0.250</a:t>
            </a:r>
            <a:endParaRPr kumimoji="1" lang="ja-JP" altLang="en-US" sz="1000" dirty="0">
              <a:solidFill>
                <a:schemeClr val="tx2"/>
              </a:solidFill>
              <a:effectLst/>
              <a:latin typeface="Calibri" panose="020F0502020204030204" pitchFamily="34" charset="0"/>
            </a:endParaRPr>
          </a:p>
        </p:txBody>
      </p:sp>
      <p:cxnSp>
        <p:nvCxnSpPr>
          <p:cNvPr id="76" name="カギ線コネクタ 75"/>
          <p:cNvCxnSpPr>
            <a:stCxn id="74" idx="0"/>
            <a:endCxn id="65" idx="2"/>
          </p:cNvCxnSpPr>
          <p:nvPr/>
        </p:nvCxnSpPr>
        <p:spPr>
          <a:xfrm rot="5400000" flipH="1" flipV="1">
            <a:off x="1592747" y="3904957"/>
            <a:ext cx="309476" cy="2"/>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7" name="カギ線コネクタ 76"/>
          <p:cNvCxnSpPr>
            <a:stCxn id="68" idx="0"/>
            <a:endCxn id="74" idx="2"/>
          </p:cNvCxnSpPr>
          <p:nvPr/>
        </p:nvCxnSpPr>
        <p:spPr>
          <a:xfrm rot="16200000" flipV="1">
            <a:off x="1632547" y="4389129"/>
            <a:ext cx="229876" cy="3"/>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8" name="テキスト ボックス 77"/>
          <p:cNvSpPr txBox="1"/>
          <p:nvPr/>
        </p:nvSpPr>
        <p:spPr>
          <a:xfrm>
            <a:off x="2032596" y="4355741"/>
            <a:ext cx="753411"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192.168.0.101</a:t>
            </a:r>
            <a:endParaRPr kumimoji="1" lang="ja-JP" altLang="en-US" sz="1000" dirty="0">
              <a:solidFill>
                <a:schemeClr val="tx2"/>
              </a:solidFill>
              <a:effectLst/>
              <a:latin typeface="Calibri" panose="020F0502020204030204" pitchFamily="34" charset="0"/>
            </a:endParaRPr>
          </a:p>
        </p:txBody>
      </p:sp>
      <p:sp>
        <p:nvSpPr>
          <p:cNvPr id="79" name="正方形/長方形 78"/>
          <p:cNvSpPr/>
          <p:nvPr/>
        </p:nvSpPr>
        <p:spPr>
          <a:xfrm>
            <a:off x="3497536" y="3936876"/>
            <a:ext cx="979630" cy="214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effectLst/>
                <a:latin typeface="Calibri" panose="020F0502020204030204" pitchFamily="34" charset="0"/>
              </a:rPr>
              <a:t>Router</a:t>
            </a:r>
            <a:endParaRPr kumimoji="1" lang="ja-JP" altLang="en-US" sz="1200" b="1" dirty="0">
              <a:effectLst/>
              <a:latin typeface="Calibri" panose="020F0502020204030204" pitchFamily="34" charset="0"/>
            </a:endParaRPr>
          </a:p>
        </p:txBody>
      </p:sp>
      <p:cxnSp>
        <p:nvCxnSpPr>
          <p:cNvPr id="80" name="カギ線コネクタ 79"/>
          <p:cNvCxnSpPr>
            <a:stCxn id="79" idx="1"/>
            <a:endCxn id="74" idx="3"/>
          </p:cNvCxnSpPr>
          <p:nvPr/>
        </p:nvCxnSpPr>
        <p:spPr>
          <a:xfrm rot="10800000" flipV="1">
            <a:off x="2237298" y="4044124"/>
            <a:ext cx="1260238" cy="122819"/>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a:off x="2835963" y="3820857"/>
            <a:ext cx="621965"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192.168.0.1</a:t>
            </a:r>
            <a:endParaRPr kumimoji="1" lang="ja-JP" altLang="en-US" sz="1000" dirty="0">
              <a:solidFill>
                <a:schemeClr val="tx2"/>
              </a:solidFill>
              <a:effectLst/>
              <a:latin typeface="Calibri" panose="020F0502020204030204" pitchFamily="34" charset="0"/>
            </a:endParaRPr>
          </a:p>
        </p:txBody>
      </p:sp>
      <p:cxnSp>
        <p:nvCxnSpPr>
          <p:cNvPr id="82" name="カギ線コネクタ 81"/>
          <p:cNvCxnSpPr>
            <a:stCxn id="67" idx="0"/>
            <a:endCxn id="79" idx="2"/>
          </p:cNvCxnSpPr>
          <p:nvPr/>
        </p:nvCxnSpPr>
        <p:spPr>
          <a:xfrm rot="16200000" flipV="1">
            <a:off x="3815958" y="4322768"/>
            <a:ext cx="352694" cy="9907"/>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83" name="テキスト ボックス 82"/>
          <p:cNvSpPr txBox="1"/>
          <p:nvPr/>
        </p:nvSpPr>
        <p:spPr>
          <a:xfrm>
            <a:off x="4280254" y="4154737"/>
            <a:ext cx="621965"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10.100.10.1</a:t>
            </a:r>
            <a:endParaRPr kumimoji="1" lang="ja-JP" altLang="en-US" sz="1000" dirty="0">
              <a:solidFill>
                <a:schemeClr val="tx2"/>
              </a:solidFill>
              <a:effectLst/>
              <a:latin typeface="Calibri" panose="020F0502020204030204" pitchFamily="34" charset="0"/>
            </a:endParaRPr>
          </a:p>
        </p:txBody>
      </p:sp>
      <p:sp>
        <p:nvSpPr>
          <p:cNvPr id="84" name="テキスト ボックス 83"/>
          <p:cNvSpPr txBox="1"/>
          <p:nvPr/>
        </p:nvSpPr>
        <p:spPr>
          <a:xfrm>
            <a:off x="4283348" y="4349343"/>
            <a:ext cx="753411"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10.100.10.101</a:t>
            </a:r>
            <a:endParaRPr kumimoji="1" lang="ja-JP" altLang="en-US" sz="1000" dirty="0">
              <a:solidFill>
                <a:schemeClr val="tx2"/>
              </a:solidFill>
              <a:effectLst/>
              <a:latin typeface="Calibri" panose="020F0502020204030204" pitchFamily="34" charset="0"/>
            </a:endParaRPr>
          </a:p>
        </p:txBody>
      </p:sp>
      <p:sp>
        <p:nvSpPr>
          <p:cNvPr id="85" name="正方形/長方形 84"/>
          <p:cNvSpPr/>
          <p:nvPr/>
        </p:nvSpPr>
        <p:spPr>
          <a:xfrm>
            <a:off x="3467025" y="2919288"/>
            <a:ext cx="979630" cy="2144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200" b="1" dirty="0" smtClean="0">
                <a:effectLst/>
                <a:latin typeface="Calibri" panose="020F0502020204030204" pitchFamily="34" charset="0"/>
              </a:rPr>
              <a:t>PC</a:t>
            </a:r>
            <a:endParaRPr kumimoji="1" lang="ja-JP" altLang="en-US" sz="1200" b="1" dirty="0">
              <a:effectLst/>
              <a:latin typeface="Calibri" panose="020F0502020204030204" pitchFamily="34" charset="0"/>
            </a:endParaRPr>
          </a:p>
        </p:txBody>
      </p:sp>
      <p:cxnSp>
        <p:nvCxnSpPr>
          <p:cNvPr id="86" name="カギ線コネクタ 85"/>
          <p:cNvCxnSpPr>
            <a:stCxn id="85" idx="1"/>
            <a:endCxn id="66" idx="3"/>
          </p:cNvCxnSpPr>
          <p:nvPr/>
        </p:nvCxnSpPr>
        <p:spPr>
          <a:xfrm rot="10800000" flipV="1">
            <a:off x="2237299" y="3026536"/>
            <a:ext cx="1229726" cy="1"/>
          </a:xfrm>
          <a:prstGeom prst="bentConnector3">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2141530" y="2774282"/>
            <a:ext cx="687688"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192.168.10.1</a:t>
            </a:r>
            <a:endParaRPr kumimoji="1" lang="ja-JP" altLang="en-US" sz="1000" dirty="0">
              <a:solidFill>
                <a:schemeClr val="tx2"/>
              </a:solidFill>
              <a:effectLst/>
              <a:latin typeface="Calibri" panose="020F0502020204030204" pitchFamily="34" charset="0"/>
            </a:endParaRPr>
          </a:p>
        </p:txBody>
      </p:sp>
      <p:sp>
        <p:nvSpPr>
          <p:cNvPr id="88" name="テキスト ボックス 87"/>
          <p:cNvSpPr txBox="1"/>
          <p:nvPr/>
        </p:nvSpPr>
        <p:spPr>
          <a:xfrm>
            <a:off x="2886212" y="2774282"/>
            <a:ext cx="819134" cy="153888"/>
          </a:xfrm>
          <a:prstGeom prst="rect">
            <a:avLst/>
          </a:prstGeom>
          <a:noFill/>
        </p:spPr>
        <p:txBody>
          <a:bodyPr wrap="none" lIns="0" tIns="0" rIns="0" bIns="0" rtlCol="0">
            <a:spAutoFit/>
          </a:bodyPr>
          <a:lstStyle/>
          <a:p>
            <a:r>
              <a:rPr kumimoji="1" lang="en-US" altLang="ja-JP" sz="1000" dirty="0" smtClean="0">
                <a:solidFill>
                  <a:schemeClr val="tx2"/>
                </a:solidFill>
                <a:effectLst/>
                <a:latin typeface="Calibri" panose="020F0502020204030204" pitchFamily="34" charset="0"/>
              </a:rPr>
              <a:t>192.168.10.200</a:t>
            </a:r>
            <a:endParaRPr kumimoji="1" lang="ja-JP" altLang="en-US" sz="1000" dirty="0">
              <a:solidFill>
                <a:schemeClr val="tx2"/>
              </a:solidFill>
              <a:effectLst/>
              <a:latin typeface="Calibri" panose="020F0502020204030204" pitchFamily="34" charset="0"/>
            </a:endParaRPr>
          </a:p>
        </p:txBody>
      </p:sp>
      <p:sp>
        <p:nvSpPr>
          <p:cNvPr id="89" name="正方形/長方形 88"/>
          <p:cNvSpPr/>
          <p:nvPr/>
        </p:nvSpPr>
        <p:spPr>
          <a:xfrm>
            <a:off x="3457928" y="3719267"/>
            <a:ext cx="1578832" cy="1136413"/>
          </a:xfrm>
          <a:prstGeom prst="rect">
            <a:avLst/>
          </a:prstGeom>
          <a:noFill/>
          <a:ln>
            <a:solidFill>
              <a:schemeClr val="tx1"/>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dirty="0">
              <a:effectLst/>
              <a:latin typeface="Calibri" panose="020F0502020204030204" pitchFamily="34" charset="0"/>
            </a:endParaRPr>
          </a:p>
        </p:txBody>
      </p:sp>
      <p:sp>
        <p:nvSpPr>
          <p:cNvPr id="90" name="角丸四角形吹き出し 89"/>
          <p:cNvSpPr/>
          <p:nvPr/>
        </p:nvSpPr>
        <p:spPr>
          <a:xfrm>
            <a:off x="5344357" y="3518366"/>
            <a:ext cx="3565727" cy="1329056"/>
          </a:xfrm>
          <a:prstGeom prst="wedgeRoundRectCallout">
            <a:avLst>
              <a:gd name="adj1" fmla="val -58313"/>
              <a:gd name="adj2" fmla="val 292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l"/>
            <a:r>
              <a:rPr lang="en-US" altLang="ja-JP" sz="1200" dirty="0">
                <a:effectLst/>
                <a:latin typeface="Calibri" panose="020F0502020204030204" pitchFamily="34" charset="0"/>
              </a:rPr>
              <a:t>By setting the </a:t>
            </a:r>
            <a:r>
              <a:rPr lang="en-US" altLang="ja-JP" sz="1200" dirty="0" smtClean="0">
                <a:effectLst/>
                <a:latin typeface="Calibri" panose="020F0502020204030204" pitchFamily="34" charset="0"/>
              </a:rPr>
              <a:t>Static Route settings </a:t>
            </a:r>
            <a:r>
              <a:rPr lang="en-US" altLang="ja-JP" sz="1200" dirty="0">
                <a:effectLst/>
                <a:latin typeface="Calibri" panose="020F0502020204030204" pitchFamily="34" charset="0"/>
              </a:rPr>
              <a:t>as shown below, recording of this camera becomes possible</a:t>
            </a:r>
            <a:r>
              <a:rPr lang="en-US" altLang="ja-JP" sz="1200" dirty="0" smtClean="0">
                <a:effectLst/>
                <a:latin typeface="Calibri" panose="020F0502020204030204" pitchFamily="34" charset="0"/>
              </a:rPr>
              <a:t>.</a:t>
            </a:r>
            <a:endParaRPr lang="en-US" altLang="ja-JP" sz="1200" dirty="0">
              <a:effectLst/>
              <a:latin typeface="Calibri" panose="020F0502020204030204" pitchFamily="34" charset="0"/>
            </a:endParaRPr>
          </a:p>
          <a:p>
            <a:pPr algn="l"/>
            <a:r>
              <a:rPr lang="ja-JP" altLang="en-US" sz="1200" dirty="0" smtClean="0">
                <a:effectLst/>
                <a:latin typeface="Calibri" panose="020F0502020204030204" pitchFamily="34" charset="0"/>
              </a:rPr>
              <a:t>　　</a:t>
            </a:r>
            <a:r>
              <a:rPr lang="en-US" altLang="ja-JP" sz="1200" dirty="0" smtClean="0">
                <a:effectLst/>
                <a:latin typeface="Calibri" panose="020F0502020204030204" pitchFamily="34" charset="0"/>
              </a:rPr>
              <a:t>Static route: On</a:t>
            </a:r>
          </a:p>
          <a:p>
            <a:pPr algn="l"/>
            <a:r>
              <a:rPr lang="en-US" altLang="ja-JP" sz="1200" dirty="0">
                <a:effectLst/>
                <a:latin typeface="Calibri" panose="020F0502020204030204" pitchFamily="34" charset="0"/>
              </a:rPr>
              <a:t> </a:t>
            </a:r>
            <a:r>
              <a:rPr lang="en-US" altLang="ja-JP" sz="1200" dirty="0" smtClean="0">
                <a:effectLst/>
                <a:latin typeface="Calibri" panose="020F0502020204030204" pitchFamily="34" charset="0"/>
              </a:rPr>
              <a:t>     Address</a:t>
            </a:r>
            <a:r>
              <a:rPr lang="en-US" altLang="ja-JP" sz="1200" dirty="0">
                <a:effectLst/>
                <a:latin typeface="Calibri" panose="020F0502020204030204" pitchFamily="34" charset="0"/>
              </a:rPr>
              <a:t>: 10.100.10.0</a:t>
            </a:r>
          </a:p>
          <a:p>
            <a:pPr algn="l"/>
            <a:r>
              <a:rPr lang="ja-JP" altLang="en-US" sz="1200" dirty="0" smtClean="0">
                <a:effectLst/>
                <a:latin typeface="Calibri" panose="020F0502020204030204" pitchFamily="34" charset="0"/>
              </a:rPr>
              <a:t>　　</a:t>
            </a:r>
            <a:r>
              <a:rPr lang="en-US" altLang="ja-JP" sz="1200" dirty="0" smtClean="0">
                <a:effectLst/>
                <a:latin typeface="Calibri" panose="020F0502020204030204" pitchFamily="34" charset="0"/>
              </a:rPr>
              <a:t>Gateway</a:t>
            </a:r>
            <a:r>
              <a:rPr lang="en-US" altLang="ja-JP" sz="1200" dirty="0">
                <a:effectLst/>
                <a:latin typeface="Calibri" panose="020F0502020204030204" pitchFamily="34" charset="0"/>
              </a:rPr>
              <a:t>: 192.168.0.1</a:t>
            </a:r>
            <a:endParaRPr lang="en-US" altLang="ja-JP" sz="1200" dirty="0" smtClean="0">
              <a:effectLst/>
              <a:latin typeface="Calibri" panose="020F0502020204030204" pitchFamily="34" charset="0"/>
            </a:endParaRPr>
          </a:p>
        </p:txBody>
      </p:sp>
      <p:cxnSp>
        <p:nvCxnSpPr>
          <p:cNvPr id="91" name="直線コネクタ 90"/>
          <p:cNvCxnSpPr>
            <a:stCxn id="87" idx="2"/>
          </p:cNvCxnSpPr>
          <p:nvPr/>
        </p:nvCxnSpPr>
        <p:spPr>
          <a:xfrm flipH="1">
            <a:off x="2237305" y="2928170"/>
            <a:ext cx="248069" cy="136752"/>
          </a:xfrm>
          <a:prstGeom prst="line">
            <a:avLst/>
          </a:prstGeom>
          <a:ln/>
        </p:spPr>
        <p:style>
          <a:lnRef idx="1">
            <a:schemeClr val="dk1"/>
          </a:lnRef>
          <a:fillRef idx="0">
            <a:schemeClr val="dk1"/>
          </a:fillRef>
          <a:effectRef idx="0">
            <a:schemeClr val="dk1"/>
          </a:effectRef>
          <a:fontRef idx="minor">
            <a:schemeClr val="tx1"/>
          </a:fontRef>
        </p:style>
      </p:cxnSp>
      <p:cxnSp>
        <p:nvCxnSpPr>
          <p:cNvPr id="92" name="直線コネクタ 91"/>
          <p:cNvCxnSpPr>
            <a:stCxn id="88" idx="2"/>
            <a:endCxn id="85" idx="1"/>
          </p:cNvCxnSpPr>
          <p:nvPr/>
        </p:nvCxnSpPr>
        <p:spPr>
          <a:xfrm>
            <a:off x="3295779" y="2928170"/>
            <a:ext cx="171246" cy="98367"/>
          </a:xfrm>
          <a:prstGeom prst="line">
            <a:avLst/>
          </a:prstGeom>
          <a:ln/>
        </p:spPr>
        <p:style>
          <a:lnRef idx="1">
            <a:schemeClr val="dk1"/>
          </a:lnRef>
          <a:fillRef idx="0">
            <a:schemeClr val="dk1"/>
          </a:fillRef>
          <a:effectRef idx="0">
            <a:schemeClr val="dk1"/>
          </a:effectRef>
          <a:fontRef idx="minor">
            <a:schemeClr val="tx1"/>
          </a:fontRef>
        </p:style>
      </p:cxnSp>
      <p:cxnSp>
        <p:nvCxnSpPr>
          <p:cNvPr id="93" name="直線コネクタ 92"/>
          <p:cNvCxnSpPr>
            <a:stCxn id="66" idx="2"/>
            <a:endCxn id="73" idx="1"/>
          </p:cNvCxnSpPr>
          <p:nvPr/>
        </p:nvCxnSpPr>
        <p:spPr>
          <a:xfrm>
            <a:off x="1747484" y="3133787"/>
            <a:ext cx="274762" cy="95369"/>
          </a:xfrm>
          <a:prstGeom prst="line">
            <a:avLst/>
          </a:prstGeom>
          <a:ln/>
        </p:spPr>
        <p:style>
          <a:lnRef idx="1">
            <a:schemeClr val="dk1"/>
          </a:lnRef>
          <a:fillRef idx="0">
            <a:schemeClr val="dk1"/>
          </a:fillRef>
          <a:effectRef idx="0">
            <a:schemeClr val="dk1"/>
          </a:effectRef>
          <a:fontRef idx="minor">
            <a:schemeClr val="tx1"/>
          </a:fontRef>
        </p:style>
      </p:cxnSp>
      <p:cxnSp>
        <p:nvCxnSpPr>
          <p:cNvPr id="94" name="直線コネクタ 93"/>
          <p:cNvCxnSpPr>
            <a:stCxn id="65" idx="0"/>
            <a:endCxn id="71" idx="1"/>
          </p:cNvCxnSpPr>
          <p:nvPr/>
        </p:nvCxnSpPr>
        <p:spPr>
          <a:xfrm flipV="1">
            <a:off x="1747484" y="3449700"/>
            <a:ext cx="285112" cy="86022"/>
          </a:xfrm>
          <a:prstGeom prst="line">
            <a:avLst/>
          </a:prstGeom>
          <a:ln/>
        </p:spPr>
        <p:style>
          <a:lnRef idx="1">
            <a:schemeClr val="dk1"/>
          </a:lnRef>
          <a:fillRef idx="0">
            <a:schemeClr val="dk1"/>
          </a:fillRef>
          <a:effectRef idx="0">
            <a:schemeClr val="dk1"/>
          </a:effectRef>
          <a:fontRef idx="minor">
            <a:schemeClr val="tx1"/>
          </a:fontRef>
        </p:style>
      </p:cxnSp>
      <p:cxnSp>
        <p:nvCxnSpPr>
          <p:cNvPr id="95" name="直線コネクタ 94"/>
          <p:cNvCxnSpPr>
            <a:stCxn id="65" idx="2"/>
            <a:endCxn id="75" idx="1"/>
          </p:cNvCxnSpPr>
          <p:nvPr/>
        </p:nvCxnSpPr>
        <p:spPr>
          <a:xfrm>
            <a:off x="1747484" y="3750220"/>
            <a:ext cx="285112" cy="89738"/>
          </a:xfrm>
          <a:prstGeom prst="line">
            <a:avLst/>
          </a:prstGeom>
          <a:ln/>
        </p:spPr>
        <p:style>
          <a:lnRef idx="1">
            <a:schemeClr val="dk1"/>
          </a:lnRef>
          <a:fillRef idx="0">
            <a:schemeClr val="dk1"/>
          </a:fillRef>
          <a:effectRef idx="0">
            <a:schemeClr val="dk1"/>
          </a:effectRef>
          <a:fontRef idx="minor">
            <a:schemeClr val="tx1"/>
          </a:fontRef>
        </p:style>
      </p:cxnSp>
      <p:cxnSp>
        <p:nvCxnSpPr>
          <p:cNvPr id="96" name="直線コネクタ 95"/>
          <p:cNvCxnSpPr>
            <a:stCxn id="68" idx="0"/>
            <a:endCxn id="78" idx="1"/>
          </p:cNvCxnSpPr>
          <p:nvPr/>
        </p:nvCxnSpPr>
        <p:spPr>
          <a:xfrm flipV="1">
            <a:off x="1747485" y="4432685"/>
            <a:ext cx="285111" cy="71383"/>
          </a:xfrm>
          <a:prstGeom prst="line">
            <a:avLst/>
          </a:prstGeom>
          <a:ln/>
        </p:spPr>
        <p:style>
          <a:lnRef idx="1">
            <a:schemeClr val="dk1"/>
          </a:lnRef>
          <a:fillRef idx="0">
            <a:schemeClr val="dk1"/>
          </a:fillRef>
          <a:effectRef idx="0">
            <a:schemeClr val="dk1"/>
          </a:effectRef>
          <a:fontRef idx="minor">
            <a:schemeClr val="tx1"/>
          </a:fontRef>
        </p:style>
      </p:cxnSp>
      <p:cxnSp>
        <p:nvCxnSpPr>
          <p:cNvPr id="97" name="直線コネクタ 96"/>
          <p:cNvCxnSpPr>
            <a:stCxn id="81" idx="2"/>
            <a:endCxn id="79" idx="1"/>
          </p:cNvCxnSpPr>
          <p:nvPr/>
        </p:nvCxnSpPr>
        <p:spPr>
          <a:xfrm>
            <a:off x="3146946" y="3974745"/>
            <a:ext cx="350590" cy="69380"/>
          </a:xfrm>
          <a:prstGeom prst="line">
            <a:avLst/>
          </a:prstGeom>
          <a:ln/>
        </p:spPr>
        <p:style>
          <a:lnRef idx="1">
            <a:schemeClr val="dk1"/>
          </a:lnRef>
          <a:fillRef idx="0">
            <a:schemeClr val="dk1"/>
          </a:fillRef>
          <a:effectRef idx="0">
            <a:schemeClr val="dk1"/>
          </a:effectRef>
          <a:fontRef idx="minor">
            <a:schemeClr val="tx1"/>
          </a:fontRef>
        </p:style>
      </p:cxnSp>
      <p:cxnSp>
        <p:nvCxnSpPr>
          <p:cNvPr id="98" name="直線コネクタ 97"/>
          <p:cNvCxnSpPr>
            <a:stCxn id="79" idx="2"/>
            <a:endCxn id="83" idx="1"/>
          </p:cNvCxnSpPr>
          <p:nvPr/>
        </p:nvCxnSpPr>
        <p:spPr>
          <a:xfrm>
            <a:off x="3987351" y="4151374"/>
            <a:ext cx="292903" cy="80307"/>
          </a:xfrm>
          <a:prstGeom prst="line">
            <a:avLst/>
          </a:prstGeom>
          <a:ln/>
        </p:spPr>
        <p:style>
          <a:lnRef idx="1">
            <a:schemeClr val="dk1"/>
          </a:lnRef>
          <a:fillRef idx="0">
            <a:schemeClr val="dk1"/>
          </a:fillRef>
          <a:effectRef idx="0">
            <a:schemeClr val="dk1"/>
          </a:effectRef>
          <a:fontRef idx="minor">
            <a:schemeClr val="tx1"/>
          </a:fontRef>
        </p:style>
      </p:cxnSp>
      <p:cxnSp>
        <p:nvCxnSpPr>
          <p:cNvPr id="99" name="直線コネクタ 98"/>
          <p:cNvCxnSpPr>
            <a:stCxn id="67" idx="0"/>
            <a:endCxn id="84" idx="1"/>
          </p:cNvCxnSpPr>
          <p:nvPr/>
        </p:nvCxnSpPr>
        <p:spPr>
          <a:xfrm flipV="1">
            <a:off x="3997258" y="4426287"/>
            <a:ext cx="286090" cy="77781"/>
          </a:xfrm>
          <a:prstGeom prst="line">
            <a:avLst/>
          </a:prstGeom>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499165" y="2561664"/>
            <a:ext cx="2318583" cy="276999"/>
          </a:xfrm>
          <a:prstGeom prst="rect">
            <a:avLst/>
          </a:prstGeom>
          <a:noFill/>
        </p:spPr>
        <p:txBody>
          <a:bodyPr wrap="none" rtlCol="0">
            <a:spAutoFit/>
          </a:bodyPr>
          <a:lstStyle/>
          <a:p>
            <a:r>
              <a:rPr lang="fr-FR" altLang="ja-JP" sz="1200" dirty="0">
                <a:effectLst/>
                <a:latin typeface="Calibri" panose="020F0502020204030204" pitchFamily="34" charset="0"/>
                <a:ea typeface="Tahoma" panose="020B0604030504040204" pitchFamily="34" charset="0"/>
                <a:cs typeface="Tahoma" panose="020B0604030504040204" pitchFamily="34" charset="0"/>
              </a:rPr>
              <a:t>Usage example (2 port operation) </a:t>
            </a:r>
            <a:endParaRPr kumimoji="1" lang="ja-JP" altLang="en-US" sz="1200" dirty="0">
              <a:effectLst/>
              <a:latin typeface="Calibri" panose="020F0502020204030204" pitchFamily="34" charset="0"/>
            </a:endParaRPr>
          </a:p>
        </p:txBody>
      </p:sp>
      <p:grpSp>
        <p:nvGrpSpPr>
          <p:cNvPr id="53" name="Group 708"/>
          <p:cNvGrpSpPr>
            <a:grpSpLocks noChangeAspect="1"/>
          </p:cNvGrpSpPr>
          <p:nvPr/>
        </p:nvGrpSpPr>
        <p:grpSpPr bwMode="auto">
          <a:xfrm>
            <a:off x="58750" y="101353"/>
            <a:ext cx="515681" cy="343788"/>
            <a:chOff x="132" y="2044"/>
            <a:chExt cx="462" cy="308"/>
          </a:xfrm>
        </p:grpSpPr>
        <p:pic>
          <p:nvPicPr>
            <p:cNvPr id="54" name="Picture 709" descr="名称未設定-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5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760" y="1089891"/>
            <a:ext cx="3428728" cy="2213881"/>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5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51" name="テキスト ボックス 50"/>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489422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02180" y="1419687"/>
            <a:ext cx="7074533" cy="2185702"/>
            <a:chOff x="1002180" y="1419687"/>
            <a:chExt cx="7074533" cy="2185702"/>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2180" y="1419687"/>
              <a:ext cx="2330283" cy="21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2463" y="1421259"/>
              <a:ext cx="2372125" cy="218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4588" y="1419691"/>
              <a:ext cx="2372125" cy="218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テキスト ボックス 8"/>
          <p:cNvSpPr txBox="1"/>
          <p:nvPr/>
        </p:nvSpPr>
        <p:spPr>
          <a:xfrm>
            <a:off x="476722" y="43280"/>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latin typeface="Calibri" panose="020F0502020204030204" pitchFamily="34" charset="0"/>
              </a:rPr>
              <a:t>Face </a:t>
            </a:r>
            <a:r>
              <a:rPr lang="en-US" altLang="ja-JP" sz="2400" b="1" dirty="0">
                <a:solidFill>
                  <a:schemeClr val="bg1"/>
                </a:solidFill>
                <a:latin typeface="Calibri" panose="020F0502020204030204" pitchFamily="34" charset="0"/>
              </a:rPr>
              <a:t>frame manual </a:t>
            </a:r>
            <a:r>
              <a:rPr lang="en-US" altLang="ja-JP" sz="2400" b="1" dirty="0" smtClean="0">
                <a:solidFill>
                  <a:schemeClr val="bg1"/>
                </a:solidFill>
                <a:latin typeface="Calibri" panose="020F0502020204030204" pitchFamily="34" charset="0"/>
              </a:rPr>
              <a:t>adjustment</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316590" y="688006"/>
            <a:ext cx="8675009"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Tahoma" panose="020B0604030504040204" pitchFamily="34" charset="0"/>
                <a:cs typeface="Tahoma" panose="020B0604030504040204" pitchFamily="34" charset="0"/>
              </a:rPr>
              <a:t>Added </a:t>
            </a:r>
            <a:r>
              <a:rPr lang="en-US" altLang="ja-JP" sz="1800" b="1" dirty="0">
                <a:effectLst/>
                <a:ea typeface="Tahoma" panose="020B0604030504040204" pitchFamily="34" charset="0"/>
                <a:cs typeface="Tahoma" panose="020B0604030504040204" pitchFamily="34" charset="0"/>
              </a:rPr>
              <a:t>function to move face frame with mouse operation </a:t>
            </a:r>
            <a:r>
              <a:rPr lang="en-US" altLang="ja-JP" sz="1800" b="1" dirty="0" smtClean="0">
                <a:effectLst/>
                <a:ea typeface="Tahoma" panose="020B0604030504040204" pitchFamily="34" charset="0"/>
                <a:cs typeface="Tahoma" panose="020B0604030504040204" pitchFamily="34" charset="0"/>
              </a:rPr>
              <a:t>(Drag </a:t>
            </a:r>
            <a:r>
              <a:rPr lang="en-US" altLang="ja-JP" sz="1800" b="1" dirty="0">
                <a:effectLst/>
                <a:ea typeface="Tahoma" panose="020B0604030504040204" pitchFamily="34" charset="0"/>
                <a:cs typeface="Tahoma" panose="020B0604030504040204" pitchFamily="34" charset="0"/>
              </a:rPr>
              <a:t>&amp; </a:t>
            </a:r>
            <a:r>
              <a:rPr lang="en-US" altLang="ja-JP" sz="1800" b="1" dirty="0" smtClean="0">
                <a:effectLst/>
                <a:ea typeface="Tahoma" panose="020B0604030504040204" pitchFamily="34" charset="0"/>
                <a:cs typeface="Tahoma" panose="020B0604030504040204" pitchFamily="34" charset="0"/>
              </a:rPr>
              <a:t>Drop)</a:t>
            </a:r>
            <a:endParaRPr lang="en-US" altLang="ja-JP" sz="1800" b="1" dirty="0">
              <a:effectLst/>
              <a:ea typeface="Meiryo UI" pitchFamily="50" charset="-128"/>
              <a:cs typeface="Meiryo UI" pitchFamily="50" charset="-128"/>
            </a:endParaRPr>
          </a:p>
        </p:txBody>
      </p:sp>
      <p:sp>
        <p:nvSpPr>
          <p:cNvPr id="16" name="テキスト ボックス 15"/>
          <p:cNvSpPr txBox="1"/>
          <p:nvPr/>
        </p:nvSpPr>
        <p:spPr>
          <a:xfrm>
            <a:off x="1071778" y="1532039"/>
            <a:ext cx="795411"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Before</a:t>
            </a:r>
          </a:p>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adjustment</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555965" y="1532039"/>
            <a:ext cx="689612"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During</a:t>
            </a:r>
          </a:p>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the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move</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783943" y="1532039"/>
            <a:ext cx="795411"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After</a:t>
            </a:r>
          </a:p>
          <a:p>
            <a:pPr algn="l"/>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adjustment</a:t>
            </a:r>
          </a:p>
        </p:txBody>
      </p:sp>
      <p:sp>
        <p:nvSpPr>
          <p:cNvPr id="20" name="角丸四角形吹き出し 19"/>
          <p:cNvSpPr/>
          <p:nvPr/>
        </p:nvSpPr>
        <p:spPr>
          <a:xfrm>
            <a:off x="6282635" y="3768097"/>
            <a:ext cx="2226433" cy="708478"/>
          </a:xfrm>
          <a:prstGeom prst="wedgeRoundRectCallout">
            <a:avLst>
              <a:gd name="adj1" fmla="val -32895"/>
              <a:gd name="adj2" fmla="val -102732"/>
              <a:gd name="adj3" fmla="val 16667"/>
            </a:avLst>
          </a:prstGeom>
          <a:solidFill>
            <a:srgbClr val="FFFFCC"/>
          </a:solidFill>
        </p:spPr>
        <p:style>
          <a:lnRef idx="2">
            <a:schemeClr val="dk1"/>
          </a:lnRef>
          <a:fillRef idx="1">
            <a:schemeClr val="lt1"/>
          </a:fillRef>
          <a:effectRef idx="0">
            <a:schemeClr val="dk1"/>
          </a:effectRef>
          <a:fontRef idx="minor">
            <a:schemeClr val="dk1"/>
          </a:fontRef>
        </p:style>
        <p:txBody>
          <a:bodyPr rtlCol="0" anchor="ctr"/>
          <a:lstStyle/>
          <a:p>
            <a:pPr algn="l"/>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Confirmed with mouse drop.</a:t>
            </a:r>
          </a:p>
          <a:p>
            <a:pPr algn="l"/>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After this, register by double click as before</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1" name="角丸四角形吹き出し 20"/>
          <p:cNvSpPr/>
          <p:nvPr/>
        </p:nvSpPr>
        <p:spPr>
          <a:xfrm>
            <a:off x="993690" y="3800514"/>
            <a:ext cx="1672386" cy="587985"/>
          </a:xfrm>
          <a:prstGeom prst="wedgeRoundRectCallout">
            <a:avLst>
              <a:gd name="adj1" fmla="val -1697"/>
              <a:gd name="adj2" fmla="val -142439"/>
              <a:gd name="adj3" fmla="val 16667"/>
            </a:avLst>
          </a:prstGeom>
          <a:solidFill>
            <a:srgbClr val="FFFFCC"/>
          </a:solidFill>
        </p:spPr>
        <p:style>
          <a:lnRef idx="2">
            <a:schemeClr val="dk1"/>
          </a:lnRef>
          <a:fillRef idx="1">
            <a:schemeClr val="lt1"/>
          </a:fillRef>
          <a:effectRef idx="0">
            <a:schemeClr val="dk1"/>
          </a:effectRef>
          <a:fontRef idx="minor">
            <a:schemeClr val="dk1"/>
          </a:fontRef>
        </p:style>
        <p:txBody>
          <a:bodyPr rtlCol="0" anchor="ctr"/>
          <a:lstStyle/>
          <a:p>
            <a:pPr algn="l"/>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The face frame of the face image to be registered is misaligned.</a:t>
            </a:r>
          </a:p>
        </p:txBody>
      </p:sp>
      <p:sp>
        <p:nvSpPr>
          <p:cNvPr id="22" name="角丸四角形吹き出し 21"/>
          <p:cNvSpPr/>
          <p:nvPr/>
        </p:nvSpPr>
        <p:spPr>
          <a:xfrm>
            <a:off x="3332463" y="3768097"/>
            <a:ext cx="2372125" cy="853107"/>
          </a:xfrm>
          <a:prstGeom prst="wedgeRoundRectCallout">
            <a:avLst>
              <a:gd name="adj1" fmla="val -12024"/>
              <a:gd name="adj2" fmla="val -93301"/>
              <a:gd name="adj3" fmla="val 16667"/>
            </a:avLst>
          </a:prstGeom>
          <a:solidFill>
            <a:srgbClr val="FFFFCC"/>
          </a:solidFill>
        </p:spPr>
        <p:style>
          <a:lnRef idx="2">
            <a:schemeClr val="dk1"/>
          </a:lnRef>
          <a:fillRef idx="1">
            <a:schemeClr val="lt1"/>
          </a:fillRef>
          <a:effectRef idx="0">
            <a:schemeClr val="dk1"/>
          </a:effectRef>
          <a:fontRef idx="minor">
            <a:schemeClr val="dk1"/>
          </a:fontRef>
        </p:style>
        <p:txBody>
          <a:bodyPr rtlCol="0" anchor="ctr"/>
          <a:lstStyle/>
          <a:p>
            <a:pPr algn="l"/>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Mouse down inside the frame to grab the frame</a:t>
            </a:r>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 Drag </a:t>
            </a:r>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and move the eye and nose into the frame.</a:t>
            </a:r>
          </a:p>
          <a:p>
            <a:pPr algn="l"/>
            <a:r>
              <a:rPr lang="en-US" altLang="ja-JP" sz="800" b="1" dirty="0">
                <a:effectLst/>
                <a:latin typeface="Calibri" panose="020F0502020204030204" pitchFamily="34" charset="0"/>
                <a:ea typeface="Meiryo UI" panose="020B0604030504040204" pitchFamily="50" charset="-128"/>
                <a:cs typeface="Meiryo UI" panose="020B0604030504040204" pitchFamily="50" charset="-128"/>
              </a:rPr>
              <a:t>(Expansion / reduction of the frame is impossible)</a:t>
            </a:r>
            <a:endParaRPr kumimoji="1" lang="ja-JP" altLang="en-US" sz="800" b="1"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23" name="直線矢印コネクタ 22"/>
          <p:cNvCxnSpPr>
            <a:stCxn id="16" idx="3"/>
            <a:endCxn id="17" idx="1"/>
          </p:cNvCxnSpPr>
          <p:nvPr/>
        </p:nvCxnSpPr>
        <p:spPr>
          <a:xfrm>
            <a:off x="1867189" y="1732094"/>
            <a:ext cx="1688776" cy="0"/>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cxnSp>
        <p:nvCxnSpPr>
          <p:cNvPr id="25" name="直線矢印コネクタ 24"/>
          <p:cNvCxnSpPr>
            <a:stCxn id="17" idx="3"/>
            <a:endCxn id="18" idx="1"/>
          </p:cNvCxnSpPr>
          <p:nvPr/>
        </p:nvCxnSpPr>
        <p:spPr>
          <a:xfrm>
            <a:off x="4245577" y="1732094"/>
            <a:ext cx="1538366" cy="0"/>
          </a:xfrm>
          <a:prstGeom prst="straightConnector1">
            <a:avLst/>
          </a:prstGeom>
          <a:ln>
            <a:solidFill>
              <a:schemeClr val="bg1"/>
            </a:solidFill>
            <a:tailEnd type="arrow"/>
          </a:ln>
        </p:spPr>
        <p:style>
          <a:lnRef idx="2">
            <a:schemeClr val="dk1"/>
          </a:lnRef>
          <a:fillRef idx="0">
            <a:schemeClr val="dk1"/>
          </a:fillRef>
          <a:effectRef idx="1">
            <a:schemeClr val="dk1"/>
          </a:effectRef>
          <a:fontRef idx="minor">
            <a:schemeClr val="tx1"/>
          </a:fontRef>
        </p:style>
      </p:cxnSp>
      <p:grpSp>
        <p:nvGrpSpPr>
          <p:cNvPr id="28" name="Group 708"/>
          <p:cNvGrpSpPr>
            <a:grpSpLocks noChangeAspect="1"/>
          </p:cNvGrpSpPr>
          <p:nvPr/>
        </p:nvGrpSpPr>
        <p:grpSpPr bwMode="auto">
          <a:xfrm>
            <a:off x="58750" y="101353"/>
            <a:ext cx="515681" cy="343788"/>
            <a:chOff x="132" y="2044"/>
            <a:chExt cx="462" cy="308"/>
          </a:xfrm>
        </p:grpSpPr>
        <p:pic>
          <p:nvPicPr>
            <p:cNvPr id="30" name="Picture 709" descr="名称未設定-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2" name="テキスト ボックス 31"/>
          <p:cNvSpPr txBox="1"/>
          <p:nvPr/>
        </p:nvSpPr>
        <p:spPr>
          <a:xfrm>
            <a:off x="6107713" y="104072"/>
            <a:ext cx="1512000" cy="338554"/>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
        <p:nvSpPr>
          <p:cNvPr id="24"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4" name="正方形/長方形 3"/>
          <p:cNvSpPr/>
          <p:nvPr/>
        </p:nvSpPr>
        <p:spPr>
          <a:xfrm>
            <a:off x="4220685" y="2226366"/>
            <a:ext cx="913287" cy="890546"/>
          </a:xfrm>
          <a:prstGeom prst="rect">
            <a:avLst/>
          </a:pr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右矢印 4"/>
          <p:cNvSpPr/>
          <p:nvPr/>
        </p:nvSpPr>
        <p:spPr>
          <a:xfrm rot="12299825">
            <a:off x="4905921" y="2949941"/>
            <a:ext cx="214266" cy="166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89052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49142"/>
            <a:ext cx="5597906" cy="448019"/>
          </a:xfrm>
          <a:prstGeom prst="rect">
            <a:avLst/>
          </a:prstGeom>
          <a:noFill/>
        </p:spPr>
        <p:txBody>
          <a:bodyPr wrap="squar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Improve </a:t>
            </a:r>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setting</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317517" y="699730"/>
            <a:ext cx="8586726"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Tahoma" panose="020B0604030504040204" pitchFamily="34" charset="0"/>
                <a:cs typeface="Tahoma" panose="020B0604030504040204" pitchFamily="34" charset="0"/>
              </a:rPr>
              <a:t>Adaptive black stretch</a:t>
            </a:r>
            <a:endParaRPr lang="en-US" altLang="ja-JP" sz="1800" b="1" dirty="0">
              <a:effectLst/>
              <a:ea typeface="Meiryo UI" pitchFamily="50" charset="-128"/>
              <a:cs typeface="Meiryo UI" pitchFamily="50" charset="-128"/>
            </a:endParaRPr>
          </a:p>
        </p:txBody>
      </p:sp>
      <p:sp>
        <p:nvSpPr>
          <p:cNvPr id="11" name="テキスト ボックス 3"/>
          <p:cNvSpPr txBox="1">
            <a:spLocks noChangeArrowheads="1"/>
          </p:cNvSpPr>
          <p:nvPr/>
        </p:nvSpPr>
        <p:spPr bwMode="auto">
          <a:xfrm>
            <a:off x="316590" y="2827794"/>
            <a:ext cx="8699858"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a:effectLst/>
                <a:ea typeface="Tahoma" panose="020B0604030504040204" pitchFamily="34" charset="0"/>
                <a:cs typeface="Tahoma" panose="020B0604030504040204" pitchFamily="34" charset="0"/>
              </a:rPr>
              <a:t>Back light </a:t>
            </a:r>
            <a:r>
              <a:rPr lang="en-US" altLang="ja-JP" sz="1800" b="1" dirty="0" smtClean="0">
                <a:effectLst/>
                <a:ea typeface="Tahoma" panose="020B0604030504040204" pitchFamily="34" charset="0"/>
                <a:cs typeface="Tahoma" panose="020B0604030504040204" pitchFamily="34" charset="0"/>
              </a:rPr>
              <a:t>compensation</a:t>
            </a:r>
            <a:endParaRPr lang="en-US" altLang="ja-JP" sz="1800" b="1" dirty="0">
              <a:effectLst/>
              <a:ea typeface="Meiryo UI" pitchFamily="50" charset="-128"/>
              <a:cs typeface="Meiryo UI" pitchFamily="50" charset="-128"/>
            </a:endParaRPr>
          </a:p>
        </p:txBody>
      </p:sp>
      <p:sp>
        <p:nvSpPr>
          <p:cNvPr id="14" name="テキスト ボックス 13"/>
          <p:cNvSpPr txBox="1"/>
          <p:nvPr/>
        </p:nvSpPr>
        <p:spPr>
          <a:xfrm>
            <a:off x="3653089" y="1032953"/>
            <a:ext cx="4894634" cy="15388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lgn="l"/>
            <a:r>
              <a:rPr lang="en-US" altLang="ja-JP" b="1" dirty="0">
                <a:solidFill>
                  <a:schemeClr val="tx1"/>
                </a:solidFill>
                <a:effectLst/>
                <a:latin typeface="Calibri" panose="020F0502020204030204" pitchFamily="34" charset="0"/>
              </a:rPr>
              <a:t>Added level value to Adaptive black stretch parameter</a:t>
            </a:r>
          </a:p>
          <a:p>
            <a:pPr marL="285750" indent="-285750" algn="l">
              <a:buFont typeface="Wingdings" panose="05000000000000000000" pitchFamily="2" charset="2"/>
              <a:buChar char="Ø"/>
            </a:pPr>
            <a:r>
              <a:rPr lang="en-US" altLang="ja-JP" sz="1200" dirty="0" smtClean="0">
                <a:solidFill>
                  <a:schemeClr val="tx1"/>
                </a:solidFill>
                <a:effectLst/>
                <a:latin typeface="Calibri" panose="020F0502020204030204" pitchFamily="34" charset="0"/>
              </a:rPr>
              <a:t>For </a:t>
            </a:r>
            <a:r>
              <a:rPr lang="en-US" altLang="ja-JP" sz="1200" dirty="0">
                <a:solidFill>
                  <a:schemeClr val="tx1"/>
                </a:solidFill>
                <a:effectLst/>
                <a:latin typeface="Calibri" panose="020F0502020204030204" pitchFamily="34" charset="0"/>
              </a:rPr>
              <a:t>Extreme before</a:t>
            </a:r>
            <a:r>
              <a:rPr lang="ja-JP" altLang="en-US" sz="1200" dirty="0">
                <a:solidFill>
                  <a:schemeClr val="tx1"/>
                </a:solidFill>
                <a:effectLst/>
                <a:latin typeface="Calibri" panose="020F0502020204030204" pitchFamily="34" charset="0"/>
              </a:rPr>
              <a:t> </a:t>
            </a:r>
            <a:r>
              <a:rPr lang="en-US" altLang="ja-JP" sz="1200" dirty="0" smtClean="0">
                <a:solidFill>
                  <a:schemeClr val="tx1"/>
                </a:solidFill>
                <a:effectLst/>
                <a:latin typeface="Calibri" panose="020F0502020204030204" pitchFamily="34" charset="0"/>
              </a:rPr>
              <a:t>	</a:t>
            </a:r>
            <a:r>
              <a:rPr lang="ja-JP" altLang="en-US" sz="1200" dirty="0" smtClean="0">
                <a:solidFill>
                  <a:schemeClr val="tx1"/>
                </a:solidFill>
                <a:effectLst/>
                <a:latin typeface="Calibri" panose="020F0502020204030204" pitchFamily="34" charset="0"/>
              </a:rPr>
              <a:t>：</a:t>
            </a:r>
            <a:r>
              <a:rPr lang="en-US" altLang="ja-JP" sz="1200" dirty="0">
                <a:solidFill>
                  <a:schemeClr val="tx1"/>
                </a:solidFill>
                <a:effectLst/>
                <a:latin typeface="Calibri" panose="020F0502020204030204" pitchFamily="34" charset="0"/>
              </a:rPr>
              <a:t>Off, On</a:t>
            </a:r>
          </a:p>
          <a:p>
            <a:pPr marL="285750" indent="-285750" algn="l">
              <a:buFont typeface="Wingdings" panose="05000000000000000000" pitchFamily="2" charset="2"/>
              <a:buChar char="Ø"/>
            </a:pPr>
            <a:r>
              <a:rPr lang="en-US" altLang="ja-JP" sz="1200" dirty="0" smtClean="0">
                <a:solidFill>
                  <a:schemeClr val="tx1"/>
                </a:solidFill>
                <a:effectLst/>
                <a:latin typeface="Calibri" panose="020F0502020204030204" pitchFamily="34" charset="0"/>
              </a:rPr>
              <a:t>For Extreme	</a:t>
            </a:r>
            <a:r>
              <a:rPr lang="ja-JP" altLang="en-US" sz="1200" dirty="0" smtClean="0">
                <a:solidFill>
                  <a:schemeClr val="tx1"/>
                </a:solidFill>
                <a:effectLst/>
                <a:latin typeface="Calibri" panose="020F0502020204030204" pitchFamily="34" charset="0"/>
              </a:rPr>
              <a:t>：</a:t>
            </a:r>
            <a:r>
              <a:rPr lang="en-US" altLang="ja-JP" sz="1200" dirty="0">
                <a:solidFill>
                  <a:schemeClr val="tx1"/>
                </a:solidFill>
                <a:effectLst/>
                <a:latin typeface="Calibri" panose="020F0502020204030204" pitchFamily="34" charset="0"/>
              </a:rPr>
              <a:t>0, 16, 32, 48, … , 240, </a:t>
            </a:r>
            <a:r>
              <a:rPr lang="en-US" altLang="ja-JP" sz="1200" dirty="0" smtClean="0">
                <a:solidFill>
                  <a:schemeClr val="tx1"/>
                </a:solidFill>
                <a:effectLst/>
                <a:latin typeface="Calibri" panose="020F0502020204030204" pitchFamily="34" charset="0"/>
              </a:rPr>
              <a:t>255, Reset</a:t>
            </a:r>
          </a:p>
          <a:p>
            <a:pPr algn="l"/>
            <a:endParaRPr lang="en-US" altLang="ja-JP" dirty="0" smtClean="0">
              <a:solidFill>
                <a:schemeClr val="tx1"/>
              </a:solidFill>
              <a:effectLst/>
              <a:latin typeface="Calibri" panose="020F0502020204030204" pitchFamily="34" charset="0"/>
            </a:endParaRPr>
          </a:p>
          <a:p>
            <a:pPr marL="182563" indent="-182563" algn="l">
              <a:buFont typeface="Wingdings" panose="05000000000000000000" pitchFamily="2" charset="2"/>
              <a:buChar char="l"/>
            </a:pPr>
            <a:r>
              <a:rPr lang="en-US" altLang="ja-JP" sz="1050" dirty="0" smtClean="0">
                <a:solidFill>
                  <a:schemeClr val="tx1"/>
                </a:solidFill>
                <a:effectLst/>
                <a:latin typeface="Calibri" panose="020F0502020204030204" pitchFamily="34" charset="0"/>
              </a:rPr>
              <a:t>After </a:t>
            </a:r>
            <a:r>
              <a:rPr lang="en-US" altLang="ja-JP" sz="1050" dirty="0">
                <a:solidFill>
                  <a:schemeClr val="tx1"/>
                </a:solidFill>
                <a:effectLst/>
                <a:latin typeface="Calibri" panose="020F0502020204030204" pitchFamily="34" charset="0"/>
              </a:rPr>
              <a:t>sending the above values to other than the Extreme camera, "</a:t>
            </a:r>
            <a:r>
              <a:rPr lang="en-US" altLang="ja-JP" sz="1050" dirty="0" smtClean="0">
                <a:solidFill>
                  <a:schemeClr val="tx1"/>
                </a:solidFill>
                <a:effectLst/>
                <a:latin typeface="Calibri" panose="020F0502020204030204" pitchFamily="34" charset="0"/>
              </a:rPr>
              <a:t>Not compatible</a:t>
            </a:r>
            <a:r>
              <a:rPr lang="en-US" altLang="ja-JP" sz="1050" dirty="0">
                <a:solidFill>
                  <a:schemeClr val="tx1"/>
                </a:solidFill>
                <a:effectLst/>
                <a:latin typeface="Calibri" panose="020F0502020204030204" pitchFamily="34" charset="0"/>
              </a:rPr>
              <a:t>" is displayed in the result column.</a:t>
            </a:r>
          </a:p>
          <a:p>
            <a:pPr marL="182563" indent="-182563" algn="l">
              <a:buFont typeface="Wingdings" panose="05000000000000000000" pitchFamily="2" charset="2"/>
              <a:buChar char="l"/>
            </a:pPr>
            <a:r>
              <a:rPr lang="en-US" altLang="ja-JP" sz="1050" dirty="0" smtClean="0">
                <a:solidFill>
                  <a:schemeClr val="tx1"/>
                </a:solidFill>
                <a:effectLst/>
                <a:latin typeface="Calibri" panose="020F0502020204030204" pitchFamily="34" charset="0"/>
              </a:rPr>
              <a:t>When “Off” </a:t>
            </a:r>
            <a:r>
              <a:rPr lang="en-US" altLang="ja-JP" sz="1050" dirty="0">
                <a:solidFill>
                  <a:schemeClr val="tx1"/>
                </a:solidFill>
                <a:effectLst/>
                <a:latin typeface="Calibri" panose="020F0502020204030204" pitchFamily="34" charset="0"/>
              </a:rPr>
              <a:t>or </a:t>
            </a:r>
            <a:r>
              <a:rPr lang="en-US" altLang="ja-JP" sz="1050" dirty="0" smtClean="0">
                <a:solidFill>
                  <a:schemeClr val="tx1"/>
                </a:solidFill>
                <a:effectLst/>
                <a:latin typeface="Calibri" panose="020F0502020204030204" pitchFamily="34" charset="0"/>
              </a:rPr>
              <a:t>“On” </a:t>
            </a:r>
            <a:r>
              <a:rPr lang="en-US" altLang="ja-JP" sz="1050" dirty="0">
                <a:solidFill>
                  <a:schemeClr val="tx1"/>
                </a:solidFill>
                <a:effectLst/>
                <a:latin typeface="Calibri" panose="020F0502020204030204" pitchFamily="34" charset="0"/>
              </a:rPr>
              <a:t>is transmitted to the Extreme camera, "Not compatible" is displayed in the result column.</a:t>
            </a:r>
          </a:p>
        </p:txBody>
      </p:sp>
      <p:sp>
        <p:nvSpPr>
          <p:cNvPr id="16" name="テキスト ボックス 15"/>
          <p:cNvSpPr txBox="1"/>
          <p:nvPr/>
        </p:nvSpPr>
        <p:spPr>
          <a:xfrm>
            <a:off x="3644704" y="3216798"/>
            <a:ext cx="504369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ja-JP" b="1" dirty="0" smtClean="0">
                <a:solidFill>
                  <a:schemeClr val="tx1"/>
                </a:solidFill>
                <a:effectLst/>
                <a:latin typeface="Calibri" panose="020F0502020204030204" pitchFamily="34" charset="0"/>
              </a:rPr>
              <a:t>Change command to send to the camera, also support Extreme camera</a:t>
            </a:r>
            <a:endParaRPr kumimoji="1" lang="en-US" altLang="ja-JP" b="1" dirty="0" smtClean="0">
              <a:solidFill>
                <a:schemeClr val="tx1"/>
              </a:solidFill>
              <a:effectLst/>
            </a:endParaRPr>
          </a:p>
        </p:txBody>
      </p:sp>
      <p:grpSp>
        <p:nvGrpSpPr>
          <p:cNvPr id="20" name="Group 708"/>
          <p:cNvGrpSpPr>
            <a:grpSpLocks noChangeAspect="1"/>
          </p:cNvGrpSpPr>
          <p:nvPr/>
        </p:nvGrpSpPr>
        <p:grpSpPr bwMode="auto">
          <a:xfrm>
            <a:off x="58750" y="101353"/>
            <a:ext cx="515681" cy="343788"/>
            <a:chOff x="132" y="2044"/>
            <a:chExt cx="462" cy="308"/>
          </a:xfrm>
        </p:grpSpPr>
        <p:pic>
          <p:nvPicPr>
            <p:cNvPr id="21"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66" y="1068876"/>
            <a:ext cx="2880582" cy="153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66" y="3212842"/>
            <a:ext cx="2880582" cy="137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4489422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rPr>
              <a:t>Digest </a:t>
            </a:r>
            <a:r>
              <a:rPr lang="en-US" altLang="ja-JP" sz="2400" b="1" dirty="0" smtClean="0">
                <a:solidFill>
                  <a:schemeClr val="bg1"/>
                </a:solidFill>
                <a:effectLst/>
                <a:latin typeface="Calibri" panose="020F0502020204030204" pitchFamily="34" charset="0"/>
              </a:rPr>
              <a:t>authentication</a:t>
            </a:r>
            <a:r>
              <a:rPr lang="ja-JP" altLang="en-US" sz="2400" b="1" dirty="0" smtClean="0">
                <a:solidFill>
                  <a:schemeClr val="bg1"/>
                </a:solidFill>
                <a:effectLst/>
                <a:latin typeface="Calibri" panose="020F0502020204030204" pitchFamily="34" charset="0"/>
              </a:rPr>
              <a:t>　</a:t>
            </a:r>
            <a:r>
              <a:rPr lang="en-US" altLang="ja-JP" sz="2400" b="1" dirty="0" smtClean="0">
                <a:solidFill>
                  <a:schemeClr val="bg1"/>
                </a:solidFill>
                <a:effectLst/>
                <a:latin typeface="Calibri" panose="020F0502020204030204" pitchFamily="34" charset="0"/>
              </a:rPr>
              <a:t>(1/3)</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316590" y="686741"/>
            <a:ext cx="8613609"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Tahoma" panose="020B0604030504040204" pitchFamily="34" charset="0"/>
                <a:cs typeface="Tahoma" panose="020B0604030504040204" pitchFamily="34" charset="0"/>
              </a:rPr>
              <a:t>Change </a:t>
            </a:r>
            <a:r>
              <a:rPr lang="en-US" altLang="ja-JP" sz="1800" b="1" dirty="0">
                <a:effectLst/>
                <a:ea typeface="Tahoma" panose="020B0604030504040204" pitchFamily="34" charset="0"/>
                <a:cs typeface="Tahoma" panose="020B0604030504040204" pitchFamily="34" charset="0"/>
              </a:rPr>
              <a:t>the authentication method between recorder and camera from </a:t>
            </a:r>
            <a:r>
              <a:rPr lang="en-US" altLang="ja-JP" sz="1800" b="1" dirty="0" smtClean="0">
                <a:effectLst/>
                <a:ea typeface="Tahoma" panose="020B0604030504040204" pitchFamily="34" charset="0"/>
                <a:cs typeface="Tahoma" panose="020B0604030504040204" pitchFamily="34" charset="0"/>
              </a:rPr>
              <a:t>“Basic authentication” </a:t>
            </a:r>
            <a:r>
              <a:rPr lang="en-US" altLang="ja-JP" sz="1800" b="1" dirty="0">
                <a:effectLst/>
                <a:ea typeface="Tahoma" panose="020B0604030504040204" pitchFamily="34" charset="0"/>
                <a:cs typeface="Tahoma" panose="020B0604030504040204" pitchFamily="34" charset="0"/>
              </a:rPr>
              <a:t>to </a:t>
            </a:r>
            <a:r>
              <a:rPr lang="en-US" altLang="ja-JP" sz="1800" b="1" dirty="0" smtClean="0">
                <a:solidFill>
                  <a:srgbClr val="FF0000"/>
                </a:solidFill>
                <a:effectLst/>
                <a:ea typeface="Tahoma" panose="020B0604030504040204" pitchFamily="34" charset="0"/>
                <a:cs typeface="Tahoma" panose="020B0604030504040204" pitchFamily="34" charset="0"/>
              </a:rPr>
              <a:t>“Digest authentication” </a:t>
            </a:r>
            <a:r>
              <a:rPr lang="en-US" altLang="ja-JP" sz="1800" b="1" dirty="0">
                <a:effectLst/>
                <a:ea typeface="Tahoma" panose="020B0604030504040204" pitchFamily="34" charset="0"/>
                <a:cs typeface="Tahoma" panose="020B0604030504040204" pitchFamily="34" charset="0"/>
              </a:rPr>
              <a:t>with high </a:t>
            </a:r>
            <a:r>
              <a:rPr lang="en-US" altLang="ja-JP" sz="1800" b="1" dirty="0" smtClean="0">
                <a:effectLst/>
                <a:ea typeface="Tahoma" panose="020B0604030504040204" pitchFamily="34" charset="0"/>
                <a:cs typeface="Tahoma" panose="020B0604030504040204" pitchFamily="34" charset="0"/>
              </a:rPr>
              <a:t>security.</a:t>
            </a:r>
            <a:endParaRPr lang="en-US" altLang="ja-JP" sz="1800" b="1" dirty="0">
              <a:effectLst/>
              <a:ea typeface="Meiryo UI" pitchFamily="50" charset="-128"/>
              <a:cs typeface="Meiryo UI" pitchFamily="50" charset="-128"/>
            </a:endParaRPr>
          </a:p>
        </p:txBody>
      </p:sp>
      <p:grpSp>
        <p:nvGrpSpPr>
          <p:cNvPr id="16" name="Group 708"/>
          <p:cNvGrpSpPr>
            <a:grpSpLocks noChangeAspect="1"/>
          </p:cNvGrpSpPr>
          <p:nvPr/>
        </p:nvGrpSpPr>
        <p:grpSpPr bwMode="auto">
          <a:xfrm>
            <a:off x="58750" y="101353"/>
            <a:ext cx="515681" cy="343788"/>
            <a:chOff x="132" y="2044"/>
            <a:chExt cx="462" cy="308"/>
          </a:xfrm>
        </p:grpSpPr>
        <p:pic>
          <p:nvPicPr>
            <p:cNvPr id="21"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テキスト ボックス 14"/>
          <p:cNvSpPr txBox="1"/>
          <p:nvPr/>
        </p:nvSpPr>
        <p:spPr>
          <a:xfrm>
            <a:off x="1205290" y="1427173"/>
            <a:ext cx="2377394" cy="307777"/>
          </a:xfrm>
          <a:prstGeom prst="rect">
            <a:avLst/>
          </a:prstGeom>
          <a:solidFill>
            <a:srgbClr val="FFFFCC"/>
          </a:solidFill>
          <a:ln w="6350">
            <a:solidFill>
              <a:schemeClr val="tx1"/>
            </a:solidFill>
          </a:ln>
        </p:spPr>
        <p:txBody>
          <a:bodyPr wrap="square" rtlCol="0">
            <a:spAutoFit/>
          </a:bodyPr>
          <a:lstStyle/>
          <a:p>
            <a:r>
              <a:rPr lang="en-US" altLang="ja-JP" b="1" dirty="0">
                <a:latin typeface="Calibri" panose="020F0502020204030204" pitchFamily="34" charset="0"/>
                <a:ea typeface="Meiryo UI" panose="020B0604030504040204" pitchFamily="50" charset="-128"/>
                <a:cs typeface="Meiryo UI" panose="020B0604030504040204" pitchFamily="50" charset="-128"/>
              </a:rPr>
              <a:t>Basic </a:t>
            </a:r>
            <a:r>
              <a:rPr lang="en-US" altLang="ja-JP" b="1" dirty="0" smtClean="0">
                <a:latin typeface="Calibri" panose="020F0502020204030204" pitchFamily="34" charset="0"/>
                <a:ea typeface="Meiryo UI" panose="020B0604030504040204" pitchFamily="50" charset="-128"/>
                <a:cs typeface="Meiryo UI" panose="020B0604030504040204" pitchFamily="50" charset="-128"/>
              </a:rPr>
              <a:t>authentication</a:t>
            </a:r>
            <a:endParaRPr kumimoji="1" lang="en-US" altLang="ja-JP" b="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634557" y="1427173"/>
            <a:ext cx="2415176" cy="307777"/>
          </a:xfrm>
          <a:prstGeom prst="rect">
            <a:avLst/>
          </a:prstGeom>
          <a:solidFill>
            <a:srgbClr val="FFFFCC"/>
          </a:solidFill>
          <a:ln w="6350">
            <a:solidFill>
              <a:schemeClr val="tx1"/>
            </a:solidFill>
          </a:ln>
        </p:spPr>
        <p:txBody>
          <a:bodyPr wrap="square" rtlCol="0">
            <a:spAutoFit/>
          </a:bodyPr>
          <a:lstStyle/>
          <a:p>
            <a:r>
              <a:rPr lang="en-US" altLang="ja-JP" b="1" dirty="0">
                <a:solidFill>
                  <a:srgbClr val="FF0000"/>
                </a:solidFill>
                <a:latin typeface="Calibri" panose="020F0502020204030204" pitchFamily="34" charset="0"/>
                <a:ea typeface="Meiryo UI" panose="020B0604030504040204" pitchFamily="50" charset="-128"/>
                <a:cs typeface="Meiryo UI" panose="020B0604030504040204" pitchFamily="50" charset="-128"/>
              </a:rPr>
              <a:t>Digest </a:t>
            </a:r>
            <a:r>
              <a:rPr lang="en-US" altLang="ja-JP"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authentication</a:t>
            </a:r>
            <a:endParaRPr kumimoji="1" lang="en-US" altLang="ja-JP" b="1"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15516" y="1880087"/>
            <a:ext cx="1368152" cy="307777"/>
          </a:xfrm>
          <a:prstGeom prst="rect">
            <a:avLst/>
          </a:prstGeom>
          <a:solidFill>
            <a:srgbClr val="92D050"/>
          </a:solidFill>
          <a:ln w="6350">
            <a:solidFill>
              <a:schemeClr val="tx1"/>
            </a:solidFill>
          </a:ln>
        </p:spPr>
        <p:txBody>
          <a:bodyPr wrap="square" rtlCol="0">
            <a:spAutoFit/>
          </a:bodyPr>
          <a:lstStyle/>
          <a:p>
            <a:r>
              <a:rPr lang="en-US" altLang="ja-JP" b="1" dirty="0" smtClean="0">
                <a:latin typeface="Calibri" panose="020F0502020204030204" pitchFamily="34" charset="0"/>
                <a:ea typeface="Meiryo UI" panose="020B0604030504040204" pitchFamily="50" charset="-128"/>
                <a:cs typeface="Meiryo UI" panose="020B0604030504040204" pitchFamily="50" charset="-128"/>
              </a:rPr>
              <a:t>Recorder</a:t>
            </a:r>
            <a:endParaRPr kumimoji="1" lang="en-US" altLang="ja-JP" b="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2659732" y="1880087"/>
            <a:ext cx="1368152" cy="307777"/>
          </a:xfrm>
          <a:prstGeom prst="rect">
            <a:avLst/>
          </a:prstGeom>
          <a:solidFill>
            <a:srgbClr val="FFC000"/>
          </a:solidFill>
          <a:ln w="6350">
            <a:solidFill>
              <a:schemeClr val="tx1"/>
            </a:solidFill>
          </a:ln>
        </p:spPr>
        <p:txBody>
          <a:bodyPr wrap="square" rtlCol="0">
            <a:spAutoFit/>
          </a:bodyPr>
          <a:lstStyle/>
          <a:p>
            <a:pPr algn="ct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Camera</a:t>
            </a:r>
          </a:p>
        </p:txBody>
      </p:sp>
      <p:cxnSp>
        <p:nvCxnSpPr>
          <p:cNvPr id="29" name="直線コネクタ 28"/>
          <p:cNvCxnSpPr>
            <a:stCxn id="28" idx="2"/>
          </p:cNvCxnSpPr>
          <p:nvPr/>
        </p:nvCxnSpPr>
        <p:spPr>
          <a:xfrm>
            <a:off x="3343808" y="2187864"/>
            <a:ext cx="0" cy="247148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0" name="直線コネクタ 29"/>
          <p:cNvCxnSpPr>
            <a:stCxn id="23" idx="2"/>
          </p:cNvCxnSpPr>
          <p:nvPr/>
        </p:nvCxnSpPr>
        <p:spPr>
          <a:xfrm>
            <a:off x="1399592" y="2187864"/>
            <a:ext cx="0" cy="2441583"/>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194299" y="1880087"/>
            <a:ext cx="1368152" cy="307777"/>
          </a:xfrm>
          <a:prstGeom prst="rect">
            <a:avLst/>
          </a:prstGeom>
          <a:solidFill>
            <a:srgbClr val="92D050"/>
          </a:solidFill>
          <a:ln w="6350">
            <a:solidFill>
              <a:schemeClr val="tx1"/>
            </a:solidFill>
          </a:ln>
        </p:spPr>
        <p:txBody>
          <a:bodyPr wrap="square" rtlCol="0">
            <a:spAutoFit/>
          </a:bodyPr>
          <a:lstStyle/>
          <a:p>
            <a:pPr algn="ctr"/>
            <a:r>
              <a:rPr lang="en-US" altLang="ja-JP" b="1" dirty="0" smtClean="0">
                <a:latin typeface="Calibri" panose="020F0502020204030204" pitchFamily="34" charset="0"/>
                <a:ea typeface="Meiryo UI" panose="020B0604030504040204" pitchFamily="50" charset="-128"/>
                <a:cs typeface="Meiryo UI" panose="020B0604030504040204" pitchFamily="50" charset="-128"/>
              </a:rPr>
              <a:t>Recorder</a:t>
            </a:r>
            <a:endParaRPr kumimoji="1" lang="en-US" altLang="ja-JP" b="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138515" y="1880087"/>
            <a:ext cx="1368152" cy="307777"/>
          </a:xfrm>
          <a:prstGeom prst="rect">
            <a:avLst/>
          </a:prstGeom>
          <a:solidFill>
            <a:srgbClr val="FFC000"/>
          </a:solidFill>
          <a:ln w="6350">
            <a:solidFill>
              <a:schemeClr val="tx1"/>
            </a:solidFill>
          </a:ln>
        </p:spPr>
        <p:txBody>
          <a:bodyPr wrap="square" rtlCol="0">
            <a:spAutoFit/>
          </a:bodyPr>
          <a:lstStyle/>
          <a:p>
            <a:pPr algn="ct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Camera</a:t>
            </a:r>
          </a:p>
        </p:txBody>
      </p:sp>
      <p:cxnSp>
        <p:nvCxnSpPr>
          <p:cNvPr id="33" name="直線コネクタ 32"/>
          <p:cNvCxnSpPr>
            <a:stCxn id="32" idx="2"/>
          </p:cNvCxnSpPr>
          <p:nvPr/>
        </p:nvCxnSpPr>
        <p:spPr>
          <a:xfrm>
            <a:off x="7822591" y="2187864"/>
            <a:ext cx="0" cy="269248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31" idx="2"/>
          </p:cNvCxnSpPr>
          <p:nvPr/>
        </p:nvCxnSpPr>
        <p:spPr>
          <a:xfrm>
            <a:off x="5878375" y="2187864"/>
            <a:ext cx="0" cy="269248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1399592" y="2971781"/>
            <a:ext cx="1944216"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a:off x="1396684" y="3696507"/>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37" name="角丸四角形吹き出し 36"/>
          <p:cNvSpPr/>
          <p:nvPr/>
        </p:nvSpPr>
        <p:spPr bwMode="auto">
          <a:xfrm>
            <a:off x="2720812" y="2487730"/>
            <a:ext cx="700166" cy="328042"/>
          </a:xfrm>
          <a:prstGeom prst="wedgeRoundRectCallout">
            <a:avLst>
              <a:gd name="adj1" fmla="val -19377"/>
              <a:gd name="adj2" fmla="val 92339"/>
              <a:gd name="adj3" fmla="val 16667"/>
            </a:avLst>
          </a:prstGeom>
          <a:solidFill>
            <a:schemeClr val="bg1"/>
          </a:solidFill>
          <a:ln w="25400" cap="flat" cmpd="sng" algn="ctr">
            <a:solidFill>
              <a:srgbClr val="FF0000"/>
            </a:solidFill>
            <a:prstDash val="solid"/>
            <a:round/>
            <a:headEnd type="none" w="med" len="med"/>
            <a:tailEnd type="none" w="med" len="med"/>
          </a:ln>
          <a:effectLst/>
          <a:extLst/>
        </p:spPr>
        <p:txBody>
          <a:bodyPr vert="horz" wrap="square" lIns="0" tIns="72000" rIns="0" bIns="72000" numCol="1" rtlCol="0" anchor="ctr" anchorCtr="0" compatLnSpc="1">
            <a:prstTxWarp prst="textNoShape">
              <a:avLst/>
            </a:prstTxWarp>
          </a:bodyPr>
          <a:lstStyle/>
          <a:p>
            <a:pPr marL="0" marR="0" indent="0" algn="ctr" defTabSz="914400" rtl="0" eaLnBrk="1" fontAlgn="base" latinLnBrk="0" hangingPunct="1">
              <a:lnSpc>
                <a:spcPct val="7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tx2"/>
                </a:solidFill>
                <a:effectLst/>
                <a:latin typeface="Calibri" panose="020F0502020204030204" pitchFamily="34" charset="0"/>
                <a:ea typeface="Meiryo UI" panose="020B0604030504040204" pitchFamily="50" charset="-128"/>
                <a:cs typeface="Meiryo UI" panose="020B0604030504040204" pitchFamily="50" charset="-128"/>
              </a:rPr>
              <a:t>ID/PW</a:t>
            </a:r>
          </a:p>
        </p:txBody>
      </p:sp>
      <p:cxnSp>
        <p:nvCxnSpPr>
          <p:cNvPr id="38" name="直線矢印コネクタ 37"/>
          <p:cNvCxnSpPr/>
          <p:nvPr/>
        </p:nvCxnSpPr>
        <p:spPr>
          <a:xfrm>
            <a:off x="5875467" y="2544238"/>
            <a:ext cx="1944216"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872559" y="3395906"/>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1397150" y="2710214"/>
            <a:ext cx="1303562" cy="246221"/>
          </a:xfrm>
          <a:prstGeom prst="rect">
            <a:avLst/>
          </a:prstGeom>
        </p:spPr>
        <p:txBody>
          <a:bodyPr wrap="none">
            <a:spAutoFit/>
          </a:bodyPr>
          <a:lstStyle/>
          <a:p>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http://192.168.0.10/</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2814072" y="3135080"/>
            <a:ext cx="1213812" cy="246221"/>
          </a:xfrm>
          <a:prstGeom prst="rect">
            <a:avLst/>
          </a:prstGeom>
          <a:solidFill>
            <a:srgbClr val="CCECFF"/>
          </a:solidFill>
          <a:ln w="6350">
            <a:solidFill>
              <a:schemeClr val="tx1"/>
            </a:solidFill>
          </a:ln>
        </p:spPr>
        <p:txBody>
          <a:bodyPr wrap="square" rtlCol="0">
            <a:spAutoFit/>
          </a:bodyPr>
          <a:lstStyle/>
          <a:p>
            <a:r>
              <a:rPr lang="en-US" altLang="ja-JP" sz="1000" b="1" dirty="0">
                <a:latin typeface="Calibri" panose="020F0502020204030204" pitchFamily="34" charset="0"/>
                <a:ea typeface="Meiryo UI" panose="020B0604030504040204" pitchFamily="50" charset="-128"/>
                <a:cs typeface="Meiryo UI" panose="020B0604030504040204" pitchFamily="50" charset="-128"/>
              </a:rPr>
              <a:t>Authentication</a:t>
            </a:r>
            <a:endParaRPr kumimoji="1" lang="en-US" altLang="ja-JP" sz="1000" b="1" dirty="0" smtClean="0">
              <a:latin typeface="Calibri" panose="020F0502020204030204" pitchFamily="34" charset="0"/>
              <a:ea typeface="Meiryo UI" panose="020B0604030504040204" pitchFamily="50" charset="-128"/>
              <a:cs typeface="Meiryo UI" panose="020B0604030504040204" pitchFamily="50" charset="-128"/>
            </a:endParaRPr>
          </a:p>
        </p:txBody>
      </p:sp>
      <p:sp>
        <p:nvSpPr>
          <p:cNvPr id="42" name="正方形/長方形 41"/>
          <p:cNvSpPr/>
          <p:nvPr/>
        </p:nvSpPr>
        <p:spPr>
          <a:xfrm>
            <a:off x="2194008" y="3435572"/>
            <a:ext cx="1122423" cy="246221"/>
          </a:xfrm>
          <a:prstGeom prst="rect">
            <a:avLst/>
          </a:prstGeom>
        </p:spPr>
        <p:txBody>
          <a:bodyPr wrap="none">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HTTP/1.1 200 OK </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43" name="直線矢印コネクタ 42"/>
          <p:cNvCxnSpPr/>
          <p:nvPr/>
        </p:nvCxnSpPr>
        <p:spPr>
          <a:xfrm>
            <a:off x="1392163" y="3858432"/>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1407021" y="4023326"/>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5882401" y="2283142"/>
            <a:ext cx="1303562" cy="246221"/>
          </a:xfrm>
          <a:prstGeom prst="rect">
            <a:avLst/>
          </a:prstGeom>
        </p:spPr>
        <p:txBody>
          <a:bodyPr wrap="none">
            <a:spAutoFit/>
          </a:bodyPr>
          <a:lstStyle/>
          <a:p>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http://192.168.0.10/</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6" name="正方形/長方形 45"/>
          <p:cNvSpPr/>
          <p:nvPr/>
        </p:nvSpPr>
        <p:spPr>
          <a:xfrm>
            <a:off x="6149535" y="3130041"/>
            <a:ext cx="1664238" cy="246221"/>
          </a:xfrm>
          <a:prstGeom prst="rect">
            <a:avLst/>
          </a:prstGeom>
        </p:spPr>
        <p:txBody>
          <a:bodyPr wrap="none">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HTTP/1.1 401 Unauthorized</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185434" y="2659018"/>
            <a:ext cx="1321233" cy="400110"/>
          </a:xfrm>
          <a:prstGeom prst="rect">
            <a:avLst/>
          </a:prstGeom>
          <a:solidFill>
            <a:srgbClr val="CCECFF"/>
          </a:solidFill>
          <a:ln w="6350">
            <a:solidFill>
              <a:schemeClr val="tx1"/>
            </a:solidFill>
          </a:ln>
        </p:spPr>
        <p:txBody>
          <a:bodyPr wrap="square" rtlCol="0">
            <a:spAutoFit/>
          </a:bodyPr>
          <a:lstStyle/>
          <a:p>
            <a:r>
              <a:rPr lang="en-US" altLang="ja-JP" sz="1000" b="1" dirty="0">
                <a:latin typeface="Calibri" panose="020F0502020204030204" pitchFamily="34" charset="0"/>
                <a:ea typeface="Meiryo UI" panose="020B0604030504040204" pitchFamily="50" charset="-128"/>
                <a:cs typeface="Meiryo UI" panose="020B0604030504040204" pitchFamily="50" charset="-128"/>
              </a:rPr>
              <a:t>Random number </a:t>
            </a:r>
            <a:r>
              <a:rPr lang="en-US" altLang="ja-JP" sz="1000" b="1" dirty="0" smtClean="0">
                <a:latin typeface="Calibri" panose="020F0502020204030204" pitchFamily="34" charset="0"/>
                <a:ea typeface="Meiryo UI" panose="020B0604030504040204" pitchFamily="50" charset="-128"/>
                <a:cs typeface="Meiryo UI" panose="020B0604030504040204" pitchFamily="50" charset="-128"/>
              </a:rPr>
              <a:t>generation</a:t>
            </a:r>
            <a:endParaRPr kumimoji="1" lang="en-US" altLang="ja-JP" sz="1000" b="1" dirty="0" smtClean="0">
              <a:latin typeface="Calibri" panose="020F0502020204030204" pitchFamily="34" charset="0"/>
              <a:ea typeface="Meiryo UI" panose="020B0604030504040204" pitchFamily="50" charset="-128"/>
              <a:cs typeface="Meiryo UI" panose="020B0604030504040204" pitchFamily="50" charset="-128"/>
            </a:endParaRPr>
          </a:p>
        </p:txBody>
      </p:sp>
      <p:cxnSp>
        <p:nvCxnSpPr>
          <p:cNvPr id="48" name="直線矢印コネクタ 47"/>
          <p:cNvCxnSpPr/>
          <p:nvPr/>
        </p:nvCxnSpPr>
        <p:spPr>
          <a:xfrm>
            <a:off x="5874326" y="4257727"/>
            <a:ext cx="1944216" cy="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887122" y="3987089"/>
            <a:ext cx="1303562" cy="246221"/>
          </a:xfrm>
          <a:prstGeom prst="rect">
            <a:avLst/>
          </a:prstGeom>
        </p:spPr>
        <p:txBody>
          <a:bodyPr wrap="none">
            <a:spAutoFit/>
          </a:bodyPr>
          <a:lstStyle/>
          <a:p>
            <a:r>
              <a:rPr lang="en-US" altLang="ja-JP" sz="1000" b="1" dirty="0">
                <a:effectLst/>
                <a:latin typeface="Calibri" panose="020F0502020204030204" pitchFamily="34" charset="0"/>
                <a:ea typeface="Meiryo UI" panose="020B0604030504040204" pitchFamily="50" charset="-128"/>
                <a:cs typeface="Meiryo UI" panose="020B0604030504040204" pitchFamily="50" charset="-128"/>
              </a:rPr>
              <a:t>http://192.168.0.10/</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4960932" y="3489749"/>
            <a:ext cx="2138912" cy="400110"/>
          </a:xfrm>
          <a:prstGeom prst="rect">
            <a:avLst/>
          </a:prstGeom>
          <a:solidFill>
            <a:srgbClr val="CCECFF"/>
          </a:solidFill>
          <a:ln w="6350">
            <a:solidFill>
              <a:schemeClr val="tx1"/>
            </a:solidFill>
          </a:ln>
        </p:spPr>
        <p:txBody>
          <a:bodyPr wrap="square" rtlCol="0">
            <a:spAutoFit/>
          </a:bodyPr>
          <a:lstStyle/>
          <a:p>
            <a:r>
              <a:rPr lang="en-US" altLang="ja-JP" sz="1000" b="1" dirty="0">
                <a:latin typeface="Calibri" panose="020F0502020204030204" pitchFamily="34" charset="0"/>
                <a:ea typeface="Meiryo UI" panose="020B0604030504040204" pitchFamily="50" charset="-128"/>
                <a:cs typeface="Meiryo UI" panose="020B0604030504040204" pitchFamily="50" charset="-128"/>
              </a:rPr>
              <a:t>Encoding ID / PW based on random number</a:t>
            </a:r>
            <a:endParaRPr kumimoji="1" lang="en-US" altLang="ja-JP" sz="1000" b="1" dirty="0" smtClean="0">
              <a:latin typeface="Calibri" panose="020F0502020204030204" pitchFamily="34" charset="0"/>
              <a:ea typeface="Meiryo UI" panose="020B0604030504040204" pitchFamily="50" charset="-128"/>
              <a:cs typeface="Meiryo UI" panose="020B0604030504040204" pitchFamily="50" charset="-128"/>
            </a:endParaRPr>
          </a:p>
        </p:txBody>
      </p:sp>
      <p:cxnSp>
        <p:nvCxnSpPr>
          <p:cNvPr id="51" name="直線矢印コネクタ 50"/>
          <p:cNvCxnSpPr/>
          <p:nvPr/>
        </p:nvCxnSpPr>
        <p:spPr>
          <a:xfrm>
            <a:off x="5868059" y="4616815"/>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6715356" y="4356812"/>
            <a:ext cx="1093568" cy="246221"/>
          </a:xfrm>
          <a:prstGeom prst="rect">
            <a:avLst/>
          </a:prstGeom>
        </p:spPr>
        <p:txBody>
          <a:bodyPr wrap="none">
            <a:spAutoFit/>
          </a:bodyPr>
          <a:lstStyle/>
          <a:p>
            <a:r>
              <a:rPr lang="en-US" altLang="ja-JP" sz="1000" b="1" dirty="0" smtClean="0">
                <a:effectLst/>
                <a:latin typeface="Calibri" panose="020F0502020204030204" pitchFamily="34" charset="0"/>
                <a:ea typeface="Meiryo UI" panose="020B0604030504040204" pitchFamily="50" charset="-128"/>
                <a:cs typeface="Meiryo UI" panose="020B0604030504040204" pitchFamily="50" charset="-128"/>
              </a:rPr>
              <a:t>HTTP/1.1 200 OK</a:t>
            </a:r>
            <a:endParaRPr lang="ja-JP" altLang="en-US" sz="1000" b="1" dirty="0">
              <a:effectLst/>
              <a:latin typeface="Calibri" panose="020F0502020204030204" pitchFamily="34" charset="0"/>
              <a:ea typeface="Meiryo UI" panose="020B0604030504040204" pitchFamily="50" charset="-128"/>
              <a:cs typeface="Meiryo UI" panose="020B0604030504040204" pitchFamily="50" charset="-128"/>
            </a:endParaRPr>
          </a:p>
        </p:txBody>
      </p:sp>
      <p:cxnSp>
        <p:nvCxnSpPr>
          <p:cNvPr id="53" name="直線矢印コネクタ 52"/>
          <p:cNvCxnSpPr/>
          <p:nvPr/>
        </p:nvCxnSpPr>
        <p:spPr>
          <a:xfrm>
            <a:off x="5870946" y="4750165"/>
            <a:ext cx="1944216" cy="0"/>
          </a:xfrm>
          <a:prstGeom prst="straightConnector1">
            <a:avLst/>
          </a:prstGeom>
          <a:ln w="34925">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右矢印 9"/>
          <p:cNvSpPr/>
          <p:nvPr/>
        </p:nvSpPr>
        <p:spPr>
          <a:xfrm>
            <a:off x="4258577" y="2528216"/>
            <a:ext cx="729634" cy="6363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
        <p:nvSpPr>
          <p:cNvPr id="54" name="テキスト ボックス 53"/>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
        <p:nvSpPr>
          <p:cNvPr id="55" name="角丸四角形吹き出し 54"/>
          <p:cNvSpPr/>
          <p:nvPr/>
        </p:nvSpPr>
        <p:spPr>
          <a:xfrm>
            <a:off x="2394355" y="4174682"/>
            <a:ext cx="3354594" cy="532134"/>
          </a:xfrm>
          <a:prstGeom prst="wedgeRoundRectCallout">
            <a:avLst>
              <a:gd name="adj1" fmla="val 33113"/>
              <a:gd name="adj2" fmla="val -101305"/>
              <a:gd name="adj3" fmla="val 16667"/>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en-US" altLang="ja-JP" sz="1200" b="1" i="1" dirty="0" smtClean="0">
                <a:solidFill>
                  <a:srgbClr val="FF0000"/>
                </a:solidFill>
                <a:effectLst/>
                <a:latin typeface="Calibri" panose="020F0502020204030204" pitchFamily="34" charset="0"/>
              </a:rPr>
              <a:t>It is </a:t>
            </a:r>
            <a:r>
              <a:rPr lang="en-US" altLang="ja-JP" sz="1200" b="1" i="1" dirty="0">
                <a:solidFill>
                  <a:srgbClr val="FF0000"/>
                </a:solidFill>
                <a:effectLst/>
                <a:latin typeface="Calibri" panose="020F0502020204030204" pitchFamily="34" charset="0"/>
              </a:rPr>
              <a:t>possible to prevent eavesdropping and data tampering from occurring during </a:t>
            </a:r>
            <a:r>
              <a:rPr lang="en-US" altLang="ja-JP" sz="1200" b="1" i="1" dirty="0" smtClean="0">
                <a:solidFill>
                  <a:srgbClr val="FF0000"/>
                </a:solidFill>
                <a:effectLst/>
                <a:latin typeface="Calibri" panose="020F0502020204030204" pitchFamily="34" charset="0"/>
              </a:rPr>
              <a:t>communication.</a:t>
            </a:r>
            <a:endParaRPr lang="en-US" altLang="ja-JP" sz="1200" b="1" i="1" dirty="0">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42384182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64998"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rPr>
              <a:t>Digest </a:t>
            </a:r>
            <a:r>
              <a:rPr lang="en-US" altLang="ja-JP" sz="2400" b="1" dirty="0" smtClean="0">
                <a:solidFill>
                  <a:schemeClr val="bg1"/>
                </a:solidFill>
                <a:effectLst/>
                <a:latin typeface="Calibri" panose="020F0502020204030204" pitchFamily="34" charset="0"/>
              </a:rPr>
              <a:t>authentication</a:t>
            </a:r>
            <a:r>
              <a:rPr lang="ja-JP" altLang="en-US" sz="2400" b="1" dirty="0" smtClean="0">
                <a:solidFill>
                  <a:schemeClr val="bg1"/>
                </a:solidFill>
                <a:effectLst/>
                <a:latin typeface="Calibri" panose="020F0502020204030204" pitchFamily="34" charset="0"/>
              </a:rPr>
              <a:t>　</a:t>
            </a:r>
            <a:r>
              <a:rPr lang="en-US" altLang="ja-JP" sz="2400" b="1" dirty="0" smtClean="0">
                <a:solidFill>
                  <a:schemeClr val="bg1"/>
                </a:solidFill>
                <a:effectLst/>
                <a:latin typeface="Calibri" panose="020F0502020204030204" pitchFamily="34" charset="0"/>
              </a:rPr>
              <a:t>(2/3)</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3"/>
          <p:cNvSpPr txBox="1">
            <a:spLocks noChangeArrowheads="1"/>
          </p:cNvSpPr>
          <p:nvPr/>
        </p:nvSpPr>
        <p:spPr bwMode="auto">
          <a:xfrm>
            <a:off x="316590" y="686741"/>
            <a:ext cx="8613609"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Tahoma" panose="020B0604030504040204" pitchFamily="34" charset="0"/>
                <a:cs typeface="Tahoma" panose="020B0604030504040204" pitchFamily="34" charset="0"/>
              </a:rPr>
              <a:t>Added </a:t>
            </a:r>
            <a:r>
              <a:rPr lang="en-US" altLang="ja-JP" sz="1800" b="1" dirty="0">
                <a:effectLst/>
                <a:ea typeface="Tahoma" panose="020B0604030504040204" pitchFamily="34" charset="0"/>
                <a:cs typeface="Tahoma" panose="020B0604030504040204" pitchFamily="34" charset="0"/>
              </a:rPr>
              <a:t>authentication method setting for each </a:t>
            </a:r>
            <a:r>
              <a:rPr lang="en-US" altLang="ja-JP" sz="1800" b="1" dirty="0" smtClean="0">
                <a:effectLst/>
                <a:ea typeface="Tahoma" panose="020B0604030504040204" pitchFamily="34" charset="0"/>
                <a:cs typeface="Tahoma" panose="020B0604030504040204" pitchFamily="34" charset="0"/>
              </a:rPr>
              <a:t>camera</a:t>
            </a:r>
            <a:endParaRPr lang="en-US" altLang="ja-JP" sz="1800" b="1" dirty="0">
              <a:effectLst/>
              <a:ea typeface="Meiryo UI" pitchFamily="50" charset="-128"/>
              <a:cs typeface="Meiryo UI" pitchFamily="50" charset="-128"/>
            </a:endParaRPr>
          </a:p>
        </p:txBody>
      </p:sp>
      <p:sp>
        <p:nvSpPr>
          <p:cNvPr id="17" name="正方形/長方形 16"/>
          <p:cNvSpPr/>
          <p:nvPr/>
        </p:nvSpPr>
        <p:spPr>
          <a:xfrm>
            <a:off x="993154" y="4342830"/>
            <a:ext cx="6449522" cy="307777"/>
          </a:xfrm>
          <a:prstGeom prst="rect">
            <a:avLst/>
          </a:prstGeom>
        </p:spPr>
        <p:txBody>
          <a:bodyPr wrap="square">
            <a:spAutoFit/>
          </a:bodyPr>
          <a:lstStyle/>
          <a:p>
            <a:pPr algn="l"/>
            <a:r>
              <a:rPr lang="en-US" altLang="ja-JP" b="1" dirty="0" smtClean="0">
                <a:effectLst/>
                <a:latin typeface="Calibri" panose="020F0502020204030204" pitchFamily="34" charset="0"/>
                <a:ea typeface="Tahoma" panose="020B0604030504040204" pitchFamily="34" charset="0"/>
                <a:cs typeface="Tahoma" panose="020B0604030504040204" pitchFamily="34" charset="0"/>
              </a:rPr>
              <a:t>Selectable Authentication method: Digest, Digest or Basic, Basic</a:t>
            </a:r>
          </a:p>
        </p:txBody>
      </p:sp>
      <p:grpSp>
        <p:nvGrpSpPr>
          <p:cNvPr id="16" name="Group 708"/>
          <p:cNvGrpSpPr>
            <a:grpSpLocks noChangeAspect="1"/>
          </p:cNvGrpSpPr>
          <p:nvPr/>
        </p:nvGrpSpPr>
        <p:grpSpPr bwMode="auto">
          <a:xfrm>
            <a:off x="58750" y="101353"/>
            <a:ext cx="515681" cy="343788"/>
            <a:chOff x="132" y="2044"/>
            <a:chExt cx="462" cy="308"/>
          </a:xfrm>
        </p:grpSpPr>
        <p:pic>
          <p:nvPicPr>
            <p:cNvPr id="21"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4" name="正方形/長方形 13"/>
          <p:cNvSpPr/>
          <p:nvPr/>
        </p:nvSpPr>
        <p:spPr>
          <a:xfrm>
            <a:off x="653027" y="1113907"/>
            <a:ext cx="8115835" cy="338554"/>
          </a:xfrm>
          <a:prstGeom prst="rect">
            <a:avLst/>
          </a:prstGeom>
        </p:spPr>
        <p:txBody>
          <a:bodyPr wrap="square">
            <a:spAutoFit/>
          </a:bodyPr>
          <a:lstStyle/>
          <a:p>
            <a:pPr algn="l"/>
            <a:r>
              <a:rPr lang="en-US" altLang="ja-JP" sz="1600" dirty="0" smtClean="0">
                <a:effectLst/>
                <a:latin typeface="Calibri" panose="020F0502020204030204" pitchFamily="34" charset="0"/>
                <a:ea typeface="Tahoma" panose="020B0604030504040204" pitchFamily="34" charset="0"/>
                <a:cs typeface="Tahoma" panose="020B0604030504040204" pitchFamily="34" charset="0"/>
              </a:rPr>
              <a:t>"</a:t>
            </a:r>
            <a:r>
              <a:rPr lang="en-US" altLang="ja-JP" sz="1600" dirty="0">
                <a:effectLst/>
                <a:latin typeface="Calibri" panose="020F0502020204030204" pitchFamily="34" charset="0"/>
                <a:ea typeface="Tahoma" panose="020B0604030504040204" pitchFamily="34" charset="0"/>
                <a:cs typeface="Tahoma" panose="020B0604030504040204" pitchFamily="34" charset="0"/>
              </a:rPr>
              <a:t>Authentication" </a:t>
            </a:r>
            <a:r>
              <a:rPr lang="en-US" altLang="ja-JP" sz="1600" dirty="0" smtClean="0">
                <a:effectLst/>
                <a:latin typeface="Calibri" panose="020F0502020204030204" pitchFamily="34" charset="0"/>
                <a:ea typeface="Tahoma" panose="020B0604030504040204" pitchFamily="34" charset="0"/>
                <a:cs typeface="Tahoma" panose="020B0604030504040204" pitchFamily="34" charset="0"/>
              </a:rPr>
              <a:t>menu added </a:t>
            </a:r>
            <a:r>
              <a:rPr lang="en-US" altLang="ja-JP" sz="1600" dirty="0">
                <a:effectLst/>
                <a:latin typeface="Calibri" panose="020F0502020204030204" pitchFamily="34" charset="0"/>
                <a:ea typeface="Tahoma" panose="020B0604030504040204" pitchFamily="34" charset="0"/>
                <a:cs typeface="Tahoma" panose="020B0604030504040204" pitchFamily="34" charset="0"/>
              </a:rPr>
              <a:t>so that the authentication method can be set for each camera.</a:t>
            </a:r>
            <a:endParaRPr lang="en-US" altLang="ja-JP" sz="1600" dirty="0" smtClean="0">
              <a:effectLst/>
              <a:latin typeface="Calibri" panose="020F050202020403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66" y="1835405"/>
            <a:ext cx="7355175" cy="225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5270333" y="2371057"/>
            <a:ext cx="813838" cy="180533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1197598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66695" y="764691"/>
            <a:ext cx="8236351" cy="1785104"/>
          </a:xfrm>
          <a:prstGeom prst="rect">
            <a:avLst/>
          </a:prstGeom>
        </p:spPr>
        <p:txBody>
          <a:bodyPr wrap="square">
            <a:spAutoFit/>
          </a:bodyPr>
          <a:lstStyle/>
          <a:p>
            <a:pPr lvl="0" algn="l"/>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l"/>
            </a:pP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When </a:t>
            </a:r>
            <a:r>
              <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upgrading to the new firmware version, </a:t>
            </a: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“Setting </a:t>
            </a:r>
            <a:r>
              <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value" </a:t>
            </a: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will carry over according </a:t>
            </a:r>
            <a:r>
              <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to the registered camera's </a:t>
            </a: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model </a:t>
            </a:r>
            <a:r>
              <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number</a:t>
            </a: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p>
          <a:p>
            <a:pPr marL="285750" lvl="0" indent="-285750" algn="l">
              <a:buFont typeface="Wingdings" panose="05000000000000000000" pitchFamily="2" charset="2"/>
              <a:buChar char="l"/>
            </a:pPr>
            <a:endPar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a:p>
            <a:pPr marL="285750" lvl="0" indent="-285750" algn="l">
              <a:buFont typeface="Wingdings" panose="05000000000000000000" pitchFamily="2" charset="2"/>
              <a:buChar char="l"/>
            </a:pPr>
            <a:r>
              <a:rPr lang="en-US" altLang="ja-JP"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Also</a:t>
            </a:r>
            <a:r>
              <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 uploading the setting data downloaded with the recorder before V2.20 to the recorder of the new firmware is the same.</a:t>
            </a:r>
          </a:p>
          <a:p>
            <a:pPr marL="742950" lvl="1" indent="-285750" algn="l">
              <a:buFont typeface="Wingdings" panose="05000000000000000000" pitchFamily="2" charset="2"/>
              <a:buChar char="Ø"/>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If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you operate the camera with </a:t>
            </a:r>
            <a:r>
              <a:rPr lang="en-US" altLang="ja-JP" sz="1200" dirty="0">
                <a:solidFill>
                  <a:srgbClr val="FF0000"/>
                </a:solidFill>
                <a:effectLst/>
                <a:latin typeface="Calibri" panose="020F0502020204030204" pitchFamily="34" charset="0"/>
                <a:ea typeface="Tahoma" panose="020B0604030504040204" pitchFamily="34" charset="0"/>
                <a:cs typeface="Tahoma" panose="020B0604030504040204" pitchFamily="34" charset="0"/>
              </a:rPr>
              <a:t>the authentication method set to </a:t>
            </a:r>
            <a:r>
              <a:rPr lang="en-US" altLang="ja-JP" sz="1200"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“Basic”</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a communication error (authentication error) will occur</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graphicFrame>
        <p:nvGraphicFramePr>
          <p:cNvPr id="15" name="表 14"/>
          <p:cNvGraphicFramePr>
            <a:graphicFrameLocks noGrp="1"/>
          </p:cNvGraphicFramePr>
          <p:nvPr>
            <p:extLst>
              <p:ext uri="{D42A27DB-BD31-4B8C-83A1-F6EECF244321}">
                <p14:modId xmlns:p14="http://schemas.microsoft.com/office/powerpoint/2010/main" val="3685843001"/>
              </p:ext>
            </p:extLst>
          </p:nvPr>
        </p:nvGraphicFramePr>
        <p:xfrm>
          <a:off x="470860" y="2672878"/>
          <a:ext cx="8363021" cy="2080845"/>
        </p:xfrm>
        <a:graphic>
          <a:graphicData uri="http://schemas.openxmlformats.org/drawingml/2006/table">
            <a:tbl>
              <a:tblPr firstRow="1" firstCol="1" bandRow="1">
                <a:tableStyleId>{5C22544A-7EE6-4342-B048-85BDC9FD1C3A}</a:tableStyleId>
              </a:tblPr>
              <a:tblGrid>
                <a:gridCol w="3287973">
                  <a:extLst>
                    <a:ext uri="{9D8B030D-6E8A-4147-A177-3AD203B41FA5}">
                      <a16:colId xmlns:a16="http://schemas.microsoft.com/office/drawing/2014/main" val="20000"/>
                    </a:ext>
                  </a:extLst>
                </a:gridCol>
                <a:gridCol w="3259584">
                  <a:extLst>
                    <a:ext uri="{9D8B030D-6E8A-4147-A177-3AD203B41FA5}">
                      <a16:colId xmlns:a16="http://schemas.microsoft.com/office/drawing/2014/main" val="20001"/>
                    </a:ext>
                  </a:extLst>
                </a:gridCol>
                <a:gridCol w="1815464">
                  <a:extLst>
                    <a:ext uri="{9D8B030D-6E8A-4147-A177-3AD203B41FA5}">
                      <a16:colId xmlns:a16="http://schemas.microsoft.com/office/drawing/2014/main" val="20002"/>
                    </a:ext>
                  </a:extLst>
                </a:gridCol>
              </a:tblGrid>
              <a:tr h="445895">
                <a:tc>
                  <a:txBody>
                    <a:bodyPr/>
                    <a:lstStyle/>
                    <a:p>
                      <a:pPr algn="ctr"/>
                      <a:r>
                        <a:rPr kumimoji="1" lang="en-US" altLang="ja-JP" sz="1200" b="1" dirty="0" smtClean="0">
                          <a:solidFill>
                            <a:schemeClr val="bg1"/>
                          </a:solidFill>
                          <a:latin typeface="Calibri" panose="020F0502020204030204" pitchFamily="34" charset="0"/>
                        </a:rPr>
                        <a:t>Model</a:t>
                      </a:r>
                      <a:endParaRPr kumimoji="1" lang="ja-JP" altLang="en-US" sz="1200" b="1" dirty="0">
                        <a:solidFill>
                          <a:schemeClr val="bg1"/>
                        </a:solidFill>
                        <a:latin typeface="Calibri" panose="020F0502020204030204" pitchFamily="34" charset="0"/>
                      </a:endParaRPr>
                    </a:p>
                  </a:txBody>
                  <a:tcPr marL="103393" marR="103393" marT="51696" marB="51696" anchor="ctr"/>
                </a:tc>
                <a:tc>
                  <a:txBody>
                    <a:bodyPr/>
                    <a:lstStyle/>
                    <a:p>
                      <a:pPr algn="ctr"/>
                      <a:r>
                        <a:rPr kumimoji="1" lang="en-US" altLang="ja-JP" sz="1200" b="1" dirty="0" smtClean="0">
                          <a:solidFill>
                            <a:schemeClr val="bg1"/>
                          </a:solidFill>
                          <a:latin typeface="Calibri" panose="020F0502020204030204" pitchFamily="34" charset="0"/>
                        </a:rPr>
                        <a:t>Selectable</a:t>
                      </a:r>
                      <a:r>
                        <a:rPr kumimoji="1" lang="en-US" altLang="ja-JP" sz="1200" b="1" baseline="0" dirty="0" smtClean="0">
                          <a:solidFill>
                            <a:schemeClr val="bg1"/>
                          </a:solidFill>
                          <a:latin typeface="Calibri" panose="020F0502020204030204" pitchFamily="34" charset="0"/>
                        </a:rPr>
                        <a:t> Settings</a:t>
                      </a:r>
                      <a:endParaRPr kumimoji="1" lang="ja-JP" altLang="en-US" sz="1200" b="1" dirty="0">
                        <a:solidFill>
                          <a:schemeClr val="bg1"/>
                        </a:solidFill>
                        <a:latin typeface="Calibri" panose="020F0502020204030204" pitchFamily="34" charset="0"/>
                      </a:endParaRPr>
                    </a:p>
                  </a:txBody>
                  <a:tcPr marL="103393" marR="103393" marT="51696" marB="51696" anchor="ctr"/>
                </a:tc>
                <a:tc>
                  <a:txBody>
                    <a:bodyPr/>
                    <a:lstStyle/>
                    <a:p>
                      <a:pPr algn="ctr"/>
                      <a:r>
                        <a:rPr lang="en-US" altLang="ja-JP" sz="1200" dirty="0" smtClean="0">
                          <a:solidFill>
                            <a:schemeClr val="bg1"/>
                          </a:solidFill>
                          <a:effectLst/>
                          <a:latin typeface="Calibri" panose="020F0502020204030204" pitchFamily="34" charset="0"/>
                          <a:ea typeface="Tahoma" panose="020B0604030504040204" pitchFamily="34" charset="0"/>
                          <a:cs typeface="Tahoma" panose="020B0604030504040204" pitchFamily="34" charset="0"/>
                        </a:rPr>
                        <a:t>Default</a:t>
                      </a:r>
                      <a:endParaRPr kumimoji="1" lang="ja-JP" altLang="en-US" sz="1200" b="1" dirty="0">
                        <a:solidFill>
                          <a:schemeClr val="bg1"/>
                        </a:solidFill>
                        <a:latin typeface="Calibri" panose="020F0502020204030204" pitchFamily="34" charset="0"/>
                      </a:endParaRPr>
                    </a:p>
                  </a:txBody>
                  <a:tcPr marL="103393" marR="103393" marT="51696" marB="51696" anchor="ctr"/>
                </a:tc>
                <a:extLst>
                  <a:ext uri="{0D108BD9-81ED-4DB2-BD59-A6C34878D82A}">
                    <a16:rowId xmlns:a16="http://schemas.microsoft.com/office/drawing/2014/main" val="10000"/>
                  </a:ext>
                </a:extLst>
              </a:tr>
              <a:tr h="445895">
                <a:tc>
                  <a:txBody>
                    <a:bodyPr/>
                    <a:lstStyle/>
                    <a:p>
                      <a:r>
                        <a:rPr kumimoji="1" lang="en-US" altLang="ja-JP" sz="1200" b="1" dirty="0" smtClean="0">
                          <a:latin typeface="Calibri" panose="020F0502020204030204" pitchFamily="34" charset="0"/>
                        </a:rPr>
                        <a:t>Digest authentication certified camera</a:t>
                      </a:r>
                      <a:endParaRPr kumimoji="1" lang="ja-JP" altLang="en-US" sz="1200" b="1" dirty="0">
                        <a:latin typeface="Calibri" panose="020F0502020204030204" pitchFamily="34" charset="0"/>
                      </a:endParaRPr>
                    </a:p>
                  </a:txBody>
                  <a:tcPr marL="103393" marR="103393" marT="51696" marB="51696" anchor="ctr"/>
                </a:tc>
                <a:tc>
                  <a:txBody>
                    <a:bodyPr/>
                    <a:lstStyle/>
                    <a:p>
                      <a:pPr algn="ctr"/>
                      <a:r>
                        <a:rPr kumimoji="1" lang="en-US" altLang="ja-JP" sz="1200" b="0" dirty="0" smtClean="0">
                          <a:latin typeface="Calibri" panose="020F0502020204030204" pitchFamily="34" charset="0"/>
                        </a:rPr>
                        <a:t>Digest,</a:t>
                      </a:r>
                      <a:r>
                        <a:rPr kumimoji="1" lang="en-US" altLang="ja-JP" sz="1200" b="0" baseline="0" dirty="0" smtClean="0">
                          <a:latin typeface="Calibri" panose="020F0502020204030204" pitchFamily="34" charset="0"/>
                        </a:rPr>
                        <a:t> Digest or Basic, Basic</a:t>
                      </a:r>
                      <a:endParaRPr kumimoji="1" lang="ja-JP" altLang="en-US" sz="1200" b="0" dirty="0">
                        <a:latin typeface="Calibri" panose="020F0502020204030204" pitchFamily="34" charset="0"/>
                      </a:endParaRPr>
                    </a:p>
                  </a:txBody>
                  <a:tcPr marL="103393" marR="103393" marT="51696" marB="51696" anchor="ctr"/>
                </a:tc>
                <a:tc>
                  <a:txBody>
                    <a:bodyPr/>
                    <a:lstStyle/>
                    <a:p>
                      <a:pPr algn="ctr"/>
                      <a:r>
                        <a:rPr kumimoji="1" lang="en-US" altLang="ja-JP" sz="1200" b="1" dirty="0" smtClean="0">
                          <a:latin typeface="Calibri" panose="020F0502020204030204" pitchFamily="34" charset="0"/>
                        </a:rPr>
                        <a:t>Digest</a:t>
                      </a:r>
                      <a:endParaRPr kumimoji="1" lang="ja-JP" altLang="en-US" sz="1200" b="1" dirty="0">
                        <a:latin typeface="Calibri" panose="020F0502020204030204" pitchFamily="34" charset="0"/>
                      </a:endParaRPr>
                    </a:p>
                  </a:txBody>
                  <a:tcPr marL="103393" marR="103393" marT="51696" marB="51696" anchor="ctr"/>
                </a:tc>
                <a:extLst>
                  <a:ext uri="{0D108BD9-81ED-4DB2-BD59-A6C34878D82A}">
                    <a16:rowId xmlns:a16="http://schemas.microsoft.com/office/drawing/2014/main" val="10001"/>
                  </a:ext>
                </a:extLst>
              </a:tr>
              <a:tr h="743160">
                <a:tc>
                  <a:txBody>
                    <a:bodyPr/>
                    <a:lstStyle/>
                    <a:p>
                      <a:r>
                        <a:rPr kumimoji="1" lang="en-US" altLang="ja-JP" sz="1200" b="1" dirty="0" smtClean="0">
                          <a:latin typeface="Calibri" panose="020F0502020204030204" pitchFamily="34" charset="0"/>
                        </a:rPr>
                        <a:t>Digest authentication non-compliant camera</a:t>
                      </a:r>
                      <a:r>
                        <a:rPr kumimoji="1" lang="ja-JP" altLang="en-US" sz="1200" b="1" dirty="0" smtClean="0">
                          <a:latin typeface="Calibri" panose="020F0502020204030204" pitchFamily="34" charset="0"/>
                        </a:rPr>
                        <a:t>（</a:t>
                      </a:r>
                      <a:r>
                        <a:rPr kumimoji="1" lang="en-US" altLang="ja-JP" sz="1200" b="1" dirty="0" smtClean="0">
                          <a:latin typeface="Calibri" panose="020F0502020204030204" pitchFamily="34" charset="0"/>
                        </a:rPr>
                        <a:t>NS202A, GXE500,</a:t>
                      </a:r>
                      <a:r>
                        <a:rPr kumimoji="1" lang="en-US" altLang="ja-JP" sz="1200" b="1" baseline="0" dirty="0" smtClean="0">
                          <a:latin typeface="Calibri" panose="020F0502020204030204" pitchFamily="34" charset="0"/>
                        </a:rPr>
                        <a:t> HCM, etc.</a:t>
                      </a:r>
                      <a:r>
                        <a:rPr kumimoji="1" lang="ja-JP" altLang="en-US" sz="1200" b="1" baseline="0" dirty="0" smtClean="0">
                          <a:latin typeface="Calibri" panose="020F0502020204030204" pitchFamily="34" charset="0"/>
                        </a:rPr>
                        <a:t>）</a:t>
                      </a:r>
                      <a:endParaRPr kumimoji="1" lang="ja-JP" altLang="en-US" sz="1200" b="1" dirty="0">
                        <a:latin typeface="Calibri" panose="020F0502020204030204" pitchFamily="34" charset="0"/>
                      </a:endParaRPr>
                    </a:p>
                  </a:txBody>
                  <a:tcPr marL="103393" marR="103393" marT="51696" marB="51696" anchor="ctr"/>
                </a:tc>
                <a:tc>
                  <a:txBody>
                    <a:bodyPr/>
                    <a:lstStyle/>
                    <a:p>
                      <a:pPr algn="ctr"/>
                      <a:r>
                        <a:rPr kumimoji="1" lang="en-US" altLang="ja-JP" sz="1200" b="0" dirty="0" smtClean="0">
                          <a:latin typeface="Calibri" panose="020F0502020204030204" pitchFamily="34" charset="0"/>
                        </a:rPr>
                        <a:t>Basic</a:t>
                      </a:r>
                      <a:endParaRPr kumimoji="1" lang="en-US" altLang="ja-JP" sz="1200" b="0" baseline="0" dirty="0" smtClean="0">
                        <a:latin typeface="Calibri" panose="020F0502020204030204" pitchFamily="34" charset="0"/>
                      </a:endParaRPr>
                    </a:p>
                    <a:p>
                      <a:pPr algn="ctr"/>
                      <a:r>
                        <a:rPr kumimoji="1" lang="ja-JP" altLang="en-US" sz="1200" b="0" baseline="0" dirty="0" smtClean="0">
                          <a:latin typeface="Calibri" panose="020F0502020204030204" pitchFamily="34" charset="0"/>
                        </a:rPr>
                        <a:t>（</a:t>
                      </a:r>
                      <a:r>
                        <a:rPr kumimoji="1" lang="en-US" altLang="ja-JP" sz="1200" b="0" baseline="0" dirty="0" smtClean="0">
                          <a:latin typeface="Calibri" panose="020F0502020204030204" pitchFamily="34" charset="0"/>
                        </a:rPr>
                        <a:t>Fixed</a:t>
                      </a:r>
                      <a:r>
                        <a:rPr kumimoji="1" lang="ja-JP" altLang="en-US" sz="1200" b="0" baseline="0" dirty="0" smtClean="0">
                          <a:latin typeface="Calibri" panose="020F0502020204030204" pitchFamily="34" charset="0"/>
                        </a:rPr>
                        <a:t>）</a:t>
                      </a:r>
                      <a:endParaRPr kumimoji="1" lang="ja-JP" altLang="en-US" sz="1200" b="0" dirty="0">
                        <a:latin typeface="Calibri" panose="020F0502020204030204" pitchFamily="34" charset="0"/>
                      </a:endParaRPr>
                    </a:p>
                  </a:txBody>
                  <a:tcPr marL="103393" marR="103393" marT="51696" marB="51696" anchor="ctr"/>
                </a:tc>
                <a:tc>
                  <a:txBody>
                    <a:bodyPr/>
                    <a:lstStyle/>
                    <a:p>
                      <a:pPr algn="ctr"/>
                      <a:r>
                        <a:rPr kumimoji="1" lang="en-US" altLang="ja-JP" sz="1200" b="1" dirty="0" smtClean="0">
                          <a:latin typeface="Calibri" panose="020F0502020204030204" pitchFamily="34" charset="0"/>
                        </a:rPr>
                        <a:t>Basic</a:t>
                      </a:r>
                      <a:endParaRPr kumimoji="1" lang="ja-JP" altLang="en-US" sz="1200" b="1" dirty="0">
                        <a:latin typeface="Calibri" panose="020F0502020204030204" pitchFamily="34" charset="0"/>
                      </a:endParaRPr>
                    </a:p>
                  </a:txBody>
                  <a:tcPr marL="103393" marR="103393" marT="51696" marB="51696" anchor="ctr"/>
                </a:tc>
                <a:extLst>
                  <a:ext uri="{0D108BD9-81ED-4DB2-BD59-A6C34878D82A}">
                    <a16:rowId xmlns:a16="http://schemas.microsoft.com/office/drawing/2014/main" val="10002"/>
                  </a:ext>
                </a:extLst>
              </a:tr>
              <a:tr h="445895">
                <a:tc>
                  <a:txBody>
                    <a:bodyPr/>
                    <a:lstStyle/>
                    <a:p>
                      <a:r>
                        <a:rPr kumimoji="1" lang="en-US" altLang="ja-JP" sz="1200" b="1" dirty="0" smtClean="0">
                          <a:latin typeface="Calibri" panose="020F0502020204030204" pitchFamily="34" charset="0"/>
                        </a:rPr>
                        <a:t>ONVIF</a:t>
                      </a:r>
                      <a:endParaRPr kumimoji="1" lang="ja-JP" altLang="en-US" sz="1200" b="1" dirty="0">
                        <a:latin typeface="Calibri" panose="020F0502020204030204" pitchFamily="34" charset="0"/>
                      </a:endParaRPr>
                    </a:p>
                  </a:txBody>
                  <a:tcPr marL="103393" marR="103393" marT="51696" marB="51696" anchor="ctr"/>
                </a:tc>
                <a:tc>
                  <a:txBody>
                    <a:bodyPr/>
                    <a:lstStyle/>
                    <a:p>
                      <a:pPr algn="ctr"/>
                      <a:r>
                        <a:rPr kumimoji="1" lang="en-US" altLang="ja-JP" sz="1200" b="0" dirty="0" smtClean="0">
                          <a:latin typeface="Calibri" panose="020F0502020204030204" pitchFamily="34" charset="0"/>
                        </a:rPr>
                        <a:t>Digest,</a:t>
                      </a:r>
                      <a:r>
                        <a:rPr kumimoji="1" lang="en-US" altLang="ja-JP" sz="1200" b="0" baseline="0" dirty="0" smtClean="0">
                          <a:latin typeface="Calibri" panose="020F0502020204030204" pitchFamily="34" charset="0"/>
                        </a:rPr>
                        <a:t> Digest or Basic, Basic</a:t>
                      </a:r>
                      <a:endParaRPr kumimoji="1" lang="ja-JP" altLang="en-US" sz="1200" b="0" dirty="0">
                        <a:latin typeface="Calibri" panose="020F0502020204030204" pitchFamily="34" charset="0"/>
                      </a:endParaRPr>
                    </a:p>
                  </a:txBody>
                  <a:tcPr marL="103393" marR="103393" marT="51696" marB="51696" anchor="ctr"/>
                </a:tc>
                <a:tc>
                  <a:txBody>
                    <a:bodyPr/>
                    <a:lstStyle/>
                    <a:p>
                      <a:pPr algn="ctr"/>
                      <a:r>
                        <a:rPr kumimoji="1" lang="en-US" altLang="ja-JP" sz="1200" b="1" dirty="0" smtClean="0">
                          <a:latin typeface="Calibri" panose="020F0502020204030204" pitchFamily="34" charset="0"/>
                        </a:rPr>
                        <a:t>Digest or Basic</a:t>
                      </a:r>
                    </a:p>
                  </a:txBody>
                  <a:tcPr marL="103393" marR="103393" marT="51696" marB="51696" anchor="ct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rPr>
              <a:t>Digest </a:t>
            </a:r>
            <a:r>
              <a:rPr lang="en-US" altLang="ja-JP" sz="2400" b="1" dirty="0" smtClean="0">
                <a:solidFill>
                  <a:schemeClr val="bg1"/>
                </a:solidFill>
                <a:effectLst/>
                <a:latin typeface="Calibri" panose="020F0502020204030204" pitchFamily="34" charset="0"/>
              </a:rPr>
              <a:t>authentication</a:t>
            </a:r>
            <a:r>
              <a:rPr lang="ja-JP" altLang="en-US" sz="2400" b="1" dirty="0" smtClean="0">
                <a:solidFill>
                  <a:schemeClr val="bg1"/>
                </a:solidFill>
                <a:effectLst/>
                <a:latin typeface="Calibri" panose="020F0502020204030204" pitchFamily="34" charset="0"/>
              </a:rPr>
              <a:t>　</a:t>
            </a:r>
            <a:r>
              <a:rPr lang="en-US" altLang="ja-JP" sz="2400" b="1" dirty="0" smtClean="0">
                <a:solidFill>
                  <a:schemeClr val="bg1"/>
                </a:solidFill>
                <a:effectLst/>
                <a:latin typeface="Calibri" panose="020F0502020204030204" pitchFamily="34" charset="0"/>
              </a:rPr>
              <a:t>(3/3)</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pSp>
        <p:nvGrpSpPr>
          <p:cNvPr id="18" name="Group 708"/>
          <p:cNvGrpSpPr>
            <a:grpSpLocks noChangeAspect="1"/>
          </p:cNvGrpSpPr>
          <p:nvPr/>
        </p:nvGrpSpPr>
        <p:grpSpPr bwMode="auto">
          <a:xfrm>
            <a:off x="58750" y="101353"/>
            <a:ext cx="515681" cy="343788"/>
            <a:chOff x="132" y="2044"/>
            <a:chExt cx="462" cy="308"/>
          </a:xfrm>
        </p:grpSpPr>
        <p:pic>
          <p:nvPicPr>
            <p:cNvPr id="19"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4777896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881" y="3521659"/>
            <a:ext cx="2476123" cy="123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3"/>
          <p:cNvSpPr txBox="1">
            <a:spLocks noChangeArrowheads="1"/>
          </p:cNvSpPr>
          <p:nvPr/>
        </p:nvSpPr>
        <p:spPr bwMode="auto">
          <a:xfrm>
            <a:off x="316590" y="672817"/>
            <a:ext cx="8654460" cy="286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u="sng" dirty="0">
                <a:effectLst/>
              </a:rPr>
              <a:t>Add online user information display to setting </a:t>
            </a:r>
            <a:r>
              <a:rPr lang="en-US" altLang="ja-JP" sz="1800" b="1" u="sng" dirty="0" smtClean="0">
                <a:effectLst/>
              </a:rPr>
              <a:t>menu</a:t>
            </a:r>
          </a:p>
          <a:p>
            <a:pPr marL="285750" indent="-285750" algn="l" eaLnBrk="1" hangingPunct="1">
              <a:buFont typeface="Wingdings" panose="05000000000000000000" pitchFamily="2" charset="2"/>
              <a:buChar char="n"/>
            </a:pPr>
            <a:endParaRPr lang="en-US" altLang="ja-JP" sz="1800" u="sng" dirty="0">
              <a:effectLst/>
            </a:endParaRPr>
          </a:p>
          <a:p>
            <a:pPr marL="285750" indent="-285750" algn="l" eaLnBrk="1" hangingPunct="1">
              <a:buFont typeface="Wingdings" panose="05000000000000000000" pitchFamily="2" charset="2"/>
              <a:buChar char="n"/>
            </a:pPr>
            <a:endParaRPr lang="en-US" altLang="ja-JP" sz="1800" u="sng" dirty="0" smtClean="0">
              <a:effectLst/>
            </a:endParaRPr>
          </a:p>
          <a:p>
            <a:pPr marL="285750" indent="-285750" algn="l" eaLnBrk="1" hangingPunct="1">
              <a:buFont typeface="Wingdings" panose="05000000000000000000" pitchFamily="2" charset="2"/>
              <a:buChar char="n"/>
            </a:pPr>
            <a:endParaRPr lang="en-US" altLang="ja-JP" sz="1800" u="sng" dirty="0">
              <a:effectLst/>
            </a:endParaRPr>
          </a:p>
          <a:p>
            <a:pPr marL="285750" indent="-285750" algn="l" eaLnBrk="1" hangingPunct="1">
              <a:buFont typeface="Wingdings" panose="05000000000000000000" pitchFamily="2" charset="2"/>
              <a:buChar char="n"/>
            </a:pPr>
            <a:r>
              <a:rPr lang="en-US" altLang="ja-JP" sz="1800" b="1" u="sng" dirty="0">
                <a:effectLst/>
              </a:rPr>
              <a:t>Add input limit of unusable port </a:t>
            </a:r>
            <a:r>
              <a:rPr lang="en-US" altLang="ja-JP" sz="1800" b="1" u="sng" dirty="0" smtClean="0">
                <a:effectLst/>
              </a:rPr>
              <a:t>number</a:t>
            </a:r>
          </a:p>
          <a:p>
            <a:pPr marL="285750" indent="-285750" algn="l" eaLnBrk="1" hangingPunct="1">
              <a:buFont typeface="Wingdings" panose="05000000000000000000" pitchFamily="2" charset="2"/>
              <a:buChar char="n"/>
            </a:pPr>
            <a:endParaRPr lang="en-US" altLang="ja-JP" sz="1800" u="sng" dirty="0">
              <a:effectLst/>
            </a:endParaRPr>
          </a:p>
          <a:p>
            <a:pPr marL="285750" indent="-285750" algn="l" eaLnBrk="1" hangingPunct="1">
              <a:buFont typeface="Wingdings" panose="05000000000000000000" pitchFamily="2" charset="2"/>
              <a:buChar char="n"/>
            </a:pPr>
            <a:endParaRPr lang="en-US" altLang="ja-JP" sz="1800" u="sng" dirty="0" smtClean="0">
              <a:effectLst/>
            </a:endParaRPr>
          </a:p>
          <a:p>
            <a:pPr marL="285750" indent="-285750" algn="l" eaLnBrk="1" hangingPunct="1">
              <a:buFont typeface="Wingdings" panose="05000000000000000000" pitchFamily="2" charset="2"/>
              <a:buChar char="n"/>
            </a:pPr>
            <a:endParaRPr lang="en-US" altLang="ja-JP" sz="1800" u="sng" dirty="0">
              <a:effectLst/>
            </a:endParaRPr>
          </a:p>
          <a:p>
            <a:pPr marL="285750" indent="-285750" algn="l" eaLnBrk="1" hangingPunct="1">
              <a:buFont typeface="Wingdings" panose="05000000000000000000" pitchFamily="2" charset="2"/>
              <a:buChar char="n"/>
            </a:pPr>
            <a:r>
              <a:rPr lang="en-US" altLang="ja-JP" sz="1800" b="1" u="sng" dirty="0">
                <a:effectLst/>
              </a:rPr>
              <a:t>Suppression of erroneous operation of setting </a:t>
            </a:r>
            <a:r>
              <a:rPr lang="en-US" altLang="ja-JP" sz="1800" b="1" u="sng" dirty="0" smtClean="0">
                <a:effectLst/>
              </a:rPr>
              <a:t>initialization</a:t>
            </a:r>
            <a:endParaRPr lang="en-US" altLang="ja-JP" sz="1800" b="1" u="sng" dirty="0">
              <a:effectLst/>
            </a:endParaRPr>
          </a:p>
          <a:p>
            <a:pPr marL="285750" indent="-285750" algn="l" eaLnBrk="1" hangingPunct="1">
              <a:buFont typeface="Wingdings" panose="05000000000000000000" pitchFamily="2" charset="2"/>
              <a:buChar char="n"/>
            </a:pPr>
            <a:endParaRPr lang="en-US" altLang="ja-JP" sz="1800" b="1" dirty="0">
              <a:effectLst/>
              <a:ea typeface="Meiryo UI" pitchFamily="50" charset="-128"/>
              <a:cs typeface="Meiryo UI" pitchFamily="50" charset="-128"/>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179" y="1058486"/>
            <a:ext cx="4184511" cy="71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rPr>
              <a:t>Other improvement </a:t>
            </a:r>
            <a:r>
              <a:rPr lang="en-US" altLang="ja-JP" sz="2400" b="1" dirty="0" smtClean="0">
                <a:solidFill>
                  <a:schemeClr val="bg1"/>
                </a:solidFill>
                <a:effectLst/>
                <a:latin typeface="Calibri" panose="020F0502020204030204" pitchFamily="34" charset="0"/>
              </a:rPr>
              <a:t>items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91662" y="986365"/>
            <a:ext cx="3692769"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ja-JP" sz="1200" dirty="0">
                <a:solidFill>
                  <a:schemeClr val="tx2"/>
                </a:solidFill>
                <a:effectLst/>
                <a:latin typeface="Calibri" panose="020F0502020204030204" pitchFamily="34" charset="0"/>
              </a:rPr>
              <a:t>The online user information display which was installed in the </a:t>
            </a:r>
            <a:r>
              <a:rPr lang="en-US" altLang="ja-JP" sz="1200" dirty="0" smtClean="0">
                <a:solidFill>
                  <a:schemeClr val="tx2"/>
                </a:solidFill>
                <a:effectLst/>
                <a:latin typeface="Calibri" panose="020F0502020204030204" pitchFamily="34" charset="0"/>
              </a:rPr>
              <a:t>ND400 </a:t>
            </a:r>
            <a:r>
              <a:rPr lang="en-US" altLang="ja-JP" sz="1200" dirty="0">
                <a:solidFill>
                  <a:schemeClr val="tx2"/>
                </a:solidFill>
                <a:effectLst/>
                <a:latin typeface="Calibri" panose="020F0502020204030204" pitchFamily="34" charset="0"/>
              </a:rPr>
              <a:t>was restored in maintenance&gt; system information</a:t>
            </a:r>
            <a:endParaRPr lang="ja-JP" altLang="en-US" sz="1200" dirty="0">
              <a:solidFill>
                <a:schemeClr val="tx2"/>
              </a:solidFill>
              <a:effectLst/>
              <a:latin typeface="Calibri" panose="020F0502020204030204" pitchFamily="34" charset="0"/>
            </a:endParaRPr>
          </a:p>
        </p:txBody>
      </p:sp>
      <p:sp>
        <p:nvSpPr>
          <p:cNvPr id="16" name="テキスト ボックス 15"/>
          <p:cNvSpPr txBox="1"/>
          <p:nvPr/>
        </p:nvSpPr>
        <p:spPr>
          <a:xfrm>
            <a:off x="691661" y="2070027"/>
            <a:ext cx="4547652"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ja-JP" sz="1200" dirty="0">
                <a:solidFill>
                  <a:schemeClr val="tx2"/>
                </a:solidFill>
                <a:effectLst/>
                <a:latin typeface="Calibri" panose="020F0502020204030204" pitchFamily="34" charset="0"/>
              </a:rPr>
              <a:t>For port numbers (50000 to 50255) that can not be used in the NX series, added a guard so that it can not be set as HTTP port number </a:t>
            </a:r>
            <a:r>
              <a:rPr lang="en-US" altLang="ja-JP" sz="1200" dirty="0" smtClean="0">
                <a:solidFill>
                  <a:schemeClr val="tx2"/>
                </a:solidFill>
                <a:effectLst/>
                <a:latin typeface="Calibri" panose="020F0502020204030204" pitchFamily="34" charset="0"/>
              </a:rPr>
              <a:t>etc. </a:t>
            </a:r>
            <a:r>
              <a:rPr lang="en-US" altLang="ja-JP" sz="1200" dirty="0">
                <a:solidFill>
                  <a:schemeClr val="tx2"/>
                </a:solidFill>
                <a:effectLst/>
                <a:latin typeface="Calibri" panose="020F0502020204030204" pitchFamily="34" charset="0"/>
              </a:rPr>
              <a:t>from this firmware.</a:t>
            </a:r>
          </a:p>
        </p:txBody>
      </p:sp>
      <p:sp>
        <p:nvSpPr>
          <p:cNvPr id="21" name="テキスト ボックス 20"/>
          <p:cNvSpPr txBox="1"/>
          <p:nvPr/>
        </p:nvSpPr>
        <p:spPr>
          <a:xfrm>
            <a:off x="691662" y="3165002"/>
            <a:ext cx="77074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ja-JP" sz="1200" dirty="0">
                <a:solidFill>
                  <a:schemeClr val="tx2"/>
                </a:solidFill>
                <a:effectLst/>
                <a:latin typeface="Calibri" panose="020F0502020204030204" pitchFamily="34" charset="0"/>
              </a:rPr>
              <a:t>In order to reduce the risk of setting initialization due to erroneous operation, the layout of the menu was changed from this firmware</a:t>
            </a:r>
          </a:p>
        </p:txBody>
      </p:sp>
      <p:sp>
        <p:nvSpPr>
          <p:cNvPr id="24" name="正方形/長方形 23"/>
          <p:cNvSpPr/>
          <p:nvPr/>
        </p:nvSpPr>
        <p:spPr>
          <a:xfrm>
            <a:off x="4491395" y="1312110"/>
            <a:ext cx="2915889" cy="3652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31" name="Group 708"/>
          <p:cNvGrpSpPr>
            <a:grpSpLocks noChangeAspect="1"/>
          </p:cNvGrpSpPr>
          <p:nvPr/>
        </p:nvGrpSpPr>
        <p:grpSpPr bwMode="auto">
          <a:xfrm>
            <a:off x="58750" y="101353"/>
            <a:ext cx="515681" cy="343788"/>
            <a:chOff x="132" y="2044"/>
            <a:chExt cx="462" cy="308"/>
          </a:xfrm>
        </p:grpSpPr>
        <p:pic>
          <p:nvPicPr>
            <p:cNvPr id="32" name="Picture 709" descr="名称未設定-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40"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41"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313" y="1943249"/>
            <a:ext cx="2882415" cy="95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5486" y="3521098"/>
            <a:ext cx="2467899" cy="112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右矢印 27"/>
          <p:cNvSpPr/>
          <p:nvPr/>
        </p:nvSpPr>
        <p:spPr>
          <a:xfrm rot="2121473">
            <a:off x="5274338" y="4252355"/>
            <a:ext cx="809335" cy="1410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138194" y="1943249"/>
            <a:ext cx="1910654" cy="68299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2.20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2.20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879128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467268" y="-3490"/>
            <a:ext cx="7674860" cy="5253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en-US" altLang="ja-JP" b="1" dirty="0" smtClean="0">
                <a:effectLst/>
                <a:latin typeface="Calibri" panose="020F0502020204030204" pitchFamily="34" charset="0"/>
                <a:ea typeface="Meiryo UI" panose="020B0604030504040204" pitchFamily="50" charset="-128"/>
                <a:cs typeface="Meiryo UI" panose="020B0604030504040204" pitchFamily="50" charset="-128"/>
              </a:rPr>
              <a:t>Specification Comparison chart</a:t>
            </a:r>
            <a:endParaRPr kumimoji="1" lang="ja-JP" altLang="en-US" b="1" dirty="0">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139060661"/>
              </p:ext>
            </p:extLst>
          </p:nvPr>
        </p:nvGraphicFramePr>
        <p:xfrm>
          <a:off x="313662" y="615466"/>
          <a:ext cx="8568000" cy="4267189"/>
        </p:xfrm>
        <a:graphic>
          <a:graphicData uri="http://schemas.openxmlformats.org/drawingml/2006/table">
            <a:tbl>
              <a:tblPr firstRow="1" bandRow="1"/>
              <a:tblGrid>
                <a:gridCol w="1368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tblGrid>
              <a:tr h="160721">
                <a:tc rowSpan="3">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endParaRPr kumimoji="1" lang="ja-JP" altLang="en-US" sz="700" dirty="0">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gridSpan="2">
                  <a:txBody>
                    <a:bodyPr/>
                    <a:lstStyle/>
                    <a:p>
                      <a:pPr algn="ctr"/>
                      <a:r>
                        <a:rPr kumimoji="1" lang="en-US" altLang="ja-JP" sz="8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NX400</a:t>
                      </a:r>
                      <a:endParaRPr kumimoji="1" lang="ja-JP" altLang="en-US" sz="8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kumimoji="1" lang="ja-JP" altLang="en-US" sz="8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8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NX300</a:t>
                      </a:r>
                      <a:endParaRPr kumimoji="1" lang="ja-JP" altLang="en-US" sz="8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1" lang="en-US" altLang="ja-JP" sz="800" b="1" dirty="0" smtClean="0">
                          <a:solidFill>
                            <a:schemeClr val="bg1"/>
                          </a:solidFill>
                          <a:latin typeface="Calibri" panose="020F0502020204030204" pitchFamily="34" charset="0"/>
                          <a:ea typeface="Meiryo UI" panose="020B0604030504040204" pitchFamily="50" charset="-128"/>
                          <a:cs typeface="Meiryo UI" panose="020B0604030504040204" pitchFamily="50" charset="-128"/>
                        </a:rPr>
                        <a:t>NX200</a:t>
                      </a:r>
                      <a:endParaRPr kumimoji="1" lang="ja-JP" altLang="en-US" sz="800" b="1" dirty="0">
                        <a:solidFill>
                          <a:schemeClr val="bg1"/>
                        </a:solidFill>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88517">
                <a:tc vMerge="1">
                  <a:txBody>
                    <a:bodyPr/>
                    <a:lstStyle/>
                    <a:p>
                      <a:endParaRPr kumimoji="1" lang="ja-JP" altLang="en-US"/>
                    </a:p>
                  </a:txBody>
                  <a:tcPr/>
                </a:tc>
                <a:tc gridSpan="2">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noFill/>
                  </a:tcPr>
                </a:tc>
                <a:tc rowSpan="2">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4258">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2"/>
                          </a:solidFill>
                          <a:latin typeface="Calibri" panose="020F0502020204030204" pitchFamily="34" charset="0"/>
                          <a:ea typeface="Meiryo UI" panose="020B0604030504040204" pitchFamily="50" charset="-128"/>
                          <a:cs typeface="Meiryo UI" panose="020B0604030504040204" pitchFamily="50" charset="-128"/>
                        </a:rPr>
                        <a:t>Standard (No camera additional kit)</a:t>
                      </a:r>
                      <a:endParaRPr kumimoji="1" lang="ja-JP" altLang="en-US" sz="700" dirty="0">
                        <a:solidFill>
                          <a:schemeClr val="tx2"/>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2"/>
                          </a:solidFill>
                          <a:latin typeface="Calibri" panose="020F0502020204030204" pitchFamily="34" charset="0"/>
                          <a:ea typeface="Meiryo UI" panose="020B0604030504040204" pitchFamily="50" charset="-128"/>
                          <a:cs typeface="Meiryo UI" panose="020B0604030504040204" pitchFamily="50" charset="-128"/>
                        </a:rPr>
                        <a:t>with camera additional kits (over</a:t>
                      </a:r>
                      <a:r>
                        <a:rPr kumimoji="1" lang="en-US" altLang="ja-JP" sz="700" baseline="0" dirty="0" smtClean="0">
                          <a:solidFill>
                            <a:schemeClr val="tx2"/>
                          </a:solidFill>
                          <a:latin typeface="Calibri" panose="020F0502020204030204" pitchFamily="34" charset="0"/>
                          <a:ea typeface="Meiryo UI" panose="020B0604030504040204" pitchFamily="50" charset="-128"/>
                          <a:cs typeface="Meiryo UI" panose="020B0604030504040204" pitchFamily="50" charset="-128"/>
                        </a:rPr>
                        <a:t> 65 cameras)</a:t>
                      </a: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2"/>
                      </a:solidFill>
                      <a:prstDash val="solid"/>
                      <a:round/>
                      <a:headEnd type="none" w="med" len="med"/>
                      <a:tailEnd type="none" w="med" len="med"/>
                    </a:lnT>
                    <a:lnTlToBr w="12700" cmpd="sng">
                      <a:noFill/>
                      <a:prstDash val="solid"/>
                    </a:lnTlToBr>
                    <a:lnBlToTr w="12700" cmpd="sng">
                      <a:noFill/>
                      <a:prstDash val="solid"/>
                    </a:lnBlToTr>
                    <a:solidFill>
                      <a:schemeClr val="tx1">
                        <a:lumMod val="20000"/>
                        <a:lumOff val="80000"/>
                      </a:schemeClr>
                    </a:solidFill>
                  </a:tcPr>
                </a:tc>
                <a:tc vMerge="1">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tc>
                <a:tc vMerge="1">
                  <a:txBody>
                    <a:bodyPr/>
                    <a:lstStyle/>
                    <a:p>
                      <a:pPr algn="ctr"/>
                      <a:endParaRPr kumimoji="1" lang="ja-JP" altLang="en-US" sz="800" dirty="0">
                        <a:latin typeface="Calibri" panose="020F0502020204030204" pitchFamily="34" charset="0"/>
                        <a:ea typeface="Meiryo UI" panose="020B0604030504040204" pitchFamily="50" charset="-128"/>
                        <a:cs typeface="Meiryo UI" panose="020B0604030504040204" pitchFamily="50" charset="-128"/>
                      </a:endParaRPr>
                    </a:p>
                  </a:txBody>
                  <a:tcPr marL="0"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Compression</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H.265,H.264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13502" marB="135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H.265,H.264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13502" marB="135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H.265,H.264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13502" marB="135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H.265,H.264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13502" marB="135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1918">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Max. number of CH</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1-64CH</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65-96CH (1 kit)</a:t>
                      </a:r>
                      <a:r>
                        <a:rPr kumimoji="1" lang="en-US" altLang="ja-JP" sz="70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a:t>
                      </a:r>
                    </a:p>
                    <a:p>
                      <a:pPr algn="ctr"/>
                      <a:r>
                        <a:rPr kumimoji="1" lang="en-US" altLang="ja-JP" sz="70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96-128CH (2 kits)</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32</a:t>
                      </a:r>
                      <a:r>
                        <a:rPr kumimoji="1" lang="en-US" altLang="ja-JP" sz="700" baseline="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 CH</a:t>
                      </a:r>
                      <a:endPar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NTSC</a:t>
                      </a:r>
                      <a:r>
                        <a:rPr kumimoji="1" lang="ja-JP" altLang="en-US"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16</a:t>
                      </a:r>
                    </a:p>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PAL </a:t>
                      </a:r>
                      <a:r>
                        <a:rPr kumimoji="1" lang="ja-JP" altLang="en-US"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a:t>
                      </a: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32</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Through</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put</a:t>
                      </a:r>
                      <a:r>
                        <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in</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384Mbps</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384Mbps</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256Mbps</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192Mbps</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Through put out</a:t>
                      </a:r>
                    </a:p>
                  </a:txBody>
                  <a:tcPr marL="16614" marR="16614" marT="2700" marB="2700"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256Mbps</a:t>
                      </a:r>
                    </a:p>
                  </a:txBody>
                  <a:tcPr marL="3323" marR="3323" marT="2700" marB="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256Mbps</a:t>
                      </a:r>
                    </a:p>
                  </a:txBody>
                  <a:tcPr marL="3323" marR="3323" marT="2700" marB="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256Mbps</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2700" marB="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192Mbps</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2700" marB="27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Dimension</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3U</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3U</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2U</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2U</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Num.</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HDD</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9</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9</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Raid</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1*,5,6</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1*,,5,6</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1, 5, 6</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Extension</a:t>
                      </a:r>
                      <a:r>
                        <a:rPr kumimoji="1" lang="ja-JP" altLang="en-US"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unit</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HXE400x5</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HXE400x5</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HXE400x2</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0"/>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Monitor out</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HDMIx2</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HDMI x2</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HDMI x2</a:t>
                      </a: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Transcode</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 user access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2user access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2user access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Sub-stream Rec.</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(Full CH)</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(Full CH)</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(Full CH)</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PoE inside</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Times New Roman"/>
                          <a:ea typeface="ＭＳ Ｐゴシック"/>
                        </a:defRPr>
                      </a:lvl1pPr>
                      <a:lvl2pPr marL="457200" algn="l" defTabSz="914400" rtl="0" eaLnBrk="1" latinLnBrk="0" hangingPunct="1">
                        <a:defRPr kumimoji="1" sz="1800" kern="1200">
                          <a:solidFill>
                            <a:schemeClr val="tx1"/>
                          </a:solidFill>
                          <a:latin typeface="Times New Roman"/>
                          <a:ea typeface="ＭＳ Ｐゴシック"/>
                        </a:defRPr>
                      </a:lvl2pPr>
                      <a:lvl3pPr marL="914400" algn="l" defTabSz="914400" rtl="0" eaLnBrk="1" latinLnBrk="0" hangingPunct="1">
                        <a:defRPr kumimoji="1" sz="1800" kern="1200">
                          <a:solidFill>
                            <a:schemeClr val="tx1"/>
                          </a:solidFill>
                          <a:latin typeface="Times New Roman"/>
                          <a:ea typeface="ＭＳ Ｐゴシック"/>
                        </a:defRPr>
                      </a:lvl3pPr>
                      <a:lvl4pPr marL="1371600" algn="l" defTabSz="914400" rtl="0" eaLnBrk="1" latinLnBrk="0" hangingPunct="1">
                        <a:defRPr kumimoji="1" sz="1800" kern="1200">
                          <a:solidFill>
                            <a:schemeClr val="tx1"/>
                          </a:solidFill>
                          <a:latin typeface="Times New Roman"/>
                          <a:ea typeface="ＭＳ Ｐゴシック"/>
                        </a:defRPr>
                      </a:lvl4pPr>
                      <a:lvl5pPr marL="1828800" algn="l" defTabSz="914400" rtl="0" eaLnBrk="1" latinLnBrk="0" hangingPunct="1">
                        <a:defRPr kumimoji="1" sz="1800" kern="1200">
                          <a:solidFill>
                            <a:schemeClr val="tx1"/>
                          </a:solidFill>
                          <a:latin typeface="Times New Roman"/>
                          <a:ea typeface="ＭＳ Ｐゴシック"/>
                        </a:defRPr>
                      </a:lvl5pPr>
                      <a:lvl6pPr marL="2286000" algn="l" defTabSz="914400" rtl="0" eaLnBrk="1" latinLnBrk="0" hangingPunct="1">
                        <a:defRPr kumimoji="1" sz="1800" kern="1200">
                          <a:solidFill>
                            <a:schemeClr val="tx1"/>
                          </a:solidFill>
                          <a:latin typeface="Times New Roman"/>
                          <a:ea typeface="ＭＳ Ｐゴシック"/>
                        </a:defRPr>
                      </a:lvl6pPr>
                      <a:lvl7pPr marL="2743200" algn="l" defTabSz="914400" rtl="0" eaLnBrk="1" latinLnBrk="0" hangingPunct="1">
                        <a:defRPr kumimoji="1" sz="1800" kern="1200">
                          <a:solidFill>
                            <a:schemeClr val="tx1"/>
                          </a:solidFill>
                          <a:latin typeface="Times New Roman"/>
                          <a:ea typeface="ＭＳ Ｐゴシック"/>
                        </a:defRPr>
                      </a:lvl7pPr>
                      <a:lvl8pPr marL="3200400" algn="l" defTabSz="914400" rtl="0" eaLnBrk="1" latinLnBrk="0" hangingPunct="1">
                        <a:defRPr kumimoji="1" sz="1800" kern="1200">
                          <a:solidFill>
                            <a:schemeClr val="tx1"/>
                          </a:solidFill>
                          <a:latin typeface="Times New Roman"/>
                          <a:ea typeface="ＭＳ Ｐゴシック"/>
                        </a:defRPr>
                      </a:lvl8pPr>
                      <a:lvl9pPr marL="3657600" algn="l" defTabSz="914400" rtl="0" eaLnBrk="1" latinLnBrk="0" hangingPunct="1">
                        <a:defRPr kumimoji="1" sz="1800" kern="1200">
                          <a:solidFill>
                            <a:schemeClr val="tx1"/>
                          </a:solidFill>
                          <a:latin typeface="Times New Roman"/>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NAS back up</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a:t>
                      </a:r>
                      <a:endPar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5"/>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Secure (Symantec)</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Face recognition</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(2cam) </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(2cam) </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Failover</a:t>
                      </a:r>
                      <a:r>
                        <a:rPr kumimoji="1" lang="ja-JP" altLang="en-US"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between NVRs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646" marR="6646"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8"/>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HDD Stand-by control</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6646" marR="6646"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 *</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NO</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9"/>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Copy port/(USB port num.)</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USB/(4)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USB/(4)</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USB/(4)</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USB/(4)</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3323" marR="3323"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Dimensions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430x132x400mm</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430x132x400mm</a:t>
                      </a:r>
                      <a:endParaRPr kumimoji="1" lang="ja-JP" altLang="en-US" sz="700" dirty="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420x88x370mm</a:t>
                      </a:r>
                      <a:endParaRPr kumimoji="1" lang="ja-JP" altLang="en-US"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rPr>
                        <a:t>420x88x300mm</a:t>
                      </a:r>
                      <a:endParaRPr kumimoji="1" lang="ja-JP" altLang="en-US" sz="700" dirty="0" smtClean="0">
                        <a:solidFill>
                          <a:srgbClr val="FF0000"/>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Easy Installation</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Yes</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RJ45 port (rear</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side</a:t>
                      </a: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2</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56275">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RJ45 maintenance</a:t>
                      </a:r>
                      <a:r>
                        <a:rPr kumimoji="1" lang="en-US" altLang="ja-JP" sz="700" baseline="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 port (front side)</a:t>
                      </a:r>
                    </a:p>
                  </a:txBody>
                  <a:tcPr marL="16614" marR="16614" marT="13502" marB="1350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ＭＳ Ｐゴシック"/>
                        </a:defRPr>
                      </a:lvl1pPr>
                      <a:lvl2pPr marL="457200" algn="l" defTabSz="914400" rtl="0" eaLnBrk="1" latinLnBrk="0" hangingPunct="1">
                        <a:defRPr kumimoji="1" sz="1800" kern="1200">
                          <a:solidFill>
                            <a:schemeClr val="tx1"/>
                          </a:solidFill>
                          <a:latin typeface="Calibri"/>
                          <a:ea typeface="ＭＳ Ｐゴシック"/>
                        </a:defRPr>
                      </a:lvl2pPr>
                      <a:lvl3pPr marL="914400" algn="l" defTabSz="914400" rtl="0" eaLnBrk="1" latinLnBrk="0" hangingPunct="1">
                        <a:defRPr kumimoji="1" sz="1800" kern="1200">
                          <a:solidFill>
                            <a:schemeClr val="tx1"/>
                          </a:solidFill>
                          <a:latin typeface="Calibri"/>
                          <a:ea typeface="ＭＳ Ｐゴシック"/>
                        </a:defRPr>
                      </a:lvl3pPr>
                      <a:lvl4pPr marL="1371600" algn="l" defTabSz="914400" rtl="0" eaLnBrk="1" latinLnBrk="0" hangingPunct="1">
                        <a:defRPr kumimoji="1" sz="1800" kern="1200">
                          <a:solidFill>
                            <a:schemeClr val="tx1"/>
                          </a:solidFill>
                          <a:latin typeface="Calibri"/>
                          <a:ea typeface="ＭＳ Ｐゴシック"/>
                        </a:defRPr>
                      </a:lvl4pPr>
                      <a:lvl5pPr marL="1828800" algn="l" defTabSz="914400" rtl="0" eaLnBrk="1" latinLnBrk="0" hangingPunct="1">
                        <a:defRPr kumimoji="1" sz="1800" kern="1200">
                          <a:solidFill>
                            <a:schemeClr val="tx1"/>
                          </a:solidFill>
                          <a:latin typeface="Calibri"/>
                          <a:ea typeface="ＭＳ Ｐゴシック"/>
                        </a:defRPr>
                      </a:lvl5pPr>
                      <a:lvl6pPr marL="2286000" algn="l" defTabSz="914400" rtl="0" eaLnBrk="1" latinLnBrk="0" hangingPunct="1">
                        <a:defRPr kumimoji="1" sz="1800" kern="1200">
                          <a:solidFill>
                            <a:schemeClr val="tx1"/>
                          </a:solidFill>
                          <a:latin typeface="Calibri"/>
                          <a:ea typeface="ＭＳ Ｐゴシック"/>
                        </a:defRPr>
                      </a:lvl6pPr>
                      <a:lvl7pPr marL="2743200" algn="l" defTabSz="914400" rtl="0" eaLnBrk="1" latinLnBrk="0" hangingPunct="1">
                        <a:defRPr kumimoji="1" sz="1800" kern="1200">
                          <a:solidFill>
                            <a:schemeClr val="tx1"/>
                          </a:solidFill>
                          <a:latin typeface="Calibri"/>
                          <a:ea typeface="ＭＳ Ｐゴシック"/>
                        </a:defRPr>
                      </a:lvl7pPr>
                      <a:lvl8pPr marL="3200400" algn="l" defTabSz="914400" rtl="0" eaLnBrk="1" latinLnBrk="0" hangingPunct="1">
                        <a:defRPr kumimoji="1" sz="1800" kern="1200">
                          <a:solidFill>
                            <a:schemeClr val="tx1"/>
                          </a:solidFill>
                          <a:latin typeface="Calibri"/>
                          <a:ea typeface="ＭＳ Ｐゴシック"/>
                        </a:defRPr>
                      </a:lvl8pPr>
                      <a:lvl9pPr marL="3657600" algn="l" defTabSz="914400" rtl="0" eaLnBrk="1" latinLnBrk="0" hangingPunct="1">
                        <a:defRPr kumimoji="1" sz="1800" kern="1200">
                          <a:solidFill>
                            <a:schemeClr val="tx1"/>
                          </a:solidFill>
                          <a:latin typeface="Calibri"/>
                          <a:ea typeface="ＭＳ Ｐゴシック"/>
                        </a:defRPr>
                      </a:lvl9pPr>
                    </a:lstStyle>
                    <a:p>
                      <a:pPr algn="ct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1</a:t>
                      </a:r>
                      <a:endParaRPr kumimoji="1" lang="ja-JP" altLang="en-US" sz="700" dirty="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0</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rPr>
                        <a:t>0</a:t>
                      </a:r>
                      <a:endParaRPr kumimoji="1" lang="ja-JP" altLang="en-US" sz="700" dirty="0" smtClean="0">
                        <a:solidFill>
                          <a:schemeClr val="tx1"/>
                        </a:solidFill>
                        <a:latin typeface="Calibri" panose="020F0502020204030204" pitchFamily="34" charset="0"/>
                        <a:ea typeface="Meiryo UI" panose="020B0604030504040204" pitchFamily="50" charset="-128"/>
                        <a:cs typeface="Meiryo UI" panose="020B0604030504040204" pitchFamily="50" charset="-128"/>
                      </a:endParaRPr>
                    </a:p>
                  </a:txBody>
                  <a:tcPr marL="0" marR="0" marT="5401" marB="54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24"/>
                  </a:ext>
                </a:extLst>
              </a:tr>
            </a:tbl>
          </a:graphicData>
        </a:graphic>
      </p:graphicFrame>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405" y="964380"/>
            <a:ext cx="961606" cy="2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Y:\40-職能\セキュリティ\セキュリティ・サウンド広報宣伝\(10) Security\02_海外\Network_Products\WJ-NX200\写真\640x480_rgb_jpg\WJ-NX200_D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0616" y="964797"/>
            <a:ext cx="906018" cy="28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Y:\40-職能\セキュリティ\セキュリティ・サウンド広報宣伝\(10) Security\02_海外\Network_Products\WJ-NX400\写真\640x480_rgb_jpg\WJ-NX400_D_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893" y="829086"/>
            <a:ext cx="826742" cy="3139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3930041\AppData\Local\Temp\_AZTMP21_\i-PRO_Extreme_logo_White\i-PRO_Extreme_logo_Whit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97782" y="146186"/>
            <a:ext cx="1006460" cy="25379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 name="テキスト ボックス 1"/>
          <p:cNvSpPr txBox="1"/>
          <p:nvPr/>
        </p:nvSpPr>
        <p:spPr>
          <a:xfrm>
            <a:off x="6227883" y="4949279"/>
            <a:ext cx="1198685" cy="200055"/>
          </a:xfrm>
          <a:prstGeom prst="rect">
            <a:avLst/>
          </a:prstGeom>
          <a:noFill/>
        </p:spPr>
        <p:txBody>
          <a:bodyPr wrap="square" rtlCol="0">
            <a:spAutoFit/>
          </a:bodyPr>
          <a:lstStyle/>
          <a:p>
            <a:pPr algn="r"/>
            <a:r>
              <a:rPr lang="en-US" sz="700" b="1" dirty="0" smtClean="0">
                <a:solidFill>
                  <a:srgbClr val="FF0000"/>
                </a:solidFill>
                <a:effectLst/>
                <a:latin typeface="Calibri" panose="020F0502020204030204" pitchFamily="34" charset="0"/>
              </a:rPr>
              <a:t>* Ver.2.20 onward</a:t>
            </a:r>
            <a:endParaRPr lang="en-US" sz="700" b="1" dirty="0">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3863715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Ver.2.30)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8732151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461198120"/>
              </p:ext>
            </p:extLst>
          </p:nvPr>
        </p:nvGraphicFramePr>
        <p:xfrm>
          <a:off x="70182" y="1152624"/>
          <a:ext cx="8966634" cy="3069204"/>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35369">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6964">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Support WV-X8530N and WV-S8530N.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July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Ver.2.30</a:t>
                      </a:r>
                    </a:p>
                    <a:p>
                      <a:pPr algn="ctr"/>
                      <a:r>
                        <a:rPr kumimoji="1" lang="en-US" altLang="ja-JP" sz="800" dirty="0" smtClean="0">
                          <a:solidFill>
                            <a:schemeClr val="tx1"/>
                          </a:solidFill>
                          <a:latin typeface="Calibri" panose="020F0502020204030204" pitchFamily="34" charset="0"/>
                        </a:rPr>
                        <a:t>NX300 : Ver.2.30</a:t>
                      </a:r>
                    </a:p>
                    <a:p>
                      <a:pPr algn="ctr"/>
                      <a:r>
                        <a:rPr kumimoji="1" lang="en-US" altLang="ja-JP" sz="800" dirty="0" smtClean="0">
                          <a:solidFill>
                            <a:schemeClr val="tx1"/>
                          </a:solidFill>
                          <a:latin typeface="Calibri" panose="020F0502020204030204" pitchFamily="34" charset="0"/>
                        </a:rPr>
                        <a:t>NX200 : Ver.2.30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6964">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Multi-sensor camera compatible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July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Ver.2.30</a:t>
                      </a:r>
                    </a:p>
                    <a:p>
                      <a:pPr algn="ctr"/>
                      <a:r>
                        <a:rPr kumimoji="1" lang="en-US" altLang="ja-JP" sz="800" dirty="0" smtClean="0">
                          <a:solidFill>
                            <a:schemeClr val="tx1"/>
                          </a:solidFill>
                          <a:latin typeface="Calibri" panose="020F0502020204030204" pitchFamily="34" charset="0"/>
                        </a:rPr>
                        <a:t>NX300 : Ver.2.30</a:t>
                      </a:r>
                    </a:p>
                    <a:p>
                      <a:pPr algn="ctr"/>
                      <a:r>
                        <a:rPr kumimoji="1" lang="en-US" altLang="ja-JP" sz="800" dirty="0" smtClean="0">
                          <a:solidFill>
                            <a:schemeClr val="tx1"/>
                          </a:solidFill>
                          <a:latin typeface="Calibri" panose="020F0502020204030204" pitchFamily="34" charset="0"/>
                        </a:rPr>
                        <a:t>NX200 : Ver.2.30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3774">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Support WV-S2550L, S2250L and S1550L.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July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1"/>
                          </a:solidFill>
                          <a:latin typeface="Calibri" panose="020F0502020204030204" pitchFamily="34" charset="0"/>
                        </a:rPr>
                        <a:t>NX400 : Ver.2.30</a:t>
                      </a:r>
                    </a:p>
                    <a:p>
                      <a:pPr algn="ctr"/>
                      <a:r>
                        <a:rPr kumimoji="1" lang="en-US" altLang="ja-JP" sz="800" dirty="0" smtClean="0">
                          <a:solidFill>
                            <a:schemeClr val="tx1"/>
                          </a:solidFill>
                          <a:latin typeface="Calibri" panose="020F0502020204030204" pitchFamily="34" charset="0"/>
                        </a:rPr>
                        <a:t>NX300 : Ver.2.30</a:t>
                      </a:r>
                    </a:p>
                    <a:p>
                      <a:pPr algn="ctr"/>
                      <a:r>
                        <a:rPr kumimoji="1" lang="en-US" altLang="ja-JP" sz="800" dirty="0" smtClean="0">
                          <a:solidFill>
                            <a:schemeClr val="tx1"/>
                          </a:solidFill>
                          <a:latin typeface="Calibri" panose="020F0502020204030204" pitchFamily="34" charset="0"/>
                        </a:rPr>
                        <a:t>NX200 : Ver.2.30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6964">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HDD format / removal without stopping recording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July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Ver.2.30</a:t>
                      </a:r>
                    </a:p>
                    <a:p>
                      <a:pPr algn="ctr"/>
                      <a:r>
                        <a:rPr kumimoji="1" lang="en-US" altLang="ja-JP" sz="800" dirty="0" smtClean="0">
                          <a:solidFill>
                            <a:schemeClr val="tx1"/>
                          </a:solidFill>
                          <a:latin typeface="Calibri" panose="020F0502020204030204" pitchFamily="34" charset="0"/>
                        </a:rPr>
                        <a:t>NX300 : Ver.2.30</a:t>
                      </a:r>
                    </a:p>
                    <a:p>
                      <a:pPr algn="ctr"/>
                      <a:r>
                        <a:rPr kumimoji="1" lang="en-US" altLang="ja-JP" sz="800" dirty="0" smtClean="0">
                          <a:solidFill>
                            <a:schemeClr val="tx1"/>
                          </a:solidFill>
                          <a:latin typeface="Calibri" panose="020F0502020204030204" pitchFamily="34" charset="0"/>
                        </a:rPr>
                        <a:t>NX200 : Ver.2.30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6964">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The camera partitioning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July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Ver.2.30</a:t>
                      </a:r>
                    </a:p>
                    <a:p>
                      <a:pPr algn="ctr"/>
                      <a:r>
                        <a:rPr kumimoji="1" lang="en-US" altLang="ja-JP" sz="800" dirty="0" smtClean="0">
                          <a:solidFill>
                            <a:schemeClr val="tx1"/>
                          </a:solidFill>
                          <a:latin typeface="Calibri" panose="020F0502020204030204" pitchFamily="34" charset="0"/>
                        </a:rPr>
                        <a:t>NX300 : Ver.2.30</a:t>
                      </a:r>
                    </a:p>
                    <a:p>
                      <a:pPr algn="ctr"/>
                      <a:r>
                        <a:rPr kumimoji="1" lang="en-US" altLang="ja-JP" sz="800" dirty="0" smtClean="0">
                          <a:solidFill>
                            <a:schemeClr val="tx1"/>
                          </a:solidFill>
                          <a:latin typeface="Calibri" panose="020F0502020204030204" pitchFamily="34" charset="0"/>
                        </a:rPr>
                        <a:t>NX200 : Ver.2.30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6964">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2.30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7289752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Multi-Sensor cameras, </a:t>
            </a:r>
            <a:r>
              <a:rPr lang="en-US" altLang="ja-JP" sz="1800" b="1" dirty="0">
                <a:effectLst/>
                <a:ea typeface="Meiryo UI" pitchFamily="50" charset="-128"/>
                <a:cs typeface="Meiryo UI" pitchFamily="50" charset="-128"/>
              </a:rPr>
              <a:t>model </a:t>
            </a:r>
            <a:r>
              <a:rPr lang="en-US" altLang="ja-JP" sz="1800" b="1" dirty="0" smtClean="0">
                <a:effectLst/>
                <a:ea typeface="Meiryo UI" pitchFamily="50" charset="-128"/>
                <a:cs typeface="Meiryo UI" pitchFamily="50" charset="-128"/>
              </a:rPr>
              <a:t>WV-X8530N and WV-S8530N.</a:t>
            </a:r>
            <a:endParaRPr lang="en-US" altLang="ja-JP" sz="1800" b="1" dirty="0">
              <a:effectLst/>
              <a:ea typeface="Meiryo UI" pitchFamily="50" charset="-128"/>
              <a:cs typeface="Meiryo UI" pitchFamily="50" charset="-128"/>
            </a:endParaRPr>
          </a:p>
        </p:txBody>
      </p:sp>
      <p:pic>
        <p:nvPicPr>
          <p:cNvPr id="14" name="Picture 4" descr="H.265 / H.264 /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152" y="1949987"/>
            <a:ext cx="1019175" cy="2381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5227511" y="3158171"/>
            <a:ext cx="166797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itchFamily="34" charset="0"/>
                <a:ea typeface="HGP創英角ｺﾞｼｯｸUB" pitchFamily="50" charset="-128"/>
              </a:rPr>
              <a:t>WV-X8570N</a:t>
            </a:r>
          </a:p>
        </p:txBody>
      </p:sp>
      <p:sp>
        <p:nvSpPr>
          <p:cNvPr id="16" name="Rectangle 3"/>
          <p:cNvSpPr>
            <a:spLocks noChangeArrowheads="1"/>
          </p:cNvSpPr>
          <p:nvPr/>
        </p:nvSpPr>
        <p:spPr bwMode="auto">
          <a:xfrm>
            <a:off x="6933521" y="3162177"/>
            <a:ext cx="195602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defTabSz="914400" eaLnBrk="1" fontAlgn="base" hangingPunct="1">
              <a:spcBef>
                <a:spcPct val="0"/>
              </a:spcBef>
              <a:spcAft>
                <a:spcPct val="0"/>
              </a:spcAft>
              <a:buFontTx/>
              <a:buNone/>
            </a:pPr>
            <a:r>
              <a:rPr lang="en-US" altLang="ja-JP" sz="1100" b="1" dirty="0" smtClean="0">
                <a:effectLst/>
                <a:latin typeface="Calibri" panose="020F0502020204030204" pitchFamily="34" charset="0"/>
                <a:ea typeface="HGP創英角ｺﾞｼｯｸUB" pitchFamily="50" charset="-128"/>
              </a:rPr>
              <a:t>WV-S8530N</a:t>
            </a:r>
          </a:p>
        </p:txBody>
      </p:sp>
      <p:pic>
        <p:nvPicPr>
          <p:cNvPr id="17" name="Picture 6" descr="https://images-na.ssl-images-amazon.com/images/G/01/photo/panasonic/aplus_2013q1/logo_ia_icon.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8931" y="1319292"/>
            <a:ext cx="401615" cy="326313"/>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16590" y="2483781"/>
            <a:ext cx="6547124" cy="2154436"/>
          </a:xfrm>
          <a:prstGeom prst="rect">
            <a:avLst/>
          </a:prstGeom>
        </p:spPr>
        <p:txBody>
          <a:bodyPr wrap="square">
            <a:spAutoFit/>
          </a:bodyPr>
          <a:lstStyle/>
          <a:p>
            <a:pPr algn="l"/>
            <a:r>
              <a:rPr lang="en-US" altLang="ja-JP" b="1" dirty="0" smtClean="0">
                <a:effectLst/>
                <a:latin typeface="Calibri" panose="020F0502020204030204" pitchFamily="34" charset="0"/>
              </a:rPr>
              <a:t>WV-X8570N :  4 </a:t>
            </a:r>
            <a:r>
              <a:rPr lang="en-US" altLang="ja-JP" b="1" dirty="0">
                <a:effectLst/>
                <a:latin typeface="Calibri" panose="020F0502020204030204" pitchFamily="34" charset="0"/>
              </a:rPr>
              <a:t>x 4K(33MP) iA H.265 Multi-Sensor Camera</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 </a:t>
            </a:r>
            <a:r>
              <a:rPr lang="en-US" altLang="ja-JP" sz="1200" dirty="0">
                <a:effectLst/>
                <a:latin typeface="Calibri" panose="020F0502020204030204" pitchFamily="34" charset="0"/>
              </a:rPr>
              <a:t>4 x True 4K high resolution(33MP) 3840x2160 15fps</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 </a:t>
            </a:r>
            <a:r>
              <a:rPr lang="en-US" altLang="ja-JP" sz="1200" dirty="0">
                <a:effectLst/>
                <a:latin typeface="Calibri" panose="020F0502020204030204" pitchFamily="34" charset="0"/>
              </a:rPr>
              <a:t>Combining H.265 compression with Smart Coding technology</a:t>
            </a:r>
          </a:p>
          <a:p>
            <a:pPr marL="171450" indent="-171450" algn="l">
              <a:buFont typeface="Wingdings" panose="05000000000000000000" pitchFamily="2" charset="2"/>
              <a:buChar char="l"/>
            </a:pPr>
            <a:endParaRPr lang="en-US" altLang="ja-JP" sz="800" b="1" dirty="0">
              <a:effectLst/>
              <a:latin typeface="Calibri" panose="020F0502020204030204" pitchFamily="34" charset="0"/>
            </a:endParaRPr>
          </a:p>
          <a:p>
            <a:pPr algn="l"/>
            <a:r>
              <a:rPr lang="en-US" altLang="ja-JP" b="1" dirty="0" smtClean="0">
                <a:effectLst/>
                <a:latin typeface="Calibri" panose="020F0502020204030204" pitchFamily="34" charset="0"/>
              </a:rPr>
              <a:t>WV-S8530N : 4 </a:t>
            </a:r>
            <a:r>
              <a:rPr lang="en-US" altLang="ja-JP" b="1" dirty="0">
                <a:effectLst/>
                <a:latin typeface="Calibri" panose="020F0502020204030204" pitchFamily="34" charset="0"/>
              </a:rPr>
              <a:t>x FHD(8MP) iA H.265 Multi-Sensor Camera</a:t>
            </a:r>
          </a:p>
          <a:p>
            <a:pPr marL="171450" indent="-171450" algn="l">
              <a:buFont typeface="Wingdings" panose="05000000000000000000" pitchFamily="2" charset="2"/>
              <a:buChar char="l"/>
            </a:pPr>
            <a:r>
              <a:rPr lang="en-US" altLang="ja-JP" sz="1200" b="1" dirty="0" smtClean="0">
                <a:effectLst/>
                <a:latin typeface="Calibri" panose="020F0502020204030204" pitchFamily="34" charset="0"/>
              </a:rPr>
              <a:t> </a:t>
            </a:r>
            <a:r>
              <a:rPr lang="en-US" altLang="ja-JP" sz="1200" dirty="0">
                <a:effectLst/>
                <a:latin typeface="Calibri" panose="020F0502020204030204" pitchFamily="34" charset="0"/>
              </a:rPr>
              <a:t>4 x Full HD(8MP) 1600x1200 / 1920x1080 30fps</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 </a:t>
            </a:r>
            <a:r>
              <a:rPr lang="en-US" altLang="ja-JP" sz="1200" dirty="0">
                <a:effectLst/>
                <a:latin typeface="Calibri" panose="020F0502020204030204" pitchFamily="34" charset="0"/>
              </a:rPr>
              <a:t>Usability - Easy </a:t>
            </a:r>
            <a:r>
              <a:rPr lang="en-US" altLang="ja-JP" sz="1200" dirty="0" smtClean="0">
                <a:effectLst/>
                <a:latin typeface="Calibri" panose="020F0502020204030204" pitchFamily="34" charset="0"/>
              </a:rPr>
              <a:t>setting</a:t>
            </a:r>
            <a:endParaRPr lang="en-US" altLang="ja-JP" sz="1200" dirty="0">
              <a:effectLst/>
              <a:latin typeface="Calibri" panose="020F0502020204030204" pitchFamily="34" charset="0"/>
            </a:endParaRPr>
          </a:p>
          <a:p>
            <a:pPr algn="l"/>
            <a:endParaRPr lang="en-US" altLang="ja-JP" sz="800" b="1" dirty="0" smtClean="0">
              <a:effectLst/>
              <a:latin typeface="Calibri" panose="020F0502020204030204" pitchFamily="34" charset="0"/>
            </a:endParaRPr>
          </a:p>
          <a:p>
            <a:pPr algn="l"/>
            <a:r>
              <a:rPr lang="en-US" altLang="ja-JP" b="1" dirty="0" smtClean="0">
                <a:effectLst/>
                <a:latin typeface="Calibri" panose="020F0502020204030204" pitchFamily="34" charset="0"/>
              </a:rPr>
              <a:t>Others</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sz="1200" b="1" dirty="0" smtClean="0">
                <a:effectLst/>
                <a:latin typeface="Calibri" panose="020F0502020204030204" pitchFamily="34" charset="0"/>
              </a:rPr>
              <a:t> </a:t>
            </a:r>
            <a:r>
              <a:rPr lang="en-US" altLang="ja-JP" sz="1200" dirty="0">
                <a:effectLst/>
                <a:latin typeface="Calibri" panose="020F0502020204030204" pitchFamily="34" charset="0"/>
              </a:rPr>
              <a:t>Wide range tilt angle adjustment mechanism</a:t>
            </a:r>
          </a:p>
          <a:p>
            <a:pPr marL="171450" indent="-171450" algn="l">
              <a:buFont typeface="Wingdings" panose="05000000000000000000" pitchFamily="2" charset="2"/>
              <a:buChar char="l"/>
            </a:pPr>
            <a:r>
              <a:rPr lang="en-US" altLang="ja-JP" sz="1200" dirty="0" smtClean="0">
                <a:effectLst/>
                <a:latin typeface="Calibri" panose="020F0502020204030204" pitchFamily="34" charset="0"/>
              </a:rPr>
              <a:t> </a:t>
            </a:r>
            <a:r>
              <a:rPr lang="en-US" altLang="ja-JP" sz="1200" dirty="0">
                <a:effectLst/>
                <a:latin typeface="Calibri" panose="020F0502020204030204" pitchFamily="34" charset="0"/>
              </a:rPr>
              <a:t>Four repositionable lenses enables to monitoring at minimize blind spots</a:t>
            </a:r>
          </a:p>
        </p:txBody>
      </p:sp>
      <p:pic>
        <p:nvPicPr>
          <p:cNvPr id="21" name="Picture 2" descr="E:\user_data\pc_data\desktop\i-PRO_EXTREME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09" y="1521237"/>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grpSp>
        <p:nvGrpSpPr>
          <p:cNvPr id="27" name="Group 708"/>
          <p:cNvGrpSpPr>
            <a:grpSpLocks noChangeAspect="1"/>
          </p:cNvGrpSpPr>
          <p:nvPr/>
        </p:nvGrpSpPr>
        <p:grpSpPr bwMode="auto">
          <a:xfrm>
            <a:off x="58750" y="101353"/>
            <a:ext cx="515681" cy="343788"/>
            <a:chOff x="132" y="2044"/>
            <a:chExt cx="462" cy="308"/>
          </a:xfrm>
        </p:grpSpPr>
        <p:pic>
          <p:nvPicPr>
            <p:cNvPr id="28" name="Picture 709" descr="名称未設定-3"/>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5530" y="1847374"/>
            <a:ext cx="1343713" cy="1257022"/>
          </a:xfrm>
          <a:prstGeom prst="rect">
            <a:avLst/>
          </a:prstGeom>
        </p:spPr>
      </p:pic>
      <p:pic>
        <p:nvPicPr>
          <p:cNvPr id="5" name="図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242" y="1840244"/>
            <a:ext cx="1343713" cy="1257022"/>
          </a:xfrm>
          <a:prstGeom prst="rect">
            <a:avLst/>
          </a:prstGeom>
        </p:spPr>
      </p:pic>
    </p:spTree>
    <p:extLst>
      <p:ext uri="{BB962C8B-B14F-4D97-AF65-F5344CB8AC3E}">
        <p14:creationId xmlns:p14="http://schemas.microsoft.com/office/powerpoint/2010/main" val="40773016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txBox="1">
            <a:spLocks/>
          </p:cNvSpPr>
          <p:nvPr/>
        </p:nvSpPr>
        <p:spPr>
          <a:xfrm>
            <a:off x="450296" y="90654"/>
            <a:ext cx="5330296" cy="392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pt-BR" altLang="ja-JP" b="1" dirty="0" smtClean="0">
                <a:effectLst/>
                <a:latin typeface="Calibri" panose="020F0502020204030204" pitchFamily="34" charset="0"/>
              </a:rPr>
              <a:t>Multi-sensor camera compatible  1/2</a:t>
            </a:r>
            <a:endParaRPr kumimoji="1" lang="ja-JP" altLang="en-US" b="1" dirty="0">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sp>
        <p:nvSpPr>
          <p:cNvPr id="21" name="正方形/長方形 20"/>
          <p:cNvSpPr/>
          <p:nvPr/>
        </p:nvSpPr>
        <p:spPr>
          <a:xfrm>
            <a:off x="463632" y="1458038"/>
            <a:ext cx="8236351" cy="3375283"/>
          </a:xfrm>
          <a:prstGeom prst="rect">
            <a:avLst/>
          </a:prstGeom>
        </p:spPr>
        <p:txBody>
          <a:bodyPr wrap="square">
            <a:spAutoFit/>
          </a:bodyPr>
          <a:lstStyle/>
          <a:p>
            <a:pPr lvl="0" algn="l">
              <a:lnSpc>
                <a:spcPts val="1600"/>
              </a:lnSpc>
            </a:pPr>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Set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the following values for each camera number of the same camera.</a:t>
            </a:r>
          </a:p>
          <a:p>
            <a:pPr lvl="0" algn="l">
              <a:lnSpc>
                <a:spcPts val="1600"/>
              </a:lnSpc>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sz="11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Camera </a:t>
            </a:r>
            <a:r>
              <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authentication</a:t>
            </a:r>
          </a:p>
          <a:p>
            <a:pPr lvl="0" algn="l">
              <a:lnSpc>
                <a:spcPts val="1600"/>
              </a:lnSpc>
            </a:pPr>
            <a:r>
              <a:rPr lang="en-US" altLang="ja-JP" sz="11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Compression </a:t>
            </a:r>
            <a:r>
              <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and capture size of camera images</a:t>
            </a:r>
          </a:p>
          <a:p>
            <a:pPr lvl="0" algn="l">
              <a:lnSpc>
                <a:spcPts val="1600"/>
              </a:lnSpc>
            </a:pPr>
            <a:r>
              <a:rPr lang="en-US" altLang="ja-JP" sz="11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Recording </a:t>
            </a:r>
            <a:r>
              <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settings (audio encoding format) *for WV-X8570N only.</a:t>
            </a:r>
          </a:p>
          <a:p>
            <a:pPr lvl="0" algn="l">
              <a:lnSpc>
                <a:spcPts val="1600"/>
              </a:lnSpc>
            </a:pPr>
            <a:r>
              <a:rPr lang="en-US" altLang="ja-JP" sz="11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SD </a:t>
            </a:r>
            <a:r>
              <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backup setup</a:t>
            </a:r>
          </a:p>
          <a:p>
            <a:pPr lvl="0" algn="l">
              <a:lnSpc>
                <a:spcPts val="1600"/>
              </a:lnSpc>
            </a:pPr>
            <a:r>
              <a:rPr lang="en-US" altLang="ja-JP" sz="11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Security </a:t>
            </a:r>
            <a:r>
              <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between this product and cameras (connection, data encryption setting)</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MJPEG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cannot be selected for compression of images.</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SD backup of WV-X8570N is available only when its compression of images is </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H.265(1) and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image capture size is WQHD(2560x1440).</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Auto-IP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address assignment is only available for S8530-1 or X8570-1. </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settings may not be reflected if you set and send values for multiple camera numbers of </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same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camera. If an error occurs, select a camera number that the error occurs and send </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setting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again. </a:t>
            </a:r>
          </a:p>
          <a:p>
            <a:pPr marL="285750" lvl="0" indent="-285750" algn="l">
              <a:lnSpc>
                <a:spcPts val="1600"/>
              </a:lnSpc>
              <a:buFont typeface="Wingdings" panose="05000000000000000000" pitchFamily="2" charset="2"/>
              <a:buChar char="ü"/>
            </a:pP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VMD alarm of the camera can not be set on the recorder. Set the VMD alarm of the </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camera on </a:t>
            </a: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the VMD area tab of the setting menu on the camera </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side.</a:t>
            </a:r>
          </a:p>
          <a:p>
            <a:pPr marL="285750" lvl="0" indent="-285750" algn="l">
              <a:lnSpc>
                <a:spcPts val="1600"/>
              </a:lnSpc>
              <a:buFont typeface="Wingdings" panose="05000000000000000000" pitchFamily="2" charset="2"/>
              <a:buChar char="ü"/>
            </a:pPr>
            <a:r>
              <a:rPr lang="en-US" altLang="ja-JP" sz="1200" b="1" dirty="0">
                <a:solidFill>
                  <a:srgbClr val="0A54A0"/>
                </a:solidFill>
                <a:effectLst/>
                <a:latin typeface="Calibri" panose="020F0502020204030204" pitchFamily="34" charset="0"/>
                <a:ea typeface="Tahoma" panose="020B0604030504040204" pitchFamily="34" charset="0"/>
                <a:cs typeface="Tahoma" panose="020B0604030504040204" pitchFamily="34" charset="0"/>
              </a:rPr>
              <a:t>A license for four cameras is required for each multi-sensor camera</a:t>
            </a:r>
            <a:r>
              <a:rPr lang="en-US" altLang="ja-JP" sz="1200" b="1"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22" name="正方形/長方形 21"/>
          <p:cNvSpPr/>
          <p:nvPr/>
        </p:nvSpPr>
        <p:spPr>
          <a:xfrm>
            <a:off x="442345" y="610318"/>
            <a:ext cx="8236351" cy="830997"/>
          </a:xfrm>
          <a:prstGeom prst="rect">
            <a:avLst/>
          </a:prstGeom>
          <a:ln>
            <a:noFill/>
          </a:ln>
        </p:spPr>
        <p:txBody>
          <a:bodyPr wrap="square">
            <a:spAutoFit/>
          </a:bodyPr>
          <a:lstStyle/>
          <a:p>
            <a:pPr algn="l"/>
            <a:r>
              <a:rPr lang="en-US" altLang="ja-JP" sz="1800" b="1" dirty="0">
                <a:effectLst/>
                <a:latin typeface="Calibri" panose="020F0502020204030204" pitchFamily="34" charset="0"/>
              </a:rPr>
              <a:t>Camera Detection Assist Function</a:t>
            </a:r>
          </a:p>
          <a:p>
            <a:pPr marL="285750" indent="-285750" algn="l">
              <a:buFont typeface="Wingdings" panose="05000000000000000000" pitchFamily="2" charset="2"/>
              <a:buChar char="n"/>
            </a:pPr>
            <a:r>
              <a:rPr lang="en-US" altLang="ja-JP" b="1" dirty="0">
                <a:effectLst/>
                <a:latin typeface="Calibri" panose="020F0502020204030204" pitchFamily="34" charset="0"/>
              </a:rPr>
              <a:t>The recorder will automatically register 4 cameras for each multi-sensor camera.</a:t>
            </a:r>
          </a:p>
          <a:p>
            <a:pPr marL="285750" indent="-285750" algn="l">
              <a:buFont typeface="Wingdings" panose="05000000000000000000" pitchFamily="2" charset="2"/>
              <a:buChar char="n"/>
            </a:pPr>
            <a:r>
              <a:rPr lang="en-US" altLang="ja-JP" b="1" dirty="0" smtClean="0">
                <a:effectLst/>
                <a:latin typeface="Calibri" panose="020F0502020204030204" pitchFamily="34" charset="0"/>
              </a:rPr>
              <a:t>Register </a:t>
            </a:r>
            <a:r>
              <a:rPr lang="en-US" altLang="ja-JP" b="1" dirty="0">
                <a:effectLst/>
                <a:latin typeface="Calibri" panose="020F0502020204030204" pitchFamily="34" charset="0"/>
              </a:rPr>
              <a:t>the multi-sensor camera preferentially to the younger number over other cameras.</a:t>
            </a:r>
          </a:p>
        </p:txBody>
      </p:sp>
      <p:sp>
        <p:nvSpPr>
          <p:cNvPr id="2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6151056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311870" y="621306"/>
            <a:ext cx="8584480" cy="2899525"/>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600" dirty="0">
                <a:solidFill>
                  <a:schemeClr val="tx1"/>
                </a:solidFill>
                <a:effectLst/>
                <a:latin typeface="Calibri" panose="020F0502020204030204" pitchFamily="34" charset="0"/>
              </a:rPr>
              <a:t>Layout for multi-sensor </a:t>
            </a:r>
            <a:r>
              <a:rPr lang="en-US" altLang="ja-JP" sz="1600" dirty="0" smtClean="0">
                <a:solidFill>
                  <a:schemeClr val="tx1"/>
                </a:solidFill>
                <a:effectLst/>
                <a:latin typeface="Calibri" panose="020F0502020204030204" pitchFamily="34" charset="0"/>
              </a:rPr>
              <a:t>camera</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The recorder adds a T layout of 4: 3 and 16: 9 for full screen display of the main monitor.</a:t>
            </a: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p:txBody>
      </p:sp>
      <p:sp>
        <p:nvSpPr>
          <p:cNvPr id="19" name="タイトル 1"/>
          <p:cNvSpPr txBox="1">
            <a:spLocks/>
          </p:cNvSpPr>
          <p:nvPr/>
        </p:nvSpPr>
        <p:spPr>
          <a:xfrm>
            <a:off x="450296" y="90654"/>
            <a:ext cx="5330296" cy="392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kumimoji="1" lang="pt-BR" altLang="ja-JP" b="1" dirty="0" smtClean="0">
                <a:effectLst/>
                <a:latin typeface="Calibri" panose="020F0502020204030204" pitchFamily="34" charset="0"/>
              </a:rPr>
              <a:t>Multi-sensor camera compatible  2/2</a:t>
            </a:r>
            <a:endParaRPr kumimoji="1" lang="ja-JP" altLang="en-US" b="1" dirty="0">
              <a:effectLst/>
              <a:latin typeface="Calibri" panose="020F0502020204030204" pitchFamily="34" charset="0"/>
            </a:endParaRPr>
          </a:p>
        </p:txBody>
      </p:sp>
      <p:sp>
        <p:nvSpPr>
          <p:cNvPr id="20" name="テキスト ボックス 19"/>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03" y="1215492"/>
            <a:ext cx="6407785" cy="2386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36"/>
          <p:cNvSpPr/>
          <p:nvPr/>
        </p:nvSpPr>
        <p:spPr>
          <a:xfrm>
            <a:off x="4351624" y="3007147"/>
            <a:ext cx="1188964" cy="33855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endParaRPr kumimoji="1" lang="ja-JP" altLang="en-US" sz="1600" dirty="0" smtClean="0">
              <a:effectLst/>
              <a:latin typeface="Calibri" panose="020F0502020204030204" pitchFamily="34" charset="0"/>
            </a:endParaRPr>
          </a:p>
        </p:txBody>
      </p:sp>
      <p:pic>
        <p:nvPicPr>
          <p:cNvPr id="40" name="図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2713" y="3300557"/>
            <a:ext cx="2799392" cy="1574658"/>
          </a:xfrm>
          <a:prstGeom prst="rect">
            <a:avLst/>
          </a:prstGeom>
        </p:spPr>
      </p:pic>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8692" y="3306229"/>
            <a:ext cx="2799394" cy="1574658"/>
          </a:xfrm>
          <a:prstGeom prst="rect">
            <a:avLst/>
          </a:prstGeom>
        </p:spPr>
      </p:pic>
      <p:sp>
        <p:nvSpPr>
          <p:cNvPr id="43" name="角丸四角形吹き出し 42"/>
          <p:cNvSpPr/>
          <p:nvPr/>
        </p:nvSpPr>
        <p:spPr>
          <a:xfrm>
            <a:off x="7982738" y="4117094"/>
            <a:ext cx="537978" cy="340519"/>
          </a:xfrm>
          <a:prstGeom prst="wedgeRoundRectCallout">
            <a:avLst>
              <a:gd name="adj1" fmla="val -89661"/>
              <a:gd name="adj2" fmla="val -43497"/>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b="1" dirty="0" smtClean="0">
                <a:effectLst/>
                <a:latin typeface="Calibri" panose="020F0502020204030204" pitchFamily="34" charset="0"/>
              </a:rPr>
              <a:t>16:9</a:t>
            </a:r>
            <a:endParaRPr kumimoji="1" lang="ja-JP" altLang="en-US" b="1" dirty="0">
              <a:effectLst/>
              <a:latin typeface="Calibri" panose="020F0502020204030204" pitchFamily="34" charset="0"/>
            </a:endParaRPr>
          </a:p>
        </p:txBody>
      </p:sp>
      <p:sp>
        <p:nvSpPr>
          <p:cNvPr id="42" name="角丸四角形吹き出し 41"/>
          <p:cNvSpPr/>
          <p:nvPr/>
        </p:nvSpPr>
        <p:spPr>
          <a:xfrm>
            <a:off x="3660811" y="4226873"/>
            <a:ext cx="445339" cy="340519"/>
          </a:xfrm>
          <a:prstGeom prst="wedgeRoundRectCallout">
            <a:avLst>
              <a:gd name="adj1" fmla="val -90453"/>
              <a:gd name="adj2" fmla="val -48167"/>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b="1" dirty="0" smtClean="0">
                <a:effectLst/>
                <a:latin typeface="Calibri" panose="020F0502020204030204" pitchFamily="34" charset="0"/>
              </a:rPr>
              <a:t>4:3</a:t>
            </a:r>
            <a:endParaRPr kumimoji="1" lang="ja-JP" altLang="en-US" b="1" dirty="0">
              <a:effectLst/>
              <a:latin typeface="Calibri" panose="020F0502020204030204" pitchFamily="34" charset="0"/>
            </a:endParaRPr>
          </a:p>
        </p:txBody>
      </p:sp>
      <p:cxnSp>
        <p:nvCxnSpPr>
          <p:cNvPr id="45" name="直線矢印コネクタ 44"/>
          <p:cNvCxnSpPr/>
          <p:nvPr/>
        </p:nvCxnSpPr>
        <p:spPr>
          <a:xfrm>
            <a:off x="5436044" y="3350572"/>
            <a:ext cx="568306" cy="5941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角丸四角形吹き出し 35"/>
          <p:cNvSpPr/>
          <p:nvPr/>
        </p:nvSpPr>
        <p:spPr>
          <a:xfrm>
            <a:off x="6240546" y="2113374"/>
            <a:ext cx="1061956" cy="340519"/>
          </a:xfrm>
          <a:prstGeom prst="wedgeRoundRectCallout">
            <a:avLst>
              <a:gd name="adj1" fmla="val -107190"/>
              <a:gd name="adj2" fmla="val 224953"/>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b="1" dirty="0" smtClean="0">
                <a:effectLst/>
                <a:latin typeface="Calibri" panose="020F0502020204030204" pitchFamily="34" charset="0"/>
              </a:rPr>
              <a:t>Add button</a:t>
            </a:r>
            <a:endParaRPr kumimoji="1" lang="ja-JP" altLang="en-US" sz="1800" b="1" dirty="0">
              <a:effectLst/>
              <a:latin typeface="Calibri" panose="020F0502020204030204" pitchFamily="34" charset="0"/>
            </a:endParaRPr>
          </a:p>
        </p:txBody>
      </p:sp>
      <p:cxnSp>
        <p:nvCxnSpPr>
          <p:cNvPr id="44" name="直線矢印コネクタ 43"/>
          <p:cNvCxnSpPr/>
          <p:nvPr/>
        </p:nvCxnSpPr>
        <p:spPr>
          <a:xfrm flipH="1">
            <a:off x="4102440" y="3351973"/>
            <a:ext cx="547488" cy="5941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31721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3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5-megapixel cameras, model WV-S2550L, S2250L and S1550L.</a:t>
            </a:r>
            <a:endParaRPr lang="en-US" altLang="ja-JP" sz="1800" b="1" dirty="0">
              <a:effectLst/>
              <a:ea typeface="Meiryo UI" pitchFamily="50" charset="-128"/>
              <a:cs typeface="Meiryo UI" pitchFamily="50" charset="-128"/>
            </a:endParaRPr>
          </a:p>
        </p:txBody>
      </p:sp>
      <p:sp>
        <p:nvSpPr>
          <p:cNvPr id="20" name="正方形/長方形 19"/>
          <p:cNvSpPr/>
          <p:nvPr/>
        </p:nvSpPr>
        <p:spPr>
          <a:xfrm>
            <a:off x="448494" y="2491732"/>
            <a:ext cx="3813406" cy="1384995"/>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5-megapixel images up to 30 fps</a:t>
            </a:r>
          </a:p>
          <a:p>
            <a:pPr marL="171450" indent="-171450" algn="l">
              <a:buFont typeface="Wingdings" panose="05000000000000000000" pitchFamily="2" charset="2"/>
              <a:buChar char="l"/>
            </a:pPr>
            <a:r>
              <a:rPr lang="en-US" altLang="ja-JP" b="1" dirty="0">
                <a:effectLst/>
                <a:latin typeface="Calibri" panose="020F0502020204030204" pitchFamily="34" charset="0"/>
              </a:rPr>
              <a:t>iA (intelligent Auto)</a:t>
            </a:r>
          </a:p>
          <a:p>
            <a:pPr marL="171450" indent="-171450" algn="l">
              <a:buFont typeface="Wingdings" panose="05000000000000000000" pitchFamily="2" charset="2"/>
              <a:buChar char="l"/>
            </a:pPr>
            <a:r>
              <a:rPr lang="en-US" altLang="ja-JP" b="1" dirty="0">
                <a:effectLst/>
                <a:latin typeface="Calibri" panose="020F0502020204030204" pitchFamily="34" charset="0"/>
              </a:rPr>
              <a:t>Super Dynamic 120dB</a:t>
            </a:r>
          </a:p>
          <a:p>
            <a:pPr marL="171450" indent="-171450" algn="l">
              <a:buFont typeface="Wingdings" panose="05000000000000000000" pitchFamily="2" charset="2"/>
              <a:buChar char="l"/>
            </a:pPr>
            <a:r>
              <a:rPr lang="en-US" altLang="ja-JP" b="1" dirty="0">
                <a:effectLst/>
                <a:latin typeface="Calibri" panose="020F0502020204030204" pitchFamily="34" charset="0"/>
              </a:rPr>
              <a:t>Color night vision (0.0044 to 0.07 lx)</a:t>
            </a:r>
          </a:p>
          <a:p>
            <a:pPr marL="171450" indent="-171450" algn="l">
              <a:buFont typeface="Wingdings" panose="05000000000000000000" pitchFamily="2" charset="2"/>
              <a:buChar char="l"/>
            </a:pPr>
            <a:r>
              <a:rPr lang="en-US" altLang="ja-JP" b="1" dirty="0">
                <a:effectLst/>
                <a:latin typeface="Calibri" panose="020F0502020204030204" pitchFamily="34" charset="0"/>
              </a:rPr>
              <a:t>H.265 Smart Coding</a:t>
            </a:r>
          </a:p>
          <a:p>
            <a:pPr marL="171450" indent="-171450" algn="l">
              <a:buFont typeface="Wingdings" panose="05000000000000000000" pitchFamily="2" charset="2"/>
              <a:buChar char="l"/>
            </a:pPr>
            <a:endParaRPr lang="en-US" altLang="ja-JP" b="1" dirty="0">
              <a:effectLst/>
              <a:latin typeface="Calibri" panose="020F0502020204030204" pitchFamily="34" charset="0"/>
            </a:endParaRPr>
          </a:p>
        </p:txBody>
      </p:sp>
      <p:grpSp>
        <p:nvGrpSpPr>
          <p:cNvPr id="27" name="Group 708"/>
          <p:cNvGrpSpPr>
            <a:grpSpLocks noChangeAspect="1"/>
          </p:cNvGrpSpPr>
          <p:nvPr/>
        </p:nvGrpSpPr>
        <p:grpSpPr bwMode="auto">
          <a:xfrm>
            <a:off x="58750" y="101353"/>
            <a:ext cx="515681" cy="343788"/>
            <a:chOff x="132" y="2044"/>
            <a:chExt cx="462" cy="308"/>
          </a:xfrm>
        </p:grpSpPr>
        <p:pic>
          <p:nvPicPr>
            <p:cNvPr id="28"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477" y="1355582"/>
            <a:ext cx="1224541" cy="1302988"/>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10" y="1444197"/>
            <a:ext cx="1149101" cy="1125759"/>
          </a:xfrm>
          <a:prstGeom prst="rect">
            <a:avLst/>
          </a:prstGeom>
        </p:spPr>
      </p:pic>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0055" y="3247205"/>
            <a:ext cx="1513525" cy="832439"/>
          </a:xfrm>
          <a:prstGeom prst="rect">
            <a:avLst/>
          </a:prstGeom>
        </p:spPr>
      </p:pic>
      <p:sp>
        <p:nvSpPr>
          <p:cNvPr id="25" name="正方形/長方形 24"/>
          <p:cNvSpPr/>
          <p:nvPr/>
        </p:nvSpPr>
        <p:spPr>
          <a:xfrm>
            <a:off x="4109063" y="2747668"/>
            <a:ext cx="2011513" cy="461665"/>
          </a:xfrm>
          <a:prstGeom prst="rect">
            <a:avLst/>
          </a:prstGeom>
        </p:spPr>
        <p:txBody>
          <a:bodyPr wrap="none">
            <a:spAutoFit/>
          </a:bodyPr>
          <a:lstStyle/>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 </a:t>
            </a:r>
            <a:endPar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WV-S2550L</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6" name="正方形/長方形 25"/>
          <p:cNvSpPr/>
          <p:nvPr/>
        </p:nvSpPr>
        <p:spPr>
          <a:xfrm>
            <a:off x="6605025" y="2747668"/>
            <a:ext cx="1897827" cy="461665"/>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a:t>
            </a:r>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Vandal with IR-LED </a:t>
            </a:r>
            <a:endPar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WV-S2250L</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9" name="正方形/長方形 28"/>
          <p:cNvSpPr/>
          <p:nvPr/>
        </p:nvSpPr>
        <p:spPr>
          <a:xfrm>
            <a:off x="5277308" y="4168457"/>
            <a:ext cx="2284151" cy="461665"/>
          </a:xfrm>
          <a:prstGeom prst="rect">
            <a:avLst/>
          </a:prstGeom>
        </p:spPr>
        <p:txBody>
          <a:bodyPr wrap="none">
            <a:spAutoFit/>
          </a:bodyPr>
          <a:lstStyle/>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Box with IR-LED </a:t>
            </a:r>
            <a:endPar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WV-S1550L</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31" name="Picture 4" descr="H.265 / H.264 / 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680" y="1949987"/>
            <a:ext cx="10191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s://images-na.ssl-images-amazon.com/images/G/01/photo/panasonic/aplus_2013q1/logo_ia_icon.jpg">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26459" y="1319292"/>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E:\user_data\pc_data\desktop\i-PRO_EXTREME_logo_Smal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0409" y="1521237"/>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108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下矢印 27"/>
          <p:cNvSpPr/>
          <p:nvPr/>
        </p:nvSpPr>
        <p:spPr>
          <a:xfrm>
            <a:off x="6379081" y="1921366"/>
            <a:ext cx="484632" cy="29111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470860" y="55004"/>
            <a:ext cx="6748924" cy="386464"/>
          </a:xfrm>
          <a:prstGeom prst="rect">
            <a:avLst/>
          </a:prstGeom>
          <a:noFill/>
        </p:spPr>
        <p:txBody>
          <a:bodyPr wrap="square" lIns="77925" tIns="38963" rIns="77925" bIns="38963" rtlCol="0">
            <a:spAutoFit/>
          </a:bodyPr>
          <a:lstStyle/>
          <a:p>
            <a:pPr algn="l"/>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HDD format / removal without stopping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recording</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sp>
        <p:nvSpPr>
          <p:cNvPr id="20" name="テキスト ボックス 19"/>
          <p:cNvSpPr txBox="1"/>
          <p:nvPr/>
        </p:nvSpPr>
        <p:spPr>
          <a:xfrm>
            <a:off x="192901" y="636446"/>
            <a:ext cx="8584480" cy="906506"/>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600" dirty="0">
                <a:solidFill>
                  <a:schemeClr val="tx1"/>
                </a:solidFill>
                <a:effectLst/>
                <a:latin typeface="Calibri" panose="020F0502020204030204" pitchFamily="34" charset="0"/>
              </a:rPr>
              <a:t>HDD format and HDD can be removed without stopping </a:t>
            </a:r>
            <a:r>
              <a:rPr lang="en-US" altLang="ja-JP" sz="1600" dirty="0" smtClean="0">
                <a:solidFill>
                  <a:schemeClr val="tx1"/>
                </a:solidFill>
                <a:effectLst/>
                <a:latin typeface="Calibri" panose="020F0502020204030204" pitchFamily="34" charset="0"/>
              </a:rPr>
              <a:t>recording.</a:t>
            </a: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Maintenance&gt; "HDD maintenance" is newly added to the HDD information, and the menu related to "HDD viewer" is transferred to it.</a:t>
            </a:r>
            <a:endParaRPr lang="en-US" altLang="ja-JP" sz="1600" dirty="0" smtClean="0">
              <a:solidFill>
                <a:schemeClr val="tx1"/>
              </a:solidFill>
              <a:effectLst/>
              <a:latin typeface="Calibri" panose="020F050202020403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350" y="1691527"/>
            <a:ext cx="3226497" cy="2571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角丸四角形吹き出し 45"/>
          <p:cNvSpPr/>
          <p:nvPr/>
        </p:nvSpPr>
        <p:spPr>
          <a:xfrm>
            <a:off x="1780504" y="2586589"/>
            <a:ext cx="1539694" cy="408623"/>
          </a:xfrm>
          <a:prstGeom prst="wedgeRoundRectCallout">
            <a:avLst>
              <a:gd name="adj1" fmla="val -28848"/>
              <a:gd name="adj2" fmla="val 71699"/>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800" b="1" dirty="0" smtClean="0">
                <a:effectLst/>
                <a:latin typeface="Calibri" panose="020F0502020204030204" pitchFamily="34" charset="0"/>
              </a:rPr>
              <a:t>Current menu</a:t>
            </a:r>
          </a:p>
        </p:txBody>
      </p:sp>
      <p:sp>
        <p:nvSpPr>
          <p:cNvPr id="50" name="正方形/長方形 49"/>
          <p:cNvSpPr/>
          <p:nvPr/>
        </p:nvSpPr>
        <p:spPr>
          <a:xfrm>
            <a:off x="828215" y="3772458"/>
            <a:ext cx="2420422" cy="485462"/>
          </a:xfrm>
          <a:prstGeom prst="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981" y="2256573"/>
            <a:ext cx="3321152" cy="2583678"/>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30" name="星 5 29"/>
          <p:cNvSpPr/>
          <p:nvPr/>
        </p:nvSpPr>
        <p:spPr>
          <a:xfrm>
            <a:off x="4953662" y="3864837"/>
            <a:ext cx="246490" cy="246490"/>
          </a:xfrm>
          <a:prstGeom prst="star5">
            <a:avLst/>
          </a:prstGeom>
          <a:gradFill>
            <a:gsLst>
              <a:gs pos="0">
                <a:srgbClr val="FFFF66"/>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dirty="0"/>
          </a:p>
        </p:txBody>
      </p:sp>
      <p:sp>
        <p:nvSpPr>
          <p:cNvPr id="60" name="星 5 59"/>
          <p:cNvSpPr/>
          <p:nvPr/>
        </p:nvSpPr>
        <p:spPr>
          <a:xfrm>
            <a:off x="4945711" y="4257920"/>
            <a:ext cx="246490" cy="246490"/>
          </a:xfrm>
          <a:prstGeom prst="star5">
            <a:avLst/>
          </a:prstGeom>
          <a:gradFill>
            <a:gsLst>
              <a:gs pos="0">
                <a:srgbClr val="FFFF66"/>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dirty="0"/>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250" y="1208500"/>
            <a:ext cx="2814544" cy="712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正方形/長方形 50"/>
          <p:cNvSpPr/>
          <p:nvPr/>
        </p:nvSpPr>
        <p:spPr>
          <a:xfrm>
            <a:off x="5166504" y="1546876"/>
            <a:ext cx="2824554" cy="289303"/>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6" name="角丸四角形吹き出し 55"/>
          <p:cNvSpPr/>
          <p:nvPr/>
        </p:nvSpPr>
        <p:spPr>
          <a:xfrm>
            <a:off x="7755622" y="3009900"/>
            <a:ext cx="1261019" cy="408623"/>
          </a:xfrm>
          <a:prstGeom prst="wedgeRoundRectCallout">
            <a:avLst>
              <a:gd name="adj1" fmla="val -28848"/>
              <a:gd name="adj2" fmla="val 71699"/>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800" b="1" dirty="0" smtClean="0">
                <a:effectLst/>
                <a:latin typeface="Calibri" panose="020F0502020204030204" pitchFamily="34" charset="0"/>
              </a:rPr>
              <a:t>New menu</a:t>
            </a:r>
          </a:p>
        </p:txBody>
      </p:sp>
      <p:sp>
        <p:nvSpPr>
          <p:cNvPr id="57" name="正方形/長方形 56"/>
          <p:cNvSpPr/>
          <p:nvPr/>
        </p:nvSpPr>
        <p:spPr>
          <a:xfrm>
            <a:off x="7187980" y="1619201"/>
            <a:ext cx="716455" cy="144651"/>
          </a:xfrm>
          <a:prstGeom prst="rect">
            <a:avLst/>
          </a:prstGeom>
          <a:noFill/>
          <a:ln w="2222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4" name="右矢印 23"/>
          <p:cNvSpPr/>
          <p:nvPr/>
        </p:nvSpPr>
        <p:spPr>
          <a:xfrm>
            <a:off x="4258577" y="2586589"/>
            <a:ext cx="520157" cy="5779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Calibri" panose="020F0502020204030204" pitchFamily="34" charset="0"/>
            </a:endParaRPr>
          </a:p>
        </p:txBody>
      </p:sp>
    </p:spTree>
    <p:extLst>
      <p:ext uri="{BB962C8B-B14F-4D97-AF65-F5344CB8AC3E}">
        <p14:creationId xmlns:p14="http://schemas.microsoft.com/office/powerpoint/2010/main" val="42118520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03367" y="627372"/>
            <a:ext cx="8584480" cy="1090119"/>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Format HDD</a:t>
            </a:r>
          </a:p>
          <a:p>
            <a:pPr algn="l"/>
            <a:r>
              <a:rPr lang="en-US" altLang="ja-JP" sz="1600" dirty="0" smtClean="0">
                <a:solidFill>
                  <a:schemeClr val="tx1"/>
                </a:solidFill>
                <a:effectLst/>
                <a:latin typeface="Calibri" panose="020F0502020204030204" pitchFamily="34" charset="0"/>
              </a:rPr>
              <a:t>       Select </a:t>
            </a:r>
            <a:r>
              <a:rPr lang="en-US" altLang="ja-JP" sz="1600" dirty="0">
                <a:solidFill>
                  <a:schemeClr val="tx1"/>
                </a:solidFill>
                <a:effectLst/>
                <a:latin typeface="Calibri" panose="020F0502020204030204" pitchFamily="34" charset="0"/>
              </a:rPr>
              <a:t>a HDD to format and click the [Start] </a:t>
            </a:r>
            <a:endParaRPr lang="en-US" altLang="ja-JP" sz="1600" dirty="0" smtClean="0">
              <a:solidFill>
                <a:schemeClr val="tx1"/>
              </a:solidFill>
              <a:effectLst/>
              <a:latin typeface="Calibri" panose="020F0502020204030204" pitchFamily="34" charset="0"/>
            </a:endParaRPr>
          </a:p>
          <a:p>
            <a:pPr algn="l"/>
            <a:r>
              <a:rPr lang="en-US" altLang="ja-JP" sz="1600" dirty="0" smtClean="0">
                <a:solidFill>
                  <a:schemeClr val="tx1"/>
                </a:solidFill>
                <a:effectLst/>
                <a:latin typeface="Calibri" panose="020F0502020204030204" pitchFamily="34" charset="0"/>
              </a:rPr>
              <a:t>       button to </a:t>
            </a:r>
            <a:r>
              <a:rPr lang="en-US" altLang="ja-JP" sz="1600" dirty="0">
                <a:solidFill>
                  <a:schemeClr val="tx1"/>
                </a:solidFill>
                <a:effectLst/>
                <a:latin typeface="Calibri" panose="020F0502020204030204" pitchFamily="34" charset="0"/>
              </a:rPr>
              <a:t>format the HDD</a:t>
            </a:r>
            <a:r>
              <a:rPr lang="en-US" altLang="ja-JP" sz="1600" dirty="0" smtClean="0">
                <a:solidFill>
                  <a:schemeClr val="tx1"/>
                </a:solidFill>
                <a:effectLst/>
                <a:latin typeface="Calibri" panose="020F0502020204030204" pitchFamily="34" charset="0"/>
              </a:rPr>
              <a:t>.</a:t>
            </a: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p:txBody>
      </p:sp>
      <p:sp>
        <p:nvSpPr>
          <p:cNvPr id="8"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テキスト ボックス 10"/>
          <p:cNvSpPr txBox="1"/>
          <p:nvPr/>
        </p:nvSpPr>
        <p:spPr>
          <a:xfrm>
            <a:off x="470860" y="55004"/>
            <a:ext cx="6748924" cy="386464"/>
          </a:xfrm>
          <a:prstGeom prst="rect">
            <a:avLst/>
          </a:prstGeom>
          <a:noFill/>
        </p:spPr>
        <p:txBody>
          <a:bodyPr wrap="square" lIns="77925" tIns="38963" rIns="77925" bIns="38963" rtlCol="0">
            <a:spAutoFit/>
          </a:bodyPr>
          <a:lstStyle/>
          <a:p>
            <a:pPr algn="l"/>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HDD format / removal without stopping </a:t>
            </a:r>
            <a:r>
              <a:rPr lang="en-US" altLang="ja-JP" sz="20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recording</a:t>
            </a:r>
            <a:endPar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92" y="760689"/>
            <a:ext cx="4441247" cy="171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102509" y="3014417"/>
            <a:ext cx="8824526" cy="970454"/>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Remove HDD</a:t>
            </a:r>
          </a:p>
          <a:p>
            <a:pPr algn="l"/>
            <a:r>
              <a:rPr lang="en-US" altLang="ja-JP" sz="1600" dirty="0" smtClean="0">
                <a:solidFill>
                  <a:schemeClr val="tx1"/>
                </a:solidFill>
                <a:effectLst/>
                <a:latin typeface="Calibri" panose="020F0502020204030204" pitchFamily="34" charset="0"/>
              </a:rPr>
              <a:t>      Check </a:t>
            </a:r>
            <a:r>
              <a:rPr lang="en-US" altLang="ja-JP" sz="1600" dirty="0">
                <a:solidFill>
                  <a:schemeClr val="tx1"/>
                </a:solidFill>
                <a:effectLst/>
                <a:latin typeface="Calibri" panose="020F0502020204030204" pitchFamily="34" charset="0"/>
              </a:rPr>
              <a:t>HDDs to remove and click the [Start] button to display the confirmation window of the </a:t>
            </a:r>
            <a:r>
              <a:rPr lang="en-US" altLang="ja-JP" sz="1600" dirty="0" smtClean="0">
                <a:solidFill>
                  <a:schemeClr val="tx1"/>
                </a:solidFill>
                <a:effectLst/>
                <a:latin typeface="Calibri" panose="020F0502020204030204" pitchFamily="34" charset="0"/>
              </a:rPr>
              <a:t>   </a:t>
            </a:r>
          </a:p>
          <a:p>
            <a:pPr algn="l"/>
            <a:r>
              <a:rPr lang="en-US" altLang="ja-JP" sz="1600" dirty="0">
                <a:solidFill>
                  <a:schemeClr val="tx1"/>
                </a:solidFill>
                <a:effectLst/>
                <a:latin typeface="Calibri" panose="020F0502020204030204" pitchFamily="34" charset="0"/>
              </a:rPr>
              <a:t> </a:t>
            </a:r>
            <a:r>
              <a:rPr lang="en-US" altLang="ja-JP" sz="1600" dirty="0" smtClean="0">
                <a:solidFill>
                  <a:schemeClr val="tx1"/>
                </a:solidFill>
                <a:effectLst/>
                <a:latin typeface="Calibri" panose="020F0502020204030204" pitchFamily="34" charset="0"/>
              </a:rPr>
              <a:t>     password </a:t>
            </a:r>
            <a:r>
              <a:rPr lang="en-US" altLang="ja-JP" sz="1600" dirty="0">
                <a:solidFill>
                  <a:schemeClr val="tx1"/>
                </a:solidFill>
                <a:effectLst/>
                <a:latin typeface="Calibri" panose="020F0502020204030204" pitchFamily="34" charset="0"/>
              </a:rPr>
              <a:t>for the HDD viewer. When the entered value and the setting match, the HDD is removed.</a:t>
            </a:r>
            <a:endParaRPr lang="en-US" altLang="ja-JP" sz="1600" dirty="0" smtClean="0">
              <a:solidFill>
                <a:schemeClr val="tx1"/>
              </a:solidFill>
              <a:effectLst/>
              <a:latin typeface="Calibri" panose="020F0502020204030204" pitchFamily="34" charset="0"/>
            </a:endParaRPr>
          </a:p>
        </p:txBody>
      </p:sp>
      <p:sp>
        <p:nvSpPr>
          <p:cNvPr id="19" name="正方形/長方形 18"/>
          <p:cNvSpPr/>
          <p:nvPr/>
        </p:nvSpPr>
        <p:spPr>
          <a:xfrm>
            <a:off x="142264" y="1599355"/>
            <a:ext cx="8236351" cy="1231106"/>
          </a:xfrm>
          <a:prstGeom prst="rect">
            <a:avLst/>
          </a:prstGeom>
        </p:spPr>
        <p:txBody>
          <a:bodyPr wrap="square">
            <a:spAutoFit/>
          </a:bodyPr>
          <a:lstStyle/>
          <a:p>
            <a:pPr lvl="0" algn="l"/>
            <a:r>
              <a:rPr lang="en-US" altLang="ja-JP"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When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a hard disk drive is formatted, all the recorded </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images</a:t>
            </a:r>
          </a:p>
          <a:p>
            <a:pPr lvl="0" algn="l"/>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will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be erased.</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HDDs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with "Playback only" or "Added" status only can </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be</a:t>
            </a:r>
          </a:p>
          <a:p>
            <a:pPr lvl="0" algn="l"/>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selected</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After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starting to format the HDD, copying, downloading and backing up to NAS in process will stop.</a:t>
            </a:r>
            <a:endPar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20" name="正方形/長方形 19"/>
          <p:cNvSpPr/>
          <p:nvPr/>
        </p:nvSpPr>
        <p:spPr>
          <a:xfrm>
            <a:off x="147764" y="3874744"/>
            <a:ext cx="8779271" cy="861774"/>
          </a:xfrm>
          <a:prstGeom prst="rect">
            <a:avLst/>
          </a:prstGeom>
        </p:spPr>
        <p:txBody>
          <a:bodyPr wrap="square">
            <a:spAutoFit/>
          </a:bodyPr>
          <a:lstStyle/>
          <a:p>
            <a:pPr lvl="0" algn="l"/>
            <a:r>
              <a:rPr lang="en-US" altLang="ja-JP"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HDDs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in recording cannot be selected. If the HDD stand-by control mode is On, a HDD following the HDD in recording also cannot be selected. If the operation mode of HDDs is the mirroring mode, one of the two HDDs in recording may be removed.</a:t>
            </a:r>
          </a:p>
          <a:p>
            <a:pPr marL="171450" lvl="0" indent="-1714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After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starting to format the HDD, copying, downloading and backing up to NAS in process will stop</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21" name="正方形/長方形 20"/>
          <p:cNvSpPr/>
          <p:nvPr/>
        </p:nvSpPr>
        <p:spPr>
          <a:xfrm>
            <a:off x="4517592" y="1451464"/>
            <a:ext cx="3473466" cy="202411"/>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2" name="正方形/長方形 21"/>
          <p:cNvSpPr/>
          <p:nvPr/>
        </p:nvSpPr>
        <p:spPr>
          <a:xfrm>
            <a:off x="4526874" y="1961659"/>
            <a:ext cx="3473466" cy="202411"/>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435440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49534" y="595569"/>
            <a:ext cx="5289158" cy="654820"/>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The camera partitioning function is added</a:t>
            </a:r>
            <a:r>
              <a:rPr lang="en-US" altLang="ja-JP" sz="1600" dirty="0" smtClean="0">
                <a:solidFill>
                  <a:schemeClr val="tx1"/>
                </a:solidFill>
                <a:effectLst/>
                <a:latin typeface="Calibri" panose="020F0502020204030204" pitchFamily="34" charset="0"/>
              </a:rPr>
              <a:t>.</a:t>
            </a:r>
          </a:p>
          <a:p>
            <a:pPr algn="l"/>
            <a:r>
              <a:rPr lang="ja-JP" altLang="en-US" sz="1600" dirty="0" smtClean="0">
                <a:solidFill>
                  <a:schemeClr val="tx1"/>
                </a:solidFill>
                <a:effectLst/>
                <a:latin typeface="Calibri" panose="020F0502020204030204" pitchFamily="34" charset="0"/>
              </a:rPr>
              <a:t>　　　</a:t>
            </a:r>
            <a:r>
              <a:rPr lang="en-US" altLang="ja-JP" sz="1600" dirty="0" smtClean="0">
                <a:solidFill>
                  <a:schemeClr val="tx1"/>
                </a:solidFill>
                <a:effectLst/>
                <a:latin typeface="Calibri" panose="020F0502020204030204" pitchFamily="34" charset="0"/>
              </a:rPr>
              <a:t>Select </a:t>
            </a:r>
            <a:r>
              <a:rPr lang="en-US" altLang="ja-JP" sz="1600" dirty="0">
                <a:solidFill>
                  <a:schemeClr val="tx1"/>
                </a:solidFill>
                <a:effectLst/>
                <a:latin typeface="Calibri" panose="020F0502020204030204" pitchFamily="34" charset="0"/>
              </a:rPr>
              <a:t>which control range each camera should </a:t>
            </a:r>
            <a:r>
              <a:rPr lang="en-US" altLang="ja-JP" sz="1600" dirty="0" smtClean="0">
                <a:solidFill>
                  <a:schemeClr val="tx1"/>
                </a:solidFill>
                <a:effectLst/>
                <a:latin typeface="Calibri" panose="020F0502020204030204" pitchFamily="34" charset="0"/>
              </a:rPr>
              <a:t>follow.</a:t>
            </a:r>
            <a:endParaRPr lang="en-US" altLang="ja-JP" sz="1200" dirty="0" smtClean="0">
              <a:solidFill>
                <a:schemeClr val="tx1"/>
              </a:solidFill>
              <a:effectLst/>
              <a:latin typeface="Calibri" panose="020F0502020204030204" pitchFamily="34" charset="0"/>
            </a:endParaRPr>
          </a:p>
        </p:txBody>
      </p:sp>
      <p:sp>
        <p:nvSpPr>
          <p:cNvPr id="15" name="テキスト ボックス 14"/>
          <p:cNvSpPr txBox="1"/>
          <p:nvPr/>
        </p:nvSpPr>
        <p:spPr>
          <a:xfrm>
            <a:off x="470860" y="55004"/>
            <a:ext cx="6748924" cy="386464"/>
          </a:xfrm>
          <a:prstGeom prst="rect">
            <a:avLst/>
          </a:prstGeom>
          <a:noFill/>
        </p:spPr>
        <p:txBody>
          <a:bodyPr wrap="square" lIns="77925" tIns="38963" rIns="77925" bIns="38963" rtlCol="0">
            <a:spAutoFit/>
          </a:bodyPr>
          <a:lstStyle/>
          <a:p>
            <a:pPr algn="l"/>
            <a:r>
              <a:rPr lang="en-US" altLang="ja-JP" sz="20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The camera partitioning function</a:t>
            </a:r>
          </a:p>
        </p:txBody>
      </p:sp>
      <p:sp>
        <p:nvSpPr>
          <p:cNvPr id="16" name="テキスト ボックス 15"/>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2.30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2.30</a:t>
            </a:r>
            <a:endParaRPr kumimoji="1" lang="ja-JP" altLang="en-US" sz="800" dirty="0">
              <a:solidFill>
                <a:schemeClr val="tx2"/>
              </a:solidFill>
              <a:effectLst/>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03" y="1250388"/>
            <a:ext cx="4120341" cy="185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正方形/長方形 45"/>
          <p:cNvSpPr/>
          <p:nvPr/>
        </p:nvSpPr>
        <p:spPr>
          <a:xfrm>
            <a:off x="659626" y="2385391"/>
            <a:ext cx="3244464" cy="461175"/>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967" y="2941999"/>
            <a:ext cx="3719492" cy="191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565" y="3343845"/>
            <a:ext cx="4235898" cy="151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角丸四角形吹き出し 49"/>
          <p:cNvSpPr/>
          <p:nvPr/>
        </p:nvSpPr>
        <p:spPr>
          <a:xfrm>
            <a:off x="149534" y="2998438"/>
            <a:ext cx="1416686" cy="340519"/>
          </a:xfrm>
          <a:prstGeom prst="wedgeRoundRectCallout">
            <a:avLst>
              <a:gd name="adj1" fmla="val 65452"/>
              <a:gd name="adj2" fmla="val -6136"/>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ja-JP" dirty="0">
                <a:solidFill>
                  <a:schemeClr val="tx1"/>
                </a:solidFill>
                <a:effectLst/>
                <a:latin typeface="Calibri" panose="020F0502020204030204" pitchFamily="34" charset="0"/>
              </a:rPr>
              <a:t>Common setting</a:t>
            </a:r>
            <a:endParaRPr kumimoji="1" lang="en-US" altLang="ja-JP" b="1" dirty="0" smtClean="0">
              <a:effectLst/>
            </a:endParaRPr>
          </a:p>
        </p:txBody>
      </p:sp>
      <p:sp>
        <p:nvSpPr>
          <p:cNvPr id="56" name="角丸四角形吹き出し 55"/>
          <p:cNvSpPr/>
          <p:nvPr/>
        </p:nvSpPr>
        <p:spPr>
          <a:xfrm>
            <a:off x="6485297" y="3085105"/>
            <a:ext cx="1468974" cy="340519"/>
          </a:xfrm>
          <a:prstGeom prst="wedgeRoundRectCallout">
            <a:avLst>
              <a:gd name="adj1" fmla="val -70599"/>
              <a:gd name="adj2" fmla="val 40955"/>
              <a:gd name="adj3" fmla="val 16667"/>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ja-JP" dirty="0">
                <a:solidFill>
                  <a:schemeClr val="tx1"/>
                </a:solidFill>
                <a:effectLst/>
                <a:latin typeface="Calibri" panose="020F0502020204030204" pitchFamily="34" charset="0"/>
              </a:rPr>
              <a:t>Individual setting</a:t>
            </a:r>
            <a:endParaRPr kumimoji="1" lang="en-US" altLang="ja-JP" b="1" dirty="0" smtClean="0">
              <a:effectLst/>
            </a:endParaRPr>
          </a:p>
        </p:txBody>
      </p:sp>
      <p:sp>
        <p:nvSpPr>
          <p:cNvPr id="17" name="フリーフォーム 16"/>
          <p:cNvSpPr/>
          <p:nvPr/>
        </p:nvSpPr>
        <p:spPr>
          <a:xfrm>
            <a:off x="1796995" y="2615978"/>
            <a:ext cx="532737" cy="938255"/>
          </a:xfrm>
          <a:custGeom>
            <a:avLst/>
            <a:gdLst>
              <a:gd name="connsiteX0" fmla="*/ 852707 w 852707"/>
              <a:gd name="connsiteY0" fmla="*/ 0 h 2623931"/>
              <a:gd name="connsiteX1" fmla="*/ 1918 w 852707"/>
              <a:gd name="connsiteY1" fmla="*/ 1025718 h 2623931"/>
              <a:gd name="connsiteX2" fmla="*/ 630071 w 852707"/>
              <a:gd name="connsiteY2" fmla="*/ 2623931 h 2623931"/>
            </a:gdLst>
            <a:ahLst/>
            <a:cxnLst>
              <a:cxn ang="0">
                <a:pos x="connsiteX0" y="connsiteY0"/>
              </a:cxn>
              <a:cxn ang="0">
                <a:pos x="connsiteX1" y="connsiteY1"/>
              </a:cxn>
              <a:cxn ang="0">
                <a:pos x="connsiteX2" y="connsiteY2"/>
              </a:cxn>
            </a:cxnLst>
            <a:rect l="l" t="t" r="r" b="b"/>
            <a:pathLst>
              <a:path w="852707" h="2623931">
                <a:moveTo>
                  <a:pt x="852707" y="0"/>
                </a:moveTo>
                <a:cubicBezTo>
                  <a:pt x="445865" y="294198"/>
                  <a:pt x="39024" y="588396"/>
                  <a:pt x="1918" y="1025718"/>
                </a:cubicBezTo>
                <a:cubicBezTo>
                  <a:pt x="-35188" y="1463040"/>
                  <a:pt x="476346" y="2332383"/>
                  <a:pt x="630071" y="2623931"/>
                </a:cubicBezTo>
              </a:path>
            </a:pathLst>
          </a:custGeom>
          <a:noFill/>
          <a:ln w="38100">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4597483" y="1119446"/>
            <a:ext cx="4532459" cy="1737587"/>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200" dirty="0" smtClean="0">
                <a:solidFill>
                  <a:schemeClr val="tx1"/>
                </a:solidFill>
                <a:effectLst/>
                <a:latin typeface="Calibri" panose="020F0502020204030204" pitchFamily="34" charset="0"/>
              </a:rPr>
              <a:t>   Common setting : </a:t>
            </a:r>
            <a:r>
              <a:rPr lang="en-US" altLang="ja-JP" sz="1200" b="0" dirty="0" smtClean="0">
                <a:solidFill>
                  <a:schemeClr val="tx1"/>
                </a:solidFill>
                <a:effectLst/>
                <a:latin typeface="Calibri" panose="020F0502020204030204" pitchFamily="34" charset="0"/>
              </a:rPr>
              <a:t>The camera follows "User level settings" </a:t>
            </a:r>
          </a:p>
          <a:p>
            <a:pPr algn="l"/>
            <a:r>
              <a:rPr lang="ja-JP" altLang="en-US" sz="1200" b="0" dirty="0" smtClean="0">
                <a:solidFill>
                  <a:schemeClr val="tx1"/>
                </a:solidFill>
                <a:effectLst/>
                <a:latin typeface="Calibri" panose="020F0502020204030204" pitchFamily="34" charset="0"/>
              </a:rPr>
              <a:t>　                                  </a:t>
            </a:r>
            <a:r>
              <a:rPr lang="en-US" altLang="ja-JP" sz="1200" b="0" dirty="0" smtClean="0">
                <a:solidFill>
                  <a:schemeClr val="tx1"/>
                </a:solidFill>
                <a:effectLst/>
                <a:latin typeface="Calibri" panose="020F0502020204030204" pitchFamily="34" charset="0"/>
              </a:rPr>
              <a:t>of "User management&gt;Basic".</a:t>
            </a:r>
          </a:p>
          <a:p>
            <a:pPr algn="l"/>
            <a:r>
              <a:rPr lang="en-US" altLang="ja-JP" sz="1200" dirty="0" smtClean="0">
                <a:solidFill>
                  <a:schemeClr val="tx1"/>
                </a:solidFill>
                <a:effectLst/>
                <a:latin typeface="Calibri" panose="020F0502020204030204" pitchFamily="34" charset="0"/>
              </a:rPr>
              <a:t>   Individual setting : </a:t>
            </a:r>
            <a:r>
              <a:rPr lang="en-US" altLang="ja-JP" sz="1200" b="0" dirty="0" smtClean="0">
                <a:solidFill>
                  <a:schemeClr val="tx1"/>
                </a:solidFill>
                <a:effectLst/>
                <a:latin typeface="Calibri" panose="020F0502020204030204" pitchFamily="34" charset="0"/>
              </a:rPr>
              <a:t>The camera follows camera partitioning </a:t>
            </a:r>
          </a:p>
          <a:p>
            <a:pPr algn="l"/>
            <a:r>
              <a:rPr lang="ja-JP" altLang="en-US" sz="1200" b="0" dirty="0" smtClean="0">
                <a:solidFill>
                  <a:schemeClr val="tx1"/>
                </a:solidFill>
                <a:effectLst/>
                <a:latin typeface="Calibri" panose="020F0502020204030204" pitchFamily="34" charset="0"/>
              </a:rPr>
              <a:t>　                                   </a:t>
            </a:r>
            <a:r>
              <a:rPr lang="en-US" altLang="ja-JP" sz="1200" b="0" dirty="0" smtClean="0">
                <a:solidFill>
                  <a:schemeClr val="tx1"/>
                </a:solidFill>
                <a:effectLst/>
                <a:latin typeface="Calibri" panose="020F0502020204030204" pitchFamily="34" charset="0"/>
              </a:rPr>
              <a:t>settings set for each user.</a:t>
            </a:r>
          </a:p>
          <a:p>
            <a:pPr algn="l"/>
            <a:endParaRPr lang="en-US" altLang="ja-JP" sz="1200" dirty="0" smtClean="0">
              <a:solidFill>
                <a:schemeClr val="tx1"/>
              </a:solidFill>
              <a:effectLst/>
              <a:latin typeface="Calibri" panose="020F0502020204030204" pitchFamily="34" charset="0"/>
            </a:endParaRPr>
          </a:p>
          <a:p>
            <a:pPr marL="171450" indent="-171450" algn="l">
              <a:buFont typeface="Wingdings" panose="05000000000000000000" pitchFamily="2" charset="2"/>
              <a:buChar char="l"/>
            </a:pPr>
            <a:r>
              <a:rPr lang="en-US" altLang="ja-JP" sz="1200" dirty="0" smtClean="0">
                <a:solidFill>
                  <a:schemeClr val="tx1"/>
                </a:solidFill>
                <a:effectLst/>
                <a:latin typeface="Calibri" panose="020F0502020204030204" pitchFamily="34" charset="0"/>
              </a:rPr>
              <a:t>Individual </a:t>
            </a:r>
            <a:r>
              <a:rPr lang="en-US" altLang="ja-JP" sz="1200" dirty="0">
                <a:solidFill>
                  <a:schemeClr val="tx1"/>
                </a:solidFill>
                <a:effectLst/>
                <a:latin typeface="Calibri" panose="020F0502020204030204" pitchFamily="34" charset="0"/>
              </a:rPr>
              <a:t>setting </a:t>
            </a:r>
            <a:endParaRPr lang="en-US" altLang="ja-JP" sz="1200" dirty="0" smtClean="0">
              <a:solidFill>
                <a:schemeClr val="tx1"/>
              </a:solidFill>
              <a:effectLst/>
              <a:latin typeface="Calibri" panose="020F0502020204030204" pitchFamily="34" charset="0"/>
            </a:endParaRPr>
          </a:p>
          <a:p>
            <a:pPr algn="l"/>
            <a:r>
              <a:rPr lang="en-US" altLang="ja-JP" sz="1200" dirty="0" smtClean="0">
                <a:solidFill>
                  <a:schemeClr val="tx1"/>
                </a:solidFill>
                <a:effectLst/>
                <a:latin typeface="Calibri" panose="020F0502020204030204" pitchFamily="34" charset="0"/>
              </a:rPr>
              <a:t>     </a:t>
            </a:r>
            <a:r>
              <a:rPr lang="en-US" altLang="ja-JP" sz="1200" b="0" dirty="0" smtClean="0">
                <a:solidFill>
                  <a:schemeClr val="tx1"/>
                </a:solidFill>
                <a:effectLst/>
                <a:latin typeface="Calibri" panose="020F0502020204030204" pitchFamily="34" charset="0"/>
              </a:rPr>
              <a:t>Click </a:t>
            </a:r>
            <a:r>
              <a:rPr lang="en-US" altLang="ja-JP" sz="1200" b="0" dirty="0">
                <a:solidFill>
                  <a:schemeClr val="tx1"/>
                </a:solidFill>
                <a:effectLst/>
                <a:latin typeface="Calibri" panose="020F0502020204030204" pitchFamily="34" charset="0"/>
              </a:rPr>
              <a:t>the [Setup &gt;] button to set the camera partitioning individually.</a:t>
            </a:r>
          </a:p>
          <a:p>
            <a:pPr algn="l"/>
            <a:r>
              <a:rPr lang="en-US" altLang="ja-JP" sz="1200" b="0" dirty="0" smtClean="0">
                <a:solidFill>
                  <a:schemeClr val="tx1"/>
                </a:solidFill>
                <a:effectLst/>
                <a:latin typeface="Calibri" panose="020F0502020204030204" pitchFamily="34" charset="0"/>
              </a:rPr>
              <a:t>     Set </a:t>
            </a:r>
            <a:r>
              <a:rPr lang="en-US" altLang="ja-JP" sz="1200" b="0" dirty="0">
                <a:solidFill>
                  <a:schemeClr val="tx1"/>
                </a:solidFill>
                <a:effectLst/>
                <a:latin typeface="Calibri" panose="020F0502020204030204" pitchFamily="34" charset="0"/>
              </a:rPr>
              <a:t>availability of image display and camera operation in each </a:t>
            </a:r>
            <a:r>
              <a:rPr lang="en-US" altLang="ja-JP" sz="1200" b="0" dirty="0" smtClean="0">
                <a:solidFill>
                  <a:schemeClr val="tx1"/>
                </a:solidFill>
                <a:effectLst/>
                <a:latin typeface="Calibri" panose="020F0502020204030204" pitchFamily="34" charset="0"/>
              </a:rPr>
              <a:t>        </a:t>
            </a:r>
          </a:p>
          <a:p>
            <a:pPr algn="l"/>
            <a:r>
              <a:rPr lang="en-US" altLang="ja-JP" sz="1200" b="0" dirty="0" smtClean="0">
                <a:solidFill>
                  <a:schemeClr val="tx1"/>
                </a:solidFill>
                <a:effectLst/>
                <a:latin typeface="Calibri" panose="020F0502020204030204" pitchFamily="34" charset="0"/>
              </a:rPr>
              <a:t>     camera </a:t>
            </a:r>
            <a:r>
              <a:rPr lang="en-US" altLang="ja-JP" sz="1200" b="0" dirty="0">
                <a:solidFill>
                  <a:schemeClr val="tx1"/>
                </a:solidFill>
                <a:effectLst/>
                <a:latin typeface="Calibri" panose="020F0502020204030204" pitchFamily="34" charset="0"/>
              </a:rPr>
              <a:t>for the assigned user.</a:t>
            </a:r>
            <a:endParaRPr lang="en-US" altLang="ja-JP" sz="1200" b="0" dirty="0" smtClean="0">
              <a:solidFill>
                <a:schemeClr val="tx1"/>
              </a:solidFill>
              <a:effectLst/>
              <a:latin typeface="Calibri" panose="020F0502020204030204" pitchFamily="34" charset="0"/>
            </a:endParaRPr>
          </a:p>
          <a:p>
            <a:pPr algn="l"/>
            <a:endParaRPr lang="en-US" altLang="ja-JP" sz="1200" dirty="0" smtClean="0">
              <a:solidFill>
                <a:schemeClr val="tx1"/>
              </a:solidFill>
              <a:effectLst/>
              <a:latin typeface="Calibri" panose="020F0502020204030204" pitchFamily="34" charset="0"/>
            </a:endParaRPr>
          </a:p>
        </p:txBody>
      </p:sp>
      <p:sp>
        <p:nvSpPr>
          <p:cNvPr id="22" name="フリーフォーム 21"/>
          <p:cNvSpPr/>
          <p:nvPr/>
        </p:nvSpPr>
        <p:spPr>
          <a:xfrm>
            <a:off x="4535543" y="2552369"/>
            <a:ext cx="468423" cy="555134"/>
          </a:xfrm>
          <a:custGeom>
            <a:avLst/>
            <a:gdLst>
              <a:gd name="connsiteX0" fmla="*/ 0 w 2576222"/>
              <a:gd name="connsiteY0" fmla="*/ 0 h 683812"/>
              <a:gd name="connsiteX1" fmla="*/ 1630017 w 2576222"/>
              <a:gd name="connsiteY1" fmla="*/ 294198 h 683812"/>
              <a:gd name="connsiteX2" fmla="*/ 2576222 w 2576222"/>
              <a:gd name="connsiteY2" fmla="*/ 683812 h 683812"/>
            </a:gdLst>
            <a:ahLst/>
            <a:cxnLst>
              <a:cxn ang="0">
                <a:pos x="connsiteX0" y="connsiteY0"/>
              </a:cxn>
              <a:cxn ang="0">
                <a:pos x="connsiteX1" y="connsiteY1"/>
              </a:cxn>
              <a:cxn ang="0">
                <a:pos x="connsiteX2" y="connsiteY2"/>
              </a:cxn>
            </a:cxnLst>
            <a:rect l="l" t="t" r="r" b="b"/>
            <a:pathLst>
              <a:path w="2576222" h="683812">
                <a:moveTo>
                  <a:pt x="0" y="0"/>
                </a:moveTo>
                <a:cubicBezTo>
                  <a:pt x="600323" y="90114"/>
                  <a:pt x="1200647" y="180229"/>
                  <a:pt x="1630017" y="294198"/>
                </a:cubicBezTo>
                <a:cubicBezTo>
                  <a:pt x="2059387" y="408167"/>
                  <a:pt x="2317804" y="545989"/>
                  <a:pt x="2576222" y="683812"/>
                </a:cubicBezTo>
              </a:path>
            </a:pathLst>
          </a:custGeom>
          <a:noFill/>
          <a:ln w="38100">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9" name="角丸四角形吹き出し 18"/>
          <p:cNvSpPr/>
          <p:nvPr/>
        </p:nvSpPr>
        <p:spPr>
          <a:xfrm>
            <a:off x="6204209" y="3634331"/>
            <a:ext cx="2454761" cy="936427"/>
          </a:xfrm>
          <a:prstGeom prst="wedgeRoundRectCallout">
            <a:avLst>
              <a:gd name="adj1" fmla="val -61509"/>
              <a:gd name="adj2" fmla="val 44012"/>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lIns="0" tIns="0" rIns="36000" bIns="0" rtlCol="0" anchor="ctr">
            <a:spAutoFit/>
          </a:bodyPr>
          <a:lstStyle/>
          <a:p>
            <a:pPr algn="l"/>
            <a:r>
              <a:rPr lang="en-US" altLang="ja-JP" sz="900" dirty="0" smtClean="0">
                <a:effectLst/>
                <a:latin typeface="Calibri" panose="020F0502020204030204" pitchFamily="34" charset="0"/>
              </a:rPr>
              <a:t> View/Operate : Enables </a:t>
            </a:r>
            <a:r>
              <a:rPr lang="en-US" altLang="ja-JP" sz="900" dirty="0">
                <a:effectLst/>
                <a:latin typeface="Calibri" panose="020F0502020204030204" pitchFamily="34" charset="0"/>
              </a:rPr>
              <a:t>display of </a:t>
            </a:r>
            <a:r>
              <a:rPr lang="en-US" altLang="ja-JP" sz="900" dirty="0" smtClean="0">
                <a:effectLst/>
                <a:latin typeface="Calibri" panose="020F0502020204030204" pitchFamily="34" charset="0"/>
              </a:rPr>
              <a:t>live/recorded</a:t>
            </a:r>
          </a:p>
          <a:p>
            <a:pPr algn="l"/>
            <a:r>
              <a:rPr lang="en-US" altLang="ja-JP" sz="900" dirty="0">
                <a:effectLst/>
                <a:latin typeface="Calibri" panose="020F0502020204030204" pitchFamily="34" charset="0"/>
              </a:rPr>
              <a:t> </a:t>
            </a:r>
            <a:r>
              <a:rPr lang="en-US" altLang="ja-JP" sz="900" dirty="0" smtClean="0">
                <a:effectLst/>
                <a:latin typeface="Calibri" panose="020F0502020204030204" pitchFamily="34" charset="0"/>
              </a:rPr>
              <a:t>                             images and </a:t>
            </a:r>
            <a:r>
              <a:rPr lang="en-US" altLang="ja-JP" sz="900" dirty="0">
                <a:effectLst/>
                <a:latin typeface="Calibri" panose="020F0502020204030204" pitchFamily="34" charset="0"/>
              </a:rPr>
              <a:t>camera operation. </a:t>
            </a:r>
          </a:p>
          <a:p>
            <a:pPr algn="l"/>
            <a:r>
              <a:rPr lang="en-US" altLang="ja-JP" sz="900" dirty="0" smtClean="0">
                <a:effectLst/>
                <a:latin typeface="Calibri" panose="020F0502020204030204" pitchFamily="34" charset="0"/>
              </a:rPr>
              <a:t> View : Enables </a:t>
            </a:r>
            <a:r>
              <a:rPr lang="en-US" altLang="ja-JP" sz="900" dirty="0">
                <a:effectLst/>
                <a:latin typeface="Calibri" panose="020F0502020204030204" pitchFamily="34" charset="0"/>
              </a:rPr>
              <a:t>display of live/recorded images, </a:t>
            </a:r>
            <a:endParaRPr lang="en-US" altLang="ja-JP" sz="900" dirty="0" smtClean="0">
              <a:effectLst/>
              <a:latin typeface="Calibri" panose="020F0502020204030204" pitchFamily="34" charset="0"/>
            </a:endParaRPr>
          </a:p>
          <a:p>
            <a:pPr algn="l"/>
            <a:r>
              <a:rPr lang="en-US" altLang="ja-JP" sz="900" dirty="0">
                <a:effectLst/>
                <a:latin typeface="Calibri" panose="020F0502020204030204" pitchFamily="34" charset="0"/>
              </a:rPr>
              <a:t> </a:t>
            </a:r>
            <a:r>
              <a:rPr lang="en-US" altLang="ja-JP" sz="900" dirty="0" smtClean="0">
                <a:effectLst/>
                <a:latin typeface="Calibri" panose="020F0502020204030204" pitchFamily="34" charset="0"/>
              </a:rPr>
              <a:t>             but </a:t>
            </a:r>
            <a:r>
              <a:rPr lang="en-US" altLang="ja-JP" sz="900" dirty="0">
                <a:effectLst/>
                <a:latin typeface="Calibri" panose="020F0502020204030204" pitchFamily="34" charset="0"/>
              </a:rPr>
              <a:t>disables camera operation. </a:t>
            </a:r>
          </a:p>
          <a:p>
            <a:pPr algn="l"/>
            <a:r>
              <a:rPr lang="en-US" altLang="ja-JP" sz="900" dirty="0" smtClean="0">
                <a:effectLst/>
                <a:latin typeface="Calibri" panose="020F0502020204030204" pitchFamily="34" charset="0"/>
              </a:rPr>
              <a:t> Off : Disables </a:t>
            </a:r>
            <a:r>
              <a:rPr lang="en-US" altLang="ja-JP" sz="900" dirty="0">
                <a:effectLst/>
                <a:latin typeface="Calibri" panose="020F0502020204030204" pitchFamily="34" charset="0"/>
              </a:rPr>
              <a:t>display of live/recorded images </a:t>
            </a:r>
            <a:r>
              <a:rPr lang="en-US" altLang="ja-JP" sz="900" dirty="0" smtClean="0">
                <a:effectLst/>
                <a:latin typeface="Calibri" panose="020F0502020204030204" pitchFamily="34" charset="0"/>
              </a:rPr>
              <a:t>and</a:t>
            </a:r>
          </a:p>
          <a:p>
            <a:pPr algn="l"/>
            <a:r>
              <a:rPr lang="en-US" altLang="ja-JP" sz="900" dirty="0">
                <a:effectLst/>
                <a:latin typeface="Calibri" panose="020F0502020204030204" pitchFamily="34" charset="0"/>
              </a:rPr>
              <a:t> </a:t>
            </a:r>
            <a:r>
              <a:rPr lang="en-US" altLang="ja-JP" sz="900" dirty="0" smtClean="0">
                <a:effectLst/>
                <a:latin typeface="Calibri" panose="020F0502020204030204" pitchFamily="34" charset="0"/>
              </a:rPr>
              <a:t>         camera </a:t>
            </a:r>
            <a:r>
              <a:rPr lang="en-US" altLang="ja-JP" sz="900" dirty="0">
                <a:effectLst/>
                <a:latin typeface="Calibri" panose="020F0502020204030204" pitchFamily="34" charset="0"/>
              </a:rPr>
              <a:t>operation. </a:t>
            </a:r>
            <a:r>
              <a:rPr lang="en-US" altLang="ja-JP" sz="1000" dirty="0">
                <a:effectLst/>
                <a:latin typeface="Calibri" panose="020F0502020204030204" pitchFamily="34" charset="0"/>
              </a:rPr>
              <a:t>	</a:t>
            </a:r>
          </a:p>
        </p:txBody>
      </p:sp>
      <p:sp>
        <p:nvSpPr>
          <p:cNvPr id="20"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004272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Ver.2.40)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6985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NX400 Ver.2.00/2.10, NX300/NX200 Ver.2.00)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175482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865598228"/>
              </p:ext>
            </p:extLst>
          </p:nvPr>
        </p:nvGraphicFramePr>
        <p:xfrm>
          <a:off x="70182" y="1152623"/>
          <a:ext cx="8966634" cy="3583649"/>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74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Support i-PRO Extreme Compact Dome Cameras,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                          model WV-S3531L, -S3511L, -S3131L  and -S3111L.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Measure the network transmission/reception 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rPr>
                        <a:t>Password New rule compliant</a:t>
                      </a:r>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1743">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HDD remaining capacity display and notification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rPr>
                        <a:t>Emergency audio recording function.</a:t>
                      </a:r>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rPr>
                        <a:t>High quality setting of business intelligence.</a:t>
                      </a:r>
                      <a:endPar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Maintaining the aspect ratio of full screen display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rPr>
                        <a:t>Nov. 2018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Ver.2.40</a:t>
                      </a:r>
                    </a:p>
                    <a:p>
                      <a:pPr algn="ctr"/>
                      <a:r>
                        <a:rPr kumimoji="1" lang="en-US" altLang="ja-JP" sz="800" dirty="0" smtClean="0">
                          <a:solidFill>
                            <a:schemeClr val="tx1"/>
                          </a:solidFill>
                          <a:latin typeface="Calibri" panose="020F0502020204030204" pitchFamily="34" charset="0"/>
                        </a:rPr>
                        <a:t>NX300 : Ver.2.40</a:t>
                      </a:r>
                    </a:p>
                    <a:p>
                      <a:pPr algn="ctr"/>
                      <a:r>
                        <a:rPr kumimoji="1" lang="en-US" altLang="ja-JP" sz="800" dirty="0" smtClean="0">
                          <a:solidFill>
                            <a:schemeClr val="tx1"/>
                          </a:solidFill>
                          <a:latin typeface="Calibri" panose="020F0502020204030204" pitchFamily="34" charset="0"/>
                        </a:rPr>
                        <a:t>NX200 : Ver.2.40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2.40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276684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a:t>
            </a:r>
            <a:r>
              <a:rPr lang="en-US" altLang="ja-JP" sz="1800" b="1" dirty="0">
                <a:effectLst/>
                <a:ea typeface="Meiryo UI" pitchFamily="50" charset="-128"/>
                <a:cs typeface="Meiryo UI" pitchFamily="50" charset="-128"/>
              </a:rPr>
              <a:t>Compact Dome </a:t>
            </a:r>
            <a:r>
              <a:rPr lang="en-US" altLang="ja-JP" sz="1800" b="1" dirty="0" smtClean="0">
                <a:effectLst/>
                <a:ea typeface="Meiryo UI" pitchFamily="50" charset="-128"/>
                <a:cs typeface="Meiryo UI" pitchFamily="50" charset="-128"/>
              </a:rPr>
              <a:t>Cameras, </a:t>
            </a:r>
          </a:p>
          <a:p>
            <a:pPr algn="l" eaLnBrk="1" hangingPunct="1"/>
            <a:r>
              <a:rPr lang="en-US" altLang="ja-JP" sz="1800" b="1" dirty="0" smtClean="0">
                <a:effectLst/>
                <a:ea typeface="Meiryo UI" pitchFamily="50" charset="-128"/>
                <a:cs typeface="Meiryo UI" pitchFamily="50" charset="-128"/>
              </a:rPr>
              <a:t>     			model WV-S3531L, -S3511L, -S3131L  and -S3111L.</a:t>
            </a:r>
            <a:endParaRPr lang="en-US" altLang="ja-JP" sz="1800" b="1" dirty="0">
              <a:effectLst/>
              <a:ea typeface="Meiryo UI" pitchFamily="50" charset="-128"/>
              <a:cs typeface="Meiryo UI" pitchFamily="50" charset="-128"/>
            </a:endParaRPr>
          </a:p>
        </p:txBody>
      </p:sp>
      <p:sp>
        <p:nvSpPr>
          <p:cNvPr id="20" name="正方形/長方形 19"/>
          <p:cNvSpPr/>
          <p:nvPr/>
        </p:nvSpPr>
        <p:spPr>
          <a:xfrm>
            <a:off x="448493" y="3048302"/>
            <a:ext cx="8367261" cy="1600438"/>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Full HD 1080p </a:t>
            </a:r>
            <a:r>
              <a:rPr lang="en-US" altLang="ja-JP" b="1" dirty="0" smtClean="0">
                <a:effectLst/>
                <a:latin typeface="Calibri" panose="020F0502020204030204" pitchFamily="34" charset="0"/>
              </a:rPr>
              <a:t>60fps / HD </a:t>
            </a:r>
            <a:r>
              <a:rPr lang="en-US" altLang="ja-JP" b="1" dirty="0">
                <a:effectLst/>
                <a:latin typeface="Calibri" panose="020F0502020204030204" pitchFamily="34" charset="0"/>
              </a:rPr>
              <a:t>720p 60 fps</a:t>
            </a:r>
          </a:p>
          <a:p>
            <a:pPr marL="171450" indent="-171450" algn="l">
              <a:buFont typeface="Wingdings" panose="05000000000000000000" pitchFamily="2" charset="2"/>
              <a:buChar char="l"/>
            </a:pPr>
            <a:r>
              <a:rPr lang="en-US" altLang="ja-JP" b="1" dirty="0">
                <a:effectLst/>
                <a:latin typeface="Calibri" panose="020F0502020204030204" pitchFamily="34" charset="0"/>
              </a:rPr>
              <a:t>iA (intelligent Auto)</a:t>
            </a:r>
          </a:p>
          <a:p>
            <a:pPr marL="171450" indent="-171450" algn="l">
              <a:buFont typeface="Wingdings" panose="05000000000000000000" pitchFamily="2" charset="2"/>
              <a:buChar char="l"/>
            </a:pPr>
            <a:r>
              <a:rPr lang="en-US" altLang="ja-JP" b="1" dirty="0">
                <a:effectLst/>
                <a:latin typeface="Calibri" panose="020F0502020204030204" pitchFamily="34" charset="0"/>
              </a:rPr>
              <a:t>Extreme Super Dynamic 144dB (FHD model</a:t>
            </a:r>
            <a:r>
              <a:rPr lang="en-US" altLang="ja-JP" b="1" dirty="0" smtClean="0">
                <a:effectLst/>
                <a:latin typeface="Calibri" panose="020F0502020204030204" pitchFamily="34" charset="0"/>
              </a:rPr>
              <a:t>) / 134dB(HD </a:t>
            </a:r>
            <a:r>
              <a:rPr lang="en-US" altLang="ja-JP" b="1" dirty="0">
                <a:effectLst/>
                <a:latin typeface="Calibri" panose="020F0502020204030204" pitchFamily="34" charset="0"/>
              </a:rPr>
              <a:t>model)</a:t>
            </a:r>
          </a:p>
          <a:p>
            <a:pPr marL="171450" indent="-171450" algn="l">
              <a:buFont typeface="Wingdings" panose="05000000000000000000" pitchFamily="2" charset="2"/>
              <a:buChar char="l"/>
            </a:pPr>
            <a:r>
              <a:rPr lang="en-US" altLang="ja-JP" b="1" dirty="0">
                <a:effectLst/>
                <a:latin typeface="Calibri" panose="020F0502020204030204" pitchFamily="34" charset="0"/>
              </a:rPr>
              <a:t>Color night vision 0.0019 to 0.03 lx(FHD model</a:t>
            </a:r>
            <a:r>
              <a:rPr lang="en-US" altLang="ja-JP" b="1" dirty="0" smtClean="0">
                <a:effectLst/>
                <a:latin typeface="Calibri" panose="020F0502020204030204" pitchFamily="34" charset="0"/>
              </a:rPr>
              <a:t>) / 0.0013 </a:t>
            </a:r>
            <a:r>
              <a:rPr lang="en-US" altLang="ja-JP" b="1" dirty="0">
                <a:effectLst/>
                <a:latin typeface="Calibri" panose="020F0502020204030204" pitchFamily="34" charset="0"/>
              </a:rPr>
              <a:t>to 0.02 lx(HD model)</a:t>
            </a:r>
          </a:p>
          <a:p>
            <a:pPr marL="171450" indent="-171450" algn="l">
              <a:buFont typeface="Wingdings" panose="05000000000000000000" pitchFamily="2" charset="2"/>
              <a:buChar char="l"/>
            </a:pPr>
            <a:r>
              <a:rPr lang="en-US" altLang="ja-JP" b="1" dirty="0">
                <a:effectLst/>
                <a:latin typeface="Calibri" panose="020F0502020204030204" pitchFamily="34" charset="0"/>
              </a:rPr>
              <a:t>H.265 Smart Coding</a:t>
            </a:r>
          </a:p>
          <a:p>
            <a:pPr marL="171450" indent="-171450" algn="l">
              <a:buFont typeface="Wingdings" panose="05000000000000000000" pitchFamily="2" charset="2"/>
              <a:buChar char="l"/>
            </a:pPr>
            <a:r>
              <a:rPr lang="en-US" altLang="ja-JP" b="1" dirty="0">
                <a:effectLst/>
                <a:latin typeface="Calibri" panose="020F0502020204030204" pitchFamily="34" charset="0"/>
              </a:rPr>
              <a:t>Built-in IR LED</a:t>
            </a:r>
          </a:p>
          <a:p>
            <a:pPr marL="171450" indent="-171450" algn="l">
              <a:buFont typeface="Wingdings" panose="05000000000000000000" pitchFamily="2" charset="2"/>
              <a:buChar char="l"/>
            </a:pPr>
            <a:r>
              <a:rPr lang="en-US" altLang="ja-JP" b="1" dirty="0">
                <a:effectLst/>
                <a:latin typeface="Calibri" panose="020F0502020204030204" pitchFamily="34" charset="0"/>
              </a:rPr>
              <a:t>Corridor </a:t>
            </a:r>
            <a:r>
              <a:rPr lang="en-US" altLang="ja-JP" b="1" dirty="0" smtClean="0">
                <a:effectLst/>
                <a:latin typeface="Calibri" panose="020F0502020204030204" pitchFamily="34" charset="0"/>
              </a:rPr>
              <a:t>mode</a:t>
            </a:r>
            <a:endParaRPr lang="en-US" altLang="ja-JP" b="1" dirty="0">
              <a:effectLst/>
              <a:latin typeface="Calibri" panose="020F0502020204030204" pitchFamily="34" charset="0"/>
            </a:endParaRPr>
          </a:p>
        </p:txBody>
      </p:sp>
      <p:grpSp>
        <p:nvGrpSpPr>
          <p:cNvPr id="27" name="Group 708"/>
          <p:cNvGrpSpPr>
            <a:grpSpLocks noChangeAspect="1"/>
          </p:cNvGrpSpPr>
          <p:nvPr/>
        </p:nvGrpSpPr>
        <p:grpSpPr bwMode="auto">
          <a:xfrm>
            <a:off x="58750" y="101353"/>
            <a:ext cx="515681" cy="343788"/>
            <a:chOff x="132" y="2044"/>
            <a:chExt cx="462" cy="308"/>
          </a:xfrm>
        </p:grpSpPr>
        <p:pic>
          <p:nvPicPr>
            <p:cNvPr id="28"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22" name="正方形/長方形 21"/>
          <p:cNvSpPr/>
          <p:nvPr/>
        </p:nvSpPr>
        <p:spPr>
          <a:xfrm>
            <a:off x="4149752" y="2625558"/>
            <a:ext cx="2011513" cy="461665"/>
          </a:xfrm>
          <a:prstGeom prst="rect">
            <a:avLst/>
          </a:prstGeom>
        </p:spPr>
        <p:txBody>
          <a:bodyPr wrap="none">
            <a:spAutoFit/>
          </a:bodyPr>
          <a:lstStyle/>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with IR-LED </a:t>
            </a:r>
            <a:endPar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WV-S3531L, WV-S3511L</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正方形/長方形 22"/>
          <p:cNvSpPr/>
          <p:nvPr/>
        </p:nvSpPr>
        <p:spPr>
          <a:xfrm>
            <a:off x="6520228" y="2649450"/>
            <a:ext cx="1720985" cy="461665"/>
          </a:xfrm>
          <a:prstGeom prst="rect">
            <a:avLst/>
          </a:prstGeom>
        </p:spPr>
        <p:txBody>
          <a:bodyPr wrap="none">
            <a:spAutoFit/>
          </a:bodyPr>
          <a:lstStyle/>
          <a:p>
            <a:r>
              <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with </a:t>
            </a:r>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IR-LED </a:t>
            </a:r>
          </a:p>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WV-S3131L, WV-S3111L</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5" name="Picture 3" descr="Y:\03-CNS18\SSBD\市場開発部\商品推進課\社内公開\☆SE資料（作成中）\01_Camera\11_Compact Camera\写真\コンパクトドーム\WV-S3511L\png\WV-S3511L_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313" y="1520155"/>
            <a:ext cx="1156427" cy="10967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5142276\Pictures\3131L_image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073" y="1522886"/>
            <a:ext cx="1173361" cy="11106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265 / H.264 / 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640" y="2244174"/>
            <a:ext cx="10191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images-na.ssl-images-amazon.com/images/G/01/photo/panasonic/aplus_2013q1/logo_ia_icon.jp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08419" y="1613479"/>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E:\user_data\pc_data\desktop\i-PRO_EXTREME_logo_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369" y="1815424"/>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5616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txBox="1">
            <a:spLocks/>
          </p:cNvSpPr>
          <p:nvPr/>
        </p:nvSpPr>
        <p:spPr>
          <a:xfrm>
            <a:off x="251520" y="75739"/>
            <a:ext cx="6268550" cy="392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lang="en-US" altLang="ja-JP" sz="2000" b="1" dirty="0" smtClean="0">
                <a:effectLst/>
                <a:latin typeface="Calibri" panose="020F0502020204030204" pitchFamily="34" charset="0"/>
              </a:rPr>
              <a:t>Measure </a:t>
            </a:r>
            <a:r>
              <a:rPr lang="en-US" altLang="ja-JP" sz="2000" b="1" dirty="0">
                <a:effectLst/>
                <a:latin typeface="Calibri" panose="020F0502020204030204" pitchFamily="34" charset="0"/>
              </a:rPr>
              <a:t>the network transmission/reception </a:t>
            </a:r>
            <a:r>
              <a:rPr lang="en-US" altLang="ja-JP" sz="2000" b="1" dirty="0" smtClean="0">
                <a:effectLst/>
                <a:latin typeface="Calibri" panose="020F0502020204030204" pitchFamily="34" charset="0"/>
              </a:rPr>
              <a:t>speed 1/2</a:t>
            </a:r>
            <a:endParaRPr kumimoji="1" lang="ja-JP" altLang="en-US" sz="2000" b="1" dirty="0">
              <a:effectLst/>
              <a:latin typeface="Calibri" panose="020F0502020204030204" pitchFamily="34" charset="0"/>
            </a:endParaRPr>
          </a:p>
        </p:txBody>
      </p:sp>
      <p:sp>
        <p:nvSpPr>
          <p:cNvPr id="18" name="テキスト ボックス 17"/>
          <p:cNvSpPr txBox="1"/>
          <p:nvPr/>
        </p:nvSpPr>
        <p:spPr>
          <a:xfrm>
            <a:off x="6354194"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19" name="テキスト ボックス 18"/>
          <p:cNvSpPr txBox="1"/>
          <p:nvPr/>
        </p:nvSpPr>
        <p:spPr>
          <a:xfrm>
            <a:off x="311870" y="621306"/>
            <a:ext cx="8584480" cy="3513372"/>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600" dirty="0">
                <a:solidFill>
                  <a:schemeClr val="tx1"/>
                </a:solidFill>
                <a:effectLst/>
                <a:latin typeface="Calibri" panose="020F0502020204030204" pitchFamily="34" charset="0"/>
              </a:rPr>
              <a:t>A function to measure the network transmission/reception speed has been added</a:t>
            </a:r>
            <a:r>
              <a:rPr lang="en-US" altLang="ja-JP" sz="1600" dirty="0" smtClean="0">
                <a:solidFill>
                  <a:schemeClr val="tx1"/>
                </a:solidFill>
                <a:effectLst/>
                <a:latin typeface="Calibri" panose="020F0502020204030204" pitchFamily="34" charset="0"/>
              </a:rPr>
              <a:t>.</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Used to measure the amount of network traffic transmitted from the recorder. </a:t>
            </a:r>
            <a:endParaRPr lang="en-US" altLang="ja-JP" sz="1600" dirty="0" smtClean="0">
              <a:solidFill>
                <a:schemeClr val="tx1"/>
              </a:solidFill>
              <a:effectLst/>
              <a:latin typeface="Calibri" panose="020F0502020204030204" pitchFamily="34" charset="0"/>
            </a:endParaRPr>
          </a:p>
          <a:p>
            <a:pPr algn="l"/>
            <a:r>
              <a:rPr lang="en-US" altLang="ja-JP" b="0" dirty="0" smtClean="0">
                <a:solidFill>
                  <a:schemeClr val="tx1"/>
                </a:solidFill>
                <a:effectLst/>
                <a:latin typeface="Calibri" panose="020F0502020204030204" pitchFamily="34" charset="0"/>
              </a:rPr>
              <a:t>       Click </a:t>
            </a:r>
            <a:r>
              <a:rPr lang="en-US" altLang="ja-JP" b="0" dirty="0">
                <a:solidFill>
                  <a:schemeClr val="tx1"/>
                </a:solidFill>
                <a:effectLst/>
                <a:latin typeface="Calibri" panose="020F0502020204030204" pitchFamily="34" charset="0"/>
              </a:rPr>
              <a:t>the [Execute] button and execute from the confirmation window displayed. After configuration is </a:t>
            </a:r>
            <a:endParaRPr lang="en-US" altLang="ja-JP" b="0" dirty="0" smtClean="0">
              <a:solidFill>
                <a:schemeClr val="tx1"/>
              </a:solidFill>
              <a:effectLst/>
              <a:latin typeface="Calibri" panose="020F0502020204030204" pitchFamily="34" charset="0"/>
            </a:endParaRPr>
          </a:p>
          <a:p>
            <a:pPr algn="l"/>
            <a:r>
              <a:rPr lang="en-US" altLang="ja-JP" b="0" dirty="0">
                <a:solidFill>
                  <a:schemeClr val="tx1"/>
                </a:solidFill>
                <a:effectLst/>
                <a:latin typeface="Calibri" panose="020F0502020204030204" pitchFamily="34" charset="0"/>
              </a:rPr>
              <a:t> </a:t>
            </a:r>
            <a:r>
              <a:rPr lang="en-US" altLang="ja-JP" b="0" dirty="0" smtClean="0">
                <a:solidFill>
                  <a:schemeClr val="tx1"/>
                </a:solidFill>
                <a:effectLst/>
                <a:latin typeface="Calibri" panose="020F0502020204030204" pitchFamily="34" charset="0"/>
              </a:rPr>
              <a:t>       completed</a:t>
            </a:r>
            <a:r>
              <a:rPr lang="en-US" altLang="ja-JP" b="0" dirty="0">
                <a:solidFill>
                  <a:schemeClr val="tx1"/>
                </a:solidFill>
                <a:effectLst/>
                <a:latin typeface="Calibri" panose="020F0502020204030204" pitchFamily="34" charset="0"/>
              </a:rPr>
              <a:t>, </a:t>
            </a:r>
            <a:r>
              <a:rPr lang="en-US" altLang="ja-JP" b="0" dirty="0" smtClean="0">
                <a:solidFill>
                  <a:schemeClr val="tx1"/>
                </a:solidFill>
                <a:effectLst/>
                <a:latin typeface="Calibri" panose="020F0502020204030204" pitchFamily="34" charset="0"/>
              </a:rPr>
              <a:t>measuring </a:t>
            </a:r>
            <a:r>
              <a:rPr lang="en-US" altLang="ja-JP" b="0" dirty="0">
                <a:solidFill>
                  <a:schemeClr val="tx1"/>
                </a:solidFill>
                <a:effectLst/>
                <a:latin typeface="Calibri" panose="020F0502020204030204" pitchFamily="34" charset="0"/>
              </a:rPr>
              <a:t>starts</a:t>
            </a:r>
            <a:r>
              <a:rPr lang="en-US" altLang="ja-JP" b="0" dirty="0" smtClean="0">
                <a:solidFill>
                  <a:schemeClr val="tx1"/>
                </a:solidFill>
                <a:effectLst/>
                <a:latin typeface="Calibri" panose="020F0502020204030204" pitchFamily="34" charset="0"/>
              </a:rPr>
              <a:t>.</a:t>
            </a: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             A </a:t>
            </a:r>
            <a:r>
              <a:rPr lang="en-US" altLang="ja-JP" sz="1600" dirty="0">
                <a:solidFill>
                  <a:schemeClr val="tx1"/>
                </a:solidFill>
                <a:effectLst/>
                <a:latin typeface="Calibri" panose="020F0502020204030204" pitchFamily="34" charset="0"/>
              </a:rPr>
              <a:t>menu is added to "Maintenance&gt; System management&gt; Other functions</a:t>
            </a:r>
            <a:r>
              <a:rPr lang="en-US" altLang="ja-JP" sz="1600" dirty="0" smtClean="0">
                <a:solidFill>
                  <a:schemeClr val="tx1"/>
                </a:solidFill>
                <a:effectLst/>
                <a:latin typeface="Calibri" panose="020F0502020204030204" pitchFamily="34" charset="0"/>
              </a:rPr>
              <a:t>".</a:t>
            </a: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The </a:t>
            </a:r>
            <a:r>
              <a:rPr lang="en-US" altLang="ja-JP" sz="1600" dirty="0">
                <a:solidFill>
                  <a:schemeClr val="tx1"/>
                </a:solidFill>
                <a:effectLst/>
                <a:latin typeface="Calibri" panose="020F0502020204030204" pitchFamily="34" charset="0"/>
              </a:rPr>
              <a:t>result of measurement will be displayed </a:t>
            </a:r>
            <a:endParaRPr lang="en-US" altLang="ja-JP" sz="1600" dirty="0" smtClean="0">
              <a:solidFill>
                <a:schemeClr val="tx1"/>
              </a:solidFill>
              <a:effectLst/>
              <a:latin typeface="Calibri" panose="020F0502020204030204" pitchFamily="34" charset="0"/>
            </a:endParaRPr>
          </a:p>
          <a:p>
            <a:pPr algn="l"/>
            <a:r>
              <a:rPr lang="en-US" altLang="ja-JP" sz="1600" dirty="0" smtClean="0">
                <a:solidFill>
                  <a:schemeClr val="tx1"/>
                </a:solidFill>
                <a:effectLst/>
                <a:latin typeface="Calibri" panose="020F0502020204030204" pitchFamily="34" charset="0"/>
              </a:rPr>
              <a:t>       after </a:t>
            </a:r>
            <a:r>
              <a:rPr lang="en-US" altLang="ja-JP" sz="1600" dirty="0">
                <a:solidFill>
                  <a:schemeClr val="tx1"/>
                </a:solidFill>
                <a:effectLst/>
                <a:latin typeface="Calibri" panose="020F0502020204030204" pitchFamily="34" charset="0"/>
              </a:rPr>
              <a:t>measurement finishes.</a:t>
            </a: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p:txBody>
      </p:sp>
      <p:sp>
        <p:nvSpPr>
          <p:cNvPr id="25"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6"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7"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80" y="1902607"/>
            <a:ext cx="5299084" cy="129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2200742" y="2806811"/>
            <a:ext cx="3073505" cy="36992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534" y="3214402"/>
            <a:ext cx="2485247" cy="107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644056" y="1582312"/>
            <a:ext cx="519930" cy="206707"/>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2"/>
                </a:solidFill>
                <a:latin typeface="Calibri" panose="020F0502020204030204" pitchFamily="34" charset="0"/>
              </a:rPr>
              <a:t>GUI</a:t>
            </a:r>
          </a:p>
        </p:txBody>
      </p:sp>
      <p:sp>
        <p:nvSpPr>
          <p:cNvPr id="12" name="正方形/長方形 11"/>
          <p:cNvSpPr/>
          <p:nvPr/>
        </p:nvSpPr>
        <p:spPr>
          <a:xfrm>
            <a:off x="366695" y="4199401"/>
            <a:ext cx="8236351" cy="677108"/>
          </a:xfrm>
          <a:prstGeom prst="rect">
            <a:avLst/>
          </a:prstGeom>
        </p:spPr>
        <p:txBody>
          <a:bodyPr wrap="square">
            <a:spAutoFit/>
          </a:bodyPr>
          <a:lstStyle/>
          <a:p>
            <a:pPr lvl="0" algn="l"/>
            <a:r>
              <a:rPr lang="en-US" altLang="ja-JP"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Measurement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is made from about 8 seconds after setting is done and will continue measuring for 10 seconds.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Status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display area of operation screen will display ” Measuring” while measuring</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94111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p:cNvSpPr txBox="1">
            <a:spLocks/>
          </p:cNvSpPr>
          <p:nvPr/>
        </p:nvSpPr>
        <p:spPr>
          <a:xfrm>
            <a:off x="251520" y="75739"/>
            <a:ext cx="6147506" cy="392415"/>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lang="en-US" altLang="ja-JP" b="1" dirty="0" smtClean="0">
                <a:effectLst/>
                <a:latin typeface="Calibri" panose="020F0502020204030204" pitchFamily="34" charset="0"/>
              </a:rPr>
              <a:t>Measure </a:t>
            </a:r>
            <a:r>
              <a:rPr lang="en-US" altLang="ja-JP" b="1" dirty="0">
                <a:effectLst/>
                <a:latin typeface="Calibri" panose="020F0502020204030204" pitchFamily="34" charset="0"/>
              </a:rPr>
              <a:t>the network transmission/reception </a:t>
            </a:r>
            <a:r>
              <a:rPr lang="en-US" altLang="ja-JP" b="1" dirty="0" smtClean="0">
                <a:effectLst/>
                <a:latin typeface="Calibri" panose="020F0502020204030204" pitchFamily="34" charset="0"/>
              </a:rPr>
              <a:t>speed 2/2</a:t>
            </a:r>
            <a:endParaRPr kumimoji="1" lang="ja-JP" altLang="en-US" b="1" dirty="0">
              <a:effectLst/>
              <a:latin typeface="Calibri" panose="020F0502020204030204" pitchFamily="34" charset="0"/>
            </a:endParaRPr>
          </a:p>
        </p:txBody>
      </p:sp>
      <p:sp>
        <p:nvSpPr>
          <p:cNvPr id="18" name="テキスト ボックス 17"/>
          <p:cNvSpPr txBox="1"/>
          <p:nvPr/>
        </p:nvSpPr>
        <p:spPr>
          <a:xfrm>
            <a:off x="6354194"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19" name="テキスト ボックス 18"/>
          <p:cNvSpPr txBox="1"/>
          <p:nvPr/>
        </p:nvSpPr>
        <p:spPr>
          <a:xfrm>
            <a:off x="311870" y="621306"/>
            <a:ext cx="8584480" cy="2742095"/>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                     A menu is added to the "System Management" tab of "Maintenance".</a:t>
            </a: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The </a:t>
            </a:r>
            <a:r>
              <a:rPr lang="en-US" altLang="ja-JP" sz="1600" dirty="0">
                <a:solidFill>
                  <a:schemeClr val="tx1"/>
                </a:solidFill>
                <a:effectLst/>
                <a:latin typeface="Calibri" panose="020F0502020204030204" pitchFamily="34" charset="0"/>
              </a:rPr>
              <a:t>result of measurement will be </a:t>
            </a:r>
            <a:r>
              <a:rPr lang="en-US" altLang="ja-JP" sz="1600" dirty="0" smtClean="0">
                <a:solidFill>
                  <a:schemeClr val="tx1"/>
                </a:solidFill>
                <a:effectLst/>
                <a:latin typeface="Calibri" panose="020F0502020204030204" pitchFamily="34" charset="0"/>
              </a:rPr>
              <a:t>displayed </a:t>
            </a:r>
          </a:p>
          <a:p>
            <a:pPr algn="l"/>
            <a:r>
              <a:rPr lang="en-US" altLang="ja-JP" sz="1600" dirty="0" smtClean="0">
                <a:solidFill>
                  <a:schemeClr val="tx1"/>
                </a:solidFill>
                <a:effectLst/>
                <a:latin typeface="Calibri" panose="020F0502020204030204" pitchFamily="34" charset="0"/>
              </a:rPr>
              <a:t>       after measurement finishes.</a:t>
            </a:r>
            <a:endParaRPr lang="en-US" altLang="ja-JP" sz="1600" dirty="0">
              <a:solidFill>
                <a:schemeClr val="tx1"/>
              </a:solidFill>
              <a:effectLst/>
              <a:latin typeface="Calibri" panose="020F0502020204030204" pitchFamily="34" charset="0"/>
            </a:endParaRPr>
          </a:p>
        </p:txBody>
      </p:sp>
      <p:sp>
        <p:nvSpPr>
          <p:cNvPr id="20" name="正方形/長方形 19"/>
          <p:cNvSpPr/>
          <p:nvPr/>
        </p:nvSpPr>
        <p:spPr>
          <a:xfrm>
            <a:off x="366695" y="3841606"/>
            <a:ext cx="8236351" cy="677108"/>
          </a:xfrm>
          <a:prstGeom prst="rect">
            <a:avLst/>
          </a:prstGeom>
        </p:spPr>
        <p:txBody>
          <a:bodyPr wrap="square">
            <a:spAutoFit/>
          </a:bodyPr>
          <a:lstStyle/>
          <a:p>
            <a:pPr lvl="0" algn="l"/>
            <a:r>
              <a:rPr lang="en-US" altLang="ja-JP"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result of measurement is the sum of all network ports.</a:t>
            </a:r>
          </a:p>
          <a:p>
            <a:pPr marL="285750" lvl="0" indent="-285750" algn="l">
              <a:buFont typeface="Wingdings" panose="05000000000000000000" pitchFamily="2" charset="2"/>
              <a:buChar char="ü"/>
            </a:pP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The </a:t>
            </a:r>
            <a:r>
              <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rPr>
              <a:t>result of measurement is only for reference. It may differ depending on the network environment</a:t>
            </a:r>
            <a:r>
              <a:rPr lang="en-US" altLang="ja-JP" sz="120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1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9"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正方形/長方形 11"/>
          <p:cNvSpPr/>
          <p:nvPr/>
        </p:nvSpPr>
        <p:spPr>
          <a:xfrm>
            <a:off x="596349" y="653111"/>
            <a:ext cx="915951" cy="206707"/>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2"/>
                </a:solidFill>
                <a:latin typeface="Calibri" panose="020F0502020204030204" pitchFamily="34" charset="0"/>
              </a:rPr>
              <a:t>BROWSER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55" y="1038430"/>
            <a:ext cx="5460283" cy="130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043" y="2470558"/>
            <a:ext cx="2459514" cy="137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p:nvPr/>
        </p:nvSpPr>
        <p:spPr>
          <a:xfrm>
            <a:off x="708300" y="1399424"/>
            <a:ext cx="4730422" cy="39640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152001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1"/>
          <p:cNvSpPr>
            <a:spLocks noGrp="1"/>
          </p:cNvSpPr>
          <p:nvPr>
            <p:ph type="title"/>
          </p:nvPr>
        </p:nvSpPr>
        <p:spPr>
          <a:xfrm>
            <a:off x="251520" y="75739"/>
            <a:ext cx="4814094" cy="392415"/>
          </a:xfrm>
        </p:spPr>
        <p:txBody>
          <a:bodyPr>
            <a:normAutofit fontScale="90000"/>
          </a:bodyPr>
          <a:lstStyle/>
          <a:p>
            <a:r>
              <a:rPr kumimoji="1" lang="en-US" altLang="ja-JP" b="1" dirty="0">
                <a:latin typeface="Calibri" panose="020F0502020204030204" pitchFamily="34" charset="0"/>
              </a:rPr>
              <a:t>Password </a:t>
            </a:r>
            <a:r>
              <a:rPr kumimoji="1" lang="en-US" altLang="ja-JP" b="1" dirty="0" smtClean="0">
                <a:latin typeface="Calibri" panose="020F0502020204030204" pitchFamily="34" charset="0"/>
              </a:rPr>
              <a:t>New </a:t>
            </a:r>
            <a:r>
              <a:rPr kumimoji="1" lang="en-US" altLang="ja-JP" b="1" dirty="0">
                <a:latin typeface="Calibri" panose="020F0502020204030204" pitchFamily="34" charset="0"/>
              </a:rPr>
              <a:t>rule </a:t>
            </a:r>
            <a:r>
              <a:rPr kumimoji="1" lang="en-US" altLang="ja-JP" b="1" dirty="0" smtClean="0">
                <a:latin typeface="Calibri" panose="020F0502020204030204" pitchFamily="34" charset="0"/>
              </a:rPr>
              <a:t>compliant</a:t>
            </a:r>
            <a:endParaRPr kumimoji="1" lang="ja-JP" altLang="en-US" b="1" dirty="0">
              <a:latin typeface="Calibri" panose="020F0502020204030204" pitchFamily="34" charset="0"/>
            </a:endParaRPr>
          </a:p>
        </p:txBody>
      </p:sp>
      <p:sp>
        <p:nvSpPr>
          <p:cNvPr id="13" name="テキスト ボックス 1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14" name="テキスト ボックス 13"/>
          <p:cNvSpPr txBox="1"/>
          <p:nvPr/>
        </p:nvSpPr>
        <p:spPr>
          <a:xfrm>
            <a:off x="344367" y="734593"/>
            <a:ext cx="8584480" cy="218743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The password must be between 8-32 characters including the half width alphanumeric and the </a:t>
            </a:r>
            <a:r>
              <a:rPr lang="en-US" altLang="ja-JP" sz="1600" dirty="0" smtClean="0">
                <a:solidFill>
                  <a:schemeClr val="tx1"/>
                </a:solidFill>
                <a:effectLst/>
                <a:latin typeface="Calibri" panose="020F0502020204030204" pitchFamily="34" charset="0"/>
              </a:rPr>
              <a:t>symbol.</a:t>
            </a: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Also, for the password, use three or more types of characters from upper- and lowercase alphabetic characters, numbers, and symbols</a:t>
            </a:r>
            <a:r>
              <a:rPr lang="en-US" altLang="ja-JP" sz="1600" dirty="0" smtClean="0">
                <a:solidFill>
                  <a:schemeClr val="tx1"/>
                </a:solidFill>
                <a:effectLst/>
                <a:latin typeface="Calibri" panose="020F0502020204030204" pitchFamily="34" charset="0"/>
              </a:rPr>
              <a:t>.</a:t>
            </a: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Set a password which does not include the user </a:t>
            </a:r>
            <a:r>
              <a:rPr lang="en-US" altLang="ja-JP" sz="1600" dirty="0" smtClean="0">
                <a:solidFill>
                  <a:schemeClr val="tx1"/>
                </a:solidFill>
                <a:effectLst/>
                <a:latin typeface="Calibri" panose="020F0502020204030204" pitchFamily="34" charset="0"/>
              </a:rPr>
              <a:t>name.</a:t>
            </a:r>
            <a:endParaRPr lang="en-US" altLang="ja-JP" sz="1600" dirty="0">
              <a:solidFill>
                <a:schemeClr val="tx1"/>
              </a:solidFill>
              <a:effectLst/>
              <a:latin typeface="Calibri" panose="020F0502020204030204" pitchFamily="34" charset="0"/>
            </a:endParaRPr>
          </a:p>
        </p:txBody>
      </p:sp>
      <p:sp>
        <p:nvSpPr>
          <p:cNvPr id="16" name="正方形/長方形 15"/>
          <p:cNvSpPr/>
          <p:nvPr/>
        </p:nvSpPr>
        <p:spPr>
          <a:xfrm>
            <a:off x="366695" y="2922024"/>
            <a:ext cx="8236351" cy="553998"/>
          </a:xfrm>
          <a:prstGeom prst="rect">
            <a:avLst/>
          </a:prstGeom>
        </p:spPr>
        <p:txBody>
          <a:bodyPr wrap="square">
            <a:spAutoFit/>
          </a:bodyPr>
          <a:lstStyle/>
          <a:p>
            <a:pPr lvl="0" algn="l"/>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The rule is also applied to the menu which sets the camera's </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password.</a:t>
            </a:r>
            <a:endParaRPr lang="en-US" altLang="ja-JP" sz="12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1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8491045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182910" y="3221640"/>
            <a:ext cx="5796474" cy="150521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600" dirty="0" smtClean="0">
                <a:solidFill>
                  <a:schemeClr val="tx1"/>
                </a:solidFill>
                <a:effectLst/>
                <a:latin typeface="Calibri" panose="020F0502020204030204" pitchFamily="34" charset="0"/>
              </a:rPr>
              <a:t>HDD </a:t>
            </a:r>
            <a:r>
              <a:rPr lang="en-US" altLang="ja-JP" sz="1600" dirty="0">
                <a:solidFill>
                  <a:schemeClr val="tx1"/>
                </a:solidFill>
                <a:effectLst/>
                <a:latin typeface="Calibri" panose="020F0502020204030204" pitchFamily="34" charset="0"/>
              </a:rPr>
              <a:t>Remaining capacity </a:t>
            </a:r>
            <a:r>
              <a:rPr lang="en-US" altLang="ja-JP" sz="1600" dirty="0" smtClean="0">
                <a:solidFill>
                  <a:schemeClr val="tx1"/>
                </a:solidFill>
                <a:effectLst/>
                <a:latin typeface="Calibri" panose="020F0502020204030204" pitchFamily="34" charset="0"/>
              </a:rPr>
              <a:t>notice</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Set the notification timing for when the remaining </a:t>
            </a:r>
            <a:endParaRPr lang="en-US" altLang="ja-JP" sz="1600" dirty="0" smtClean="0">
              <a:solidFill>
                <a:schemeClr val="tx1"/>
              </a:solidFill>
              <a:effectLst/>
              <a:latin typeface="Calibri" panose="020F0502020204030204" pitchFamily="34" charset="0"/>
            </a:endParaRPr>
          </a:p>
          <a:p>
            <a:pPr algn="l"/>
            <a:r>
              <a:rPr lang="en-US" altLang="ja-JP" b="0" dirty="0" smtClean="0">
                <a:solidFill>
                  <a:schemeClr val="tx1"/>
                </a:solidFill>
                <a:effectLst/>
                <a:latin typeface="Calibri" panose="020F0502020204030204" pitchFamily="34" charset="0"/>
              </a:rPr>
              <a:t>       </a:t>
            </a:r>
            <a:r>
              <a:rPr lang="en-US" altLang="ja-JP" sz="1600" dirty="0" smtClean="0">
                <a:solidFill>
                  <a:schemeClr val="tx1"/>
                </a:solidFill>
                <a:effectLst/>
                <a:latin typeface="Calibri" panose="020F0502020204030204" pitchFamily="34" charset="0"/>
              </a:rPr>
              <a:t>capacity </a:t>
            </a:r>
            <a:r>
              <a:rPr lang="en-US" altLang="ja-JP" sz="1600" dirty="0">
                <a:solidFill>
                  <a:schemeClr val="tx1"/>
                </a:solidFill>
                <a:effectLst/>
                <a:latin typeface="Calibri" panose="020F0502020204030204" pitchFamily="34" charset="0"/>
              </a:rPr>
              <a:t>of HDD becomes low compared to the </a:t>
            </a:r>
            <a:r>
              <a:rPr lang="en-US" altLang="ja-JP" sz="1600" dirty="0" smtClean="0">
                <a:solidFill>
                  <a:schemeClr val="tx1"/>
                </a:solidFill>
                <a:effectLst/>
                <a:latin typeface="Calibri" panose="020F0502020204030204" pitchFamily="34" charset="0"/>
              </a:rPr>
              <a:t>total capacity</a:t>
            </a:r>
            <a:r>
              <a:rPr lang="en-US" altLang="ja-JP" sz="1600" dirty="0">
                <a:solidFill>
                  <a:schemeClr val="tx1"/>
                </a:solidFill>
                <a:effectLst/>
                <a:latin typeface="Calibri" panose="020F0502020204030204" pitchFamily="34" charset="0"/>
              </a:rPr>
              <a:t>. </a:t>
            </a:r>
            <a:endParaRPr lang="en-US" altLang="ja-JP" dirty="0" smtClean="0">
              <a:solidFill>
                <a:schemeClr val="tx1"/>
              </a:solidFill>
              <a:effectLst/>
              <a:latin typeface="Calibri" panose="020F0502020204030204" pitchFamily="34" charset="0"/>
            </a:endParaRPr>
          </a:p>
          <a:p>
            <a:pPr algn="l"/>
            <a:r>
              <a:rPr lang="en-US" altLang="ja-JP" b="0" dirty="0" smtClean="0">
                <a:solidFill>
                  <a:schemeClr val="tx1"/>
                </a:solidFill>
                <a:effectLst/>
                <a:latin typeface="Calibri" panose="020F0502020204030204" pitchFamily="34" charset="0"/>
              </a:rPr>
              <a:t>       </a:t>
            </a:r>
            <a:r>
              <a:rPr lang="en-US" altLang="ja-JP" sz="1600" dirty="0" smtClean="0">
                <a:solidFill>
                  <a:schemeClr val="tx1"/>
                </a:solidFill>
                <a:effectLst/>
                <a:latin typeface="Calibri" panose="020F0502020204030204" pitchFamily="34" charset="0"/>
              </a:rPr>
              <a:t>There </a:t>
            </a:r>
            <a:r>
              <a:rPr lang="en-US" altLang="ja-JP" sz="1600" dirty="0">
                <a:solidFill>
                  <a:schemeClr val="tx1"/>
                </a:solidFill>
                <a:effectLst/>
                <a:latin typeface="Calibri" panose="020F0502020204030204" pitchFamily="34" charset="0"/>
              </a:rPr>
              <a:t>are E-mail notification and original </a:t>
            </a:r>
            <a:r>
              <a:rPr lang="en-US" altLang="ja-JP" sz="1600" dirty="0" smtClean="0">
                <a:solidFill>
                  <a:schemeClr val="tx1"/>
                </a:solidFill>
                <a:effectLst/>
                <a:latin typeface="Calibri" panose="020F0502020204030204" pitchFamily="34" charset="0"/>
              </a:rPr>
              <a:t>notification.</a:t>
            </a:r>
          </a:p>
          <a:p>
            <a:pPr algn="l"/>
            <a:r>
              <a:rPr lang="en-US" altLang="ja-JP" sz="1050" dirty="0" smtClean="0">
                <a:solidFill>
                  <a:schemeClr val="tx1"/>
                </a:solidFill>
                <a:effectLst/>
                <a:latin typeface="Calibri" panose="020F0502020204030204" pitchFamily="34" charset="0"/>
              </a:rPr>
              <a:t>            </a:t>
            </a:r>
            <a:r>
              <a:rPr lang="en-US" altLang="ja-JP" sz="1200" b="0" dirty="0" smtClean="0">
                <a:solidFill>
                  <a:schemeClr val="tx1"/>
                </a:solidFill>
                <a:effectLst/>
                <a:latin typeface="Calibri" panose="020F0502020204030204" pitchFamily="34" charset="0"/>
              </a:rPr>
              <a:t>Off : Does </a:t>
            </a:r>
            <a:r>
              <a:rPr lang="en-US" altLang="ja-JP" sz="1200" b="0" dirty="0">
                <a:solidFill>
                  <a:schemeClr val="tx1"/>
                </a:solidFill>
                <a:effectLst/>
                <a:latin typeface="Calibri" panose="020F0502020204030204" pitchFamily="34" charset="0"/>
              </a:rPr>
              <a:t>not perform HDD remaining capacity notice.</a:t>
            </a:r>
          </a:p>
          <a:p>
            <a:pPr algn="l"/>
            <a:r>
              <a:rPr lang="en-US" altLang="ja-JP" sz="1200" b="0" dirty="0" smtClean="0">
                <a:solidFill>
                  <a:schemeClr val="tx1"/>
                </a:solidFill>
                <a:effectLst/>
                <a:latin typeface="Calibri" panose="020F0502020204030204" pitchFamily="34" charset="0"/>
              </a:rPr>
              <a:t>           1%,2%...10% : Notifies </a:t>
            </a:r>
            <a:r>
              <a:rPr lang="en-US" altLang="ja-JP" sz="1200" b="0" dirty="0">
                <a:solidFill>
                  <a:schemeClr val="tx1"/>
                </a:solidFill>
                <a:effectLst/>
                <a:latin typeface="Calibri" panose="020F0502020204030204" pitchFamily="34" charset="0"/>
              </a:rPr>
              <a:t>when remaining capacity becomes below the set value.</a:t>
            </a:r>
            <a:endParaRPr lang="en-US" altLang="ja-JP" sz="1200" b="0" dirty="0" smtClean="0">
              <a:solidFill>
                <a:schemeClr val="tx1"/>
              </a:solidFill>
              <a:effectLst/>
              <a:latin typeface="Calibri" panose="020F0502020204030204" pitchFamily="34" charset="0"/>
            </a:endParaRPr>
          </a:p>
        </p:txBody>
      </p:sp>
      <p:sp>
        <p:nvSpPr>
          <p:cNvPr id="21" name="テキスト ボックス 20"/>
          <p:cNvSpPr txBox="1"/>
          <p:nvPr/>
        </p:nvSpPr>
        <p:spPr>
          <a:xfrm>
            <a:off x="192901" y="636445"/>
            <a:ext cx="8584480" cy="2187431"/>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l"/>
            <a:r>
              <a:rPr lang="en-US" altLang="ja-JP" sz="1600" dirty="0">
                <a:solidFill>
                  <a:schemeClr val="tx1"/>
                </a:solidFill>
                <a:effectLst/>
                <a:latin typeface="Calibri" panose="020F0502020204030204" pitchFamily="34" charset="0"/>
              </a:rPr>
              <a:t>View HDD remaining capacity function has been added</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A menu is added to "Maintenance&gt; HDD information</a:t>
            </a:r>
            <a:r>
              <a:rPr lang="en-US" altLang="ja-JP" sz="1600" dirty="0" smtClean="0">
                <a:solidFill>
                  <a:schemeClr val="tx1"/>
                </a:solidFill>
                <a:effectLst/>
                <a:latin typeface="Calibri" panose="020F0502020204030204" pitchFamily="34" charset="0"/>
              </a:rPr>
              <a:t>".</a:t>
            </a:r>
          </a:p>
        </p:txBody>
      </p:sp>
      <p:sp>
        <p:nvSpPr>
          <p:cNvPr id="16" name="タイトル 1"/>
          <p:cNvSpPr>
            <a:spLocks noGrp="1"/>
          </p:cNvSpPr>
          <p:nvPr>
            <p:ph type="title"/>
          </p:nvPr>
        </p:nvSpPr>
        <p:spPr>
          <a:xfrm>
            <a:off x="251519" y="75739"/>
            <a:ext cx="6612194" cy="392415"/>
          </a:xfrm>
        </p:spPr>
        <p:txBody>
          <a:bodyPr>
            <a:noAutofit/>
          </a:bodyPr>
          <a:lstStyle/>
          <a:p>
            <a:r>
              <a:rPr kumimoji="1" lang="en-US" altLang="ja-JP" sz="2000" b="1" dirty="0">
                <a:latin typeface="Calibri" panose="020F0502020204030204" pitchFamily="34" charset="0"/>
              </a:rPr>
              <a:t>HDD remaining capacity display and </a:t>
            </a:r>
            <a:r>
              <a:rPr kumimoji="1" lang="en-US" altLang="ja-JP" sz="2000" b="1" dirty="0" smtClean="0">
                <a:latin typeface="Calibri" panose="020F0502020204030204" pitchFamily="34" charset="0"/>
              </a:rPr>
              <a:t>notification function</a:t>
            </a:r>
            <a:endParaRPr kumimoji="1" lang="ja-JP" altLang="en-US" sz="2000" b="1" dirty="0">
              <a:latin typeface="Calibri" panose="020F0502020204030204" pitchFamily="34" charset="0"/>
            </a:endParaRPr>
          </a:p>
        </p:txBody>
      </p:sp>
      <p:sp>
        <p:nvSpPr>
          <p:cNvPr id="17" name="テキスト ボックス 16"/>
          <p:cNvSpPr txBox="1"/>
          <p:nvPr/>
        </p:nvSpPr>
        <p:spPr>
          <a:xfrm>
            <a:off x="6354194"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36" y="1257460"/>
            <a:ext cx="4106773" cy="1113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845005" y="1647097"/>
            <a:ext cx="3820651" cy="334199"/>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9" name="直線矢印コネクタ 18"/>
          <p:cNvCxnSpPr/>
          <p:nvPr/>
        </p:nvCxnSpPr>
        <p:spPr>
          <a:xfrm>
            <a:off x="4665656" y="1796572"/>
            <a:ext cx="582205" cy="923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983" y="1234076"/>
            <a:ext cx="3535466" cy="2550746"/>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3" name="角丸四角形吹き出し 22"/>
          <p:cNvSpPr/>
          <p:nvPr/>
        </p:nvSpPr>
        <p:spPr>
          <a:xfrm>
            <a:off x="7294660" y="4076186"/>
            <a:ext cx="1597789" cy="289441"/>
          </a:xfrm>
          <a:prstGeom prst="wedgeRoundRectCallout">
            <a:avLst>
              <a:gd name="adj1" fmla="val -25842"/>
              <a:gd name="adj2" fmla="val -232349"/>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100" b="1" dirty="0" smtClean="0">
                <a:effectLst/>
                <a:latin typeface="Calibri" panose="020F0502020204030204" pitchFamily="34" charset="0"/>
                <a:ea typeface="Meiryo UI" panose="020B0604030504040204" pitchFamily="50" charset="-128"/>
                <a:cs typeface="Meiryo UI" panose="020B0604030504040204" pitchFamily="50" charset="-128"/>
              </a:rPr>
              <a:t>Off, 1%, 2%, 3% … , 10%</a:t>
            </a:r>
          </a:p>
        </p:txBody>
      </p:sp>
      <p:sp>
        <p:nvSpPr>
          <p:cNvPr id="24" name="正方形/長方形 23"/>
          <p:cNvSpPr/>
          <p:nvPr/>
        </p:nvSpPr>
        <p:spPr>
          <a:xfrm>
            <a:off x="477098" y="2393209"/>
            <a:ext cx="4890026" cy="907941"/>
          </a:xfrm>
          <a:prstGeom prst="rect">
            <a:avLst/>
          </a:prstGeom>
        </p:spPr>
        <p:txBody>
          <a:bodyPr wrap="square">
            <a:spAutoFit/>
          </a:bodyPr>
          <a:lstStyle/>
          <a:p>
            <a:pPr lvl="0" algn="l"/>
            <a:r>
              <a:rPr lang="en-US" altLang="ja-JP" sz="1100"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Remaining </a:t>
            </a:r>
            <a:r>
              <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rPr>
              <a:t>capacity displayed does not include capacity used to </a:t>
            </a: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manage </a:t>
            </a:r>
            <a:r>
              <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rPr>
              <a:t>data. </a:t>
            </a:r>
            <a:endPar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a:p>
            <a:pPr lvl="0" algn="l"/>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Therefore, the </a:t>
            </a:r>
            <a:r>
              <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rPr>
              <a:t>displayed HDD capacity is less than the actual amount</a:t>
            </a: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a:p>
            <a:pPr marL="285750" lvl="0" indent="-285750" algn="l">
              <a:buFont typeface="Wingdings" panose="05000000000000000000" pitchFamily="2" charset="2"/>
              <a:buChar char="ü"/>
            </a:pP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Remaining </a:t>
            </a:r>
            <a:r>
              <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rPr>
              <a:t>capacity will displayed as 0GB if the whole space of the </a:t>
            </a: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HDD</a:t>
            </a:r>
          </a:p>
          <a:p>
            <a:pPr lvl="0" algn="l"/>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sz="1050" dirty="0">
                <a:solidFill>
                  <a:srgbClr val="0A54A0"/>
                </a:solidFill>
                <a:effectLst/>
                <a:latin typeface="Calibri" panose="020F0502020204030204" pitchFamily="34" charset="0"/>
                <a:ea typeface="Tahoma" panose="020B0604030504040204" pitchFamily="34" charset="0"/>
                <a:cs typeface="Tahoma" panose="020B0604030504040204" pitchFamily="34" charset="0"/>
              </a:rPr>
              <a:t>is used up by recording data</a:t>
            </a:r>
            <a:r>
              <a:rPr lang="en-US" altLang="ja-JP" sz="1050"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sz="1000"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1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2501723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344367" y="734593"/>
            <a:ext cx="8584480" cy="4127425"/>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It is a function to record the sound of cameras that have not been set for recording only at emergency </a:t>
            </a:r>
            <a:r>
              <a:rPr lang="en-US" altLang="ja-JP" sz="1600" dirty="0" smtClean="0">
                <a:solidFill>
                  <a:schemeClr val="tx1"/>
                </a:solidFill>
                <a:effectLst/>
                <a:latin typeface="Calibri" panose="020F0502020204030204" pitchFamily="34" charset="0"/>
              </a:rPr>
              <a:t>recording</a:t>
            </a: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If </a:t>
            </a:r>
            <a:r>
              <a:rPr lang="en-US" altLang="ja-JP" sz="1600" dirty="0">
                <a:solidFill>
                  <a:schemeClr val="tx1"/>
                </a:solidFill>
                <a:effectLst/>
                <a:latin typeface="Calibri" panose="020F0502020204030204" pitchFamily="34" charset="0"/>
              </a:rPr>
              <a:t>audio recording is not set for the camera, select whether to record audio only during</a:t>
            </a:r>
          </a:p>
          <a:p>
            <a:pPr algn="l"/>
            <a:r>
              <a:rPr lang="en-US" altLang="ja-JP" sz="1600" dirty="0" smtClean="0">
                <a:solidFill>
                  <a:schemeClr val="tx1"/>
                </a:solidFill>
                <a:effectLst/>
                <a:latin typeface="Calibri" panose="020F0502020204030204" pitchFamily="34" charset="0"/>
              </a:rPr>
              <a:t>      emergency </a:t>
            </a:r>
            <a:r>
              <a:rPr lang="en-US" altLang="ja-JP" sz="1600" dirty="0">
                <a:solidFill>
                  <a:schemeClr val="tx1"/>
                </a:solidFill>
                <a:effectLst/>
                <a:latin typeface="Calibri" panose="020F0502020204030204" pitchFamily="34" charset="0"/>
              </a:rPr>
              <a:t>recording.</a:t>
            </a:r>
          </a:p>
          <a:p>
            <a:pPr algn="l"/>
            <a:r>
              <a:rPr lang="en-US" altLang="ja-JP" sz="1200" b="0" dirty="0" smtClean="0">
                <a:solidFill>
                  <a:schemeClr val="tx1"/>
                </a:solidFill>
                <a:effectLst/>
                <a:latin typeface="Calibri" panose="020F0502020204030204" pitchFamily="34" charset="0"/>
              </a:rPr>
              <a:t>        Off : Does not record audio even during emergency recording.</a:t>
            </a:r>
          </a:p>
          <a:p>
            <a:pPr algn="l"/>
            <a:r>
              <a:rPr lang="en-US" altLang="ja-JP" sz="1200" b="0" dirty="0" smtClean="0">
                <a:solidFill>
                  <a:schemeClr val="tx1"/>
                </a:solidFill>
                <a:effectLst/>
                <a:latin typeface="Calibri" panose="020F0502020204030204" pitchFamily="34" charset="0"/>
              </a:rPr>
              <a:t>        On : Records audio only during emergency recording. (G.726 format)</a:t>
            </a:r>
            <a:endParaRPr lang="ja-JP" altLang="en-US" sz="1200" b="0" dirty="0" smtClean="0">
              <a:solidFill>
                <a:schemeClr val="tx1"/>
              </a:solidFill>
              <a:effectLst/>
              <a:latin typeface="Calibri" panose="020F0502020204030204" pitchFamily="34" charset="0"/>
            </a:endParaRPr>
          </a:p>
          <a:p>
            <a:pPr algn="l"/>
            <a:r>
              <a:rPr lang="en-US" altLang="ja-JP" sz="1200" b="0" dirty="0" smtClean="0">
                <a:solidFill>
                  <a:schemeClr val="tx1"/>
                </a:solidFill>
                <a:effectLst/>
                <a:latin typeface="Calibri" panose="020F0502020204030204" pitchFamily="34" charset="0"/>
              </a:rPr>
              <a:t>        On (AAC-LC) : Records audio only during emergency recording. (AAC-LC format)</a:t>
            </a:r>
            <a:endParaRPr lang="en-US" altLang="ja-JP" sz="1600" dirty="0">
              <a:solidFill>
                <a:schemeClr val="tx1"/>
              </a:solidFill>
              <a:effectLst/>
              <a:latin typeface="Calibri" panose="020F0502020204030204" pitchFamily="34" charset="0"/>
            </a:endParaRPr>
          </a:p>
        </p:txBody>
      </p:sp>
      <p:cxnSp>
        <p:nvCxnSpPr>
          <p:cNvPr id="11" name="直線コネクタ 10"/>
          <p:cNvCxnSpPr/>
          <p:nvPr/>
        </p:nvCxnSpPr>
        <p:spPr>
          <a:xfrm>
            <a:off x="3305121" y="2301283"/>
            <a:ext cx="5274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タイトル 1"/>
          <p:cNvSpPr>
            <a:spLocks noGrp="1"/>
          </p:cNvSpPr>
          <p:nvPr>
            <p:ph type="title"/>
          </p:nvPr>
        </p:nvSpPr>
        <p:spPr>
          <a:xfrm>
            <a:off x="251519" y="75739"/>
            <a:ext cx="5536081" cy="392415"/>
          </a:xfrm>
        </p:spPr>
        <p:txBody>
          <a:bodyPr>
            <a:normAutofit fontScale="90000"/>
          </a:bodyPr>
          <a:lstStyle/>
          <a:p>
            <a:r>
              <a:rPr kumimoji="1" lang="en-US" altLang="ja-JP" b="1" dirty="0">
                <a:latin typeface="Calibri" panose="020F0502020204030204" pitchFamily="34" charset="0"/>
              </a:rPr>
              <a:t>Emergency </a:t>
            </a:r>
            <a:r>
              <a:rPr kumimoji="1" lang="en-US" altLang="ja-JP" b="1" dirty="0" smtClean="0">
                <a:latin typeface="Calibri" panose="020F0502020204030204" pitchFamily="34" charset="0"/>
              </a:rPr>
              <a:t>audio recording function</a:t>
            </a:r>
            <a:r>
              <a:rPr kumimoji="1" lang="ja-JP" altLang="en-US" b="1" dirty="0" smtClean="0">
                <a:latin typeface="Calibri" panose="020F0502020204030204" pitchFamily="34" charset="0"/>
              </a:rPr>
              <a:t>　</a:t>
            </a:r>
            <a:r>
              <a:rPr kumimoji="1" lang="en-US" altLang="ja-JP" b="1" dirty="0" smtClean="0">
                <a:latin typeface="Calibri" panose="020F0502020204030204" pitchFamily="34" charset="0"/>
              </a:rPr>
              <a:t>1/2</a:t>
            </a:r>
            <a:endParaRPr kumimoji="1" lang="ja-JP" altLang="en-US" b="1" dirty="0">
              <a:latin typeface="Calibri" panose="020F0502020204030204" pitchFamily="34" charset="0"/>
            </a:endParaRPr>
          </a:p>
        </p:txBody>
      </p:sp>
      <p:sp>
        <p:nvSpPr>
          <p:cNvPr id="23" name="テキスト ボックス 2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21" y="1328354"/>
            <a:ext cx="6268361" cy="113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545944" y="1855770"/>
            <a:ext cx="3214843" cy="334199"/>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9" name="直線矢印コネクタ 18"/>
          <p:cNvCxnSpPr/>
          <p:nvPr/>
        </p:nvCxnSpPr>
        <p:spPr>
          <a:xfrm>
            <a:off x="3760787" y="2189969"/>
            <a:ext cx="129974" cy="3943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227" y="2660148"/>
            <a:ext cx="5250749" cy="600919"/>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1" name="角丸四角形吹き出し 20"/>
          <p:cNvSpPr/>
          <p:nvPr/>
        </p:nvSpPr>
        <p:spPr>
          <a:xfrm>
            <a:off x="6863713" y="3286443"/>
            <a:ext cx="1485707" cy="306467"/>
          </a:xfrm>
          <a:prstGeom prst="wedgeRoundRectCallout">
            <a:avLst>
              <a:gd name="adj1" fmla="val -75075"/>
              <a:gd name="adj2" fmla="val -93592"/>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200" b="1" dirty="0" smtClean="0">
                <a:effectLst/>
                <a:latin typeface="Calibri" panose="020F0502020204030204" pitchFamily="34" charset="0"/>
              </a:rPr>
              <a:t>Off, On, On(AAC-LC)</a:t>
            </a:r>
          </a:p>
        </p:txBody>
      </p:sp>
      <p:sp>
        <p:nvSpPr>
          <p:cNvPr id="26" name="角丸四角形吹き出し 25"/>
          <p:cNvSpPr/>
          <p:nvPr/>
        </p:nvSpPr>
        <p:spPr>
          <a:xfrm>
            <a:off x="6416704" y="2171107"/>
            <a:ext cx="2297926" cy="395427"/>
          </a:xfrm>
          <a:prstGeom prst="wedgeRoundRectCallout">
            <a:avLst>
              <a:gd name="adj1" fmla="val -49047"/>
              <a:gd name="adj2" fmla="val 149839"/>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lnSpc>
                <a:spcPts val="1000"/>
              </a:lnSpc>
            </a:pPr>
            <a:r>
              <a:rPr lang="sv-SE" altLang="ja-JP" sz="1200" b="1" dirty="0" smtClean="0">
                <a:effectLst/>
                <a:latin typeface="Calibri" panose="020F0502020204030204" pitchFamily="34" charset="0"/>
              </a:rPr>
              <a:t>30s</a:t>
            </a:r>
            <a:r>
              <a:rPr lang="sv-SE" altLang="ja-JP" sz="1200" b="1" dirty="0">
                <a:effectLst/>
                <a:latin typeface="Calibri" panose="020F0502020204030204" pitchFamily="34" charset="0"/>
              </a:rPr>
              <a:t>, </a:t>
            </a:r>
            <a:r>
              <a:rPr lang="sv-SE" altLang="ja-JP" sz="1200" b="1" dirty="0" smtClean="0">
                <a:effectLst/>
                <a:latin typeface="Calibri" panose="020F0502020204030204" pitchFamily="34" charset="0"/>
              </a:rPr>
              <a:t>1min</a:t>
            </a:r>
            <a:r>
              <a:rPr lang="sv-SE" altLang="ja-JP" sz="1200" b="1" dirty="0">
                <a:effectLst/>
                <a:latin typeface="Calibri" panose="020F0502020204030204" pitchFamily="34" charset="0"/>
              </a:rPr>
              <a:t>, </a:t>
            </a:r>
            <a:r>
              <a:rPr lang="sv-SE" altLang="ja-JP" sz="1200" b="1" dirty="0" smtClean="0">
                <a:effectLst/>
                <a:latin typeface="Calibri" panose="020F0502020204030204" pitchFamily="34" charset="0"/>
              </a:rPr>
              <a:t>3min</a:t>
            </a:r>
            <a:r>
              <a:rPr lang="sv-SE" altLang="ja-JP" sz="1200" b="1" dirty="0">
                <a:effectLst/>
                <a:latin typeface="Calibri" panose="020F0502020204030204" pitchFamily="34" charset="0"/>
              </a:rPr>
              <a:t>, </a:t>
            </a:r>
            <a:r>
              <a:rPr lang="sv-SE" altLang="ja-JP" sz="1200" b="1" dirty="0" smtClean="0">
                <a:effectLst/>
                <a:latin typeface="Calibri" panose="020F0502020204030204" pitchFamily="34" charset="0"/>
              </a:rPr>
              <a:t>5min</a:t>
            </a:r>
            <a:r>
              <a:rPr lang="sv-SE" altLang="ja-JP" sz="1200" b="1" dirty="0">
                <a:effectLst/>
                <a:latin typeface="Calibri" panose="020F0502020204030204" pitchFamily="34" charset="0"/>
              </a:rPr>
              <a:t>, </a:t>
            </a:r>
            <a:r>
              <a:rPr lang="sv-SE" altLang="ja-JP" sz="1200" b="1" dirty="0" smtClean="0">
                <a:effectLst/>
                <a:latin typeface="Calibri" panose="020F0502020204030204" pitchFamily="34" charset="0"/>
              </a:rPr>
              <a:t>10</a:t>
            </a:r>
            <a:endParaRPr lang="sv-SE" altLang="ja-JP" sz="1200" b="1" dirty="0">
              <a:effectLst/>
              <a:latin typeface="Calibri" panose="020F0502020204030204" pitchFamily="34" charset="0"/>
            </a:endParaRPr>
          </a:p>
          <a:p>
            <a:pPr algn="l">
              <a:lnSpc>
                <a:spcPts val="1000"/>
              </a:lnSpc>
            </a:pPr>
            <a:r>
              <a:rPr lang="sv-SE" altLang="ja-JP" sz="1200" b="1" dirty="0">
                <a:effectLst/>
                <a:latin typeface="Calibri" panose="020F0502020204030204" pitchFamily="34" charset="0"/>
              </a:rPr>
              <a:t>min, </a:t>
            </a:r>
            <a:r>
              <a:rPr lang="sv-SE" altLang="ja-JP" sz="1200" b="1" dirty="0" smtClean="0">
                <a:effectLst/>
                <a:latin typeface="Calibri" panose="020F0502020204030204" pitchFamily="34" charset="0"/>
              </a:rPr>
              <a:t>15min</a:t>
            </a:r>
            <a:r>
              <a:rPr lang="sv-SE" altLang="ja-JP" sz="1200" b="1" dirty="0">
                <a:effectLst/>
                <a:latin typeface="Calibri" panose="020F0502020204030204" pitchFamily="34" charset="0"/>
              </a:rPr>
              <a:t>, </a:t>
            </a:r>
            <a:r>
              <a:rPr lang="sv-SE" altLang="ja-JP" sz="1200" b="1" dirty="0" smtClean="0">
                <a:effectLst/>
                <a:latin typeface="Calibri" panose="020F0502020204030204" pitchFamily="34" charset="0"/>
              </a:rPr>
              <a:t>30min</a:t>
            </a:r>
            <a:r>
              <a:rPr lang="sv-SE" altLang="ja-JP" sz="1200" b="1" dirty="0">
                <a:effectLst/>
                <a:latin typeface="Calibri" panose="020F0502020204030204" pitchFamily="34" charset="0"/>
              </a:rPr>
              <a:t>, Manual, Ext. </a:t>
            </a:r>
            <a:r>
              <a:rPr lang="ja-JP" altLang="en-US" sz="1200" b="1" dirty="0" smtClean="0">
                <a:effectLst/>
                <a:latin typeface="Calibri" panose="020F0502020204030204" pitchFamily="34" charset="0"/>
              </a:rPr>
              <a:t>  </a:t>
            </a:r>
            <a:endParaRPr lang="ja-JP" altLang="en-US" sz="1200" b="1" dirty="0">
              <a:effectLst/>
              <a:latin typeface="Calibri" panose="020F0502020204030204" pitchFamily="34" charset="0"/>
            </a:endParaRPr>
          </a:p>
        </p:txBody>
      </p:sp>
      <p:sp>
        <p:nvSpPr>
          <p:cNvPr id="1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1094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19"/>
          <p:cNvGraphicFramePr>
            <a:graphicFrameLocks noGrp="1"/>
          </p:cNvGraphicFramePr>
          <p:nvPr>
            <p:extLst>
              <p:ext uri="{D42A27DB-BD31-4B8C-83A1-F6EECF244321}">
                <p14:modId xmlns:p14="http://schemas.microsoft.com/office/powerpoint/2010/main" val="1895873331"/>
              </p:ext>
            </p:extLst>
          </p:nvPr>
        </p:nvGraphicFramePr>
        <p:xfrm>
          <a:off x="1001864" y="2517257"/>
          <a:ext cx="6257677" cy="1985504"/>
        </p:xfrm>
        <a:graphic>
          <a:graphicData uri="http://schemas.openxmlformats.org/drawingml/2006/table">
            <a:tbl>
              <a:tblPr firstRow="1" firstCol="1">
                <a:tableStyleId>{5C22544A-7EE6-4342-B048-85BDC9FD1C3A}</a:tableStyleId>
              </a:tblPr>
              <a:tblGrid>
                <a:gridCol w="2829940">
                  <a:extLst>
                    <a:ext uri="{9D8B030D-6E8A-4147-A177-3AD203B41FA5}">
                      <a16:colId xmlns:a16="http://schemas.microsoft.com/office/drawing/2014/main" val="20000"/>
                    </a:ext>
                  </a:extLst>
                </a:gridCol>
                <a:gridCol w="1145229">
                  <a:extLst>
                    <a:ext uri="{9D8B030D-6E8A-4147-A177-3AD203B41FA5}">
                      <a16:colId xmlns:a16="http://schemas.microsoft.com/office/drawing/2014/main" val="20001"/>
                    </a:ext>
                  </a:extLst>
                </a:gridCol>
                <a:gridCol w="1111975">
                  <a:extLst>
                    <a:ext uri="{9D8B030D-6E8A-4147-A177-3AD203B41FA5}">
                      <a16:colId xmlns:a16="http://schemas.microsoft.com/office/drawing/2014/main" val="20002"/>
                    </a:ext>
                  </a:extLst>
                </a:gridCol>
                <a:gridCol w="1170533">
                  <a:extLst>
                    <a:ext uri="{9D8B030D-6E8A-4147-A177-3AD203B41FA5}">
                      <a16:colId xmlns:a16="http://schemas.microsoft.com/office/drawing/2014/main" val="20003"/>
                    </a:ext>
                  </a:extLst>
                </a:gridCol>
              </a:tblGrid>
              <a:tr h="314428">
                <a:tc rowSpan="2">
                  <a:txBody>
                    <a:bodyPr/>
                    <a:lstStyle/>
                    <a:p>
                      <a:pPr algn="ctr"/>
                      <a:r>
                        <a:rPr lang="en-US" altLang="ja-JP" sz="1400" dirty="0" smtClean="0">
                          <a:latin typeface="Calibri" panose="020F0502020204030204" pitchFamily="34" charset="0"/>
                        </a:rPr>
                        <a:t>Camera type</a:t>
                      </a:r>
                      <a:endParaRPr kumimoji="1" lang="ja-JP" altLang="en-US" sz="1400" dirty="0">
                        <a:latin typeface="Calibri" panose="020F0502020204030204" pitchFamily="34" charset="0"/>
                      </a:endParaRPr>
                    </a:p>
                  </a:txBody>
                  <a:tcPr marL="36000" marR="36000" marT="0" marB="0" anchor="ctr"/>
                </a:tc>
                <a:tc gridSpan="3">
                  <a:txBody>
                    <a:bodyPr/>
                    <a:lstStyle/>
                    <a:p>
                      <a:pPr algn="ctr"/>
                      <a:r>
                        <a:rPr kumimoji="1" lang="en-US" altLang="ja-JP" sz="1400" dirty="0" smtClean="0">
                          <a:latin typeface="Calibri" panose="020F0502020204030204" pitchFamily="34" charset="0"/>
                        </a:rPr>
                        <a:t>Emergency recording</a:t>
                      </a:r>
                      <a:endParaRPr kumimoji="1" lang="ja-JP" altLang="en-US" sz="1400" dirty="0">
                        <a:latin typeface="Calibri" panose="020F0502020204030204" pitchFamily="34" charset="0"/>
                      </a:endParaRPr>
                    </a:p>
                  </a:txBody>
                  <a:tcPr marL="36000" marR="36000" marT="0" marB="0" anchor="ctr"/>
                </a:tc>
                <a:tc hMerge="1">
                  <a:txBody>
                    <a:bodyPr/>
                    <a:lstStyle/>
                    <a:p>
                      <a:pPr algn="ctr"/>
                      <a:endParaRPr kumimoji="1" lang="ja-JP" altLang="en-US" sz="1200" dirty="0"/>
                    </a:p>
                  </a:txBody>
                  <a:tcPr marL="36000" marR="36000" marT="0" marB="0" anchor="ctr"/>
                </a:tc>
                <a:tc hMerge="1">
                  <a:txBody>
                    <a:bodyPr/>
                    <a:lstStyle/>
                    <a:p>
                      <a:pPr algn="ctr"/>
                      <a:endParaRPr kumimoji="1" lang="ja-JP" altLang="en-US" sz="1200" dirty="0"/>
                    </a:p>
                  </a:txBody>
                  <a:tcPr marL="36000" marR="36000" marT="0" marB="0" anchor="ctr"/>
                </a:tc>
                <a:extLst>
                  <a:ext uri="{0D108BD9-81ED-4DB2-BD59-A6C34878D82A}">
                    <a16:rowId xmlns:a16="http://schemas.microsoft.com/office/drawing/2014/main" val="10000"/>
                  </a:ext>
                </a:extLst>
              </a:tr>
              <a:tr h="314428">
                <a:tc vMerge="1">
                  <a:txBody>
                    <a:bodyPr/>
                    <a:lstStyle/>
                    <a:p>
                      <a:pPr algn="ct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solidFill>
                            <a:schemeClr val="bg1"/>
                          </a:solidFill>
                          <a:latin typeface="Calibri" panose="020F0502020204030204" pitchFamily="34" charset="0"/>
                        </a:rPr>
                        <a:t>Off</a:t>
                      </a:r>
                      <a:endParaRPr kumimoji="1" lang="ja-JP" altLang="en-US" sz="1400" dirty="0">
                        <a:solidFill>
                          <a:schemeClr val="bg1"/>
                        </a:solidFill>
                        <a:latin typeface="Calibri" panose="020F0502020204030204" pitchFamily="34" charset="0"/>
                      </a:endParaRPr>
                    </a:p>
                  </a:txBody>
                  <a:tcPr marL="36000" marR="36000" marT="0" marB="0" anchor="ctr">
                    <a:solidFill>
                      <a:schemeClr val="accent1"/>
                    </a:solidFill>
                  </a:tcPr>
                </a:tc>
                <a:tc>
                  <a:txBody>
                    <a:bodyPr/>
                    <a:lstStyle/>
                    <a:p>
                      <a:pPr algn="ctr"/>
                      <a:r>
                        <a:rPr kumimoji="1" lang="en-US" altLang="ja-JP" sz="1400" b="1" dirty="0" smtClean="0">
                          <a:solidFill>
                            <a:schemeClr val="bg1"/>
                          </a:solidFill>
                          <a:latin typeface="Calibri" panose="020F0502020204030204" pitchFamily="34" charset="0"/>
                        </a:rPr>
                        <a:t>On</a:t>
                      </a:r>
                      <a:endParaRPr kumimoji="1" lang="ja-JP" altLang="en-US" sz="1400" b="1" dirty="0">
                        <a:solidFill>
                          <a:schemeClr val="bg1"/>
                        </a:solidFill>
                        <a:latin typeface="Calibri" panose="020F0502020204030204" pitchFamily="34" charset="0"/>
                      </a:endParaRPr>
                    </a:p>
                  </a:txBody>
                  <a:tcPr marL="36000" marR="36000" marT="0" marB="0" anchor="ct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bg1"/>
                          </a:solidFill>
                          <a:latin typeface="Calibri" panose="020F0502020204030204" pitchFamily="34" charset="0"/>
                        </a:rPr>
                        <a:t>On(AAC-LC)</a:t>
                      </a:r>
                      <a:endParaRPr kumimoji="1" lang="ja-JP" altLang="en-US" sz="1400" dirty="0" smtClean="0">
                        <a:solidFill>
                          <a:schemeClr val="bg1"/>
                        </a:solidFill>
                        <a:latin typeface="Calibri" panose="020F0502020204030204" pitchFamily="34" charset="0"/>
                      </a:endParaRPr>
                    </a:p>
                  </a:txBody>
                  <a:tcPr marL="36000" marR="36000" marT="0" marB="0" anchor="ctr">
                    <a:solidFill>
                      <a:schemeClr val="accent1"/>
                    </a:solidFill>
                  </a:tcPr>
                </a:tc>
                <a:extLst>
                  <a:ext uri="{0D108BD9-81ED-4DB2-BD59-A6C34878D82A}">
                    <a16:rowId xmlns:a16="http://schemas.microsoft.com/office/drawing/2014/main" val="10001"/>
                  </a:ext>
                </a:extLst>
              </a:tr>
              <a:tr h="339162">
                <a:tc>
                  <a:txBody>
                    <a:bodyPr/>
                    <a:lstStyle/>
                    <a:p>
                      <a:pPr algn="l"/>
                      <a:r>
                        <a:rPr kumimoji="1" lang="en-US" altLang="ja-JP" sz="1400" dirty="0" smtClean="0">
                          <a:latin typeface="Calibri" panose="020F0502020204030204" pitchFamily="34" charset="0"/>
                        </a:rPr>
                        <a:t>Panasonic (audio non-compatible)</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Off</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b="1" dirty="0" smtClean="0">
                          <a:latin typeface="Calibri" panose="020F0502020204030204" pitchFamily="34" charset="0"/>
                        </a:rPr>
                        <a:t>Off</a:t>
                      </a:r>
                      <a:endParaRPr kumimoji="1" lang="ja-JP" altLang="en-US" sz="1400" b="1" dirty="0">
                        <a:latin typeface="Calibri" panose="020F0502020204030204" pitchFamily="34" charset="0"/>
                      </a:endParaRPr>
                    </a:p>
                  </a:txBody>
                  <a:tcPr marL="36000" marR="36000" marT="0" marB="0" anchor="ctr"/>
                </a:tc>
                <a:tc>
                  <a:txBody>
                    <a:bodyPr/>
                    <a:lstStyle/>
                    <a:p>
                      <a:pPr algn="ctr"/>
                      <a:r>
                        <a:rPr kumimoji="1" lang="en-US" altLang="ja-JP" sz="1400" b="1" dirty="0" smtClean="0">
                          <a:latin typeface="Calibri" panose="020F0502020204030204" pitchFamily="34" charset="0"/>
                        </a:rPr>
                        <a:t>Off</a:t>
                      </a:r>
                      <a:endParaRPr kumimoji="1" lang="ja-JP" altLang="en-US" sz="1400" b="1" dirty="0">
                        <a:latin typeface="Calibri" panose="020F0502020204030204" pitchFamily="34" charset="0"/>
                      </a:endParaRPr>
                    </a:p>
                  </a:txBody>
                  <a:tcPr marL="36000" marR="36000" marT="0" marB="0" anchor="ctr"/>
                </a:tc>
                <a:extLst>
                  <a:ext uri="{0D108BD9-81ED-4DB2-BD59-A6C34878D82A}">
                    <a16:rowId xmlns:a16="http://schemas.microsoft.com/office/drawing/2014/main" val="10002"/>
                  </a:ext>
                </a:extLst>
              </a:tr>
              <a:tr h="339162">
                <a:tc>
                  <a:txBody>
                    <a:bodyPr/>
                    <a:lstStyle/>
                    <a:p>
                      <a:pPr algn="l"/>
                      <a:r>
                        <a:rPr kumimoji="1" lang="en-US" altLang="ja-JP" sz="1400" dirty="0" smtClean="0">
                          <a:latin typeface="Calibri" panose="020F0502020204030204" pitchFamily="34" charset="0"/>
                        </a:rPr>
                        <a:t>Panasonic (AAC-LC not compatible)</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Off</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G.726</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b="1" dirty="0" smtClean="0">
                          <a:latin typeface="Calibri" panose="020F0502020204030204" pitchFamily="34" charset="0"/>
                        </a:rPr>
                        <a:t>G.726</a:t>
                      </a:r>
                      <a:endParaRPr kumimoji="1" lang="ja-JP" altLang="en-US" sz="1400" b="1" dirty="0">
                        <a:latin typeface="Calibri" panose="020F0502020204030204" pitchFamily="34" charset="0"/>
                      </a:endParaRPr>
                    </a:p>
                  </a:txBody>
                  <a:tcPr marL="36000" marR="36000" marT="0" marB="0" anchor="ctr"/>
                </a:tc>
                <a:extLst>
                  <a:ext uri="{0D108BD9-81ED-4DB2-BD59-A6C34878D82A}">
                    <a16:rowId xmlns:a16="http://schemas.microsoft.com/office/drawing/2014/main" val="10003"/>
                  </a:ext>
                </a:extLst>
              </a:tr>
              <a:tr h="339162">
                <a:tc>
                  <a:txBody>
                    <a:bodyPr/>
                    <a:lstStyle/>
                    <a:p>
                      <a:pPr algn="l"/>
                      <a:r>
                        <a:rPr kumimoji="1" lang="en-US" altLang="ja-JP" sz="1400" dirty="0" smtClean="0">
                          <a:latin typeface="Calibri" panose="020F0502020204030204" pitchFamily="34" charset="0"/>
                        </a:rPr>
                        <a:t>Panasonic (AAC / G.726 compatible)</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Off</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G.726</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AAC-LC</a:t>
                      </a:r>
                      <a:endParaRPr kumimoji="1" lang="ja-JP" altLang="en-US" sz="1400" dirty="0">
                        <a:latin typeface="Calibri" panose="020F0502020204030204" pitchFamily="34" charset="0"/>
                      </a:endParaRPr>
                    </a:p>
                  </a:txBody>
                  <a:tcPr marL="36000" marR="36000" marT="0" marB="0" anchor="ctr"/>
                </a:tc>
                <a:extLst>
                  <a:ext uri="{0D108BD9-81ED-4DB2-BD59-A6C34878D82A}">
                    <a16:rowId xmlns:a16="http://schemas.microsoft.com/office/drawing/2014/main" val="10004"/>
                  </a:ext>
                </a:extLst>
              </a:tr>
              <a:tr h="339162">
                <a:tc>
                  <a:txBody>
                    <a:bodyPr/>
                    <a:lstStyle/>
                    <a:p>
                      <a:pPr algn="l"/>
                      <a:r>
                        <a:rPr kumimoji="1" lang="en-US" altLang="ja-JP" sz="1400" dirty="0" smtClean="0">
                          <a:latin typeface="Calibri" panose="020F0502020204030204" pitchFamily="34" charset="0"/>
                        </a:rPr>
                        <a:t>Third-party cameras</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dirty="0" smtClean="0">
                          <a:latin typeface="Calibri" panose="020F0502020204030204" pitchFamily="34" charset="0"/>
                        </a:rPr>
                        <a:t>Off</a:t>
                      </a:r>
                      <a:endParaRPr kumimoji="1" lang="ja-JP" altLang="en-US" sz="1400" dirty="0">
                        <a:latin typeface="Calibri" panose="020F0502020204030204" pitchFamily="34" charset="0"/>
                      </a:endParaRPr>
                    </a:p>
                  </a:txBody>
                  <a:tcPr marL="36000" marR="36000" marT="0" marB="0" anchor="ctr"/>
                </a:tc>
                <a:tc>
                  <a:txBody>
                    <a:bodyPr/>
                    <a:lstStyle/>
                    <a:p>
                      <a:pPr algn="ctr"/>
                      <a:r>
                        <a:rPr kumimoji="1" lang="en-US" altLang="ja-JP" sz="1400" b="1" dirty="0" smtClean="0">
                          <a:latin typeface="Calibri" panose="020F0502020204030204" pitchFamily="34" charset="0"/>
                        </a:rPr>
                        <a:t>Off</a:t>
                      </a:r>
                      <a:endParaRPr kumimoji="1" lang="ja-JP" altLang="en-US" sz="1400" b="1" dirty="0">
                        <a:latin typeface="Calibri" panose="020F0502020204030204" pitchFamily="34" charset="0"/>
                      </a:endParaRPr>
                    </a:p>
                  </a:txBody>
                  <a:tcPr marL="36000" marR="36000" marT="0" marB="0" anchor="ctr"/>
                </a:tc>
                <a:tc>
                  <a:txBody>
                    <a:bodyPr/>
                    <a:lstStyle/>
                    <a:p>
                      <a:pPr algn="ctr"/>
                      <a:r>
                        <a:rPr kumimoji="1" lang="en-US" altLang="ja-JP" sz="1400" b="1" dirty="0" smtClean="0">
                          <a:latin typeface="Calibri" panose="020F0502020204030204" pitchFamily="34" charset="0"/>
                        </a:rPr>
                        <a:t>Off</a:t>
                      </a:r>
                      <a:endParaRPr kumimoji="1" lang="ja-JP" altLang="en-US" sz="1400" b="1" dirty="0">
                        <a:latin typeface="Calibri" panose="020F0502020204030204" pitchFamily="34" charset="0"/>
                      </a:endParaRPr>
                    </a:p>
                  </a:txBody>
                  <a:tcPr marL="36000" marR="36000" marT="0" marB="0" anchor="ctr"/>
                </a:tc>
                <a:extLst>
                  <a:ext uri="{0D108BD9-81ED-4DB2-BD59-A6C34878D82A}">
                    <a16:rowId xmlns:a16="http://schemas.microsoft.com/office/drawing/2014/main" val="10005"/>
                  </a:ext>
                </a:extLst>
              </a:tr>
            </a:tbl>
          </a:graphicData>
        </a:graphic>
      </p:graphicFrame>
      <p:sp>
        <p:nvSpPr>
          <p:cNvPr id="22" name="タイトル 1"/>
          <p:cNvSpPr>
            <a:spLocks noGrp="1"/>
          </p:cNvSpPr>
          <p:nvPr>
            <p:ph type="title"/>
          </p:nvPr>
        </p:nvSpPr>
        <p:spPr>
          <a:xfrm>
            <a:off x="251519" y="75739"/>
            <a:ext cx="5195123" cy="392415"/>
          </a:xfrm>
        </p:spPr>
        <p:txBody>
          <a:bodyPr>
            <a:normAutofit fontScale="90000"/>
          </a:bodyPr>
          <a:lstStyle/>
          <a:p>
            <a:r>
              <a:rPr kumimoji="1" lang="en-US" altLang="ja-JP" b="1" dirty="0">
                <a:latin typeface="Calibri" panose="020F0502020204030204" pitchFamily="34" charset="0"/>
              </a:rPr>
              <a:t>Emergency </a:t>
            </a:r>
            <a:r>
              <a:rPr kumimoji="1" lang="en-US" altLang="ja-JP" b="1" dirty="0" smtClean="0">
                <a:latin typeface="Calibri" panose="020F0502020204030204" pitchFamily="34" charset="0"/>
              </a:rPr>
              <a:t>audio recording function</a:t>
            </a:r>
            <a:r>
              <a:rPr kumimoji="1" lang="ja-JP" altLang="en-US" b="1" dirty="0" smtClean="0">
                <a:latin typeface="Calibri" panose="020F0502020204030204" pitchFamily="34" charset="0"/>
              </a:rPr>
              <a:t>　</a:t>
            </a:r>
            <a:r>
              <a:rPr kumimoji="1" lang="en-US" altLang="ja-JP" b="1" dirty="0" smtClean="0">
                <a:latin typeface="Calibri" panose="020F0502020204030204" pitchFamily="34" charset="0"/>
              </a:rPr>
              <a:t>2/2</a:t>
            </a:r>
            <a:endParaRPr kumimoji="1" lang="ja-JP" altLang="en-US" b="1" dirty="0">
              <a:latin typeface="Calibri" panose="020F0502020204030204" pitchFamily="34" charset="0"/>
            </a:endParaRPr>
          </a:p>
        </p:txBody>
      </p:sp>
      <p:sp>
        <p:nvSpPr>
          <p:cNvPr id="23" name="テキスト ボックス 2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24" name="正方形/長方形 23"/>
          <p:cNvSpPr/>
          <p:nvPr/>
        </p:nvSpPr>
        <p:spPr>
          <a:xfrm>
            <a:off x="366695" y="711562"/>
            <a:ext cx="8236351" cy="1631216"/>
          </a:xfrm>
          <a:prstGeom prst="rect">
            <a:avLst/>
          </a:prstGeom>
        </p:spPr>
        <p:txBody>
          <a:bodyPr wrap="square">
            <a:spAutoFit/>
          </a:bodyPr>
          <a:lstStyle/>
          <a:p>
            <a:pPr lvl="0" algn="l"/>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Cameras that do not support audio functions , audio will not be recorded even when it is set to a value other than “Off”.</a:t>
            </a:r>
          </a:p>
          <a:p>
            <a:pPr marL="285750" lvl="0" indent="-285750" algn="l">
              <a:buFont typeface="Wingdings" panose="05000000000000000000" pitchFamily="2" charset="2"/>
              <a:buChar char="ü"/>
            </a:pP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Depending </a:t>
            </a: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on the timing when emergency recording is started, audio may be recorded </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the </a:t>
            </a: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end of the previous recording data just before the emergency recording</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p>
          <a:p>
            <a:pPr marL="285750" lvl="0" indent="-285750" algn="l">
              <a:buFont typeface="Wingdings" panose="05000000000000000000" pitchFamily="2" charset="2"/>
              <a:buChar char="ü"/>
            </a:pP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Actual operation when emergency recording setting is used with audio incompatible or AAC-LC noncompliant camera is as shown in the table below</a:t>
            </a:r>
          </a:p>
        </p:txBody>
      </p:sp>
      <p:sp>
        <p:nvSpPr>
          <p:cNvPr id="7"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656539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93298" y="607378"/>
            <a:ext cx="8584480" cy="895424"/>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It is setting to raise the bit rate of the camera used for business intelligence </a:t>
            </a:r>
            <a:r>
              <a:rPr lang="en-US" altLang="ja-JP" sz="1600" dirty="0" smtClean="0">
                <a:solidFill>
                  <a:schemeClr val="tx1"/>
                </a:solidFill>
                <a:effectLst/>
                <a:latin typeface="Calibri" panose="020F0502020204030204" pitchFamily="34" charset="0"/>
              </a:rPr>
              <a:t>function.</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A menu is added to "Extension Functions&gt; Business Intelligence".</a:t>
            </a:r>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endParaRPr lang="en-US" altLang="ja-JP" sz="1600" dirty="0" smtClean="0">
              <a:solidFill>
                <a:schemeClr val="tx1"/>
              </a:solidFill>
              <a:effectLst/>
              <a:latin typeface="Calibri" panose="020F0502020204030204" pitchFamily="34" charset="0"/>
            </a:endParaRPr>
          </a:p>
        </p:txBody>
      </p:sp>
      <p:graphicFrame>
        <p:nvGraphicFramePr>
          <p:cNvPr id="18" name="表 17"/>
          <p:cNvGraphicFramePr>
            <a:graphicFrameLocks noGrp="1"/>
          </p:cNvGraphicFramePr>
          <p:nvPr>
            <p:extLst>
              <p:ext uri="{D42A27DB-BD31-4B8C-83A1-F6EECF244321}">
                <p14:modId xmlns:p14="http://schemas.microsoft.com/office/powerpoint/2010/main" val="3738759499"/>
              </p:ext>
            </p:extLst>
          </p:nvPr>
        </p:nvGraphicFramePr>
        <p:xfrm>
          <a:off x="3673513" y="3527299"/>
          <a:ext cx="4993419" cy="1240616"/>
        </p:xfrm>
        <a:graphic>
          <a:graphicData uri="http://schemas.openxmlformats.org/drawingml/2006/table">
            <a:tbl>
              <a:tblPr firstRow="1" firstCol="1">
                <a:tableStyleId>{5C22544A-7EE6-4342-B048-85BDC9FD1C3A}</a:tableStyleId>
              </a:tblPr>
              <a:tblGrid>
                <a:gridCol w="2304084">
                  <a:extLst>
                    <a:ext uri="{9D8B030D-6E8A-4147-A177-3AD203B41FA5}">
                      <a16:colId xmlns:a16="http://schemas.microsoft.com/office/drawing/2014/main" val="20000"/>
                    </a:ext>
                  </a:extLst>
                </a:gridCol>
                <a:gridCol w="1321710">
                  <a:extLst>
                    <a:ext uri="{9D8B030D-6E8A-4147-A177-3AD203B41FA5}">
                      <a16:colId xmlns:a16="http://schemas.microsoft.com/office/drawing/2014/main" val="20001"/>
                    </a:ext>
                  </a:extLst>
                </a:gridCol>
                <a:gridCol w="1367625">
                  <a:extLst>
                    <a:ext uri="{9D8B030D-6E8A-4147-A177-3AD203B41FA5}">
                      <a16:colId xmlns:a16="http://schemas.microsoft.com/office/drawing/2014/main" val="20002"/>
                    </a:ext>
                  </a:extLst>
                </a:gridCol>
              </a:tblGrid>
              <a:tr h="230144">
                <a:tc>
                  <a:txBody>
                    <a:bodyPr/>
                    <a:lstStyle/>
                    <a:p>
                      <a:pPr algn="ctr"/>
                      <a:r>
                        <a:rPr kumimoji="1" lang="en-US" altLang="ja-JP" sz="1050" dirty="0" smtClean="0">
                          <a:latin typeface="Calibri" panose="020F0502020204030204" pitchFamily="34" charset="0"/>
                        </a:rPr>
                        <a:t>Representative part number</a:t>
                      </a:r>
                    </a:p>
                    <a:p>
                      <a:pPr algn="ctr"/>
                      <a:r>
                        <a:rPr kumimoji="1" lang="en-US" altLang="ja-JP" sz="1050" dirty="0" smtClean="0">
                          <a:latin typeface="Calibri" panose="020F0502020204030204" pitchFamily="34" charset="0"/>
                        </a:rPr>
                        <a:t>/ compression method</a:t>
                      </a:r>
                    </a:p>
                  </a:txBody>
                  <a:tcPr marL="36000" marR="36000" marT="0" marB="0" anchor="ctr"/>
                </a:tc>
                <a:tc gridSpan="2">
                  <a:txBody>
                    <a:bodyPr/>
                    <a:lstStyle/>
                    <a:p>
                      <a:pPr algn="ctr"/>
                      <a:r>
                        <a:rPr lang="en-US" altLang="ja-JP" sz="1050" b="1" dirty="0" smtClean="0">
                          <a:solidFill>
                            <a:schemeClr val="bg1"/>
                          </a:solidFill>
                          <a:effectLst/>
                          <a:latin typeface="Calibri" panose="020F0502020204030204" pitchFamily="34" charset="0"/>
                          <a:ea typeface="Tahoma" panose="020B0604030504040204" pitchFamily="34" charset="0"/>
                          <a:cs typeface="Tahoma" panose="020B0604030504040204" pitchFamily="34" charset="0"/>
                        </a:rPr>
                        <a:t>High Quality mode</a:t>
                      </a:r>
                      <a:endParaRPr kumimoji="1" lang="en-US" altLang="ja-JP" sz="1050" dirty="0" smtClean="0">
                        <a:latin typeface="Calibri" panose="020F0502020204030204" pitchFamily="34" charset="0"/>
                      </a:endParaRPr>
                    </a:p>
                    <a:p>
                      <a:pPr algn="ctr"/>
                      <a:r>
                        <a:rPr kumimoji="1" lang="en-US" altLang="ja-JP" sz="1050" dirty="0" smtClean="0">
                          <a:latin typeface="Calibri" panose="020F0502020204030204" pitchFamily="34" charset="0"/>
                        </a:rPr>
                        <a:t>Off</a:t>
                      </a:r>
                      <a:r>
                        <a:rPr kumimoji="1" lang="ja-JP" altLang="en-US" sz="1050" dirty="0" smtClean="0">
                          <a:latin typeface="Calibri" panose="020F0502020204030204" pitchFamily="34" charset="0"/>
                        </a:rPr>
                        <a:t>　　　　｜　　　　</a:t>
                      </a:r>
                      <a:r>
                        <a:rPr kumimoji="1" lang="en-US" altLang="ja-JP" sz="1050" dirty="0" smtClean="0">
                          <a:latin typeface="Calibri" panose="020F0502020204030204" pitchFamily="34" charset="0"/>
                        </a:rPr>
                        <a:t>On</a:t>
                      </a:r>
                      <a:r>
                        <a:rPr kumimoji="1" lang="ja-JP" altLang="en-US" sz="1050" dirty="0" smtClean="0">
                          <a:latin typeface="Calibri" panose="020F0502020204030204" pitchFamily="34" charset="0"/>
                        </a:rPr>
                        <a:t>　　</a:t>
                      </a:r>
                      <a:endParaRPr kumimoji="1" lang="ja-JP" altLang="en-US" sz="1050" dirty="0">
                        <a:latin typeface="Calibri" panose="020F0502020204030204" pitchFamily="34" charset="0"/>
                      </a:endParaRPr>
                    </a:p>
                  </a:txBody>
                  <a:tcPr marL="36000" marR="36000" marT="0" marB="0" anchor="ctr"/>
                </a:tc>
                <a:tc hMerge="1">
                  <a:txBody>
                    <a:bodyPr/>
                    <a:lstStyle/>
                    <a:p>
                      <a:endParaRPr kumimoji="1" lang="ja-JP" altLang="en-US"/>
                    </a:p>
                  </a:txBody>
                  <a:tcPr/>
                </a:tc>
                <a:extLst>
                  <a:ext uri="{0D108BD9-81ED-4DB2-BD59-A6C34878D82A}">
                    <a16:rowId xmlns:a16="http://schemas.microsoft.com/office/drawing/2014/main" val="10000"/>
                  </a:ext>
                </a:extLst>
              </a:tr>
              <a:tr h="230144">
                <a:tc>
                  <a:txBody>
                    <a:bodyPr/>
                    <a:lstStyle/>
                    <a:p>
                      <a:pPr algn="l"/>
                      <a:r>
                        <a:rPr kumimoji="1" lang="en-US" altLang="ja-JP" sz="1050" dirty="0" smtClean="0">
                          <a:latin typeface="Calibri" panose="020F0502020204030204" pitchFamily="34" charset="0"/>
                        </a:rPr>
                        <a:t>SP304V</a:t>
                      </a:r>
                      <a:r>
                        <a:rPr kumimoji="1" lang="en-US" altLang="ja-JP" sz="1050" baseline="0" dirty="0" smtClean="0">
                          <a:latin typeface="Calibri" panose="020F0502020204030204" pitchFamily="34" charset="0"/>
                        </a:rPr>
                        <a:t>     /   </a:t>
                      </a:r>
                      <a:r>
                        <a:rPr kumimoji="1" lang="en-US" altLang="ja-JP" sz="1050" dirty="0" smtClean="0">
                          <a:latin typeface="Calibri" panose="020F0502020204030204" pitchFamily="34" charset="0"/>
                        </a:rPr>
                        <a:t>H.264</a:t>
                      </a:r>
                      <a:endParaRPr kumimoji="1" lang="ja-JP" altLang="en-US" sz="1050" dirty="0">
                        <a:latin typeface="Calibri" panose="020F0502020204030204" pitchFamily="34" charset="0"/>
                      </a:endParaRPr>
                    </a:p>
                  </a:txBody>
                  <a:tcPr marL="36000" marR="36000" marT="0" marB="0" anchor="ctr"/>
                </a:tc>
                <a:tc>
                  <a:txBody>
                    <a:bodyPr/>
                    <a:lstStyle/>
                    <a:p>
                      <a:pPr algn="ctr"/>
                      <a:r>
                        <a:rPr kumimoji="1" lang="en-US" altLang="ja-JP" sz="1050" dirty="0" smtClean="0">
                          <a:latin typeface="Calibri" panose="020F0502020204030204" pitchFamily="34" charset="0"/>
                        </a:rPr>
                        <a:t>4096 kbps</a:t>
                      </a:r>
                      <a:endParaRPr kumimoji="1" lang="ja-JP" altLang="en-US" sz="1050" dirty="0">
                        <a:latin typeface="Calibri" panose="020F0502020204030204" pitchFamily="34" charset="0"/>
                      </a:endParaRPr>
                    </a:p>
                  </a:txBody>
                  <a:tcPr marL="36000" marR="36000" marT="0" marB="0" anchor="ctr"/>
                </a:tc>
                <a:tc rowSpan="4">
                  <a:txBody>
                    <a:bodyPr/>
                    <a:lstStyle/>
                    <a:p>
                      <a:pPr algn="ctr"/>
                      <a:r>
                        <a:rPr kumimoji="1" lang="en-US" altLang="ja-JP" sz="1600" b="1" dirty="0" smtClean="0">
                          <a:solidFill>
                            <a:srgbClr val="FF0000"/>
                          </a:solidFill>
                          <a:latin typeface="Calibri" panose="020F0502020204030204" pitchFamily="34" charset="0"/>
                        </a:rPr>
                        <a:t>4096</a:t>
                      </a:r>
                      <a:r>
                        <a:rPr kumimoji="1" lang="en-US" altLang="ja-JP" sz="1600" b="1" baseline="0" dirty="0" smtClean="0">
                          <a:solidFill>
                            <a:srgbClr val="FF0000"/>
                          </a:solidFill>
                          <a:latin typeface="Calibri" panose="020F0502020204030204" pitchFamily="34" charset="0"/>
                        </a:rPr>
                        <a:t> kbps</a:t>
                      </a:r>
                      <a:endParaRPr kumimoji="1" lang="ja-JP" altLang="en-US" sz="1600" b="1" dirty="0">
                        <a:solidFill>
                          <a:srgbClr val="FF0000"/>
                        </a:solidFill>
                        <a:latin typeface="Calibri" panose="020F0502020204030204" pitchFamily="34" charset="0"/>
                      </a:endParaRPr>
                    </a:p>
                  </a:txBody>
                  <a:tcPr marL="36000" marR="36000" marT="0" marB="0" anchor="ctr"/>
                </a:tc>
                <a:extLst>
                  <a:ext uri="{0D108BD9-81ED-4DB2-BD59-A6C34878D82A}">
                    <a16:rowId xmlns:a16="http://schemas.microsoft.com/office/drawing/2014/main" val="10001"/>
                  </a:ext>
                </a:extLst>
              </a:tr>
              <a:tr h="230144">
                <a:tc>
                  <a:txBody>
                    <a:bodyPr/>
                    <a:lstStyle/>
                    <a:p>
                      <a:pPr algn="l"/>
                      <a:r>
                        <a:rPr kumimoji="1" lang="en-US" altLang="ja-JP" sz="1050" dirty="0" smtClean="0">
                          <a:latin typeface="Calibri" panose="020F0502020204030204" pitchFamily="34" charset="0"/>
                        </a:rPr>
                        <a:t>SPN310V  /   H.264</a:t>
                      </a:r>
                      <a:endParaRPr kumimoji="1" lang="ja-JP" altLang="en-US" sz="1050" dirty="0">
                        <a:latin typeface="Calibri" panose="020F0502020204030204" pitchFamily="34" charset="0"/>
                      </a:endParaRPr>
                    </a:p>
                  </a:txBody>
                  <a:tcPr marL="36000" marR="36000" marT="0" marB="0" anchor="ctr"/>
                </a:tc>
                <a:tc>
                  <a:txBody>
                    <a:bodyPr/>
                    <a:lstStyle/>
                    <a:p>
                      <a:pPr algn="ctr"/>
                      <a:r>
                        <a:rPr kumimoji="1" lang="en-US" altLang="ja-JP" sz="1050" dirty="0" smtClean="0">
                          <a:latin typeface="Calibri" panose="020F0502020204030204" pitchFamily="34" charset="0"/>
                        </a:rPr>
                        <a:t>3072</a:t>
                      </a:r>
                      <a:r>
                        <a:rPr kumimoji="1" lang="en-US" altLang="ja-JP" sz="1050" baseline="0" dirty="0" smtClean="0">
                          <a:latin typeface="Calibri" panose="020F0502020204030204" pitchFamily="34" charset="0"/>
                        </a:rPr>
                        <a:t> kbps</a:t>
                      </a:r>
                      <a:endParaRPr kumimoji="1" lang="ja-JP" altLang="en-US" sz="1050" dirty="0">
                        <a:latin typeface="Calibri" panose="020F0502020204030204" pitchFamily="34" charset="0"/>
                      </a:endParaRPr>
                    </a:p>
                  </a:txBody>
                  <a:tcPr marL="36000" marR="36000" marT="0" marB="0" anchor="ctr"/>
                </a:tc>
                <a:tc vMerge="1">
                  <a:txBody>
                    <a:bodyPr/>
                    <a:lstStyle/>
                    <a:p>
                      <a:pPr algn="ctr"/>
                      <a:endParaRPr kumimoji="1" lang="ja-JP" altLang="en-US" sz="1200" dirty="0"/>
                    </a:p>
                  </a:txBody>
                  <a:tcPr marL="36000" marR="36000" marT="0" marB="0" anchor="ctr"/>
                </a:tc>
                <a:extLst>
                  <a:ext uri="{0D108BD9-81ED-4DB2-BD59-A6C34878D82A}">
                    <a16:rowId xmlns:a16="http://schemas.microsoft.com/office/drawing/2014/main" val="10002"/>
                  </a:ext>
                </a:extLst>
              </a:tr>
              <a:tr h="230144">
                <a:tc>
                  <a:txBody>
                    <a:bodyPr/>
                    <a:lstStyle/>
                    <a:p>
                      <a:pPr algn="l"/>
                      <a:r>
                        <a:rPr kumimoji="1" lang="en-US" altLang="ja-JP" sz="1050" dirty="0" smtClean="0">
                          <a:latin typeface="Calibri" panose="020F0502020204030204" pitchFamily="34" charset="0"/>
                        </a:rPr>
                        <a:t>S1110V</a:t>
                      </a:r>
                      <a:r>
                        <a:rPr kumimoji="1" lang="en-US" altLang="ja-JP" sz="1050" baseline="0" dirty="0" smtClean="0">
                          <a:latin typeface="Calibri" panose="020F0502020204030204" pitchFamily="34" charset="0"/>
                        </a:rPr>
                        <a:t>     /   H.264</a:t>
                      </a:r>
                      <a:endParaRPr kumimoji="1" lang="ja-JP" altLang="en-US" sz="1050" dirty="0">
                        <a:latin typeface="Calibri" panose="020F0502020204030204" pitchFamily="34" charset="0"/>
                      </a:endParaRPr>
                    </a:p>
                  </a:txBody>
                  <a:tcPr marL="36000" marR="36000" marT="0" marB="0" anchor="ctr"/>
                </a:tc>
                <a:tc>
                  <a:txBody>
                    <a:bodyPr/>
                    <a:lstStyle/>
                    <a:p>
                      <a:pPr algn="ctr"/>
                      <a:r>
                        <a:rPr kumimoji="1" lang="en-US" altLang="ja-JP" sz="1050" dirty="0" smtClean="0">
                          <a:latin typeface="Calibri" panose="020F0502020204030204" pitchFamily="34" charset="0"/>
                        </a:rPr>
                        <a:t>3072 kbps</a:t>
                      </a:r>
                      <a:endParaRPr kumimoji="1" lang="ja-JP" altLang="en-US" sz="1050" dirty="0">
                        <a:latin typeface="Calibri" panose="020F0502020204030204" pitchFamily="34" charset="0"/>
                      </a:endParaRPr>
                    </a:p>
                  </a:txBody>
                  <a:tcPr marL="36000" marR="36000" marT="0" marB="0" anchor="ctr"/>
                </a:tc>
                <a:tc vMerge="1">
                  <a:txBody>
                    <a:bodyPr/>
                    <a:lstStyle/>
                    <a:p>
                      <a:pPr algn="ctr"/>
                      <a:endParaRPr kumimoji="1" lang="ja-JP" altLang="en-US" sz="1200" dirty="0"/>
                    </a:p>
                  </a:txBody>
                  <a:tcPr marL="36000" marR="36000" marT="0" marB="0" anchor="ctr"/>
                </a:tc>
                <a:extLst>
                  <a:ext uri="{0D108BD9-81ED-4DB2-BD59-A6C34878D82A}">
                    <a16:rowId xmlns:a16="http://schemas.microsoft.com/office/drawing/2014/main" val="10003"/>
                  </a:ext>
                </a:extLst>
              </a:tr>
              <a:tr h="230144">
                <a:tc>
                  <a:txBody>
                    <a:bodyPr/>
                    <a:lstStyle/>
                    <a:p>
                      <a:pPr algn="l"/>
                      <a:r>
                        <a:rPr kumimoji="1" lang="en-US" altLang="ja-JP" sz="1050" dirty="0" smtClean="0">
                          <a:latin typeface="Calibri" panose="020F0502020204030204" pitchFamily="34" charset="0"/>
                        </a:rPr>
                        <a:t>S1110V     /   H.265</a:t>
                      </a:r>
                      <a:endParaRPr kumimoji="1" lang="ja-JP" altLang="en-US" sz="1050" dirty="0">
                        <a:latin typeface="Calibri" panose="020F0502020204030204" pitchFamily="34" charset="0"/>
                      </a:endParaRPr>
                    </a:p>
                  </a:txBody>
                  <a:tcPr marL="36000" marR="36000" marT="0" marB="0" anchor="ctr"/>
                </a:tc>
                <a:tc>
                  <a:txBody>
                    <a:bodyPr/>
                    <a:lstStyle/>
                    <a:p>
                      <a:pPr algn="ctr"/>
                      <a:r>
                        <a:rPr kumimoji="1" lang="en-US" altLang="ja-JP" sz="1050" dirty="0" smtClean="0">
                          <a:latin typeface="Calibri" panose="020F0502020204030204" pitchFamily="34" charset="0"/>
                        </a:rPr>
                        <a:t>2048 kbps</a:t>
                      </a:r>
                      <a:endParaRPr kumimoji="1" lang="ja-JP" altLang="en-US" sz="1050" dirty="0">
                        <a:latin typeface="Calibri" panose="020F0502020204030204" pitchFamily="34" charset="0"/>
                      </a:endParaRPr>
                    </a:p>
                  </a:txBody>
                  <a:tcPr marL="36000" marR="36000" marT="0" marB="0" anchor="ctr"/>
                </a:tc>
                <a:tc vMerge="1">
                  <a:txBody>
                    <a:bodyPr/>
                    <a:lstStyle/>
                    <a:p>
                      <a:pPr algn="ctr"/>
                      <a:endParaRPr kumimoji="1" lang="ja-JP" altLang="en-US" sz="1200" dirty="0"/>
                    </a:p>
                  </a:txBody>
                  <a:tcPr marL="36000" marR="36000" marT="0" marB="0" anchor="ctr"/>
                </a:tc>
                <a:extLst>
                  <a:ext uri="{0D108BD9-81ED-4DB2-BD59-A6C34878D82A}">
                    <a16:rowId xmlns:a16="http://schemas.microsoft.com/office/drawing/2014/main" val="10004"/>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69" y="1247459"/>
            <a:ext cx="6772169" cy="216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3833078" y="2493632"/>
            <a:ext cx="3294960" cy="686891"/>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タイトル 1"/>
          <p:cNvSpPr>
            <a:spLocks noGrp="1"/>
          </p:cNvSpPr>
          <p:nvPr>
            <p:ph type="title"/>
          </p:nvPr>
        </p:nvSpPr>
        <p:spPr>
          <a:xfrm>
            <a:off x="251520" y="75739"/>
            <a:ext cx="5584738" cy="392415"/>
          </a:xfrm>
        </p:spPr>
        <p:txBody>
          <a:bodyPr>
            <a:normAutofit fontScale="90000"/>
          </a:bodyPr>
          <a:lstStyle/>
          <a:p>
            <a:r>
              <a:rPr kumimoji="1" lang="en-US" altLang="ja-JP" b="1" dirty="0">
                <a:latin typeface="Calibri" panose="020F0502020204030204" pitchFamily="34" charset="0"/>
              </a:rPr>
              <a:t>High quality setting of business intelligence </a:t>
            </a:r>
            <a:endParaRPr kumimoji="1" lang="ja-JP" altLang="en-US" b="1" dirty="0">
              <a:latin typeface="Calibri" panose="020F0502020204030204" pitchFamily="34" charset="0"/>
            </a:endParaRPr>
          </a:p>
        </p:txBody>
      </p:sp>
      <p:sp>
        <p:nvSpPr>
          <p:cNvPr id="21" name="テキスト ボックス 20"/>
          <p:cNvSpPr txBox="1"/>
          <p:nvPr/>
        </p:nvSpPr>
        <p:spPr>
          <a:xfrm>
            <a:off x="6107713" y="104072"/>
            <a:ext cx="1512000" cy="338554"/>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23" name="正方形/長方形 22"/>
          <p:cNvSpPr/>
          <p:nvPr/>
        </p:nvSpPr>
        <p:spPr>
          <a:xfrm>
            <a:off x="331031" y="3542207"/>
            <a:ext cx="3819548" cy="984885"/>
          </a:xfrm>
          <a:prstGeom prst="rect">
            <a:avLst/>
          </a:prstGeom>
        </p:spPr>
        <p:txBody>
          <a:bodyPr wrap="square">
            <a:spAutoFit/>
          </a:bodyPr>
          <a:lstStyle/>
          <a:p>
            <a:pPr lvl="0" algn="l"/>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lvl="0" indent="-285750" algn="l">
              <a:buFont typeface="Wingdings" panose="05000000000000000000" pitchFamily="2" charset="2"/>
              <a:buChar char="ü"/>
            </a:pP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The bit rate corresponding to Off / </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On</a:t>
            </a:r>
          </a:p>
          <a:p>
            <a:pPr lvl="0" algn="l"/>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in High Quality </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mode is </a:t>
            </a: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as shown </a:t>
            </a:r>
            <a:endPar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a:p>
            <a:pPr lvl="0" algn="l"/>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 </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       in </a:t>
            </a:r>
            <a:r>
              <a:rPr lang="en-US" altLang="ja-JP" dirty="0">
                <a:solidFill>
                  <a:srgbClr val="0A54A0"/>
                </a:solidFill>
                <a:effectLst/>
                <a:latin typeface="Calibri" panose="020F0502020204030204" pitchFamily="34" charset="0"/>
                <a:ea typeface="Tahoma" panose="020B0604030504040204" pitchFamily="34" charset="0"/>
                <a:cs typeface="Tahoma" panose="020B0604030504040204" pitchFamily="34" charset="0"/>
              </a:rPr>
              <a:t>the table on the right</a:t>
            </a:r>
            <a:r>
              <a:rPr lang="en-US" altLang="ja-JP" dirty="0" smtClean="0">
                <a:solidFill>
                  <a:srgbClr val="0A54A0"/>
                </a:solidFill>
                <a:effectLst/>
                <a:latin typeface="Calibri" panose="020F0502020204030204" pitchFamily="34" charset="0"/>
                <a:ea typeface="Tahoma" panose="020B0604030504040204" pitchFamily="34" charset="0"/>
                <a:cs typeface="Tahoma" panose="020B0604030504040204" pitchFamily="34" charset="0"/>
              </a:rPr>
              <a:t>.</a:t>
            </a:r>
            <a:endParaRPr lang="en-US" altLang="ja-JP" b="1" dirty="0">
              <a:solidFill>
                <a:srgbClr val="0A54A0"/>
              </a:solidFill>
              <a:effectLst/>
              <a:latin typeface="Calibri" panose="020F0502020204030204" pitchFamily="34" charset="0"/>
              <a:ea typeface="Tahoma" panose="020B0604030504040204" pitchFamily="34" charset="0"/>
              <a:cs typeface="Tahoma" panose="020B0604030504040204" pitchFamily="34" charset="0"/>
            </a:endParaRPr>
          </a:p>
        </p:txBody>
      </p:sp>
      <p:sp>
        <p:nvSpPr>
          <p:cNvPr id="10"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89364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919" r="38943" b="19354"/>
          <a:stretch/>
        </p:blipFill>
        <p:spPr bwMode="auto">
          <a:xfrm>
            <a:off x="586448" y="1151861"/>
            <a:ext cx="4639690" cy="15097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テキスト ボックス 20"/>
          <p:cNvSpPr txBox="1"/>
          <p:nvPr/>
        </p:nvSpPr>
        <p:spPr>
          <a:xfrm>
            <a:off x="707774" y="1805513"/>
            <a:ext cx="4327540" cy="184666"/>
          </a:xfrm>
          <a:prstGeom prst="rect">
            <a:avLst/>
          </a:prstGeom>
          <a:noFill/>
        </p:spPr>
        <p:txBody>
          <a:bodyPr wrap="square" lIns="0" tIns="0" rIns="0" bIns="0" rtlCol="0">
            <a:spAutoFit/>
          </a:bodyPr>
          <a:lstStyle/>
          <a:p>
            <a:pPr algn="l"/>
            <a:r>
              <a:rPr kumimoji="1" lang="ja-JP" altLang="en-US" sz="1200" dirty="0" smtClean="0">
                <a:solidFill>
                  <a:schemeClr val="tx2"/>
                </a:solidFill>
                <a:effectLst/>
                <a:latin typeface="HGPｺﾞｼｯｸE" panose="020B0900000000000000" pitchFamily="50" charset="-128"/>
              </a:rPr>
              <a:t>□全画面表示でアスペクト比を維持する（ライブシーケンス時除く）</a:t>
            </a:r>
            <a:endParaRPr kumimoji="1" lang="ja-JP" altLang="en-US" sz="1200" dirty="0">
              <a:solidFill>
                <a:schemeClr val="tx2"/>
              </a:solidFill>
              <a:effectLst/>
              <a:latin typeface="HGPｺﾞｼｯｸE" panose="020B0900000000000000" pitchFamily="50" charset="-128"/>
            </a:endParaRPr>
          </a:p>
        </p:txBody>
      </p:sp>
      <p:sp>
        <p:nvSpPr>
          <p:cNvPr id="22" name="正方形/長方形 21"/>
          <p:cNvSpPr/>
          <p:nvPr/>
        </p:nvSpPr>
        <p:spPr>
          <a:xfrm>
            <a:off x="678047" y="1797893"/>
            <a:ext cx="4357267" cy="259432"/>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7" name="タイトル 1"/>
          <p:cNvSpPr txBox="1">
            <a:spLocks/>
          </p:cNvSpPr>
          <p:nvPr/>
        </p:nvSpPr>
        <p:spPr>
          <a:xfrm>
            <a:off x="251520" y="75739"/>
            <a:ext cx="6147506" cy="392415"/>
          </a:xfrm>
          <a:prstGeom prst="rect">
            <a:avLst/>
          </a:prstGeom>
        </p:spPr>
        <p:txBody>
          <a:bodyPr vert="horz" lIns="91440" tIns="45720" rIns="91440" bIns="45720" rtlCol="0" anchor="ctr">
            <a:normAutofit fontScale="90000" lnSpcReduction="20000"/>
          </a:bodyPr>
          <a:lstStyle>
            <a:lvl1pPr algn="l" defTabSz="457200" rtl="0" eaLnBrk="1" latinLnBrk="0" hangingPunct="1">
              <a:spcBef>
                <a:spcPct val="0"/>
              </a:spcBef>
              <a:buNone/>
              <a:defRPr sz="2400" b="0" kern="1200">
                <a:solidFill>
                  <a:schemeClr val="bg1"/>
                </a:solidFill>
                <a:latin typeface="+mj-lt"/>
                <a:ea typeface="+mj-ea"/>
                <a:cs typeface="+mj-cs"/>
              </a:defRPr>
            </a:lvl1pPr>
          </a:lstStyle>
          <a:p>
            <a:pPr fontAlgn="auto">
              <a:spcAft>
                <a:spcPts val="0"/>
              </a:spcAft>
            </a:pPr>
            <a:r>
              <a:rPr lang="en-US" altLang="ja-JP" b="1" dirty="0" smtClean="0">
                <a:effectLst/>
                <a:latin typeface="Calibri" panose="020F0502020204030204" pitchFamily="34" charset="0"/>
              </a:rPr>
              <a:t>Maintaining </a:t>
            </a:r>
            <a:r>
              <a:rPr lang="en-US" altLang="ja-JP" b="1" dirty="0">
                <a:effectLst/>
                <a:latin typeface="Calibri" panose="020F0502020204030204" pitchFamily="34" charset="0"/>
              </a:rPr>
              <a:t>the aspect ratio of full screen </a:t>
            </a:r>
            <a:r>
              <a:rPr lang="en-US" altLang="ja-JP" b="1" dirty="0" smtClean="0">
                <a:effectLst/>
                <a:latin typeface="Calibri" panose="020F0502020204030204" pitchFamily="34" charset="0"/>
              </a:rPr>
              <a:t>display</a:t>
            </a:r>
            <a:endParaRPr kumimoji="1" lang="ja-JP" altLang="en-US" b="1" dirty="0">
              <a:effectLst/>
              <a:latin typeface="Calibri" panose="020F0502020204030204" pitchFamily="34" charset="0"/>
            </a:endParaRPr>
          </a:p>
        </p:txBody>
      </p:sp>
      <p:sp>
        <p:nvSpPr>
          <p:cNvPr id="68" name="テキスト ボックス 67"/>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2.40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2.40</a:t>
            </a:r>
            <a:endParaRPr kumimoji="1" lang="ja-JP" altLang="en-US" sz="800" dirty="0">
              <a:solidFill>
                <a:schemeClr val="tx2"/>
              </a:solidFill>
              <a:effectLst/>
              <a:latin typeface="Calibri" panose="020F0502020204030204" pitchFamily="34" charset="0"/>
            </a:endParaRPr>
          </a:p>
        </p:txBody>
      </p:sp>
      <p:sp>
        <p:nvSpPr>
          <p:cNvPr id="69" name="テキスト ボックス 68"/>
          <p:cNvSpPr txBox="1"/>
          <p:nvPr/>
        </p:nvSpPr>
        <p:spPr>
          <a:xfrm>
            <a:off x="344367" y="734593"/>
            <a:ext cx="8584480" cy="3956677"/>
          </a:xfrm>
          <a:prstGeom prst="rect">
            <a:avLst/>
          </a:prstGeom>
          <a:solidFill>
            <a:srgbClr val="FFFFFF"/>
          </a:solidFill>
          <a:ln>
            <a:noFill/>
          </a:ln>
        </p:spPr>
        <p:txBody>
          <a:bodyPr wrap="square" lIns="77925" tIns="38963" rIns="77925" bIns="38963" rtlCol="0" anchor="t">
            <a:noAutofit/>
          </a:bodyPr>
          <a:lstStyle>
            <a:defPPr>
              <a:defRPr lang="ja-JP"/>
            </a:defPPr>
            <a:lvl1pPr fontAlgn="auto">
              <a:spcBef>
                <a:spcPts val="0"/>
              </a:spcBef>
              <a:spcAft>
                <a:spcPts val="0"/>
              </a:spcAft>
              <a:defRPr b="1">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A function to keep the aspect ratio for the full screen display has been </a:t>
            </a:r>
            <a:r>
              <a:rPr lang="en-US" altLang="ja-JP" sz="1600" dirty="0" smtClean="0">
                <a:solidFill>
                  <a:schemeClr val="tx1"/>
                </a:solidFill>
                <a:effectLst/>
                <a:latin typeface="Calibri" panose="020F0502020204030204" pitchFamily="34" charset="0"/>
              </a:rPr>
              <a:t>added.</a:t>
            </a:r>
          </a:p>
          <a:p>
            <a:pPr marL="285750" indent="-285750" algn="l">
              <a:buFont typeface="Wingdings" panose="05000000000000000000" pitchFamily="2" charset="2"/>
              <a:buChar char="n"/>
            </a:pPr>
            <a:r>
              <a:rPr lang="en-US" altLang="ja-JP" sz="1600" dirty="0">
                <a:solidFill>
                  <a:schemeClr val="tx1"/>
                </a:solidFill>
                <a:effectLst/>
                <a:latin typeface="Calibri" panose="020F0502020204030204" pitchFamily="34" charset="0"/>
              </a:rPr>
              <a:t>Keep the aspect ratio for the full screen display (Except during live sequence)</a:t>
            </a:r>
          </a:p>
          <a:p>
            <a:pPr algn="l"/>
            <a:r>
              <a:rPr lang="en-US" altLang="ja-JP" b="0" dirty="0" smtClean="0">
                <a:solidFill>
                  <a:schemeClr val="tx1"/>
                </a:solidFill>
                <a:effectLst/>
                <a:latin typeface="Calibri" panose="020F0502020204030204" pitchFamily="34" charset="0"/>
              </a:rPr>
              <a:t>       For </a:t>
            </a:r>
            <a:r>
              <a:rPr lang="en-US" altLang="ja-JP" b="0" dirty="0">
                <a:solidFill>
                  <a:schemeClr val="tx1"/>
                </a:solidFill>
                <a:effectLst/>
                <a:latin typeface="Calibri" panose="020F0502020204030204" pitchFamily="34" charset="0"/>
              </a:rPr>
              <a:t>“multiscreen select” of each wide view except for live sequence, select whether to </a:t>
            </a:r>
            <a:r>
              <a:rPr lang="en-US" altLang="ja-JP" b="0" dirty="0" smtClean="0">
                <a:solidFill>
                  <a:schemeClr val="tx1"/>
                </a:solidFill>
                <a:effectLst/>
                <a:latin typeface="Calibri" panose="020F0502020204030204" pitchFamily="34" charset="0"/>
              </a:rPr>
              <a:t>change the </a:t>
            </a:r>
            <a:r>
              <a:rPr lang="en-US" altLang="ja-JP" b="0" dirty="0">
                <a:solidFill>
                  <a:schemeClr val="tx1"/>
                </a:solidFill>
                <a:effectLst/>
                <a:latin typeface="Calibri" panose="020F0502020204030204" pitchFamily="34" charset="0"/>
              </a:rPr>
              <a:t>aspect </a:t>
            </a:r>
            <a:r>
              <a:rPr lang="en-US" altLang="ja-JP" b="0" dirty="0" smtClean="0">
                <a:solidFill>
                  <a:schemeClr val="tx1"/>
                </a:solidFill>
                <a:effectLst/>
                <a:latin typeface="Calibri" panose="020F0502020204030204" pitchFamily="34" charset="0"/>
              </a:rPr>
              <a:t>ratio</a:t>
            </a:r>
          </a:p>
          <a:p>
            <a:pPr algn="l"/>
            <a:r>
              <a:rPr lang="en-US" altLang="ja-JP" b="0" dirty="0">
                <a:solidFill>
                  <a:schemeClr val="tx1"/>
                </a:solidFill>
                <a:effectLst/>
                <a:latin typeface="Calibri" panose="020F0502020204030204" pitchFamily="34" charset="0"/>
              </a:rPr>
              <a:t> </a:t>
            </a:r>
            <a:r>
              <a:rPr lang="en-US" altLang="ja-JP" b="0" dirty="0" smtClean="0">
                <a:solidFill>
                  <a:schemeClr val="tx1"/>
                </a:solidFill>
                <a:effectLst/>
                <a:latin typeface="Calibri" panose="020F0502020204030204" pitchFamily="34" charset="0"/>
              </a:rPr>
              <a:t>      </a:t>
            </a:r>
            <a:r>
              <a:rPr lang="en-US" altLang="ja-JP" b="0" dirty="0">
                <a:solidFill>
                  <a:schemeClr val="tx1"/>
                </a:solidFill>
                <a:effectLst/>
                <a:latin typeface="Calibri" panose="020F0502020204030204" pitchFamily="34" charset="0"/>
              </a:rPr>
              <a:t>of the displayed area if the aspect ratio of the image is different from </a:t>
            </a:r>
            <a:r>
              <a:rPr lang="en-US" altLang="ja-JP" b="0" dirty="0" smtClean="0">
                <a:solidFill>
                  <a:schemeClr val="tx1"/>
                </a:solidFill>
                <a:effectLst/>
                <a:latin typeface="Calibri" panose="020F0502020204030204" pitchFamily="34" charset="0"/>
              </a:rPr>
              <a:t>the displayed area.</a:t>
            </a:r>
          </a:p>
          <a:p>
            <a:pPr algn="l"/>
            <a:endParaRPr lang="en-US" altLang="ja-JP" sz="1600" dirty="0" smtClean="0">
              <a:solidFill>
                <a:schemeClr val="tx1"/>
              </a:solidFill>
              <a:effectLst/>
              <a:latin typeface="Calibri" panose="020F0502020204030204" pitchFamily="34" charset="0"/>
            </a:endParaRPr>
          </a:p>
          <a:p>
            <a:pPr algn="l"/>
            <a:endParaRPr lang="en-US" altLang="ja-JP" sz="1600" dirty="0">
              <a:solidFill>
                <a:schemeClr val="tx1"/>
              </a:solidFill>
              <a:effectLst/>
              <a:latin typeface="Calibri" panose="020F0502020204030204" pitchFamily="34" charset="0"/>
            </a:endParaRPr>
          </a:p>
          <a:p>
            <a:pPr algn="l"/>
            <a:endParaRPr lang="en-US" altLang="ja-JP" sz="1600" dirty="0" smtClean="0">
              <a:solidFill>
                <a:schemeClr val="tx1"/>
              </a:solidFill>
              <a:effectLst/>
              <a:latin typeface="Calibri" panose="020F0502020204030204" pitchFamily="34" charset="0"/>
            </a:endParaRPr>
          </a:p>
          <a:p>
            <a:pPr algn="l"/>
            <a:endParaRPr lang="en-US" altLang="ja-JP" sz="1600" dirty="0">
              <a:solidFill>
                <a:schemeClr val="tx1"/>
              </a:solidFill>
              <a:effectLst/>
              <a:latin typeface="Calibri" panose="020F0502020204030204" pitchFamily="34" charset="0"/>
            </a:endParaRPr>
          </a:p>
          <a:p>
            <a:pPr algn="l"/>
            <a:endParaRPr lang="en-US" altLang="ja-JP" sz="1600" dirty="0" smtClean="0">
              <a:solidFill>
                <a:schemeClr val="tx1"/>
              </a:solidFill>
              <a:effectLst/>
              <a:latin typeface="Calibri" panose="020F0502020204030204" pitchFamily="34" charset="0"/>
            </a:endParaRPr>
          </a:p>
          <a:p>
            <a:pPr algn="l"/>
            <a:endParaRPr lang="en-US" altLang="ja-JP" sz="1600" dirty="0" smtClean="0">
              <a:solidFill>
                <a:schemeClr val="tx1"/>
              </a:solidFill>
              <a:effectLst/>
              <a:latin typeface="Calibri" panose="020F0502020204030204" pitchFamily="34" charset="0"/>
            </a:endParaRPr>
          </a:p>
          <a:p>
            <a:pPr marL="285750" indent="-285750" algn="l">
              <a:buFont typeface="Wingdings" panose="05000000000000000000" pitchFamily="2" charset="2"/>
              <a:buChar char="n"/>
            </a:pPr>
            <a:r>
              <a:rPr lang="en-US" altLang="ja-JP" sz="1600" dirty="0" smtClean="0">
                <a:solidFill>
                  <a:schemeClr val="tx1"/>
                </a:solidFill>
                <a:effectLst/>
                <a:latin typeface="Calibri" panose="020F0502020204030204" pitchFamily="34" charset="0"/>
              </a:rPr>
              <a:t>Checked</a:t>
            </a:r>
            <a:r>
              <a:rPr lang="ja-JP" altLang="en-US" sz="1600" dirty="0">
                <a:solidFill>
                  <a:schemeClr val="tx1"/>
                </a:solidFill>
                <a:effectLst/>
                <a:latin typeface="Calibri" panose="020F0502020204030204" pitchFamily="34" charset="0"/>
              </a:rPr>
              <a:t>：</a:t>
            </a:r>
            <a:r>
              <a:rPr lang="en-US" altLang="ja-JP" sz="1600" dirty="0">
                <a:solidFill>
                  <a:schemeClr val="tx1"/>
                </a:solidFill>
                <a:effectLst/>
                <a:latin typeface="Calibri" panose="020F0502020204030204" pitchFamily="34" charset="0"/>
              </a:rPr>
              <a:t>Keeps aspect ratio (Does not change the ratio automatically)</a:t>
            </a:r>
          </a:p>
          <a:p>
            <a:pPr algn="l"/>
            <a:r>
              <a:rPr lang="en-US" altLang="ja-JP" sz="1200" b="0" dirty="0" smtClean="0">
                <a:solidFill>
                  <a:schemeClr val="tx1"/>
                </a:solidFill>
                <a:effectLst/>
                <a:latin typeface="Calibri" panose="020F0502020204030204" pitchFamily="34" charset="0"/>
              </a:rPr>
              <a:t>        Not </a:t>
            </a:r>
            <a:r>
              <a:rPr lang="en-US" altLang="ja-JP" sz="1200" b="0" dirty="0">
                <a:solidFill>
                  <a:schemeClr val="tx1"/>
                </a:solidFill>
                <a:effectLst/>
                <a:latin typeface="Calibri" panose="020F0502020204030204" pitchFamily="34" charset="0"/>
              </a:rPr>
              <a:t>checked</a:t>
            </a:r>
            <a:r>
              <a:rPr lang="ja-JP" altLang="en-US" sz="1200" b="0" dirty="0">
                <a:solidFill>
                  <a:schemeClr val="tx1"/>
                </a:solidFill>
                <a:effectLst/>
                <a:latin typeface="Calibri" panose="020F0502020204030204" pitchFamily="34" charset="0"/>
              </a:rPr>
              <a:t>：</a:t>
            </a:r>
            <a:r>
              <a:rPr lang="en-US" altLang="ja-JP" sz="1200" b="0" dirty="0">
                <a:solidFill>
                  <a:schemeClr val="tx1"/>
                </a:solidFill>
                <a:effectLst/>
                <a:latin typeface="Calibri" panose="020F0502020204030204" pitchFamily="34" charset="0"/>
              </a:rPr>
              <a:t>Does not keep aspect ratio (Changes the ratio automatically)</a:t>
            </a:r>
          </a:p>
          <a:p>
            <a:pPr algn="l"/>
            <a:r>
              <a:rPr lang="en-US" altLang="ja-JP" sz="1200" b="0" dirty="0" smtClean="0">
                <a:solidFill>
                  <a:schemeClr val="tx1"/>
                </a:solidFill>
                <a:effectLst/>
                <a:latin typeface="Calibri" panose="020F0502020204030204" pitchFamily="34" charset="0"/>
              </a:rPr>
              <a:t>        Default</a:t>
            </a:r>
            <a:r>
              <a:rPr lang="ja-JP" altLang="en-US" sz="1200" b="0" dirty="0">
                <a:solidFill>
                  <a:schemeClr val="tx1"/>
                </a:solidFill>
                <a:effectLst/>
                <a:latin typeface="Calibri" panose="020F0502020204030204" pitchFamily="34" charset="0"/>
              </a:rPr>
              <a:t>：</a:t>
            </a:r>
            <a:r>
              <a:rPr lang="en-US" altLang="ja-JP" sz="1200" b="0" dirty="0">
                <a:solidFill>
                  <a:schemeClr val="tx1"/>
                </a:solidFill>
                <a:effectLst/>
                <a:latin typeface="Calibri" panose="020F0502020204030204" pitchFamily="34" charset="0"/>
              </a:rPr>
              <a:t>Not checked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41" y="1754728"/>
            <a:ext cx="5432262" cy="131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正方形/長方形 69"/>
          <p:cNvSpPr/>
          <p:nvPr/>
        </p:nvSpPr>
        <p:spPr>
          <a:xfrm>
            <a:off x="912235" y="2600827"/>
            <a:ext cx="4073178" cy="189362"/>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graphicFrame>
        <p:nvGraphicFramePr>
          <p:cNvPr id="55" name="表 54"/>
          <p:cNvGraphicFramePr>
            <a:graphicFrameLocks noGrp="1"/>
          </p:cNvGraphicFramePr>
          <p:nvPr>
            <p:extLst>
              <p:ext uri="{D42A27DB-BD31-4B8C-83A1-F6EECF244321}">
                <p14:modId xmlns:p14="http://schemas.microsoft.com/office/powerpoint/2010/main" val="2911015813"/>
              </p:ext>
            </p:extLst>
          </p:nvPr>
        </p:nvGraphicFramePr>
        <p:xfrm>
          <a:off x="2966644" y="4078764"/>
          <a:ext cx="1036612" cy="515512"/>
        </p:xfrm>
        <a:graphic>
          <a:graphicData uri="http://schemas.openxmlformats.org/drawingml/2006/table">
            <a:tbl>
              <a:tblPr firstRow="1" bandRow="1"/>
              <a:tblGrid>
                <a:gridCol w="259153">
                  <a:extLst>
                    <a:ext uri="{9D8B030D-6E8A-4147-A177-3AD203B41FA5}">
                      <a16:colId xmlns:a16="http://schemas.microsoft.com/office/drawing/2014/main" val="20000"/>
                    </a:ext>
                  </a:extLst>
                </a:gridCol>
                <a:gridCol w="259153">
                  <a:extLst>
                    <a:ext uri="{9D8B030D-6E8A-4147-A177-3AD203B41FA5}">
                      <a16:colId xmlns:a16="http://schemas.microsoft.com/office/drawing/2014/main" val="20001"/>
                    </a:ext>
                  </a:extLst>
                </a:gridCol>
                <a:gridCol w="259153">
                  <a:extLst>
                    <a:ext uri="{9D8B030D-6E8A-4147-A177-3AD203B41FA5}">
                      <a16:colId xmlns:a16="http://schemas.microsoft.com/office/drawing/2014/main" val="20002"/>
                    </a:ext>
                  </a:extLst>
                </a:gridCol>
                <a:gridCol w="259153">
                  <a:extLst>
                    <a:ext uri="{9D8B030D-6E8A-4147-A177-3AD203B41FA5}">
                      <a16:colId xmlns:a16="http://schemas.microsoft.com/office/drawing/2014/main" val="20003"/>
                    </a:ext>
                  </a:extLst>
                </a:gridCol>
              </a:tblGrid>
              <a:tr h="515512">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extLst>
                  <a:ext uri="{0D108BD9-81ED-4DB2-BD59-A6C34878D82A}">
                    <a16:rowId xmlns:a16="http://schemas.microsoft.com/office/drawing/2014/main" val="10000"/>
                  </a:ext>
                </a:extLst>
              </a:tr>
            </a:tbl>
          </a:graphicData>
        </a:graphic>
      </p:graphicFrame>
      <p:grpSp>
        <p:nvGrpSpPr>
          <p:cNvPr id="56" name="グループ化 55"/>
          <p:cNvGrpSpPr/>
          <p:nvPr/>
        </p:nvGrpSpPr>
        <p:grpSpPr>
          <a:xfrm>
            <a:off x="4397635" y="4198113"/>
            <a:ext cx="525780" cy="266700"/>
            <a:chOff x="3308348" y="3280410"/>
            <a:chExt cx="525780" cy="266700"/>
          </a:xfrm>
        </p:grpSpPr>
        <p:sp>
          <p:nvSpPr>
            <p:cNvPr id="57" name="正方形/長方形 56"/>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58" name="円/楕円 57"/>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sp>
        <p:nvSpPr>
          <p:cNvPr id="59" name="テキスト ボックス 58"/>
          <p:cNvSpPr txBox="1"/>
          <p:nvPr/>
        </p:nvSpPr>
        <p:spPr>
          <a:xfrm>
            <a:off x="5669903" y="3592614"/>
            <a:ext cx="1717137" cy="461665"/>
          </a:xfrm>
          <a:prstGeom prst="rect">
            <a:avLst/>
          </a:prstGeom>
          <a:noFill/>
        </p:spPr>
        <p:txBody>
          <a:bodyPr wrap="none" rtlCol="0">
            <a:spAutoFit/>
          </a:bodyPr>
          <a:lstStyle/>
          <a:p>
            <a:r>
              <a:rPr lang="en-US" altLang="ja-JP" sz="1200" dirty="0">
                <a:effectLst/>
                <a:latin typeface="Calibri" panose="020F0502020204030204" pitchFamily="34" charset="0"/>
              </a:rPr>
              <a:t>Not checked </a:t>
            </a:r>
            <a:r>
              <a:rPr lang="en-US" altLang="ja-JP" sz="1200" dirty="0" smtClean="0">
                <a:effectLst/>
                <a:latin typeface="Calibri" panose="020F0502020204030204" pitchFamily="34" charset="0"/>
              </a:rPr>
              <a:t>(Default)</a:t>
            </a:r>
          </a:p>
          <a:p>
            <a:r>
              <a:rPr kumimoji="1" lang="en-US" altLang="ja-JP" sz="1200" dirty="0" smtClean="0">
                <a:effectLst/>
                <a:latin typeface="Calibri" panose="020F0502020204030204" pitchFamily="34" charset="0"/>
              </a:rPr>
              <a:t>=</a:t>
            </a:r>
            <a:r>
              <a:rPr lang="en-US" altLang="ja-JP" sz="1200" dirty="0">
                <a:effectLst/>
                <a:latin typeface="Calibri" panose="020F0502020204030204" pitchFamily="34" charset="0"/>
              </a:rPr>
              <a:t> </a:t>
            </a:r>
            <a:r>
              <a:rPr lang="en-US" altLang="ja-JP" sz="1000" dirty="0">
                <a:effectLst/>
                <a:latin typeface="Calibri" panose="020F0502020204030204" pitchFamily="34" charset="0"/>
              </a:rPr>
              <a:t>Does not keep aspect ratio </a:t>
            </a:r>
            <a:endParaRPr kumimoji="1" lang="ja-JP" altLang="en-US" sz="1000" dirty="0">
              <a:effectLst/>
              <a:latin typeface="Calibri" panose="020F0502020204030204" pitchFamily="34" charset="0"/>
            </a:endParaRPr>
          </a:p>
        </p:txBody>
      </p:sp>
      <p:sp>
        <p:nvSpPr>
          <p:cNvPr id="60" name="テキスト ボックス 59"/>
          <p:cNvSpPr txBox="1"/>
          <p:nvPr/>
        </p:nvSpPr>
        <p:spPr>
          <a:xfrm>
            <a:off x="7521085" y="3600565"/>
            <a:ext cx="1221809" cy="461665"/>
          </a:xfrm>
          <a:prstGeom prst="rect">
            <a:avLst/>
          </a:prstGeom>
          <a:noFill/>
        </p:spPr>
        <p:txBody>
          <a:bodyPr wrap="none" rtlCol="0">
            <a:spAutoFit/>
          </a:bodyPr>
          <a:lstStyle/>
          <a:p>
            <a:r>
              <a:rPr kumimoji="1" lang="en-US" altLang="ja-JP" sz="1200" dirty="0" smtClean="0">
                <a:effectLst/>
                <a:latin typeface="Calibri" panose="020F0502020204030204" pitchFamily="34" charset="0"/>
              </a:rPr>
              <a:t>Checked</a:t>
            </a:r>
          </a:p>
          <a:p>
            <a:r>
              <a:rPr lang="en-US" altLang="ja-JP" sz="1200" dirty="0" smtClean="0">
                <a:effectLst/>
                <a:latin typeface="Calibri" panose="020F0502020204030204" pitchFamily="34" charset="0"/>
              </a:rPr>
              <a:t>=</a:t>
            </a:r>
            <a:r>
              <a:rPr lang="en-US" altLang="ja-JP" sz="1200" dirty="0">
                <a:effectLst/>
                <a:latin typeface="Calibri" panose="020F0502020204030204" pitchFamily="34" charset="0"/>
              </a:rPr>
              <a:t> </a:t>
            </a:r>
            <a:r>
              <a:rPr lang="en-US" altLang="ja-JP" sz="1000" dirty="0" smtClean="0">
                <a:effectLst/>
                <a:latin typeface="Calibri" panose="020F0502020204030204" pitchFamily="34" charset="0"/>
              </a:rPr>
              <a:t>keep </a:t>
            </a:r>
            <a:r>
              <a:rPr lang="en-US" altLang="ja-JP" sz="1000" dirty="0">
                <a:effectLst/>
                <a:latin typeface="Calibri" panose="020F0502020204030204" pitchFamily="34" charset="0"/>
              </a:rPr>
              <a:t>aspect ratio </a:t>
            </a:r>
            <a:endParaRPr kumimoji="1" lang="ja-JP" altLang="en-US" sz="1000" dirty="0">
              <a:effectLst/>
              <a:latin typeface="Calibri" panose="020F0502020204030204" pitchFamily="34" charset="0"/>
            </a:endParaRPr>
          </a:p>
        </p:txBody>
      </p:sp>
      <p:sp>
        <p:nvSpPr>
          <p:cNvPr id="61" name="テキスト ボックス 60"/>
          <p:cNvSpPr txBox="1"/>
          <p:nvPr/>
        </p:nvSpPr>
        <p:spPr>
          <a:xfrm>
            <a:off x="2677324" y="3780128"/>
            <a:ext cx="1615250" cy="276999"/>
          </a:xfrm>
          <a:prstGeom prst="rect">
            <a:avLst/>
          </a:prstGeom>
          <a:noFill/>
        </p:spPr>
        <p:txBody>
          <a:bodyPr wrap="none" rtlCol="0">
            <a:spAutoFit/>
          </a:bodyPr>
          <a:lstStyle/>
          <a:p>
            <a:r>
              <a:rPr lang="en-US" altLang="ja-JP" sz="1200" dirty="0">
                <a:effectLst/>
                <a:latin typeface="Calibri" panose="020F0502020204030204" pitchFamily="34" charset="0"/>
              </a:rPr>
              <a:t>Screen division </a:t>
            </a:r>
            <a:r>
              <a:rPr lang="en-US" altLang="ja-JP" sz="1200" dirty="0" smtClean="0">
                <a:effectLst/>
                <a:latin typeface="Calibri" panose="020F0502020204030204" pitchFamily="34" charset="0"/>
              </a:rPr>
              <a:t>pattern</a:t>
            </a:r>
            <a:endParaRPr kumimoji="1" lang="ja-JP" altLang="en-US" sz="1200" dirty="0">
              <a:effectLst/>
              <a:latin typeface="Calibri" panose="020F0502020204030204" pitchFamily="34" charset="0"/>
            </a:endParaRPr>
          </a:p>
        </p:txBody>
      </p:sp>
      <p:sp>
        <p:nvSpPr>
          <p:cNvPr id="62" name="テキスト ボックス 61"/>
          <p:cNvSpPr txBox="1"/>
          <p:nvPr/>
        </p:nvSpPr>
        <p:spPr>
          <a:xfrm>
            <a:off x="4328512" y="3708569"/>
            <a:ext cx="664029" cy="461665"/>
          </a:xfrm>
          <a:prstGeom prst="rect">
            <a:avLst/>
          </a:prstGeom>
          <a:noFill/>
        </p:spPr>
        <p:txBody>
          <a:bodyPr wrap="none" rtlCol="0">
            <a:spAutoFit/>
          </a:bodyPr>
          <a:lstStyle/>
          <a:p>
            <a:r>
              <a:rPr lang="en-US" altLang="ja-JP" sz="1200" dirty="0" smtClean="0">
                <a:effectLst/>
                <a:latin typeface="Calibri" panose="020F0502020204030204" pitchFamily="34" charset="0"/>
              </a:rPr>
              <a:t>Camera</a:t>
            </a:r>
          </a:p>
          <a:p>
            <a:r>
              <a:rPr lang="en-US" altLang="ja-JP" sz="1200" dirty="0" smtClean="0">
                <a:effectLst/>
                <a:latin typeface="Calibri" panose="020F0502020204030204" pitchFamily="34" charset="0"/>
              </a:rPr>
              <a:t>image</a:t>
            </a:r>
            <a:endParaRPr kumimoji="1" lang="ja-JP" altLang="en-US" sz="1200" dirty="0">
              <a:effectLst/>
              <a:latin typeface="Calibri" panose="020F0502020204030204" pitchFamily="34" charset="0"/>
            </a:endParaRPr>
          </a:p>
        </p:txBody>
      </p:sp>
      <p:sp>
        <p:nvSpPr>
          <p:cNvPr id="63" name="テキスト ボックス 62"/>
          <p:cNvSpPr txBox="1"/>
          <p:nvPr/>
        </p:nvSpPr>
        <p:spPr>
          <a:xfrm>
            <a:off x="2782805" y="4590422"/>
            <a:ext cx="1404167" cy="276999"/>
          </a:xfrm>
          <a:prstGeom prst="rect">
            <a:avLst/>
          </a:prstGeom>
          <a:noFill/>
        </p:spPr>
        <p:txBody>
          <a:bodyPr wrap="none" rtlCol="0">
            <a:spAutoFit/>
          </a:bodyPr>
          <a:lstStyle/>
          <a:p>
            <a:r>
              <a:rPr lang="en-US" altLang="ja-JP" sz="1200" dirty="0">
                <a:effectLst/>
                <a:latin typeface="Calibri" panose="020F0502020204030204" pitchFamily="34" charset="0"/>
              </a:rPr>
              <a:t>4 pictures (portrait)</a:t>
            </a:r>
            <a:endParaRPr kumimoji="1" lang="ja-JP" altLang="en-US" sz="1200" dirty="0">
              <a:effectLst/>
              <a:latin typeface="Calibri" panose="020F0502020204030204" pitchFamily="34" charset="0"/>
            </a:endParaRPr>
          </a:p>
        </p:txBody>
      </p:sp>
      <p:sp>
        <p:nvSpPr>
          <p:cNvPr id="64" name="テキスト ボックス 63"/>
          <p:cNvSpPr txBox="1"/>
          <p:nvPr/>
        </p:nvSpPr>
        <p:spPr>
          <a:xfrm>
            <a:off x="4429533" y="4482962"/>
            <a:ext cx="461986" cy="276999"/>
          </a:xfrm>
          <a:prstGeom prst="rect">
            <a:avLst/>
          </a:prstGeom>
          <a:noFill/>
        </p:spPr>
        <p:txBody>
          <a:bodyPr wrap="none" rtlCol="0">
            <a:spAutoFit/>
          </a:bodyPr>
          <a:lstStyle/>
          <a:p>
            <a:r>
              <a:rPr kumimoji="1" lang="en-US" altLang="ja-JP" sz="1200" dirty="0" smtClean="0">
                <a:effectLst/>
                <a:latin typeface="Calibri" panose="020F0502020204030204" pitchFamily="34" charset="0"/>
              </a:rPr>
              <a:t>16:9</a:t>
            </a:r>
            <a:endParaRPr kumimoji="1" lang="ja-JP" altLang="en-US" sz="1200" dirty="0">
              <a:effectLst/>
              <a:latin typeface="Calibri" panose="020F0502020204030204" pitchFamily="34" charset="0"/>
            </a:endParaRPr>
          </a:p>
        </p:txBody>
      </p:sp>
      <p:sp>
        <p:nvSpPr>
          <p:cNvPr id="65" name="右矢印 64"/>
          <p:cNvSpPr/>
          <p:nvPr/>
        </p:nvSpPr>
        <p:spPr>
          <a:xfrm>
            <a:off x="5257763" y="4085753"/>
            <a:ext cx="435339" cy="484632"/>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p>
        </p:txBody>
      </p:sp>
      <p:graphicFrame>
        <p:nvGraphicFramePr>
          <p:cNvPr id="66" name="表 65"/>
          <p:cNvGraphicFramePr>
            <a:graphicFrameLocks noGrp="1"/>
          </p:cNvGraphicFramePr>
          <p:nvPr>
            <p:extLst>
              <p:ext uri="{D42A27DB-BD31-4B8C-83A1-F6EECF244321}">
                <p14:modId xmlns:p14="http://schemas.microsoft.com/office/powerpoint/2010/main" val="1430244891"/>
              </p:ext>
            </p:extLst>
          </p:nvPr>
        </p:nvGraphicFramePr>
        <p:xfrm>
          <a:off x="6010164" y="4039009"/>
          <a:ext cx="1036612" cy="579120"/>
        </p:xfrm>
        <a:graphic>
          <a:graphicData uri="http://schemas.openxmlformats.org/drawingml/2006/table">
            <a:tbl>
              <a:tblPr firstRow="1" bandRow="1"/>
              <a:tblGrid>
                <a:gridCol w="259153">
                  <a:extLst>
                    <a:ext uri="{9D8B030D-6E8A-4147-A177-3AD203B41FA5}">
                      <a16:colId xmlns:a16="http://schemas.microsoft.com/office/drawing/2014/main" val="20000"/>
                    </a:ext>
                  </a:extLst>
                </a:gridCol>
                <a:gridCol w="259153">
                  <a:extLst>
                    <a:ext uri="{9D8B030D-6E8A-4147-A177-3AD203B41FA5}">
                      <a16:colId xmlns:a16="http://schemas.microsoft.com/office/drawing/2014/main" val="20001"/>
                    </a:ext>
                  </a:extLst>
                </a:gridCol>
                <a:gridCol w="259153">
                  <a:extLst>
                    <a:ext uri="{9D8B030D-6E8A-4147-A177-3AD203B41FA5}">
                      <a16:colId xmlns:a16="http://schemas.microsoft.com/office/drawing/2014/main" val="20002"/>
                    </a:ext>
                  </a:extLst>
                </a:gridCol>
                <a:gridCol w="259153">
                  <a:extLst>
                    <a:ext uri="{9D8B030D-6E8A-4147-A177-3AD203B41FA5}">
                      <a16:colId xmlns:a16="http://schemas.microsoft.com/office/drawing/2014/main" val="20003"/>
                    </a:ext>
                  </a:extLst>
                </a:gridCol>
              </a:tblGrid>
              <a:tr h="579120">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extLst>
                  <a:ext uri="{0D108BD9-81ED-4DB2-BD59-A6C34878D82A}">
                    <a16:rowId xmlns:a16="http://schemas.microsoft.com/office/drawing/2014/main" val="10000"/>
                  </a:ext>
                </a:extLst>
              </a:tr>
            </a:tbl>
          </a:graphicData>
        </a:graphic>
      </p:graphicFrame>
      <p:grpSp>
        <p:nvGrpSpPr>
          <p:cNvPr id="71" name="グループ化 70"/>
          <p:cNvGrpSpPr/>
          <p:nvPr/>
        </p:nvGrpSpPr>
        <p:grpSpPr>
          <a:xfrm>
            <a:off x="6010164" y="4039009"/>
            <a:ext cx="262890" cy="579120"/>
            <a:chOff x="3308348" y="3280410"/>
            <a:chExt cx="525780" cy="266700"/>
          </a:xfrm>
        </p:grpSpPr>
        <p:sp>
          <p:nvSpPr>
            <p:cNvPr id="72" name="正方形/長方形 71"/>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73" name="円/楕円 72"/>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aphicFrame>
        <p:nvGraphicFramePr>
          <p:cNvPr id="74" name="表 73"/>
          <p:cNvGraphicFramePr>
            <a:graphicFrameLocks noGrp="1"/>
          </p:cNvGraphicFramePr>
          <p:nvPr>
            <p:extLst>
              <p:ext uri="{D42A27DB-BD31-4B8C-83A1-F6EECF244321}">
                <p14:modId xmlns:p14="http://schemas.microsoft.com/office/powerpoint/2010/main" val="1345620734"/>
              </p:ext>
            </p:extLst>
          </p:nvPr>
        </p:nvGraphicFramePr>
        <p:xfrm>
          <a:off x="7653972" y="4046960"/>
          <a:ext cx="1036612" cy="579120"/>
        </p:xfrm>
        <a:graphic>
          <a:graphicData uri="http://schemas.openxmlformats.org/drawingml/2006/table">
            <a:tbl>
              <a:tblPr firstRow="1" bandRow="1"/>
              <a:tblGrid>
                <a:gridCol w="259153">
                  <a:extLst>
                    <a:ext uri="{9D8B030D-6E8A-4147-A177-3AD203B41FA5}">
                      <a16:colId xmlns:a16="http://schemas.microsoft.com/office/drawing/2014/main" val="20000"/>
                    </a:ext>
                  </a:extLst>
                </a:gridCol>
                <a:gridCol w="259153">
                  <a:extLst>
                    <a:ext uri="{9D8B030D-6E8A-4147-A177-3AD203B41FA5}">
                      <a16:colId xmlns:a16="http://schemas.microsoft.com/office/drawing/2014/main" val="20001"/>
                    </a:ext>
                  </a:extLst>
                </a:gridCol>
                <a:gridCol w="259153">
                  <a:extLst>
                    <a:ext uri="{9D8B030D-6E8A-4147-A177-3AD203B41FA5}">
                      <a16:colId xmlns:a16="http://schemas.microsoft.com/office/drawing/2014/main" val="20002"/>
                    </a:ext>
                  </a:extLst>
                </a:gridCol>
                <a:gridCol w="259153">
                  <a:extLst>
                    <a:ext uri="{9D8B030D-6E8A-4147-A177-3AD203B41FA5}">
                      <a16:colId xmlns:a16="http://schemas.microsoft.com/office/drawing/2014/main" val="20003"/>
                    </a:ext>
                  </a:extLst>
                </a:gridCol>
              </a:tblGrid>
              <a:tr h="579120">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tc>
                  <a:txBody>
                    <a:bodyPr/>
                    <a:lstStyle/>
                    <a:p>
                      <a:endParaRPr kumimoji="1" lang="ja-JP" altLang="en-US" sz="500" dirty="0"/>
                    </a:p>
                  </a:txBody>
                  <a:tcPr/>
                </a:tc>
                <a:extLst>
                  <a:ext uri="{0D108BD9-81ED-4DB2-BD59-A6C34878D82A}">
                    <a16:rowId xmlns:a16="http://schemas.microsoft.com/office/drawing/2014/main" val="10000"/>
                  </a:ext>
                </a:extLst>
              </a:tr>
            </a:tbl>
          </a:graphicData>
        </a:graphic>
      </p:graphicFrame>
      <p:grpSp>
        <p:nvGrpSpPr>
          <p:cNvPr id="75" name="グループ化 74"/>
          <p:cNvGrpSpPr/>
          <p:nvPr/>
        </p:nvGrpSpPr>
        <p:grpSpPr>
          <a:xfrm>
            <a:off x="6270793" y="4039009"/>
            <a:ext cx="262890" cy="579120"/>
            <a:chOff x="3308348" y="3280410"/>
            <a:chExt cx="525780" cy="266700"/>
          </a:xfrm>
        </p:grpSpPr>
        <p:sp>
          <p:nvSpPr>
            <p:cNvPr id="76" name="正方形/長方形 75"/>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77" name="円/楕円 76"/>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78" name="グループ化 77"/>
          <p:cNvGrpSpPr/>
          <p:nvPr/>
        </p:nvGrpSpPr>
        <p:grpSpPr>
          <a:xfrm>
            <a:off x="6535232" y="4039009"/>
            <a:ext cx="262890" cy="579120"/>
            <a:chOff x="3308348" y="3280410"/>
            <a:chExt cx="525780" cy="266700"/>
          </a:xfrm>
        </p:grpSpPr>
        <p:sp>
          <p:nvSpPr>
            <p:cNvPr id="79" name="正方形/長方形 78"/>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80" name="円/楕円 79"/>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81" name="グループ化 80"/>
          <p:cNvGrpSpPr/>
          <p:nvPr/>
        </p:nvGrpSpPr>
        <p:grpSpPr>
          <a:xfrm>
            <a:off x="6783886" y="4039009"/>
            <a:ext cx="262890" cy="579120"/>
            <a:chOff x="3308348" y="3280410"/>
            <a:chExt cx="525780" cy="266700"/>
          </a:xfrm>
        </p:grpSpPr>
        <p:sp>
          <p:nvSpPr>
            <p:cNvPr id="82" name="正方形/長方形 81"/>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83" name="円/楕円 82"/>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84" name="グループ化 83"/>
          <p:cNvGrpSpPr/>
          <p:nvPr/>
        </p:nvGrpSpPr>
        <p:grpSpPr>
          <a:xfrm>
            <a:off x="7653972" y="4281656"/>
            <a:ext cx="262890" cy="133350"/>
            <a:chOff x="3308348" y="3280410"/>
            <a:chExt cx="525780" cy="266700"/>
          </a:xfrm>
        </p:grpSpPr>
        <p:sp>
          <p:nvSpPr>
            <p:cNvPr id="85" name="正方形/長方形 84"/>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86" name="円/楕円 85"/>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87" name="グループ化 86"/>
          <p:cNvGrpSpPr/>
          <p:nvPr/>
        </p:nvGrpSpPr>
        <p:grpSpPr>
          <a:xfrm>
            <a:off x="7908195" y="4281656"/>
            <a:ext cx="262890" cy="133350"/>
            <a:chOff x="3308348" y="3280410"/>
            <a:chExt cx="525780" cy="266700"/>
          </a:xfrm>
        </p:grpSpPr>
        <p:sp>
          <p:nvSpPr>
            <p:cNvPr id="88" name="正方形/長方形 87"/>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89" name="円/楕円 88"/>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90" name="グループ化 89"/>
          <p:cNvGrpSpPr/>
          <p:nvPr/>
        </p:nvGrpSpPr>
        <p:grpSpPr>
          <a:xfrm>
            <a:off x="8151041" y="4281656"/>
            <a:ext cx="262890" cy="133350"/>
            <a:chOff x="3308348" y="3280410"/>
            <a:chExt cx="525780" cy="266700"/>
          </a:xfrm>
        </p:grpSpPr>
        <p:sp>
          <p:nvSpPr>
            <p:cNvPr id="91" name="正方形/長方形 90"/>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92" name="円/楕円 91"/>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grpSp>
        <p:nvGrpSpPr>
          <p:cNvPr id="93" name="グループ化 92"/>
          <p:cNvGrpSpPr/>
          <p:nvPr/>
        </p:nvGrpSpPr>
        <p:grpSpPr>
          <a:xfrm>
            <a:off x="8424178" y="4281656"/>
            <a:ext cx="262890" cy="133350"/>
            <a:chOff x="3308348" y="3280410"/>
            <a:chExt cx="525780" cy="266700"/>
          </a:xfrm>
        </p:grpSpPr>
        <p:sp>
          <p:nvSpPr>
            <p:cNvPr id="94" name="正方形/長方形 93"/>
            <p:cNvSpPr/>
            <p:nvPr/>
          </p:nvSpPr>
          <p:spPr>
            <a:xfrm>
              <a:off x="3308348" y="3280410"/>
              <a:ext cx="525780"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sp>
          <p:nvSpPr>
            <p:cNvPr id="95" name="円/楕円 94"/>
            <p:cNvSpPr/>
            <p:nvPr/>
          </p:nvSpPr>
          <p:spPr>
            <a:xfrm>
              <a:off x="3464558" y="3307080"/>
              <a:ext cx="213360" cy="213360"/>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effectLst/>
              </a:endParaRPr>
            </a:p>
          </p:txBody>
        </p:sp>
      </p:grpSp>
      <p:sp>
        <p:nvSpPr>
          <p:cNvPr id="96" name="正方形/長方形 95"/>
          <p:cNvSpPr/>
          <p:nvPr/>
        </p:nvSpPr>
        <p:spPr>
          <a:xfrm>
            <a:off x="7395147" y="3615988"/>
            <a:ext cx="1573455" cy="1093699"/>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900" dirty="0"/>
          </a:p>
        </p:txBody>
      </p:sp>
    </p:spTree>
    <p:extLst>
      <p:ext uri="{BB962C8B-B14F-4D97-AF65-F5344CB8AC3E}">
        <p14:creationId xmlns:p14="http://schemas.microsoft.com/office/powerpoint/2010/main" val="39604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9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49142"/>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22940" y="707095"/>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WJ-NX400 Ver.2.00 and NX300/NX200 Ver.2.00.</a:t>
            </a:r>
            <a:endParaRPr kumimoji="1" lang="ja-JP" altLang="en-US" b="1" dirty="0">
              <a:effectLst/>
              <a:latin typeface="Calibri" panose="020F0502020204030204" pitchFamily="34" charset="0"/>
            </a:endParaRPr>
          </a:p>
        </p:txBody>
      </p:sp>
      <p:sp>
        <p:nvSpPr>
          <p:cNvPr id="1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テキスト ボックス 18"/>
          <p:cNvSpPr txBox="1"/>
          <p:nvPr/>
        </p:nvSpPr>
        <p:spPr>
          <a:xfrm>
            <a:off x="6107713" y="42517"/>
            <a:ext cx="1512000" cy="461665"/>
          </a:xfrm>
          <a:prstGeom prst="rect">
            <a:avLst/>
          </a:prstGeom>
          <a:solidFill>
            <a:schemeClr val="accent3">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graphicFrame>
        <p:nvGraphicFramePr>
          <p:cNvPr id="11" name="表 10"/>
          <p:cNvGraphicFramePr>
            <a:graphicFrameLocks noGrp="1"/>
          </p:cNvGraphicFramePr>
          <p:nvPr>
            <p:extLst>
              <p:ext uri="{D42A27DB-BD31-4B8C-83A1-F6EECF244321}">
                <p14:modId xmlns:p14="http://schemas.microsoft.com/office/powerpoint/2010/main" val="355844192"/>
              </p:ext>
            </p:extLst>
          </p:nvPr>
        </p:nvGraphicFramePr>
        <p:xfrm>
          <a:off x="70182" y="1047107"/>
          <a:ext cx="9038634" cy="3246171"/>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924000">
                  <a:extLst>
                    <a:ext uri="{9D8B030D-6E8A-4147-A177-3AD203B41FA5}">
                      <a16:colId xmlns:a16="http://schemas.microsoft.com/office/drawing/2014/main" val="20001"/>
                    </a:ext>
                  </a:extLst>
                </a:gridCol>
                <a:gridCol w="1032065">
                  <a:extLst>
                    <a:ext uri="{9D8B030D-6E8A-4147-A177-3AD203B41FA5}">
                      <a16:colId xmlns:a16="http://schemas.microsoft.com/office/drawing/2014/main" val="20002"/>
                    </a:ext>
                  </a:extLst>
                </a:gridCol>
                <a:gridCol w="742566">
                  <a:extLst>
                    <a:ext uri="{9D8B030D-6E8A-4147-A177-3AD203B41FA5}">
                      <a16:colId xmlns:a16="http://schemas.microsoft.com/office/drawing/2014/main" val="20003"/>
                    </a:ext>
                  </a:extLst>
                </a:gridCol>
                <a:gridCol w="2880000">
                  <a:extLst>
                    <a:ext uri="{9D8B030D-6E8A-4147-A177-3AD203B41FA5}">
                      <a16:colId xmlns:a16="http://schemas.microsoft.com/office/drawing/2014/main" val="20004"/>
                    </a:ext>
                  </a:extLst>
                </a:gridCol>
              </a:tblGrid>
              <a:tr h="468891">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2480">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Add</a:t>
                      </a:r>
                      <a:r>
                        <a:rPr kumimoji="1" lang="ja-JP" altLang="en-US" sz="800" dirty="0" smtClean="0">
                          <a:latin typeface="Calibri" panose="020F0502020204030204" pitchFamily="34" charset="0"/>
                          <a:ea typeface="Meiryo UI" panose="020B0604030504040204" pitchFamily="50" charset="-128"/>
                          <a:cs typeface="Meiryo UI" panose="020B0604030504040204" pitchFamily="50" charset="-128"/>
                        </a:rPr>
                        <a:t> </a:t>
                      </a: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HDD Stand-by Control Mode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u="none"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2480">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Support Hardware RAID1</a:t>
                      </a:r>
                      <a:r>
                        <a:rPr kumimoji="1" lang="en-US" altLang="ja-JP" sz="800" b="0" baseline="0" dirty="0" smtClean="0">
                          <a:latin typeface="Calibri" panose="020F0502020204030204" pitchFamily="34" charset="0"/>
                          <a:ea typeface="Meiryo UI" panose="020B0604030504040204" pitchFamily="50" charset="-128"/>
                          <a:cs typeface="Meiryo UI" panose="020B0604030504040204" pitchFamily="50" charset="-128"/>
                        </a:rPr>
                        <a:t> Function</a:t>
                      </a:r>
                      <a:endPar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RAID5 and 6 were</a:t>
                      </a:r>
                      <a:r>
                        <a:rPr kumimoji="1" lang="en-US" altLang="ja-JP" sz="800" baseline="0" dirty="0" smtClean="0">
                          <a:latin typeface="Calibri" panose="020F0502020204030204" pitchFamily="34" charset="0"/>
                        </a:rPr>
                        <a:t> available from first production.</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2480">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b="0" dirty="0" smtClean="0">
                          <a:latin typeface="Calibri" panose="020F0502020204030204" pitchFamily="34" charset="0"/>
                          <a:ea typeface="Meiryo UI" panose="020B0604030504040204" pitchFamily="50" charset="-128"/>
                          <a:cs typeface="Meiryo UI" panose="020B0604030504040204" pitchFamily="50" charset="-128"/>
                        </a:rPr>
                        <a:t>Support NAS Backup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The license is required. (Free)</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2480">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800" b="0" dirty="0" smtClean="0">
                          <a:latin typeface="Calibri" panose="020F0502020204030204" pitchFamily="34" charset="0"/>
                          <a:ea typeface="Meiryo UI" pitchFamily="50" charset="-128"/>
                          <a:cs typeface="Meiryo UI" pitchFamily="50" charset="-128"/>
                        </a:rPr>
                        <a:t>Support Failover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The license is required. (Free)</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2480">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Camera Group Recording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2480">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SMR10/SMR10N3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2480">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Time-saving Playback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52480">
                <a:tc>
                  <a:txBody>
                    <a:bodyPr/>
                    <a:lstStyle/>
                    <a:p>
                      <a:pPr algn="ctr"/>
                      <a:r>
                        <a:rPr kumimoji="1" lang="en-US" altLang="ja-JP" sz="800" dirty="0" smtClean="0">
                          <a:latin typeface="Calibri" panose="020F0502020204030204" pitchFamily="34" charset="0"/>
                        </a:rPr>
                        <a:t>8</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MP4 Download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2480">
                <a:tc>
                  <a:txBody>
                    <a:bodyPr/>
                    <a:lstStyle/>
                    <a:p>
                      <a:pPr algn="ctr"/>
                      <a:r>
                        <a:rPr kumimoji="1" lang="en-US" altLang="ja-JP" sz="800" dirty="0" smtClean="0">
                          <a:latin typeface="Calibri" panose="020F0502020204030204" pitchFamily="34" charset="0"/>
                        </a:rPr>
                        <a:t>9</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Corridor</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 Aspect Layout</a:t>
                      </a:r>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52480">
                <a:tc>
                  <a:txBody>
                    <a:bodyPr/>
                    <a:lstStyle/>
                    <a:p>
                      <a:pPr algn="ctr"/>
                      <a:r>
                        <a:rPr kumimoji="1" lang="en-US" altLang="ja-JP" sz="800" dirty="0" smtClean="0">
                          <a:latin typeface="Calibri" panose="020F0502020204030204" pitchFamily="34" charset="0"/>
                        </a:rPr>
                        <a:t>10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Flexible setting of Sub-stream recording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52480">
                <a:tc>
                  <a:txBody>
                    <a:bodyPr/>
                    <a:lstStyle/>
                    <a:p>
                      <a:pPr algn="ctr"/>
                      <a:r>
                        <a:rPr kumimoji="1" lang="en-US" altLang="ja-JP" sz="800" dirty="0" smtClean="0">
                          <a:latin typeface="Calibri" panose="020F0502020204030204" pitchFamily="34" charset="0"/>
                        </a:rPr>
                        <a:t>11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a:t>
                      </a:r>
                      <a:r>
                        <a:rPr kumimoji="1" lang="en-US" altLang="ja-JP" sz="800" baseline="0" dirty="0" smtClean="0">
                          <a:latin typeface="Calibri" panose="020F0502020204030204" pitchFamily="34" charset="0"/>
                          <a:ea typeface="Meiryo UI" panose="020B0604030504040204" pitchFamily="50" charset="-128"/>
                          <a:cs typeface="Meiryo UI" panose="020B0604030504040204" pitchFamily="50" charset="-128"/>
                        </a:rPr>
                        <a:t> V-series cameras: WV-V1170/V1330/V2530 and V6430</a:t>
                      </a:r>
                      <a:endPar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Ver. 2.00</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Certain country is not available V-series cameras.</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477093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Ver.2.50)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7957024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831281249"/>
              </p:ext>
            </p:extLst>
          </p:nvPr>
        </p:nvGraphicFramePr>
        <p:xfrm>
          <a:off x="70182" y="1152623"/>
          <a:ext cx="8966634" cy="3559744"/>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174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Test mode of rear panel output terminal</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0" dirty="0" smtClean="0">
                          <a:latin typeface="Calibri" panose="020F0502020204030204" pitchFamily="34" charset="0"/>
                          <a:cs typeface="Calibri" panose="020F0502020204030204" pitchFamily="34" charset="0"/>
                        </a:rPr>
                        <a:t>Mar. 2019</a:t>
                      </a:r>
                      <a:endParaRPr kumimoji="1" lang="ja-JP" altLang="en-US" sz="900" b="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Ver.2.50</a:t>
                      </a:r>
                    </a:p>
                    <a:p>
                      <a:pPr algn="ctr"/>
                      <a:r>
                        <a:rPr kumimoji="1" lang="en-US" altLang="ja-JP" sz="800" dirty="0" smtClean="0">
                          <a:solidFill>
                            <a:schemeClr val="tx1"/>
                          </a:solidFill>
                          <a:latin typeface="Calibri" panose="020F0502020204030204" pitchFamily="34" charset="0"/>
                        </a:rPr>
                        <a:t>NX300 : Ver.2.50</a:t>
                      </a:r>
                    </a:p>
                    <a:p>
                      <a:pPr algn="ctr"/>
                      <a:r>
                        <a:rPr kumimoji="1" lang="en-US" altLang="ja-JP" sz="800" dirty="0" smtClean="0">
                          <a:solidFill>
                            <a:schemeClr val="tx1"/>
                          </a:solidFill>
                          <a:latin typeface="Calibri" panose="020F0502020204030204" pitchFamily="34" charset="0"/>
                        </a:rPr>
                        <a:t>NX200 : Ver.2.50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HTTP download support for n3r files larger than 2 GB</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0" dirty="0" smtClean="0">
                          <a:latin typeface="Calibri" panose="020F0502020204030204" pitchFamily="34" charset="0"/>
                          <a:cs typeface="Calibri" panose="020F0502020204030204" pitchFamily="34" charset="0"/>
                        </a:rPr>
                        <a:t>Mar. 2019</a:t>
                      </a:r>
                      <a:endParaRPr kumimoji="1" lang="ja-JP" altLang="en-US" sz="900" b="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Ver.2.50</a:t>
                      </a:r>
                    </a:p>
                    <a:p>
                      <a:pPr algn="ctr"/>
                      <a:r>
                        <a:rPr kumimoji="1" lang="en-US" altLang="ja-JP" sz="800" dirty="0" smtClean="0">
                          <a:solidFill>
                            <a:schemeClr val="tx1"/>
                          </a:solidFill>
                          <a:latin typeface="Calibri" panose="020F0502020204030204" pitchFamily="34" charset="0"/>
                        </a:rPr>
                        <a:t>NX300 : Ver.2.50</a:t>
                      </a:r>
                    </a:p>
                    <a:p>
                      <a:pPr algn="ctr"/>
                      <a:r>
                        <a:rPr kumimoji="1" lang="en-US" altLang="ja-JP" sz="800" dirty="0" smtClean="0">
                          <a:solidFill>
                            <a:schemeClr val="tx1"/>
                          </a:solidFill>
                          <a:latin typeface="Calibri" panose="020F0502020204030204" pitchFamily="34" charset="0"/>
                        </a:rPr>
                        <a:t>NX200 : Ver.2.50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Function addition from other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0" dirty="0" smtClean="0">
                          <a:latin typeface="Calibri" panose="020F0502020204030204" pitchFamily="34" charset="0"/>
                          <a:cs typeface="Calibri" panose="020F0502020204030204" pitchFamily="34" charset="0"/>
                        </a:rPr>
                        <a:t>Mar. 2019</a:t>
                      </a:r>
                      <a:endParaRPr kumimoji="1" lang="ja-JP" altLang="en-US" sz="900" b="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Ver.2.50</a:t>
                      </a:r>
                    </a:p>
                    <a:p>
                      <a:pPr algn="ctr"/>
                      <a:r>
                        <a:rPr kumimoji="1" lang="en-US" altLang="ja-JP" sz="800" dirty="0" smtClean="0">
                          <a:solidFill>
                            <a:schemeClr val="tx1"/>
                          </a:solidFill>
                          <a:latin typeface="Calibri" panose="020F0502020204030204" pitchFamily="34" charset="0"/>
                        </a:rPr>
                        <a:t>NX300 : Ver.2.50</a:t>
                      </a:r>
                    </a:p>
                    <a:p>
                      <a:pPr algn="ctr"/>
                      <a:r>
                        <a:rPr kumimoji="1" lang="en-US" altLang="ja-JP" sz="800" dirty="0" smtClean="0">
                          <a:solidFill>
                            <a:schemeClr val="tx1"/>
                          </a:solidFill>
                          <a:latin typeface="Calibri" panose="020F0502020204030204" pitchFamily="34" charset="0"/>
                        </a:rPr>
                        <a:t>NX200 : Ver.2.50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2.50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2.50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6319240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286550" y="1523137"/>
            <a:ext cx="6186625" cy="1319323"/>
          </a:xfrm>
          <a:prstGeom prst="rect">
            <a:avLst/>
          </a:prstGeom>
        </p:spPr>
      </p:pic>
      <p:sp>
        <p:nvSpPr>
          <p:cNvPr id="3" name="タイトル 2"/>
          <p:cNvSpPr>
            <a:spLocks noGrp="1"/>
          </p:cNvSpPr>
          <p:nvPr>
            <p:ph type="title"/>
          </p:nvPr>
        </p:nvSpPr>
        <p:spPr>
          <a:xfrm>
            <a:off x="457200" y="9789"/>
            <a:ext cx="5351542" cy="525309"/>
          </a:xfrm>
        </p:spPr>
        <p:txBody>
          <a:bodyPr>
            <a:normAutofit/>
          </a:bodyPr>
          <a:lstStyle/>
          <a:p>
            <a:r>
              <a:rPr lang="en-US" altLang="ja-JP" sz="2200" b="1" dirty="0">
                <a:latin typeface="Calibri" panose="020F0502020204030204" pitchFamily="34" charset="0"/>
                <a:cs typeface="Calibri" panose="020F0502020204030204" pitchFamily="34" charset="0"/>
              </a:rPr>
              <a:t>Test mode of rear panel output </a:t>
            </a:r>
            <a:r>
              <a:rPr lang="en-US" altLang="ja-JP" sz="2200" b="1" dirty="0" smtClean="0">
                <a:latin typeface="Calibri" panose="020F0502020204030204" pitchFamily="34" charset="0"/>
                <a:cs typeface="Calibri" panose="020F0502020204030204" pitchFamily="34" charset="0"/>
              </a:rPr>
              <a:t>terminal</a:t>
            </a:r>
            <a:endParaRPr kumimoji="1" lang="ja-JP" altLang="en-US" sz="22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6526" y="694123"/>
            <a:ext cx="8589309" cy="4291727"/>
          </a:xfrm>
        </p:spPr>
        <p:txBody>
          <a:bodyPr>
            <a:normAutofit/>
          </a:bodyPr>
          <a:lstStyle/>
          <a:p>
            <a:pPr marL="285750" indent="-285750">
              <a:buFont typeface="Wingdings" panose="05000000000000000000" pitchFamily="2" charset="2"/>
              <a:buChar char="n"/>
            </a:pPr>
            <a:r>
              <a:rPr lang="en-US" altLang="ja-JP" sz="1800" dirty="0" smtClean="0">
                <a:latin typeface="Calibri" panose="020F0502020204030204" pitchFamily="34" charset="0"/>
                <a:cs typeface="Calibri" panose="020F0502020204030204" pitchFamily="34" charset="0"/>
              </a:rPr>
              <a:t> </a:t>
            </a:r>
            <a:r>
              <a:rPr lang="en-US" altLang="ja-JP" sz="1800" b="1" dirty="0">
                <a:latin typeface="Calibri" panose="020F0502020204030204" pitchFamily="34" charset="0"/>
                <a:cs typeface="Calibri" panose="020F0502020204030204" pitchFamily="34" charset="0"/>
              </a:rPr>
              <a:t>Terminal output test function has been </a:t>
            </a:r>
            <a:r>
              <a:rPr lang="en-US" altLang="ja-JP" sz="1800" b="1" dirty="0" smtClean="0">
                <a:latin typeface="Calibri" panose="020F0502020204030204" pitchFamily="34" charset="0"/>
                <a:cs typeface="Calibri" panose="020F0502020204030204" pitchFamily="34" charset="0"/>
              </a:rPr>
              <a:t>added.</a:t>
            </a:r>
          </a:p>
          <a:p>
            <a:r>
              <a:rPr lang="en-US" altLang="ja-JP" sz="1400" dirty="0" smtClean="0">
                <a:latin typeface="Calibri" panose="020F0502020204030204" pitchFamily="34" charset="0"/>
                <a:cs typeface="Calibri" panose="020F0502020204030204" pitchFamily="34" charset="0"/>
              </a:rPr>
              <a:t>          Outputs a signal from ALARM/CONTROL connector on the rear panel of the recorder. </a:t>
            </a:r>
            <a:r>
              <a:rPr lang="en-US" altLang="ja-JP" sz="1400" dirty="0">
                <a:latin typeface="Calibri" panose="020F0502020204030204" pitchFamily="34" charset="0"/>
                <a:cs typeface="Calibri" panose="020F0502020204030204" pitchFamily="34" charset="0"/>
              </a:rPr>
              <a:t>	</a:t>
            </a:r>
            <a:r>
              <a:rPr kumimoji="1" lang="ja-JP" altLang="en-US" sz="1400" b="1" dirty="0" smtClean="0">
                <a:latin typeface="Calibri" panose="020F0502020204030204" pitchFamily="34" charset="0"/>
                <a:cs typeface="Calibri" panose="020F0502020204030204" pitchFamily="34" charset="0"/>
              </a:rPr>
              <a:t>　　　　      </a:t>
            </a:r>
            <a:endParaRPr kumimoji="1" lang="en-US" altLang="ja-JP" sz="1400" b="1" dirty="0" smtClean="0">
              <a:latin typeface="Calibri" panose="020F0502020204030204" pitchFamily="34" charset="0"/>
              <a:cs typeface="Calibri" panose="020F0502020204030204" pitchFamily="34" charset="0"/>
            </a:endParaRPr>
          </a:p>
          <a:p>
            <a:r>
              <a:rPr kumimoji="1" lang="en-US" altLang="ja-JP" sz="1400" b="1" dirty="0">
                <a:latin typeface="Calibri" panose="020F0502020204030204" pitchFamily="34" charset="0"/>
                <a:cs typeface="Calibri" panose="020F0502020204030204" pitchFamily="34" charset="0"/>
              </a:rPr>
              <a:t> </a:t>
            </a:r>
            <a:r>
              <a:rPr kumimoji="1" lang="en-US" altLang="ja-JP" sz="1400" b="1"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Maintenance &gt; System management &gt; Other </a:t>
            </a:r>
            <a:endParaRPr kumimoji="1" lang="en-US" altLang="ja-JP" sz="1400" b="1" dirty="0" smtClean="0">
              <a:latin typeface="Calibri" panose="020F0502020204030204" pitchFamily="34" charset="0"/>
              <a:cs typeface="Calibri" panose="020F0502020204030204" pitchFamily="34" charset="0"/>
            </a:endParaRPr>
          </a:p>
        </p:txBody>
      </p:sp>
      <p:sp>
        <p:nvSpPr>
          <p:cNvPr id="16" name="正方形/長方形 15"/>
          <p:cNvSpPr/>
          <p:nvPr/>
        </p:nvSpPr>
        <p:spPr>
          <a:xfrm>
            <a:off x="1984979" y="2123544"/>
            <a:ext cx="5408945" cy="725859"/>
          </a:xfrm>
          <a:prstGeom prst="rect">
            <a:avLst/>
          </a:prstGeom>
          <a:noFill/>
          <a:ln w="2857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8" name="角丸四角形吹き出し 17"/>
          <p:cNvSpPr/>
          <p:nvPr/>
        </p:nvSpPr>
        <p:spPr>
          <a:xfrm>
            <a:off x="2218094" y="2955926"/>
            <a:ext cx="5551281" cy="1943905"/>
          </a:xfrm>
          <a:prstGeom prst="wedgeRoundRectCallout">
            <a:avLst>
              <a:gd name="adj1" fmla="val -14935"/>
              <a:gd name="adj2" fmla="val -72187"/>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l"/>
            <a:endParaRPr kumimoji="1" lang="en-US" altLang="ja-JP" sz="1500" b="1" dirty="0" smtClean="0">
              <a:effectLst/>
              <a:latin typeface="+mn-ea"/>
            </a:endParaRPr>
          </a:p>
          <a:p>
            <a:pPr algn="l"/>
            <a:endParaRPr lang="en-US" altLang="ja-JP" sz="1500" b="1" dirty="0">
              <a:effectLst/>
              <a:latin typeface="+mn-ea"/>
            </a:endParaRPr>
          </a:p>
          <a:p>
            <a:pPr algn="l"/>
            <a:endParaRPr kumimoji="1" lang="en-US" altLang="ja-JP" sz="1500" b="1" dirty="0" smtClean="0">
              <a:effectLst/>
              <a:latin typeface="+mn-ea"/>
            </a:endParaRPr>
          </a:p>
        </p:txBody>
      </p:sp>
      <p:graphicFrame>
        <p:nvGraphicFramePr>
          <p:cNvPr id="19" name="表 18"/>
          <p:cNvGraphicFramePr>
            <a:graphicFrameLocks noGrp="1"/>
          </p:cNvGraphicFramePr>
          <p:nvPr>
            <p:extLst>
              <p:ext uri="{D42A27DB-BD31-4B8C-83A1-F6EECF244321}">
                <p14:modId xmlns:p14="http://schemas.microsoft.com/office/powerpoint/2010/main" val="97404372"/>
              </p:ext>
            </p:extLst>
          </p:nvPr>
        </p:nvGraphicFramePr>
        <p:xfrm>
          <a:off x="2452532" y="2990652"/>
          <a:ext cx="5093636" cy="1884955"/>
        </p:xfrm>
        <a:graphic>
          <a:graphicData uri="http://schemas.openxmlformats.org/drawingml/2006/table">
            <a:tbl>
              <a:tblPr firstRow="1">
                <a:tableStyleId>{BC89EF96-8CEA-46FF-86C4-4CE0E7609802}</a:tableStyleId>
              </a:tblPr>
              <a:tblGrid>
                <a:gridCol w="2537110">
                  <a:extLst>
                    <a:ext uri="{9D8B030D-6E8A-4147-A177-3AD203B41FA5}">
                      <a16:colId xmlns:a16="http://schemas.microsoft.com/office/drawing/2014/main" val="20000"/>
                    </a:ext>
                  </a:extLst>
                </a:gridCol>
                <a:gridCol w="2556526">
                  <a:extLst>
                    <a:ext uri="{9D8B030D-6E8A-4147-A177-3AD203B41FA5}">
                      <a16:colId xmlns:a16="http://schemas.microsoft.com/office/drawing/2014/main" val="20001"/>
                    </a:ext>
                  </a:extLst>
                </a:gridCol>
              </a:tblGrid>
              <a:tr h="221717">
                <a:tc>
                  <a:txBody>
                    <a:bodyPr/>
                    <a:lstStyle/>
                    <a:p>
                      <a:pPr algn="ctr"/>
                      <a:r>
                        <a:rPr kumimoji="1" lang="en-US" altLang="ja-JP" sz="900" b="0" dirty="0" smtClean="0">
                          <a:latin typeface="Calibri" panose="020F0502020204030204" pitchFamily="34" charset="0"/>
                          <a:cs typeface="Calibri" panose="020F0502020204030204" pitchFamily="34" charset="0"/>
                        </a:rPr>
                        <a:t>NX400</a:t>
                      </a:r>
                      <a:endParaRPr kumimoji="1" lang="ja-JP" altLang="en-US" sz="900" b="0" dirty="0">
                        <a:latin typeface="Calibri" panose="020F0502020204030204" pitchFamily="34" charset="0"/>
                        <a:ea typeface="+mn-ea"/>
                        <a:cs typeface="Calibri" panose="020F0502020204030204" pitchFamily="34" charset="0"/>
                      </a:endParaRPr>
                    </a:p>
                  </a:txBody>
                  <a:tcPr marL="36000" marR="36000"/>
                </a:tc>
                <a:tc>
                  <a:txBody>
                    <a:bodyPr/>
                    <a:lstStyle/>
                    <a:p>
                      <a:pPr algn="ctr"/>
                      <a:r>
                        <a:rPr kumimoji="1" lang="en-US" altLang="ja-JP" sz="900" b="0" dirty="0" smtClean="0">
                          <a:latin typeface="Calibri" panose="020F0502020204030204" pitchFamily="34" charset="0"/>
                          <a:cs typeface="Calibri" panose="020F0502020204030204" pitchFamily="34" charset="0"/>
                        </a:rPr>
                        <a:t>NX300/NX200</a:t>
                      </a:r>
                      <a:endParaRPr kumimoji="1" lang="ja-JP" altLang="en-US" sz="900" b="0" dirty="0">
                        <a:latin typeface="Calibri" panose="020F0502020204030204" pitchFamily="34" charset="0"/>
                        <a:ea typeface="+mn-ea"/>
                        <a:cs typeface="Calibri" panose="020F0502020204030204" pitchFamily="34" charset="0"/>
                      </a:endParaRPr>
                    </a:p>
                  </a:txBody>
                  <a:tcPr marL="36000" marR="36000"/>
                </a:tc>
                <a:extLst>
                  <a:ext uri="{0D108BD9-81ED-4DB2-BD59-A6C34878D82A}">
                    <a16:rowId xmlns:a16="http://schemas.microsoft.com/office/drawing/2014/main" val="10000"/>
                  </a:ext>
                </a:extLst>
              </a:tr>
              <a:tr h="1656355">
                <a:tc>
                  <a:txBody>
                    <a:bodyPr/>
                    <a:lstStyle/>
                    <a:p>
                      <a:pPr algn="l"/>
                      <a:r>
                        <a:rPr kumimoji="1" lang="en-US" altLang="ja-JP" sz="900" b="0" dirty="0" smtClean="0">
                          <a:latin typeface="Calibri" panose="020F0502020204030204" pitchFamily="34" charset="0"/>
                          <a:cs typeface="Calibri" panose="020F0502020204030204" pitchFamily="34" charset="0"/>
                        </a:rPr>
                        <a:t>Time adjustment output 		</a:t>
                      </a:r>
                    </a:p>
                    <a:p>
                      <a:pPr algn="l"/>
                      <a:r>
                        <a:rPr kumimoji="1" lang="en-US" altLang="ja-JP" sz="900" b="0" dirty="0" smtClean="0">
                          <a:latin typeface="Calibri" panose="020F0502020204030204" pitchFamily="34" charset="0"/>
                          <a:cs typeface="Calibri" panose="020F0502020204030204" pitchFamily="34" charset="0"/>
                        </a:rPr>
                        <a:t>Network error output</a:t>
                      </a:r>
                    </a:p>
                    <a:p>
                      <a:pPr algn="l"/>
                      <a:r>
                        <a:rPr kumimoji="1" lang="en-US" altLang="ja-JP" sz="900" b="0" dirty="0" smtClean="0">
                          <a:latin typeface="Calibri" panose="020F0502020204030204" pitchFamily="34" charset="0"/>
                          <a:cs typeface="Calibri" panose="020F0502020204030204" pitchFamily="34" charset="0"/>
                        </a:rPr>
                        <a:t>HDD error output</a:t>
                      </a:r>
                    </a:p>
                    <a:p>
                      <a:pPr algn="l"/>
                      <a:r>
                        <a:rPr kumimoji="1" lang="en-US" altLang="ja-JP" sz="900" b="0" dirty="0" smtClean="0">
                          <a:latin typeface="Calibri" panose="020F0502020204030204" pitchFamily="34" charset="0"/>
                          <a:cs typeface="Calibri" panose="020F0502020204030204" pitchFamily="34" charset="0"/>
                        </a:rPr>
                        <a:t>Camera error output</a:t>
                      </a:r>
                    </a:p>
                    <a:p>
                      <a:pPr algn="l"/>
                      <a:r>
                        <a:rPr kumimoji="1" lang="en-US" altLang="ja-JP" sz="900" b="0" dirty="0" smtClean="0">
                          <a:latin typeface="Calibri" panose="020F0502020204030204" pitchFamily="34" charset="0"/>
                          <a:cs typeface="Calibri" panose="020F0502020204030204" pitchFamily="34" charset="0"/>
                        </a:rPr>
                        <a:t>Recording error output</a:t>
                      </a:r>
                    </a:p>
                    <a:p>
                      <a:pPr algn="l"/>
                      <a:r>
                        <a:rPr kumimoji="1" lang="en-US" altLang="ja-JP" sz="900" b="0" dirty="0" smtClean="0">
                          <a:latin typeface="Calibri" panose="020F0502020204030204" pitchFamily="34" charset="0"/>
                          <a:cs typeface="Calibri" panose="020F0502020204030204" pitchFamily="34" charset="0"/>
                        </a:rPr>
                        <a:t>Recorder error output</a:t>
                      </a:r>
                    </a:p>
                    <a:p>
                      <a:pPr algn="l"/>
                      <a:r>
                        <a:rPr kumimoji="1" lang="en-US" altLang="ja-JP" sz="900" b="0" dirty="0" smtClean="0">
                          <a:latin typeface="Calibri" panose="020F0502020204030204" pitchFamily="34" charset="0"/>
                          <a:cs typeface="Calibri" panose="020F0502020204030204" pitchFamily="34" charset="0"/>
                        </a:rPr>
                        <a:t>Outage processing end output</a:t>
                      </a:r>
                    </a:p>
                    <a:p>
                      <a:pPr algn="l"/>
                      <a:r>
                        <a:rPr kumimoji="1" lang="en-US" altLang="ja-JP" sz="900" b="0" dirty="0" smtClean="0">
                          <a:latin typeface="Calibri" panose="020F0502020204030204" pitchFamily="34" charset="0"/>
                          <a:cs typeface="Calibri" panose="020F0502020204030204" pitchFamily="34" charset="0"/>
                        </a:rPr>
                        <a:t>Alarm output 1</a:t>
                      </a:r>
                    </a:p>
                    <a:p>
                      <a:pPr algn="l"/>
                      <a:r>
                        <a:rPr kumimoji="1" lang="en-US" altLang="ja-JP" sz="900" b="0" dirty="0" smtClean="0">
                          <a:latin typeface="Calibri" panose="020F0502020204030204" pitchFamily="34" charset="0"/>
                          <a:cs typeface="Calibri" panose="020F0502020204030204" pitchFamily="34" charset="0"/>
                        </a:rPr>
                        <a:t>Alarm output 2</a:t>
                      </a:r>
                    </a:p>
                    <a:p>
                      <a:pPr algn="l"/>
                      <a:r>
                        <a:rPr kumimoji="1" lang="en-US" altLang="ja-JP" sz="900" b="0" dirty="0" smtClean="0">
                          <a:latin typeface="Calibri" panose="020F0502020204030204" pitchFamily="34" charset="0"/>
                          <a:cs typeface="Calibri" panose="020F0502020204030204" pitchFamily="34" charset="0"/>
                        </a:rPr>
                        <a:t>Alarm output 3</a:t>
                      </a:r>
                    </a:p>
                    <a:p>
                      <a:pPr algn="l"/>
                      <a:r>
                        <a:rPr kumimoji="1" lang="en-US" altLang="ja-JP" sz="900" b="0" dirty="0" smtClean="0">
                          <a:latin typeface="Calibri" panose="020F0502020204030204" pitchFamily="34" charset="0"/>
                          <a:cs typeface="Calibri" panose="020F0502020204030204" pitchFamily="34" charset="0"/>
                        </a:rPr>
                        <a:t>Alarm output 4</a:t>
                      </a:r>
                      <a:endParaRPr kumimoji="1" lang="ja-JP" altLang="en-US" sz="900" b="0" dirty="0">
                        <a:latin typeface="Calibri" panose="020F0502020204030204" pitchFamily="34" charset="0"/>
                        <a:ea typeface="+mn-ea"/>
                        <a:cs typeface="Calibri" panose="020F0502020204030204" pitchFamily="34" charset="0"/>
                      </a:endParaRPr>
                    </a:p>
                  </a:txBody>
                  <a:tcPr marL="36000" marR="36000"/>
                </a:tc>
                <a:tc>
                  <a:txBody>
                    <a:bodyPr/>
                    <a:lstStyle/>
                    <a:p>
                      <a:pPr algn="l"/>
                      <a:r>
                        <a:rPr kumimoji="1" lang="en-US" altLang="ja-JP" sz="900" b="0" dirty="0" smtClean="0">
                          <a:latin typeface="Calibri" panose="020F0502020204030204" pitchFamily="34" charset="0"/>
                          <a:cs typeface="Calibri" panose="020F0502020204030204" pitchFamily="34" charset="0"/>
                        </a:rPr>
                        <a:t>Time adjustment output</a:t>
                      </a:r>
                    </a:p>
                    <a:p>
                      <a:pPr algn="l"/>
                      <a:r>
                        <a:rPr kumimoji="1" lang="en-US" altLang="ja-JP" sz="900" b="0" dirty="0" smtClean="0">
                          <a:latin typeface="Calibri" panose="020F0502020204030204" pitchFamily="34" charset="0"/>
                          <a:cs typeface="Calibri" panose="020F0502020204030204" pitchFamily="34" charset="0"/>
                        </a:rPr>
                        <a:t>Network error output</a:t>
                      </a:r>
                    </a:p>
                    <a:p>
                      <a:pPr algn="l"/>
                      <a:r>
                        <a:rPr kumimoji="1" lang="en-US" altLang="ja-JP" sz="900" b="0" dirty="0" smtClean="0">
                          <a:latin typeface="Calibri" panose="020F0502020204030204" pitchFamily="34" charset="0"/>
                          <a:cs typeface="Calibri" panose="020F0502020204030204" pitchFamily="34" charset="0"/>
                        </a:rPr>
                        <a:t>Camera error output</a:t>
                      </a:r>
                    </a:p>
                    <a:p>
                      <a:pPr algn="l"/>
                      <a:r>
                        <a:rPr kumimoji="1" lang="en-US" altLang="ja-JP" sz="900" b="0" dirty="0" smtClean="0">
                          <a:latin typeface="Calibri" panose="020F0502020204030204" pitchFamily="34" charset="0"/>
                          <a:cs typeface="Calibri" panose="020F0502020204030204" pitchFamily="34" charset="0"/>
                        </a:rPr>
                        <a:t>HDD  / Recording error output</a:t>
                      </a:r>
                    </a:p>
                    <a:p>
                      <a:pPr algn="l"/>
                      <a:r>
                        <a:rPr kumimoji="1" lang="en-US" altLang="ja-JP" sz="900" b="0" dirty="0" smtClean="0">
                          <a:latin typeface="Calibri" panose="020F0502020204030204" pitchFamily="34" charset="0"/>
                          <a:cs typeface="Calibri" panose="020F0502020204030204" pitchFamily="34" charset="0"/>
                        </a:rPr>
                        <a:t>Recorder error output</a:t>
                      </a:r>
                    </a:p>
                    <a:p>
                      <a:pPr algn="l"/>
                      <a:r>
                        <a:rPr kumimoji="1" lang="en-US" altLang="ja-JP" sz="900" b="0" dirty="0" smtClean="0">
                          <a:latin typeface="Calibri" panose="020F0502020204030204" pitchFamily="34" charset="0"/>
                          <a:cs typeface="Calibri" panose="020F0502020204030204" pitchFamily="34" charset="0"/>
                        </a:rPr>
                        <a:t>Face matching output</a:t>
                      </a:r>
                    </a:p>
                    <a:p>
                      <a:pPr algn="l"/>
                      <a:r>
                        <a:rPr kumimoji="1" lang="en-US" altLang="ja-JP" sz="900" b="0" dirty="0" smtClean="0">
                          <a:latin typeface="Calibri" panose="020F0502020204030204" pitchFamily="34" charset="0"/>
                          <a:cs typeface="Calibri" panose="020F0502020204030204" pitchFamily="34" charset="0"/>
                        </a:rPr>
                        <a:t>Alarm output</a:t>
                      </a:r>
                      <a:endParaRPr kumimoji="1" lang="ja-JP" altLang="en-US" sz="900" b="0" dirty="0">
                        <a:latin typeface="Calibri" panose="020F0502020204030204" pitchFamily="34" charset="0"/>
                        <a:ea typeface="+mn-ea"/>
                        <a:cs typeface="Calibri" panose="020F0502020204030204" pitchFamily="34" charset="0"/>
                      </a:endParaRPr>
                    </a:p>
                  </a:txBody>
                  <a:tcPr marL="36000" marR="36000"/>
                </a:tc>
                <a:extLst>
                  <a:ext uri="{0D108BD9-81ED-4DB2-BD59-A6C34878D82A}">
                    <a16:rowId xmlns:a16="http://schemas.microsoft.com/office/drawing/2014/main" val="10001"/>
                  </a:ext>
                </a:extLst>
              </a:tr>
            </a:tbl>
          </a:graphicData>
        </a:graphic>
      </p:graphicFrame>
      <p:sp>
        <p:nvSpPr>
          <p:cNvPr id="21" name="角丸四角形吹き出し 20"/>
          <p:cNvSpPr/>
          <p:nvPr/>
        </p:nvSpPr>
        <p:spPr>
          <a:xfrm>
            <a:off x="5865663" y="1471249"/>
            <a:ext cx="1090657" cy="340519"/>
          </a:xfrm>
          <a:prstGeom prst="wedgeRoundRectCallout">
            <a:avLst>
              <a:gd name="adj1" fmla="val -140535"/>
              <a:gd name="adj2" fmla="val 256194"/>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b="1" dirty="0" smtClean="0">
                <a:effectLst/>
                <a:latin typeface="Calibri" panose="020F0502020204030204" pitchFamily="34" charset="0"/>
                <a:cs typeface="Calibri" panose="020F0502020204030204" pitchFamily="34" charset="0"/>
              </a:rPr>
              <a:t>2 s, 5 s, 10 s</a:t>
            </a:r>
          </a:p>
        </p:txBody>
      </p:sp>
      <p:sp>
        <p:nvSpPr>
          <p:cNvPr id="20"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5" name="正方形/長方形 24"/>
          <p:cNvSpPr/>
          <p:nvPr/>
        </p:nvSpPr>
        <p:spPr>
          <a:xfrm>
            <a:off x="624855" y="1304414"/>
            <a:ext cx="519930" cy="206707"/>
          </a:xfrm>
          <a:prstGeom prst="rect">
            <a:avLst/>
          </a:prstGeom>
          <a:no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2"/>
                </a:solidFill>
                <a:latin typeface="Calibri" panose="020F0502020204030204" pitchFamily="34" charset="0"/>
              </a:rPr>
              <a:t>GUI</a:t>
            </a:r>
          </a:p>
        </p:txBody>
      </p:sp>
      <p:sp>
        <p:nvSpPr>
          <p:cNvPr id="26" name="テキスト ボックス 25"/>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2.50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2083586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2200" b="1" dirty="0" smtClean="0">
                <a:latin typeface="Calibri" panose="020F0502020204030204" pitchFamily="34" charset="0"/>
                <a:cs typeface="Calibri" panose="020F0502020204030204" pitchFamily="34" charset="0"/>
              </a:rPr>
              <a:t>HTTP </a:t>
            </a:r>
            <a:r>
              <a:rPr lang="en-US" altLang="ja-JP" sz="2200" b="1" dirty="0">
                <a:latin typeface="Calibri" panose="020F0502020204030204" pitchFamily="34" charset="0"/>
                <a:cs typeface="Calibri" panose="020F0502020204030204" pitchFamily="34" charset="0"/>
              </a:rPr>
              <a:t>download support for n3r </a:t>
            </a:r>
            <a:r>
              <a:rPr lang="en-US" altLang="ja-JP" sz="2200" b="1" dirty="0" smtClean="0">
                <a:latin typeface="Calibri" panose="020F0502020204030204" pitchFamily="34" charset="0"/>
                <a:cs typeface="Calibri" panose="020F0502020204030204" pitchFamily="34" charset="0"/>
              </a:rPr>
              <a:t>files</a:t>
            </a:r>
            <a:endParaRPr kumimoji="1" lang="ja-JP" altLang="en-US" sz="22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5334" y="720275"/>
            <a:ext cx="8657718" cy="908689"/>
          </a:xfrm>
        </p:spPr>
        <p:txBody>
          <a:bodyPr>
            <a:normAutofit lnSpcReduction="10000"/>
          </a:bodyPr>
          <a:lstStyle/>
          <a:p>
            <a:pPr marL="285750" indent="-285750">
              <a:buFont typeface="Wingdings" panose="05000000000000000000" pitchFamily="2" charset="2"/>
              <a:buChar char="n"/>
            </a:pPr>
            <a:r>
              <a:rPr lang="en-US" altLang="ja-JP" sz="1800" b="1" dirty="0" smtClean="0">
                <a:latin typeface="Calibri" panose="020F0502020204030204" pitchFamily="34" charset="0"/>
                <a:ea typeface="+mj-ea"/>
                <a:cs typeface="Calibri" panose="020F0502020204030204" pitchFamily="34" charset="0"/>
              </a:rPr>
              <a:t>Browser </a:t>
            </a:r>
            <a:r>
              <a:rPr lang="en-US" altLang="ja-JP" sz="1800" b="1" dirty="0">
                <a:latin typeface="Calibri" panose="020F0502020204030204" pitchFamily="34" charset="0"/>
                <a:ea typeface="+mj-ea"/>
                <a:cs typeface="Calibri" panose="020F0502020204030204" pitchFamily="34" charset="0"/>
              </a:rPr>
              <a:t>will be able to download even if n3r file is over </a:t>
            </a:r>
            <a:r>
              <a:rPr lang="en-US" altLang="ja-JP" sz="1800" b="1" dirty="0" smtClean="0">
                <a:latin typeface="Calibri" panose="020F0502020204030204" pitchFamily="34" charset="0"/>
                <a:ea typeface="+mj-ea"/>
                <a:cs typeface="Calibri" panose="020F0502020204030204" pitchFamily="34" charset="0"/>
              </a:rPr>
              <a:t>2GB</a:t>
            </a:r>
          </a:p>
          <a:p>
            <a:r>
              <a:rPr kumimoji="1" lang="en-US" altLang="ja-JP" sz="1400" b="1" dirty="0" smtClean="0">
                <a:latin typeface="Calibri" panose="020F0502020204030204" pitchFamily="34" charset="0"/>
                <a:ea typeface="+mj-ea"/>
                <a:cs typeface="Calibri" panose="020F0502020204030204" pitchFamily="34" charset="0"/>
              </a:rPr>
              <a:t>       When </a:t>
            </a:r>
            <a:r>
              <a:rPr kumimoji="1" lang="en-US" altLang="ja-JP" sz="1400" b="1" dirty="0">
                <a:latin typeface="Calibri" panose="020F0502020204030204" pitchFamily="34" charset="0"/>
                <a:ea typeface="+mj-ea"/>
                <a:cs typeface="Calibri" panose="020F0502020204030204" pitchFamily="34" charset="0"/>
              </a:rPr>
              <a:t>the size of the file being downloaded exceeds 2GB, the file will be divided automatically, and the </a:t>
            </a:r>
            <a:r>
              <a:rPr kumimoji="1" lang="en-US" altLang="ja-JP" sz="1400" b="1" dirty="0" smtClean="0">
                <a:latin typeface="Calibri" panose="020F0502020204030204" pitchFamily="34" charset="0"/>
                <a:ea typeface="+mj-ea"/>
                <a:cs typeface="Calibri" panose="020F0502020204030204" pitchFamily="34" charset="0"/>
              </a:rPr>
              <a:t>   </a:t>
            </a:r>
          </a:p>
          <a:p>
            <a:r>
              <a:rPr kumimoji="1" lang="en-US" altLang="ja-JP" sz="1400" b="1" dirty="0">
                <a:latin typeface="Calibri" panose="020F0502020204030204" pitchFamily="34" charset="0"/>
                <a:ea typeface="+mj-ea"/>
                <a:cs typeface="Calibri" panose="020F0502020204030204" pitchFamily="34" charset="0"/>
              </a:rPr>
              <a:t> </a:t>
            </a:r>
            <a:r>
              <a:rPr kumimoji="1" lang="en-US" altLang="ja-JP" sz="1400" b="1" dirty="0" smtClean="0">
                <a:latin typeface="Calibri" panose="020F0502020204030204" pitchFamily="34" charset="0"/>
                <a:ea typeface="+mj-ea"/>
                <a:cs typeface="Calibri" panose="020F0502020204030204" pitchFamily="34" charset="0"/>
              </a:rPr>
              <a:t>      downloading </a:t>
            </a:r>
            <a:r>
              <a:rPr kumimoji="1" lang="en-US" altLang="ja-JP" sz="1400" b="1" dirty="0">
                <a:latin typeface="Calibri" panose="020F0502020204030204" pitchFamily="34" charset="0"/>
                <a:ea typeface="+mj-ea"/>
                <a:cs typeface="Calibri" panose="020F0502020204030204" pitchFamily="34" charset="0"/>
              </a:rPr>
              <a:t>is continued as a different file from the point at which the file division occurred</a:t>
            </a:r>
            <a:r>
              <a:rPr kumimoji="1" lang="en-US" altLang="ja-JP" sz="1600" b="1" dirty="0">
                <a:latin typeface="Calibri" panose="020F0502020204030204" pitchFamily="34" charset="0"/>
                <a:ea typeface="+mj-ea"/>
                <a:cs typeface="Calibri" panose="020F0502020204030204" pitchFamily="34" charset="0"/>
              </a:rPr>
              <a:t>.</a:t>
            </a:r>
          </a:p>
          <a:p>
            <a:pPr marL="285750" indent="-285750">
              <a:buFont typeface="Wingdings" panose="05000000000000000000" pitchFamily="2" charset="2"/>
              <a:buChar char="n"/>
            </a:pPr>
            <a:endParaRPr kumimoji="1" lang="en-US" altLang="ja-JP" sz="1600" b="1" dirty="0" smtClean="0">
              <a:latin typeface="Calibri" panose="020F0502020204030204" pitchFamily="34" charset="0"/>
              <a:ea typeface="+mj-ea"/>
              <a:cs typeface="Calibri" panose="020F0502020204030204" pitchFamily="34" charset="0"/>
            </a:endParaRPr>
          </a:p>
        </p:txBody>
      </p:sp>
      <p:graphicFrame>
        <p:nvGraphicFramePr>
          <p:cNvPr id="9" name="表 8"/>
          <p:cNvGraphicFramePr>
            <a:graphicFrameLocks noGrp="1"/>
          </p:cNvGraphicFramePr>
          <p:nvPr>
            <p:extLst>
              <p:ext uri="{D42A27DB-BD31-4B8C-83A1-F6EECF244321}">
                <p14:modId xmlns:p14="http://schemas.microsoft.com/office/powerpoint/2010/main" val="3388826573"/>
              </p:ext>
            </p:extLst>
          </p:nvPr>
        </p:nvGraphicFramePr>
        <p:xfrm>
          <a:off x="557118" y="1571970"/>
          <a:ext cx="8518618" cy="1985796"/>
        </p:xfrm>
        <a:graphic>
          <a:graphicData uri="http://schemas.openxmlformats.org/drawingml/2006/table">
            <a:tbl>
              <a:tblPr firstRow="1">
                <a:tableStyleId>{5C22544A-7EE6-4342-B048-85BDC9FD1C3A}</a:tableStyleId>
              </a:tblPr>
              <a:tblGrid>
                <a:gridCol w="521615">
                  <a:extLst>
                    <a:ext uri="{9D8B030D-6E8A-4147-A177-3AD203B41FA5}">
                      <a16:colId xmlns:a16="http://schemas.microsoft.com/office/drawing/2014/main" val="20000"/>
                    </a:ext>
                  </a:extLst>
                </a:gridCol>
                <a:gridCol w="1313637">
                  <a:extLst>
                    <a:ext uri="{9D8B030D-6E8A-4147-A177-3AD203B41FA5}">
                      <a16:colId xmlns:a16="http://schemas.microsoft.com/office/drawing/2014/main" val="20001"/>
                    </a:ext>
                  </a:extLst>
                </a:gridCol>
                <a:gridCol w="3303915">
                  <a:extLst>
                    <a:ext uri="{9D8B030D-6E8A-4147-A177-3AD203B41FA5}">
                      <a16:colId xmlns:a16="http://schemas.microsoft.com/office/drawing/2014/main" val="20002"/>
                    </a:ext>
                  </a:extLst>
                </a:gridCol>
                <a:gridCol w="3379451">
                  <a:extLst>
                    <a:ext uri="{9D8B030D-6E8A-4147-A177-3AD203B41FA5}">
                      <a16:colId xmlns:a16="http://schemas.microsoft.com/office/drawing/2014/main" val="20003"/>
                    </a:ext>
                  </a:extLst>
                </a:gridCol>
              </a:tblGrid>
              <a:tr h="278916">
                <a:tc gridSpan="2">
                  <a:txBody>
                    <a:bodyPr/>
                    <a:lstStyle/>
                    <a:p>
                      <a:endParaRPr kumimoji="1" lang="ja-JP" altLang="en-US" sz="1000" b="1" dirty="0">
                        <a:latin typeface="Calibri" panose="020F0502020204030204" pitchFamily="34" charset="0"/>
                        <a:ea typeface="+mj-ea"/>
                        <a:cs typeface="Calibri" panose="020F0502020204030204" pitchFamily="34" charset="0"/>
                      </a:endParaRPr>
                    </a:p>
                  </a:txBody>
                  <a:tcPr marL="36000" marR="36000" marT="36000" marB="36000"/>
                </a:tc>
                <a:tc hMerge="1">
                  <a:txBody>
                    <a:bodyPr/>
                    <a:lstStyle/>
                    <a:p>
                      <a:endParaRPr kumimoji="1" lang="ja-JP" altLang="en-US" sz="1400" b="1" dirty="0">
                        <a:latin typeface="+mn-lt"/>
                        <a:ea typeface="+mn-ea"/>
                        <a:cs typeface="Meiryo UI" panose="020B0604030504040204" pitchFamily="50" charset="-128"/>
                      </a:endParaRPr>
                    </a:p>
                  </a:txBody>
                  <a:tcPr marL="36000" marR="36000" marT="36000" marB="36000"/>
                </a:tc>
                <a:tc>
                  <a:txBody>
                    <a:bodyPr/>
                    <a:lstStyle/>
                    <a:p>
                      <a:pPr algn="ctr"/>
                      <a:r>
                        <a:rPr lang="en-US" altLang="ja-JP" sz="1200" dirty="0" smtClean="0">
                          <a:latin typeface="Calibri" panose="020F0502020204030204" pitchFamily="34" charset="0"/>
                          <a:ea typeface="+mj-ea"/>
                          <a:cs typeface="Calibri" panose="020F0502020204030204" pitchFamily="34" charset="0"/>
                        </a:rPr>
                        <a:t>Conventional specification</a:t>
                      </a:r>
                      <a:endParaRPr kumimoji="1" lang="ja-JP" altLang="en-US" sz="1200" b="1" dirty="0">
                        <a:latin typeface="Calibri" panose="020F0502020204030204" pitchFamily="34" charset="0"/>
                        <a:ea typeface="+mj-ea"/>
                        <a:cs typeface="Calibri" panose="020F0502020204030204" pitchFamily="34" charset="0"/>
                      </a:endParaRPr>
                    </a:p>
                  </a:txBody>
                  <a:tcPr marL="36000" marR="36000"/>
                </a:tc>
                <a:tc>
                  <a:txBody>
                    <a:bodyPr/>
                    <a:lstStyle/>
                    <a:p>
                      <a:pPr algn="ctr"/>
                      <a:r>
                        <a:rPr lang="en-US" altLang="ja-JP" sz="1200" dirty="0" smtClean="0">
                          <a:latin typeface="Calibri" panose="020F0502020204030204" pitchFamily="34" charset="0"/>
                          <a:ea typeface="+mj-ea"/>
                          <a:cs typeface="Calibri" panose="020F0502020204030204" pitchFamily="34" charset="0"/>
                        </a:rPr>
                        <a:t>New specification</a:t>
                      </a:r>
                      <a:endParaRPr kumimoji="1" lang="ja-JP" altLang="en-US" sz="1200" b="1" dirty="0">
                        <a:latin typeface="Calibri" panose="020F0502020204030204" pitchFamily="34" charset="0"/>
                        <a:ea typeface="+mj-ea"/>
                        <a:cs typeface="Calibri" panose="020F0502020204030204" pitchFamily="34" charset="0"/>
                      </a:endParaRPr>
                    </a:p>
                  </a:txBody>
                  <a:tcPr marL="36000" marR="36000">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418374">
                <a:tc rowSpan="2">
                  <a:txBody>
                    <a:bodyPr/>
                    <a:lstStyle/>
                    <a:p>
                      <a:r>
                        <a:rPr kumimoji="1" lang="en-US" altLang="ja-JP" sz="1200" b="1" dirty="0" smtClean="0">
                          <a:latin typeface="Calibri" panose="020F0502020204030204" pitchFamily="34" charset="0"/>
                          <a:ea typeface="+mj-ea"/>
                          <a:cs typeface="Calibri" panose="020F0502020204030204" pitchFamily="34" charset="0"/>
                        </a:rPr>
                        <a:t>n3r</a:t>
                      </a:r>
                    </a:p>
                  </a:txBody>
                  <a:tcPr marL="36000" marR="36000"/>
                </a:tc>
                <a:tc>
                  <a:txBody>
                    <a:bodyPr/>
                    <a:lstStyle/>
                    <a:p>
                      <a:r>
                        <a:rPr kumimoji="1" lang="en-US" altLang="ja-JP" sz="1100" b="1" dirty="0" smtClean="0">
                          <a:latin typeface="Calibri" panose="020F0502020204030204" pitchFamily="34" charset="0"/>
                          <a:ea typeface="+mj-ea"/>
                          <a:cs typeface="Calibri" panose="020F0502020204030204" pitchFamily="34" charset="0"/>
                        </a:rPr>
                        <a:t>File name</a:t>
                      </a:r>
                    </a:p>
                  </a:txBody>
                  <a:tcPr marL="36000" marR="36000"/>
                </a:tc>
                <a:tc>
                  <a:txBody>
                    <a:bodyPr/>
                    <a:lstStyle/>
                    <a:p>
                      <a:pPr algn="l"/>
                      <a:r>
                        <a:rPr lang="en-US" altLang="ja-JP" sz="1100" dirty="0" smtClean="0">
                          <a:latin typeface="Calibri" panose="020F0502020204030204" pitchFamily="34" charset="0"/>
                          <a:ea typeface="+mj-ea"/>
                          <a:cs typeface="Calibri" panose="020F0502020204030204" pitchFamily="34" charset="0"/>
                        </a:rPr>
                        <a:t>The start date/time and acquisition time will be given in the specified period</a:t>
                      </a:r>
                      <a:endParaRPr kumimoji="1" lang="ja-JP" altLang="en-US" sz="1100" b="1" dirty="0">
                        <a:latin typeface="Calibri" panose="020F0502020204030204" pitchFamily="34" charset="0"/>
                        <a:ea typeface="+mj-ea"/>
                        <a:cs typeface="Calibri" panose="020F0502020204030204" pitchFamily="34" charset="0"/>
                      </a:endParaRPr>
                    </a:p>
                  </a:txBody>
                  <a:tcPr marL="36000" marR="36000">
                    <a:lnR w="28575" cap="flat" cmpd="sng" algn="ctr">
                      <a:solidFill>
                        <a:srgbClr val="FF0000"/>
                      </a:solidFill>
                      <a:prstDash val="solid"/>
                      <a:round/>
                      <a:headEnd type="none" w="med" len="med"/>
                      <a:tailEnd type="none" w="med" len="med"/>
                    </a:lnR>
                  </a:tcPr>
                </a:tc>
                <a:tc>
                  <a:txBody>
                    <a:bodyPr/>
                    <a:lstStyle/>
                    <a:p>
                      <a:pPr algn="l"/>
                      <a:r>
                        <a:rPr lang="en-US" altLang="ja-JP" sz="1100" dirty="0" smtClean="0">
                          <a:latin typeface="Calibri" panose="020F0502020204030204" pitchFamily="34" charset="0"/>
                          <a:ea typeface="+mj-ea"/>
                          <a:cs typeface="Calibri" panose="020F0502020204030204" pitchFamily="34" charset="0"/>
                        </a:rPr>
                        <a:t>Corrected value is given to the actual start/end time of the download target</a:t>
                      </a:r>
                      <a:endParaRPr kumimoji="1" lang="ja-JP" altLang="en-US" sz="1100" b="1" dirty="0">
                        <a:solidFill>
                          <a:srgbClr val="0A54A0"/>
                        </a:solidFill>
                        <a:latin typeface="Calibri" panose="020F0502020204030204" pitchFamily="34" charset="0"/>
                        <a:ea typeface="+mj-ea"/>
                        <a:cs typeface="Calibri" panose="020F0502020204030204" pitchFamily="34" charset="0"/>
                      </a:endParaRPr>
                    </a:p>
                  </a:txBody>
                  <a:tcPr marL="36000" marR="36000">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0001"/>
                  </a:ext>
                </a:extLst>
              </a:tr>
              <a:tr h="418374">
                <a:tc vMerge="1">
                  <a:txBody>
                    <a:bodyPr/>
                    <a:lstStyle/>
                    <a:p>
                      <a:endParaRPr kumimoji="1" lang="ja-JP" altLang="en-US" sz="1400" b="1" dirty="0">
                        <a:latin typeface="+mn-lt"/>
                        <a:ea typeface="+mn-ea"/>
                        <a:cs typeface="Meiryo UI" panose="020B0604030504040204" pitchFamily="50" charset="-128"/>
                      </a:endParaRPr>
                    </a:p>
                  </a:txBody>
                  <a:tcPr marL="36000" marR="36000"/>
                </a:tc>
                <a:tc>
                  <a:txBody>
                    <a:bodyPr/>
                    <a:lstStyle/>
                    <a:p>
                      <a:r>
                        <a:rPr lang="en-US" altLang="ja-JP" sz="1100" b="1" dirty="0" smtClean="0">
                          <a:latin typeface="Calibri" panose="020F0502020204030204" pitchFamily="34" charset="0"/>
                          <a:ea typeface="+mj-ea"/>
                          <a:cs typeface="Calibri" panose="020F0502020204030204" pitchFamily="34" charset="0"/>
                        </a:rPr>
                        <a:t>Download data</a:t>
                      </a:r>
                    </a:p>
                    <a:p>
                      <a:r>
                        <a:rPr lang="en-US" altLang="ja-JP" sz="1100" b="1" dirty="0" smtClean="0">
                          <a:latin typeface="Calibri" panose="020F0502020204030204" pitchFamily="34" charset="0"/>
                          <a:ea typeface="+mj-ea"/>
                          <a:cs typeface="Calibri" panose="020F0502020204030204" pitchFamily="34" charset="0"/>
                        </a:rPr>
                        <a:t>over 2GB</a:t>
                      </a:r>
                      <a:endParaRPr kumimoji="1" lang="ja-JP" altLang="en-US" sz="1100" b="1" dirty="0">
                        <a:latin typeface="Calibri" panose="020F0502020204030204" pitchFamily="34" charset="0"/>
                        <a:ea typeface="+mj-ea"/>
                        <a:cs typeface="Calibri" panose="020F0502020204030204" pitchFamily="34" charset="0"/>
                      </a:endParaRPr>
                    </a:p>
                  </a:txBody>
                  <a:tcPr marL="36000" marR="36000"/>
                </a:tc>
                <a:tc>
                  <a:txBody>
                    <a:bodyPr/>
                    <a:lstStyle/>
                    <a:p>
                      <a:pPr algn="l"/>
                      <a:r>
                        <a:rPr lang="en-US" altLang="ja-JP" sz="1100" dirty="0" smtClean="0">
                          <a:latin typeface="Calibri" panose="020F0502020204030204" pitchFamily="34" charset="0"/>
                          <a:ea typeface="+mj-ea"/>
                          <a:cs typeface="Calibri" panose="020F0502020204030204" pitchFamily="34" charset="0"/>
                        </a:rPr>
                        <a:t>Downloaded up to 2GB only</a:t>
                      </a:r>
                      <a:endParaRPr kumimoji="1" lang="ja-JP" altLang="en-US" sz="1100" b="1" dirty="0">
                        <a:latin typeface="Calibri" panose="020F0502020204030204" pitchFamily="34" charset="0"/>
                        <a:ea typeface="+mj-ea"/>
                        <a:cs typeface="Calibri" panose="020F0502020204030204" pitchFamily="34" charset="0"/>
                      </a:endParaRPr>
                    </a:p>
                  </a:txBody>
                  <a:tcPr marL="36000" marR="36000">
                    <a:lnR w="28575" cap="flat" cmpd="sng" algn="ctr">
                      <a:solidFill>
                        <a:srgbClr val="FF000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latin typeface="Calibri" panose="020F0502020204030204" pitchFamily="34" charset="0"/>
                          <a:ea typeface="+mj-ea"/>
                          <a:cs typeface="Calibri" panose="020F0502020204030204" pitchFamily="34" charset="0"/>
                        </a:rPr>
                        <a:t>Data is divided by 2GB and the remaining data is also downloaded </a:t>
                      </a:r>
                      <a:r>
                        <a:rPr kumimoji="1" lang="en-US" altLang="ja-JP" sz="1100" b="1" dirty="0" smtClean="0">
                          <a:solidFill>
                            <a:srgbClr val="0A54A0"/>
                          </a:solidFill>
                          <a:latin typeface="Calibri" panose="020F0502020204030204" pitchFamily="34" charset="0"/>
                          <a:ea typeface="+mj-ea"/>
                          <a:cs typeface="Calibri" panose="020F0502020204030204" pitchFamily="34" charset="0"/>
                        </a:rPr>
                        <a:t>(※)</a:t>
                      </a:r>
                    </a:p>
                  </a:txBody>
                  <a:tcPr marL="36000" marR="36000">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2"/>
                  </a:ext>
                </a:extLst>
              </a:tr>
              <a:tr h="418374">
                <a:tc rowSpan="2">
                  <a:txBody>
                    <a:bodyPr/>
                    <a:lstStyle/>
                    <a:p>
                      <a:r>
                        <a:rPr kumimoji="1" lang="en-US" altLang="ja-JP" sz="1200" b="1" dirty="0" smtClean="0">
                          <a:latin typeface="Calibri" panose="020F0502020204030204" pitchFamily="34" charset="0"/>
                          <a:ea typeface="+mj-ea"/>
                          <a:cs typeface="Calibri" panose="020F0502020204030204" pitchFamily="34" charset="0"/>
                        </a:rPr>
                        <a:t>MP4</a:t>
                      </a:r>
                      <a:endParaRPr kumimoji="1" lang="ja-JP" altLang="en-US" sz="1200" b="1" dirty="0">
                        <a:latin typeface="Calibri" panose="020F0502020204030204" pitchFamily="34" charset="0"/>
                        <a:ea typeface="+mj-ea"/>
                        <a:cs typeface="Calibri" panose="020F0502020204030204" pitchFamily="34" charset="0"/>
                      </a:endParaRPr>
                    </a:p>
                  </a:txBody>
                  <a:tcPr marL="36000" marR="36000">
                    <a:solidFill>
                      <a:schemeClr val="bg2">
                        <a:lumMod val="20000"/>
                        <a:lumOff val="80000"/>
                      </a:schemeClr>
                    </a:solidFill>
                  </a:tcPr>
                </a:tc>
                <a:tc>
                  <a:txBody>
                    <a:bodyPr/>
                    <a:lstStyle/>
                    <a:p>
                      <a:r>
                        <a:rPr kumimoji="1" lang="en-US" altLang="ja-JP" sz="1100" b="1" dirty="0" smtClean="0">
                          <a:latin typeface="Calibri" panose="020F0502020204030204" pitchFamily="34" charset="0"/>
                          <a:ea typeface="+mj-ea"/>
                          <a:cs typeface="Calibri" panose="020F0502020204030204" pitchFamily="34" charset="0"/>
                        </a:rPr>
                        <a:t>File name</a:t>
                      </a:r>
                    </a:p>
                  </a:txBody>
                  <a:tcPr marL="36000" marR="36000">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dirty="0" smtClean="0">
                          <a:latin typeface="Calibri" panose="020F0502020204030204" pitchFamily="34" charset="0"/>
                          <a:ea typeface="+mj-ea"/>
                          <a:cs typeface="Calibri" panose="020F0502020204030204" pitchFamily="34" charset="0"/>
                        </a:rPr>
                        <a:t>Corrected value is given to the actual start/end time of the download target</a:t>
                      </a:r>
                      <a:endParaRPr kumimoji="1" lang="ja-JP" altLang="en-US" sz="1100" b="1" dirty="0" smtClean="0">
                        <a:latin typeface="Calibri" panose="020F0502020204030204" pitchFamily="34" charset="0"/>
                        <a:ea typeface="+mj-ea"/>
                        <a:cs typeface="Calibri" panose="020F0502020204030204" pitchFamily="34" charset="0"/>
                      </a:endParaRPr>
                    </a:p>
                  </a:txBody>
                  <a:tcPr marL="36000" marR="36000">
                    <a:solidFill>
                      <a:schemeClr val="bg2">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100" b="1" dirty="0" smtClean="0">
                          <a:latin typeface="Calibri" panose="020F0502020204030204" pitchFamily="34" charset="0"/>
                          <a:ea typeface="+mj-ea"/>
                          <a:cs typeface="Calibri" panose="020F0502020204030204" pitchFamily="34" charset="0"/>
                        </a:rPr>
                        <a:t>(No change)</a:t>
                      </a:r>
                      <a:endParaRPr kumimoji="1" lang="ja-JP" altLang="en-US" sz="1100" b="1" dirty="0" smtClean="0">
                        <a:latin typeface="Calibri" panose="020F0502020204030204" pitchFamily="34" charset="0"/>
                        <a:ea typeface="+mj-ea"/>
                        <a:cs typeface="Calibri" panose="020F0502020204030204" pitchFamily="34" charset="0"/>
                      </a:endParaRPr>
                    </a:p>
                  </a:txBody>
                  <a:tcPr marL="36000" marR="36000">
                    <a:lnT w="28575" cap="flat" cmpd="sng" algn="ctr">
                      <a:solidFill>
                        <a:srgbClr val="FF0000"/>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3"/>
                  </a:ext>
                </a:extLst>
              </a:tr>
              <a:tr h="418374">
                <a:tc vMerge="1">
                  <a:txBody>
                    <a:bodyPr/>
                    <a:lstStyle/>
                    <a:p>
                      <a:endParaRPr kumimoji="1" lang="en-US" altLang="ja-JP" sz="1400" b="1" dirty="0" smtClean="0">
                        <a:latin typeface="+mn-lt"/>
                        <a:ea typeface="+mn-ea"/>
                        <a:cs typeface="Meiryo UI" panose="020B0604030504040204" pitchFamily="50" charset="-128"/>
                      </a:endParaRPr>
                    </a:p>
                  </a:txBody>
                  <a:tcPr marL="36000" marR="36000"/>
                </a:tc>
                <a:tc>
                  <a:txBody>
                    <a:bodyPr/>
                    <a:lstStyle/>
                    <a:p>
                      <a:r>
                        <a:rPr lang="en-US" altLang="ja-JP" sz="1100" b="1" dirty="0" smtClean="0">
                          <a:latin typeface="Calibri" panose="020F0502020204030204" pitchFamily="34" charset="0"/>
                          <a:ea typeface="+mj-ea"/>
                          <a:cs typeface="Calibri" panose="020F0502020204030204" pitchFamily="34" charset="0"/>
                        </a:rPr>
                        <a:t>Download data</a:t>
                      </a:r>
                    </a:p>
                    <a:p>
                      <a:r>
                        <a:rPr lang="en-US" altLang="ja-JP" sz="1100" b="1" dirty="0" smtClean="0">
                          <a:latin typeface="Calibri" panose="020F0502020204030204" pitchFamily="34" charset="0"/>
                          <a:ea typeface="+mj-ea"/>
                          <a:cs typeface="Calibri" panose="020F0502020204030204" pitchFamily="34" charset="0"/>
                        </a:rPr>
                        <a:t>over 2GB</a:t>
                      </a:r>
                      <a:endParaRPr kumimoji="1" lang="ja-JP" altLang="en-US" sz="1100" b="1" dirty="0">
                        <a:latin typeface="Calibri" panose="020F0502020204030204" pitchFamily="34" charset="0"/>
                        <a:ea typeface="+mj-ea"/>
                        <a:cs typeface="Calibri" panose="020F0502020204030204" pitchFamily="34" charset="0"/>
                      </a:endParaRPr>
                    </a:p>
                  </a:txBody>
                  <a:tcPr marL="36000" marR="36000">
                    <a:solidFill>
                      <a:schemeClr val="bg2">
                        <a:lumMod val="20000"/>
                        <a:lumOff val="80000"/>
                      </a:schemeClr>
                    </a:solidFill>
                  </a:tcPr>
                </a:tc>
                <a:tc>
                  <a:txBody>
                    <a:bodyPr/>
                    <a:lstStyle/>
                    <a:p>
                      <a:pPr algn="l"/>
                      <a:r>
                        <a:rPr lang="en-US" altLang="ja-JP" sz="1100" dirty="0" smtClean="0">
                          <a:latin typeface="Calibri" panose="020F0502020204030204" pitchFamily="34" charset="0"/>
                          <a:ea typeface="+mj-ea"/>
                          <a:cs typeface="Calibri" panose="020F0502020204030204" pitchFamily="34" charset="0"/>
                        </a:rPr>
                        <a:t>Split at 2GB and download the remaining data</a:t>
                      </a:r>
                      <a:endParaRPr kumimoji="1" lang="ja-JP" altLang="en-US" sz="1100" b="1" dirty="0">
                        <a:latin typeface="Calibri" panose="020F0502020204030204" pitchFamily="34" charset="0"/>
                        <a:ea typeface="+mj-ea"/>
                        <a:cs typeface="Calibri" panose="020F0502020204030204" pitchFamily="34" charset="0"/>
                      </a:endParaRPr>
                    </a:p>
                  </a:txBody>
                  <a:tcPr marL="36000" marR="36000">
                    <a:solidFill>
                      <a:schemeClr val="bg2">
                        <a:lumMod val="20000"/>
                        <a:lumOff val="80000"/>
                      </a:schemeClr>
                    </a:solidFill>
                  </a:tcPr>
                </a:tc>
                <a:tc>
                  <a:txBody>
                    <a:bodyPr/>
                    <a:lstStyle/>
                    <a:p>
                      <a:pPr algn="l"/>
                      <a:r>
                        <a:rPr kumimoji="1" lang="en-US" altLang="ja-JP" sz="1100" b="1" dirty="0" smtClean="0">
                          <a:latin typeface="Calibri" panose="020F0502020204030204" pitchFamily="34" charset="0"/>
                          <a:ea typeface="+mj-ea"/>
                          <a:cs typeface="Calibri" panose="020F0502020204030204" pitchFamily="34" charset="0"/>
                        </a:rPr>
                        <a:t>(</a:t>
                      </a:r>
                      <a:r>
                        <a:rPr lang="en-US" altLang="ja-JP" sz="1100" b="1" dirty="0" smtClean="0">
                          <a:latin typeface="Calibri" panose="020F0502020204030204" pitchFamily="34" charset="0"/>
                          <a:ea typeface="+mj-ea"/>
                          <a:cs typeface="Calibri" panose="020F0502020204030204" pitchFamily="34" charset="0"/>
                        </a:rPr>
                        <a:t>No change)</a:t>
                      </a:r>
                      <a:endParaRPr kumimoji="1" lang="ja-JP" altLang="en-US" sz="1100" b="1" dirty="0">
                        <a:latin typeface="Calibri" panose="020F0502020204030204" pitchFamily="34" charset="0"/>
                        <a:ea typeface="+mj-ea"/>
                        <a:cs typeface="Calibri" panose="020F0502020204030204" pitchFamily="34" charset="0"/>
                      </a:endParaRPr>
                    </a:p>
                  </a:txBody>
                  <a:tcPr marL="36000" marR="36000">
                    <a:solidFill>
                      <a:schemeClr val="bg2">
                        <a:lumMod val="20000"/>
                        <a:lumOff val="80000"/>
                      </a:schemeClr>
                    </a:solidFill>
                  </a:tcPr>
                </a:tc>
                <a:extLst>
                  <a:ext uri="{0D108BD9-81ED-4DB2-BD59-A6C34878D82A}">
                    <a16:rowId xmlns:a16="http://schemas.microsoft.com/office/drawing/2014/main" val="10004"/>
                  </a:ext>
                </a:extLst>
              </a:tr>
            </a:tbl>
          </a:graphicData>
        </a:graphic>
      </p:graphicFrame>
      <p:sp>
        <p:nvSpPr>
          <p:cNvPr id="23" name="テキスト ボックス 22"/>
          <p:cNvSpPr txBox="1"/>
          <p:nvPr/>
        </p:nvSpPr>
        <p:spPr>
          <a:xfrm>
            <a:off x="431782" y="3611833"/>
            <a:ext cx="8981235" cy="1277273"/>
          </a:xfrm>
          <a:prstGeom prst="rect">
            <a:avLst/>
          </a:prstGeom>
          <a:noFill/>
        </p:spPr>
        <p:txBody>
          <a:bodyPr wrap="square" rtlCol="0">
            <a:spAutoFit/>
          </a:bodyPr>
          <a:lstStyle/>
          <a:p>
            <a:pPr marL="182563" indent="-182563" algn="l"/>
            <a:r>
              <a:rPr lang="en-US" altLang="ja-JP" sz="1100" b="1" dirty="0">
                <a:solidFill>
                  <a:srgbClr val="0A54A0"/>
                </a:solidFill>
                <a:effectLst/>
                <a:latin typeface="Calibri" panose="020F0502020204030204" pitchFamily="34" charset="0"/>
                <a:ea typeface="+mj-ea"/>
                <a:cs typeface="Calibri" panose="020F0502020204030204" pitchFamily="34" charset="0"/>
              </a:rPr>
              <a:t>※The </a:t>
            </a:r>
            <a:r>
              <a:rPr lang="en-US" altLang="ja-JP" sz="1100" b="1" dirty="0" smtClean="0">
                <a:solidFill>
                  <a:srgbClr val="0A54A0"/>
                </a:solidFill>
                <a:effectLst/>
                <a:latin typeface="Calibri" panose="020F0502020204030204" pitchFamily="34" charset="0"/>
                <a:ea typeface="+mj-ea"/>
                <a:cs typeface="Calibri" panose="020F0502020204030204" pitchFamily="34" charset="0"/>
              </a:rPr>
              <a:t>camera1 </a:t>
            </a:r>
            <a:r>
              <a:rPr lang="en-US" altLang="ja-JP" sz="1100" b="1" dirty="0">
                <a:solidFill>
                  <a:srgbClr val="0A54A0"/>
                </a:solidFill>
                <a:effectLst/>
                <a:latin typeface="Calibri" panose="020F0502020204030204" pitchFamily="34" charset="0"/>
                <a:ea typeface="+mj-ea"/>
                <a:cs typeface="Calibri" panose="020F0502020204030204" pitchFamily="34" charset="0"/>
              </a:rPr>
              <a:t>is downloaded by designating “</a:t>
            </a:r>
            <a:r>
              <a:rPr lang="en-US" altLang="ja-JP" sz="1100" b="1" dirty="0" smtClean="0">
                <a:solidFill>
                  <a:srgbClr val="0A54A0"/>
                </a:solidFill>
                <a:effectLst/>
                <a:latin typeface="Calibri" panose="020F0502020204030204" pitchFamily="34" charset="0"/>
                <a:ea typeface="+mj-ea"/>
                <a:cs typeface="Calibri" panose="020F0502020204030204" pitchFamily="34" charset="0"/>
              </a:rPr>
              <a:t>20:00:00 </a:t>
            </a:r>
            <a:r>
              <a:rPr lang="en-US" altLang="ja-JP" sz="1100" b="1" dirty="0">
                <a:solidFill>
                  <a:srgbClr val="0A54A0"/>
                </a:solidFill>
                <a:effectLst/>
                <a:latin typeface="Calibri" panose="020F0502020204030204" pitchFamily="34" charset="0"/>
                <a:ea typeface="+mj-ea"/>
                <a:cs typeface="Calibri" panose="020F0502020204030204" pitchFamily="34" charset="0"/>
              </a:rPr>
              <a:t>→ </a:t>
            </a:r>
            <a:r>
              <a:rPr lang="en-US" altLang="ja-JP" sz="1100" b="1" dirty="0" smtClean="0">
                <a:solidFill>
                  <a:srgbClr val="0A54A0"/>
                </a:solidFill>
                <a:effectLst/>
                <a:latin typeface="Calibri" panose="020F0502020204030204" pitchFamily="34" charset="0"/>
                <a:ea typeface="+mj-ea"/>
                <a:cs typeface="Calibri" panose="020F0502020204030204" pitchFamily="34" charset="0"/>
              </a:rPr>
              <a:t>20:50:00 </a:t>
            </a:r>
            <a:r>
              <a:rPr lang="en-US" altLang="ja-JP" sz="1100" b="1" dirty="0">
                <a:solidFill>
                  <a:srgbClr val="0A54A0"/>
                </a:solidFill>
                <a:effectLst/>
                <a:latin typeface="Calibri" panose="020F0502020204030204" pitchFamily="34" charset="0"/>
                <a:ea typeface="+mj-ea"/>
                <a:cs typeface="Calibri" panose="020F0502020204030204" pitchFamily="34" charset="0"/>
              </a:rPr>
              <a:t>of 2019/01/11”, “with audio”, and “unique format (n3r / n3a)”.</a:t>
            </a:r>
          </a:p>
          <a:p>
            <a:pPr marL="182563" indent="-182563"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   If </a:t>
            </a:r>
            <a:r>
              <a:rPr lang="en-US" altLang="ja-JP" sz="1100" b="1" dirty="0">
                <a:solidFill>
                  <a:srgbClr val="0A54A0"/>
                </a:solidFill>
                <a:effectLst/>
                <a:latin typeface="Calibri" panose="020F0502020204030204" pitchFamily="34" charset="0"/>
                <a:ea typeface="+mj-ea"/>
                <a:cs typeface="Calibri" panose="020F0502020204030204" pitchFamily="34" charset="0"/>
              </a:rPr>
              <a:t>it exceeds 2GB in 30 minutes, the following 4 files will be downloaded in order</a:t>
            </a:r>
            <a:r>
              <a:rPr lang="en-US" altLang="ja-JP" sz="1100" b="1" dirty="0" smtClean="0">
                <a:solidFill>
                  <a:srgbClr val="0A54A0"/>
                </a:solidFill>
                <a:effectLst/>
                <a:latin typeface="Calibri" panose="020F0502020204030204" pitchFamily="34" charset="0"/>
                <a:ea typeface="+mj-ea"/>
                <a:cs typeface="Calibri" panose="020F0502020204030204" pitchFamily="34" charset="0"/>
              </a:rPr>
              <a:t>.</a:t>
            </a:r>
          </a:p>
          <a:p>
            <a:pPr marL="541338"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001_190111200000_3000_ff_00_28.n3r</a:t>
            </a:r>
          </a:p>
          <a:p>
            <a:pPr marL="541338"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001_190111200000_3000_ff_00_28.n3a</a:t>
            </a:r>
          </a:p>
          <a:p>
            <a:pPr marL="541338"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001_190111203000_2000_ff_00_28.n3r</a:t>
            </a:r>
          </a:p>
          <a:p>
            <a:pPr marL="541338"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001_190111203000_2000_ff_00_28.n3a</a:t>
            </a:r>
            <a:endParaRPr lang="en-US" altLang="ja-JP" sz="1100" b="1" dirty="0">
              <a:solidFill>
                <a:srgbClr val="0A54A0"/>
              </a:solidFill>
              <a:effectLst/>
              <a:latin typeface="Calibri" panose="020F0502020204030204" pitchFamily="34" charset="0"/>
              <a:ea typeface="+mj-ea"/>
              <a:cs typeface="Calibri" panose="020F0502020204030204" pitchFamily="34" charset="0"/>
            </a:endParaRPr>
          </a:p>
          <a:p>
            <a:pPr marL="182563" lvl="0" indent="-182563" algn="l"/>
            <a:r>
              <a:rPr lang="en-US" altLang="ja-JP" sz="1100" b="1" dirty="0" smtClean="0">
                <a:solidFill>
                  <a:srgbClr val="0A54A0"/>
                </a:solidFill>
                <a:effectLst/>
                <a:latin typeface="Calibri" panose="020F0502020204030204" pitchFamily="34" charset="0"/>
                <a:ea typeface="+mj-ea"/>
                <a:cs typeface="Calibri" panose="020F0502020204030204" pitchFamily="34" charset="0"/>
              </a:rPr>
              <a:t>※When </a:t>
            </a:r>
            <a:r>
              <a:rPr lang="en-US" altLang="ja-JP" sz="1100" b="1" dirty="0">
                <a:solidFill>
                  <a:srgbClr val="0A54A0"/>
                </a:solidFill>
                <a:effectLst/>
                <a:latin typeface="Calibri" panose="020F0502020204030204" pitchFamily="34" charset="0"/>
                <a:ea typeface="+mj-ea"/>
                <a:cs typeface="Calibri" panose="020F0502020204030204" pitchFamily="34" charset="0"/>
              </a:rPr>
              <a:t>downloading files, you need to register the address on the Internet Explorer trusted site. (Same as MP4)</a:t>
            </a:r>
            <a:endParaRPr lang="en-US" altLang="ja-JP" sz="1100" b="1" dirty="0" smtClean="0">
              <a:solidFill>
                <a:srgbClr val="0A54A0"/>
              </a:solidFill>
              <a:effectLst/>
              <a:latin typeface="Calibri" panose="020F0502020204030204" pitchFamily="34" charset="0"/>
              <a:ea typeface="+mj-ea"/>
              <a:cs typeface="Calibri" panose="020F0502020204030204" pitchFamily="34" charset="0"/>
            </a:endParaRPr>
          </a:p>
        </p:txBody>
      </p:sp>
      <p:sp>
        <p:nvSpPr>
          <p:cNvPr id="24" name="角丸四角形吹き出し 23"/>
          <p:cNvSpPr/>
          <p:nvPr/>
        </p:nvSpPr>
        <p:spPr>
          <a:xfrm>
            <a:off x="7035281" y="2835898"/>
            <a:ext cx="1842271" cy="459700"/>
          </a:xfrm>
          <a:prstGeom prst="wedgeRoundRectCallout">
            <a:avLst>
              <a:gd name="adj1" fmla="val -28144"/>
              <a:gd name="adj2" fmla="val -10713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lang="en-US" altLang="ja-JP" sz="1050" b="1" dirty="0">
                <a:effectLst/>
                <a:latin typeface="Calibri" panose="020F0502020204030204" pitchFamily="34" charset="0"/>
                <a:ea typeface="+mj-ea"/>
                <a:cs typeface="Calibri" panose="020F0502020204030204" pitchFamily="34" charset="0"/>
              </a:rPr>
              <a:t>It will be the </a:t>
            </a:r>
            <a:r>
              <a:rPr lang="en-US" altLang="ja-JP" sz="1050" b="1" dirty="0" smtClean="0">
                <a:effectLst/>
                <a:latin typeface="Calibri" panose="020F0502020204030204" pitchFamily="34" charset="0"/>
                <a:ea typeface="+mj-ea"/>
                <a:cs typeface="Calibri" panose="020F0502020204030204" pitchFamily="34" charset="0"/>
              </a:rPr>
              <a:t>same Spec.</a:t>
            </a:r>
          </a:p>
          <a:p>
            <a:pPr algn="l"/>
            <a:r>
              <a:rPr lang="en-US" altLang="ja-JP" sz="1050" b="1" dirty="0" smtClean="0">
                <a:effectLst/>
                <a:latin typeface="Calibri" panose="020F0502020204030204" pitchFamily="34" charset="0"/>
                <a:ea typeface="+mj-ea"/>
                <a:cs typeface="Calibri" panose="020F0502020204030204" pitchFamily="34" charset="0"/>
              </a:rPr>
              <a:t>as </a:t>
            </a:r>
            <a:r>
              <a:rPr lang="en-US" altLang="ja-JP" sz="1050" b="1" dirty="0">
                <a:effectLst/>
                <a:latin typeface="Calibri" panose="020F0502020204030204" pitchFamily="34" charset="0"/>
                <a:ea typeface="+mj-ea"/>
                <a:cs typeface="Calibri" panose="020F0502020204030204" pitchFamily="34" charset="0"/>
              </a:rPr>
              <a:t>downloading with </a:t>
            </a:r>
            <a:r>
              <a:rPr lang="en-US" altLang="ja-JP" sz="1050" b="1" dirty="0" smtClean="0">
                <a:effectLst/>
                <a:latin typeface="Calibri" panose="020F0502020204030204" pitchFamily="34" charset="0"/>
                <a:ea typeface="+mj-ea"/>
                <a:cs typeface="Calibri" panose="020F0502020204030204" pitchFamily="34" charset="0"/>
              </a:rPr>
              <a:t>MP4</a:t>
            </a:r>
            <a:endParaRPr kumimoji="1" lang="en-US" altLang="ja-JP" sz="1050" b="1" dirty="0" smtClean="0">
              <a:effectLst/>
              <a:latin typeface="Calibri" panose="020F0502020204030204" pitchFamily="34" charset="0"/>
              <a:ea typeface="+mj-ea"/>
              <a:cs typeface="Calibri" panose="020F0502020204030204" pitchFamily="34" charset="0"/>
            </a:endParaRPr>
          </a:p>
        </p:txBody>
      </p:sp>
      <p:sp>
        <p:nvSpPr>
          <p:cNvPr id="10"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13" name="テキスト ボックス 1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2.50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39438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9789"/>
            <a:ext cx="4969994" cy="525309"/>
          </a:xfrm>
        </p:spPr>
        <p:txBody>
          <a:bodyPr>
            <a:normAutofit/>
          </a:bodyPr>
          <a:lstStyle/>
          <a:p>
            <a:r>
              <a:rPr lang="en-US" altLang="ja-JP" b="1" dirty="0">
                <a:latin typeface="Calibri" panose="020F0502020204030204" pitchFamily="34" charset="0"/>
                <a:cs typeface="Calibri" panose="020F0502020204030204" pitchFamily="34" charset="0"/>
              </a:rPr>
              <a:t>Function </a:t>
            </a:r>
            <a:r>
              <a:rPr lang="en-US" altLang="ja-JP" sz="2200" b="1" dirty="0">
                <a:latin typeface="Calibri" panose="020F0502020204030204" pitchFamily="34" charset="0"/>
                <a:cs typeface="Calibri" panose="020F0502020204030204" pitchFamily="34" charset="0"/>
              </a:rPr>
              <a:t>addition</a:t>
            </a:r>
            <a:r>
              <a:rPr lang="en-US" altLang="ja-JP" b="1" dirty="0">
                <a:latin typeface="Calibri" panose="020F0502020204030204" pitchFamily="34" charset="0"/>
                <a:cs typeface="Calibri" panose="020F0502020204030204" pitchFamily="34" charset="0"/>
              </a:rPr>
              <a:t> from other </a:t>
            </a:r>
            <a:r>
              <a:rPr lang="en-US" altLang="ja-JP" b="1" dirty="0" smtClean="0">
                <a:latin typeface="Calibri" panose="020F0502020204030204" pitchFamily="34" charset="0"/>
                <a:cs typeface="Calibri" panose="020F0502020204030204" pitchFamily="34" charset="0"/>
              </a:rPr>
              <a:t>models</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3497" y="693558"/>
            <a:ext cx="8229600" cy="4352925"/>
          </a:xfrm>
        </p:spPr>
        <p:txBody>
          <a:bodyPr>
            <a:normAutofit/>
          </a:bodyPr>
          <a:lstStyle/>
          <a:p>
            <a:pPr marL="285750" indent="-285750">
              <a:buFont typeface="Wingdings" panose="05000000000000000000" pitchFamily="2" charset="2"/>
              <a:buChar char="n"/>
            </a:pPr>
            <a:r>
              <a:rPr lang="en-US" altLang="ja-JP" sz="1800" b="1" dirty="0" smtClean="0">
                <a:latin typeface="Calibri" panose="020F0502020204030204" pitchFamily="34" charset="0"/>
                <a:ea typeface="+mj-ea"/>
                <a:cs typeface="Calibri" panose="020F0502020204030204" pitchFamily="34" charset="0"/>
              </a:rPr>
              <a:t>Smart </a:t>
            </a:r>
            <a:r>
              <a:rPr lang="en-US" altLang="ja-JP" sz="1800" b="1" dirty="0">
                <a:latin typeface="Calibri" panose="020F0502020204030204" pitchFamily="34" charset="0"/>
                <a:ea typeface="+mj-ea"/>
                <a:cs typeface="Calibri" panose="020F0502020204030204" pitchFamily="34" charset="0"/>
              </a:rPr>
              <a:t>coding function and audio function have been added to [Easy Start]. </a:t>
            </a:r>
            <a:endParaRPr lang="en-US" altLang="ja-JP" sz="1800" b="1" dirty="0" smtClean="0">
              <a:latin typeface="Calibri" panose="020F0502020204030204" pitchFamily="34" charset="0"/>
              <a:ea typeface="+mj-ea"/>
              <a:cs typeface="Calibri" panose="020F0502020204030204" pitchFamily="34" charset="0"/>
            </a:endParaRPr>
          </a:p>
          <a:p>
            <a:r>
              <a:rPr lang="ja-JP" altLang="en-US" sz="1400" b="1" dirty="0" smtClean="0">
                <a:latin typeface="Calibri" panose="020F0502020204030204" pitchFamily="34" charset="0"/>
                <a:ea typeface="+mj-ea"/>
                <a:cs typeface="Calibri" panose="020F0502020204030204" pitchFamily="34" charset="0"/>
              </a:rPr>
              <a:t>       ［</a:t>
            </a:r>
            <a:r>
              <a:rPr lang="en-US" altLang="ja-JP" sz="1400" b="1" dirty="0" smtClean="0">
                <a:latin typeface="Calibri" panose="020F0502020204030204" pitchFamily="34" charset="0"/>
                <a:ea typeface="+mj-ea"/>
                <a:cs typeface="Calibri" panose="020F0502020204030204" pitchFamily="34" charset="0"/>
              </a:rPr>
              <a:t>Smart coding (GOP control)</a:t>
            </a:r>
            <a:r>
              <a:rPr lang="ja-JP" altLang="en-US" sz="1400" b="1" dirty="0" smtClean="0">
                <a:latin typeface="Calibri" panose="020F0502020204030204" pitchFamily="34" charset="0"/>
                <a:ea typeface="+mj-ea"/>
                <a:cs typeface="Calibri" panose="020F0502020204030204" pitchFamily="34" charset="0"/>
              </a:rPr>
              <a:t>］</a:t>
            </a:r>
          </a:p>
          <a:p>
            <a:r>
              <a:rPr lang="en-US" altLang="ja-JP" sz="1400" b="1" dirty="0" smtClean="0">
                <a:latin typeface="Calibri" panose="020F0502020204030204" pitchFamily="34" charset="0"/>
                <a:ea typeface="+mj-ea"/>
                <a:cs typeface="Calibri" panose="020F0502020204030204" pitchFamily="34" charset="0"/>
              </a:rPr>
              <a:t>         Select when you use the smart coding (GOP control) function of the camera.</a:t>
            </a:r>
          </a:p>
          <a:p>
            <a:r>
              <a:rPr lang="en-US" altLang="ja-JP" sz="1400" b="1" dirty="0" smtClean="0">
                <a:latin typeface="Calibri" panose="020F0502020204030204" pitchFamily="34" charset="0"/>
                <a:ea typeface="+mj-ea"/>
                <a:cs typeface="Calibri" panose="020F0502020204030204" pitchFamily="34" charset="0"/>
              </a:rPr>
              <a:t>            On(Advanced) 	</a:t>
            </a:r>
            <a:r>
              <a:rPr lang="ja-JP" altLang="en-US" sz="1400" b="1" dirty="0" smtClean="0">
                <a:latin typeface="Calibri" panose="020F0502020204030204" pitchFamily="34" charset="0"/>
                <a:ea typeface="+mj-ea"/>
                <a:cs typeface="Calibri" panose="020F0502020204030204" pitchFamily="34" charset="0"/>
              </a:rPr>
              <a:t>：</a:t>
            </a:r>
            <a:r>
              <a:rPr lang="en-US" altLang="ja-JP" sz="1400" b="1" dirty="0" smtClean="0">
                <a:latin typeface="Calibri" panose="020F0502020204030204" pitchFamily="34" charset="0"/>
                <a:ea typeface="+mj-ea"/>
                <a:cs typeface="Calibri" panose="020F0502020204030204" pitchFamily="34" charset="0"/>
              </a:rPr>
              <a:t>Uses the smart coding.</a:t>
            </a:r>
          </a:p>
          <a:p>
            <a:r>
              <a:rPr lang="en-US" altLang="ja-JP" sz="1400" b="1" dirty="0" smtClean="0">
                <a:latin typeface="Calibri" panose="020F0502020204030204" pitchFamily="34" charset="0"/>
                <a:ea typeface="+mj-ea"/>
                <a:cs typeface="Calibri" panose="020F0502020204030204" pitchFamily="34" charset="0"/>
              </a:rPr>
              <a:t>            Off 			</a:t>
            </a:r>
            <a:r>
              <a:rPr lang="ja-JP" altLang="en-US" sz="1400" b="1" dirty="0" smtClean="0">
                <a:latin typeface="Calibri" panose="020F0502020204030204" pitchFamily="34" charset="0"/>
                <a:ea typeface="+mj-ea"/>
                <a:cs typeface="Calibri" panose="020F0502020204030204" pitchFamily="34" charset="0"/>
              </a:rPr>
              <a:t>：</a:t>
            </a:r>
            <a:r>
              <a:rPr lang="en-US" altLang="ja-JP" sz="1400" b="1" dirty="0" smtClean="0">
                <a:latin typeface="Calibri" panose="020F0502020204030204" pitchFamily="34" charset="0"/>
                <a:ea typeface="+mj-ea"/>
                <a:cs typeface="Calibri" panose="020F0502020204030204" pitchFamily="34" charset="0"/>
              </a:rPr>
              <a:t>Does not use the smart coding.</a:t>
            </a:r>
          </a:p>
          <a:p>
            <a:r>
              <a:rPr lang="en-US" altLang="ja-JP" sz="1400" b="1" dirty="0" smtClean="0">
                <a:latin typeface="Calibri" panose="020F0502020204030204" pitchFamily="34" charset="0"/>
                <a:ea typeface="+mj-ea"/>
                <a:cs typeface="Calibri" panose="020F0502020204030204" pitchFamily="34" charset="0"/>
              </a:rPr>
              <a:t>            Default 		</a:t>
            </a:r>
            <a:r>
              <a:rPr lang="ja-JP" altLang="en-US" sz="1400" b="1" dirty="0" smtClean="0">
                <a:latin typeface="Calibri" panose="020F0502020204030204" pitchFamily="34" charset="0"/>
                <a:ea typeface="+mj-ea"/>
                <a:cs typeface="Calibri" panose="020F0502020204030204" pitchFamily="34" charset="0"/>
              </a:rPr>
              <a:t>：</a:t>
            </a:r>
            <a:r>
              <a:rPr lang="en-US" altLang="ja-JP" sz="1400" b="1" dirty="0" smtClean="0">
                <a:latin typeface="Calibri" panose="020F0502020204030204" pitchFamily="34" charset="0"/>
                <a:ea typeface="+mj-ea"/>
                <a:cs typeface="Calibri" panose="020F0502020204030204" pitchFamily="34" charset="0"/>
              </a:rPr>
              <a:t>Off</a:t>
            </a:r>
          </a:p>
          <a:p>
            <a:r>
              <a:rPr lang="en-US" altLang="ja-JP" sz="1400" b="1" dirty="0" smtClean="0">
                <a:latin typeface="Calibri" panose="020F0502020204030204" pitchFamily="34" charset="0"/>
                <a:ea typeface="+mj-ea"/>
                <a:cs typeface="Calibri" panose="020F0502020204030204" pitchFamily="34" charset="0"/>
              </a:rPr>
              <a:t>        Refer to "readme.txt" for model numbers and version information of cameras that have the smart    </a:t>
            </a:r>
          </a:p>
          <a:p>
            <a:r>
              <a:rPr lang="en-US" altLang="ja-JP" sz="1400" b="1" dirty="0">
                <a:latin typeface="Calibri" panose="020F0502020204030204" pitchFamily="34" charset="0"/>
                <a:ea typeface="+mj-ea"/>
                <a:cs typeface="Calibri" panose="020F0502020204030204" pitchFamily="34" charset="0"/>
              </a:rPr>
              <a:t> </a:t>
            </a:r>
            <a:r>
              <a:rPr lang="en-US" altLang="ja-JP" sz="1400" b="1" dirty="0" smtClean="0">
                <a:latin typeface="Calibri" panose="020F0502020204030204" pitchFamily="34" charset="0"/>
                <a:ea typeface="+mj-ea"/>
                <a:cs typeface="Calibri" panose="020F0502020204030204" pitchFamily="34" charset="0"/>
              </a:rPr>
              <a:t>       coding (GOP control) function.</a:t>
            </a:r>
          </a:p>
          <a:p>
            <a:endParaRPr kumimoji="1" lang="en-US" altLang="ja-JP" sz="1600" b="1" dirty="0" smtClean="0">
              <a:latin typeface="Calibri" panose="020F0502020204030204" pitchFamily="34" charset="0"/>
              <a:ea typeface="+mj-ea"/>
              <a:cs typeface="Calibri" panose="020F0502020204030204" pitchFamily="34" charset="0"/>
            </a:endParaRPr>
          </a:p>
          <a:p>
            <a:pPr marL="342900" indent="-342900">
              <a:buFont typeface="Wingdings" panose="05000000000000000000" pitchFamily="2" charset="2"/>
              <a:buChar char="n"/>
            </a:pPr>
            <a:r>
              <a:rPr lang="en-US" altLang="ja-JP" sz="1800" b="1" dirty="0" smtClean="0">
                <a:latin typeface="Calibri" panose="020F0502020204030204" pitchFamily="34" charset="0"/>
                <a:ea typeface="+mj-ea"/>
                <a:cs typeface="Calibri" panose="020F0502020204030204" pitchFamily="34" charset="0"/>
              </a:rPr>
              <a:t>Added </a:t>
            </a:r>
            <a:r>
              <a:rPr lang="en-US" altLang="ja-JP" sz="1800" b="1" dirty="0">
                <a:latin typeface="Calibri" panose="020F0502020204030204" pitchFamily="34" charset="0"/>
                <a:ea typeface="+mj-ea"/>
                <a:cs typeface="Calibri" panose="020F0502020204030204" pitchFamily="34" charset="0"/>
              </a:rPr>
              <a:t>a function to make login impossible for a certain period of time after 10 consecutive failures at login by browser (product security requirement)</a:t>
            </a:r>
          </a:p>
          <a:p>
            <a:pPr marL="342900" indent="-342900">
              <a:buFont typeface="Arial" panose="020B0604020202020204" pitchFamily="34" charset="0"/>
              <a:buChar char="•"/>
            </a:pPr>
            <a:endParaRPr kumimoji="1" lang="en-US" altLang="ja-JP" sz="1600" b="1" dirty="0" smtClean="0">
              <a:latin typeface="Calibri" panose="020F0502020204030204" pitchFamily="34" charset="0"/>
              <a:ea typeface="+mj-ea"/>
              <a:cs typeface="Calibri" panose="020F0502020204030204" pitchFamily="34" charset="0"/>
            </a:endParaRPr>
          </a:p>
          <a:p>
            <a:pPr marL="342900" indent="-342900">
              <a:buFont typeface="Arial" panose="020B0604020202020204" pitchFamily="34" charset="0"/>
              <a:buChar char="•"/>
            </a:pPr>
            <a:endParaRPr kumimoji="1" lang="ja-JP" altLang="en-US" sz="1600" b="1" dirty="0">
              <a:latin typeface="Calibri" panose="020F0502020204030204" pitchFamily="34" charset="0"/>
              <a:ea typeface="+mj-ea"/>
              <a:cs typeface="Calibri" panose="020F0502020204030204" pitchFamily="34" charset="0"/>
            </a:endParaRPr>
          </a:p>
        </p:txBody>
      </p:sp>
      <p:sp>
        <p:nvSpPr>
          <p:cNvPr id="6"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7"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8"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9" name="テキスト ボックス 8"/>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2.50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2.50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9606424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Ver.3.00)</a:t>
            </a:r>
            <a:endParaRPr kumimoji="1" lang="ja-JP" altLang="en-US"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3936903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346420368"/>
              </p:ext>
            </p:extLst>
          </p:nvPr>
        </p:nvGraphicFramePr>
        <p:xfrm>
          <a:off x="70182" y="1152623"/>
          <a:ext cx="8966634" cy="3674453"/>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60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IR-PTZ Cameras, </a:t>
                      </a:r>
                    </a:p>
                    <a:p>
                      <a:pPr algn="l" eaLnBrk="1" hangingPunct="1">
                        <a:buFontTx/>
                        <a:buNone/>
                      </a:pPr>
                      <a:r>
                        <a:rPr lang="en-US" altLang="ja-JP" sz="900" b="0" dirty="0" smtClean="0">
                          <a:effectLst/>
                          <a:latin typeface="Calibri" panose="020F0502020204030204" pitchFamily="34" charset="0"/>
                          <a:ea typeface="Meiryo UI" pitchFamily="50" charset="-128"/>
                          <a:cs typeface="Calibri" panose="020F0502020204030204" pitchFamily="34" charset="0"/>
                        </a:rPr>
                        <a:t>     		model WV-X6533LN and WV-S6532LN.</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2019</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eaLnBrk="1" hangingPunct="1">
                        <a:buFont typeface="Wingdings" panose="05000000000000000000" pitchFamily="2" charset="2"/>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i-PRO Extreme 4K-Standard Cameras, </a:t>
                      </a:r>
                    </a:p>
                    <a:p>
                      <a:pPr algn="l" eaLnBrk="1" hangingPunct="1"/>
                      <a:r>
                        <a:rPr lang="en-US" altLang="ja-JP" sz="900" b="0" dirty="0" smtClean="0">
                          <a:effectLst/>
                          <a:latin typeface="Calibri" panose="020F0502020204030204" pitchFamily="34" charset="0"/>
                          <a:ea typeface="Meiryo UI" pitchFamily="50" charset="-128"/>
                          <a:cs typeface="Calibri" panose="020F0502020204030204" pitchFamily="34" charset="0"/>
                        </a:rPr>
                        <a:t>     	               model WV-S1570L -S2570L and -S2270L.</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2019</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Add camera settings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2019</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049">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Add operation mode not using stream 2</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July. 2019</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Ver.3.00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Ver.3.00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900" b="1" dirty="0" smtClean="0">
                        <a:latin typeface="Calibri" panose="020F0502020204030204" pitchFamily="34" charset="0"/>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3.00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8729622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IR-PTZ Cameras, </a:t>
            </a:r>
          </a:p>
          <a:p>
            <a:pPr algn="l" eaLnBrk="1" hangingPunct="1"/>
            <a:r>
              <a:rPr lang="en-US" altLang="ja-JP" sz="1800" b="1" dirty="0" smtClean="0">
                <a:effectLst/>
                <a:ea typeface="Meiryo UI" pitchFamily="50" charset="-128"/>
                <a:cs typeface="Meiryo UI" pitchFamily="50" charset="-128"/>
              </a:rPr>
              <a:t>     			model WV-X6533LN and WV-S6532LN.</a:t>
            </a:r>
            <a:endParaRPr lang="en-US" altLang="ja-JP" sz="1800" b="1" dirty="0">
              <a:effectLst/>
              <a:ea typeface="Meiryo UI" pitchFamily="50" charset="-128"/>
              <a:cs typeface="Meiryo UI" pitchFamily="50" charset="-128"/>
            </a:endParaRPr>
          </a:p>
        </p:txBody>
      </p:sp>
      <p:sp>
        <p:nvSpPr>
          <p:cNvPr id="20" name="正方形/長方形 19"/>
          <p:cNvSpPr/>
          <p:nvPr/>
        </p:nvSpPr>
        <p:spPr>
          <a:xfrm>
            <a:off x="483395" y="2709832"/>
            <a:ext cx="8367261" cy="1815882"/>
          </a:xfrm>
          <a:prstGeom prst="rect">
            <a:avLst/>
          </a:prstGeom>
        </p:spPr>
        <p:txBody>
          <a:bodyPr wrap="square">
            <a:spAutoFit/>
          </a:bodyPr>
          <a:lstStyle/>
          <a:p>
            <a:pPr marL="171450" indent="-171450" algn="l">
              <a:buFont typeface="Wingdings" panose="05000000000000000000" pitchFamily="2" charset="2"/>
              <a:buChar char="l"/>
            </a:pPr>
            <a:r>
              <a:rPr lang="en-US" altLang="ja-JP" b="1" dirty="0">
                <a:effectLst/>
                <a:latin typeface="Calibri" panose="020F0502020204030204" pitchFamily="34" charset="0"/>
              </a:rPr>
              <a:t>Full HD </a:t>
            </a:r>
            <a:r>
              <a:rPr lang="en-US" altLang="ja-JP" b="1" dirty="0" smtClean="0">
                <a:effectLst/>
                <a:latin typeface="Calibri" panose="020F0502020204030204" pitchFamily="34" charset="0"/>
              </a:rPr>
              <a:t>1920x1080p 60fps</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Long distance </a:t>
            </a:r>
            <a:r>
              <a:rPr lang="en-US" altLang="ja-JP" b="1" dirty="0" smtClean="0">
                <a:effectLst/>
                <a:latin typeface="Calibri" panose="020F0502020204030204" pitchFamily="34" charset="0"/>
              </a:rPr>
              <a:t>IR illumination</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Intelligent Zoom Stabilization with 40x optical zoom</a:t>
            </a:r>
          </a:p>
          <a:p>
            <a:pPr marL="171450" indent="-171450" algn="l">
              <a:buFont typeface="Wingdings" panose="05000000000000000000" pitchFamily="2" charset="2"/>
              <a:buChar char="l"/>
            </a:pPr>
            <a:r>
              <a:rPr lang="en-US" altLang="ja-JP" b="1" dirty="0" smtClean="0">
                <a:effectLst/>
                <a:latin typeface="Calibri" panose="020F0502020204030204" pitchFamily="34" charset="0"/>
              </a:rPr>
              <a:t>Color </a:t>
            </a:r>
            <a:r>
              <a:rPr lang="en-US" altLang="ja-JP" b="1" dirty="0">
                <a:effectLst/>
                <a:latin typeface="Calibri" panose="020F0502020204030204" pitchFamily="34" charset="0"/>
              </a:rPr>
              <a:t>night vision </a:t>
            </a:r>
            <a:r>
              <a:rPr lang="en-US" altLang="ja-JP" b="1" dirty="0" smtClean="0">
                <a:effectLst/>
                <a:latin typeface="Calibri" panose="020F0502020204030204" pitchFamily="34" charset="0"/>
              </a:rPr>
              <a:t>0.001 </a:t>
            </a:r>
            <a:r>
              <a:rPr lang="en-US" altLang="ja-JP" b="1" dirty="0">
                <a:effectLst/>
                <a:latin typeface="Calibri" panose="020F0502020204030204" pitchFamily="34" charset="0"/>
              </a:rPr>
              <a:t>to </a:t>
            </a:r>
            <a:r>
              <a:rPr lang="en-US" altLang="ja-JP" b="1" dirty="0" smtClean="0">
                <a:effectLst/>
                <a:latin typeface="Calibri" panose="020F0502020204030204" pitchFamily="34" charset="0"/>
              </a:rPr>
              <a:t>0.015 lx</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iA (intelligent Auto) </a:t>
            </a:r>
            <a:endParaRPr lang="en-US" altLang="ja-JP" b="1" dirty="0" smtClean="0">
              <a:effectLst/>
              <a:latin typeface="Calibri" panose="020F0502020204030204" pitchFamily="34" charset="0"/>
            </a:endParaRPr>
          </a:p>
          <a:p>
            <a:pPr marL="171450" indent="-171450" algn="l">
              <a:buFont typeface="Wingdings" panose="05000000000000000000" pitchFamily="2" charset="2"/>
              <a:buChar char="l"/>
            </a:pPr>
            <a:r>
              <a:rPr lang="en-US" altLang="ja-JP" b="1" dirty="0" smtClean="0">
                <a:effectLst/>
                <a:latin typeface="Calibri" panose="020F0502020204030204" pitchFamily="34" charset="0"/>
              </a:rPr>
              <a:t>ClearSight Coating</a:t>
            </a:r>
          </a:p>
          <a:p>
            <a:pPr marL="171450" indent="-171450" algn="l">
              <a:buFont typeface="Wingdings" panose="05000000000000000000" pitchFamily="2" charset="2"/>
              <a:buChar char="l"/>
            </a:pPr>
            <a:r>
              <a:rPr lang="en-US" altLang="ja-JP" b="1" dirty="0">
                <a:effectLst/>
                <a:latin typeface="Calibri" panose="020F0502020204030204" pitchFamily="34" charset="0"/>
              </a:rPr>
              <a:t>Durable Pan/Tilt gear </a:t>
            </a:r>
            <a:r>
              <a:rPr lang="en-US" altLang="ja-JP" b="1" dirty="0" smtClean="0">
                <a:effectLst/>
                <a:latin typeface="Calibri" panose="020F0502020204030204" pitchFamily="34" charset="0"/>
              </a:rPr>
              <a:t>mechanism</a:t>
            </a:r>
          </a:p>
          <a:p>
            <a:pPr marL="171450" indent="-171450" algn="l">
              <a:buFont typeface="Wingdings" panose="05000000000000000000" pitchFamily="2" charset="2"/>
              <a:buChar char="l"/>
            </a:pPr>
            <a:r>
              <a:rPr lang="en-US" altLang="ja-JP" b="1" dirty="0">
                <a:effectLst/>
                <a:latin typeface="Calibri" panose="020F0502020204030204" pitchFamily="34" charset="0"/>
              </a:rPr>
              <a:t>IP66, IK10 certified</a:t>
            </a:r>
          </a:p>
        </p:txBody>
      </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正方形/長方形 21"/>
          <p:cNvSpPr/>
          <p:nvPr/>
        </p:nvSpPr>
        <p:spPr>
          <a:xfrm>
            <a:off x="5539230" y="3403728"/>
            <a:ext cx="2210862" cy="276999"/>
          </a:xfrm>
          <a:prstGeom prst="rect">
            <a:avLst/>
          </a:prstGeom>
        </p:spPr>
        <p:txBody>
          <a:bodyPr wrap="none">
            <a:spAutoFit/>
          </a:bodyPr>
          <a:lstStyle/>
          <a:p>
            <a:r>
              <a:rPr lang="en-US" altLang="ja-JP" sz="120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WV-X6533LN          WV-S6532LN</a:t>
            </a:r>
            <a:endParaRPr lang="en-US" altLang="ja-JP" sz="120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6" name="Picture 4" descr="H.265 / H.264 /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640" y="2132348"/>
            <a:ext cx="10191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images-na.ssl-images-amazon.com/images/G/01/photo/panasonic/aplus_2013q1/logo_ia_icon.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08419" y="1501653"/>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E:\user_data\pc_data\desktop\i-PRO_EXTREME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369" y="1703598"/>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grpSp>
        <p:nvGrpSpPr>
          <p:cNvPr id="21" name="グループ化 20"/>
          <p:cNvGrpSpPr/>
          <p:nvPr/>
        </p:nvGrpSpPr>
        <p:grpSpPr>
          <a:xfrm>
            <a:off x="5579211" y="1652349"/>
            <a:ext cx="2308311" cy="1571075"/>
            <a:chOff x="4943735" y="1358488"/>
            <a:chExt cx="1259441" cy="1044000"/>
          </a:xfrm>
        </p:grpSpPr>
        <p:pic>
          <p:nvPicPr>
            <p:cNvPr id="24" name="Picture 2" descr="C:\Users\4028147.PCC-AD\Documents\20190224-0301_欧州出張\00_エバレーション資料\00_プロモ用_製品画像\png\WV-X6533LN_D_arm.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74594" y="1358488"/>
              <a:ext cx="628582" cy="1044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4028147.PCC-AD\Documents\20190224-0301_欧州出張\00_エバレーション資料\00_プロモ用_製品画像\png\WV-X6533LN_D_G.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43735" y="1358488"/>
              <a:ext cx="536377" cy="10440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テキスト ボックス 22"/>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7686837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470860" y="55004"/>
            <a:ext cx="5597906" cy="448019"/>
          </a:xfrm>
          <a:prstGeom prst="rect">
            <a:avLst/>
          </a:prstGeom>
          <a:noFill/>
        </p:spPr>
        <p:txBody>
          <a:bodyPr wrap="square" lIns="77925" tIns="38963" rIns="77925" bIns="38963" rtlCol="0">
            <a:spAutoFit/>
          </a:bodyPr>
          <a:lstStyle/>
          <a:p>
            <a:pPr algn="l"/>
            <a:r>
              <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Support New </a:t>
            </a:r>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Cameras</a:t>
            </a:r>
            <a:endParaRPr lang="en-US" altLang="ja-JP"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13" name="テキスト ボックス 3"/>
          <p:cNvSpPr txBox="1">
            <a:spLocks noChangeArrowheads="1"/>
          </p:cNvSpPr>
          <p:nvPr/>
        </p:nvSpPr>
        <p:spPr bwMode="auto">
          <a:xfrm>
            <a:off x="165104" y="693868"/>
            <a:ext cx="8826495" cy="64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4" tIns="45628" rIns="91274" bIns="45628">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algn="l" eaLnBrk="1" hangingPunct="1">
              <a:buFont typeface="Wingdings" panose="05000000000000000000" pitchFamily="2" charset="2"/>
              <a:buChar char="n"/>
            </a:pPr>
            <a:r>
              <a:rPr lang="en-US" altLang="ja-JP" sz="1800" b="1" dirty="0" smtClean="0">
                <a:effectLst/>
                <a:ea typeface="Meiryo UI" pitchFamily="50" charset="-128"/>
                <a:cs typeface="Meiryo UI" pitchFamily="50" charset="-128"/>
              </a:rPr>
              <a:t>Support i-PRO Extreme </a:t>
            </a:r>
            <a:r>
              <a:rPr lang="en-US" altLang="ja-JP" sz="1800" b="1" dirty="0">
                <a:effectLst/>
                <a:ea typeface="Meiryo UI" panose="020B0604030504040204" pitchFamily="50" charset="-128"/>
                <a:cs typeface="Meiryo UI" panose="020B0604030504040204" pitchFamily="50" charset="-128"/>
              </a:rPr>
              <a:t>4K-Standard</a:t>
            </a:r>
            <a:r>
              <a:rPr lang="en-US" altLang="ja-JP" sz="1800" dirty="0">
                <a:effectLst/>
                <a:ea typeface="Meiryo UI" panose="020B0604030504040204" pitchFamily="50" charset="-128"/>
                <a:cs typeface="Meiryo UI" panose="020B0604030504040204" pitchFamily="50" charset="-128"/>
              </a:rPr>
              <a:t> </a:t>
            </a:r>
            <a:r>
              <a:rPr lang="en-US" altLang="ja-JP" sz="1800" b="1" dirty="0" smtClean="0">
                <a:effectLst/>
                <a:ea typeface="Meiryo UI" pitchFamily="50" charset="-128"/>
                <a:cs typeface="Meiryo UI" pitchFamily="50" charset="-128"/>
              </a:rPr>
              <a:t>Cameras, </a:t>
            </a:r>
          </a:p>
          <a:p>
            <a:pPr algn="l" eaLnBrk="1" hangingPunct="1"/>
            <a:r>
              <a:rPr lang="en-US" altLang="ja-JP" sz="1800" b="1" dirty="0" smtClean="0">
                <a:effectLst/>
                <a:ea typeface="Meiryo UI" pitchFamily="50" charset="-128"/>
                <a:cs typeface="Meiryo UI" pitchFamily="50" charset="-128"/>
              </a:rPr>
              <a:t>     			         model WV-S1570L -S2570L and -S2270L.</a:t>
            </a:r>
            <a:endParaRPr lang="en-US" altLang="ja-JP" sz="1800" b="1" dirty="0">
              <a:effectLst/>
              <a:ea typeface="Meiryo UI" pitchFamily="50" charset="-128"/>
              <a:cs typeface="Meiryo UI" pitchFamily="50" charset="-128"/>
            </a:endParaRPr>
          </a:p>
        </p:txBody>
      </p:sp>
      <p:sp>
        <p:nvSpPr>
          <p:cNvPr id="20" name="正方形/長方形 19"/>
          <p:cNvSpPr/>
          <p:nvPr/>
        </p:nvSpPr>
        <p:spPr>
          <a:xfrm>
            <a:off x="494360" y="2838312"/>
            <a:ext cx="3439536" cy="1815882"/>
          </a:xfrm>
          <a:prstGeom prst="rect">
            <a:avLst/>
          </a:prstGeom>
        </p:spPr>
        <p:txBody>
          <a:bodyPr wrap="square">
            <a:spAutoFit/>
          </a:bodyPr>
          <a:lstStyle/>
          <a:p>
            <a:pPr marL="171450" indent="-171450" algn="l">
              <a:buFont typeface="Wingdings" panose="05000000000000000000" pitchFamily="2" charset="2"/>
              <a:buChar char="l"/>
            </a:pPr>
            <a:r>
              <a:rPr lang="en-US" altLang="ja-JP" b="1" dirty="0" smtClean="0">
                <a:effectLst/>
                <a:latin typeface="Calibri" panose="020F0502020204030204" pitchFamily="34" charset="0"/>
              </a:rPr>
              <a:t>New 4K 3840x2160/30fps</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iA </a:t>
            </a:r>
            <a:r>
              <a:rPr lang="en-US" altLang="ja-JP" b="1" dirty="0" smtClean="0">
                <a:effectLst/>
                <a:latin typeface="Calibri" panose="020F0502020204030204" pitchFamily="34" charset="0"/>
              </a:rPr>
              <a:t>( intelligent Auto )</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Extreme Super Dynamic </a:t>
            </a:r>
            <a:r>
              <a:rPr lang="en-US" altLang="ja-JP" b="1" dirty="0" smtClean="0">
                <a:effectLst/>
                <a:latin typeface="Calibri" panose="020F0502020204030204" pitchFamily="34" charset="0"/>
              </a:rPr>
              <a:t>120dB </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Color night vision </a:t>
            </a:r>
            <a:r>
              <a:rPr lang="en-US" altLang="ja-JP" b="1" dirty="0" smtClean="0">
                <a:effectLst/>
                <a:latin typeface="Calibri" panose="020F0502020204030204" pitchFamily="34" charset="0"/>
              </a:rPr>
              <a:t>0.006 </a:t>
            </a:r>
            <a:r>
              <a:rPr lang="en-US" altLang="ja-JP" b="1" dirty="0">
                <a:effectLst/>
                <a:latin typeface="Calibri" panose="020F0502020204030204" pitchFamily="34" charset="0"/>
              </a:rPr>
              <a:t>to </a:t>
            </a:r>
            <a:r>
              <a:rPr lang="en-US" altLang="ja-JP" b="1" dirty="0" smtClean="0">
                <a:effectLst/>
                <a:latin typeface="Calibri" panose="020F0502020204030204" pitchFamily="34" charset="0"/>
              </a:rPr>
              <a:t>0.09 lx</a:t>
            </a:r>
            <a:endParaRPr lang="en-US" altLang="ja-JP" b="1" dirty="0">
              <a:effectLst/>
              <a:latin typeface="Calibri" panose="020F0502020204030204" pitchFamily="34" charset="0"/>
            </a:endParaRPr>
          </a:p>
          <a:p>
            <a:pPr marL="171450" indent="-171450" algn="l">
              <a:buFont typeface="Wingdings" panose="05000000000000000000" pitchFamily="2" charset="2"/>
              <a:buChar char="l"/>
            </a:pPr>
            <a:r>
              <a:rPr lang="en-US" altLang="ja-JP" b="1" dirty="0">
                <a:effectLst/>
                <a:latin typeface="Calibri" panose="020F0502020204030204" pitchFamily="34" charset="0"/>
              </a:rPr>
              <a:t>H.265 Smart Coding</a:t>
            </a:r>
          </a:p>
          <a:p>
            <a:pPr marL="171450" indent="-171450" algn="l">
              <a:buFont typeface="Wingdings" panose="05000000000000000000" pitchFamily="2" charset="2"/>
              <a:buChar char="l"/>
            </a:pPr>
            <a:r>
              <a:rPr lang="en-US" altLang="ja-JP" b="1" dirty="0" smtClean="0">
                <a:effectLst/>
                <a:latin typeface="Calibri" panose="020F0502020204030204" pitchFamily="34" charset="0"/>
              </a:rPr>
              <a:t>Built-in </a:t>
            </a:r>
            <a:r>
              <a:rPr lang="en-US" altLang="ja-JP" b="1" dirty="0">
                <a:effectLst/>
                <a:latin typeface="Calibri" panose="020F0502020204030204" pitchFamily="34" charset="0"/>
              </a:rPr>
              <a:t>IR </a:t>
            </a:r>
            <a:r>
              <a:rPr lang="en-US" altLang="ja-JP" b="1" dirty="0" smtClean="0">
                <a:effectLst/>
                <a:latin typeface="Calibri" panose="020F0502020204030204" pitchFamily="34" charset="0"/>
              </a:rPr>
              <a:t>LED</a:t>
            </a:r>
          </a:p>
          <a:p>
            <a:pPr marL="171450" indent="-171450" algn="l">
              <a:buFont typeface="Wingdings" panose="05000000000000000000" pitchFamily="2" charset="2"/>
              <a:buChar char="l"/>
            </a:pPr>
            <a:r>
              <a:rPr lang="en-US" altLang="ja-JP" b="1" dirty="0">
                <a:effectLst/>
                <a:latin typeface="Calibri" panose="020F0502020204030204" pitchFamily="34" charset="0"/>
              </a:rPr>
              <a:t>Corridor </a:t>
            </a:r>
            <a:r>
              <a:rPr lang="en-US" altLang="ja-JP" b="1" dirty="0" smtClean="0">
                <a:effectLst/>
                <a:latin typeface="Calibri" panose="020F0502020204030204" pitchFamily="34" charset="0"/>
                <a:cs typeface="Calibri" panose="020F0502020204030204" pitchFamily="34" charset="0"/>
              </a:rPr>
              <a:t>mode </a:t>
            </a:r>
          </a:p>
          <a:p>
            <a:pPr algn="l"/>
            <a:r>
              <a:rPr lang="en-US" altLang="ja-JP" b="1" dirty="0" smtClean="0">
                <a:effectLst/>
                <a:latin typeface="Calibri" panose="020F0502020204030204" pitchFamily="34" charset="0"/>
                <a:cs typeface="Calibri" panose="020F0502020204030204" pitchFamily="34" charset="0"/>
              </a:rPr>
              <a:t>    ( Added </a:t>
            </a:r>
            <a:r>
              <a:rPr lang="en-US" altLang="ja-JP" b="1" dirty="0">
                <a:effectLst/>
                <a:latin typeface="Calibri" panose="020F0502020204030204" pitchFamily="34" charset="0"/>
                <a:cs typeface="Calibri" panose="020F0502020204030204" pitchFamily="34" charset="0"/>
              </a:rPr>
              <a:t>resolution “8M </a:t>
            </a:r>
            <a:r>
              <a:rPr lang="en-US" altLang="ja-JP" b="1" dirty="0" smtClean="0">
                <a:effectLst/>
                <a:latin typeface="Calibri" panose="020F0502020204030204" pitchFamily="34" charset="0"/>
                <a:cs typeface="Calibri" panose="020F0502020204030204" pitchFamily="34" charset="0"/>
              </a:rPr>
              <a:t>( 2160x3840 )” )</a:t>
            </a:r>
            <a:endParaRPr lang="en-US" altLang="ja-JP" b="1" dirty="0">
              <a:effectLst/>
              <a:latin typeface="Calibri" panose="020F0502020204030204" pitchFamily="34" charset="0"/>
              <a:cs typeface="Calibri" panose="020F0502020204030204" pitchFamily="34" charset="0"/>
            </a:endParaRPr>
          </a:p>
        </p:txBody>
      </p:sp>
      <p:sp>
        <p:nvSpPr>
          <p:cNvPr id="3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3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3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正方形/長方形 21"/>
          <p:cNvSpPr/>
          <p:nvPr/>
        </p:nvSpPr>
        <p:spPr>
          <a:xfrm>
            <a:off x="5719971" y="2379798"/>
            <a:ext cx="1676762" cy="430887"/>
          </a:xfrm>
          <a:prstGeom prst="rect">
            <a:avLst/>
          </a:prstGeom>
        </p:spPr>
        <p:txBody>
          <a:bodyPr wrap="square">
            <a:spAutoFit/>
          </a:bodyPr>
          <a:lstStyle/>
          <a:p>
            <a:r>
              <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Vandal </a:t>
            </a:r>
            <a:r>
              <a:rPr lang="en-US" altLang="ja-JP" sz="105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dome </a:t>
            </a:r>
          </a:p>
          <a:p>
            <a:r>
              <a:rPr lang="en-US" altLang="ja-JP" sz="105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WV-S2570L</a:t>
            </a:r>
            <a:endPar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sp>
        <p:nvSpPr>
          <p:cNvPr id="23" name="正方形/長方形 22"/>
          <p:cNvSpPr/>
          <p:nvPr/>
        </p:nvSpPr>
        <p:spPr>
          <a:xfrm>
            <a:off x="7619713" y="2387492"/>
            <a:ext cx="1358064" cy="415498"/>
          </a:xfrm>
          <a:prstGeom prst="rect">
            <a:avLst/>
          </a:prstGeom>
        </p:spPr>
        <p:txBody>
          <a:bodyPr wrap="none">
            <a:spAutoFit/>
          </a:bodyPr>
          <a:lstStyle/>
          <a:p>
            <a:r>
              <a:rPr lang="en-US" altLang="ja-JP" sz="105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Indoor </a:t>
            </a:r>
            <a:r>
              <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Vandal dome </a:t>
            </a:r>
          </a:p>
          <a:p>
            <a:r>
              <a:rPr lang="en-US" altLang="ja-JP" sz="105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WV-S2270L</a:t>
            </a:r>
            <a:endPar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26" name="Picture 4" descr="H.265 / H.264 / 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575" y="2312880"/>
            <a:ext cx="10191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images-na.ssl-images-amazon.com/images/G/01/photo/panasonic/aplus_2013q1/logo_ia_icon.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69005" y="2261476"/>
            <a:ext cx="401615" cy="3263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E:\user_data\pc_data\desktop\i-PRO_EXTREME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130" y="1563221"/>
            <a:ext cx="1520067" cy="456019"/>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1" name="Picture 2" descr="Y:\40-職能\セキュリティ\セキュリティ・サウンド広報宣伝\(10) Security\01_国内\Extremeｼﾘｰｽﾞ　H.265\WV-S1531LN\WV-S1531LN_D_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8399" y="1600351"/>
            <a:ext cx="1081282" cy="603265"/>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5" y="1501091"/>
            <a:ext cx="804354" cy="865937"/>
          </a:xfrm>
          <a:prstGeom prst="rect">
            <a:avLst/>
          </a:prstGeom>
        </p:spPr>
      </p:pic>
      <p:pic>
        <p:nvPicPr>
          <p:cNvPr id="31" name="図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7023" y="1522070"/>
            <a:ext cx="767268" cy="754081"/>
          </a:xfrm>
          <a:prstGeom prst="rect">
            <a:avLst/>
          </a:prstGeom>
        </p:spPr>
      </p:pic>
      <p:sp>
        <p:nvSpPr>
          <p:cNvPr id="36" name="正方形/長方形 35"/>
          <p:cNvSpPr/>
          <p:nvPr/>
        </p:nvSpPr>
        <p:spPr>
          <a:xfrm>
            <a:off x="4075011" y="2416224"/>
            <a:ext cx="1568058" cy="253916"/>
          </a:xfrm>
          <a:prstGeom prst="rect">
            <a:avLst/>
          </a:prstGeom>
        </p:spPr>
        <p:txBody>
          <a:bodyPr wrap="none">
            <a:spAutoFit/>
          </a:bodyPr>
          <a:lstStyle/>
          <a:p>
            <a:r>
              <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Outdoor </a:t>
            </a:r>
            <a:r>
              <a:rPr lang="en-US" altLang="ja-JP" sz="1050" b="1" dirty="0" smtClean="0">
                <a:solidFill>
                  <a:srgbClr val="000000"/>
                </a:solidFill>
                <a:effectLst/>
                <a:latin typeface="Calibri" panose="020F0502020204030204" pitchFamily="34" charset="0"/>
                <a:ea typeface="Meiryo UI" panose="020B0604030504040204" pitchFamily="50" charset="-128"/>
                <a:cs typeface="Meiryo UI" panose="020B0604030504040204" pitchFamily="50" charset="-128"/>
              </a:rPr>
              <a:t>box WV-S1570L</a:t>
            </a:r>
            <a:endParaRPr lang="en-US" altLang="ja-JP" sz="1050" b="1" dirty="0">
              <a:solidFill>
                <a:srgbClr val="000000"/>
              </a:solidFill>
              <a:effectLst/>
              <a:latin typeface="Calibri" panose="020F0502020204030204" pitchFamily="34" charset="0"/>
              <a:ea typeface="Meiryo UI" panose="020B0604030504040204" pitchFamily="50" charset="-128"/>
              <a:cs typeface="Meiryo UI" panose="020B0604030504040204" pitchFamily="50" charset="-128"/>
            </a:endParaRPr>
          </a:p>
        </p:txBody>
      </p:sp>
      <p:pic>
        <p:nvPicPr>
          <p:cNvPr id="37" name="Picture 3" descr="Y:\40-職能\セキュリティ\セキュリティ・サウンド広報宣伝\(50) logos\TRUE_4K_logo\PNG\TRUE_4K_logo_Gray_4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2419" y="1525504"/>
            <a:ext cx="1153616" cy="524594"/>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3933895" y="3005100"/>
            <a:ext cx="5175442" cy="1446550"/>
          </a:xfrm>
          <a:prstGeom prst="rect">
            <a:avLst/>
          </a:prstGeom>
        </p:spPr>
        <p:txBody>
          <a:bodyPr wrap="square">
            <a:spAutoFit/>
          </a:bodyPr>
          <a:lstStyle/>
          <a:p>
            <a:pPr lvl="0" algn="l"/>
            <a:r>
              <a:rPr lang="en-US" altLang="ja-JP" sz="1600" b="1" dirty="0" smtClean="0">
                <a:solidFill>
                  <a:srgbClr val="FF0000"/>
                </a:solidFill>
                <a:effectLst/>
                <a:latin typeface="Calibri" panose="020F0502020204030204" pitchFamily="34" charset="0"/>
                <a:ea typeface="Tahoma" panose="020B0604030504040204" pitchFamily="34" charset="0"/>
                <a:cs typeface="Tahoma" panose="020B0604030504040204" pitchFamily="34" charset="0"/>
              </a:rPr>
              <a:t>Notes:</a:t>
            </a:r>
          </a:p>
          <a:p>
            <a:pPr marL="285750" indent="-285750" algn="l">
              <a:buFont typeface="Wingdings" panose="05000000000000000000" pitchFamily="2" charset="2"/>
              <a:buChar char="ü"/>
            </a:pPr>
            <a:r>
              <a:rPr lang="en-US" altLang="ja-JP" sz="1200" dirty="0">
                <a:effectLst/>
                <a:latin typeface="Calibri" panose="020F0502020204030204" pitchFamily="34" charset="0"/>
                <a:cs typeface="Calibri" panose="020F0502020204030204" pitchFamily="34" charset="0"/>
              </a:rPr>
              <a:t>When the recording frame rate of </a:t>
            </a:r>
            <a:r>
              <a:rPr lang="en-US" altLang="ja-JP" sz="1200" dirty="0" smtClean="0">
                <a:effectLst/>
                <a:latin typeface="Calibri" panose="020F0502020204030204" pitchFamily="34" charset="0"/>
                <a:cs typeface="Calibri" panose="020F0502020204030204" pitchFamily="34" charset="0"/>
              </a:rPr>
              <a:t>H.265(1</a:t>
            </a:r>
            <a:r>
              <a:rPr lang="en-US" altLang="ja-JP" sz="1200" dirty="0">
                <a:effectLst/>
                <a:latin typeface="Calibri" panose="020F0502020204030204" pitchFamily="34" charset="0"/>
                <a:cs typeface="Calibri" panose="020F0502020204030204" pitchFamily="34" charset="0"/>
              </a:rPr>
              <a:t>) or </a:t>
            </a:r>
            <a:r>
              <a:rPr lang="en-US" altLang="ja-JP" sz="1200" dirty="0" smtClean="0">
                <a:effectLst/>
                <a:latin typeface="Calibri" panose="020F0502020204030204" pitchFamily="34" charset="0"/>
                <a:cs typeface="Calibri" panose="020F0502020204030204" pitchFamily="34" charset="0"/>
              </a:rPr>
              <a:t>H.264(1</a:t>
            </a:r>
            <a:r>
              <a:rPr lang="en-US" altLang="ja-JP" sz="1200" dirty="0">
                <a:effectLst/>
                <a:latin typeface="Calibri" panose="020F0502020204030204" pitchFamily="34" charset="0"/>
                <a:cs typeface="Calibri" panose="020F0502020204030204" pitchFamily="34" charset="0"/>
              </a:rPr>
              <a:t>) is set to “</a:t>
            </a:r>
            <a:r>
              <a:rPr lang="en-US" altLang="ja-JP" sz="1200" dirty="0" smtClean="0">
                <a:effectLst/>
                <a:latin typeface="Calibri" panose="020F0502020204030204" pitchFamily="34" charset="0"/>
                <a:cs typeface="Calibri" panose="020F0502020204030204" pitchFamily="34" charset="0"/>
              </a:rPr>
              <a:t>30ips</a:t>
            </a:r>
            <a:r>
              <a:rPr lang="en-US" altLang="ja-JP" sz="1200" dirty="0">
                <a:effectLst/>
                <a:latin typeface="Calibri" panose="020F0502020204030204" pitchFamily="34" charset="0"/>
                <a:cs typeface="Calibri" panose="020F0502020204030204" pitchFamily="34" charset="0"/>
              </a:rPr>
              <a:t>”, 3 to 24 live display (</a:t>
            </a:r>
            <a:r>
              <a:rPr lang="en-US" altLang="ja-JP" sz="1200" dirty="0" smtClean="0">
                <a:effectLst/>
                <a:latin typeface="Calibri" panose="020F0502020204030204" pitchFamily="34" charset="0"/>
                <a:cs typeface="Calibri" panose="020F0502020204030204" pitchFamily="34" charset="0"/>
              </a:rPr>
              <a:t>H.265(2</a:t>
            </a:r>
            <a:r>
              <a:rPr lang="en-US" altLang="ja-JP" sz="1200" dirty="0">
                <a:effectLst/>
                <a:latin typeface="Calibri" panose="020F0502020204030204" pitchFamily="34" charset="0"/>
                <a:cs typeface="Calibri" panose="020F0502020204030204" pitchFamily="34" charset="0"/>
              </a:rPr>
              <a:t>) </a:t>
            </a:r>
            <a:r>
              <a:rPr lang="en-US" altLang="ja-JP" sz="1200" dirty="0" smtClean="0">
                <a:effectLst/>
                <a:latin typeface="Calibri" panose="020F0502020204030204" pitchFamily="34" charset="0"/>
                <a:cs typeface="Calibri" panose="020F0502020204030204" pitchFamily="34" charset="0"/>
              </a:rPr>
              <a:t>or H.264(2</a:t>
            </a:r>
            <a:r>
              <a:rPr lang="en-US" altLang="ja-JP" sz="1200" dirty="0">
                <a:effectLst/>
                <a:latin typeface="Calibri" panose="020F0502020204030204" pitchFamily="34" charset="0"/>
                <a:cs typeface="Calibri" panose="020F0502020204030204" pitchFamily="34" charset="0"/>
              </a:rPr>
              <a:t>)) becomes </a:t>
            </a:r>
            <a:r>
              <a:rPr lang="en-US" altLang="ja-JP" sz="1200" dirty="0" smtClean="0">
                <a:effectLst/>
                <a:latin typeface="Calibri" panose="020F0502020204030204" pitchFamily="34" charset="0"/>
                <a:cs typeface="Calibri" panose="020F0502020204030204" pitchFamily="34" charset="0"/>
              </a:rPr>
              <a:t>15fps .</a:t>
            </a:r>
          </a:p>
          <a:p>
            <a:pPr algn="l"/>
            <a:r>
              <a:rPr lang="en-US" altLang="ja-JP" sz="1200" dirty="0" smtClean="0">
                <a:effectLst/>
                <a:latin typeface="Calibri" panose="020F0502020204030204" pitchFamily="34" charset="0"/>
                <a:cs typeface="Calibri" panose="020F0502020204030204" pitchFamily="34" charset="0"/>
              </a:rPr>
              <a:t>       ※When </a:t>
            </a:r>
            <a:r>
              <a:rPr lang="en-US" altLang="ja-JP" sz="1200" dirty="0">
                <a:effectLst/>
                <a:latin typeface="Calibri" panose="020F0502020204030204" pitchFamily="34" charset="0"/>
                <a:cs typeface="Calibri" panose="020F0502020204030204" pitchFamily="34" charset="0"/>
              </a:rPr>
              <a:t>the recording frame rate is “15 ips” or less, the live </a:t>
            </a:r>
            <a:r>
              <a:rPr lang="en-US" altLang="ja-JP" sz="1200" dirty="0" smtClean="0">
                <a:effectLst/>
                <a:latin typeface="Calibri" panose="020F0502020204030204" pitchFamily="34" charset="0"/>
                <a:cs typeface="Calibri" panose="020F0502020204030204" pitchFamily="34" charset="0"/>
              </a:rPr>
              <a:t>display </a:t>
            </a:r>
            <a:r>
              <a:rPr lang="en-US" altLang="ja-JP" sz="1200" dirty="0">
                <a:effectLst/>
                <a:latin typeface="Calibri" panose="020F0502020204030204" pitchFamily="34" charset="0"/>
                <a:cs typeface="Calibri" panose="020F0502020204030204" pitchFamily="34" charset="0"/>
              </a:rPr>
              <a:t>is 30 </a:t>
            </a:r>
            <a:r>
              <a:rPr lang="en-US" altLang="ja-JP" sz="1200" dirty="0" smtClean="0">
                <a:effectLst/>
                <a:latin typeface="Calibri" panose="020F0502020204030204" pitchFamily="34" charset="0"/>
                <a:cs typeface="Calibri" panose="020F0502020204030204" pitchFamily="34" charset="0"/>
              </a:rPr>
              <a:t>fps.</a:t>
            </a:r>
          </a:p>
          <a:p>
            <a:pPr algn="l"/>
            <a:endParaRPr lang="en-US" altLang="ja-JP" sz="1200" dirty="0" smtClean="0">
              <a:effectLs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ü"/>
            </a:pPr>
            <a:r>
              <a:rPr lang="en-US" altLang="ja-JP" sz="1200" dirty="0">
                <a:effectLst/>
                <a:latin typeface="Calibri" panose="020F0502020204030204" pitchFamily="34" charset="0"/>
                <a:cs typeface="Calibri" panose="020F0502020204030204" pitchFamily="34" charset="0"/>
              </a:rPr>
              <a:t>When SD backup recording is on, you can not use recording settings with a bit rate of 14 Mbps.</a:t>
            </a:r>
          </a:p>
        </p:txBody>
      </p:sp>
      <p:sp>
        <p:nvSpPr>
          <p:cNvPr id="25" name="テキスト ボックス 24"/>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Tree>
    <p:extLst>
      <p:ext uri="{BB962C8B-B14F-4D97-AF65-F5344CB8AC3E}">
        <p14:creationId xmlns:p14="http://schemas.microsoft.com/office/powerpoint/2010/main" val="18718857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421" y="1327335"/>
            <a:ext cx="5953232" cy="3379700"/>
          </a:xfrm>
          <a:prstGeom prst="rect">
            <a:avLst/>
          </a:prstGeom>
        </p:spPr>
      </p:pic>
      <p:sp>
        <p:nvSpPr>
          <p:cNvPr id="3" name="タイトル 2"/>
          <p:cNvSpPr>
            <a:spLocks noGrp="1"/>
          </p:cNvSpPr>
          <p:nvPr>
            <p:ph type="title"/>
          </p:nvPr>
        </p:nvSpPr>
        <p:spPr>
          <a:xfrm>
            <a:off x="457200" y="9789"/>
            <a:ext cx="3772722" cy="525309"/>
          </a:xfrm>
        </p:spPr>
        <p:txBody>
          <a:bodyPr>
            <a:normAutofit/>
          </a:bodyPr>
          <a:lstStyle/>
          <a:p>
            <a:r>
              <a:rPr lang="en-US" altLang="ja-JP" b="1" dirty="0">
                <a:latin typeface="Calibri" panose="020F0502020204030204" pitchFamily="34" charset="0"/>
                <a:cs typeface="Calibri" panose="020F0502020204030204" pitchFamily="34" charset="0"/>
              </a:rPr>
              <a:t>Add camera </a:t>
            </a:r>
            <a:r>
              <a:rPr lang="en-US" altLang="ja-JP" b="1" dirty="0" smtClean="0">
                <a:latin typeface="Calibri" panose="020F0502020204030204" pitchFamily="34" charset="0"/>
                <a:cs typeface="Calibri" panose="020F0502020204030204" pitchFamily="34" charset="0"/>
              </a:rPr>
              <a:t>settings (1/4)</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0476" y="693560"/>
            <a:ext cx="8229600" cy="4352925"/>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Added the following three items to the camera setting menu</a:t>
            </a:r>
          </a:p>
          <a:p>
            <a:r>
              <a:rPr kumimoji="1" lang="en-US" altLang="ja-JP" sz="1400" b="1" dirty="0" smtClean="0">
                <a:latin typeface="Calibri" panose="020F0502020204030204" pitchFamily="34" charset="0"/>
                <a:cs typeface="Calibri" panose="020F0502020204030204" pitchFamily="34" charset="0"/>
              </a:rPr>
              <a:t>    “</a:t>
            </a:r>
            <a:r>
              <a:rPr kumimoji="1" lang="en-US" altLang="ja-JP" sz="1400" b="1" dirty="0">
                <a:latin typeface="Calibri" panose="020F0502020204030204" pitchFamily="34" charset="0"/>
                <a:cs typeface="Calibri" panose="020F0502020204030204" pitchFamily="34" charset="0"/>
              </a:rPr>
              <a:t>Self return”, “Advanced individual camera setup” and “Schedule” are added to [Camera Setup] tab.</a:t>
            </a:r>
            <a:endParaRPr kumimoji="1" lang="en-US" altLang="ja-JP" sz="1400" b="1" dirty="0" smtClean="0">
              <a:latin typeface="Calibri" panose="020F0502020204030204" pitchFamily="34" charset="0"/>
              <a:cs typeface="Calibri" panose="020F0502020204030204" pitchFamily="34" charset="0"/>
            </a:endParaRPr>
          </a:p>
          <a:p>
            <a:endParaRPr kumimoji="1" lang="en-US" altLang="ja-JP" sz="1800" b="1" dirty="0" smtClean="0"/>
          </a:p>
        </p:txBody>
      </p:sp>
      <p:sp>
        <p:nvSpPr>
          <p:cNvPr id="8" name="正方形/長方形 7"/>
          <p:cNvSpPr/>
          <p:nvPr/>
        </p:nvSpPr>
        <p:spPr>
          <a:xfrm>
            <a:off x="2740547" y="2933156"/>
            <a:ext cx="2412795" cy="14840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5055594" y="2108752"/>
            <a:ext cx="2265662" cy="40433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2723977" y="3957356"/>
            <a:ext cx="2412795" cy="16044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13"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432509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251644423"/>
              </p:ext>
            </p:extLst>
          </p:nvPr>
        </p:nvGraphicFramePr>
        <p:xfrm>
          <a:off x="70182" y="970901"/>
          <a:ext cx="8966634" cy="2591552"/>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71132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3020">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ASM Concurrent License Kit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Ver.2.10</a:t>
                      </a:r>
                    </a:p>
                    <a:p>
                      <a:pPr algn="ctr"/>
                      <a:r>
                        <a:rPr kumimoji="1" lang="en-US" altLang="ja-JP" sz="800" dirty="0" smtClean="0">
                          <a:solidFill>
                            <a:schemeClr val="tx1"/>
                          </a:solidFill>
                          <a:latin typeface="Calibri" panose="020F0502020204030204" pitchFamily="34" charset="0"/>
                        </a:rPr>
                        <a:t>NX300 : Ver.2.00</a:t>
                      </a:r>
                    </a:p>
                    <a:p>
                      <a:pPr algn="ctr"/>
                      <a:r>
                        <a:rPr kumimoji="1" lang="en-US" altLang="ja-JP" sz="800" dirty="0" smtClean="0">
                          <a:solidFill>
                            <a:schemeClr val="tx1"/>
                          </a:solidFill>
                          <a:latin typeface="Calibri" panose="020F0502020204030204" pitchFamily="34" charset="0"/>
                        </a:rPr>
                        <a:t>NX300 : Ver.2.00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WJ-NXC05W must be installed to be controlled by WV-ASM300CLW.</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3020">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HDD Viewer Software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Ver.2.10</a:t>
                      </a:r>
                    </a:p>
                    <a:p>
                      <a:pPr algn="ctr"/>
                      <a:r>
                        <a:rPr kumimoji="1" lang="en-US" altLang="ja-JP" sz="800" dirty="0" smtClean="0">
                          <a:solidFill>
                            <a:schemeClr val="tx1"/>
                          </a:solidFill>
                          <a:latin typeface="Calibri" panose="020F0502020204030204" pitchFamily="34" charset="0"/>
                        </a:rPr>
                        <a:t>NX300 : Ver.2.00</a:t>
                      </a:r>
                    </a:p>
                    <a:p>
                      <a:pPr algn="ctr"/>
                      <a:r>
                        <a:rPr kumimoji="1" lang="en-US" altLang="ja-JP" sz="800" dirty="0" smtClean="0">
                          <a:solidFill>
                            <a:schemeClr val="tx1"/>
                          </a:solidFill>
                          <a:latin typeface="Calibri" panose="020F0502020204030204" pitchFamily="34" charset="0"/>
                        </a:rPr>
                        <a:t>NX300 : Ver.2.00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3020">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WV-S4150, WV-S4550L and WV-S4550LM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Ver.2.10</a:t>
                      </a:r>
                    </a:p>
                    <a:p>
                      <a:pPr algn="ctr"/>
                      <a:r>
                        <a:rPr kumimoji="1" lang="en-US" altLang="ja-JP" sz="800" dirty="0" smtClean="0">
                          <a:solidFill>
                            <a:schemeClr val="tx1"/>
                          </a:solidFill>
                          <a:latin typeface="Calibri" panose="020F0502020204030204" pitchFamily="34" charset="0"/>
                        </a:rPr>
                        <a:t>NX300 : Ver.2.00</a:t>
                      </a:r>
                    </a:p>
                    <a:p>
                      <a:pPr algn="ctr"/>
                      <a:r>
                        <a:rPr kumimoji="1" lang="en-US" altLang="ja-JP" sz="800" dirty="0" smtClean="0">
                          <a:solidFill>
                            <a:schemeClr val="tx1"/>
                          </a:solidFill>
                          <a:latin typeface="Calibri" panose="020F0502020204030204" pitchFamily="34" charset="0"/>
                        </a:rPr>
                        <a:t>NX300 : Ver.2.00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8630">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ea typeface="Meiryo UI" panose="020B0604030504040204" pitchFamily="50" charset="-128"/>
                          <a:cs typeface="Meiryo UI" panose="020B0604030504040204" pitchFamily="50" charset="-128"/>
                        </a:rPr>
                        <a:t>Support Energy Efficient Ethernet (IEEE802.3az) Switch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rPr>
                        <a:t>Dec.</a:t>
                      </a:r>
                      <a:r>
                        <a:rPr kumimoji="1" lang="en-US" altLang="ja-JP" sz="800" baseline="0" dirty="0" smtClean="0">
                          <a:latin typeface="Calibri" panose="020F0502020204030204" pitchFamily="34" charset="0"/>
                        </a:rPr>
                        <a:t> </a:t>
                      </a:r>
                      <a:r>
                        <a:rPr kumimoji="1" lang="en-US" altLang="ja-JP" sz="800" dirty="0" smtClean="0">
                          <a:latin typeface="Calibri" panose="020F0502020204030204" pitchFamily="34" charset="0"/>
                        </a:rPr>
                        <a:t>2017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rPr>
                        <a:t>NX400 : Ver.2.10</a:t>
                      </a:r>
                    </a:p>
                    <a:p>
                      <a:pPr algn="ctr"/>
                      <a:r>
                        <a:rPr kumimoji="1" lang="en-US" altLang="ja-JP" sz="800" dirty="0" smtClean="0">
                          <a:solidFill>
                            <a:schemeClr val="tx1"/>
                          </a:solidFill>
                          <a:latin typeface="Calibri" panose="020F0502020204030204" pitchFamily="34" charset="0"/>
                        </a:rPr>
                        <a:t>NX300 : Ver.2.00</a:t>
                      </a:r>
                    </a:p>
                    <a:p>
                      <a:pPr algn="ctr"/>
                      <a:r>
                        <a:rPr kumimoji="1" lang="en-US" altLang="ja-JP" sz="800" dirty="0" smtClean="0">
                          <a:solidFill>
                            <a:schemeClr val="tx1"/>
                          </a:solidFill>
                          <a:latin typeface="Calibri" panose="020F0502020204030204" pitchFamily="34" charset="0"/>
                        </a:rPr>
                        <a:t>NX300 : Ver.2.00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dirty="0" smtClean="0">
                          <a:latin typeface="Calibri" panose="020F0502020204030204" pitchFamily="34" charset="0"/>
                        </a:rPr>
                        <a:t>It is relating</a:t>
                      </a:r>
                      <a:r>
                        <a:rPr kumimoji="1" lang="en-US" altLang="ja-JP" sz="800" baseline="0" dirty="0" smtClean="0">
                          <a:latin typeface="Calibri" panose="020F0502020204030204" pitchFamily="34" charset="0"/>
                        </a:rPr>
                        <a:t> our SE News-00005. Not necessary to set Energy Efficient Function to “OFF”.</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8" name="テキスト ボックス 37"/>
          <p:cNvSpPr txBox="1"/>
          <p:nvPr/>
        </p:nvSpPr>
        <p:spPr>
          <a:xfrm>
            <a:off x="122940" y="683647"/>
            <a:ext cx="892920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WJ-NX** Series</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1">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rgbClr val="FF0000"/>
                </a:solidFill>
                <a:effectLst/>
                <a:latin typeface="Calibri" panose="020F0502020204030204" pitchFamily="34" charset="0"/>
              </a:rPr>
              <a:t>NX400 : Firmware version 2.10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2.00</a:t>
            </a:r>
            <a:endParaRPr kumimoji="1" lang="ja-JP" altLang="en-US" sz="800" dirty="0">
              <a:solidFill>
                <a:schemeClr val="tx2"/>
              </a:solidFill>
              <a:effectLst/>
              <a:latin typeface="Calibri" panose="020F0502020204030204" pitchFamily="34" charset="0"/>
            </a:endParaRPr>
          </a:p>
        </p:txBody>
      </p:sp>
      <p:sp>
        <p:nvSpPr>
          <p:cNvPr id="14"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9"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0"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4809416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15851" y="1628351"/>
            <a:ext cx="7693790" cy="3000628"/>
          </a:xfrm>
          <a:prstGeom prst="rect">
            <a:avLst/>
          </a:prstGeom>
        </p:spPr>
      </p:pic>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Add camera </a:t>
            </a:r>
            <a:r>
              <a:rPr lang="en-US" altLang="ja-JP" b="1" dirty="0" smtClean="0">
                <a:latin typeface="Calibri" panose="020F0502020204030204" pitchFamily="34" charset="0"/>
                <a:cs typeface="Calibri" panose="020F0502020204030204" pitchFamily="34" charset="0"/>
              </a:rPr>
              <a:t>settings (Self return</a:t>
            </a:r>
            <a:r>
              <a:rPr lang="en-US" altLang="ja-JP" b="1" dirty="0">
                <a:latin typeface="Calibri" panose="020F0502020204030204" pitchFamily="34" charset="0"/>
                <a:cs typeface="Calibri" panose="020F0502020204030204" pitchFamily="34" charset="0"/>
              </a:rPr>
              <a:t>) </a:t>
            </a:r>
            <a:r>
              <a:rPr lang="en-US" altLang="ja-JP" b="1" dirty="0" smtClean="0">
                <a:latin typeface="Calibri" panose="020F0502020204030204" pitchFamily="34" charset="0"/>
                <a:cs typeface="Calibri" panose="020F0502020204030204" pitchFamily="34" charset="0"/>
              </a:rPr>
              <a:t>(2/4</a:t>
            </a:r>
            <a:r>
              <a:rPr lang="en-US" altLang="ja-JP" b="1" dirty="0">
                <a:latin typeface="Calibri" panose="020F0502020204030204" pitchFamily="34" charset="0"/>
                <a:cs typeface="Calibri" panose="020F0502020204030204" pitchFamily="34" charset="0"/>
              </a:rPr>
              <a:t>) </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0473" y="693561"/>
            <a:ext cx="8229600" cy="3297102"/>
          </a:xfrm>
        </p:spPr>
        <p:txBody>
          <a:bodyPr>
            <a:normAutofit/>
          </a:bodyPr>
          <a:lstStyle/>
          <a:p>
            <a:pPr marL="285750" indent="-285750">
              <a:buFont typeface="Wingdings" panose="05000000000000000000" pitchFamily="2" charset="2"/>
              <a:buChar char="n"/>
            </a:pPr>
            <a:r>
              <a:rPr lang="en-US" altLang="ja-JP" sz="1800" b="1" dirty="0" smtClean="0">
                <a:latin typeface="Calibri" panose="020F0502020204030204" pitchFamily="34" charset="0"/>
                <a:cs typeface="Calibri" panose="020F0502020204030204" pitchFamily="34" charset="0"/>
              </a:rPr>
              <a:t>The function to change the Self return function setting of camera is added</a:t>
            </a:r>
          </a:p>
          <a:p>
            <a:r>
              <a:rPr lang="en-US" altLang="ja-JP" sz="1400" dirty="0" smtClean="0">
                <a:latin typeface="Calibri" panose="020F0502020204030204" pitchFamily="34" charset="0"/>
                <a:cs typeface="Calibri" panose="020F0502020204030204" pitchFamily="34" charset="0"/>
              </a:rPr>
              <a:t>     Select </a:t>
            </a:r>
            <a:r>
              <a:rPr lang="en-US" altLang="ja-JP" sz="1400" dirty="0">
                <a:latin typeface="Calibri" panose="020F0502020204030204" pitchFamily="34" charset="0"/>
                <a:cs typeface="Calibri" panose="020F0502020204030204" pitchFamily="34" charset="0"/>
              </a:rPr>
              <a:t>the self-return function for individual cameras and transfer it to the camera to </a:t>
            </a:r>
            <a:r>
              <a:rPr lang="en-US" altLang="ja-JP" sz="1400" dirty="0" smtClean="0">
                <a:latin typeface="Calibri" panose="020F0502020204030204" pitchFamily="34" charset="0"/>
                <a:cs typeface="Calibri" panose="020F0502020204030204" pitchFamily="34" charset="0"/>
              </a:rPr>
              <a:t>change </a:t>
            </a:r>
          </a:p>
          <a:p>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    the </a:t>
            </a:r>
            <a:r>
              <a:rPr lang="en-US" altLang="ja-JP" sz="1400" dirty="0">
                <a:latin typeface="Calibri" panose="020F0502020204030204" pitchFamily="34" charset="0"/>
                <a:cs typeface="Calibri" panose="020F0502020204030204" pitchFamily="34" charset="0"/>
              </a:rPr>
              <a:t>camera settings.</a:t>
            </a:r>
            <a:endParaRPr kumimoji="1" lang="en-US" altLang="ja-JP" sz="1000" b="1" dirty="0" smtClean="0">
              <a:latin typeface="Calibri" panose="020F0502020204030204" pitchFamily="34" charset="0"/>
              <a:cs typeface="Calibri" panose="020F0502020204030204" pitchFamily="34" charset="0"/>
            </a:endParaRPr>
          </a:p>
        </p:txBody>
      </p:sp>
      <p:sp>
        <p:nvSpPr>
          <p:cNvPr id="8" name="角丸四角形吹き出し 7"/>
          <p:cNvSpPr/>
          <p:nvPr/>
        </p:nvSpPr>
        <p:spPr>
          <a:xfrm>
            <a:off x="6310952" y="1744515"/>
            <a:ext cx="1743172" cy="1736646"/>
          </a:xfrm>
          <a:prstGeom prst="wedgeRoundRectCallout">
            <a:avLst>
              <a:gd name="adj1" fmla="val -100451"/>
              <a:gd name="adj2" fmla="val 2291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600" b="1" dirty="0" smtClean="0">
                <a:effectLst/>
                <a:latin typeface="Calibri" panose="020F0502020204030204" pitchFamily="34" charset="0"/>
                <a:cs typeface="Calibri" panose="020F0502020204030204" pitchFamily="34" charset="0"/>
              </a:rPr>
              <a:t>Off</a:t>
            </a:r>
          </a:p>
          <a:p>
            <a:pPr algn="l"/>
            <a:r>
              <a:rPr kumimoji="1" lang="en-US" altLang="ja-JP" sz="1600" b="1" dirty="0" smtClean="0">
                <a:effectLst/>
                <a:latin typeface="Calibri" panose="020F0502020204030204" pitchFamily="34" charset="0"/>
                <a:cs typeface="Calibri" panose="020F0502020204030204" pitchFamily="34" charset="0"/>
              </a:rPr>
              <a:t>Home position</a:t>
            </a:r>
          </a:p>
          <a:p>
            <a:pPr algn="l"/>
            <a:r>
              <a:rPr kumimoji="1" lang="en-US" altLang="ja-JP" sz="1600" b="1" dirty="0" smtClean="0">
                <a:effectLst/>
                <a:latin typeface="Calibri" panose="020F0502020204030204" pitchFamily="34" charset="0"/>
                <a:cs typeface="Calibri" panose="020F0502020204030204" pitchFamily="34" charset="0"/>
              </a:rPr>
              <a:t>Auto track</a:t>
            </a:r>
          </a:p>
          <a:p>
            <a:pPr algn="l"/>
            <a:r>
              <a:rPr lang="en-US" altLang="ja-JP" sz="1600" b="1" dirty="0" smtClean="0">
                <a:effectLst/>
                <a:latin typeface="Calibri" panose="020F0502020204030204" pitchFamily="34" charset="0"/>
                <a:cs typeface="Calibri" panose="020F0502020204030204" pitchFamily="34" charset="0"/>
              </a:rPr>
              <a:t>Auto pan</a:t>
            </a:r>
          </a:p>
          <a:p>
            <a:pPr algn="l"/>
            <a:r>
              <a:rPr kumimoji="1" lang="en-US" altLang="ja-JP" sz="1600" b="1" dirty="0" smtClean="0">
                <a:effectLst/>
                <a:latin typeface="Calibri" panose="020F0502020204030204" pitchFamily="34" charset="0"/>
                <a:cs typeface="Calibri" panose="020F0502020204030204" pitchFamily="34" charset="0"/>
              </a:rPr>
              <a:t>Preset sequence</a:t>
            </a:r>
          </a:p>
          <a:p>
            <a:pPr algn="l"/>
            <a:r>
              <a:rPr lang="en-US" altLang="ja-JP" sz="1600" b="1" dirty="0" smtClean="0">
                <a:effectLst/>
                <a:latin typeface="Calibri" panose="020F0502020204030204" pitchFamily="34" charset="0"/>
                <a:cs typeface="Calibri" panose="020F0502020204030204" pitchFamily="34" charset="0"/>
              </a:rPr>
              <a:t>Patrol</a:t>
            </a:r>
            <a:endParaRPr kumimoji="1" lang="en-US" altLang="ja-JP" sz="1600" b="1" dirty="0" smtClean="0">
              <a:effectLst/>
              <a:latin typeface="Calibri" panose="020F0502020204030204" pitchFamily="34" charset="0"/>
              <a:cs typeface="Calibri" panose="020F0502020204030204" pitchFamily="34" charset="0"/>
            </a:endParaRPr>
          </a:p>
        </p:txBody>
      </p:sp>
      <p:sp>
        <p:nvSpPr>
          <p:cNvPr id="9" name="角丸四角形吹き出し 8"/>
          <p:cNvSpPr/>
          <p:nvPr/>
        </p:nvSpPr>
        <p:spPr>
          <a:xfrm>
            <a:off x="4687033" y="3637343"/>
            <a:ext cx="3216057" cy="646986"/>
          </a:xfrm>
          <a:prstGeom prst="wedgeRoundRectCallout">
            <a:avLst>
              <a:gd name="adj1" fmla="val -45939"/>
              <a:gd name="adj2" fmla="val -119150"/>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lang="en-US" altLang="ja-JP" sz="1600" b="1" dirty="0" smtClean="0">
                <a:effectLst/>
                <a:latin typeface="Calibri" panose="020F0502020204030204" pitchFamily="34" charset="0"/>
                <a:cs typeface="Calibri" panose="020F0502020204030204" pitchFamily="34" charset="0"/>
              </a:rPr>
              <a:t>10s, 20s, 30s, 1min, 2min, 3min,</a:t>
            </a:r>
          </a:p>
          <a:p>
            <a:pPr algn="l"/>
            <a:r>
              <a:rPr lang="en-US" altLang="ja-JP" sz="1600" b="1" dirty="0" smtClean="0">
                <a:effectLst/>
                <a:latin typeface="Calibri" panose="020F0502020204030204" pitchFamily="34" charset="0"/>
                <a:cs typeface="Calibri" panose="020F0502020204030204" pitchFamily="34" charset="0"/>
              </a:rPr>
              <a:t>5min, 10min, 20min, 30min, 60min</a:t>
            </a:r>
            <a:endParaRPr kumimoji="1" lang="en-US" altLang="ja-JP" sz="1600" b="1" dirty="0" smtClean="0">
              <a:effectLst/>
              <a:latin typeface="Calibri" panose="020F0502020204030204" pitchFamily="34" charset="0"/>
              <a:cs typeface="Calibri" panose="020F0502020204030204" pitchFamily="34" charset="0"/>
            </a:endParaRPr>
          </a:p>
        </p:txBody>
      </p:sp>
      <p:sp>
        <p:nvSpPr>
          <p:cNvPr id="11" name="テキスト ボックス 10"/>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12"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4"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36236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458" y="1562322"/>
            <a:ext cx="5420175" cy="3077078"/>
          </a:xfrm>
          <a:prstGeom prst="rect">
            <a:avLst/>
          </a:prstGeom>
        </p:spPr>
      </p:pic>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Add camera </a:t>
            </a:r>
            <a:r>
              <a:rPr lang="en-US" altLang="ja-JP" b="1" dirty="0" smtClean="0">
                <a:latin typeface="Calibri" panose="020F0502020204030204" pitchFamily="34" charset="0"/>
                <a:cs typeface="Calibri" panose="020F0502020204030204" pitchFamily="34" charset="0"/>
              </a:rPr>
              <a:t>settings (VMD alarm) (3/4)</a:t>
            </a:r>
            <a:endParaRPr kumimoji="1" lang="ja-JP" altLang="en-US"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0478" y="693208"/>
            <a:ext cx="8516907" cy="4352925"/>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The function for setting the motion detection alarm of individual cameras is </a:t>
            </a:r>
            <a:r>
              <a:rPr lang="en-US" altLang="ja-JP" sz="1800" b="1" dirty="0" smtClean="0">
                <a:latin typeface="Calibri" panose="020F0502020204030204" pitchFamily="34" charset="0"/>
                <a:cs typeface="Calibri" panose="020F0502020204030204" pitchFamily="34" charset="0"/>
              </a:rPr>
              <a:t>added</a:t>
            </a:r>
          </a:p>
          <a:p>
            <a:r>
              <a:rPr kumimoji="1" lang="en-US" altLang="ja-JP" sz="1400" b="1" dirty="0" smtClean="0">
                <a:latin typeface="Calibri" panose="020F0502020204030204" pitchFamily="34" charset="0"/>
                <a:cs typeface="Calibri" panose="020F0502020204030204" pitchFamily="34" charset="0"/>
              </a:rPr>
              <a:t>     </a:t>
            </a:r>
            <a:r>
              <a:rPr kumimoji="1" lang="en-US" altLang="ja-JP" sz="1400" dirty="0" smtClean="0">
                <a:latin typeface="Calibri" panose="020F0502020204030204" pitchFamily="34" charset="0"/>
                <a:cs typeface="Calibri" panose="020F0502020204030204" pitchFamily="34" charset="0"/>
              </a:rPr>
              <a:t>Select </a:t>
            </a:r>
            <a:r>
              <a:rPr kumimoji="1" lang="en-US" altLang="ja-JP" sz="1400" dirty="0">
                <a:latin typeface="Calibri" panose="020F0502020204030204" pitchFamily="34" charset="0"/>
                <a:cs typeface="Calibri" panose="020F0502020204030204" pitchFamily="34" charset="0"/>
              </a:rPr>
              <a:t>the motion detection area and detection sensitivity for each camera and transmit the information to </a:t>
            </a:r>
            <a:endParaRPr kumimoji="1" lang="en-US" altLang="ja-JP" sz="1400" dirty="0" smtClean="0">
              <a:latin typeface="Calibri" panose="020F0502020204030204" pitchFamily="34" charset="0"/>
              <a:cs typeface="Calibri" panose="020F0502020204030204" pitchFamily="34" charset="0"/>
            </a:endParaRPr>
          </a:p>
          <a:p>
            <a:r>
              <a:rPr kumimoji="1" lang="en-US" altLang="ja-JP" sz="1400" dirty="0">
                <a:latin typeface="Calibri" panose="020F0502020204030204" pitchFamily="34" charset="0"/>
                <a:cs typeface="Calibri" panose="020F0502020204030204" pitchFamily="34" charset="0"/>
              </a:rPr>
              <a:t> </a:t>
            </a:r>
            <a:r>
              <a:rPr kumimoji="1" lang="en-US" altLang="ja-JP" sz="1400" dirty="0" smtClean="0">
                <a:latin typeface="Calibri" panose="020F0502020204030204" pitchFamily="34" charset="0"/>
                <a:cs typeface="Calibri" panose="020F0502020204030204" pitchFamily="34" charset="0"/>
              </a:rPr>
              <a:t>    the </a:t>
            </a:r>
            <a:r>
              <a:rPr kumimoji="1" lang="en-US" altLang="ja-JP" sz="1400" dirty="0">
                <a:latin typeface="Calibri" panose="020F0502020204030204" pitchFamily="34" charset="0"/>
                <a:cs typeface="Calibri" panose="020F0502020204030204" pitchFamily="34" charset="0"/>
              </a:rPr>
              <a:t>cameras to change the camera settings.</a:t>
            </a:r>
            <a:endParaRPr kumimoji="1" lang="en-US" altLang="ja-JP" sz="1400" dirty="0" smtClean="0">
              <a:latin typeface="Calibri" panose="020F0502020204030204" pitchFamily="34" charset="0"/>
              <a:cs typeface="Calibri" panose="020F0502020204030204" pitchFamily="34" charset="0"/>
            </a:endParaRPr>
          </a:p>
        </p:txBody>
      </p:sp>
      <p:sp>
        <p:nvSpPr>
          <p:cNvPr id="8" name="角丸四角形吹き出し 7"/>
          <p:cNvSpPr/>
          <p:nvPr/>
        </p:nvSpPr>
        <p:spPr>
          <a:xfrm>
            <a:off x="6619235" y="1501762"/>
            <a:ext cx="2270429" cy="476726"/>
          </a:xfrm>
          <a:prstGeom prst="wedgeRoundRectCallout">
            <a:avLst>
              <a:gd name="adj1" fmla="val -91472"/>
              <a:gd name="adj2" fmla="val 23901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lang="en-US" altLang="ja-JP" sz="1100" dirty="0">
                <a:effectLst/>
                <a:latin typeface="Calibri" panose="020F0502020204030204" pitchFamily="34" charset="0"/>
                <a:cs typeface="Calibri" panose="020F0502020204030204" pitchFamily="34" charset="0"/>
              </a:rPr>
              <a:t>Select the camera you want to set in the pull-down </a:t>
            </a:r>
            <a:r>
              <a:rPr lang="en-US" altLang="ja-JP" sz="1100" dirty="0" smtClean="0">
                <a:effectLst/>
                <a:latin typeface="Calibri" panose="020F0502020204030204" pitchFamily="34" charset="0"/>
                <a:cs typeface="Calibri" panose="020F0502020204030204" pitchFamily="34" charset="0"/>
              </a:rPr>
              <a:t>menu</a:t>
            </a:r>
            <a:endParaRPr lang="en-US" altLang="ja-JP" sz="1100" b="1" dirty="0" smtClean="0">
              <a:solidFill>
                <a:srgbClr val="0A54A0"/>
              </a:solidFill>
              <a:effectLst/>
              <a:latin typeface="Calibri" panose="020F0502020204030204" pitchFamily="34" charset="0"/>
              <a:cs typeface="Calibri" panose="020F0502020204030204" pitchFamily="34" charset="0"/>
            </a:endParaRPr>
          </a:p>
        </p:txBody>
      </p:sp>
      <p:sp>
        <p:nvSpPr>
          <p:cNvPr id="9" name="角丸四角形吹き出し 8"/>
          <p:cNvSpPr/>
          <p:nvPr/>
        </p:nvSpPr>
        <p:spPr>
          <a:xfrm>
            <a:off x="6676450" y="2235524"/>
            <a:ext cx="2324884" cy="476726"/>
          </a:xfrm>
          <a:prstGeom prst="wedgeRoundRectCallout">
            <a:avLst>
              <a:gd name="adj1" fmla="val -77251"/>
              <a:gd name="adj2" fmla="val 102359"/>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lIns="72000" rIns="36000" rtlCol="0" anchor="ctr">
            <a:spAutoFit/>
          </a:bodyPr>
          <a:lstStyle/>
          <a:p>
            <a:pPr algn="l"/>
            <a:r>
              <a:rPr lang="en-US" altLang="ja-JP" sz="1100" dirty="0">
                <a:effectLst/>
                <a:latin typeface="Calibri" panose="020F0502020204030204" pitchFamily="34" charset="0"/>
                <a:cs typeface="Calibri" panose="020F0502020204030204" pitchFamily="34" charset="0"/>
              </a:rPr>
              <a:t>Preset position (1 to 8) or </a:t>
            </a:r>
            <a:r>
              <a:rPr lang="en-US" altLang="ja-JP" sz="1100" dirty="0" smtClean="0">
                <a:effectLst/>
                <a:latin typeface="Calibri" panose="020F0502020204030204" pitchFamily="34" charset="0"/>
                <a:cs typeface="Calibri" panose="020F0502020204030204" pitchFamily="34" charset="0"/>
              </a:rPr>
              <a:t>"</a:t>
            </a:r>
            <a:r>
              <a:rPr lang="en-US" altLang="ja-JP" sz="1100" dirty="0">
                <a:effectLst/>
                <a:latin typeface="Calibri" panose="020F0502020204030204" pitchFamily="34" charset="0"/>
                <a:cs typeface="Calibri" panose="020F0502020204030204" pitchFamily="34" charset="0"/>
              </a:rPr>
              <a:t>except the preset positions</a:t>
            </a:r>
            <a:r>
              <a:rPr lang="en-US" altLang="ja-JP" sz="1100" dirty="0" smtClean="0">
                <a:effectLst/>
                <a:latin typeface="Calibri" panose="020F0502020204030204" pitchFamily="34" charset="0"/>
                <a:cs typeface="Calibri" panose="020F0502020204030204" pitchFamily="34" charset="0"/>
              </a:rPr>
              <a:t>" </a:t>
            </a:r>
            <a:r>
              <a:rPr lang="en-US" altLang="ja-JP" sz="1100" dirty="0">
                <a:effectLst/>
                <a:latin typeface="Calibri" panose="020F0502020204030204" pitchFamily="34" charset="0"/>
                <a:cs typeface="Calibri" panose="020F0502020204030204" pitchFamily="34" charset="0"/>
              </a:rPr>
              <a:t>can be </a:t>
            </a:r>
            <a:r>
              <a:rPr lang="en-US" altLang="ja-JP" sz="1100" dirty="0" smtClean="0">
                <a:effectLst/>
                <a:latin typeface="Calibri" panose="020F0502020204030204" pitchFamily="34" charset="0"/>
                <a:cs typeface="Calibri" panose="020F0502020204030204" pitchFamily="34" charset="0"/>
              </a:rPr>
              <a:t>selected.</a:t>
            </a:r>
            <a:endParaRPr lang="ja-JP" altLang="en-US" sz="1100" b="1" dirty="0">
              <a:solidFill>
                <a:srgbClr val="0A54A0"/>
              </a:solidFill>
              <a:effectLst/>
              <a:latin typeface="Calibri" panose="020F0502020204030204" pitchFamily="34" charset="0"/>
              <a:cs typeface="Calibri" panose="020F0502020204030204" pitchFamily="34" charset="0"/>
            </a:endParaRPr>
          </a:p>
        </p:txBody>
      </p:sp>
      <p:sp>
        <p:nvSpPr>
          <p:cNvPr id="10" name="角丸四角形吹き出し 9"/>
          <p:cNvSpPr/>
          <p:nvPr/>
        </p:nvSpPr>
        <p:spPr>
          <a:xfrm>
            <a:off x="6638886" y="3318238"/>
            <a:ext cx="2250778" cy="851297"/>
          </a:xfrm>
          <a:prstGeom prst="wedgeRoundRectCallout">
            <a:avLst>
              <a:gd name="adj1" fmla="val -77110"/>
              <a:gd name="adj2" fmla="val 5431"/>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lang="en-US" altLang="ja-JP" sz="1100" dirty="0" smtClean="0">
                <a:effectLst/>
                <a:latin typeface="Calibri" panose="020F0502020204030204" pitchFamily="34" charset="0"/>
                <a:cs typeface="Calibri" panose="020F0502020204030204" pitchFamily="34" charset="0"/>
              </a:rPr>
              <a:t>Unlike </a:t>
            </a:r>
            <a:r>
              <a:rPr lang="en-US" altLang="ja-JP" sz="1100" dirty="0">
                <a:effectLst/>
                <a:latin typeface="Calibri" panose="020F0502020204030204" pitchFamily="34" charset="0"/>
                <a:cs typeface="Calibri" panose="020F0502020204030204" pitchFamily="34" charset="0"/>
              </a:rPr>
              <a:t>other camera settings, the VMD area setting screen is a mechanism to synchronize with the camera settings</a:t>
            </a:r>
            <a:r>
              <a:rPr lang="en-US" altLang="ja-JP" sz="1100" dirty="0" smtClean="0">
                <a:effectLst/>
                <a:latin typeface="Calibri" panose="020F0502020204030204" pitchFamily="34" charset="0"/>
                <a:cs typeface="Calibri" panose="020F0502020204030204" pitchFamily="34" charset="0"/>
              </a:rPr>
              <a:t>.</a:t>
            </a:r>
            <a:endParaRPr lang="en-US" altLang="ja-JP" sz="1100" b="1" dirty="0" smtClean="0">
              <a:solidFill>
                <a:srgbClr val="0A54A0"/>
              </a:solidFill>
              <a:effectLst/>
              <a:latin typeface="Calibri" panose="020F0502020204030204" pitchFamily="34" charset="0"/>
              <a:cs typeface="Calibri" panose="020F0502020204030204" pitchFamily="34" charset="0"/>
            </a:endParaRPr>
          </a:p>
        </p:txBody>
      </p:sp>
      <p:sp>
        <p:nvSpPr>
          <p:cNvPr id="11" name="角丸四角形吹き出し 10"/>
          <p:cNvSpPr/>
          <p:nvPr/>
        </p:nvSpPr>
        <p:spPr>
          <a:xfrm>
            <a:off x="482280" y="3954025"/>
            <a:ext cx="4767946" cy="664012"/>
          </a:xfrm>
          <a:prstGeom prst="wedgeRoundRectCallout">
            <a:avLst>
              <a:gd name="adj1" fmla="val -24605"/>
              <a:gd name="adj2" fmla="val -68234"/>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lang="en-US" altLang="ja-JP" sz="1100" dirty="0">
                <a:effectLst/>
                <a:latin typeface="Calibri" panose="020F0502020204030204" pitchFamily="34" charset="0"/>
                <a:cs typeface="Calibri" panose="020F0502020204030204" pitchFamily="34" charset="0"/>
              </a:rPr>
              <a:t>Click the upper left and lower right of the rectangle to draw</a:t>
            </a:r>
            <a:r>
              <a:rPr lang="en-US" altLang="ja-JP" sz="1100" dirty="0" smtClean="0">
                <a:effectLst/>
                <a:latin typeface="Calibri" panose="020F0502020204030204" pitchFamily="34" charset="0"/>
                <a:cs typeface="Calibri" panose="020F0502020204030204" pitchFamily="34" charset="0"/>
              </a:rPr>
              <a:t>.  (</a:t>
            </a:r>
            <a:r>
              <a:rPr lang="en-US" altLang="ja-JP" sz="1100" dirty="0">
                <a:effectLst/>
                <a:latin typeface="Calibri" panose="020F0502020204030204" pitchFamily="34" charset="0"/>
                <a:cs typeface="Calibri" panose="020F0502020204030204" pitchFamily="34" charset="0"/>
              </a:rPr>
              <a:t>Not a drug)</a:t>
            </a:r>
            <a:br>
              <a:rPr lang="en-US" altLang="ja-JP" sz="1100" dirty="0">
                <a:effectLst/>
                <a:latin typeface="Calibri" panose="020F0502020204030204" pitchFamily="34" charset="0"/>
                <a:cs typeface="Calibri" panose="020F0502020204030204" pitchFamily="34" charset="0"/>
              </a:rPr>
            </a:br>
            <a:r>
              <a:rPr lang="en-US" altLang="ja-JP" sz="1100" dirty="0">
                <a:effectLst/>
                <a:latin typeface="Calibri" panose="020F0502020204030204" pitchFamily="34" charset="0"/>
                <a:cs typeface="Calibri" panose="020F0502020204030204" pitchFamily="34" charset="0"/>
              </a:rPr>
              <a:t>The color coding of area lines like the camera browser and </a:t>
            </a:r>
            <a:r>
              <a:rPr lang="en-US" altLang="ja-JP" sz="1100" dirty="0" smtClean="0">
                <a:effectLst/>
                <a:latin typeface="Calibri" panose="020F0502020204030204" pitchFamily="34" charset="0"/>
                <a:cs typeface="Calibri" panose="020F0502020204030204" pitchFamily="34" charset="0"/>
              </a:rPr>
              <a:t>the representation </a:t>
            </a:r>
            <a:r>
              <a:rPr lang="en-US" altLang="ja-JP" sz="1100" dirty="0">
                <a:effectLst/>
                <a:latin typeface="Calibri" panose="020F0502020204030204" pitchFamily="34" charset="0"/>
                <a:cs typeface="Calibri" panose="020F0502020204030204" pitchFamily="34" charset="0"/>
              </a:rPr>
              <a:t>of dotted lines are not supported</a:t>
            </a:r>
            <a:r>
              <a:rPr lang="en-US" altLang="ja-JP" sz="1100" dirty="0" smtClean="0">
                <a:effectLst/>
                <a:latin typeface="Calibri" panose="020F0502020204030204" pitchFamily="34" charset="0"/>
                <a:cs typeface="Calibri" panose="020F0502020204030204" pitchFamily="34" charset="0"/>
              </a:rPr>
              <a:t>.</a:t>
            </a:r>
            <a:endParaRPr lang="en-US" altLang="ja-JP" sz="1100" b="1" dirty="0" smtClean="0">
              <a:solidFill>
                <a:srgbClr val="0A54A0"/>
              </a:solidFill>
              <a:effectLst/>
              <a:latin typeface="Calibri" panose="020F0502020204030204" pitchFamily="34" charset="0"/>
              <a:cs typeface="Calibri" panose="020F0502020204030204" pitchFamily="34" charset="0"/>
            </a:endParaRPr>
          </a:p>
        </p:txBody>
      </p:sp>
      <p:sp>
        <p:nvSpPr>
          <p:cNvPr id="13" name="テキスト ボックス 12"/>
          <p:cNvSpPr txBox="1"/>
          <p:nvPr/>
        </p:nvSpPr>
        <p:spPr>
          <a:xfrm>
            <a:off x="554952" y="4655608"/>
            <a:ext cx="6953250" cy="276999"/>
          </a:xfrm>
          <a:prstGeom prst="rect">
            <a:avLst/>
          </a:prstGeom>
          <a:noFill/>
        </p:spPr>
        <p:txBody>
          <a:bodyPr wrap="none" rtlCol="0">
            <a:spAutoFit/>
          </a:bodyPr>
          <a:lstStyle/>
          <a:p>
            <a:pPr algn="l"/>
            <a:r>
              <a:rPr lang="en-US" altLang="ja-JP" sz="1200" b="1" dirty="0" smtClean="0">
                <a:effectLst/>
                <a:latin typeface="Calibri" panose="020F0502020204030204" pitchFamily="34" charset="0"/>
                <a:ea typeface="+mj-ea"/>
                <a:cs typeface="Calibri" panose="020F0502020204030204" pitchFamily="34" charset="0"/>
              </a:rPr>
              <a:t>※</a:t>
            </a:r>
            <a:r>
              <a:rPr lang="en-US" altLang="ja-JP" sz="1200" dirty="0">
                <a:effectLst/>
                <a:latin typeface="Calibri" panose="020F0502020204030204" pitchFamily="34" charset="0"/>
                <a:cs typeface="Calibri" panose="020F0502020204030204" pitchFamily="34" charset="0"/>
              </a:rPr>
              <a:t>The image capture mode of the 360-deg.fisheye camera is not supported except for the fisheye mode</a:t>
            </a:r>
            <a:r>
              <a:rPr lang="en-US" altLang="ja-JP" sz="1200" dirty="0" smtClean="0">
                <a:effectLst/>
                <a:latin typeface="Calibri" panose="020F0502020204030204" pitchFamily="34" charset="0"/>
                <a:cs typeface="Calibri" panose="020F0502020204030204" pitchFamily="34" charset="0"/>
              </a:rPr>
              <a:t>.</a:t>
            </a:r>
            <a:endParaRPr lang="en-US" altLang="ja-JP" sz="1200" b="1" dirty="0" smtClean="0">
              <a:effectLst/>
              <a:latin typeface="+mj-ea"/>
              <a:ea typeface="+mj-ea"/>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14"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5"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6"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4487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23563" y="1668660"/>
            <a:ext cx="7799658" cy="3031219"/>
          </a:xfrm>
          <a:prstGeom prst="rect">
            <a:avLst/>
          </a:prstGeom>
        </p:spPr>
      </p:pic>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Add camera </a:t>
            </a:r>
            <a:r>
              <a:rPr lang="en-US" altLang="ja-JP" b="1" dirty="0" smtClean="0">
                <a:latin typeface="Calibri" panose="020F0502020204030204" pitchFamily="34" charset="0"/>
                <a:cs typeface="Calibri" panose="020F0502020204030204" pitchFamily="34" charset="0"/>
              </a:rPr>
              <a:t>settings</a:t>
            </a:r>
            <a:r>
              <a:rPr kumimoji="1" lang="ja-JP" altLang="en-US" b="1" dirty="0" smtClean="0">
                <a:latin typeface="Calibri" panose="020F0502020204030204" pitchFamily="34" charset="0"/>
                <a:cs typeface="Calibri" panose="020F0502020204030204" pitchFamily="34" charset="0"/>
              </a:rPr>
              <a:t>（</a:t>
            </a:r>
            <a:r>
              <a:rPr kumimoji="1" lang="en-US" altLang="ja-JP" b="1" dirty="0" smtClean="0">
                <a:latin typeface="Calibri" panose="020F0502020204030204" pitchFamily="34" charset="0"/>
                <a:cs typeface="Calibri" panose="020F0502020204030204" pitchFamily="34" charset="0"/>
              </a:rPr>
              <a:t>Schedule</a:t>
            </a:r>
            <a:r>
              <a:rPr kumimoji="1" lang="ja-JP" altLang="en-US" b="1" dirty="0" smtClean="0">
                <a:latin typeface="Calibri" panose="020F0502020204030204" pitchFamily="34" charset="0"/>
                <a:cs typeface="Calibri" panose="020F0502020204030204" pitchFamily="34" charset="0"/>
              </a:rPr>
              <a:t>）</a:t>
            </a:r>
            <a:r>
              <a:rPr lang="en-US" altLang="ja-JP" b="1" dirty="0">
                <a:latin typeface="Calibri" panose="020F0502020204030204" pitchFamily="34" charset="0"/>
                <a:cs typeface="Calibri" panose="020F0502020204030204" pitchFamily="34" charset="0"/>
              </a:rPr>
              <a:t> </a:t>
            </a:r>
            <a:r>
              <a:rPr lang="en-US" altLang="ja-JP" b="1" dirty="0" smtClean="0">
                <a:latin typeface="Calibri" panose="020F0502020204030204" pitchFamily="34" charset="0"/>
                <a:cs typeface="Calibri" panose="020F0502020204030204" pitchFamily="34" charset="0"/>
              </a:rPr>
              <a:t>(4/4</a:t>
            </a:r>
            <a:r>
              <a:rPr lang="en-US" altLang="ja-JP" b="1" dirty="0">
                <a:latin typeface="Calibri" panose="020F0502020204030204" pitchFamily="34" charset="0"/>
                <a:cs typeface="Calibri" panose="020F0502020204030204" pitchFamily="34" charset="0"/>
              </a:rPr>
              <a:t>)</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0473" y="690720"/>
            <a:ext cx="8229600" cy="301248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Camera schedule can be set without PC (Schedule 1 to Schedule 4 can be </a:t>
            </a:r>
            <a:r>
              <a:rPr lang="en-US" altLang="ja-JP" sz="1800" b="1" dirty="0" smtClean="0">
                <a:latin typeface="Calibri" panose="020F0502020204030204" pitchFamily="34" charset="0"/>
                <a:cs typeface="Calibri" panose="020F0502020204030204" pitchFamily="34" charset="0"/>
              </a:rPr>
              <a:t>set)</a:t>
            </a:r>
          </a:p>
          <a:p>
            <a:r>
              <a:rPr lang="en-US" altLang="ja-JP" sz="1400" dirty="0" smtClean="0">
                <a:latin typeface="Calibri" panose="020F0502020204030204" pitchFamily="34" charset="0"/>
                <a:cs typeface="Calibri" panose="020F0502020204030204" pitchFamily="34" charset="0"/>
              </a:rPr>
              <a:t>    Select </a:t>
            </a:r>
            <a:r>
              <a:rPr lang="en-US" altLang="ja-JP" sz="1400" dirty="0">
                <a:latin typeface="Calibri" panose="020F0502020204030204" pitchFamily="34" charset="0"/>
                <a:cs typeface="Calibri" panose="020F0502020204030204" pitchFamily="34" charset="0"/>
              </a:rPr>
              <a:t>the Schedule mode and Schedule range for individual cameras and transfer to the camera to </a:t>
            </a:r>
            <a:r>
              <a:rPr lang="en-US" altLang="ja-JP" sz="1400" dirty="0" smtClean="0">
                <a:latin typeface="Calibri" panose="020F0502020204030204" pitchFamily="34" charset="0"/>
                <a:cs typeface="Calibri" panose="020F0502020204030204" pitchFamily="34" charset="0"/>
              </a:rPr>
              <a:t> </a:t>
            </a:r>
          </a:p>
          <a:p>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   change </a:t>
            </a:r>
            <a:r>
              <a:rPr lang="en-US" altLang="ja-JP" sz="1400" dirty="0">
                <a:latin typeface="Calibri" panose="020F0502020204030204" pitchFamily="34" charset="0"/>
                <a:cs typeface="Calibri" panose="020F0502020204030204" pitchFamily="34" charset="0"/>
              </a:rPr>
              <a:t>the camera settings.</a:t>
            </a:r>
            <a:endParaRPr lang="en-US" altLang="ja-JP" sz="1400" dirty="0" smtClean="0">
              <a:latin typeface="Calibri" panose="020F0502020204030204" pitchFamily="34" charset="0"/>
              <a:cs typeface="Calibri" panose="020F0502020204030204" pitchFamily="34" charset="0"/>
            </a:endParaRPr>
          </a:p>
          <a:p>
            <a:endParaRPr kumimoji="1" lang="en-US" altLang="ja-JP" sz="1800" b="1" dirty="0" smtClean="0"/>
          </a:p>
        </p:txBody>
      </p:sp>
      <p:sp>
        <p:nvSpPr>
          <p:cNvPr id="8" name="角丸四角形吹き出し 7"/>
          <p:cNvSpPr/>
          <p:nvPr/>
        </p:nvSpPr>
        <p:spPr>
          <a:xfrm>
            <a:off x="6035045" y="1416515"/>
            <a:ext cx="2864953" cy="2145268"/>
          </a:xfrm>
          <a:prstGeom prst="wedgeRoundRectCallout">
            <a:avLst>
              <a:gd name="adj1" fmla="val -67745"/>
              <a:gd name="adj2" fmla="val 2583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nchor="ctr">
            <a:spAutoFit/>
          </a:bodyPr>
          <a:lstStyle/>
          <a:p>
            <a:pPr algn="l"/>
            <a:r>
              <a:rPr kumimoji="1" lang="en-US" altLang="ja-JP" sz="1200" b="1" dirty="0" smtClean="0">
                <a:effectLst/>
                <a:latin typeface="Calibri" panose="020F0502020204030204" pitchFamily="34" charset="0"/>
                <a:cs typeface="Calibri" panose="020F0502020204030204" pitchFamily="34" charset="0"/>
              </a:rPr>
              <a:t>Off</a:t>
            </a:r>
          </a:p>
          <a:p>
            <a:pPr algn="l"/>
            <a:r>
              <a:rPr lang="en-US" altLang="ja-JP" sz="1200" b="1" dirty="0">
                <a:effectLst/>
                <a:latin typeface="Calibri" panose="020F0502020204030204" pitchFamily="34" charset="0"/>
                <a:cs typeface="Calibri" panose="020F0502020204030204" pitchFamily="34" charset="0"/>
              </a:rPr>
              <a:t>Alarm permission(Terminal alarm1,2,3)</a:t>
            </a:r>
          </a:p>
          <a:p>
            <a:pPr algn="l"/>
            <a:r>
              <a:rPr lang="en-US" altLang="ja-JP" sz="1200" b="1" dirty="0">
                <a:effectLst/>
                <a:latin typeface="Calibri" panose="020F0502020204030204" pitchFamily="34" charset="0"/>
                <a:cs typeface="Calibri" panose="020F0502020204030204" pitchFamily="34" charset="0"/>
              </a:rPr>
              <a:t>Alarm permission(Terminal </a:t>
            </a:r>
            <a:r>
              <a:rPr lang="en-US" altLang="ja-JP" sz="1200" b="1" dirty="0" smtClean="0">
                <a:effectLst/>
                <a:latin typeface="Calibri" panose="020F0502020204030204" pitchFamily="34" charset="0"/>
                <a:cs typeface="Calibri" panose="020F0502020204030204" pitchFamily="34" charset="0"/>
              </a:rPr>
              <a:t>alarm1)</a:t>
            </a:r>
            <a:endParaRPr lang="en-US" altLang="ja-JP" sz="1200" b="1" dirty="0">
              <a:effectLst/>
              <a:latin typeface="Calibri" panose="020F0502020204030204" pitchFamily="34" charset="0"/>
              <a:cs typeface="Calibri" panose="020F0502020204030204" pitchFamily="34" charset="0"/>
            </a:endParaRPr>
          </a:p>
          <a:p>
            <a:pPr algn="l"/>
            <a:r>
              <a:rPr lang="en-US" altLang="ja-JP" sz="1200" b="1" dirty="0">
                <a:effectLst/>
                <a:latin typeface="Calibri" panose="020F0502020204030204" pitchFamily="34" charset="0"/>
                <a:cs typeface="Calibri" panose="020F0502020204030204" pitchFamily="34" charset="0"/>
              </a:rPr>
              <a:t>Alarm permission(Terminal </a:t>
            </a:r>
            <a:r>
              <a:rPr lang="en-US" altLang="ja-JP" sz="1200" b="1" dirty="0" smtClean="0">
                <a:effectLst/>
                <a:latin typeface="Calibri" panose="020F0502020204030204" pitchFamily="34" charset="0"/>
                <a:cs typeface="Calibri" panose="020F0502020204030204" pitchFamily="34" charset="0"/>
              </a:rPr>
              <a:t>alarm2)</a:t>
            </a:r>
            <a:endParaRPr lang="en-US" altLang="ja-JP" sz="1200" b="1" dirty="0">
              <a:effectLst/>
              <a:latin typeface="Calibri" panose="020F0502020204030204" pitchFamily="34" charset="0"/>
              <a:cs typeface="Calibri" panose="020F0502020204030204" pitchFamily="34" charset="0"/>
            </a:endParaRPr>
          </a:p>
          <a:p>
            <a:pPr algn="l"/>
            <a:r>
              <a:rPr lang="en-US" altLang="ja-JP" sz="1200" b="1" dirty="0">
                <a:effectLst/>
                <a:latin typeface="Calibri" panose="020F0502020204030204" pitchFamily="34" charset="0"/>
                <a:cs typeface="Calibri" panose="020F0502020204030204" pitchFamily="34" charset="0"/>
              </a:rPr>
              <a:t>Alarm permission(Terminal </a:t>
            </a:r>
            <a:r>
              <a:rPr lang="en-US" altLang="ja-JP" sz="1200" b="1" dirty="0" smtClean="0">
                <a:effectLst/>
                <a:latin typeface="Calibri" panose="020F0502020204030204" pitchFamily="34" charset="0"/>
                <a:cs typeface="Calibri" panose="020F0502020204030204" pitchFamily="34" charset="0"/>
              </a:rPr>
              <a:t>alarm3</a:t>
            </a:r>
            <a:r>
              <a:rPr lang="en-US" altLang="ja-JP" sz="1200" b="1" dirty="0">
                <a:effectLst/>
                <a:latin typeface="Calibri" panose="020F0502020204030204" pitchFamily="34" charset="0"/>
                <a:cs typeface="Calibri" panose="020F0502020204030204" pitchFamily="34" charset="0"/>
              </a:rPr>
              <a:t>)</a:t>
            </a:r>
          </a:p>
          <a:p>
            <a:pPr algn="l"/>
            <a:r>
              <a:rPr kumimoji="1" lang="en-US" altLang="ja-JP" sz="1200" b="1" dirty="0" smtClean="0">
                <a:effectLst/>
                <a:latin typeface="Calibri" panose="020F0502020204030204" pitchFamily="34" charset="0"/>
                <a:cs typeface="Calibri" panose="020F0502020204030204" pitchFamily="34" charset="0"/>
              </a:rPr>
              <a:t>VMD permission</a:t>
            </a:r>
          </a:p>
          <a:p>
            <a:pPr algn="l"/>
            <a:r>
              <a:rPr lang="en-US" altLang="ja-JP" sz="1200" b="1" dirty="0" smtClean="0">
                <a:effectLst/>
                <a:latin typeface="Calibri" panose="020F0502020204030204" pitchFamily="34" charset="0"/>
                <a:cs typeface="Calibri" panose="020F0502020204030204" pitchFamily="34" charset="0"/>
              </a:rPr>
              <a:t>Preset position1</a:t>
            </a:r>
          </a:p>
          <a:p>
            <a:pPr algn="l"/>
            <a:r>
              <a:rPr lang="en-US" altLang="ja-JP" sz="1200" b="1" dirty="0">
                <a:effectLst/>
                <a:latin typeface="Calibri" panose="020F0502020204030204" pitchFamily="34" charset="0"/>
                <a:cs typeface="Calibri" panose="020F0502020204030204" pitchFamily="34" charset="0"/>
              </a:rPr>
              <a:t>Preset </a:t>
            </a:r>
            <a:r>
              <a:rPr lang="en-US" altLang="ja-JP" sz="1200" b="1" dirty="0" smtClean="0">
                <a:effectLst/>
                <a:latin typeface="Calibri" panose="020F0502020204030204" pitchFamily="34" charset="0"/>
                <a:cs typeface="Calibri" panose="020F0502020204030204" pitchFamily="34" charset="0"/>
              </a:rPr>
              <a:t>position2 </a:t>
            </a:r>
          </a:p>
          <a:p>
            <a:pPr algn="l"/>
            <a:r>
              <a:rPr lang="en-US" altLang="ja-JP" sz="1200" b="1" dirty="0">
                <a:effectLst/>
                <a:latin typeface="Calibri" panose="020F0502020204030204" pitchFamily="34" charset="0"/>
                <a:cs typeface="Calibri" panose="020F0502020204030204" pitchFamily="34" charset="0"/>
              </a:rPr>
              <a:t> </a:t>
            </a:r>
            <a:r>
              <a:rPr lang="en-US" altLang="ja-JP" sz="1200" b="1" dirty="0" smtClean="0">
                <a:effectLst/>
                <a:latin typeface="Calibri" panose="020F0502020204030204" pitchFamily="34" charset="0"/>
                <a:cs typeface="Calibri" panose="020F0502020204030204" pitchFamily="34" charset="0"/>
              </a:rPr>
              <a:t>      :</a:t>
            </a:r>
          </a:p>
          <a:p>
            <a:pPr algn="l"/>
            <a:r>
              <a:rPr kumimoji="1" lang="en-US" altLang="ja-JP" sz="1200" b="1" dirty="0" smtClean="0">
                <a:effectLst/>
                <a:latin typeface="Calibri" panose="020F0502020204030204" pitchFamily="34" charset="0"/>
                <a:cs typeface="Calibri" panose="020F0502020204030204" pitchFamily="34" charset="0"/>
              </a:rPr>
              <a:t>Preset position8</a:t>
            </a: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1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39550438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72165" y="1625797"/>
            <a:ext cx="6446593" cy="2272920"/>
          </a:xfrm>
          <a:prstGeom prst="rect">
            <a:avLst/>
          </a:prstGeom>
        </p:spPr>
      </p:pic>
      <p:sp>
        <p:nvSpPr>
          <p:cNvPr id="3" name="タイトル 2"/>
          <p:cNvSpPr>
            <a:spLocks noGrp="1"/>
          </p:cNvSpPr>
          <p:nvPr>
            <p:ph type="title"/>
          </p:nvPr>
        </p:nvSpPr>
        <p:spPr/>
        <p:txBody>
          <a:bodyPr>
            <a:normAutofit/>
          </a:bodyPr>
          <a:lstStyle/>
          <a:p>
            <a:r>
              <a:rPr kumimoji="1" lang="en-US" altLang="ja-JP" b="1" dirty="0" smtClean="0">
                <a:latin typeface="Calibri" panose="020F0502020204030204" pitchFamily="34" charset="0"/>
                <a:cs typeface="Calibri" panose="020F0502020204030204" pitchFamily="34" charset="0"/>
              </a:rPr>
              <a:t>Add </a:t>
            </a:r>
            <a:r>
              <a:rPr kumimoji="1" lang="en-US" altLang="ja-JP" b="1" dirty="0">
                <a:latin typeface="Calibri" panose="020F0502020204030204" pitchFamily="34" charset="0"/>
                <a:cs typeface="Calibri" panose="020F0502020204030204" pitchFamily="34" charset="0"/>
              </a:rPr>
              <a:t>operation mode not using stream </a:t>
            </a:r>
            <a:r>
              <a:rPr kumimoji="1" lang="en-US" altLang="ja-JP" b="1" dirty="0" smtClean="0">
                <a:latin typeface="Calibri" panose="020F0502020204030204" pitchFamily="34" charset="0"/>
                <a:cs typeface="Calibri" panose="020F0502020204030204" pitchFamily="34" charset="0"/>
              </a:rPr>
              <a:t>2</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162221" y="718333"/>
            <a:ext cx="8400553" cy="4352925"/>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Added modes not using H.265 (2) or H.264 (2) for monitor live </a:t>
            </a:r>
            <a:r>
              <a:rPr lang="en-US" altLang="ja-JP" sz="1800" b="1" dirty="0" smtClean="0">
                <a:latin typeface="Calibri" panose="020F0502020204030204" pitchFamily="34" charset="0"/>
                <a:cs typeface="Calibri" panose="020F0502020204030204" pitchFamily="34" charset="0"/>
              </a:rPr>
              <a:t>display</a:t>
            </a:r>
          </a:p>
          <a:p>
            <a:r>
              <a:rPr lang="en-US" altLang="ja-JP" sz="1400" dirty="0" smtClean="0">
                <a:latin typeface="Calibri" panose="020F0502020204030204" pitchFamily="34" charset="0"/>
                <a:cs typeface="Calibri" panose="020F0502020204030204" pitchFamily="34" charset="0"/>
              </a:rPr>
              <a:t>      If “Do not use stream 2 of camera with each function of this recorder” is switched to ON, H.264(2) and </a:t>
            </a:r>
          </a:p>
          <a:p>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     H.265(2) are not used.  (Useful when using stream </a:t>
            </a:r>
            <a:r>
              <a:rPr lang="en-US" altLang="ja-JP" sz="1400" dirty="0">
                <a:latin typeface="Calibri" panose="020F0502020204030204" pitchFamily="34" charset="0"/>
                <a:cs typeface="Calibri" panose="020F0502020204030204" pitchFamily="34" charset="0"/>
              </a:rPr>
              <a:t>2 with </a:t>
            </a:r>
            <a:r>
              <a:rPr lang="en-US" altLang="ja-JP" sz="1400" dirty="0" smtClean="0">
                <a:latin typeface="Calibri" panose="020F0502020204030204" pitchFamily="34" charset="0"/>
                <a:cs typeface="Calibri" panose="020F0502020204030204" pitchFamily="34" charset="0"/>
              </a:rPr>
              <a:t>ASM300.)</a:t>
            </a:r>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smtClean="0"/>
          </a:p>
          <a:p>
            <a:endParaRPr kumimoji="1" lang="en-US" altLang="ja-JP" sz="1200" b="1" dirty="0"/>
          </a:p>
          <a:p>
            <a:pPr marL="0" lvl="1" indent="0">
              <a:buNone/>
            </a:pPr>
            <a:endParaRPr kumimoji="1" lang="en-US" altLang="ja-JP" sz="1200" b="1" dirty="0" smtClean="0"/>
          </a:p>
          <a:p>
            <a:pPr marL="0" lvl="1" indent="0">
              <a:buNone/>
            </a:pPr>
            <a:r>
              <a:rPr lang="en-US" altLang="ja-JP" sz="1200" dirty="0" smtClean="0">
                <a:latin typeface="Calibri" panose="020F0502020204030204" pitchFamily="34" charset="0"/>
                <a:cs typeface="Calibri" panose="020F0502020204030204" pitchFamily="34" charset="0"/>
              </a:rPr>
              <a:t>      ※ </a:t>
            </a:r>
            <a:r>
              <a:rPr lang="en-US" altLang="ja-JP" sz="1200" dirty="0">
                <a:latin typeface="Calibri" panose="020F0502020204030204" pitchFamily="34" charset="0"/>
                <a:cs typeface="Calibri" panose="020F0502020204030204" pitchFamily="34" charset="0"/>
              </a:rPr>
              <a:t>Because the recording display stream is used for monitor display, live images may not be displayed </a:t>
            </a:r>
            <a:r>
              <a:rPr lang="en-US" altLang="ja-JP" sz="1200" dirty="0" smtClean="0">
                <a:latin typeface="Calibri" panose="020F0502020204030204" pitchFamily="34" charset="0"/>
                <a:cs typeface="Calibri" panose="020F0502020204030204" pitchFamily="34" charset="0"/>
              </a:rPr>
              <a:t>on </a:t>
            </a:r>
            <a:r>
              <a:rPr lang="en-US" altLang="ja-JP" sz="1200" dirty="0">
                <a:latin typeface="Calibri" panose="020F0502020204030204" pitchFamily="34" charset="0"/>
                <a:cs typeface="Calibri" panose="020F0502020204030204" pitchFamily="34" charset="0"/>
              </a:rPr>
              <a:t>the </a:t>
            </a:r>
            <a:r>
              <a:rPr lang="en-US" altLang="ja-JP" sz="1200" dirty="0" smtClean="0">
                <a:latin typeface="Calibri" panose="020F0502020204030204" pitchFamily="34" charset="0"/>
                <a:cs typeface="Calibri" panose="020F0502020204030204" pitchFamily="34" charset="0"/>
              </a:rPr>
              <a:t>monitor</a:t>
            </a:r>
          </a:p>
          <a:p>
            <a:pPr marL="0" lvl="1" indent="0">
              <a:buNone/>
            </a:pPr>
            <a:r>
              <a:rPr lang="en-US" altLang="ja-JP" sz="1200" dirty="0">
                <a:latin typeface="Calibri" panose="020F0502020204030204" pitchFamily="34" charset="0"/>
                <a:cs typeface="Calibri" panose="020F0502020204030204" pitchFamily="34" charset="0"/>
              </a:rPr>
              <a:t> </a:t>
            </a:r>
            <a:r>
              <a:rPr lang="en-US" altLang="ja-JP" sz="1200" dirty="0" smtClean="0">
                <a:latin typeface="Calibri" panose="020F0502020204030204" pitchFamily="34" charset="0"/>
                <a:cs typeface="Calibri" panose="020F0502020204030204" pitchFamily="34" charset="0"/>
              </a:rPr>
              <a:t>          </a:t>
            </a:r>
            <a:r>
              <a:rPr lang="en-US" altLang="ja-JP" sz="1200" dirty="0">
                <a:latin typeface="Calibri" panose="020F0502020204030204" pitchFamily="34" charset="0"/>
                <a:cs typeface="Calibri" panose="020F0502020204030204" pitchFamily="34" charset="0"/>
              </a:rPr>
              <a:t>depending on the multi-screen display pattern if the recording resolution is </a:t>
            </a:r>
            <a:r>
              <a:rPr lang="en-US" altLang="ja-JP" sz="1200" dirty="0" smtClean="0">
                <a:latin typeface="Calibri" panose="020F0502020204030204" pitchFamily="34" charset="0"/>
                <a:cs typeface="Calibri" panose="020F0502020204030204" pitchFamily="34" charset="0"/>
              </a:rPr>
              <a:t>high. </a:t>
            </a:r>
          </a:p>
          <a:p>
            <a:pPr marL="0" lvl="1" indent="0">
              <a:buNone/>
            </a:pPr>
            <a:r>
              <a:rPr lang="en-US" altLang="ja-JP" sz="1200" dirty="0" smtClean="0">
                <a:latin typeface="Calibri" panose="020F0502020204030204" pitchFamily="34" charset="0"/>
                <a:cs typeface="Calibri" panose="020F0502020204030204" pitchFamily="34" charset="0"/>
              </a:rPr>
              <a:t>            (</a:t>
            </a:r>
            <a:r>
              <a:rPr lang="en-US" altLang="ja-JP" sz="1200" dirty="0">
                <a:latin typeface="Calibri" panose="020F0502020204030204" pitchFamily="34" charset="0"/>
                <a:cs typeface="Calibri" panose="020F0502020204030204" pitchFamily="34" charset="0"/>
              </a:rPr>
              <a:t>You will see an illustration called </a:t>
            </a:r>
            <a:r>
              <a:rPr lang="en-US" altLang="ja-JP" sz="1200" dirty="0" smtClean="0">
                <a:latin typeface="Calibri" panose="020F0502020204030204" pitchFamily="34" charset="0"/>
                <a:cs typeface="Calibri" panose="020F0502020204030204" pitchFamily="34" charset="0"/>
              </a:rPr>
              <a:t>“This </a:t>
            </a:r>
            <a:r>
              <a:rPr lang="en-US" altLang="ja-JP" sz="1200" dirty="0">
                <a:latin typeface="Calibri" panose="020F0502020204030204" pitchFamily="34" charset="0"/>
                <a:cs typeface="Calibri" panose="020F0502020204030204" pitchFamily="34" charset="0"/>
              </a:rPr>
              <a:t>resolution is NOT </a:t>
            </a:r>
            <a:r>
              <a:rPr lang="en-US" altLang="ja-JP" sz="1200" dirty="0" smtClean="0">
                <a:latin typeface="Calibri" panose="020F0502020204030204" pitchFamily="34" charset="0"/>
                <a:cs typeface="Calibri" panose="020F0502020204030204" pitchFamily="34" charset="0"/>
              </a:rPr>
              <a:t>supported”.) </a:t>
            </a:r>
          </a:p>
          <a:p>
            <a:pPr marL="0" lvl="1" indent="0">
              <a:buNone/>
            </a:pPr>
            <a:r>
              <a:rPr lang="en-US" altLang="ja-JP" sz="1200" dirty="0" smtClean="0">
                <a:latin typeface="Calibri" panose="020F0502020204030204" pitchFamily="34" charset="0"/>
                <a:cs typeface="Calibri" panose="020F0502020204030204" pitchFamily="34" charset="0"/>
              </a:rPr>
              <a:t>           Also</a:t>
            </a:r>
            <a:r>
              <a:rPr lang="en-US" altLang="ja-JP" sz="1200" dirty="0">
                <a:latin typeface="Calibri" panose="020F0502020204030204" pitchFamily="34" charset="0"/>
                <a:cs typeface="Calibri" panose="020F0502020204030204" pitchFamily="34" charset="0"/>
              </a:rPr>
              <a:t>, if the recording frame rate is high, I frame may be displayed</a:t>
            </a:r>
            <a:r>
              <a:rPr lang="en-US" altLang="ja-JP" sz="1200" dirty="0" smtClean="0">
                <a:latin typeface="Calibri" panose="020F0502020204030204" pitchFamily="34" charset="0"/>
                <a:cs typeface="Calibri" panose="020F0502020204030204" pitchFamily="34" charset="0"/>
              </a:rPr>
              <a:t>.</a:t>
            </a:r>
          </a:p>
        </p:txBody>
      </p:sp>
      <p:sp>
        <p:nvSpPr>
          <p:cNvPr id="10" name="正方形/長方形 9"/>
          <p:cNvSpPr/>
          <p:nvPr/>
        </p:nvSpPr>
        <p:spPr>
          <a:xfrm>
            <a:off x="1323266" y="2493361"/>
            <a:ext cx="5421416" cy="81829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3.00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3.00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8129569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2529" y="2293574"/>
            <a:ext cx="7703389" cy="1059226"/>
          </a:xfrm>
        </p:spPr>
        <p:txBody>
          <a:bodyPr>
            <a:noAutofit/>
          </a:bodyPr>
          <a:lstStyle/>
          <a:p>
            <a:r>
              <a:rPr kumimoji="1" lang="en-US" altLang="ja-JP" sz="3200" b="1" dirty="0" smtClean="0">
                <a:latin typeface="Calibri" panose="020F0502020204030204" pitchFamily="34" charset="0"/>
              </a:rPr>
              <a:t>Firmware version up items</a:t>
            </a:r>
            <a:br>
              <a:rPr kumimoji="1" lang="en-US" altLang="ja-JP" sz="3200" b="1" dirty="0" smtClean="0">
                <a:latin typeface="Calibri" panose="020F0502020204030204" pitchFamily="34" charset="0"/>
              </a:rPr>
            </a:br>
            <a:r>
              <a:rPr kumimoji="1" lang="en-US" altLang="ja-JP" sz="3200" b="1" dirty="0" smtClean="0">
                <a:solidFill>
                  <a:srgbClr val="FF0000"/>
                </a:solidFill>
                <a:latin typeface="Calibri" panose="020F0502020204030204" pitchFamily="34" charset="0"/>
              </a:rPr>
              <a:t> </a:t>
            </a:r>
            <a:r>
              <a:rPr kumimoji="1" lang="en-US" altLang="ja-JP" b="1" dirty="0" smtClean="0">
                <a:solidFill>
                  <a:srgbClr val="FF0000"/>
                </a:solidFill>
                <a:latin typeface="Calibri" panose="020F0502020204030204" pitchFamily="34" charset="0"/>
              </a:rPr>
              <a:t>(For </a:t>
            </a:r>
            <a:r>
              <a:rPr kumimoji="1" lang="en-US" altLang="ja-JP" b="1" dirty="0">
                <a:solidFill>
                  <a:srgbClr val="FF0000"/>
                </a:solidFill>
                <a:latin typeface="Calibri" panose="020F0502020204030204" pitchFamily="34" charset="0"/>
              </a:rPr>
              <a:t>NX400/ </a:t>
            </a:r>
            <a:r>
              <a:rPr kumimoji="1" lang="en-US" altLang="ja-JP" b="1" dirty="0" smtClean="0">
                <a:solidFill>
                  <a:srgbClr val="FF0000"/>
                </a:solidFill>
                <a:latin typeface="Calibri" panose="020F0502020204030204" pitchFamily="34" charset="0"/>
              </a:rPr>
              <a:t>NX300/NX200 Ver.3.10)</a:t>
            </a:r>
            <a:endParaRPr kumimoji="1" lang="ja-JP" altLang="en-US" b="1" dirty="0">
              <a:solidFill>
                <a:srgbClr val="FF0000"/>
              </a:solidFill>
              <a:latin typeface="Calibri" panose="020F0502020204030204" pitchFamily="34" charset="0"/>
            </a:endParaRPr>
          </a:p>
        </p:txBody>
      </p:sp>
      <p:grpSp>
        <p:nvGrpSpPr>
          <p:cNvPr id="3" name="Group 708"/>
          <p:cNvGrpSpPr>
            <a:grpSpLocks noChangeAspect="1"/>
          </p:cNvGrpSpPr>
          <p:nvPr/>
        </p:nvGrpSpPr>
        <p:grpSpPr bwMode="auto">
          <a:xfrm>
            <a:off x="545296" y="1970973"/>
            <a:ext cx="627077" cy="418052"/>
            <a:chOff x="132" y="2044"/>
            <a:chExt cx="462" cy="308"/>
          </a:xfrm>
        </p:grpSpPr>
        <p:pic>
          <p:nvPicPr>
            <p:cNvPr id="4"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10"/>
            <p:cNvSpPr txBox="1">
              <a:spLocks noChangeArrowheads="1"/>
            </p:cNvSpPr>
            <p:nvPr/>
          </p:nvSpPr>
          <p:spPr bwMode="auto">
            <a:xfrm rot="20407034">
              <a:off x="158" y="2096"/>
              <a:ext cx="430" cy="198"/>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b="1" dirty="0">
                  <a:solidFill>
                    <a:srgbClr val="FF0000"/>
                  </a:solidFill>
                  <a:latin typeface="Calibri" panose="020F0502020204030204" pitchFamily="34" charset="0"/>
                  <a:ea typeface="ＭＳ Ｐゴシック" pitchFamily="50" charset="-128"/>
                </a:rPr>
                <a:t>N</a:t>
              </a:r>
              <a:r>
                <a:rPr kumimoji="1" lang="en-US" altLang="ja-JP" b="1" dirty="0" smtClean="0">
                  <a:solidFill>
                    <a:srgbClr val="FF0000"/>
                  </a:solidFill>
                  <a:latin typeface="Calibri" panose="020F0502020204030204" pitchFamily="34" charset="0"/>
                  <a:ea typeface="ＭＳ Ｐゴシック" pitchFamily="50" charset="-128"/>
                </a:rPr>
                <a:t>ew</a:t>
              </a:r>
              <a:r>
                <a:rPr kumimoji="1" lang="en-US" altLang="ja-JP" b="1" dirty="0">
                  <a:solidFill>
                    <a:srgbClr val="FF0000"/>
                  </a:solidFill>
                  <a:latin typeface="Calibri" panose="020F0502020204030204" pitchFamily="34" charset="0"/>
                  <a:ea typeface="ＭＳ Ｐゴシック" pitchFamily="50" charset="-128"/>
                </a:rPr>
                <a:t>!</a:t>
              </a:r>
            </a:p>
          </p:txBody>
        </p:sp>
      </p:grpSp>
    </p:spTree>
    <p:extLst>
      <p:ext uri="{BB962C8B-B14F-4D97-AF65-F5344CB8AC3E}">
        <p14:creationId xmlns:p14="http://schemas.microsoft.com/office/powerpoint/2010/main" val="23175895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476722" y="55004"/>
            <a:ext cx="4041577" cy="448019"/>
          </a:xfrm>
          <a:prstGeom prst="rect">
            <a:avLst/>
          </a:prstGeom>
          <a:noFill/>
        </p:spPr>
        <p:txBody>
          <a:bodyPr wrap="none" lIns="77925" tIns="38963" rIns="77925" bIns="38963" rtlCol="0">
            <a:spAutoFit/>
          </a:bodyPr>
          <a:lstStyle/>
          <a:p>
            <a:pPr algn="l"/>
            <a:r>
              <a:rPr lang="en-US" altLang="ja-JP" sz="2400" b="1" dirty="0" smtClean="0">
                <a:solidFill>
                  <a:schemeClr val="bg1"/>
                </a:solidFill>
                <a:effectLst/>
                <a:latin typeface="Calibri" panose="020F0502020204030204" pitchFamily="34" charset="0"/>
                <a:ea typeface="Meiryo UI" panose="020B0604030504040204" pitchFamily="50" charset="-128"/>
                <a:cs typeface="Meiryo UI" panose="020B0604030504040204" pitchFamily="50" charset="-128"/>
              </a:rPr>
              <a:t>Firmware Version Up Contents</a:t>
            </a:r>
            <a:endParaRPr lang="ja-JP" altLang="en-US" sz="2400" b="1" dirty="0">
              <a:solidFill>
                <a:schemeClr val="bg1"/>
              </a:solidFill>
              <a:effectLst/>
              <a:latin typeface="Calibri" panose="020F0502020204030204" pitchFamily="34" charset="0"/>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4081115458"/>
              </p:ext>
            </p:extLst>
          </p:nvPr>
        </p:nvGraphicFramePr>
        <p:xfrm>
          <a:off x="70182" y="1152623"/>
          <a:ext cx="8966634" cy="3692901"/>
        </p:xfrm>
        <a:graphic>
          <a:graphicData uri="http://schemas.openxmlformats.org/drawingml/2006/table">
            <a:tbl>
              <a:tblPr firstRow="1" bandRow="1">
                <a:tableStyleId>{5C22544A-7EE6-4342-B048-85BDC9FD1C3A}</a:tableStyleId>
              </a:tblPr>
              <a:tblGrid>
                <a:gridCol w="460003">
                  <a:extLst>
                    <a:ext uri="{9D8B030D-6E8A-4147-A177-3AD203B41FA5}">
                      <a16:colId xmlns:a16="http://schemas.microsoft.com/office/drawing/2014/main" val="20000"/>
                    </a:ext>
                  </a:extLst>
                </a:gridCol>
                <a:gridCol w="3308168">
                  <a:extLst>
                    <a:ext uri="{9D8B030D-6E8A-4147-A177-3AD203B41FA5}">
                      <a16:colId xmlns:a16="http://schemas.microsoft.com/office/drawing/2014/main" val="20001"/>
                    </a:ext>
                  </a:extLst>
                </a:gridCol>
                <a:gridCol w="988828">
                  <a:extLst>
                    <a:ext uri="{9D8B030D-6E8A-4147-A177-3AD203B41FA5}">
                      <a16:colId xmlns:a16="http://schemas.microsoft.com/office/drawing/2014/main" val="20002"/>
                    </a:ext>
                  </a:extLst>
                </a:gridCol>
                <a:gridCol w="1077635">
                  <a:extLst>
                    <a:ext uri="{9D8B030D-6E8A-4147-A177-3AD203B41FA5}">
                      <a16:colId xmlns:a16="http://schemas.microsoft.com/office/drawing/2014/main" val="20003"/>
                    </a:ext>
                  </a:extLst>
                </a:gridCol>
                <a:gridCol w="3132000">
                  <a:extLst>
                    <a:ext uri="{9D8B030D-6E8A-4147-A177-3AD203B41FA5}">
                      <a16:colId xmlns:a16="http://schemas.microsoft.com/office/drawing/2014/main" val="20004"/>
                    </a:ext>
                  </a:extLst>
                </a:gridCol>
              </a:tblGrid>
              <a:tr h="391512">
                <a:tc>
                  <a:txBody>
                    <a:bodyPr/>
                    <a:lstStyle/>
                    <a:p>
                      <a:pPr algn="ctr"/>
                      <a:r>
                        <a:rPr kumimoji="1" lang="en-US" altLang="ja-JP" sz="1000" dirty="0" smtClean="0">
                          <a:latin typeface="Calibri" panose="020F0502020204030204" pitchFamily="34" charset="0"/>
                        </a:rPr>
                        <a:t>No.</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Update contents</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Release Date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Firmware Version</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Calibri" panose="020F0502020204030204" pitchFamily="34" charset="0"/>
                        </a:rPr>
                        <a:t>Note</a:t>
                      </a:r>
                      <a:endParaRPr kumimoji="1" lang="ja-JP" altLang="en-US" sz="10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3603">
                <a:tc>
                  <a:txBody>
                    <a:bodyPr/>
                    <a:lstStyle/>
                    <a:p>
                      <a:pPr algn="ctr"/>
                      <a:r>
                        <a:rPr kumimoji="1" lang="en-US" altLang="ja-JP" sz="800" dirty="0" smtClean="0">
                          <a:latin typeface="Calibri" panose="020F0502020204030204" pitchFamily="34" charset="0"/>
                        </a:rPr>
                        <a:t>1</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eaLnBrk="1" hangingPunct="1">
                        <a:buFont typeface="Wingdings" panose="05000000000000000000" pitchFamily="2" charset="2"/>
                        <a:buNone/>
                      </a:pPr>
                      <a:r>
                        <a:rPr lang="en-US" altLang="ja-JP" sz="900" b="0" dirty="0" smtClean="0">
                          <a:effectLst/>
                          <a:latin typeface="Calibri" panose="020F0502020204030204" pitchFamily="34" charset="0"/>
                          <a:ea typeface="Meiryo UI" pitchFamily="50" charset="-128"/>
                          <a:cs typeface="Calibri" panose="020F0502020204030204" pitchFamily="34" charset="0"/>
                        </a:rPr>
                        <a:t>Support for multi-browser (Chrome, Firefox, Edge)</a:t>
                      </a:r>
                      <a:endParaRPr lang="en-US" altLang="ja-JP" sz="900" b="0" dirty="0">
                        <a:effectLst/>
                        <a:latin typeface="Calibri" panose="020F0502020204030204" pitchFamily="34" charset="0"/>
                        <a:ea typeface="Meiryo UI"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Calibri" panose="020F0502020204030204" pitchFamily="34" charset="0"/>
                          <a:cs typeface="Calibri" panose="020F0502020204030204" pitchFamily="34" charset="0"/>
                        </a:rPr>
                        <a:t>Jan. 2020</a:t>
                      </a:r>
                      <a:endParaRPr kumimoji="1" lang="ja-JP" altLang="en-US" sz="8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743">
                <a:tc>
                  <a:txBody>
                    <a:bodyPr/>
                    <a:lstStyle/>
                    <a:p>
                      <a:pPr algn="ctr"/>
                      <a:r>
                        <a:rPr kumimoji="1" lang="en-US" altLang="ja-JP" sz="800" dirty="0" smtClean="0">
                          <a:latin typeface="Calibri" panose="020F0502020204030204" pitchFamily="34" charset="0"/>
                        </a:rPr>
                        <a:t>2</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Addition of communication error detection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800" dirty="0" smtClean="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1743">
                <a:tc>
                  <a:txBody>
                    <a:bodyPr/>
                    <a:lstStyle/>
                    <a:p>
                      <a:pPr algn="ctr"/>
                      <a:r>
                        <a:rPr kumimoji="1" lang="en-US" altLang="ja-JP" sz="800" dirty="0" smtClean="0">
                          <a:latin typeface="Calibri" panose="020F0502020204030204" pitchFamily="34" charset="0"/>
                        </a:rPr>
                        <a:t>3</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900" b="0" dirty="0" smtClean="0">
                          <a:latin typeface="Calibri" panose="020F0502020204030204" pitchFamily="34" charset="0"/>
                          <a:cs typeface="Calibri" panose="020F0502020204030204" pitchFamily="34" charset="0"/>
                        </a:rPr>
                        <a:t>Changes to thumbnail screen specifications</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0049">
                <a:tc>
                  <a:txBody>
                    <a:bodyPr/>
                    <a:lstStyle/>
                    <a:p>
                      <a:pPr algn="ctr"/>
                      <a:r>
                        <a:rPr kumimoji="1" lang="en-US" altLang="ja-JP" sz="800" dirty="0" smtClean="0">
                          <a:latin typeface="Calibri" panose="020F0502020204030204" pitchFamily="34" charset="0"/>
                        </a:rPr>
                        <a:t>4</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Improved SNMP settings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1743">
                <a:tc>
                  <a:txBody>
                    <a:bodyPr/>
                    <a:lstStyle/>
                    <a:p>
                      <a:pPr algn="ctr"/>
                      <a:r>
                        <a:rPr kumimoji="1" lang="en-US" altLang="ja-JP" sz="800" dirty="0" smtClean="0">
                          <a:latin typeface="Calibri" panose="020F0502020204030204" pitchFamily="34" charset="0"/>
                        </a:rPr>
                        <a:t>5</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Deleting camera registration information in units of pages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44209">
                <a:tc>
                  <a:txBody>
                    <a:bodyPr/>
                    <a:lstStyle/>
                    <a:p>
                      <a:pPr algn="ctr"/>
                      <a:r>
                        <a:rPr kumimoji="1" lang="en-US" altLang="ja-JP" sz="800" dirty="0" smtClean="0">
                          <a:latin typeface="Calibri" panose="020F0502020204030204" pitchFamily="34" charset="0"/>
                        </a:rPr>
                        <a:t>6</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900" b="0" dirty="0" smtClean="0">
                          <a:latin typeface="Calibri" panose="020F0502020204030204" pitchFamily="34" charset="0"/>
                          <a:ea typeface="Meiryo UI" panose="020B0604030504040204" pitchFamily="50" charset="-128"/>
                          <a:cs typeface="Meiryo UI" panose="020B0604030504040204" pitchFamily="50" charset="-128"/>
                        </a:rPr>
                        <a:t>Improvement of the number of cameras connected</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NX200 : Ver.3.10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44209">
                <a:tc>
                  <a:txBody>
                    <a:bodyPr/>
                    <a:lstStyle/>
                    <a:p>
                      <a:pPr algn="ctr"/>
                      <a:r>
                        <a:rPr kumimoji="1" lang="en-US" altLang="ja-JP" sz="800" dirty="0" smtClean="0">
                          <a:latin typeface="Calibri" panose="020F0502020204030204" pitchFamily="34" charset="0"/>
                        </a:rPr>
                        <a:t>7</a:t>
                      </a:r>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b="0" dirty="0" smtClean="0">
                          <a:latin typeface="Calibri" panose="020F0502020204030204" pitchFamily="34" charset="0"/>
                          <a:cs typeface="Calibri" panose="020F0502020204030204" pitchFamily="34" charset="0"/>
                        </a:rPr>
                        <a:t>Improved notification function during RAID operation</a:t>
                      </a:r>
                      <a:endParaRPr kumimoji="1" lang="en-US" altLang="ja-JP" sz="900" b="0" dirty="0" smtClean="0">
                        <a:latin typeface="Calibri" panose="020F0502020204030204" pitchFamily="34" charset="0"/>
                        <a:ea typeface="Meiryo UI" panose="020B060403050404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rPr>
                        <a:t>Jan. 2020</a:t>
                      </a:r>
                      <a:endParaRPr kumimoji="1" lang="ja-JP" altLang="en-US" sz="800" b="0" i="0" u="none" strike="noStrike" kern="1200" cap="none" spc="0" normalizeH="0" baseline="0" noProof="0" dirty="0">
                        <a:ln>
                          <a:noFill/>
                        </a:ln>
                        <a:solidFill>
                          <a:srgbClr val="0A54A0"/>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solidFill>
                            <a:schemeClr val="tx1"/>
                          </a:solidFill>
                          <a:latin typeface="Calibri" panose="020F0502020204030204" pitchFamily="34" charset="0"/>
                          <a:cs typeface="Calibri" panose="020F0502020204030204" pitchFamily="34" charset="0"/>
                        </a:rPr>
                        <a:t>NX400 : Ver.3.10</a:t>
                      </a:r>
                    </a:p>
                    <a:p>
                      <a:pPr algn="ctr"/>
                      <a:r>
                        <a:rPr kumimoji="1" lang="en-US" altLang="ja-JP" sz="800" dirty="0" smtClean="0">
                          <a:solidFill>
                            <a:schemeClr val="tx1"/>
                          </a:solidFill>
                          <a:latin typeface="Calibri" panose="020F0502020204030204" pitchFamily="34" charset="0"/>
                          <a:cs typeface="Calibri" panose="020F0502020204030204" pitchFamily="34" charset="0"/>
                        </a:rPr>
                        <a:t>NX300 : Ver.3.10</a:t>
                      </a:r>
                      <a:endParaRPr kumimoji="1" lang="ja-JP" altLang="en-US" sz="800" dirty="0">
                        <a:solidFill>
                          <a:schemeClr val="tx1"/>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800" dirty="0">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8" name="テキスト ボックス 37"/>
          <p:cNvSpPr txBox="1"/>
          <p:nvPr/>
        </p:nvSpPr>
        <p:spPr>
          <a:xfrm>
            <a:off x="316590" y="671923"/>
            <a:ext cx="8735551" cy="307777"/>
          </a:xfrm>
          <a:prstGeom prst="rect">
            <a:avLst/>
          </a:prstGeom>
          <a:noFill/>
        </p:spPr>
        <p:txBody>
          <a:bodyPr wrap="square" rtlCol="0">
            <a:spAutoFit/>
          </a:bodyPr>
          <a:lstStyle/>
          <a:p>
            <a:pPr marL="285750" indent="-285750" algn="l">
              <a:buFont typeface="Wingdings" panose="05000000000000000000" pitchFamily="2" charset="2"/>
              <a:buChar char="n"/>
            </a:pPr>
            <a:r>
              <a:rPr kumimoji="1" lang="en-US" altLang="ja-JP" b="1" dirty="0" smtClean="0">
                <a:effectLst/>
                <a:latin typeface="Calibri" panose="020F0502020204030204" pitchFamily="34" charset="0"/>
              </a:rPr>
              <a:t>The following items are now </a:t>
            </a:r>
            <a:r>
              <a:rPr lang="en-US" altLang="ja-JP" b="1" dirty="0" smtClean="0">
                <a:effectLst/>
                <a:latin typeface="Calibri" panose="020F0502020204030204" pitchFamily="34" charset="0"/>
              </a:rPr>
              <a:t>available with version 3.10 of the WJ-NX400/NX300/NX200.</a:t>
            </a:r>
            <a:endParaRPr kumimoji="1" lang="ja-JP" altLang="en-US" b="1" dirty="0">
              <a:effectLst/>
              <a:latin typeface="Calibri" panose="020F0502020204030204" pitchFamily="34" charset="0"/>
            </a:endParaRPr>
          </a:p>
        </p:txBody>
      </p:sp>
      <p:sp>
        <p:nvSpPr>
          <p:cNvPr id="12" name="テキスト ボックス 11"/>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grpSp>
        <p:nvGrpSpPr>
          <p:cNvPr id="14" name="Group 708"/>
          <p:cNvGrpSpPr>
            <a:grpSpLocks noChangeAspect="1"/>
          </p:cNvGrpSpPr>
          <p:nvPr/>
        </p:nvGrpSpPr>
        <p:grpSpPr bwMode="auto">
          <a:xfrm>
            <a:off x="58750" y="101353"/>
            <a:ext cx="515681" cy="343788"/>
            <a:chOff x="132" y="2044"/>
            <a:chExt cx="462" cy="308"/>
          </a:xfrm>
        </p:grpSpPr>
        <p:pic>
          <p:nvPicPr>
            <p:cNvPr id="19" name="Picture 709" descr="名称未設定-3"/>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74518">
              <a:off x="132" y="2044"/>
              <a:ext cx="4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10"/>
            <p:cNvSpPr txBox="1">
              <a:spLocks noChangeArrowheads="1"/>
            </p:cNvSpPr>
            <p:nvPr/>
          </p:nvSpPr>
          <p:spPr bwMode="auto">
            <a:xfrm rot="20407034">
              <a:off x="158" y="2105"/>
              <a:ext cx="430" cy="180"/>
            </a:xfrm>
            <a:prstGeom prst="rect">
              <a:avLst/>
            </a:prstGeom>
            <a:noFill/>
            <a:ln w="9525">
              <a:noFill/>
              <a:miter lim="800000"/>
              <a:headEnd/>
              <a:tailEnd/>
            </a:ln>
            <a:effectLst>
              <a:outerShdw dist="12700" algn="ctr" rotWithShape="0">
                <a:srgbClr val="4D4D4D"/>
              </a:outerShdw>
            </a:effectLst>
          </p:spPr>
          <p:txBody>
            <a:bodyPr>
              <a:spAutoFit/>
            </a:bodyPr>
            <a:lstStyle/>
            <a:p>
              <a:pPr algn="ctr" defTabSz="1042988">
                <a:lnSpc>
                  <a:spcPct val="80000"/>
                </a:lnSpc>
                <a:defRPr/>
              </a:pPr>
              <a:r>
                <a:rPr lang="en-US" altLang="ja-JP" sz="1000" b="1" dirty="0">
                  <a:solidFill>
                    <a:srgbClr val="FF0000"/>
                  </a:solidFill>
                  <a:latin typeface="Calibri" panose="020F0502020204030204" pitchFamily="34" charset="0"/>
                  <a:ea typeface="ＭＳ Ｐゴシック" pitchFamily="50" charset="-128"/>
                </a:rPr>
                <a:t>N</a:t>
              </a:r>
              <a:r>
                <a:rPr kumimoji="1" lang="en-US" altLang="ja-JP" sz="1000" b="1" dirty="0" smtClean="0">
                  <a:solidFill>
                    <a:srgbClr val="FF0000"/>
                  </a:solidFill>
                  <a:latin typeface="Calibri" panose="020F0502020204030204" pitchFamily="34" charset="0"/>
                  <a:ea typeface="ＭＳ Ｐゴシック" pitchFamily="50" charset="-128"/>
                </a:rPr>
                <a:t>ew</a:t>
              </a:r>
              <a:r>
                <a:rPr kumimoji="1" lang="en-US" altLang="ja-JP" sz="1000" b="1" dirty="0">
                  <a:solidFill>
                    <a:srgbClr val="FF0000"/>
                  </a:solidFill>
                  <a:latin typeface="Calibri" panose="020F0502020204030204" pitchFamily="34" charset="0"/>
                  <a:ea typeface="ＭＳ Ｐゴシック" pitchFamily="50" charset="-128"/>
                </a:rPr>
                <a:t>!</a:t>
              </a:r>
            </a:p>
          </p:txBody>
        </p:sp>
      </p:grpSp>
      <p:sp>
        <p:nvSpPr>
          <p:cNvPr id="21"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22"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23"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24858637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ea typeface="Meiryo UI" pitchFamily="50" charset="-128"/>
                <a:cs typeface="Calibri" panose="020F0502020204030204" pitchFamily="34" charset="0"/>
              </a:rPr>
              <a:t>Support for multi-browser </a:t>
            </a:r>
            <a:r>
              <a:rPr lang="en-US" altLang="ja-JP" sz="1600" b="1" dirty="0">
                <a:latin typeface="Calibri" panose="020F0502020204030204" pitchFamily="34" charset="0"/>
                <a:ea typeface="Meiryo UI" pitchFamily="50" charset="-128"/>
                <a:cs typeface="Calibri" panose="020F0502020204030204" pitchFamily="34" charset="0"/>
              </a:rPr>
              <a:t>(Chrome, Firefox, Edge</a:t>
            </a:r>
            <a:r>
              <a:rPr lang="en-US" altLang="ja-JP" sz="1600" b="1" dirty="0" smtClean="0">
                <a:latin typeface="Calibri" panose="020F0502020204030204" pitchFamily="34" charset="0"/>
                <a:ea typeface="Meiryo UI" pitchFamily="50" charset="-128"/>
                <a:cs typeface="Calibri" panose="020F0502020204030204" pitchFamily="34" charset="0"/>
              </a:rPr>
              <a:t>)</a:t>
            </a:r>
            <a:endParaRPr kumimoji="1" lang="ja-JP" altLang="en-US" sz="16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6522" y="675388"/>
            <a:ext cx="8400553" cy="4188947"/>
          </a:xfrm>
        </p:spPr>
        <p:txBody>
          <a:bodyPr>
            <a:normAutofit/>
          </a:bodyPr>
          <a:lstStyle/>
          <a:p>
            <a:pPr marL="285750" indent="-285750">
              <a:buFont typeface="Wingdings" panose="05000000000000000000" pitchFamily="2" charset="2"/>
              <a:buChar char="n"/>
            </a:pPr>
            <a:r>
              <a:rPr lang="en-US" altLang="ja-JP" sz="1800" b="1" dirty="0" smtClean="0">
                <a:latin typeface="Calibri" panose="020F0502020204030204" pitchFamily="34" charset="0"/>
                <a:cs typeface="Calibri" panose="020F0502020204030204" pitchFamily="34" charset="0"/>
              </a:rPr>
              <a:t>Verification results with browsers other than Internet Explorer (IE) on firmware version 3.10 or later</a:t>
            </a:r>
          </a:p>
          <a:p>
            <a:r>
              <a:rPr lang="en-US" altLang="ja-JP" sz="1400" dirty="0" smtClean="0">
                <a:latin typeface="Calibri" panose="020F0502020204030204" pitchFamily="34" charset="0"/>
                <a:cs typeface="Calibri" panose="020F0502020204030204" pitchFamily="34" charset="0"/>
              </a:rPr>
              <a:t>     </a:t>
            </a:r>
            <a:r>
              <a:rPr lang="ja-JP" altLang="en-US" sz="1400"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Documents </a:t>
            </a:r>
            <a:r>
              <a:rPr lang="en-US" altLang="ja-JP" sz="1400" dirty="0">
                <a:latin typeface="Calibri" panose="020F0502020204030204" pitchFamily="34" charset="0"/>
                <a:cs typeface="Calibri" panose="020F0502020204030204" pitchFamily="34" charset="0"/>
              </a:rPr>
              <a:t>displayed at the following addresses</a:t>
            </a:r>
            <a:r>
              <a:rPr lang="ja-JP" altLang="en-US" sz="1400" dirty="0">
                <a:latin typeface="Calibri" panose="020F0502020204030204" pitchFamily="34" charset="0"/>
                <a:cs typeface="Calibri" panose="020F0502020204030204" pitchFamily="34" charset="0"/>
              </a:rPr>
              <a:t>　</a:t>
            </a:r>
            <a:r>
              <a:rPr lang="en-US" altLang="ja-JP" sz="1400" dirty="0">
                <a:latin typeface="Calibri" panose="020F0502020204030204" pitchFamily="34" charset="0"/>
                <a:cs typeface="Calibri" panose="020F0502020204030204" pitchFamily="34" charset="0"/>
              </a:rPr>
              <a:t>describes the verification test results </a:t>
            </a:r>
            <a:r>
              <a:rPr lang="en-US" altLang="ja-JP" sz="1400" dirty="0" smtClean="0">
                <a:latin typeface="Calibri" panose="020F0502020204030204" pitchFamily="34" charset="0"/>
                <a:cs typeface="Calibri" panose="020F0502020204030204" pitchFamily="34" charset="0"/>
              </a:rPr>
              <a:t>about</a:t>
            </a:r>
          </a:p>
          <a:p>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    </a:t>
            </a:r>
            <a:r>
              <a:rPr lang="ja-JP" altLang="en-US" sz="1400"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non-Internet Explorer </a:t>
            </a:r>
            <a:r>
              <a:rPr lang="en-US" altLang="ja-JP" sz="1400" dirty="0">
                <a:latin typeface="Calibri" panose="020F0502020204030204" pitchFamily="34" charset="0"/>
                <a:cs typeface="Calibri" panose="020F0502020204030204" pitchFamily="34" charset="0"/>
              </a:rPr>
              <a:t>(IE) browser of  network disk recorder firmware version V3.10 or later, </a:t>
            </a:r>
            <a:endParaRPr lang="en-US" altLang="ja-JP" sz="1400" dirty="0" smtClean="0">
              <a:latin typeface="Calibri" panose="020F0502020204030204" pitchFamily="34" charset="0"/>
              <a:cs typeface="Calibri" panose="020F0502020204030204" pitchFamily="34" charset="0"/>
            </a:endParaRPr>
          </a:p>
          <a:p>
            <a:r>
              <a:rPr lang="en-US" altLang="ja-JP" sz="1400" dirty="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    </a:t>
            </a:r>
            <a:r>
              <a:rPr lang="ja-JP" altLang="en-US" sz="1400" dirty="0" smtClean="0">
                <a:latin typeface="Calibri" panose="020F0502020204030204" pitchFamily="34" charset="0"/>
                <a:cs typeface="Calibri" panose="020F0502020204030204" pitchFamily="34" charset="0"/>
              </a:rPr>
              <a:t>　</a:t>
            </a:r>
            <a:r>
              <a:rPr lang="en-US" altLang="ja-JP" sz="1400" dirty="0" smtClean="0">
                <a:latin typeface="Calibri" panose="020F0502020204030204" pitchFamily="34" charset="0"/>
                <a:cs typeface="Calibri" panose="020F0502020204030204" pitchFamily="34" charset="0"/>
              </a:rPr>
              <a:t>and </a:t>
            </a:r>
            <a:r>
              <a:rPr lang="en-US" altLang="ja-JP" sz="1400" dirty="0">
                <a:latin typeface="Calibri" panose="020F0502020204030204" pitchFamily="34" charset="0"/>
                <a:cs typeface="Calibri" panose="020F0502020204030204" pitchFamily="34" charset="0"/>
              </a:rPr>
              <a:t>it is NOT guaranteed to </a:t>
            </a:r>
            <a:r>
              <a:rPr lang="en-US" altLang="ja-JP" sz="1400" dirty="0" smtClean="0">
                <a:latin typeface="Calibri" panose="020F0502020204030204" pitchFamily="34" charset="0"/>
                <a:cs typeface="Calibri" panose="020F0502020204030204" pitchFamily="34" charset="0"/>
              </a:rPr>
              <a:t>be compatible </a:t>
            </a:r>
            <a:r>
              <a:rPr lang="en-US" altLang="ja-JP" sz="1400" dirty="0">
                <a:latin typeface="Calibri" panose="020F0502020204030204" pitchFamily="34" charset="0"/>
                <a:cs typeface="Calibri" panose="020F0502020204030204" pitchFamily="34" charset="0"/>
              </a:rPr>
              <a:t>with the other function.</a:t>
            </a:r>
          </a:p>
          <a:p>
            <a:endParaRPr kumimoji="1" lang="en-US" altLang="ja-JP" sz="1200" b="1" dirty="0" smtClean="0"/>
          </a:p>
          <a:p>
            <a:pPr lvl="0" defTabSz="914400" fontAlgn="base">
              <a:spcBef>
                <a:spcPct val="0"/>
              </a:spcBef>
              <a:spcAft>
                <a:spcPct val="0"/>
              </a:spcAft>
            </a:pPr>
            <a:endParaRPr kumimoji="1" lang="en-US" altLang="ja-JP" sz="1800" b="1" dirty="0">
              <a:latin typeface="Calibri" panose="020F0502020204030204" pitchFamily="34" charset="0"/>
              <a:ea typeface="Meiryo UI" panose="020B0604030504040204" pitchFamily="50" charset="-128"/>
              <a:cs typeface="Meiryo UI" panose="020B0604030504040204" pitchFamily="50" charset="-128"/>
            </a:endParaRPr>
          </a:p>
          <a:p>
            <a:r>
              <a:rPr kumimoji="1" lang="en-US" altLang="ja-JP" sz="1400" b="1" dirty="0" smtClean="0">
                <a:latin typeface="Calibri" panose="020F0502020204030204" pitchFamily="34" charset="0"/>
                <a:ea typeface="Meiryo UI" panose="020B0604030504040204" pitchFamily="50" charset="-128"/>
                <a:cs typeface="Meiryo UI" panose="020B0604030504040204" pitchFamily="50" charset="-128"/>
              </a:rPr>
              <a:t>      </a:t>
            </a:r>
            <a:r>
              <a:rPr lang="en-US" altLang="ja-JP" sz="1400" b="1" dirty="0">
                <a:latin typeface="Calibri" panose="020F0502020204030204" pitchFamily="34" charset="0"/>
                <a:ea typeface="Meiryo UI" panose="020B0604030504040204" pitchFamily="50" charset="-128"/>
                <a:cs typeface="Meiryo UI" panose="020B0604030504040204" pitchFamily="50" charset="-128"/>
                <a:hlinkClick r:id="rId2"/>
              </a:rPr>
              <a:t>https://www.psn-web.net/ssbu-t/Support/Verification_Result_Multi-browser_for_recorders_en.pdf </a:t>
            </a:r>
            <a:endParaRPr lang="en-US" altLang="ja-JP" sz="1400" dirty="0">
              <a:latin typeface="Calibri" panose="020F0502020204030204" pitchFamily="34" charset="0"/>
              <a:cs typeface="Calibri" panose="020F0502020204030204" pitchFamily="34" charset="0"/>
            </a:endParaRPr>
          </a:p>
          <a:p>
            <a:endParaRPr kumimoji="1" lang="en-US" altLang="ja-JP" sz="1800" b="1" dirty="0"/>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spTree>
    <p:extLst>
      <p:ext uri="{BB962C8B-B14F-4D97-AF65-F5344CB8AC3E}">
        <p14:creationId xmlns:p14="http://schemas.microsoft.com/office/powerpoint/2010/main" val="14579823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sz="1800" b="1" dirty="0" smtClean="0">
                <a:latin typeface="Calibri" panose="020F0502020204030204" pitchFamily="34" charset="0"/>
                <a:ea typeface="Meiryo UI" pitchFamily="50" charset="-128"/>
                <a:cs typeface="Calibri" panose="020F0502020204030204" pitchFamily="34" charset="0"/>
              </a:rPr>
              <a:t> </a:t>
            </a:r>
            <a:r>
              <a:rPr lang="en-US" altLang="ja-JP" sz="1800" b="1" dirty="0">
                <a:latin typeface="Calibri" panose="020F0502020204030204" pitchFamily="34" charset="0"/>
                <a:ea typeface="Meiryo UI" pitchFamily="50" charset="-128"/>
                <a:cs typeface="Calibri" panose="020F0502020204030204" pitchFamily="34" charset="0"/>
              </a:rPr>
              <a:t>Addition of communication error detection </a:t>
            </a:r>
            <a:r>
              <a:rPr lang="en-US" altLang="ja-JP" sz="1800" b="1" dirty="0" smtClean="0">
                <a:latin typeface="Calibri" panose="020F0502020204030204" pitchFamily="34" charset="0"/>
                <a:ea typeface="Meiryo UI" pitchFamily="50" charset="-128"/>
                <a:cs typeface="Calibri" panose="020F0502020204030204" pitchFamily="34" charset="0"/>
              </a:rPr>
              <a:t>function</a:t>
            </a:r>
            <a:endParaRPr kumimoji="1" lang="ja-JP" altLang="en-US" sz="1800"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4620" y="730357"/>
            <a:ext cx="8744973" cy="4188947"/>
          </a:xfrm>
        </p:spPr>
        <p:txBody>
          <a:bodyPr>
            <a:normAutofit fontScale="62500" lnSpcReduction="20000"/>
          </a:bodyPr>
          <a:lstStyle/>
          <a:p>
            <a:pPr marL="285750" indent="-285750">
              <a:buFont typeface="Wingdings" panose="05000000000000000000" pitchFamily="2" charset="2"/>
              <a:buChar char="n"/>
            </a:pPr>
            <a:r>
              <a:rPr lang="en-US" altLang="ja-JP" sz="2900" b="1" dirty="0">
                <a:latin typeface="Calibri" panose="020F0502020204030204" pitchFamily="34" charset="0"/>
                <a:cs typeface="Calibri" panose="020F0502020204030204" pitchFamily="34" charset="0"/>
              </a:rPr>
              <a:t>Added communication error detection function for live image display </a:t>
            </a:r>
            <a:r>
              <a:rPr lang="en-US" altLang="ja-JP" sz="2900" b="1" dirty="0" smtClean="0">
                <a:latin typeface="Calibri" panose="020F0502020204030204" pitchFamily="34" charset="0"/>
                <a:cs typeface="Calibri" panose="020F0502020204030204" pitchFamily="34" charset="0"/>
              </a:rPr>
              <a:t>stream</a:t>
            </a:r>
          </a:p>
          <a:p>
            <a:r>
              <a:rPr lang="en-US" altLang="ja-JP" dirty="0" smtClean="0">
                <a:latin typeface="Calibri" panose="020F0502020204030204" pitchFamily="34" charset="0"/>
                <a:cs typeface="Calibri" panose="020F0502020204030204" pitchFamily="34" charset="0"/>
              </a:rPr>
              <a:t>         A </a:t>
            </a:r>
            <a:r>
              <a:rPr lang="en-US" altLang="ja-JP" dirty="0">
                <a:latin typeface="Calibri" panose="020F0502020204030204" pitchFamily="34" charset="0"/>
                <a:cs typeface="Calibri" panose="020F0502020204030204" pitchFamily="34" charset="0"/>
              </a:rPr>
              <a:t>communication error will be detected when the image data of “Stream 2” of the multi-screen </a:t>
            </a:r>
            <a:endParaRPr lang="en-US" altLang="ja-JP" dirty="0" smtClean="0">
              <a:latin typeface="Calibri" panose="020F0502020204030204" pitchFamily="34" charset="0"/>
              <a:cs typeface="Calibri" panose="020F0502020204030204" pitchFamily="34" charset="0"/>
            </a:endParaRPr>
          </a:p>
          <a:p>
            <a:r>
              <a:rPr lang="en-US" altLang="ja-JP" dirty="0">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        live image display stream </a:t>
            </a:r>
            <a:r>
              <a:rPr lang="en-US" altLang="ja-JP" dirty="0">
                <a:latin typeface="Calibri" panose="020F0502020204030204" pitchFamily="34" charset="0"/>
                <a:cs typeface="Calibri" panose="020F0502020204030204" pitchFamily="34" charset="0"/>
              </a:rPr>
              <a:t>cannot be received from the camera.</a:t>
            </a: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endParaRPr lang="en-US" altLang="ja-JP" sz="1600" dirty="0" smtClean="0">
              <a:latin typeface="Calibri" panose="020F0502020204030204" pitchFamily="34" charset="0"/>
              <a:cs typeface="Calibri" panose="020F0502020204030204" pitchFamily="34" charset="0"/>
            </a:endParaRPr>
          </a:p>
          <a:p>
            <a:endParaRPr lang="en-US" altLang="ja-JP" sz="1600" dirty="0">
              <a:latin typeface="Calibri" panose="020F0502020204030204" pitchFamily="34" charset="0"/>
              <a:cs typeface="Calibri" panose="020F0502020204030204" pitchFamily="34" charset="0"/>
            </a:endParaRPr>
          </a:p>
          <a:p>
            <a:endParaRPr lang="en-US" altLang="ja-JP" sz="1600" dirty="0" smtClean="0">
              <a:latin typeface="Calibri" panose="020F0502020204030204" pitchFamily="34" charset="0"/>
              <a:cs typeface="Calibri" panose="020F0502020204030204" pitchFamily="34" charset="0"/>
            </a:endParaRPr>
          </a:p>
          <a:p>
            <a:endParaRPr lang="en-US" altLang="ja-JP" sz="1600" dirty="0" smtClean="0">
              <a:latin typeface="Calibri" panose="020F0502020204030204" pitchFamily="34" charset="0"/>
              <a:cs typeface="Calibri" panose="020F0502020204030204" pitchFamily="34" charset="0"/>
            </a:endParaRPr>
          </a:p>
          <a:p>
            <a:endParaRPr lang="en-US" altLang="ja-JP" sz="1600" dirty="0">
              <a:latin typeface="Calibri" panose="020F0502020204030204" pitchFamily="34" charset="0"/>
              <a:cs typeface="Calibri" panose="020F0502020204030204" pitchFamily="34" charset="0"/>
            </a:endParaRPr>
          </a:p>
          <a:p>
            <a:endParaRPr lang="en-US" altLang="ja-JP" sz="1600" dirty="0" smtClean="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smtClean="0">
              <a:latin typeface="Calibri" panose="020F0502020204030204" pitchFamily="34" charset="0"/>
              <a:cs typeface="Calibri" panose="020F0502020204030204" pitchFamily="34" charset="0"/>
            </a:endParaRPr>
          </a:p>
          <a:p>
            <a:endParaRPr lang="en-US" altLang="ja-JP" sz="1400" dirty="0">
              <a:latin typeface="Calibri" panose="020F0502020204030204" pitchFamily="34" charset="0"/>
              <a:cs typeface="Calibri" panose="020F0502020204030204" pitchFamily="34" charset="0"/>
            </a:endParaRPr>
          </a:p>
          <a:p>
            <a:r>
              <a:rPr lang="en-US" altLang="ja-JP" dirty="0" smtClean="0">
                <a:latin typeface="Calibri" panose="020F0502020204030204" pitchFamily="34" charset="0"/>
                <a:cs typeface="Calibri" panose="020F0502020204030204" pitchFamily="34" charset="0"/>
              </a:rPr>
              <a:t>※ It remains in the log at the time of recovery</a:t>
            </a:r>
            <a:endParaRPr lang="en-US" altLang="ja-JP" sz="1600" dirty="0" smtClean="0">
              <a:latin typeface="Calibri" panose="020F0502020204030204" pitchFamily="34" charset="0"/>
              <a:cs typeface="Calibri" panose="020F0502020204030204" pitchFamily="34" charset="0"/>
            </a:endParaRP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4708" y="1502866"/>
            <a:ext cx="5293708" cy="2977711"/>
          </a:xfrm>
          <a:prstGeom prst="rect">
            <a:avLst/>
          </a:prstGeom>
        </p:spPr>
      </p:pic>
      <p:sp>
        <p:nvSpPr>
          <p:cNvPr id="10" name="正方形/長方形 9"/>
          <p:cNvSpPr/>
          <p:nvPr/>
        </p:nvSpPr>
        <p:spPr>
          <a:xfrm>
            <a:off x="5369899" y="2541427"/>
            <a:ext cx="1649802" cy="15029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913990" y="1893954"/>
            <a:ext cx="306301" cy="16205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797741" y="4142097"/>
            <a:ext cx="206287" cy="20981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978653" y="4149717"/>
            <a:ext cx="627822" cy="20981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95716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b="1" dirty="0">
                <a:latin typeface="Calibri" panose="020F0502020204030204" pitchFamily="34" charset="0"/>
                <a:cs typeface="Calibri" panose="020F0502020204030204" pitchFamily="34" charset="0"/>
              </a:rPr>
              <a:t>Changes to thumbnail screen </a:t>
            </a:r>
            <a:r>
              <a:rPr lang="en-US" altLang="ja-JP" b="1" dirty="0" smtClean="0">
                <a:latin typeface="Calibri" panose="020F0502020204030204" pitchFamily="34" charset="0"/>
                <a:cs typeface="Calibri" panose="020F0502020204030204" pitchFamily="34" charset="0"/>
              </a:rPr>
              <a:t>specifications</a:t>
            </a:r>
            <a:endParaRPr kumimoji="1" lang="ja-JP" altLang="en-US" b="1" dirty="0">
              <a:latin typeface="Calibri" panose="020F0502020204030204" pitchFamily="34" charset="0"/>
              <a:cs typeface="Calibri" panose="020F0502020204030204" pitchFamily="34" charset="0"/>
            </a:endParaRPr>
          </a:p>
        </p:txBody>
      </p:sp>
      <p:sp>
        <p:nvSpPr>
          <p:cNvPr id="5" name="テキスト プレースホルダー 4"/>
          <p:cNvSpPr>
            <a:spLocks noGrp="1"/>
          </p:cNvSpPr>
          <p:nvPr>
            <p:ph type="body" idx="4294967295"/>
          </p:nvPr>
        </p:nvSpPr>
        <p:spPr>
          <a:xfrm>
            <a:off x="313756" y="720038"/>
            <a:ext cx="8752872" cy="4188947"/>
          </a:xfrm>
        </p:spPr>
        <p:txBody>
          <a:bodyPr>
            <a:normAutofit fontScale="92500" lnSpcReduction="20000"/>
          </a:bodyPr>
          <a:lstStyle/>
          <a:p>
            <a:pPr marL="285750" indent="-285750">
              <a:buFont typeface="Wingdings" panose="05000000000000000000" pitchFamily="2" charset="2"/>
              <a:buChar char="n"/>
            </a:pPr>
            <a:r>
              <a:rPr lang="en-US" altLang="ja-JP" sz="1900" b="1" dirty="0">
                <a:latin typeface="Calibri" panose="020F0502020204030204" pitchFamily="34" charset="0"/>
                <a:cs typeface="Calibri" panose="020F0502020204030204" pitchFamily="34" charset="0"/>
              </a:rPr>
              <a:t>“1 </a:t>
            </a:r>
            <a:r>
              <a:rPr lang="en-US" altLang="ja-JP" sz="1900" b="1" dirty="0" smtClean="0">
                <a:latin typeface="Calibri" panose="020F0502020204030204" pitchFamily="34" charset="0"/>
                <a:cs typeface="Calibri" panose="020F0502020204030204" pitchFamily="34" charset="0"/>
              </a:rPr>
              <a:t>min” </a:t>
            </a:r>
            <a:r>
              <a:rPr lang="en-US" altLang="ja-JP" sz="1900" b="1" dirty="0">
                <a:latin typeface="Calibri" panose="020F0502020204030204" pitchFamily="34" charset="0"/>
                <a:cs typeface="Calibri" panose="020F0502020204030204" pitchFamily="34" charset="0"/>
              </a:rPr>
              <a:t>and “10 </a:t>
            </a:r>
            <a:r>
              <a:rPr lang="en-US" altLang="ja-JP" sz="1900" b="1" dirty="0" smtClean="0">
                <a:latin typeface="Calibri" panose="020F0502020204030204" pitchFamily="34" charset="0"/>
                <a:cs typeface="Calibri" panose="020F0502020204030204" pitchFamily="34" charset="0"/>
              </a:rPr>
              <a:t>min” </a:t>
            </a:r>
            <a:r>
              <a:rPr lang="en-US" altLang="ja-JP" sz="1900" b="1" dirty="0">
                <a:latin typeface="Calibri" panose="020F0502020204030204" pitchFamily="34" charset="0"/>
                <a:cs typeface="Calibri" panose="020F0502020204030204" pitchFamily="34" charset="0"/>
              </a:rPr>
              <a:t>are added to the thumbnail search display </a:t>
            </a:r>
            <a:r>
              <a:rPr lang="en-US" altLang="ja-JP" sz="1900" b="1" dirty="0" smtClean="0">
                <a:latin typeface="Calibri" panose="020F0502020204030204" pitchFamily="34" charset="0"/>
                <a:cs typeface="Calibri" panose="020F0502020204030204" pitchFamily="34" charset="0"/>
              </a:rPr>
              <a:t>interval.</a:t>
            </a:r>
          </a:p>
          <a:p>
            <a:pPr marL="285750" indent="-285750">
              <a:buFont typeface="Wingdings" panose="05000000000000000000" pitchFamily="2" charset="2"/>
              <a:buChar char="n"/>
            </a:pPr>
            <a:r>
              <a:rPr lang="en-US" altLang="ja-JP" sz="1900" b="1" dirty="0">
                <a:latin typeface="Calibri" panose="020F0502020204030204" pitchFamily="34" charset="0"/>
                <a:cs typeface="Calibri" panose="020F0502020204030204" pitchFamily="34" charset="0"/>
              </a:rPr>
              <a:t>When you select a thumbnail image, the date and time of that thumbnail will be automatically displayed in the start date and time (start point) field.</a:t>
            </a:r>
          </a:p>
          <a:p>
            <a:pPr marL="285750" indent="-285750">
              <a:buFont typeface="Wingdings" panose="05000000000000000000" pitchFamily="2" charset="2"/>
              <a:buChar char="n"/>
            </a:pPr>
            <a:endParaRPr lang="en-US" altLang="ja-JP" sz="2600" b="1" dirty="0" smtClean="0">
              <a:latin typeface="Calibri" panose="020F0502020204030204" pitchFamily="34" charset="0"/>
              <a:cs typeface="Calibri" panose="020F0502020204030204" pitchFamily="34" charset="0"/>
            </a:endParaRPr>
          </a:p>
          <a:p>
            <a:r>
              <a:rPr lang="en-US" altLang="ja-JP" sz="1400" dirty="0" smtClean="0">
                <a:latin typeface="Calibri" panose="020F0502020204030204" pitchFamily="34" charset="0"/>
                <a:cs typeface="Calibri" panose="020F0502020204030204" pitchFamily="34" charset="0"/>
              </a:rPr>
              <a:t>      </a:t>
            </a:r>
            <a:endParaRPr lang="sv-SE" altLang="ja-JP" sz="1400" dirty="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a:p>
          <a:p>
            <a:endParaRPr kumimoji="1" lang="en-US" altLang="ja-JP" sz="1200" b="1" dirty="0" smtClean="0"/>
          </a:p>
          <a:p>
            <a:endParaRPr kumimoji="1" lang="en-US" altLang="ja-JP" sz="1200" b="1" dirty="0" smtClean="0"/>
          </a:p>
          <a:p>
            <a:endParaRPr kumimoji="1" lang="en-US" altLang="ja-JP" sz="1200" b="1" dirty="0" smtClean="0"/>
          </a:p>
          <a:p>
            <a:endParaRPr kumimoji="1" lang="en-US" altLang="ja-JP" sz="1200" b="1" dirty="0"/>
          </a:p>
          <a:p>
            <a:pPr marL="0" lvl="1" indent="0">
              <a:buNone/>
            </a:pPr>
            <a:endParaRPr kumimoji="1" lang="en-US" altLang="ja-JP" sz="1200" b="1" dirty="0" smtClean="0"/>
          </a:p>
          <a:p>
            <a:pPr marL="0" lvl="1" indent="0">
              <a:buNone/>
            </a:pPr>
            <a:r>
              <a:rPr lang="en-US" altLang="ja-JP" sz="1200" dirty="0" smtClean="0">
                <a:latin typeface="Calibri" panose="020F0502020204030204" pitchFamily="34" charset="0"/>
                <a:cs typeface="Calibri" panose="020F0502020204030204" pitchFamily="34" charset="0"/>
              </a:rPr>
              <a:t>      </a:t>
            </a: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08" y="1587573"/>
            <a:ext cx="5798132" cy="3212604"/>
          </a:xfrm>
          <a:prstGeom prst="rect">
            <a:avLst/>
          </a:prstGeom>
        </p:spPr>
      </p:pic>
      <p:sp>
        <p:nvSpPr>
          <p:cNvPr id="10" name="正方形/長方形 9"/>
          <p:cNvSpPr/>
          <p:nvPr/>
        </p:nvSpPr>
        <p:spPr>
          <a:xfrm>
            <a:off x="4830150" y="3407647"/>
            <a:ext cx="1789856" cy="21326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p:nvPr/>
        </p:nvCxnSpPr>
        <p:spPr>
          <a:xfrm>
            <a:off x="2770131" y="2696972"/>
            <a:ext cx="749683"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3233219" y="2725436"/>
            <a:ext cx="1570512" cy="682211"/>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050" y="1999237"/>
            <a:ext cx="1576689" cy="2252412"/>
          </a:xfrm>
          <a:prstGeom prst="rect">
            <a:avLst/>
          </a:prstGeom>
        </p:spPr>
      </p:pic>
      <p:sp>
        <p:nvSpPr>
          <p:cNvPr id="16" name="正方形/長方形 15"/>
          <p:cNvSpPr/>
          <p:nvPr/>
        </p:nvSpPr>
        <p:spPr>
          <a:xfrm>
            <a:off x="5668028" y="3686858"/>
            <a:ext cx="917492" cy="14610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矢印コネクタ 16"/>
          <p:cNvCxnSpPr>
            <a:stCxn id="16" idx="3"/>
          </p:cNvCxnSpPr>
          <p:nvPr/>
        </p:nvCxnSpPr>
        <p:spPr>
          <a:xfrm flipV="1">
            <a:off x="6585520" y="2899775"/>
            <a:ext cx="804836" cy="860137"/>
          </a:xfrm>
          <a:prstGeom prst="straightConnector1">
            <a:avLst/>
          </a:prstGeom>
          <a:ln w="1905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7446115" y="2687531"/>
            <a:ext cx="477353" cy="0"/>
          </a:xfrm>
          <a:prstGeom prst="straightConnector1">
            <a:avLst/>
          </a:prstGeom>
          <a:ln w="1905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7446115" y="3161126"/>
            <a:ext cx="562057" cy="0"/>
          </a:xfrm>
          <a:prstGeom prst="straightConnector1">
            <a:avLst/>
          </a:prstGeom>
          <a:ln w="1905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9158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b="1" dirty="0">
                <a:latin typeface="Calibri" panose="020F0502020204030204" pitchFamily="34" charset="0"/>
                <a:ea typeface="Meiryo UI" panose="020B0604030504040204" pitchFamily="50" charset="-128"/>
                <a:cs typeface="Meiryo UI" panose="020B0604030504040204" pitchFamily="50" charset="-128"/>
              </a:rPr>
              <a:t>Improved SNMP </a:t>
            </a:r>
            <a:r>
              <a:rPr kumimoji="1" lang="en-US" altLang="ja-JP" b="1" dirty="0" smtClean="0">
                <a:latin typeface="Calibri" panose="020F0502020204030204" pitchFamily="34" charset="0"/>
                <a:ea typeface="Meiryo UI" panose="020B0604030504040204" pitchFamily="50" charset="-128"/>
                <a:cs typeface="Meiryo UI" panose="020B0604030504040204" pitchFamily="50" charset="-128"/>
              </a:rPr>
              <a:t>setting (1)</a:t>
            </a:r>
            <a:endParaRPr kumimoji="1" lang="ja-JP" altLang="en-US" b="1" dirty="0">
              <a:latin typeface="Calibri" panose="020F0502020204030204" pitchFamily="34" charset="0"/>
              <a:cs typeface="Calibri" panose="020F0502020204030204" pitchFamily="34" charset="0"/>
            </a:endParaRPr>
          </a:p>
        </p:txBody>
      </p:sp>
      <p:sp useBgFill="1">
        <p:nvSpPr>
          <p:cNvPr id="5" name="テキスト プレースホルダー 4"/>
          <p:cNvSpPr>
            <a:spLocks noGrp="1"/>
          </p:cNvSpPr>
          <p:nvPr>
            <p:ph type="body" idx="4294967295"/>
          </p:nvPr>
        </p:nvSpPr>
        <p:spPr>
          <a:xfrm>
            <a:off x="316547" y="675112"/>
            <a:ext cx="8400553" cy="4188947"/>
          </a:xfrm>
        </p:spPr>
        <p:txBody>
          <a:bodyPr>
            <a:normAutofit/>
          </a:bodyPr>
          <a:lstStyle/>
          <a:p>
            <a:pPr marL="285750" indent="-285750">
              <a:buFont typeface="Wingdings" panose="05000000000000000000" pitchFamily="2" charset="2"/>
              <a:buChar char="n"/>
            </a:pPr>
            <a:r>
              <a:rPr lang="en-US" altLang="ja-JP" sz="1800" b="1" dirty="0">
                <a:latin typeface="Calibri" panose="020F0502020204030204" pitchFamily="34" charset="0"/>
                <a:cs typeface="Calibri" panose="020F0502020204030204" pitchFamily="34" charset="0"/>
              </a:rPr>
              <a:t>Support SNMP v3 in SNMP </a:t>
            </a:r>
            <a:r>
              <a:rPr lang="en-US" altLang="ja-JP" sz="1800" b="1" dirty="0" smtClean="0">
                <a:latin typeface="Calibri" panose="020F0502020204030204" pitchFamily="34" charset="0"/>
                <a:cs typeface="Calibri" panose="020F0502020204030204" pitchFamily="34" charset="0"/>
              </a:rPr>
              <a:t>setup.</a:t>
            </a:r>
          </a:p>
          <a:p>
            <a:pPr marL="285750" indent="-285750">
              <a:buFont typeface="Wingdings" panose="05000000000000000000" pitchFamily="2" charset="2"/>
              <a:buChar char="n"/>
            </a:pPr>
            <a:endParaRPr kumimoji="1" lang="en-US" altLang="ja-JP"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endParaRPr kumimoji="1" lang="en-US" altLang="ja-JP" sz="17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n"/>
            </a:pPr>
            <a:r>
              <a:rPr lang="en-US" altLang="ja-JP" sz="1800" b="1" dirty="0" smtClean="0">
                <a:latin typeface="Calibri" panose="020F0502020204030204" pitchFamily="34" charset="0"/>
                <a:cs typeface="Calibri" panose="020F0502020204030204" pitchFamily="34" charset="0"/>
              </a:rPr>
              <a:t>The following items are added to </a:t>
            </a:r>
          </a:p>
          <a:p>
            <a:r>
              <a:rPr lang="en-US" altLang="ja-JP" sz="1800" b="1" dirty="0" smtClean="0">
                <a:latin typeface="Calibri" panose="020F0502020204030204" pitchFamily="34" charset="0"/>
                <a:cs typeface="Calibri" panose="020F0502020204030204" pitchFamily="34" charset="0"/>
              </a:rPr>
              <a:t>      the list of items(SNM setup).</a:t>
            </a:r>
          </a:p>
        </p:txBody>
      </p:sp>
      <p:sp>
        <p:nvSpPr>
          <p:cNvPr id="7" name="テキスト ボックス 6"/>
          <p:cNvSpPr txBox="1"/>
          <p:nvPr/>
        </p:nvSpPr>
        <p:spPr>
          <a:xfrm>
            <a:off x="6107713" y="42517"/>
            <a:ext cx="1512000" cy="461665"/>
          </a:xfrm>
          <a:prstGeom prst="rect">
            <a:avLst/>
          </a:prstGeom>
          <a:solidFill>
            <a:schemeClr val="accent2">
              <a:lumMod val="20000"/>
              <a:lumOff val="80000"/>
            </a:schemeClr>
          </a:solidFill>
          <a:ln>
            <a:solidFill>
              <a:schemeClr val="tx1">
                <a:lumMod val="20000"/>
                <a:lumOff val="80000"/>
              </a:schemeClr>
            </a:solidFill>
          </a:ln>
        </p:spPr>
        <p:txBody>
          <a:bodyPr wrap="square" rtlCol="0" anchor="ctr">
            <a:spAutoFit/>
          </a:bodyPr>
          <a:lstStyle/>
          <a:p>
            <a:r>
              <a:rPr kumimoji="1" lang="en-US" altLang="ja-JP" sz="800" dirty="0" smtClean="0">
                <a:solidFill>
                  <a:schemeClr val="tx2"/>
                </a:solidFill>
                <a:effectLst/>
                <a:latin typeface="Calibri" panose="020F0502020204030204" pitchFamily="34" charset="0"/>
              </a:rPr>
              <a:t>NX400 : Firmware version 3.10</a:t>
            </a:r>
          </a:p>
          <a:p>
            <a:r>
              <a:rPr lang="en-US" altLang="ja-JP" sz="800" dirty="0" smtClean="0">
                <a:solidFill>
                  <a:schemeClr val="tx2"/>
                </a:solidFill>
                <a:effectLst/>
                <a:latin typeface="Calibri" panose="020F0502020204030204" pitchFamily="34" charset="0"/>
              </a:rPr>
              <a:t>NX300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lang="en-US" altLang="ja-JP" sz="800" dirty="0">
              <a:solidFill>
                <a:schemeClr val="tx2"/>
              </a:solidFill>
              <a:effectLst/>
              <a:latin typeface="Calibri" panose="020F0502020204030204" pitchFamily="34" charset="0"/>
            </a:endParaRPr>
          </a:p>
          <a:p>
            <a:r>
              <a:rPr lang="en-US" altLang="ja-JP" sz="800" dirty="0" smtClean="0">
                <a:solidFill>
                  <a:schemeClr val="tx2"/>
                </a:solidFill>
                <a:effectLst/>
                <a:latin typeface="Calibri" panose="020F0502020204030204" pitchFamily="34" charset="0"/>
              </a:rPr>
              <a:t>NX200 </a:t>
            </a:r>
            <a:r>
              <a:rPr lang="en-US" altLang="ja-JP" sz="800" dirty="0">
                <a:solidFill>
                  <a:schemeClr val="tx2"/>
                </a:solidFill>
                <a:effectLst/>
                <a:latin typeface="Calibri" panose="020F0502020204030204" pitchFamily="34" charset="0"/>
              </a:rPr>
              <a:t>: </a:t>
            </a:r>
            <a:r>
              <a:rPr lang="en-US" altLang="ja-JP" sz="800" dirty="0" smtClean="0">
                <a:solidFill>
                  <a:schemeClr val="tx2"/>
                </a:solidFill>
                <a:effectLst/>
                <a:latin typeface="Calibri" panose="020F0502020204030204" pitchFamily="34" charset="0"/>
              </a:rPr>
              <a:t>Firmware version 3.10</a:t>
            </a:r>
            <a:endParaRPr kumimoji="1" lang="ja-JP" altLang="en-US" sz="800" dirty="0">
              <a:solidFill>
                <a:schemeClr val="tx2"/>
              </a:solidFill>
              <a:effectLst/>
              <a:latin typeface="Calibri" panose="020F0502020204030204" pitchFamily="34" charset="0"/>
            </a:endParaRPr>
          </a:p>
        </p:txBody>
      </p:sp>
      <p:sp>
        <p:nvSpPr>
          <p:cNvPr id="9" name="AutoShape 13"/>
          <p:cNvSpPr>
            <a:spLocks noChangeArrowheads="1"/>
          </p:cNvSpPr>
          <p:nvPr/>
        </p:nvSpPr>
        <p:spPr bwMode="auto">
          <a:xfrm>
            <a:off x="2815648" y="4961003"/>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NX200</a:t>
            </a:r>
            <a:endParaRPr lang="en-US" altLang="ja-JP" sz="900" b="1" dirty="0">
              <a:solidFill>
                <a:schemeClr val="bg2">
                  <a:lumMod val="20000"/>
                  <a:lumOff val="80000"/>
                </a:schemeClr>
              </a:solidFill>
              <a:effectLst/>
              <a:latin typeface="Calibri" panose="020F0502020204030204" pitchFamily="34" charset="0"/>
            </a:endParaRPr>
          </a:p>
        </p:txBody>
      </p:sp>
      <p:sp>
        <p:nvSpPr>
          <p:cNvPr id="11" name="AutoShape 13"/>
          <p:cNvSpPr>
            <a:spLocks noChangeArrowheads="1"/>
          </p:cNvSpPr>
          <p:nvPr/>
        </p:nvSpPr>
        <p:spPr bwMode="auto">
          <a:xfrm>
            <a:off x="1448692"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NX400</a:t>
            </a:r>
            <a:endParaRPr lang="en-US" altLang="ja-JP" sz="900" b="1" dirty="0">
              <a:solidFill>
                <a:schemeClr val="bg2">
                  <a:lumMod val="20000"/>
                  <a:lumOff val="80000"/>
                </a:schemeClr>
              </a:solidFill>
              <a:effectLst/>
              <a:latin typeface="Calibri" panose="020F0502020204030204" pitchFamily="34" charset="0"/>
            </a:endParaRPr>
          </a:p>
        </p:txBody>
      </p:sp>
      <p:sp>
        <p:nvSpPr>
          <p:cNvPr id="12" name="AutoShape 13"/>
          <p:cNvSpPr>
            <a:spLocks noChangeArrowheads="1"/>
          </p:cNvSpPr>
          <p:nvPr/>
        </p:nvSpPr>
        <p:spPr bwMode="auto">
          <a:xfrm>
            <a:off x="2132476" y="4961349"/>
            <a:ext cx="648000" cy="158703"/>
          </a:xfrm>
          <a:prstGeom prst="roundRect">
            <a:avLst>
              <a:gd name="adj" fmla="val 16667"/>
            </a:avLst>
          </a:prstGeom>
          <a:noFill/>
          <a:ln w="28575">
            <a:solidFill>
              <a:schemeClr val="accent4">
                <a:lumMod val="60000"/>
                <a:lumOff val="4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ja-JP" sz="900" b="1" dirty="0" smtClean="0">
                <a:solidFill>
                  <a:schemeClr val="bg2">
                    <a:lumMod val="20000"/>
                    <a:lumOff val="80000"/>
                  </a:schemeClr>
                </a:solidFill>
                <a:effectLst/>
                <a:latin typeface="Calibri" panose="020F0502020204030204" pitchFamily="34" charset="0"/>
              </a:rPr>
              <a:t>NX300</a:t>
            </a:r>
            <a:endParaRPr lang="en-US" altLang="ja-JP" sz="900" b="1" dirty="0">
              <a:solidFill>
                <a:schemeClr val="bg2">
                  <a:lumMod val="20000"/>
                  <a:lumOff val="80000"/>
                </a:schemeClr>
              </a:solidFill>
              <a:effectLst/>
              <a:latin typeface="Calibri" panose="020F0502020204030204" pitchFamily="34" charset="0"/>
            </a:endParaRPr>
          </a:p>
        </p:txBody>
      </p:sp>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1907" t="30890" r="40835" b="32356"/>
          <a:stretch/>
        </p:blipFill>
        <p:spPr>
          <a:xfrm>
            <a:off x="473731" y="1025298"/>
            <a:ext cx="5381103" cy="1942985"/>
          </a:xfrm>
          <a:prstGeom prst="rect">
            <a:avLst/>
          </a:prstGeom>
        </p:spPr>
      </p:pic>
      <p:graphicFrame>
        <p:nvGraphicFramePr>
          <p:cNvPr id="18" name="表 17"/>
          <p:cNvGraphicFramePr>
            <a:graphicFrameLocks noGrp="1"/>
          </p:cNvGraphicFramePr>
          <p:nvPr>
            <p:extLst>
              <p:ext uri="{D42A27DB-BD31-4B8C-83A1-F6EECF244321}">
                <p14:modId xmlns:p14="http://schemas.microsoft.com/office/powerpoint/2010/main" val="3313726193"/>
              </p:ext>
            </p:extLst>
          </p:nvPr>
        </p:nvGraphicFramePr>
        <p:xfrm>
          <a:off x="3931923" y="3094228"/>
          <a:ext cx="4989161" cy="1752600"/>
        </p:xfrm>
        <a:graphic>
          <a:graphicData uri="http://schemas.openxmlformats.org/drawingml/2006/table">
            <a:tbl>
              <a:tblPr firstRow="1" bandRow="1">
                <a:tableStyleId>{5C22544A-7EE6-4342-B048-85BDC9FD1C3A}</a:tableStyleId>
              </a:tblPr>
              <a:tblGrid>
                <a:gridCol w="622787">
                  <a:extLst>
                    <a:ext uri="{9D8B030D-6E8A-4147-A177-3AD203B41FA5}">
                      <a16:colId xmlns:a16="http://schemas.microsoft.com/office/drawing/2014/main" val="4173235261"/>
                    </a:ext>
                  </a:extLst>
                </a:gridCol>
                <a:gridCol w="2051478">
                  <a:extLst>
                    <a:ext uri="{9D8B030D-6E8A-4147-A177-3AD203B41FA5}">
                      <a16:colId xmlns:a16="http://schemas.microsoft.com/office/drawing/2014/main" val="2920055447"/>
                    </a:ext>
                  </a:extLst>
                </a:gridCol>
                <a:gridCol w="1423418">
                  <a:extLst>
                    <a:ext uri="{9D8B030D-6E8A-4147-A177-3AD203B41FA5}">
                      <a16:colId xmlns:a16="http://schemas.microsoft.com/office/drawing/2014/main" val="2894134247"/>
                    </a:ext>
                  </a:extLst>
                </a:gridCol>
                <a:gridCol w="891478">
                  <a:extLst>
                    <a:ext uri="{9D8B030D-6E8A-4147-A177-3AD203B41FA5}">
                      <a16:colId xmlns:a16="http://schemas.microsoft.com/office/drawing/2014/main" val="1702455234"/>
                    </a:ext>
                  </a:extLst>
                </a:gridCol>
              </a:tblGrid>
              <a:tr h="213055">
                <a:tc gridSpan="2">
                  <a:txBody>
                    <a:bodyPr/>
                    <a:lstStyle/>
                    <a:p>
                      <a:r>
                        <a:rPr kumimoji="1" lang="en-US" altLang="ja-JP" sz="1000" b="0" i="0" u="none" strike="noStrike" kern="1200" baseline="0" dirty="0" smtClean="0">
                          <a:ln>
                            <a:solidFill>
                              <a:schemeClr val="bg1"/>
                            </a:solidFill>
                          </a:ln>
                          <a:solidFill>
                            <a:schemeClr val="bg1"/>
                          </a:solidFill>
                          <a:latin typeface="Calibri" panose="020F0502020204030204" pitchFamily="34" charset="0"/>
                          <a:ea typeface="+mn-ea"/>
                          <a:cs typeface="Calibri" panose="020F0502020204030204" pitchFamily="34" charset="0"/>
                        </a:rPr>
                        <a:t>Setting item</a:t>
                      </a:r>
                      <a:endParaRPr kumimoji="1" lang="ja-JP" altLang="en-US" sz="1000" b="0" dirty="0">
                        <a:ln>
                          <a:solidFill>
                            <a:schemeClr val="bg1"/>
                          </a:solidFill>
                        </a:ln>
                        <a:solidFill>
                          <a:schemeClr val="bg1"/>
                        </a:solidFill>
                        <a:latin typeface="Calibri" panose="020F0502020204030204" pitchFamily="34" charset="0"/>
                        <a:cs typeface="Calibri" panose="020F0502020204030204" pitchFamily="34" charset="0"/>
                      </a:endParaRPr>
                    </a:p>
                  </a:txBody>
                  <a:tcPr/>
                </a:tc>
                <a:tc hMerge="1">
                  <a:txBody>
                    <a:bodyPr/>
                    <a:lstStyle/>
                    <a:p>
                      <a:endParaRPr kumimoji="1" lang="ja-JP" altLang="en-US" dirty="0"/>
                    </a:p>
                  </a:txBody>
                  <a:tcPr/>
                </a:tc>
                <a:tc>
                  <a:txBody>
                    <a:bodyPr/>
                    <a:lstStyle/>
                    <a:p>
                      <a:r>
                        <a:rPr kumimoji="1" lang="en-US" altLang="ja-JP" sz="1000" b="0" i="0" u="none" strike="noStrike" kern="1200" baseline="0" dirty="0" smtClean="0">
                          <a:ln>
                            <a:solidFill>
                              <a:schemeClr val="bg1"/>
                            </a:solidFill>
                          </a:ln>
                          <a:solidFill>
                            <a:schemeClr val="bg1"/>
                          </a:solidFill>
                          <a:latin typeface="Calibri" panose="020F0502020204030204" pitchFamily="34" charset="0"/>
                          <a:ea typeface="+mn-ea"/>
                          <a:cs typeface="Calibri" panose="020F0502020204030204" pitchFamily="34" charset="0"/>
                        </a:rPr>
                        <a:t>Available range</a:t>
                      </a:r>
                      <a:endParaRPr kumimoji="1" lang="ja-JP" altLang="en-US" sz="1000" b="0" dirty="0">
                        <a:ln>
                          <a:solidFill>
                            <a:schemeClr val="bg1"/>
                          </a:solidFill>
                        </a:ln>
                        <a:solidFill>
                          <a:schemeClr val="bg1"/>
                        </a:solidFill>
                        <a:latin typeface="Calibri" panose="020F0502020204030204" pitchFamily="34" charset="0"/>
                        <a:cs typeface="Calibri" panose="020F0502020204030204" pitchFamily="34" charset="0"/>
                      </a:endParaRPr>
                    </a:p>
                  </a:txBody>
                  <a:tcPr/>
                </a:tc>
                <a:tc>
                  <a:txBody>
                    <a:bodyPr/>
                    <a:lstStyle/>
                    <a:p>
                      <a:r>
                        <a:rPr kumimoji="1" lang="en-US" altLang="ja-JP" sz="1000" b="0" i="0" u="none" strike="noStrike" kern="1200" baseline="0" dirty="0" smtClean="0">
                          <a:ln>
                            <a:solidFill>
                              <a:schemeClr val="bg1"/>
                            </a:solidFill>
                          </a:ln>
                          <a:solidFill>
                            <a:schemeClr val="bg1"/>
                          </a:solidFill>
                          <a:latin typeface="Calibri" panose="020F0502020204030204" pitchFamily="34" charset="0"/>
                          <a:ea typeface="+mn-ea"/>
                          <a:cs typeface="Calibri" panose="020F0502020204030204" pitchFamily="34" charset="0"/>
                        </a:rPr>
                        <a:t>Default</a:t>
                      </a:r>
                      <a:endParaRPr kumimoji="1" lang="ja-JP" altLang="en-US" sz="1000" b="0" dirty="0">
                        <a:ln>
                          <a:solidFill>
                            <a:schemeClr val="bg1"/>
                          </a:solidFill>
                        </a:ln>
                        <a:solidFill>
                          <a:schemeClr val="bg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6776253"/>
                  </a:ext>
                </a:extLst>
              </a:tr>
              <a:tr h="358972">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a:t>
                      </a:r>
                    </a:p>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setup</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 version</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SNMPv1/v2,  SNMPv3,</a:t>
                      </a:r>
                    </a:p>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SNMPv1/v2/v3</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SNMPv1/v2</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35561837"/>
                  </a:ext>
                </a:extLst>
              </a:tr>
              <a:tr h="213055">
                <a:tc>
                  <a:txBody>
                    <a:bodyPr/>
                    <a:lstStyle/>
                    <a:p>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SNMPv1/v2 - Community</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(Text will be entered.)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(Blank)</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50271913"/>
                  </a:ext>
                </a:extLst>
              </a:tr>
              <a:tr h="213055">
                <a:tc>
                  <a:txBody>
                    <a:bodyPr/>
                    <a:lstStyle/>
                    <a:p>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SNMPv3 - User name</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(Text will be entered.)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(Blank)</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81080727"/>
                  </a:ext>
                </a:extLst>
              </a:tr>
              <a:tr h="213055">
                <a:tc>
                  <a:txBody>
                    <a:bodyPr/>
                    <a:lstStyle/>
                    <a:p>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SNMPv3 – Authentication method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MD5, SHA1</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MD5</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10057556"/>
                  </a:ext>
                </a:extLst>
              </a:tr>
              <a:tr h="213055">
                <a:tc>
                  <a:txBody>
                    <a:bodyPr/>
                    <a:lstStyle/>
                    <a:p>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SNMPv3 – Encryption method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DES, AES</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DES</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97813973"/>
                  </a:ext>
                </a:extLst>
              </a:tr>
              <a:tr h="213055">
                <a:tc>
                  <a:txBody>
                    <a:bodyPr/>
                    <a:lstStyle/>
                    <a:p>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SNMPv3 - Password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(Text will be entered.)</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tc>
                  <a:txBody>
                    <a:bodyPr/>
                    <a:lstStyle/>
                    <a:p>
                      <a:r>
                        <a:rPr kumimoji="1" lang="en-US" altLang="ja-JP" sz="900" b="0" i="0" u="none" strike="noStrike" kern="1200" baseline="0" dirty="0" smtClean="0">
                          <a:ln>
                            <a:solidFill>
                              <a:schemeClr val="bg2"/>
                            </a:solidFill>
                          </a:ln>
                          <a:solidFill>
                            <a:schemeClr val="dk1"/>
                          </a:solidFill>
                          <a:latin typeface="Calibri" panose="020F0502020204030204" pitchFamily="34" charset="0"/>
                          <a:ea typeface="+mn-ea"/>
                          <a:cs typeface="Calibri" panose="020F0502020204030204" pitchFamily="34" charset="0"/>
                        </a:rPr>
                        <a:t>(Blank)</a:t>
                      </a:r>
                      <a:endParaRPr kumimoji="1" lang="ja-JP" altLang="en-US" sz="900" b="0" dirty="0">
                        <a:ln>
                          <a:solidFill>
                            <a:schemeClr val="bg2"/>
                          </a:solidFill>
                        </a:ln>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6161769"/>
                  </a:ext>
                </a:extLst>
              </a:tr>
            </a:tbl>
          </a:graphicData>
        </a:graphic>
      </p:graphicFrame>
      <p:sp>
        <p:nvSpPr>
          <p:cNvPr id="19" name="正方形/長方形 18"/>
          <p:cNvSpPr/>
          <p:nvPr/>
        </p:nvSpPr>
        <p:spPr>
          <a:xfrm>
            <a:off x="2217760" y="1659699"/>
            <a:ext cx="3563002" cy="124007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05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吹き出し 19"/>
          <p:cNvSpPr/>
          <p:nvPr/>
        </p:nvSpPr>
        <p:spPr>
          <a:xfrm>
            <a:off x="6077886" y="1155296"/>
            <a:ext cx="1197530" cy="664012"/>
          </a:xfrm>
          <a:prstGeom prst="wedgeRoundRectCallout">
            <a:avLst>
              <a:gd name="adj1" fmla="val -74885"/>
              <a:gd name="adj2" fmla="val -25121"/>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l"/>
            <a:r>
              <a:rPr kumimoji="1" lang="en-US" altLang="ja-JP" sz="1100" dirty="0" smtClean="0">
                <a:effectLst/>
                <a:latin typeface="Calibri" panose="020F0502020204030204" pitchFamily="34" charset="0"/>
                <a:cs typeface="Calibri" panose="020F0502020204030204" pitchFamily="34" charset="0"/>
              </a:rPr>
              <a:t>SNMPv1/v2</a:t>
            </a:r>
          </a:p>
          <a:p>
            <a:pPr algn="l"/>
            <a:r>
              <a:rPr lang="en-US" altLang="ja-JP" sz="1100" dirty="0" smtClean="0">
                <a:effectLst/>
                <a:latin typeface="Calibri" panose="020F0502020204030204" pitchFamily="34" charset="0"/>
                <a:cs typeface="Calibri" panose="020F0502020204030204" pitchFamily="34" charset="0"/>
              </a:rPr>
              <a:t>SNMPv3</a:t>
            </a:r>
          </a:p>
          <a:p>
            <a:pPr algn="l"/>
            <a:r>
              <a:rPr kumimoji="1" lang="en-US" altLang="ja-JP" sz="1100" dirty="0" smtClean="0">
                <a:effectLst/>
                <a:latin typeface="Calibri" panose="020F0502020204030204" pitchFamily="34" charset="0"/>
                <a:cs typeface="Calibri" panose="020F0502020204030204" pitchFamily="34" charset="0"/>
              </a:rPr>
              <a:t>SNMPv1/v2/v3</a:t>
            </a:r>
          </a:p>
        </p:txBody>
      </p:sp>
    </p:spTree>
    <p:extLst>
      <p:ext uri="{BB962C8B-B14F-4D97-AF65-F5344CB8AC3E}">
        <p14:creationId xmlns:p14="http://schemas.microsoft.com/office/powerpoint/2010/main" val="8214631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3ff3bc49f048c1ff29fe4310f4d0872742769a4"/>
</p:tagLst>
</file>

<file path=ppt/theme/theme1.xml><?xml version="1.0" encoding="utf-8"?>
<a:theme xmlns:a="http://schemas.openxmlformats.org/drawingml/2006/main" name="Office Theme">
  <a:themeElements>
    <a:clrScheme name="Panasonic Business 1">
      <a:dk1>
        <a:srgbClr val="0A54A0"/>
      </a:dk1>
      <a:lt1>
        <a:sysClr val="window" lastClr="FFFFFF"/>
      </a:lt1>
      <a:dk2>
        <a:srgbClr val="000000"/>
      </a:dk2>
      <a:lt2>
        <a:srgbClr val="176AB7"/>
      </a:lt2>
      <a:accent1>
        <a:srgbClr val="14A6DB"/>
      </a:accent1>
      <a:accent2>
        <a:srgbClr val="D90066"/>
      </a:accent2>
      <a:accent3>
        <a:srgbClr val="ED9908"/>
      </a:accent3>
      <a:accent4>
        <a:srgbClr val="B8D108"/>
      </a:accent4>
      <a:accent5>
        <a:srgbClr val="118FBA"/>
      </a:accent5>
      <a:accent6>
        <a:srgbClr val="C50F24"/>
      </a:accent6>
      <a:hlink>
        <a:srgbClr val="0D6A77"/>
      </a:hlink>
      <a:folHlink>
        <a:srgbClr val="471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17064</Words>
  <Application>Microsoft Office PowerPoint</Application>
  <PresentationFormat>画面に合わせる (16:9)</PresentationFormat>
  <Paragraphs>3547</Paragraphs>
  <Slides>134</Slides>
  <Notes>49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134</vt:i4>
      </vt:variant>
    </vt:vector>
  </HeadingPairs>
  <TitlesOfParts>
    <vt:vector size="146" baseType="lpstr">
      <vt:lpstr>HGPｺﾞｼｯｸE</vt:lpstr>
      <vt:lpstr>HGP創英角ｺﾞｼｯｸUB</vt:lpstr>
      <vt:lpstr>Meiryo UI</vt:lpstr>
      <vt:lpstr>Microsoft JhengHei</vt:lpstr>
      <vt:lpstr>ＭＳ Ｐゴシック</vt:lpstr>
      <vt:lpstr>ＭＳ Ｐ明朝</vt:lpstr>
      <vt:lpstr>游ゴシック</vt:lpstr>
      <vt:lpstr>Arial</vt:lpstr>
      <vt:lpstr>Calibri</vt:lpstr>
      <vt:lpstr>Tahoma</vt:lpstr>
      <vt:lpstr>Wingdings</vt:lpstr>
      <vt:lpstr>Office Theme</vt:lpstr>
      <vt:lpstr>PowerPoint プレゼンテーション</vt:lpstr>
      <vt:lpstr>Welcome &amp; Disclaimer</vt:lpstr>
      <vt:lpstr>Version History</vt:lpstr>
      <vt:lpstr>Version History</vt:lpstr>
      <vt:lpstr>Version History</vt:lpstr>
      <vt:lpstr>PowerPoint プレゼンテーション</vt:lpstr>
      <vt:lpstr>Firmware version up items  (For NX400 Ver.2.00/2.10, NX300/NX200 Ver.2.00)</vt:lpstr>
      <vt:lpstr>PowerPoint プレゼンテーション</vt:lpstr>
      <vt:lpstr>PowerPoint プレゼンテーション</vt:lpstr>
      <vt:lpstr>HDD Stand-by Control Mode</vt:lpstr>
      <vt:lpstr>HDD Stand-by Control Mode</vt:lpstr>
      <vt:lpstr>HDD Stand-by Control Mode (Setup)</vt:lpstr>
      <vt:lpstr>NAS Backup Function</vt:lpstr>
      <vt:lpstr>NAS Backup Function</vt:lpstr>
      <vt:lpstr>NAS Backup Function - Schedule settings -</vt:lpstr>
      <vt:lpstr>NAS Backup Function - Manual Backup -</vt:lpstr>
      <vt:lpstr>Failover Function</vt:lpstr>
      <vt:lpstr>Failover Function</vt:lpstr>
      <vt:lpstr>Failover Function</vt:lpstr>
      <vt:lpstr>Failover Function – Reg. Key / Setup GUI</vt:lpstr>
      <vt:lpstr>Failover Function – Setup Procedure</vt:lpstr>
      <vt:lpstr>Failover Function – GUI and Status check</vt:lpstr>
      <vt:lpstr>Camera Group Recording</vt:lpstr>
      <vt:lpstr>Camera Group Recording - Setup</vt:lpstr>
      <vt:lpstr>RAID1 (Mirroring) Function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ASM Concurrent License</vt:lpstr>
      <vt:lpstr>Support HDD Viewer</vt:lpstr>
      <vt:lpstr>GUI: HDD Viewer Software</vt:lpstr>
      <vt:lpstr>Comparison (HDD Viewer vs. NX Viewer)</vt:lpstr>
      <vt:lpstr>Comparison (HDD Viewer vs. NX Viewer)</vt:lpstr>
      <vt:lpstr>HDD Viewer (Basic Procedure)</vt:lpstr>
      <vt:lpstr>HDD Viewer (PW setting)</vt:lpstr>
      <vt:lpstr>HDD Viewer (Copy and Browser Download)</vt:lpstr>
      <vt:lpstr>HDD Viewer (HDD Removal)</vt:lpstr>
      <vt:lpstr>HDD Viewer Software</vt:lpstr>
      <vt:lpstr>HDD Viewer (Tested USB/SATA Convertor by SSBD)</vt:lpstr>
      <vt:lpstr>PowerPoint プレゼンテーション</vt:lpstr>
      <vt:lpstr>Firmware version up items  (For NX400/ NX300/NX200 Ver.2.20)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Firmware version up items  (For NX400/ NX300/NX200 Ver.2.30)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Firmware version up items  (For NX400/ NX300/NX200 Ver.2.40)</vt:lpstr>
      <vt:lpstr>PowerPoint プレゼンテーション</vt:lpstr>
      <vt:lpstr>PowerPoint プレゼンテーション</vt:lpstr>
      <vt:lpstr>PowerPoint プレゼンテーション</vt:lpstr>
      <vt:lpstr>PowerPoint プレゼンテーション</vt:lpstr>
      <vt:lpstr>Password New rule compliant</vt:lpstr>
      <vt:lpstr>HDD remaining capacity display and notification function</vt:lpstr>
      <vt:lpstr>Emergency audio recording function　1/2</vt:lpstr>
      <vt:lpstr>Emergency audio recording function　2/2</vt:lpstr>
      <vt:lpstr>High quality setting of business intelligence </vt:lpstr>
      <vt:lpstr>PowerPoint プレゼンテーション</vt:lpstr>
      <vt:lpstr>Firmware version up items  (For NX400/ NX300/NX200 Ver.2.50)</vt:lpstr>
      <vt:lpstr>PowerPoint プレゼンテーション</vt:lpstr>
      <vt:lpstr>Test mode of rear panel output terminal</vt:lpstr>
      <vt:lpstr>HTTP download support for n3r files</vt:lpstr>
      <vt:lpstr>Function addition from other models</vt:lpstr>
      <vt:lpstr>Firmware version up items  (For NX400/ NX300/NX200 Ver.3.00)</vt:lpstr>
      <vt:lpstr>PowerPoint プレゼンテーション</vt:lpstr>
      <vt:lpstr>PowerPoint プレゼンテーション</vt:lpstr>
      <vt:lpstr>PowerPoint プレゼンテーション</vt:lpstr>
      <vt:lpstr>Add camera settings (1/4)</vt:lpstr>
      <vt:lpstr>Add camera settings (Self return) (2/4) </vt:lpstr>
      <vt:lpstr>Add camera settings (VMD alarm) (3/4)</vt:lpstr>
      <vt:lpstr>Add camera settings（Schedule） (4/4)</vt:lpstr>
      <vt:lpstr>Add operation mode not using stream 2</vt:lpstr>
      <vt:lpstr>Firmware version up items  (For NX400/ NX300/NX200 Ver.3.10)</vt:lpstr>
      <vt:lpstr>PowerPoint プレゼンテーション</vt:lpstr>
      <vt:lpstr>Support for multi-browser (Chrome, Firefox, Edge)</vt:lpstr>
      <vt:lpstr> Addition of communication error detection function</vt:lpstr>
      <vt:lpstr>Changes to thumbnail screen specifications</vt:lpstr>
      <vt:lpstr>Improved SNMP setting (1)</vt:lpstr>
      <vt:lpstr>Improved SNMP setting (2)</vt:lpstr>
      <vt:lpstr>Deleting camera registration information in units of pages</vt:lpstr>
      <vt:lpstr>Improvement of the number of cameras connected</vt:lpstr>
      <vt:lpstr>Improved notification function during RAID operation</vt:lpstr>
      <vt:lpstr>Firmware version up items  (For NX400/ NX300/NX200 Ver.3.20)</vt:lpstr>
      <vt:lpstr>PowerPoint プレゼンテーション</vt:lpstr>
      <vt:lpstr>Support New Cameras (1/6)</vt:lpstr>
      <vt:lpstr>Support New Cameras (2/6)</vt:lpstr>
      <vt:lpstr>Support New Cameras (3/6)</vt:lpstr>
      <vt:lpstr>Support New Cameras (4/6)</vt:lpstr>
      <vt:lpstr>Support New Cameras (5/6)</vt:lpstr>
      <vt:lpstr>Support New Cameras (6/6)</vt:lpstr>
      <vt:lpstr>Add error type related to NAS backup </vt:lpstr>
      <vt:lpstr>Firmware version up items  (For NX400/ NX300/NX200 Ver.4.00)</vt:lpstr>
      <vt:lpstr>PowerPoint プレゼンテーション</vt:lpstr>
      <vt:lpstr>Support New Cameras </vt:lpstr>
      <vt:lpstr>Support for the AI-VMD application  1/5 </vt:lpstr>
      <vt:lpstr>Support for the AI-VMD application  2/5 </vt:lpstr>
      <vt:lpstr>Support for the AI-VMD application  3/5 </vt:lpstr>
      <vt:lpstr>Support for the AI-VMD application  4/5 </vt:lpstr>
      <vt:lpstr>Support for the AI-VMD application  5/5 </vt:lpstr>
      <vt:lpstr>Support for the AI privacy guard recording  1/6</vt:lpstr>
      <vt:lpstr>Support for the AI privacy guard recording  2/6</vt:lpstr>
      <vt:lpstr>Support for the AI privacy guard recording  3/6</vt:lpstr>
      <vt:lpstr>Support for the AI privacy guard recording  4/6</vt:lpstr>
      <vt:lpstr>Support for the AI privacy guard recording  5/6</vt:lpstr>
      <vt:lpstr>Support for the AI privacy guard recording  6/6</vt:lpstr>
      <vt:lpstr>Firmware version up items  (For NX400/ NX300/NX200 Ver.4.10)</vt:lpstr>
      <vt:lpstr>PowerPoint プレゼンテーション</vt:lpstr>
      <vt:lpstr>Support New Cameras </vt:lpstr>
      <vt:lpstr>Camera restrictions affecting the NVR </vt:lpstr>
      <vt:lpstr>TLS version selection for HTTPS server</vt:lpstr>
      <vt:lpstr>Change the authentication method (web server) </vt:lpstr>
      <vt:lpstr>Add ONVIF JPEG resolution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2014-02-09T23:21:35Z</dcterms:created>
  <dcterms:modified xsi:type="dcterms:W3CDTF">2020-10-09T06:32:38Z</dcterms:modified>
</cp:coreProperties>
</file>