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9"/>
  </p:notesMasterIdLst>
  <p:sldIdLst>
    <p:sldId id="259" r:id="rId2"/>
    <p:sldId id="267" r:id="rId3"/>
    <p:sldId id="264" r:id="rId4"/>
    <p:sldId id="266" r:id="rId5"/>
    <p:sldId id="257" r:id="rId6"/>
    <p:sldId id="258" r:id="rId7"/>
    <p:sldId id="265" r:id="rId8"/>
  </p:sldIdLst>
  <p:sldSz cx="9144000" cy="6858000" type="screen4x3"/>
  <p:notesSz cx="7099300" cy="102346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7987" autoAdjust="0"/>
    <p:restoredTop sz="94660"/>
  </p:normalViewPr>
  <p:slideViewPr>
    <p:cSldViewPr>
      <p:cViewPr varScale="1">
        <p:scale>
          <a:sx n="105" d="100"/>
          <a:sy n="105" d="100"/>
        </p:scale>
        <p:origin x="-84" y="-23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6363" cy="511731"/>
          </a:xfrm>
          <a:prstGeom prst="rect">
            <a:avLst/>
          </a:prstGeom>
        </p:spPr>
        <p:txBody>
          <a:bodyPr vert="horz" lIns="99048" tIns="49524" rIns="99048" bIns="49524" rtlCol="0"/>
          <a:lstStyle>
            <a:lvl1pPr algn="l">
              <a:defRPr sz="1300"/>
            </a:lvl1pPr>
          </a:lstStyle>
          <a:p>
            <a:endParaRPr kumimoji="1" lang="ja-JP" altLang="en-US"/>
          </a:p>
        </p:txBody>
      </p:sp>
      <p:sp>
        <p:nvSpPr>
          <p:cNvPr id="3" name="日付プレースホルダー 2"/>
          <p:cNvSpPr>
            <a:spLocks noGrp="1"/>
          </p:cNvSpPr>
          <p:nvPr>
            <p:ph type="dt" idx="1"/>
          </p:nvPr>
        </p:nvSpPr>
        <p:spPr>
          <a:xfrm>
            <a:off x="4021294" y="0"/>
            <a:ext cx="3076363" cy="511731"/>
          </a:xfrm>
          <a:prstGeom prst="rect">
            <a:avLst/>
          </a:prstGeom>
        </p:spPr>
        <p:txBody>
          <a:bodyPr vert="horz" lIns="99048" tIns="49524" rIns="99048" bIns="49524" rtlCol="0"/>
          <a:lstStyle>
            <a:lvl1pPr algn="r">
              <a:defRPr sz="1300"/>
            </a:lvl1pPr>
          </a:lstStyle>
          <a:p>
            <a:fld id="{058EA22C-FFD8-46D3-8DCE-3573F346E937}" type="datetimeFigureOut">
              <a:rPr kumimoji="1" lang="ja-JP" altLang="en-US" smtClean="0"/>
              <a:t>2012/9/6</a:t>
            </a:fld>
            <a:endParaRPr kumimoji="1" lang="ja-JP" altLang="en-US"/>
          </a:p>
        </p:txBody>
      </p:sp>
      <p:sp>
        <p:nvSpPr>
          <p:cNvPr id="4" name="スライド イメージ プレースホルダー 3"/>
          <p:cNvSpPr>
            <a:spLocks noGrp="1" noRot="1" noChangeAspect="1"/>
          </p:cNvSpPr>
          <p:nvPr>
            <p:ph type="sldImg" idx="2"/>
          </p:nvPr>
        </p:nvSpPr>
        <p:spPr>
          <a:xfrm>
            <a:off x="992188" y="768350"/>
            <a:ext cx="5114925" cy="3836988"/>
          </a:xfrm>
          <a:prstGeom prst="rect">
            <a:avLst/>
          </a:prstGeom>
          <a:noFill/>
          <a:ln w="12700">
            <a:solidFill>
              <a:prstClr val="black"/>
            </a:solidFill>
          </a:ln>
        </p:spPr>
        <p:txBody>
          <a:bodyPr vert="horz" lIns="99048" tIns="49524" rIns="99048" bIns="49524" rtlCol="0" anchor="ctr"/>
          <a:lstStyle/>
          <a:p>
            <a:endParaRPr lang="ja-JP" altLang="en-US"/>
          </a:p>
        </p:txBody>
      </p:sp>
      <p:sp>
        <p:nvSpPr>
          <p:cNvPr id="5" name="ノート プレースホルダー 4"/>
          <p:cNvSpPr>
            <a:spLocks noGrp="1"/>
          </p:cNvSpPr>
          <p:nvPr>
            <p:ph type="body" sz="quarter" idx="3"/>
          </p:nvPr>
        </p:nvSpPr>
        <p:spPr>
          <a:xfrm>
            <a:off x="709930" y="4861441"/>
            <a:ext cx="5679440" cy="4605576"/>
          </a:xfrm>
          <a:prstGeom prst="rect">
            <a:avLst/>
          </a:prstGeom>
        </p:spPr>
        <p:txBody>
          <a:bodyPr vert="horz" lIns="99048" tIns="49524" rIns="99048" bIns="49524"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721106"/>
            <a:ext cx="3076363" cy="511731"/>
          </a:xfrm>
          <a:prstGeom prst="rect">
            <a:avLst/>
          </a:prstGeom>
        </p:spPr>
        <p:txBody>
          <a:bodyPr vert="horz" lIns="99048" tIns="49524" rIns="99048" bIns="49524" rtlCol="0" anchor="b"/>
          <a:lstStyle>
            <a:lvl1pPr algn="l">
              <a:defRPr sz="1300"/>
            </a:lvl1pPr>
          </a:lstStyle>
          <a:p>
            <a:endParaRPr kumimoji="1" lang="ja-JP" altLang="en-US"/>
          </a:p>
        </p:txBody>
      </p:sp>
      <p:sp>
        <p:nvSpPr>
          <p:cNvPr id="7" name="スライド番号プレースホルダー 6"/>
          <p:cNvSpPr>
            <a:spLocks noGrp="1"/>
          </p:cNvSpPr>
          <p:nvPr>
            <p:ph type="sldNum" sz="quarter" idx="5"/>
          </p:nvPr>
        </p:nvSpPr>
        <p:spPr>
          <a:xfrm>
            <a:off x="4021294" y="9721106"/>
            <a:ext cx="3076363" cy="511731"/>
          </a:xfrm>
          <a:prstGeom prst="rect">
            <a:avLst/>
          </a:prstGeom>
        </p:spPr>
        <p:txBody>
          <a:bodyPr vert="horz" lIns="99048" tIns="49524" rIns="99048" bIns="49524" rtlCol="0" anchor="b"/>
          <a:lstStyle>
            <a:lvl1pPr algn="r">
              <a:defRPr sz="1300"/>
            </a:lvl1pPr>
          </a:lstStyle>
          <a:p>
            <a:fld id="{DB698F9A-0305-48A0-9EE2-BD5C0034B106}" type="slidenum">
              <a:rPr kumimoji="1" lang="ja-JP" altLang="en-US" smtClean="0"/>
              <a:t>‹#›</a:t>
            </a:fld>
            <a:endParaRPr kumimoji="1" lang="ja-JP" altLang="en-US"/>
          </a:p>
        </p:txBody>
      </p:sp>
    </p:spTree>
    <p:extLst>
      <p:ext uri="{BB962C8B-B14F-4D97-AF65-F5344CB8AC3E}">
        <p14:creationId xmlns:p14="http://schemas.microsoft.com/office/powerpoint/2010/main" val="3412813312"/>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849BBE7-4FA9-477E-A1B3-367821C7D22B}" type="slidenum">
              <a:rPr kumimoji="1" lang="ja-JP" altLang="en-US" smtClean="0"/>
              <a:t>1</a:t>
            </a:fld>
            <a:endParaRPr kumimoji="1" lang="ja-JP" altLang="en-US"/>
          </a:p>
        </p:txBody>
      </p:sp>
    </p:spTree>
    <p:extLst>
      <p:ext uri="{BB962C8B-B14F-4D97-AF65-F5344CB8AC3E}">
        <p14:creationId xmlns:p14="http://schemas.microsoft.com/office/powerpoint/2010/main" val="13460278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849BBE7-4FA9-477E-A1B3-367821C7D22B}" type="slidenum">
              <a:rPr kumimoji="1" lang="ja-JP" altLang="en-US" smtClean="0"/>
              <a:t>2</a:t>
            </a:fld>
            <a:endParaRPr kumimoji="1" lang="ja-JP" altLang="en-US"/>
          </a:p>
        </p:txBody>
      </p:sp>
    </p:spTree>
    <p:extLst>
      <p:ext uri="{BB962C8B-B14F-4D97-AF65-F5344CB8AC3E}">
        <p14:creationId xmlns:p14="http://schemas.microsoft.com/office/powerpoint/2010/main" val="134602780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92188" y="768350"/>
            <a:ext cx="5114925" cy="383698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B698F9A-0305-48A0-9EE2-BD5C0034B106}" type="slidenum">
              <a:rPr kumimoji="1" lang="ja-JP" altLang="en-US" smtClean="0"/>
              <a:t>3</a:t>
            </a:fld>
            <a:endParaRPr kumimoji="1" lang="ja-JP" altLang="en-US"/>
          </a:p>
        </p:txBody>
      </p:sp>
    </p:spTree>
    <p:extLst>
      <p:ext uri="{BB962C8B-B14F-4D97-AF65-F5344CB8AC3E}">
        <p14:creationId xmlns:p14="http://schemas.microsoft.com/office/powerpoint/2010/main" val="8553405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8849BBE7-4FA9-477E-A1B3-367821C7D22B}" type="slidenum">
              <a:rPr kumimoji="1" lang="ja-JP" altLang="en-US" smtClean="0"/>
              <a:t>4</a:t>
            </a:fld>
            <a:endParaRPr kumimoji="1" lang="ja-JP" altLang="en-US"/>
          </a:p>
        </p:txBody>
      </p:sp>
    </p:spTree>
    <p:extLst>
      <p:ext uri="{BB962C8B-B14F-4D97-AF65-F5344CB8AC3E}">
        <p14:creationId xmlns:p14="http://schemas.microsoft.com/office/powerpoint/2010/main" val="134602780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92188" y="768350"/>
            <a:ext cx="5114925" cy="383698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B698F9A-0305-48A0-9EE2-BD5C0034B106}" type="slidenum">
              <a:rPr kumimoji="1" lang="ja-JP" altLang="en-US" smtClean="0"/>
              <a:t>5</a:t>
            </a:fld>
            <a:endParaRPr kumimoji="1" lang="ja-JP" altLang="en-US"/>
          </a:p>
        </p:txBody>
      </p:sp>
    </p:spTree>
    <p:extLst>
      <p:ext uri="{BB962C8B-B14F-4D97-AF65-F5344CB8AC3E}">
        <p14:creationId xmlns:p14="http://schemas.microsoft.com/office/powerpoint/2010/main" val="8553405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992188" y="768350"/>
            <a:ext cx="5114925" cy="3836988"/>
          </a:xfrm>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B698F9A-0305-48A0-9EE2-BD5C0034B106}" type="slidenum">
              <a:rPr kumimoji="1" lang="ja-JP" altLang="en-US" smtClean="0"/>
              <a:t>6</a:t>
            </a:fld>
            <a:endParaRPr kumimoji="1" lang="ja-JP" altLang="en-US"/>
          </a:p>
        </p:txBody>
      </p:sp>
    </p:spTree>
    <p:extLst>
      <p:ext uri="{BB962C8B-B14F-4D97-AF65-F5344CB8AC3E}">
        <p14:creationId xmlns:p14="http://schemas.microsoft.com/office/powerpoint/2010/main" val="8553405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DB698F9A-0305-48A0-9EE2-BD5C0034B106}" type="slidenum">
              <a:rPr kumimoji="1" lang="ja-JP" altLang="en-US" smtClean="0"/>
              <a:t>7</a:t>
            </a:fld>
            <a:endParaRPr kumimoji="1" lang="ja-JP" altLang="en-US"/>
          </a:p>
        </p:txBody>
      </p:sp>
    </p:spTree>
    <p:extLst>
      <p:ext uri="{BB962C8B-B14F-4D97-AF65-F5344CB8AC3E}">
        <p14:creationId xmlns:p14="http://schemas.microsoft.com/office/powerpoint/2010/main" val="344911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21562361-AAD6-4781-A1DD-E2BAF679D6F4}" type="datetimeFigureOut">
              <a:rPr kumimoji="1" lang="ja-JP" altLang="en-US" smtClean="0"/>
              <a:t>2012/9/6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1383359713"/>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1562361-AAD6-4781-A1DD-E2BAF679D6F4}" type="datetimeFigureOut">
              <a:rPr kumimoji="1" lang="ja-JP" altLang="en-US" smtClean="0"/>
              <a:t>2012/9/6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45415687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9"/>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1562361-AAD6-4781-A1DD-E2BAF679D6F4}" type="datetimeFigureOut">
              <a:rPr kumimoji="1" lang="ja-JP" altLang="en-US" smtClean="0"/>
              <a:t>2012/9/6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13432217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1562361-AAD6-4781-A1DD-E2BAF679D6F4}" type="datetimeFigureOut">
              <a:rPr kumimoji="1" lang="ja-JP" altLang="en-US" smtClean="0"/>
              <a:t>2012/9/6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425408452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21562361-AAD6-4781-A1DD-E2BAF679D6F4}" type="datetimeFigureOut">
              <a:rPr kumimoji="1" lang="ja-JP" altLang="en-US" smtClean="0"/>
              <a:t>2012/9/6</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383548695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21562361-AAD6-4781-A1DD-E2BAF679D6F4}" type="datetimeFigureOut">
              <a:rPr kumimoji="1" lang="ja-JP" altLang="en-US" smtClean="0"/>
              <a:t>2012/9/6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291838717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21562361-AAD6-4781-A1DD-E2BAF679D6F4}" type="datetimeFigureOut">
              <a:rPr kumimoji="1" lang="ja-JP" altLang="en-US" smtClean="0"/>
              <a:t>2012/9/6</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4795185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21562361-AAD6-4781-A1DD-E2BAF679D6F4}" type="datetimeFigureOut">
              <a:rPr kumimoji="1" lang="ja-JP" altLang="en-US" smtClean="0"/>
              <a:t>2012/9/6</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126160267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272166743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1562361-AAD6-4781-A1DD-E2BAF679D6F4}" type="datetimeFigureOut">
              <a:rPr kumimoji="1" lang="ja-JP" altLang="en-US" smtClean="0"/>
              <a:t>2012/9/6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5297299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1"/>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21562361-AAD6-4781-A1DD-E2BAF679D6F4}" type="datetimeFigureOut">
              <a:rPr kumimoji="1" lang="ja-JP" altLang="en-US" smtClean="0"/>
              <a:t>2012/9/6</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375939502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1562361-AAD6-4781-A1DD-E2BAF679D6F4}" type="datetimeFigureOut">
              <a:rPr kumimoji="1" lang="ja-JP" altLang="en-US" smtClean="0"/>
              <a:t>2012/9/6</a:t>
            </a:fld>
            <a:endParaRPr kumimoji="1" lang="ja-JP" altLang="en-US"/>
          </a:p>
        </p:txBody>
      </p:sp>
      <p:sp>
        <p:nvSpPr>
          <p:cNvPr id="5" name="フッター プレースホルダー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18A43CE-5BFF-4F25-B2F9-ED6693B92936}" type="slidenum">
              <a:rPr kumimoji="1" lang="ja-JP" altLang="en-US" smtClean="0"/>
              <a:t>‹#›</a:t>
            </a:fld>
            <a:endParaRPr kumimoji="1" lang="ja-JP" altLang="en-US"/>
          </a:p>
        </p:txBody>
      </p:sp>
    </p:spTree>
    <p:extLst>
      <p:ext uri="{BB962C8B-B14F-4D97-AF65-F5344CB8AC3E}">
        <p14:creationId xmlns:p14="http://schemas.microsoft.com/office/powerpoint/2010/main" val="42277801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iming>
    <p:tnLst>
      <p:par>
        <p:cTn id="1" dur="indefinite" restart="never" nodeType="tmRoot"/>
      </p:par>
    </p:tnLst>
  </p:timing>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hyperlink" Target="http://panasonic.net/psn/products/hdvc/index.html"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hyperlink" Target="http://panasonic.net/psn/products/hdvc/resource/roi.html" TargetMode="External"/><Relationship Id="rId5" Type="http://schemas.openxmlformats.org/officeDocument/2006/relationships/image" Target="../media/image6.pn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hyperlink" Target="http://panasonic.net/psn/products/hdvc/resource/pop/index.html"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panasonic.net/psn/products/hdvc/resource/pop/index.html"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mailto:sakurai.toshiyuki@jp.panasonic.co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146" name="Rectangle 2"/>
          <p:cNvSpPr>
            <a:spLocks noChangeArrowheads="1"/>
          </p:cNvSpPr>
          <p:nvPr/>
        </p:nvSpPr>
        <p:spPr bwMode="auto">
          <a:xfrm>
            <a:off x="1019175" y="2661865"/>
            <a:ext cx="5618163" cy="461963"/>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800" b="1" dirty="0" smtClean="0">
                <a:latin typeface="Calibri" pitchFamily="34" charset="0"/>
              </a:rPr>
              <a:t> </a:t>
            </a:r>
            <a:endParaRPr lang="en-US" altLang="ja-JP" sz="2800" b="1" dirty="0">
              <a:latin typeface="Calibri" pitchFamily="34" charset="0"/>
            </a:endParaRPr>
          </a:p>
        </p:txBody>
      </p:sp>
      <p:sp>
        <p:nvSpPr>
          <p:cNvPr id="1030147" name="Rectangle 3"/>
          <p:cNvSpPr>
            <a:spLocks noChangeArrowheads="1"/>
          </p:cNvSpPr>
          <p:nvPr/>
        </p:nvSpPr>
        <p:spPr bwMode="auto">
          <a:xfrm>
            <a:off x="261938" y="2811165"/>
            <a:ext cx="539750" cy="53975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2800" dirty="0">
                <a:solidFill>
                  <a:schemeClr val="bg1"/>
                </a:solidFill>
                <a:latin typeface="Calibri" pitchFamily="34" charset="0"/>
              </a:rPr>
              <a:t> 2</a:t>
            </a:r>
            <a:r>
              <a:rPr lang="ja-JP" altLang="en-US" sz="2800" dirty="0" smtClean="0">
                <a:solidFill>
                  <a:schemeClr val="bg1"/>
                </a:solidFill>
                <a:latin typeface="Calibri" pitchFamily="34" charset="0"/>
              </a:rPr>
              <a:t> </a:t>
            </a:r>
            <a:endParaRPr lang="ja-JP" altLang="en-US" sz="2800" dirty="0">
              <a:solidFill>
                <a:schemeClr val="bg1"/>
              </a:solidFill>
              <a:latin typeface="Calibri" pitchFamily="34" charset="0"/>
            </a:endParaRPr>
          </a:p>
        </p:txBody>
      </p:sp>
      <p:sp>
        <p:nvSpPr>
          <p:cNvPr id="1030149" name="Rectangle 5"/>
          <p:cNvSpPr>
            <a:spLocks noChangeArrowheads="1"/>
          </p:cNvSpPr>
          <p:nvPr/>
        </p:nvSpPr>
        <p:spPr bwMode="auto">
          <a:xfrm>
            <a:off x="968375" y="908343"/>
            <a:ext cx="5618163" cy="461962"/>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800" b="1" dirty="0" smtClean="0">
                <a:latin typeface="Calibri" pitchFamily="34" charset="0"/>
              </a:rPr>
              <a:t>Purpose</a:t>
            </a:r>
            <a:r>
              <a:rPr lang="en-US" altLang="ja-JP" sz="2800" b="1" dirty="0" smtClean="0">
                <a:solidFill>
                  <a:schemeClr val="tx1">
                    <a:lumMod val="50000"/>
                    <a:lumOff val="50000"/>
                  </a:schemeClr>
                </a:solidFill>
                <a:latin typeface="Calibri" pitchFamily="34" charset="0"/>
              </a:rPr>
              <a:t>  </a:t>
            </a:r>
            <a:endParaRPr lang="en-US" altLang="ja-JP" sz="2800" b="1" dirty="0">
              <a:solidFill>
                <a:schemeClr val="tx1">
                  <a:lumMod val="50000"/>
                  <a:lumOff val="50000"/>
                </a:schemeClr>
              </a:solidFill>
              <a:latin typeface="Calibri" pitchFamily="34" charset="0"/>
            </a:endParaRPr>
          </a:p>
        </p:txBody>
      </p:sp>
      <p:sp>
        <p:nvSpPr>
          <p:cNvPr id="1030150" name="Rectangle 6"/>
          <p:cNvSpPr>
            <a:spLocks noChangeArrowheads="1"/>
          </p:cNvSpPr>
          <p:nvPr/>
        </p:nvSpPr>
        <p:spPr bwMode="auto">
          <a:xfrm>
            <a:off x="261938" y="928980"/>
            <a:ext cx="539750" cy="53975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2800" dirty="0">
                <a:solidFill>
                  <a:schemeClr val="bg1"/>
                </a:solidFill>
                <a:latin typeface="Calibri" pitchFamily="34" charset="0"/>
              </a:rPr>
              <a:t> 1</a:t>
            </a:r>
            <a:r>
              <a:rPr lang="ja-JP" altLang="en-US" sz="2800" dirty="0" smtClean="0">
                <a:solidFill>
                  <a:schemeClr val="bg1"/>
                </a:solidFill>
                <a:latin typeface="Calibri" pitchFamily="34" charset="0"/>
              </a:rPr>
              <a:t> </a:t>
            </a:r>
            <a:endParaRPr lang="ja-JP" altLang="en-US" sz="2800" dirty="0">
              <a:solidFill>
                <a:schemeClr val="bg1"/>
              </a:solidFill>
              <a:latin typeface="Calibri" pitchFamily="34" charset="0"/>
            </a:endParaRPr>
          </a:p>
        </p:txBody>
      </p:sp>
      <p:sp>
        <p:nvSpPr>
          <p:cNvPr id="1030151" name="Line 7"/>
          <p:cNvSpPr>
            <a:spLocks noChangeShapeType="1"/>
          </p:cNvSpPr>
          <p:nvPr/>
        </p:nvSpPr>
        <p:spPr bwMode="auto">
          <a:xfrm>
            <a:off x="261938" y="1468730"/>
            <a:ext cx="8229600" cy="0"/>
          </a:xfrm>
          <a:prstGeom prst="line">
            <a:avLst/>
          </a:prstGeom>
          <a:noFill/>
          <a:ln w="28575">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endParaRPr lang="ja-JP" altLang="en-US"/>
          </a:p>
        </p:txBody>
      </p:sp>
      <p:sp>
        <p:nvSpPr>
          <p:cNvPr id="1030152" name="Line 8"/>
          <p:cNvSpPr>
            <a:spLocks noChangeShapeType="1"/>
          </p:cNvSpPr>
          <p:nvPr/>
        </p:nvSpPr>
        <p:spPr bwMode="auto">
          <a:xfrm>
            <a:off x="261938" y="3349178"/>
            <a:ext cx="8229600" cy="0"/>
          </a:xfrm>
          <a:prstGeom prst="line">
            <a:avLst/>
          </a:prstGeom>
          <a:noFill/>
          <a:ln w="28575">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endParaRPr lang="ja-JP" altLang="en-US"/>
          </a:p>
        </p:txBody>
      </p:sp>
      <p:sp>
        <p:nvSpPr>
          <p:cNvPr id="1030172" name="Rectangle 28"/>
          <p:cNvSpPr>
            <a:spLocks noChangeArrowheads="1"/>
          </p:cNvSpPr>
          <p:nvPr/>
        </p:nvSpPr>
        <p:spPr bwMode="auto">
          <a:xfrm>
            <a:off x="750888" y="50800"/>
            <a:ext cx="7642225"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ja-JP" sz="3200" b="1">
                <a:solidFill>
                  <a:schemeClr val="bg1"/>
                </a:solidFill>
                <a:latin typeface="Calibri" pitchFamily="34" charset="0"/>
              </a:rPr>
              <a:t>Panasonic security new debut and direction</a:t>
            </a:r>
            <a:r>
              <a:rPr lang="ja-JP" altLang="en-US" sz="3200" b="1">
                <a:solidFill>
                  <a:schemeClr val="bg1"/>
                </a:solidFill>
                <a:latin typeface="Calibri" pitchFamily="34" charset="0"/>
              </a:rPr>
              <a:t>　</a:t>
            </a:r>
          </a:p>
        </p:txBody>
      </p:sp>
      <p:sp>
        <p:nvSpPr>
          <p:cNvPr id="1030180" name="Rectangle 36"/>
          <p:cNvSpPr>
            <a:spLocks noChangeArrowheads="1"/>
          </p:cNvSpPr>
          <p:nvPr/>
        </p:nvSpPr>
        <p:spPr bwMode="auto">
          <a:xfrm>
            <a:off x="1004888" y="2787352"/>
            <a:ext cx="5618162" cy="461963"/>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800" b="1" dirty="0" smtClean="0">
                <a:latin typeface="Calibri" pitchFamily="34" charset="0"/>
              </a:rPr>
              <a:t>How to use?  </a:t>
            </a:r>
            <a:endParaRPr lang="en-US" altLang="ja-JP" sz="2800" b="1" dirty="0">
              <a:latin typeface="Calibri" pitchFamily="34" charset="0"/>
            </a:endParaRPr>
          </a:p>
        </p:txBody>
      </p:sp>
      <p:sp>
        <p:nvSpPr>
          <p:cNvPr id="24" name="Rectangle 6"/>
          <p:cNvSpPr>
            <a:spLocks noChangeArrowheads="1"/>
          </p:cNvSpPr>
          <p:nvPr/>
        </p:nvSpPr>
        <p:spPr bwMode="auto">
          <a:xfrm>
            <a:off x="0" y="0"/>
            <a:ext cx="9144000" cy="53975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3200" b="1" dirty="0" smtClean="0">
                <a:solidFill>
                  <a:schemeClr val="bg1"/>
                </a:solidFill>
                <a:latin typeface="Calibri" pitchFamily="34" charset="0"/>
              </a:rPr>
              <a:t>HDVC ROI </a:t>
            </a:r>
            <a:r>
              <a:rPr lang="en-US" altLang="ja-JP" sz="3200" b="1" dirty="0">
                <a:solidFill>
                  <a:schemeClr val="bg1"/>
                </a:solidFill>
                <a:latin typeface="Calibri" pitchFamily="34" charset="0"/>
              </a:rPr>
              <a:t>s</a:t>
            </a:r>
            <a:r>
              <a:rPr lang="en-US" altLang="ja-JP" sz="3200" b="1" dirty="0" smtClean="0">
                <a:solidFill>
                  <a:schemeClr val="bg1"/>
                </a:solidFill>
                <a:latin typeface="Calibri" pitchFamily="34" charset="0"/>
              </a:rPr>
              <a:t>imulator</a:t>
            </a:r>
            <a:endParaRPr lang="ja-JP" altLang="en-US" sz="3200" b="1" dirty="0">
              <a:solidFill>
                <a:schemeClr val="bg1"/>
              </a:solidFill>
              <a:latin typeface="Calibri" pitchFamily="34" charset="0"/>
            </a:endParaRPr>
          </a:p>
        </p:txBody>
      </p:sp>
      <p:sp>
        <p:nvSpPr>
          <p:cNvPr id="2" name="テキスト ボックス 1"/>
          <p:cNvSpPr txBox="1"/>
          <p:nvPr/>
        </p:nvSpPr>
        <p:spPr>
          <a:xfrm>
            <a:off x="1115616" y="1514222"/>
            <a:ext cx="7375922" cy="1077218"/>
          </a:xfrm>
          <a:prstGeom prst="rect">
            <a:avLst/>
          </a:prstGeom>
          <a:noFill/>
        </p:spPr>
        <p:txBody>
          <a:bodyPr wrap="square" rtlCol="0">
            <a:spAutoFit/>
          </a:bodyPr>
          <a:lstStyle/>
          <a:p>
            <a:r>
              <a:rPr kumimoji="1" lang="en-US" altLang="ja-JP" sz="1600" dirty="0" smtClean="0">
                <a:solidFill>
                  <a:schemeClr val="tx1">
                    <a:lumMod val="50000"/>
                    <a:lumOff val="50000"/>
                  </a:schemeClr>
                </a:solidFill>
              </a:rPr>
              <a:t>The main purpose of the HDVC ROI</a:t>
            </a:r>
            <a:r>
              <a:rPr lang="ja-JP" altLang="en-US" sz="1600" dirty="0">
                <a:solidFill>
                  <a:schemeClr val="tx1">
                    <a:lumMod val="50000"/>
                    <a:lumOff val="50000"/>
                  </a:schemeClr>
                </a:solidFill>
              </a:rPr>
              <a:t> </a:t>
            </a:r>
            <a:r>
              <a:rPr kumimoji="1" lang="en-US" altLang="ja-JP" sz="1600" dirty="0" smtClean="0">
                <a:solidFill>
                  <a:schemeClr val="tx1">
                    <a:lumMod val="50000"/>
                    <a:lumOff val="50000"/>
                  </a:schemeClr>
                </a:solidFill>
              </a:rPr>
              <a:t>(Return On Investment) simulator </a:t>
            </a:r>
            <a:r>
              <a:rPr lang="en-US" altLang="ja-JP" sz="1600" dirty="0" smtClean="0">
                <a:solidFill>
                  <a:schemeClr val="tx1">
                    <a:lumMod val="50000"/>
                    <a:lumOff val="50000"/>
                  </a:schemeClr>
                </a:solidFill>
              </a:rPr>
              <a:t>is to show how much you can save the cost when you replace business trips to HDVC System.  Costs will be shown in trip cost, salary cost, time, and CO</a:t>
            </a:r>
            <a:r>
              <a:rPr lang="en-US" altLang="ja-JP" sz="1600" baseline="-25000" dirty="0" smtClean="0">
                <a:solidFill>
                  <a:schemeClr val="tx1">
                    <a:lumMod val="50000"/>
                    <a:lumOff val="50000"/>
                  </a:schemeClr>
                </a:solidFill>
              </a:rPr>
              <a:t>2</a:t>
            </a:r>
            <a:r>
              <a:rPr lang="en-US" altLang="ja-JP" sz="1600" dirty="0" smtClean="0">
                <a:solidFill>
                  <a:schemeClr val="tx1">
                    <a:lumMod val="50000"/>
                    <a:lumOff val="50000"/>
                  </a:schemeClr>
                </a:solidFill>
              </a:rPr>
              <a:t>. Costs, time and money are references </a:t>
            </a:r>
            <a:r>
              <a:rPr lang="en-US" altLang="ja-JP" sz="1600" dirty="0">
                <a:solidFill>
                  <a:schemeClr val="tx1">
                    <a:lumMod val="50000"/>
                    <a:lumOff val="50000"/>
                  </a:schemeClr>
                </a:solidFill>
              </a:rPr>
              <a:t>values estimated by Panasonic</a:t>
            </a:r>
            <a:r>
              <a:rPr lang="en-US" altLang="ja-JP" sz="1600" dirty="0" smtClean="0">
                <a:solidFill>
                  <a:schemeClr val="tx1">
                    <a:lumMod val="50000"/>
                    <a:lumOff val="50000"/>
                  </a:schemeClr>
                </a:solidFill>
              </a:rPr>
              <a:t>.</a:t>
            </a:r>
            <a:endParaRPr lang="ja-JP" altLang="en-US" sz="1600" dirty="0">
              <a:solidFill>
                <a:schemeClr val="tx1">
                  <a:lumMod val="50000"/>
                  <a:lumOff val="50000"/>
                </a:schemeClr>
              </a:solidFill>
            </a:endParaRPr>
          </a:p>
        </p:txBody>
      </p:sp>
      <p:sp>
        <p:nvSpPr>
          <p:cNvPr id="26" name="テキスト ボックス 25"/>
          <p:cNvSpPr txBox="1"/>
          <p:nvPr/>
        </p:nvSpPr>
        <p:spPr>
          <a:xfrm>
            <a:off x="1115616" y="3369389"/>
            <a:ext cx="7375922" cy="1077218"/>
          </a:xfrm>
          <a:prstGeom prst="rect">
            <a:avLst/>
          </a:prstGeom>
          <a:noFill/>
        </p:spPr>
        <p:txBody>
          <a:bodyPr wrap="square" rtlCol="0">
            <a:spAutoFit/>
          </a:bodyPr>
          <a:lstStyle/>
          <a:p>
            <a:r>
              <a:rPr lang="en-US" altLang="ja-JP" sz="1600" dirty="0">
                <a:solidFill>
                  <a:schemeClr val="tx1">
                    <a:lumMod val="50000"/>
                    <a:lumOff val="50000"/>
                  </a:schemeClr>
                </a:solidFill>
              </a:rPr>
              <a:t>HDVC ROI </a:t>
            </a:r>
            <a:r>
              <a:rPr lang="en-US" altLang="ja-JP" sz="1600" dirty="0" smtClean="0">
                <a:solidFill>
                  <a:schemeClr val="tx1">
                    <a:lumMod val="50000"/>
                    <a:lumOff val="50000"/>
                  </a:schemeClr>
                </a:solidFill>
              </a:rPr>
              <a:t>simulator is programmed for online usage. The simulator has four-step </a:t>
            </a:r>
            <a:r>
              <a:rPr lang="en-US" altLang="ja-JP" sz="1600" dirty="0">
                <a:solidFill>
                  <a:schemeClr val="tx1">
                    <a:lumMod val="50000"/>
                    <a:lumOff val="50000"/>
                  </a:schemeClr>
                </a:solidFill>
              </a:rPr>
              <a:t>process. </a:t>
            </a:r>
            <a:r>
              <a:rPr lang="en-US" altLang="ja-JP" sz="1600" dirty="0" smtClean="0">
                <a:solidFill>
                  <a:schemeClr val="tx1">
                    <a:lumMod val="50000"/>
                    <a:lumOff val="50000"/>
                  </a:schemeClr>
                </a:solidFill>
              </a:rPr>
              <a:t>You are asked to input the information of the business trip such </a:t>
            </a:r>
            <a:r>
              <a:rPr lang="en-US" altLang="ja-JP" sz="1600" dirty="0">
                <a:solidFill>
                  <a:schemeClr val="tx1">
                    <a:lumMod val="50000"/>
                    <a:lumOff val="50000"/>
                  </a:schemeClr>
                </a:solidFill>
              </a:rPr>
              <a:t>as </a:t>
            </a:r>
            <a:r>
              <a:rPr lang="en-US" altLang="ja-JP" sz="1600" dirty="0" smtClean="0">
                <a:solidFill>
                  <a:schemeClr val="tx1">
                    <a:lumMod val="50000"/>
                    <a:lumOff val="50000"/>
                  </a:schemeClr>
                </a:solidFill>
              </a:rPr>
              <a:t>departure city,  destination city, number of trips per year, number of people per year etc. </a:t>
            </a:r>
            <a:r>
              <a:rPr lang="en-US" altLang="ja-JP" sz="1600" dirty="0">
                <a:solidFill>
                  <a:schemeClr val="tx1">
                    <a:lumMod val="50000"/>
                    <a:lumOff val="50000"/>
                  </a:schemeClr>
                </a:solidFill>
              </a:rPr>
              <a:t>Then </a:t>
            </a:r>
            <a:r>
              <a:rPr lang="en-US" altLang="ja-JP" sz="1600" dirty="0" smtClean="0">
                <a:solidFill>
                  <a:schemeClr val="tx1">
                    <a:lumMod val="50000"/>
                    <a:lumOff val="50000"/>
                  </a:schemeClr>
                </a:solidFill>
              </a:rPr>
              <a:t>the HDVC adoption pay out period is automatically calculated. </a:t>
            </a:r>
          </a:p>
        </p:txBody>
      </p:sp>
      <p:sp>
        <p:nvSpPr>
          <p:cNvPr id="18" name="Rectangle 4"/>
          <p:cNvSpPr>
            <a:spLocks noChangeArrowheads="1"/>
          </p:cNvSpPr>
          <p:nvPr/>
        </p:nvSpPr>
        <p:spPr bwMode="auto">
          <a:xfrm>
            <a:off x="261938" y="4657398"/>
            <a:ext cx="539750" cy="53975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r>
              <a:rPr lang="en-US" altLang="ja-JP" sz="2800" dirty="0">
                <a:solidFill>
                  <a:schemeClr val="bg1"/>
                </a:solidFill>
                <a:latin typeface="Calibri" pitchFamily="34" charset="0"/>
              </a:rPr>
              <a:t> 3</a:t>
            </a:r>
            <a:r>
              <a:rPr lang="ja-JP" altLang="en-US" sz="2800" dirty="0" smtClean="0">
                <a:solidFill>
                  <a:schemeClr val="bg1"/>
                </a:solidFill>
                <a:latin typeface="Calibri" pitchFamily="34" charset="0"/>
              </a:rPr>
              <a:t> </a:t>
            </a:r>
            <a:endParaRPr lang="ja-JP" altLang="en-US" sz="2800" dirty="0">
              <a:solidFill>
                <a:schemeClr val="bg1"/>
              </a:solidFill>
              <a:latin typeface="Calibri" pitchFamily="34" charset="0"/>
            </a:endParaRPr>
          </a:p>
        </p:txBody>
      </p:sp>
      <p:sp>
        <p:nvSpPr>
          <p:cNvPr id="19" name="Line 9"/>
          <p:cNvSpPr>
            <a:spLocks noChangeShapeType="1"/>
          </p:cNvSpPr>
          <p:nvPr/>
        </p:nvSpPr>
        <p:spPr bwMode="auto">
          <a:xfrm>
            <a:off x="261938" y="5182861"/>
            <a:ext cx="8229600" cy="0"/>
          </a:xfrm>
          <a:prstGeom prst="line">
            <a:avLst/>
          </a:prstGeom>
          <a:noFill/>
          <a:ln w="28575">
            <a:solidFill>
              <a:srgbClr val="00008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lIns="0" tIns="0" rIns="0" bIns="0" anchor="ctr"/>
          <a:lstStyle/>
          <a:p>
            <a:endParaRPr lang="ja-JP" altLang="en-US"/>
          </a:p>
        </p:txBody>
      </p:sp>
      <p:sp>
        <p:nvSpPr>
          <p:cNvPr id="20" name="Rectangle 36"/>
          <p:cNvSpPr>
            <a:spLocks noChangeArrowheads="1"/>
          </p:cNvSpPr>
          <p:nvPr/>
        </p:nvSpPr>
        <p:spPr bwMode="auto">
          <a:xfrm>
            <a:off x="1019176" y="4652759"/>
            <a:ext cx="5618162" cy="461963"/>
          </a:xfrm>
          <a:prstGeom prst="rect">
            <a:avLst/>
          </a:prstGeom>
          <a:noFill/>
          <a:ln>
            <a:noFill/>
          </a:ln>
          <a:effectLst/>
          <a:extLst>
            <a:ext uri="{909E8E84-426E-40DD-AFC4-6F175D3DCCD1}">
              <a14:hiddenFill xmlns:a14="http://schemas.microsoft.com/office/drawing/2010/main">
                <a:solidFill>
                  <a:schemeClr val="folHlink"/>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l"/>
            <a:r>
              <a:rPr lang="en-US" altLang="ja-JP" sz="2800" b="1" dirty="0" smtClean="0">
                <a:latin typeface="Calibri" pitchFamily="34" charset="0"/>
              </a:rPr>
              <a:t>Further usage</a:t>
            </a:r>
            <a:endParaRPr lang="en-US" altLang="ja-JP" sz="2800" b="1" dirty="0">
              <a:latin typeface="Calibri" pitchFamily="34" charset="0"/>
            </a:endParaRPr>
          </a:p>
        </p:txBody>
      </p:sp>
      <p:sp>
        <p:nvSpPr>
          <p:cNvPr id="21" name="テキスト ボックス 20"/>
          <p:cNvSpPr txBox="1"/>
          <p:nvPr/>
        </p:nvSpPr>
        <p:spPr>
          <a:xfrm>
            <a:off x="1115616" y="5201905"/>
            <a:ext cx="7375922" cy="1323439"/>
          </a:xfrm>
          <a:prstGeom prst="rect">
            <a:avLst/>
          </a:prstGeom>
          <a:noFill/>
        </p:spPr>
        <p:txBody>
          <a:bodyPr wrap="square" rtlCol="0">
            <a:spAutoFit/>
          </a:bodyPr>
          <a:lstStyle/>
          <a:p>
            <a:r>
              <a:rPr lang="en-US" altLang="ja-JP" sz="1600" dirty="0">
                <a:solidFill>
                  <a:schemeClr val="tx1">
                    <a:lumMod val="50000"/>
                    <a:lumOff val="50000"/>
                  </a:schemeClr>
                </a:solidFill>
              </a:rPr>
              <a:t>HDVC ROI simulator will be uploaded to </a:t>
            </a:r>
            <a:r>
              <a:rPr lang="en-US" altLang="ja-JP" sz="1600" dirty="0" smtClean="0">
                <a:solidFill>
                  <a:schemeClr val="tx1">
                    <a:lumMod val="50000"/>
                    <a:lumOff val="50000"/>
                  </a:schemeClr>
                </a:solidFill>
              </a:rPr>
              <a:t>panasonic.net by </a:t>
            </a:r>
            <a:r>
              <a:rPr lang="en-US" altLang="ja-JP" sz="1600" dirty="0">
                <a:solidFill>
                  <a:schemeClr val="tx1">
                    <a:lumMod val="50000"/>
                    <a:lumOff val="50000"/>
                  </a:schemeClr>
                </a:solidFill>
              </a:rPr>
              <a:t>Japan</a:t>
            </a:r>
            <a:r>
              <a:rPr lang="en-US" altLang="ja-JP" sz="1600" dirty="0" smtClean="0">
                <a:solidFill>
                  <a:schemeClr val="tx1">
                    <a:lumMod val="50000"/>
                    <a:lumOff val="50000"/>
                  </a:schemeClr>
                </a:solidFill>
              </a:rPr>
              <a:t>. ( Please refer to P.5) We will offer </a:t>
            </a:r>
            <a:r>
              <a:rPr lang="en-US" altLang="ja-JP" sz="1600" dirty="0">
                <a:solidFill>
                  <a:schemeClr val="tx1">
                    <a:lumMod val="50000"/>
                    <a:lumOff val="50000"/>
                  </a:schemeClr>
                </a:solidFill>
              </a:rPr>
              <a:t>HDVC ROI simulator data to sales </a:t>
            </a:r>
            <a:r>
              <a:rPr lang="en-US" altLang="ja-JP" sz="1600" dirty="0" smtClean="0">
                <a:solidFill>
                  <a:schemeClr val="tx1">
                    <a:lumMod val="50000"/>
                    <a:lumOff val="50000"/>
                  </a:schemeClr>
                </a:solidFill>
              </a:rPr>
              <a:t>companies. Sales </a:t>
            </a:r>
            <a:r>
              <a:rPr lang="en-US" altLang="ja-JP" sz="1600" dirty="0">
                <a:solidFill>
                  <a:schemeClr val="tx1">
                    <a:lumMod val="50000"/>
                    <a:lumOff val="50000"/>
                  </a:schemeClr>
                </a:solidFill>
              </a:rPr>
              <a:t>company can </a:t>
            </a:r>
            <a:r>
              <a:rPr lang="en-US" altLang="ja-JP" sz="1600" dirty="0" smtClean="0">
                <a:solidFill>
                  <a:schemeClr val="tx1">
                    <a:lumMod val="50000"/>
                    <a:lumOff val="50000"/>
                  </a:schemeClr>
                </a:solidFill>
              </a:rPr>
              <a:t>upload </a:t>
            </a:r>
            <a:r>
              <a:rPr lang="en-US" altLang="ja-JP" sz="1600" dirty="0">
                <a:solidFill>
                  <a:schemeClr val="tx1">
                    <a:lumMod val="50000"/>
                    <a:lumOff val="50000"/>
                  </a:schemeClr>
                </a:solidFill>
              </a:rPr>
              <a:t>it to </a:t>
            </a:r>
            <a:r>
              <a:rPr lang="en-US" altLang="ja-JP" sz="1600" dirty="0" smtClean="0">
                <a:solidFill>
                  <a:schemeClr val="tx1">
                    <a:lumMod val="50000"/>
                    <a:lumOff val="50000"/>
                  </a:schemeClr>
                </a:solidFill>
              </a:rPr>
              <a:t>their local </a:t>
            </a:r>
            <a:r>
              <a:rPr lang="en-US" altLang="ja-JP" sz="1600" dirty="0" smtClean="0">
                <a:solidFill>
                  <a:schemeClr val="tx1">
                    <a:lumMod val="50000"/>
                    <a:lumOff val="50000"/>
                  </a:schemeClr>
                </a:solidFill>
              </a:rPr>
              <a:t>website. </a:t>
            </a:r>
            <a:r>
              <a:rPr lang="en-US" altLang="ja-JP" sz="1600" dirty="0" smtClean="0">
                <a:solidFill>
                  <a:schemeClr val="tx1">
                    <a:lumMod val="50000"/>
                    <a:lumOff val="50000"/>
                  </a:schemeClr>
                </a:solidFill>
              </a:rPr>
              <a:t>Or pasting a link to our website is also welcome. We have prepared a link banner pic so please feel free to use it on P.6. </a:t>
            </a:r>
            <a:r>
              <a:rPr lang="en-US" altLang="ja-JP" sz="1600" dirty="0">
                <a:solidFill>
                  <a:schemeClr val="tx1">
                    <a:lumMod val="50000"/>
                    <a:lumOff val="50000"/>
                  </a:schemeClr>
                </a:solidFill>
              </a:rPr>
              <a:t>For </a:t>
            </a:r>
            <a:r>
              <a:rPr lang="en-US" altLang="ja-JP" sz="1600" dirty="0" smtClean="0">
                <a:solidFill>
                  <a:schemeClr val="tx1">
                    <a:lumMod val="50000"/>
                    <a:lumOff val="50000"/>
                  </a:schemeClr>
                </a:solidFill>
              </a:rPr>
              <a:t>tablet device usage, the tablet needs to be connected to the network.</a:t>
            </a:r>
            <a:endParaRPr lang="en-US" altLang="ja-JP" sz="1600" dirty="0">
              <a:solidFill>
                <a:schemeClr val="tx1">
                  <a:lumMod val="50000"/>
                  <a:lumOff val="50000"/>
                </a:schemeClr>
              </a:solidFill>
            </a:endParaRPr>
          </a:p>
        </p:txBody>
      </p:sp>
      <p:sp>
        <p:nvSpPr>
          <p:cNvPr id="17" name="スライド番号プレースホルダー 3"/>
          <p:cNvSpPr>
            <a:spLocks noGrp="1"/>
          </p:cNvSpPr>
          <p:nvPr>
            <p:ph type="sldNum" sz="quarter" idx="12"/>
          </p:nvPr>
        </p:nvSpPr>
        <p:spPr>
          <a:xfrm>
            <a:off x="8604448" y="85649"/>
            <a:ext cx="405408" cy="365125"/>
          </a:xfrm>
          <a:ln w="31750" cmpd="dbl">
            <a:noFill/>
          </a:ln>
        </p:spPr>
        <p:txBody>
          <a:bodyPr/>
          <a:lstStyle/>
          <a:p>
            <a:fld id="{118A43CE-5BFF-4F25-B2F9-ED6693B92936}" type="slidenum">
              <a:rPr kumimoji="1" lang="ja-JP" altLang="en-US" sz="3200" smtClean="0">
                <a:solidFill>
                  <a:srgbClr val="FFFF00"/>
                </a:solidFill>
              </a:rPr>
              <a:t>1</a:t>
            </a:fld>
            <a:endParaRPr kumimoji="1" lang="ja-JP" altLang="en-US" sz="3200" dirty="0">
              <a:solidFill>
                <a:srgbClr val="FFFF00"/>
              </a:solidFill>
            </a:endParaRPr>
          </a:p>
        </p:txBody>
      </p:sp>
      <p:sp>
        <p:nvSpPr>
          <p:cNvPr id="22" name="テキスト ボックス 21"/>
          <p:cNvSpPr txBox="1"/>
          <p:nvPr/>
        </p:nvSpPr>
        <p:spPr>
          <a:xfrm>
            <a:off x="7236296" y="600566"/>
            <a:ext cx="1797800" cy="307777"/>
          </a:xfrm>
          <a:prstGeom prst="rect">
            <a:avLst/>
          </a:prstGeom>
          <a:noFill/>
        </p:spPr>
        <p:txBody>
          <a:bodyPr wrap="none" rtlCol="0">
            <a:spAutoFit/>
          </a:bodyPr>
          <a:lstStyle/>
          <a:p>
            <a:r>
              <a:rPr lang="en-US" altLang="ja-JP" sz="1400" dirty="0">
                <a:solidFill>
                  <a:schemeClr val="tx1">
                    <a:lumMod val="50000"/>
                    <a:lumOff val="50000"/>
                  </a:schemeClr>
                </a:solidFill>
              </a:rPr>
              <a:t>A</a:t>
            </a:r>
            <a:r>
              <a:rPr lang="en-US" altLang="ja-JP" sz="1400" dirty="0" smtClean="0">
                <a:solidFill>
                  <a:schemeClr val="tx1">
                    <a:lumMod val="50000"/>
                    <a:lumOff val="50000"/>
                  </a:schemeClr>
                </a:solidFill>
              </a:rPr>
              <a:t>s </a:t>
            </a:r>
            <a:r>
              <a:rPr lang="en-US" altLang="ja-JP" sz="1400" dirty="0">
                <a:solidFill>
                  <a:schemeClr val="tx1">
                    <a:lumMod val="50000"/>
                    <a:lumOff val="50000"/>
                  </a:schemeClr>
                </a:solidFill>
              </a:rPr>
              <a:t>of </a:t>
            </a:r>
            <a:r>
              <a:rPr lang="en-US" altLang="ja-JP" sz="1400" dirty="0" smtClean="0">
                <a:solidFill>
                  <a:schemeClr val="tx1">
                    <a:lumMod val="50000"/>
                    <a:lumOff val="50000"/>
                  </a:schemeClr>
                </a:solidFill>
              </a:rPr>
              <a:t>September 2012</a:t>
            </a:r>
            <a:endParaRPr kumimoji="1" lang="ja-JP" altLang="en-US" sz="1400" dirty="0">
              <a:solidFill>
                <a:schemeClr val="tx1">
                  <a:lumMod val="50000"/>
                  <a:lumOff val="50000"/>
                </a:schemeClr>
              </a:solidFill>
            </a:endParaRPr>
          </a:p>
        </p:txBody>
      </p:sp>
    </p:spTree>
    <p:extLst>
      <p:ext uri="{BB962C8B-B14F-4D97-AF65-F5344CB8AC3E}">
        <p14:creationId xmlns:p14="http://schemas.microsoft.com/office/powerpoint/2010/main" val="238737614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11783" y="1274702"/>
            <a:ext cx="4160217" cy="239156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0172" name="Rectangle 28"/>
          <p:cNvSpPr>
            <a:spLocks noChangeArrowheads="1"/>
          </p:cNvSpPr>
          <p:nvPr/>
        </p:nvSpPr>
        <p:spPr bwMode="auto">
          <a:xfrm>
            <a:off x="750888" y="50800"/>
            <a:ext cx="7642225"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ja-JP" sz="3200" b="1">
                <a:solidFill>
                  <a:schemeClr val="bg1"/>
                </a:solidFill>
                <a:latin typeface="Calibri" pitchFamily="34" charset="0"/>
              </a:rPr>
              <a:t>Panasonic security new debut and direction</a:t>
            </a:r>
            <a:r>
              <a:rPr lang="ja-JP" altLang="en-US" sz="3200" b="1">
                <a:solidFill>
                  <a:schemeClr val="bg1"/>
                </a:solidFill>
                <a:latin typeface="Calibri" pitchFamily="34" charset="0"/>
              </a:rPr>
              <a:t>　</a:t>
            </a:r>
          </a:p>
        </p:txBody>
      </p:sp>
      <p:sp>
        <p:nvSpPr>
          <p:cNvPr id="24" name="Rectangle 6"/>
          <p:cNvSpPr>
            <a:spLocks noChangeArrowheads="1"/>
          </p:cNvSpPr>
          <p:nvPr/>
        </p:nvSpPr>
        <p:spPr bwMode="auto">
          <a:xfrm>
            <a:off x="0" y="0"/>
            <a:ext cx="9144000" cy="53975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3200" b="1" dirty="0" smtClean="0">
                <a:solidFill>
                  <a:schemeClr val="bg1"/>
                </a:solidFill>
                <a:latin typeface="Calibri" pitchFamily="34" charset="0"/>
              </a:rPr>
              <a:t>Instructions</a:t>
            </a:r>
            <a:endParaRPr lang="ja-JP" altLang="en-US" sz="3200" b="1" dirty="0">
              <a:solidFill>
                <a:schemeClr val="bg1"/>
              </a:solidFill>
              <a:latin typeface="Calibri" pitchFamily="34" charset="0"/>
            </a:endParaRPr>
          </a:p>
        </p:txBody>
      </p:sp>
      <p:sp>
        <p:nvSpPr>
          <p:cNvPr id="23" name="正方形/長方形 22"/>
          <p:cNvSpPr/>
          <p:nvPr/>
        </p:nvSpPr>
        <p:spPr>
          <a:xfrm>
            <a:off x="730740" y="1962206"/>
            <a:ext cx="2113067" cy="79208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755576" y="810836"/>
            <a:ext cx="3274679" cy="307777"/>
          </a:xfrm>
          <a:prstGeom prst="rect">
            <a:avLst/>
          </a:prstGeom>
          <a:noFill/>
        </p:spPr>
        <p:txBody>
          <a:bodyPr wrap="none" rtlCol="0">
            <a:spAutoFit/>
          </a:bodyPr>
          <a:lstStyle/>
          <a:p>
            <a:r>
              <a:rPr lang="en-US" altLang="ja-JP" sz="1400" dirty="0">
                <a:solidFill>
                  <a:schemeClr val="tx1">
                    <a:lumMod val="50000"/>
                    <a:lumOff val="50000"/>
                  </a:schemeClr>
                </a:solidFill>
              </a:rPr>
              <a:t>Set the place of departure and </a:t>
            </a:r>
            <a:r>
              <a:rPr lang="en-US" altLang="ja-JP" sz="1400" dirty="0" smtClean="0">
                <a:solidFill>
                  <a:schemeClr val="tx1">
                    <a:lumMod val="50000"/>
                    <a:lumOff val="50000"/>
                  </a:schemeClr>
                </a:solidFill>
              </a:rPr>
              <a:t>destination</a:t>
            </a:r>
            <a:endParaRPr kumimoji="1" lang="ja-JP" altLang="en-US" sz="1400" dirty="0">
              <a:solidFill>
                <a:schemeClr val="tx1">
                  <a:lumMod val="50000"/>
                  <a:lumOff val="50000"/>
                </a:schemeClr>
              </a:solidFill>
            </a:endParaRPr>
          </a:p>
        </p:txBody>
      </p:sp>
      <p:pic>
        <p:nvPicPr>
          <p:cNvPr id="102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788024" y="1286516"/>
            <a:ext cx="4132140" cy="236437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9" name="テキスト ボックス 28"/>
          <p:cNvSpPr txBox="1"/>
          <p:nvPr/>
        </p:nvSpPr>
        <p:spPr>
          <a:xfrm>
            <a:off x="5076056" y="620688"/>
            <a:ext cx="3890745" cy="738664"/>
          </a:xfrm>
          <a:prstGeom prst="rect">
            <a:avLst/>
          </a:prstGeom>
          <a:noFill/>
        </p:spPr>
        <p:txBody>
          <a:bodyPr wrap="none" rtlCol="0">
            <a:spAutoFit/>
          </a:bodyPr>
          <a:lstStyle/>
          <a:p>
            <a:r>
              <a:rPr lang="en-US" altLang="ja-JP" sz="1400" dirty="0">
                <a:solidFill>
                  <a:schemeClr val="tx1">
                    <a:lumMod val="50000"/>
                    <a:lumOff val="50000"/>
                  </a:schemeClr>
                </a:solidFill>
              </a:rPr>
              <a:t>Set </a:t>
            </a:r>
            <a:r>
              <a:rPr lang="en-US" altLang="ja-JP" sz="1400" dirty="0" smtClean="0">
                <a:solidFill>
                  <a:schemeClr val="tx1">
                    <a:lumMod val="50000"/>
                    <a:lumOff val="50000"/>
                  </a:schemeClr>
                </a:solidFill>
              </a:rPr>
              <a:t>detailed trip settings</a:t>
            </a:r>
          </a:p>
          <a:p>
            <a:r>
              <a:rPr lang="en-US" altLang="ja-JP" sz="1400" dirty="0" smtClean="0">
                <a:solidFill>
                  <a:schemeClr val="tx1">
                    <a:lumMod val="50000"/>
                    <a:lumOff val="50000"/>
                  </a:schemeClr>
                </a:solidFill>
              </a:rPr>
              <a:t>(Number of trips, number of people, currency unit</a:t>
            </a:r>
          </a:p>
          <a:p>
            <a:r>
              <a:rPr lang="en-US" altLang="ja-JP" sz="1400" dirty="0" smtClean="0">
                <a:solidFill>
                  <a:schemeClr val="tx1">
                    <a:lumMod val="50000"/>
                    <a:lumOff val="50000"/>
                  </a:schemeClr>
                </a:solidFill>
              </a:rPr>
              <a:t>and average annual salary are variable)</a:t>
            </a:r>
            <a:endParaRPr kumimoji="1" lang="ja-JP" altLang="en-US" sz="1400" dirty="0">
              <a:solidFill>
                <a:schemeClr val="tx1">
                  <a:lumMod val="50000"/>
                  <a:lumOff val="50000"/>
                </a:schemeClr>
              </a:solidFill>
            </a:endParaRPr>
          </a:p>
        </p:txBody>
      </p:sp>
      <p:sp>
        <p:nvSpPr>
          <p:cNvPr id="30" name="正方形/長方形 29"/>
          <p:cNvSpPr/>
          <p:nvPr/>
        </p:nvSpPr>
        <p:spPr>
          <a:xfrm>
            <a:off x="5093027" y="2054905"/>
            <a:ext cx="2287285" cy="8517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36"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65164" y="4389016"/>
            <a:ext cx="3955307" cy="22896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7" name="Picture 2"/>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11782" y="4389016"/>
            <a:ext cx="3944193" cy="227265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8" name="テキスト ボックス 37"/>
          <p:cNvSpPr txBox="1"/>
          <p:nvPr/>
        </p:nvSpPr>
        <p:spPr>
          <a:xfrm>
            <a:off x="453890" y="764704"/>
            <a:ext cx="301686" cy="369332"/>
          </a:xfrm>
          <a:prstGeom prst="rect">
            <a:avLst/>
          </a:prstGeom>
          <a:noFill/>
          <a:ln w="31750" cmpd="dbl">
            <a:solidFill>
              <a:srgbClr val="FFC000"/>
            </a:solidFill>
          </a:ln>
        </p:spPr>
        <p:txBody>
          <a:bodyPr wrap="none" rtlCol="0">
            <a:spAutoFit/>
          </a:bodyPr>
          <a:lstStyle/>
          <a:p>
            <a:r>
              <a:rPr kumimoji="1" lang="en-US" altLang="ja-JP" dirty="0" smtClean="0"/>
              <a:t>1</a:t>
            </a:r>
          </a:p>
        </p:txBody>
      </p:sp>
      <p:sp>
        <p:nvSpPr>
          <p:cNvPr id="39" name="テキスト ボックス 38"/>
          <p:cNvSpPr txBox="1"/>
          <p:nvPr/>
        </p:nvSpPr>
        <p:spPr>
          <a:xfrm>
            <a:off x="4918386" y="3995772"/>
            <a:ext cx="301686" cy="369332"/>
          </a:xfrm>
          <a:prstGeom prst="rect">
            <a:avLst/>
          </a:prstGeom>
          <a:noFill/>
          <a:ln w="31750" cmpd="dbl">
            <a:solidFill>
              <a:srgbClr val="FFC000"/>
            </a:solidFill>
          </a:ln>
        </p:spPr>
        <p:txBody>
          <a:bodyPr wrap="none" rtlCol="0">
            <a:spAutoFit/>
          </a:bodyPr>
          <a:lstStyle/>
          <a:p>
            <a:r>
              <a:rPr lang="en-US" altLang="ja-JP" dirty="0"/>
              <a:t>4</a:t>
            </a:r>
            <a:endParaRPr kumimoji="1" lang="en-US" altLang="ja-JP" dirty="0" smtClean="0"/>
          </a:p>
        </p:txBody>
      </p:sp>
      <p:sp>
        <p:nvSpPr>
          <p:cNvPr id="40" name="正方形/長方形 39"/>
          <p:cNvSpPr/>
          <p:nvPr/>
        </p:nvSpPr>
        <p:spPr>
          <a:xfrm>
            <a:off x="655884" y="5445224"/>
            <a:ext cx="3384376" cy="7293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a:off x="5148064" y="5808221"/>
            <a:ext cx="2304256" cy="635099"/>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2" name="テキスト ボックス 41"/>
          <p:cNvSpPr txBox="1"/>
          <p:nvPr/>
        </p:nvSpPr>
        <p:spPr>
          <a:xfrm>
            <a:off x="810123" y="3913892"/>
            <a:ext cx="3275833" cy="523220"/>
          </a:xfrm>
          <a:prstGeom prst="rect">
            <a:avLst/>
          </a:prstGeom>
          <a:noFill/>
        </p:spPr>
        <p:txBody>
          <a:bodyPr wrap="none" rtlCol="0">
            <a:spAutoFit/>
          </a:bodyPr>
          <a:lstStyle/>
          <a:p>
            <a:r>
              <a:rPr lang="en-US" altLang="ja-JP" sz="1400" dirty="0" smtClean="0">
                <a:solidFill>
                  <a:schemeClr val="tx1">
                    <a:lumMod val="50000"/>
                    <a:lumOff val="50000"/>
                  </a:schemeClr>
                </a:solidFill>
              </a:rPr>
              <a:t>Compare </a:t>
            </a:r>
            <a:r>
              <a:rPr lang="en-US" altLang="ja-JP" sz="1400" dirty="0">
                <a:solidFill>
                  <a:schemeClr val="tx1">
                    <a:lumMod val="50000"/>
                    <a:lumOff val="50000"/>
                  </a:schemeClr>
                </a:solidFill>
              </a:rPr>
              <a:t>costs with </a:t>
            </a:r>
            <a:r>
              <a:rPr lang="en-US" altLang="ja-JP" sz="1400" dirty="0" smtClean="0">
                <a:solidFill>
                  <a:schemeClr val="tx1">
                    <a:lumMod val="50000"/>
                    <a:lumOff val="50000"/>
                  </a:schemeClr>
                </a:solidFill>
              </a:rPr>
              <a:t>trip </a:t>
            </a:r>
            <a:r>
              <a:rPr lang="en-US" altLang="ja-JP" sz="1400" dirty="0">
                <a:solidFill>
                  <a:schemeClr val="tx1">
                    <a:lumMod val="50000"/>
                    <a:lumOff val="50000"/>
                  </a:schemeClr>
                </a:solidFill>
              </a:rPr>
              <a:t>to </a:t>
            </a:r>
            <a:r>
              <a:rPr lang="en-US" altLang="ja-JP" sz="1400" dirty="0" smtClean="0">
                <a:solidFill>
                  <a:schemeClr val="tx1">
                    <a:lumMod val="50000"/>
                    <a:lumOff val="50000"/>
                  </a:schemeClr>
                </a:solidFill>
              </a:rPr>
              <a:t>HDVC system.</a:t>
            </a:r>
          </a:p>
          <a:p>
            <a:r>
              <a:rPr lang="en-US" altLang="ja-JP" sz="1400" dirty="0" smtClean="0">
                <a:solidFill>
                  <a:schemeClr val="tx1">
                    <a:lumMod val="50000"/>
                    <a:lumOff val="50000"/>
                  </a:schemeClr>
                </a:solidFill>
              </a:rPr>
              <a:t>Cost</a:t>
            </a:r>
            <a:r>
              <a:rPr lang="en-US" altLang="ja-JP" sz="1400" dirty="0">
                <a:solidFill>
                  <a:schemeClr val="tx1">
                    <a:lumMod val="50000"/>
                    <a:lumOff val="50000"/>
                  </a:schemeClr>
                </a:solidFill>
              </a:rPr>
              <a:t> </a:t>
            </a:r>
            <a:r>
              <a:rPr lang="en-US" altLang="ja-JP" sz="1400" dirty="0" smtClean="0">
                <a:solidFill>
                  <a:schemeClr val="tx1">
                    <a:lumMod val="50000"/>
                    <a:lumOff val="50000"/>
                  </a:schemeClr>
                </a:solidFill>
              </a:rPr>
              <a:t>effects</a:t>
            </a:r>
            <a:r>
              <a:rPr lang="en-US" altLang="ja-JP" sz="1400" dirty="0">
                <a:solidFill>
                  <a:schemeClr val="tx1">
                    <a:lumMod val="50000"/>
                    <a:lumOff val="50000"/>
                  </a:schemeClr>
                </a:solidFill>
              </a:rPr>
              <a:t> </a:t>
            </a:r>
            <a:r>
              <a:rPr lang="en-US" altLang="ja-JP" sz="1400" dirty="0" smtClean="0">
                <a:solidFill>
                  <a:schemeClr val="tx1">
                    <a:lumMod val="50000"/>
                    <a:lumOff val="50000"/>
                  </a:schemeClr>
                </a:solidFill>
              </a:rPr>
              <a:t>in 4 perspectives can be seen.</a:t>
            </a:r>
            <a:endParaRPr kumimoji="1" lang="ja-JP" altLang="en-US" sz="1400" dirty="0">
              <a:solidFill>
                <a:schemeClr val="tx1">
                  <a:lumMod val="50000"/>
                  <a:lumOff val="50000"/>
                </a:schemeClr>
              </a:solidFill>
            </a:endParaRPr>
          </a:p>
        </p:txBody>
      </p:sp>
      <p:sp>
        <p:nvSpPr>
          <p:cNvPr id="43" name="テキスト ボックス 42"/>
          <p:cNvSpPr txBox="1"/>
          <p:nvPr/>
        </p:nvSpPr>
        <p:spPr>
          <a:xfrm>
            <a:off x="5292080" y="3933056"/>
            <a:ext cx="3528391" cy="523220"/>
          </a:xfrm>
          <a:prstGeom prst="rect">
            <a:avLst/>
          </a:prstGeom>
          <a:noFill/>
        </p:spPr>
        <p:txBody>
          <a:bodyPr wrap="square" rtlCol="0">
            <a:spAutoFit/>
          </a:bodyPr>
          <a:lstStyle/>
          <a:p>
            <a:r>
              <a:rPr lang="en-US" altLang="ja-JP" sz="1400" dirty="0" smtClean="0">
                <a:solidFill>
                  <a:schemeClr val="tx1">
                    <a:lumMod val="50000"/>
                    <a:lumOff val="50000"/>
                  </a:schemeClr>
                </a:solidFill>
              </a:rPr>
              <a:t>Shows </a:t>
            </a:r>
            <a:r>
              <a:rPr lang="en-US" altLang="ja-JP" sz="1400" dirty="0">
                <a:solidFill>
                  <a:schemeClr val="tx1">
                    <a:lumMod val="50000"/>
                    <a:lumOff val="50000"/>
                  </a:schemeClr>
                </a:solidFill>
              </a:rPr>
              <a:t>the </a:t>
            </a:r>
            <a:r>
              <a:rPr lang="en-US" altLang="ja-JP" sz="1400" dirty="0" smtClean="0">
                <a:solidFill>
                  <a:schemeClr val="tx1">
                    <a:lumMod val="50000"/>
                    <a:lumOff val="50000"/>
                  </a:schemeClr>
                </a:solidFill>
              </a:rPr>
              <a:t>initial cost </a:t>
            </a:r>
            <a:r>
              <a:rPr lang="en-US" altLang="ja-JP" sz="1400" dirty="0">
                <a:solidFill>
                  <a:schemeClr val="tx1">
                    <a:lumMod val="50000"/>
                    <a:lumOff val="50000"/>
                  </a:schemeClr>
                </a:solidFill>
              </a:rPr>
              <a:t>for adopting the </a:t>
            </a:r>
            <a:r>
              <a:rPr lang="en-US" altLang="ja-JP" sz="1400" dirty="0" smtClean="0">
                <a:solidFill>
                  <a:schemeClr val="tx1">
                    <a:lumMod val="50000"/>
                    <a:lumOff val="50000"/>
                  </a:schemeClr>
                </a:solidFill>
              </a:rPr>
              <a:t>system and its pay out period.</a:t>
            </a:r>
            <a:endParaRPr lang="en-US" altLang="ja-JP" sz="1400" dirty="0">
              <a:solidFill>
                <a:schemeClr val="tx1">
                  <a:lumMod val="50000"/>
                  <a:lumOff val="50000"/>
                </a:schemeClr>
              </a:solidFill>
            </a:endParaRPr>
          </a:p>
        </p:txBody>
      </p:sp>
      <p:sp>
        <p:nvSpPr>
          <p:cNvPr id="19" name="テキスト ボックス 18"/>
          <p:cNvSpPr txBox="1"/>
          <p:nvPr/>
        </p:nvSpPr>
        <p:spPr>
          <a:xfrm>
            <a:off x="4794176" y="736303"/>
            <a:ext cx="301686" cy="369332"/>
          </a:xfrm>
          <a:prstGeom prst="rect">
            <a:avLst/>
          </a:prstGeom>
          <a:noFill/>
          <a:ln w="31750" cmpd="dbl">
            <a:solidFill>
              <a:srgbClr val="FFC000"/>
            </a:solidFill>
          </a:ln>
        </p:spPr>
        <p:txBody>
          <a:bodyPr wrap="none" rtlCol="0">
            <a:spAutoFit/>
          </a:bodyPr>
          <a:lstStyle/>
          <a:p>
            <a:r>
              <a:rPr lang="en-US" altLang="ja-JP" dirty="0"/>
              <a:t>2</a:t>
            </a:r>
            <a:endParaRPr kumimoji="1" lang="en-US" altLang="ja-JP" dirty="0" smtClean="0"/>
          </a:p>
        </p:txBody>
      </p:sp>
      <p:sp>
        <p:nvSpPr>
          <p:cNvPr id="20" name="テキスト ボックス 19"/>
          <p:cNvSpPr txBox="1"/>
          <p:nvPr/>
        </p:nvSpPr>
        <p:spPr>
          <a:xfrm>
            <a:off x="476407" y="3980383"/>
            <a:ext cx="301686" cy="369332"/>
          </a:xfrm>
          <a:prstGeom prst="rect">
            <a:avLst/>
          </a:prstGeom>
          <a:noFill/>
          <a:ln w="31750" cmpd="dbl">
            <a:solidFill>
              <a:srgbClr val="FFC000"/>
            </a:solidFill>
          </a:ln>
        </p:spPr>
        <p:txBody>
          <a:bodyPr wrap="none" rtlCol="0">
            <a:spAutoFit/>
          </a:bodyPr>
          <a:lstStyle/>
          <a:p>
            <a:r>
              <a:rPr lang="en-US" altLang="ja-JP" dirty="0"/>
              <a:t>3</a:t>
            </a:r>
            <a:endParaRPr kumimoji="1" lang="en-US" altLang="ja-JP" dirty="0" smtClean="0"/>
          </a:p>
        </p:txBody>
      </p:sp>
      <p:sp>
        <p:nvSpPr>
          <p:cNvPr id="21" name="スライド番号プレースホルダー 3"/>
          <p:cNvSpPr>
            <a:spLocks noGrp="1"/>
          </p:cNvSpPr>
          <p:nvPr>
            <p:ph type="sldNum" sz="quarter" idx="12"/>
          </p:nvPr>
        </p:nvSpPr>
        <p:spPr>
          <a:xfrm>
            <a:off x="8604448" y="85649"/>
            <a:ext cx="405408" cy="365125"/>
          </a:xfrm>
        </p:spPr>
        <p:txBody>
          <a:bodyPr/>
          <a:lstStyle/>
          <a:p>
            <a:fld id="{118A43CE-5BFF-4F25-B2F9-ED6693B92936}" type="slidenum">
              <a:rPr kumimoji="1" lang="ja-JP" altLang="en-US" sz="3200" smtClean="0">
                <a:solidFill>
                  <a:srgbClr val="FFFF00"/>
                </a:solidFill>
              </a:rPr>
              <a:t>2</a:t>
            </a:fld>
            <a:endParaRPr kumimoji="1" lang="ja-JP" altLang="en-US" sz="3200">
              <a:solidFill>
                <a:srgbClr val="FFFF00"/>
              </a:solidFill>
            </a:endParaRPr>
          </a:p>
        </p:txBody>
      </p:sp>
    </p:spTree>
    <p:extLst>
      <p:ext uri="{BB962C8B-B14F-4D97-AF65-F5344CB8AC3E}">
        <p14:creationId xmlns:p14="http://schemas.microsoft.com/office/powerpoint/2010/main" val="3362857654"/>
      </p:ext>
    </p:extLst>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28"/>
          <p:cNvSpPr>
            <a:spLocks noChangeArrowheads="1"/>
          </p:cNvSpPr>
          <p:nvPr/>
        </p:nvSpPr>
        <p:spPr bwMode="auto">
          <a:xfrm>
            <a:off x="750888" y="50800"/>
            <a:ext cx="7642225"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ja-JP" sz="3200" b="1">
                <a:solidFill>
                  <a:schemeClr val="bg1"/>
                </a:solidFill>
                <a:latin typeface="Calibri" pitchFamily="34" charset="0"/>
              </a:rPr>
              <a:t>Panasonic security new debut and direction</a:t>
            </a:r>
            <a:r>
              <a:rPr lang="ja-JP" altLang="en-US" sz="3200" b="1">
                <a:solidFill>
                  <a:schemeClr val="bg1"/>
                </a:solidFill>
                <a:latin typeface="Calibri" pitchFamily="34" charset="0"/>
              </a:rPr>
              <a:t>　</a:t>
            </a:r>
          </a:p>
        </p:txBody>
      </p:sp>
      <p:sp>
        <p:nvSpPr>
          <p:cNvPr id="17" name="Rectangle 6"/>
          <p:cNvSpPr>
            <a:spLocks noChangeArrowheads="1"/>
          </p:cNvSpPr>
          <p:nvPr/>
        </p:nvSpPr>
        <p:spPr bwMode="auto">
          <a:xfrm>
            <a:off x="0" y="0"/>
            <a:ext cx="9144000" cy="53975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3200" b="1" dirty="0" smtClean="0">
                <a:solidFill>
                  <a:schemeClr val="bg1"/>
                </a:solidFill>
                <a:latin typeface="Calibri" pitchFamily="34" charset="0"/>
              </a:rPr>
              <a:t>Cost Reduction Effects</a:t>
            </a:r>
            <a:endParaRPr lang="ja-JP" altLang="en-US" sz="3200" b="1" dirty="0">
              <a:solidFill>
                <a:schemeClr val="bg1"/>
              </a:solidFill>
              <a:latin typeface="Calibri" pitchFamily="34" charset="0"/>
            </a:endParaRPr>
          </a:p>
        </p:txBody>
      </p:sp>
      <p:sp>
        <p:nvSpPr>
          <p:cNvPr id="21" name="テキスト ボックス 20"/>
          <p:cNvSpPr txBox="1"/>
          <p:nvPr/>
        </p:nvSpPr>
        <p:spPr>
          <a:xfrm>
            <a:off x="602254" y="697919"/>
            <a:ext cx="7370992" cy="738664"/>
          </a:xfrm>
          <a:prstGeom prst="rect">
            <a:avLst/>
          </a:prstGeom>
          <a:noFill/>
        </p:spPr>
        <p:txBody>
          <a:bodyPr wrap="none" rtlCol="0">
            <a:spAutoFit/>
          </a:bodyPr>
          <a:lstStyle/>
          <a:p>
            <a:r>
              <a:rPr lang="en-US" altLang="ja-JP" sz="1400" dirty="0" smtClean="0">
                <a:solidFill>
                  <a:schemeClr val="tx1">
                    <a:lumMod val="50000"/>
                    <a:lumOff val="50000"/>
                  </a:schemeClr>
                </a:solidFill>
              </a:rPr>
              <a:t>Further comparison between business trip and HDVC adoption cost is also analyzed automatically.</a:t>
            </a:r>
          </a:p>
          <a:p>
            <a:r>
              <a:rPr lang="en-US" altLang="ja-JP" sz="1400" dirty="0">
                <a:solidFill>
                  <a:schemeClr val="tx1">
                    <a:lumMod val="50000"/>
                    <a:lumOff val="50000"/>
                  </a:schemeClr>
                </a:solidFill>
              </a:rPr>
              <a:t>This screen displays the annual travel costs, salary costs, travel time, and CO</a:t>
            </a:r>
            <a:r>
              <a:rPr lang="en-US" altLang="ja-JP" sz="1400" baseline="-25000" dirty="0">
                <a:solidFill>
                  <a:schemeClr val="tx1">
                    <a:lumMod val="50000"/>
                    <a:lumOff val="50000"/>
                  </a:schemeClr>
                </a:solidFill>
              </a:rPr>
              <a:t>2</a:t>
            </a:r>
            <a:r>
              <a:rPr lang="en-US" altLang="ja-JP" sz="1400" dirty="0">
                <a:solidFill>
                  <a:schemeClr val="tx1">
                    <a:lumMod val="50000"/>
                    <a:lumOff val="50000"/>
                  </a:schemeClr>
                </a:solidFill>
              </a:rPr>
              <a:t> emissions</a:t>
            </a:r>
            <a:r>
              <a:rPr lang="en-US" altLang="ja-JP" sz="1400" dirty="0" smtClean="0">
                <a:solidFill>
                  <a:schemeClr val="tx1">
                    <a:lumMod val="50000"/>
                    <a:lumOff val="50000"/>
                  </a:schemeClr>
                </a:solidFill>
              </a:rPr>
              <a:t>.</a:t>
            </a:r>
          </a:p>
          <a:p>
            <a:r>
              <a:rPr lang="en-US" altLang="ja-JP" sz="1400" dirty="0" smtClean="0">
                <a:solidFill>
                  <a:schemeClr val="tx1">
                    <a:lumMod val="50000"/>
                    <a:lumOff val="50000"/>
                  </a:schemeClr>
                </a:solidFill>
              </a:rPr>
              <a:t>The </a:t>
            </a:r>
            <a:r>
              <a:rPr lang="en-US" altLang="ja-JP" sz="1400" dirty="0">
                <a:solidFill>
                  <a:schemeClr val="tx1">
                    <a:lumMod val="50000"/>
                    <a:lumOff val="50000"/>
                  </a:schemeClr>
                </a:solidFill>
              </a:rPr>
              <a:t>values in the graph indicate the ratio of reduction due to adopting an </a:t>
            </a:r>
            <a:r>
              <a:rPr lang="en-US" altLang="ja-JP" sz="1400" dirty="0" smtClean="0">
                <a:solidFill>
                  <a:schemeClr val="tx1">
                    <a:lumMod val="50000"/>
                    <a:lumOff val="50000"/>
                  </a:schemeClr>
                </a:solidFill>
              </a:rPr>
              <a:t>HDVC.</a:t>
            </a:r>
          </a:p>
        </p:txBody>
      </p:sp>
      <p:pic>
        <p:nvPicPr>
          <p:cNvPr id="1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97814" y="1508591"/>
            <a:ext cx="6748371" cy="38884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0" name="正方形/長方形 19"/>
          <p:cNvSpPr/>
          <p:nvPr/>
        </p:nvSpPr>
        <p:spPr>
          <a:xfrm>
            <a:off x="1676944" y="3310215"/>
            <a:ext cx="5760640" cy="11507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1743140" y="3356992"/>
            <a:ext cx="301686" cy="369332"/>
          </a:xfrm>
          <a:prstGeom prst="rect">
            <a:avLst/>
          </a:prstGeom>
          <a:solidFill>
            <a:srgbClr val="FFFF00"/>
          </a:solidFill>
          <a:ln w="19050">
            <a:solidFill>
              <a:schemeClr val="tx1"/>
            </a:solidFill>
          </a:ln>
        </p:spPr>
        <p:txBody>
          <a:bodyPr wrap="none" rtlCol="0">
            <a:spAutoFit/>
          </a:bodyPr>
          <a:lstStyle/>
          <a:p>
            <a:r>
              <a:rPr kumimoji="1" lang="en-US" altLang="ja-JP" dirty="0" smtClean="0"/>
              <a:t>1</a:t>
            </a:r>
            <a:endParaRPr kumimoji="1" lang="ja-JP" altLang="en-US" dirty="0"/>
          </a:p>
        </p:txBody>
      </p:sp>
      <p:sp>
        <p:nvSpPr>
          <p:cNvPr id="26" name="テキスト ボックス 25"/>
          <p:cNvSpPr txBox="1"/>
          <p:nvPr/>
        </p:nvSpPr>
        <p:spPr>
          <a:xfrm>
            <a:off x="3149002" y="3350242"/>
            <a:ext cx="301686" cy="369332"/>
          </a:xfrm>
          <a:prstGeom prst="rect">
            <a:avLst/>
          </a:prstGeom>
          <a:solidFill>
            <a:srgbClr val="FFFF00"/>
          </a:solidFill>
          <a:ln w="19050">
            <a:solidFill>
              <a:schemeClr val="tx1"/>
            </a:solidFill>
          </a:ln>
        </p:spPr>
        <p:txBody>
          <a:bodyPr wrap="none" rtlCol="0">
            <a:spAutoFit/>
          </a:bodyPr>
          <a:lstStyle/>
          <a:p>
            <a:r>
              <a:rPr lang="en-US" altLang="ja-JP" dirty="0"/>
              <a:t>2</a:t>
            </a:r>
            <a:endParaRPr kumimoji="1" lang="ja-JP" altLang="en-US" dirty="0"/>
          </a:p>
        </p:txBody>
      </p:sp>
      <p:sp>
        <p:nvSpPr>
          <p:cNvPr id="27" name="テキスト ボックス 26"/>
          <p:cNvSpPr txBox="1"/>
          <p:nvPr/>
        </p:nvSpPr>
        <p:spPr>
          <a:xfrm>
            <a:off x="4553953" y="3336410"/>
            <a:ext cx="301686" cy="369332"/>
          </a:xfrm>
          <a:prstGeom prst="rect">
            <a:avLst/>
          </a:prstGeom>
          <a:solidFill>
            <a:srgbClr val="FFFF00"/>
          </a:solidFill>
          <a:ln w="19050">
            <a:solidFill>
              <a:schemeClr val="tx1"/>
            </a:solidFill>
          </a:ln>
        </p:spPr>
        <p:txBody>
          <a:bodyPr wrap="none" rtlCol="0">
            <a:spAutoFit/>
          </a:bodyPr>
          <a:lstStyle/>
          <a:p>
            <a:r>
              <a:rPr kumimoji="1" lang="en-US" altLang="ja-JP" dirty="0" smtClean="0"/>
              <a:t>3</a:t>
            </a:r>
            <a:endParaRPr kumimoji="1" lang="ja-JP" altLang="en-US" dirty="0"/>
          </a:p>
        </p:txBody>
      </p:sp>
      <p:sp>
        <p:nvSpPr>
          <p:cNvPr id="28" name="テキスト ボックス 27"/>
          <p:cNvSpPr txBox="1"/>
          <p:nvPr/>
        </p:nvSpPr>
        <p:spPr>
          <a:xfrm>
            <a:off x="5918206" y="3353958"/>
            <a:ext cx="301686" cy="369332"/>
          </a:xfrm>
          <a:prstGeom prst="rect">
            <a:avLst/>
          </a:prstGeom>
          <a:solidFill>
            <a:srgbClr val="FFFF00"/>
          </a:solidFill>
          <a:ln w="19050">
            <a:solidFill>
              <a:schemeClr val="tx1"/>
            </a:solidFill>
          </a:ln>
        </p:spPr>
        <p:txBody>
          <a:bodyPr wrap="none" rtlCol="0">
            <a:spAutoFit/>
          </a:bodyPr>
          <a:lstStyle/>
          <a:p>
            <a:r>
              <a:rPr kumimoji="1" lang="en-US" altLang="ja-JP" dirty="0" smtClean="0"/>
              <a:t>4</a:t>
            </a:r>
            <a:endParaRPr kumimoji="1" lang="ja-JP" altLang="en-US" dirty="0"/>
          </a:p>
        </p:txBody>
      </p:sp>
      <p:sp>
        <p:nvSpPr>
          <p:cNvPr id="3" name="テキスト ボックス 2"/>
          <p:cNvSpPr txBox="1"/>
          <p:nvPr/>
        </p:nvSpPr>
        <p:spPr>
          <a:xfrm>
            <a:off x="1717142" y="5517232"/>
            <a:ext cx="5141216" cy="1200329"/>
          </a:xfrm>
          <a:prstGeom prst="rect">
            <a:avLst/>
          </a:prstGeom>
          <a:noFill/>
        </p:spPr>
        <p:txBody>
          <a:bodyPr wrap="none" rtlCol="0">
            <a:spAutoFit/>
          </a:bodyPr>
          <a:lstStyle/>
          <a:p>
            <a:r>
              <a:rPr kumimoji="1" lang="en-US" altLang="ja-JP" dirty="0" smtClean="0"/>
              <a:t>1</a:t>
            </a:r>
            <a:r>
              <a:rPr kumimoji="1" lang="en-US" altLang="ja-JP" dirty="0" smtClean="0">
                <a:solidFill>
                  <a:schemeClr val="tx1">
                    <a:lumMod val="50000"/>
                    <a:lumOff val="50000"/>
                  </a:schemeClr>
                </a:solidFill>
              </a:rPr>
              <a:t>  The annual trave</a:t>
            </a:r>
            <a:r>
              <a:rPr lang="en-US" altLang="ja-JP" dirty="0" smtClean="0">
                <a:solidFill>
                  <a:schemeClr val="tx1">
                    <a:lumMod val="50000"/>
                    <a:lumOff val="50000"/>
                  </a:schemeClr>
                </a:solidFill>
              </a:rPr>
              <a:t>l expense </a:t>
            </a:r>
            <a:endParaRPr kumimoji="1" lang="en-US" altLang="ja-JP" dirty="0" smtClean="0">
              <a:solidFill>
                <a:schemeClr val="tx1">
                  <a:lumMod val="50000"/>
                  <a:lumOff val="50000"/>
                </a:schemeClr>
              </a:solidFill>
            </a:endParaRPr>
          </a:p>
          <a:p>
            <a:r>
              <a:rPr lang="en-US" altLang="ja-JP" dirty="0" smtClean="0"/>
              <a:t>2</a:t>
            </a:r>
            <a:r>
              <a:rPr lang="en-US" altLang="ja-JP" dirty="0" smtClean="0">
                <a:solidFill>
                  <a:schemeClr val="tx1">
                    <a:lumMod val="50000"/>
                    <a:lumOff val="50000"/>
                  </a:schemeClr>
                </a:solidFill>
              </a:rPr>
              <a:t>  The annual labor cost for holding meetings</a:t>
            </a:r>
          </a:p>
          <a:p>
            <a:r>
              <a:rPr kumimoji="1" lang="en-US" altLang="ja-JP" dirty="0" smtClean="0"/>
              <a:t>3</a:t>
            </a:r>
            <a:r>
              <a:rPr kumimoji="1" lang="en-US" altLang="ja-JP" dirty="0" smtClean="0">
                <a:solidFill>
                  <a:schemeClr val="tx1">
                    <a:lumMod val="50000"/>
                    <a:lumOff val="50000"/>
                  </a:schemeClr>
                </a:solidFill>
              </a:rPr>
              <a:t>  The total time required for the whole business trip</a:t>
            </a:r>
          </a:p>
          <a:p>
            <a:r>
              <a:rPr lang="en-US" altLang="ja-JP" dirty="0" smtClean="0"/>
              <a:t>4</a:t>
            </a:r>
            <a:r>
              <a:rPr lang="en-US" altLang="ja-JP" dirty="0" smtClean="0">
                <a:solidFill>
                  <a:schemeClr val="tx1">
                    <a:lumMod val="50000"/>
                    <a:lumOff val="50000"/>
                  </a:schemeClr>
                </a:solidFill>
              </a:rPr>
              <a:t>  The amount of CO2</a:t>
            </a:r>
            <a:r>
              <a:rPr lang="ja-JP" altLang="en-US" dirty="0">
                <a:solidFill>
                  <a:schemeClr val="tx1">
                    <a:lumMod val="50000"/>
                    <a:lumOff val="50000"/>
                  </a:schemeClr>
                </a:solidFill>
              </a:rPr>
              <a:t> </a:t>
            </a:r>
            <a:r>
              <a:rPr lang="en-US" altLang="ja-JP" dirty="0" smtClean="0">
                <a:solidFill>
                  <a:schemeClr val="tx1">
                    <a:lumMod val="50000"/>
                    <a:lumOff val="50000"/>
                  </a:schemeClr>
                </a:solidFill>
              </a:rPr>
              <a:t>emission</a:t>
            </a:r>
            <a:endParaRPr kumimoji="1" lang="ja-JP" altLang="en-US" dirty="0">
              <a:solidFill>
                <a:schemeClr val="tx1">
                  <a:lumMod val="50000"/>
                  <a:lumOff val="50000"/>
                </a:schemeClr>
              </a:solidFill>
            </a:endParaRPr>
          </a:p>
        </p:txBody>
      </p:sp>
      <p:sp>
        <p:nvSpPr>
          <p:cNvPr id="23" name="スライド番号プレースホルダー 3"/>
          <p:cNvSpPr>
            <a:spLocks noGrp="1"/>
          </p:cNvSpPr>
          <p:nvPr>
            <p:ph type="sldNum" sz="quarter" idx="12"/>
          </p:nvPr>
        </p:nvSpPr>
        <p:spPr>
          <a:xfrm>
            <a:off x="8604448" y="85649"/>
            <a:ext cx="405408" cy="365125"/>
          </a:xfrm>
        </p:spPr>
        <p:txBody>
          <a:bodyPr/>
          <a:lstStyle/>
          <a:p>
            <a:fld id="{118A43CE-5BFF-4F25-B2F9-ED6693B92936}" type="slidenum">
              <a:rPr kumimoji="1" lang="ja-JP" altLang="en-US" sz="3200" smtClean="0">
                <a:solidFill>
                  <a:srgbClr val="FFFF00"/>
                </a:solidFill>
              </a:rPr>
              <a:t>3</a:t>
            </a:fld>
            <a:endParaRPr kumimoji="1" lang="ja-JP" altLang="en-US" sz="3200">
              <a:solidFill>
                <a:srgbClr val="FFFF00"/>
              </a:solidFill>
            </a:endParaRPr>
          </a:p>
        </p:txBody>
      </p:sp>
    </p:spTree>
    <p:extLst>
      <p:ext uri="{BB962C8B-B14F-4D97-AF65-F5344CB8AC3E}">
        <p14:creationId xmlns:p14="http://schemas.microsoft.com/office/powerpoint/2010/main" val="42951903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71111" y="2348880"/>
            <a:ext cx="6201778" cy="35900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0172" name="Rectangle 28"/>
          <p:cNvSpPr>
            <a:spLocks noChangeArrowheads="1"/>
          </p:cNvSpPr>
          <p:nvPr/>
        </p:nvSpPr>
        <p:spPr bwMode="auto">
          <a:xfrm>
            <a:off x="750888" y="50800"/>
            <a:ext cx="7642225"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ja-JP" sz="3200" b="1">
                <a:solidFill>
                  <a:schemeClr val="bg1"/>
                </a:solidFill>
                <a:latin typeface="Calibri" pitchFamily="34" charset="0"/>
              </a:rPr>
              <a:t>Panasonic security new debut and direction</a:t>
            </a:r>
            <a:r>
              <a:rPr lang="ja-JP" altLang="en-US" sz="3200" b="1">
                <a:solidFill>
                  <a:schemeClr val="bg1"/>
                </a:solidFill>
                <a:latin typeface="Calibri" pitchFamily="34" charset="0"/>
              </a:rPr>
              <a:t>　</a:t>
            </a:r>
          </a:p>
        </p:txBody>
      </p:sp>
      <p:sp>
        <p:nvSpPr>
          <p:cNvPr id="24" name="Rectangle 6"/>
          <p:cNvSpPr>
            <a:spLocks noChangeArrowheads="1"/>
          </p:cNvSpPr>
          <p:nvPr/>
        </p:nvSpPr>
        <p:spPr bwMode="auto">
          <a:xfrm>
            <a:off x="0" y="0"/>
            <a:ext cx="9144000" cy="53975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3200" b="1" dirty="0" smtClean="0">
                <a:solidFill>
                  <a:schemeClr val="bg1"/>
                </a:solidFill>
                <a:latin typeface="Calibri" pitchFamily="34" charset="0"/>
              </a:rPr>
              <a:t>Pay-Out Period Effects</a:t>
            </a:r>
            <a:endParaRPr lang="ja-JP" altLang="en-US" sz="3200" b="1" dirty="0">
              <a:solidFill>
                <a:schemeClr val="bg1"/>
              </a:solidFill>
              <a:latin typeface="Calibri" pitchFamily="34" charset="0"/>
            </a:endParaRPr>
          </a:p>
        </p:txBody>
      </p:sp>
      <p:sp>
        <p:nvSpPr>
          <p:cNvPr id="23" name="正方形/長方形 22"/>
          <p:cNvSpPr/>
          <p:nvPr/>
        </p:nvSpPr>
        <p:spPr>
          <a:xfrm>
            <a:off x="1835697" y="4714810"/>
            <a:ext cx="3816423"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テキスト ボックス 24"/>
          <p:cNvSpPr txBox="1"/>
          <p:nvPr/>
        </p:nvSpPr>
        <p:spPr>
          <a:xfrm>
            <a:off x="1294564" y="936806"/>
            <a:ext cx="6929397" cy="1138773"/>
          </a:xfrm>
          <a:prstGeom prst="rect">
            <a:avLst/>
          </a:prstGeom>
          <a:noFill/>
        </p:spPr>
        <p:txBody>
          <a:bodyPr wrap="none" rtlCol="0">
            <a:spAutoFit/>
          </a:bodyPr>
          <a:lstStyle/>
          <a:p>
            <a:r>
              <a:rPr lang="en-US" altLang="ja-JP" dirty="0" smtClean="0">
                <a:solidFill>
                  <a:schemeClr val="tx1">
                    <a:lumMod val="50000"/>
                    <a:lumOff val="50000"/>
                  </a:schemeClr>
                </a:solidFill>
              </a:rPr>
              <a:t>HDVC ROI simulator shows </a:t>
            </a:r>
            <a:r>
              <a:rPr lang="en-US" altLang="ja-JP" dirty="0">
                <a:solidFill>
                  <a:schemeClr val="tx1">
                    <a:lumMod val="50000"/>
                    <a:lumOff val="50000"/>
                  </a:schemeClr>
                </a:solidFill>
              </a:rPr>
              <a:t>the </a:t>
            </a:r>
            <a:r>
              <a:rPr lang="en-US" altLang="ja-JP" dirty="0" smtClean="0">
                <a:solidFill>
                  <a:schemeClr val="tx1">
                    <a:lumMod val="50000"/>
                    <a:lumOff val="50000"/>
                  </a:schemeClr>
                </a:solidFill>
              </a:rPr>
              <a:t>initial cost </a:t>
            </a:r>
            <a:r>
              <a:rPr lang="en-US" altLang="ja-JP" dirty="0">
                <a:solidFill>
                  <a:schemeClr val="tx1">
                    <a:lumMod val="50000"/>
                    <a:lumOff val="50000"/>
                  </a:schemeClr>
                </a:solidFill>
              </a:rPr>
              <a:t>for adopting the </a:t>
            </a:r>
            <a:r>
              <a:rPr lang="en-US" altLang="ja-JP" dirty="0" smtClean="0">
                <a:solidFill>
                  <a:schemeClr val="tx1">
                    <a:lumMod val="50000"/>
                    <a:lumOff val="50000"/>
                  </a:schemeClr>
                </a:solidFill>
              </a:rPr>
              <a:t>HDVC system</a:t>
            </a:r>
          </a:p>
          <a:p>
            <a:r>
              <a:rPr lang="en-US" altLang="ja-JP" dirty="0">
                <a:solidFill>
                  <a:schemeClr val="tx1">
                    <a:lumMod val="50000"/>
                    <a:lumOff val="50000"/>
                  </a:schemeClr>
                </a:solidFill>
              </a:rPr>
              <a:t>a</a:t>
            </a:r>
            <a:r>
              <a:rPr lang="en-US" altLang="ja-JP" dirty="0" smtClean="0">
                <a:solidFill>
                  <a:schemeClr val="tx1">
                    <a:lumMod val="50000"/>
                    <a:lumOff val="50000"/>
                  </a:schemeClr>
                </a:solidFill>
              </a:rPr>
              <a:t>nd its pay out period. You </a:t>
            </a:r>
            <a:r>
              <a:rPr lang="en-US" altLang="ja-JP" dirty="0">
                <a:solidFill>
                  <a:schemeClr val="tx1">
                    <a:lumMod val="50000"/>
                    <a:lumOff val="50000"/>
                  </a:schemeClr>
                </a:solidFill>
              </a:rPr>
              <a:t>can </a:t>
            </a:r>
            <a:r>
              <a:rPr lang="en-US" altLang="ja-JP" dirty="0" smtClean="0">
                <a:solidFill>
                  <a:schemeClr val="tx1">
                    <a:lumMod val="50000"/>
                    <a:lumOff val="50000"/>
                  </a:schemeClr>
                </a:solidFill>
              </a:rPr>
              <a:t>easily show how much the HDVC system</a:t>
            </a:r>
          </a:p>
          <a:p>
            <a:r>
              <a:rPr lang="en-US" altLang="ja-JP" dirty="0" smtClean="0">
                <a:solidFill>
                  <a:schemeClr val="tx1">
                    <a:lumMod val="50000"/>
                    <a:lumOff val="50000"/>
                  </a:schemeClr>
                </a:solidFill>
              </a:rPr>
              <a:t>saves money and time for the customers. </a:t>
            </a:r>
          </a:p>
          <a:p>
            <a:r>
              <a:rPr lang="en-US" altLang="ja-JP" sz="1400" dirty="0" smtClean="0">
                <a:solidFill>
                  <a:schemeClr val="tx1">
                    <a:lumMod val="50000"/>
                    <a:lumOff val="50000"/>
                  </a:schemeClr>
                </a:solidFill>
              </a:rPr>
              <a:t>*Price of two HDVC units can be changed.</a:t>
            </a:r>
          </a:p>
        </p:txBody>
      </p:sp>
      <p:sp>
        <p:nvSpPr>
          <p:cNvPr id="7" name="スライド番号プレースホルダー 3"/>
          <p:cNvSpPr>
            <a:spLocks noGrp="1"/>
          </p:cNvSpPr>
          <p:nvPr>
            <p:ph type="sldNum" sz="quarter" idx="12"/>
          </p:nvPr>
        </p:nvSpPr>
        <p:spPr>
          <a:xfrm>
            <a:off x="8604448" y="85649"/>
            <a:ext cx="405408" cy="365125"/>
          </a:xfrm>
        </p:spPr>
        <p:txBody>
          <a:bodyPr/>
          <a:lstStyle/>
          <a:p>
            <a:fld id="{118A43CE-5BFF-4F25-B2F9-ED6693B92936}" type="slidenum">
              <a:rPr kumimoji="1" lang="ja-JP" altLang="en-US" sz="3200" smtClean="0">
                <a:solidFill>
                  <a:srgbClr val="FFFF00"/>
                </a:solidFill>
              </a:rPr>
              <a:t>4</a:t>
            </a:fld>
            <a:endParaRPr kumimoji="1" lang="ja-JP" altLang="en-US" sz="3200">
              <a:solidFill>
                <a:srgbClr val="FFFF00"/>
              </a:solidFill>
            </a:endParaRPr>
          </a:p>
        </p:txBody>
      </p:sp>
    </p:spTree>
    <p:extLst>
      <p:ext uri="{BB962C8B-B14F-4D97-AF65-F5344CB8AC3E}">
        <p14:creationId xmlns:p14="http://schemas.microsoft.com/office/powerpoint/2010/main" val="1149572975"/>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テキスト ボックス 3"/>
          <p:cNvSpPr txBox="1"/>
          <p:nvPr/>
        </p:nvSpPr>
        <p:spPr>
          <a:xfrm>
            <a:off x="1133965" y="1914821"/>
            <a:ext cx="2919389" cy="246221"/>
          </a:xfrm>
          <a:prstGeom prst="rect">
            <a:avLst/>
          </a:prstGeom>
          <a:noFill/>
        </p:spPr>
        <p:txBody>
          <a:bodyPr wrap="none" rtlCol="0">
            <a:spAutoFit/>
          </a:bodyPr>
          <a:lstStyle/>
          <a:p>
            <a:r>
              <a:rPr lang="en-US" altLang="ja-JP" sz="1000" dirty="0" smtClean="0">
                <a:hlinkClick r:id="rId3"/>
              </a:rPr>
              <a:t>http://panasonic.net/psn/products/hdvc/index.html</a:t>
            </a:r>
            <a:endParaRPr kumimoji="1" lang="ja-JP" altLang="en-US" sz="1000" dirty="0"/>
          </a:p>
        </p:txBody>
      </p:sp>
      <p:sp>
        <p:nvSpPr>
          <p:cNvPr id="8" name="テキスト ボックス 7"/>
          <p:cNvSpPr txBox="1"/>
          <p:nvPr/>
        </p:nvSpPr>
        <p:spPr>
          <a:xfrm>
            <a:off x="1115616" y="1722064"/>
            <a:ext cx="2289666" cy="276999"/>
          </a:xfrm>
          <a:prstGeom prst="rect">
            <a:avLst/>
          </a:prstGeom>
          <a:noFill/>
        </p:spPr>
        <p:txBody>
          <a:bodyPr wrap="none" rtlCol="0">
            <a:spAutoFit/>
          </a:bodyPr>
          <a:lstStyle/>
          <a:p>
            <a:r>
              <a:rPr lang="en-US" altLang="ja-JP" sz="1200" dirty="0"/>
              <a:t>HD Visual Communication System</a:t>
            </a:r>
            <a:endParaRPr kumimoji="1" lang="ja-JP" altLang="en-US" sz="1200" dirty="0"/>
          </a:p>
        </p:txBody>
      </p:sp>
      <p:sp>
        <p:nvSpPr>
          <p:cNvPr id="14" name="テキスト ボックス 13"/>
          <p:cNvSpPr txBox="1"/>
          <p:nvPr/>
        </p:nvSpPr>
        <p:spPr>
          <a:xfrm>
            <a:off x="348530" y="6361583"/>
            <a:ext cx="1818768" cy="307777"/>
          </a:xfrm>
          <a:prstGeom prst="rect">
            <a:avLst/>
          </a:prstGeom>
          <a:noFill/>
          <a:ln w="19050">
            <a:solidFill>
              <a:srgbClr val="FF0000"/>
            </a:solidFill>
          </a:ln>
        </p:spPr>
        <p:txBody>
          <a:bodyPr wrap="none" rtlCol="0">
            <a:spAutoFit/>
          </a:bodyPr>
          <a:lstStyle/>
          <a:p>
            <a:r>
              <a:rPr lang="en-US" altLang="ja-JP" sz="1400" dirty="0" smtClean="0"/>
              <a:t>Click to Resource page</a:t>
            </a:r>
            <a:endParaRPr kumimoji="1" lang="ja-JP" altLang="en-US" sz="1400" dirty="0"/>
          </a:p>
        </p:txBody>
      </p:sp>
      <p:sp>
        <p:nvSpPr>
          <p:cNvPr id="2" name="テキスト ボックス 1"/>
          <p:cNvSpPr txBox="1"/>
          <p:nvPr/>
        </p:nvSpPr>
        <p:spPr>
          <a:xfrm>
            <a:off x="323528" y="1763524"/>
            <a:ext cx="772071" cy="369332"/>
          </a:xfrm>
          <a:prstGeom prst="rect">
            <a:avLst/>
          </a:prstGeom>
          <a:solidFill>
            <a:srgbClr val="FFFF00"/>
          </a:solidFill>
        </p:spPr>
        <p:txBody>
          <a:bodyPr wrap="none" rtlCol="0">
            <a:spAutoFit/>
          </a:bodyPr>
          <a:lstStyle/>
          <a:p>
            <a:r>
              <a:rPr kumimoji="1" lang="en-US" altLang="ja-JP" dirty="0" smtClean="0"/>
              <a:t>Step 1</a:t>
            </a:r>
            <a:endParaRPr kumimoji="1" lang="ja-JP" altLang="en-US" dirty="0"/>
          </a:p>
        </p:txBody>
      </p:sp>
      <p:sp>
        <p:nvSpPr>
          <p:cNvPr id="21" name="Rectangle 28"/>
          <p:cNvSpPr>
            <a:spLocks noChangeArrowheads="1"/>
          </p:cNvSpPr>
          <p:nvPr/>
        </p:nvSpPr>
        <p:spPr bwMode="auto">
          <a:xfrm>
            <a:off x="750888" y="50800"/>
            <a:ext cx="7642225"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ja-JP" sz="3200" b="1">
                <a:solidFill>
                  <a:schemeClr val="bg1"/>
                </a:solidFill>
                <a:latin typeface="Calibri" pitchFamily="34" charset="0"/>
              </a:rPr>
              <a:t>Panasonic security new debut and direction</a:t>
            </a:r>
            <a:r>
              <a:rPr lang="ja-JP" altLang="en-US" sz="3200" b="1">
                <a:solidFill>
                  <a:schemeClr val="bg1"/>
                </a:solidFill>
                <a:latin typeface="Calibri" pitchFamily="34" charset="0"/>
              </a:rPr>
              <a:t>　</a:t>
            </a:r>
          </a:p>
        </p:txBody>
      </p:sp>
      <p:sp>
        <p:nvSpPr>
          <p:cNvPr id="22" name="Rectangle 6"/>
          <p:cNvSpPr>
            <a:spLocks noChangeArrowheads="1"/>
          </p:cNvSpPr>
          <p:nvPr/>
        </p:nvSpPr>
        <p:spPr bwMode="auto">
          <a:xfrm>
            <a:off x="0" y="0"/>
            <a:ext cx="9144000" cy="53975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3200" b="1" dirty="0" smtClean="0">
                <a:solidFill>
                  <a:schemeClr val="bg1"/>
                </a:solidFill>
                <a:latin typeface="Calibri" pitchFamily="34" charset="0"/>
              </a:rPr>
              <a:t>Website: panasonic.net</a:t>
            </a:r>
            <a:endParaRPr lang="ja-JP" altLang="en-US" sz="3200" b="1" dirty="0">
              <a:solidFill>
                <a:schemeClr val="bg1"/>
              </a:solidFill>
              <a:latin typeface="Calibri" pitchFamily="34" charset="0"/>
            </a:endParaRPr>
          </a:p>
        </p:txBody>
      </p:sp>
      <p:pic>
        <p:nvPicPr>
          <p:cNvPr id="1026"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8530" y="2194626"/>
            <a:ext cx="3935438" cy="4059926"/>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正方形/長方形 2"/>
          <p:cNvSpPr/>
          <p:nvPr/>
        </p:nvSpPr>
        <p:spPr>
          <a:xfrm>
            <a:off x="348530" y="5978553"/>
            <a:ext cx="521420" cy="124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1" name="直線コネクタ 10"/>
          <p:cNvCxnSpPr/>
          <p:nvPr/>
        </p:nvCxnSpPr>
        <p:spPr>
          <a:xfrm>
            <a:off x="475581" y="6103519"/>
            <a:ext cx="0" cy="25806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49868" y="2215087"/>
            <a:ext cx="4140587" cy="3582305"/>
          </a:xfrm>
          <a:prstGeom prst="rect">
            <a:avLst/>
          </a:prstGeom>
          <a:noFill/>
          <a:ln w="9525">
            <a:solidFill>
              <a:schemeClr val="bg1">
                <a:lumMod val="75000"/>
              </a:schemeClr>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5" name="テキスト ボックス 24">
            <a:hlinkClick r:id="rId6"/>
          </p:cNvPr>
          <p:cNvSpPr txBox="1"/>
          <p:nvPr/>
        </p:nvSpPr>
        <p:spPr>
          <a:xfrm>
            <a:off x="5271484" y="1924113"/>
            <a:ext cx="3332964" cy="246221"/>
          </a:xfrm>
          <a:prstGeom prst="rect">
            <a:avLst/>
          </a:prstGeom>
          <a:noFill/>
        </p:spPr>
        <p:txBody>
          <a:bodyPr wrap="none" rtlCol="0">
            <a:spAutoFit/>
          </a:bodyPr>
          <a:lstStyle/>
          <a:p>
            <a:r>
              <a:rPr lang="en-US" altLang="ja-JP" sz="1000" dirty="0">
                <a:hlinkClick r:id="rId6"/>
              </a:rPr>
              <a:t>http://</a:t>
            </a:r>
            <a:r>
              <a:rPr lang="en-US" altLang="ja-JP" sz="1000" dirty="0" smtClean="0">
                <a:hlinkClick r:id="rId6"/>
              </a:rPr>
              <a:t>panasonic.net/psn/products/hdvc/resource/roi.html</a:t>
            </a:r>
            <a:endParaRPr lang="ja-JP" altLang="en-US" sz="1000" dirty="0"/>
          </a:p>
        </p:txBody>
      </p:sp>
      <p:sp>
        <p:nvSpPr>
          <p:cNvPr id="26" name="テキスト ボックス 25"/>
          <p:cNvSpPr txBox="1"/>
          <p:nvPr/>
        </p:nvSpPr>
        <p:spPr>
          <a:xfrm>
            <a:off x="5234662" y="1731356"/>
            <a:ext cx="2289666" cy="276999"/>
          </a:xfrm>
          <a:prstGeom prst="rect">
            <a:avLst/>
          </a:prstGeom>
          <a:noFill/>
        </p:spPr>
        <p:txBody>
          <a:bodyPr wrap="none" rtlCol="0">
            <a:spAutoFit/>
          </a:bodyPr>
          <a:lstStyle/>
          <a:p>
            <a:r>
              <a:rPr lang="en-US" altLang="ja-JP" sz="1200" dirty="0"/>
              <a:t>HD Visual Communication System</a:t>
            </a:r>
            <a:endParaRPr kumimoji="1" lang="ja-JP" altLang="en-US" sz="1200" dirty="0"/>
          </a:p>
        </p:txBody>
      </p:sp>
      <p:sp>
        <p:nvSpPr>
          <p:cNvPr id="27" name="テキスト ボックス 26"/>
          <p:cNvSpPr txBox="1"/>
          <p:nvPr/>
        </p:nvSpPr>
        <p:spPr>
          <a:xfrm>
            <a:off x="4448001" y="1772816"/>
            <a:ext cx="772071" cy="369332"/>
          </a:xfrm>
          <a:prstGeom prst="rect">
            <a:avLst/>
          </a:prstGeom>
          <a:solidFill>
            <a:srgbClr val="FFFF00"/>
          </a:solidFill>
        </p:spPr>
        <p:txBody>
          <a:bodyPr wrap="none" rtlCol="0">
            <a:spAutoFit/>
          </a:bodyPr>
          <a:lstStyle/>
          <a:p>
            <a:r>
              <a:rPr kumimoji="1" lang="en-US" altLang="ja-JP" dirty="0" smtClean="0"/>
              <a:t>Step 2</a:t>
            </a:r>
            <a:endParaRPr kumimoji="1" lang="ja-JP" altLang="en-US" dirty="0"/>
          </a:p>
        </p:txBody>
      </p:sp>
      <p:sp>
        <p:nvSpPr>
          <p:cNvPr id="12" name="正方形/長方形 11"/>
          <p:cNvSpPr/>
          <p:nvPr/>
        </p:nvSpPr>
        <p:spPr>
          <a:xfrm>
            <a:off x="5310789" y="3752655"/>
            <a:ext cx="3340292" cy="209857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テキスト ボックス 30"/>
          <p:cNvSpPr txBox="1"/>
          <p:nvPr/>
        </p:nvSpPr>
        <p:spPr>
          <a:xfrm>
            <a:off x="5436096" y="6094982"/>
            <a:ext cx="2610779" cy="523220"/>
          </a:xfrm>
          <a:prstGeom prst="rect">
            <a:avLst/>
          </a:prstGeom>
          <a:noFill/>
          <a:ln w="19050">
            <a:solidFill>
              <a:srgbClr val="FF0000"/>
            </a:solidFill>
          </a:ln>
        </p:spPr>
        <p:txBody>
          <a:bodyPr wrap="none" rtlCol="0">
            <a:spAutoFit/>
          </a:bodyPr>
          <a:lstStyle/>
          <a:p>
            <a:r>
              <a:rPr lang="en-US" altLang="ja-JP" sz="1400" dirty="0" smtClean="0"/>
              <a:t>Click to HDVC ROI Simulator page</a:t>
            </a:r>
          </a:p>
          <a:p>
            <a:r>
              <a:rPr kumimoji="1" lang="en-US" altLang="ja-JP" sz="1400" dirty="0" smtClean="0"/>
              <a:t>(Pop-up window)</a:t>
            </a:r>
            <a:endParaRPr kumimoji="1" lang="ja-JP" altLang="en-US" sz="1400" dirty="0"/>
          </a:p>
        </p:txBody>
      </p:sp>
      <p:cxnSp>
        <p:nvCxnSpPr>
          <p:cNvPr id="32" name="直線コネクタ 31"/>
          <p:cNvCxnSpPr/>
          <p:nvPr/>
        </p:nvCxnSpPr>
        <p:spPr>
          <a:xfrm>
            <a:off x="5563147" y="5836918"/>
            <a:ext cx="0" cy="258064"/>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33" name="正方形/長方形 32"/>
          <p:cNvSpPr/>
          <p:nvPr/>
        </p:nvSpPr>
        <p:spPr>
          <a:xfrm>
            <a:off x="3131840" y="2503119"/>
            <a:ext cx="521420" cy="124966"/>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4" name="カギ線コネクタ 23"/>
          <p:cNvCxnSpPr>
            <a:stCxn id="33" idx="2"/>
            <a:endCxn id="14" idx="3"/>
          </p:cNvCxnSpPr>
          <p:nvPr/>
        </p:nvCxnSpPr>
        <p:spPr>
          <a:xfrm rot="5400000">
            <a:off x="836231" y="3959152"/>
            <a:ext cx="3887387" cy="1225252"/>
          </a:xfrm>
          <a:prstGeom prst="bentConnector2">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p:cNvSpPr txBox="1"/>
          <p:nvPr/>
        </p:nvSpPr>
        <p:spPr>
          <a:xfrm>
            <a:off x="1518324" y="692696"/>
            <a:ext cx="6107351" cy="861774"/>
          </a:xfrm>
          <a:prstGeom prst="rect">
            <a:avLst/>
          </a:prstGeom>
          <a:noFill/>
        </p:spPr>
        <p:txBody>
          <a:bodyPr wrap="square" rtlCol="0">
            <a:spAutoFit/>
          </a:bodyPr>
          <a:lstStyle/>
          <a:p>
            <a:r>
              <a:rPr lang="en-US" altLang="ja-JP" sz="1400" dirty="0" smtClean="0">
                <a:solidFill>
                  <a:schemeClr val="tx1">
                    <a:lumMod val="50000"/>
                    <a:lumOff val="50000"/>
                  </a:schemeClr>
                </a:solidFill>
              </a:rPr>
              <a:t>-HDVC </a:t>
            </a:r>
            <a:r>
              <a:rPr lang="en-US" altLang="ja-JP" sz="1400" dirty="0">
                <a:solidFill>
                  <a:schemeClr val="tx1">
                    <a:lumMod val="50000"/>
                    <a:lumOff val="50000"/>
                  </a:schemeClr>
                </a:solidFill>
              </a:rPr>
              <a:t>ROI </a:t>
            </a:r>
            <a:r>
              <a:rPr lang="en-US" altLang="ja-JP" sz="1400" dirty="0" smtClean="0">
                <a:solidFill>
                  <a:schemeClr val="tx1">
                    <a:lumMod val="50000"/>
                    <a:lumOff val="50000"/>
                  </a:schemeClr>
                </a:solidFill>
              </a:rPr>
              <a:t>simulator is uploaded in our panasonic.net website below.</a:t>
            </a:r>
            <a:r>
              <a:rPr lang="ja-JP" altLang="en-US" sz="1400" dirty="0" smtClean="0">
                <a:solidFill>
                  <a:schemeClr val="tx1">
                    <a:lumMod val="50000"/>
                    <a:lumOff val="50000"/>
                  </a:schemeClr>
                </a:solidFill>
              </a:rPr>
              <a:t>　</a:t>
            </a:r>
            <a:endParaRPr lang="en-US" altLang="ja-JP" sz="1400" dirty="0" smtClean="0">
              <a:solidFill>
                <a:schemeClr val="tx1">
                  <a:lumMod val="50000"/>
                  <a:lumOff val="50000"/>
                </a:schemeClr>
              </a:solidFill>
            </a:endParaRPr>
          </a:p>
          <a:p>
            <a:r>
              <a:rPr lang="ja-JP" altLang="en-US" sz="1200" dirty="0" smtClean="0">
                <a:solidFill>
                  <a:schemeClr val="tx1">
                    <a:lumMod val="50000"/>
                    <a:lumOff val="50000"/>
                  </a:schemeClr>
                </a:solidFill>
              </a:rPr>
              <a:t>　　</a:t>
            </a:r>
            <a:r>
              <a:rPr lang="en-US" altLang="ja-JP" sz="1200" dirty="0" smtClean="0">
                <a:solidFill>
                  <a:schemeClr val="tx1">
                    <a:lumMod val="50000"/>
                    <a:lumOff val="50000"/>
                  </a:schemeClr>
                </a:solidFill>
              </a:rPr>
              <a:t>*The simulator</a:t>
            </a:r>
            <a:r>
              <a:rPr lang="ja-JP" altLang="en-US" sz="1200" dirty="0">
                <a:solidFill>
                  <a:schemeClr val="tx1">
                    <a:lumMod val="50000"/>
                    <a:lumOff val="50000"/>
                  </a:schemeClr>
                </a:solidFill>
              </a:rPr>
              <a:t> </a:t>
            </a:r>
            <a:r>
              <a:rPr lang="en-US" altLang="ja-JP" sz="1200" dirty="0" smtClean="0">
                <a:solidFill>
                  <a:schemeClr val="tx1">
                    <a:lumMod val="50000"/>
                    <a:lumOff val="50000"/>
                  </a:schemeClr>
                </a:solidFill>
              </a:rPr>
              <a:t>can be used in the environment below:</a:t>
            </a:r>
          </a:p>
          <a:p>
            <a:r>
              <a:rPr lang="ja-JP" altLang="en-US" sz="1200" dirty="0" smtClean="0">
                <a:solidFill>
                  <a:schemeClr val="tx1">
                    <a:lumMod val="50000"/>
                    <a:lumOff val="50000"/>
                  </a:schemeClr>
                </a:solidFill>
              </a:rPr>
              <a:t>　　　　</a:t>
            </a:r>
            <a:r>
              <a:rPr lang="en-US" altLang="ja-JP" sz="1200" dirty="0" smtClean="0">
                <a:solidFill>
                  <a:schemeClr val="tx1">
                    <a:lumMod val="50000"/>
                    <a:lumOff val="50000"/>
                  </a:schemeClr>
                </a:solidFill>
              </a:rPr>
              <a:t>Hardware</a:t>
            </a:r>
            <a:r>
              <a:rPr lang="ja-JP" altLang="en-US" sz="1200" dirty="0" smtClean="0">
                <a:solidFill>
                  <a:schemeClr val="tx1">
                    <a:lumMod val="50000"/>
                    <a:lumOff val="50000"/>
                  </a:schemeClr>
                </a:solidFill>
              </a:rPr>
              <a:t>：</a:t>
            </a:r>
            <a:r>
              <a:rPr lang="en-US" altLang="ja-JP" sz="1200" dirty="0" smtClean="0">
                <a:solidFill>
                  <a:schemeClr val="tx1">
                    <a:lumMod val="50000"/>
                    <a:lumOff val="50000"/>
                  </a:schemeClr>
                </a:solidFill>
              </a:rPr>
              <a:t>Windows, Mac, </a:t>
            </a:r>
            <a:r>
              <a:rPr lang="en-US" altLang="ja-JP" sz="1200" dirty="0" err="1" smtClean="0">
                <a:solidFill>
                  <a:schemeClr val="tx1">
                    <a:lumMod val="50000"/>
                    <a:lumOff val="50000"/>
                  </a:schemeClr>
                </a:solidFill>
              </a:rPr>
              <a:t>iPad</a:t>
            </a:r>
            <a:r>
              <a:rPr lang="en-US" altLang="ja-JP" sz="1200" dirty="0" smtClean="0">
                <a:solidFill>
                  <a:schemeClr val="tx1">
                    <a:lumMod val="50000"/>
                    <a:lumOff val="50000"/>
                  </a:schemeClr>
                </a:solidFill>
              </a:rPr>
              <a:t>, Android</a:t>
            </a:r>
            <a:r>
              <a:rPr lang="ja-JP" altLang="en-US" sz="1200" dirty="0" smtClean="0">
                <a:solidFill>
                  <a:schemeClr val="tx1">
                    <a:lumMod val="50000"/>
                    <a:lumOff val="50000"/>
                  </a:schemeClr>
                </a:solidFill>
              </a:rPr>
              <a:t> </a:t>
            </a:r>
            <a:r>
              <a:rPr lang="en-US" altLang="ja-JP" sz="1200" dirty="0" smtClean="0">
                <a:solidFill>
                  <a:schemeClr val="tx1">
                    <a:lumMod val="50000"/>
                    <a:lumOff val="50000"/>
                  </a:schemeClr>
                </a:solidFill>
              </a:rPr>
              <a:t>tablet</a:t>
            </a:r>
            <a:endParaRPr lang="en-US" altLang="ja-JP" sz="1200" dirty="0">
              <a:solidFill>
                <a:schemeClr val="tx1">
                  <a:lumMod val="50000"/>
                  <a:lumOff val="50000"/>
                </a:schemeClr>
              </a:solidFill>
            </a:endParaRPr>
          </a:p>
          <a:p>
            <a:r>
              <a:rPr lang="en-US" altLang="ja-JP" sz="1200" dirty="0">
                <a:solidFill>
                  <a:schemeClr val="tx1">
                    <a:lumMod val="50000"/>
                    <a:lumOff val="50000"/>
                  </a:schemeClr>
                </a:solidFill>
              </a:rPr>
              <a:t> </a:t>
            </a:r>
            <a:r>
              <a:rPr lang="en-US" altLang="ja-JP" sz="1200" dirty="0" smtClean="0">
                <a:solidFill>
                  <a:schemeClr val="tx1">
                    <a:lumMod val="50000"/>
                    <a:lumOff val="50000"/>
                  </a:schemeClr>
                </a:solidFill>
              </a:rPr>
              <a:t>           Browser</a:t>
            </a:r>
            <a:r>
              <a:rPr lang="ja-JP" altLang="en-US" sz="1200" dirty="0" smtClean="0">
                <a:solidFill>
                  <a:schemeClr val="tx1">
                    <a:lumMod val="50000"/>
                    <a:lumOff val="50000"/>
                  </a:schemeClr>
                </a:solidFill>
              </a:rPr>
              <a:t>：</a:t>
            </a:r>
            <a:r>
              <a:rPr lang="en-US" altLang="ja-JP" sz="1200" dirty="0" smtClean="0">
                <a:solidFill>
                  <a:schemeClr val="tx1">
                    <a:lumMod val="50000"/>
                    <a:lumOff val="50000"/>
                  </a:schemeClr>
                </a:solidFill>
              </a:rPr>
              <a:t>IE8</a:t>
            </a:r>
            <a:r>
              <a:rPr lang="ja-JP" altLang="en-US" sz="1200" dirty="0">
                <a:solidFill>
                  <a:schemeClr val="tx1">
                    <a:lumMod val="50000"/>
                    <a:lumOff val="50000"/>
                  </a:schemeClr>
                </a:solidFill>
              </a:rPr>
              <a:t> </a:t>
            </a:r>
            <a:r>
              <a:rPr lang="en-US" altLang="ja-JP" sz="1200" dirty="0" smtClean="0">
                <a:solidFill>
                  <a:schemeClr val="tx1">
                    <a:lumMod val="50000"/>
                    <a:lumOff val="50000"/>
                  </a:schemeClr>
                </a:solidFill>
              </a:rPr>
              <a:t>or later, Firefox, Safari, Chrome</a:t>
            </a:r>
          </a:p>
        </p:txBody>
      </p:sp>
      <p:sp>
        <p:nvSpPr>
          <p:cNvPr id="28" name="スライド番号プレースホルダー 3"/>
          <p:cNvSpPr>
            <a:spLocks noGrp="1"/>
          </p:cNvSpPr>
          <p:nvPr>
            <p:ph type="sldNum" sz="quarter" idx="12"/>
          </p:nvPr>
        </p:nvSpPr>
        <p:spPr>
          <a:xfrm>
            <a:off x="8604448" y="85649"/>
            <a:ext cx="405408" cy="365125"/>
          </a:xfrm>
        </p:spPr>
        <p:txBody>
          <a:bodyPr/>
          <a:lstStyle/>
          <a:p>
            <a:fld id="{118A43CE-5BFF-4F25-B2F9-ED6693B92936}" type="slidenum">
              <a:rPr kumimoji="1" lang="ja-JP" altLang="en-US" sz="3200" smtClean="0">
                <a:solidFill>
                  <a:srgbClr val="FFFF00"/>
                </a:solidFill>
              </a:rPr>
              <a:t>5</a:t>
            </a:fld>
            <a:endParaRPr kumimoji="1" lang="ja-JP" altLang="en-US" sz="3200">
              <a:solidFill>
                <a:srgbClr val="FFFF00"/>
              </a:solidFill>
            </a:endParaRPr>
          </a:p>
        </p:txBody>
      </p:sp>
    </p:spTree>
    <p:extLst>
      <p:ext uri="{BB962C8B-B14F-4D97-AF65-F5344CB8AC3E}">
        <p14:creationId xmlns:p14="http://schemas.microsoft.com/office/powerpoint/2010/main" val="352709538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7" descr="HDVC ROI Simulato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42361" y="2984410"/>
            <a:ext cx="2362200" cy="952500"/>
          </a:xfrm>
          <a:prstGeom prst="rect">
            <a:avLst/>
          </a:prstGeom>
          <a:noFill/>
          <a:effectLst/>
          <a:extLst>
            <a:ext uri="{909E8E84-426E-40DD-AFC4-6F175D3DCCD1}">
              <a14:hiddenFill xmlns:a14="http://schemas.microsoft.com/office/drawing/2010/main">
                <a:solidFill>
                  <a:srgbClr val="FFFFFF"/>
                </a:solidFill>
              </a14:hiddenFill>
            </a:ext>
          </a:extLst>
        </p:spPr>
      </p:pic>
      <p:sp>
        <p:nvSpPr>
          <p:cNvPr id="8" name="テキスト ボックス 7"/>
          <p:cNvSpPr txBox="1"/>
          <p:nvPr/>
        </p:nvSpPr>
        <p:spPr>
          <a:xfrm>
            <a:off x="1326438" y="1454587"/>
            <a:ext cx="3677610" cy="246221"/>
          </a:xfrm>
          <a:prstGeom prst="rect">
            <a:avLst/>
          </a:prstGeom>
          <a:noFill/>
        </p:spPr>
        <p:txBody>
          <a:bodyPr wrap="none" rtlCol="0">
            <a:spAutoFit/>
          </a:bodyPr>
          <a:lstStyle/>
          <a:p>
            <a:r>
              <a:rPr lang="en-US" altLang="ja-JP" sz="1000" dirty="0" smtClean="0">
                <a:hlinkClick r:id="rId4"/>
              </a:rPr>
              <a:t>http://</a:t>
            </a:r>
            <a:r>
              <a:rPr lang="en-US" altLang="ja-JP" sz="1000" dirty="0">
                <a:hlinkClick r:id="rId4"/>
              </a:rPr>
              <a:t>panasonic.net/psn/products/hdvc/resource/pop/index.html</a:t>
            </a:r>
            <a:endParaRPr kumimoji="1" lang="ja-JP" altLang="en-US" sz="1000" dirty="0"/>
          </a:p>
        </p:txBody>
      </p:sp>
      <p:sp>
        <p:nvSpPr>
          <p:cNvPr id="9" name="テキスト ボックス 8"/>
          <p:cNvSpPr txBox="1"/>
          <p:nvPr/>
        </p:nvSpPr>
        <p:spPr>
          <a:xfrm>
            <a:off x="1331640" y="1261830"/>
            <a:ext cx="1425903" cy="276999"/>
          </a:xfrm>
          <a:prstGeom prst="rect">
            <a:avLst/>
          </a:prstGeom>
          <a:noFill/>
        </p:spPr>
        <p:txBody>
          <a:bodyPr wrap="none" rtlCol="0">
            <a:spAutoFit/>
          </a:bodyPr>
          <a:lstStyle/>
          <a:p>
            <a:r>
              <a:rPr lang="en-US" altLang="ja-JP" sz="1200" dirty="0" smtClean="0"/>
              <a:t>HDVC ROI simulator</a:t>
            </a:r>
            <a:endParaRPr kumimoji="1" lang="ja-JP" altLang="en-US" sz="1200" dirty="0"/>
          </a:p>
        </p:txBody>
      </p:sp>
      <p:sp>
        <p:nvSpPr>
          <p:cNvPr id="10" name="テキスト ボックス 9"/>
          <p:cNvSpPr txBox="1"/>
          <p:nvPr/>
        </p:nvSpPr>
        <p:spPr>
          <a:xfrm>
            <a:off x="539552" y="1331476"/>
            <a:ext cx="772071" cy="369332"/>
          </a:xfrm>
          <a:prstGeom prst="rect">
            <a:avLst/>
          </a:prstGeom>
          <a:solidFill>
            <a:srgbClr val="FFFF00"/>
          </a:solidFill>
        </p:spPr>
        <p:txBody>
          <a:bodyPr wrap="none" rtlCol="0">
            <a:spAutoFit/>
          </a:bodyPr>
          <a:lstStyle/>
          <a:p>
            <a:r>
              <a:rPr kumimoji="1" lang="en-US" altLang="ja-JP" dirty="0" smtClean="0"/>
              <a:t>Step 3</a:t>
            </a:r>
            <a:endParaRPr kumimoji="1" lang="ja-JP" altLang="en-US" dirty="0"/>
          </a:p>
        </p:txBody>
      </p:sp>
      <p:grpSp>
        <p:nvGrpSpPr>
          <p:cNvPr id="5" name="グループ化 4"/>
          <p:cNvGrpSpPr/>
          <p:nvPr/>
        </p:nvGrpSpPr>
        <p:grpSpPr>
          <a:xfrm>
            <a:off x="536545" y="1738848"/>
            <a:ext cx="4441895" cy="3490392"/>
            <a:chOff x="536545" y="1738848"/>
            <a:chExt cx="4441895" cy="3490392"/>
          </a:xfrm>
        </p:grpSpPr>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36545" y="1738848"/>
              <a:ext cx="4441895" cy="349039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正方形/長方形 3"/>
            <p:cNvSpPr/>
            <p:nvPr/>
          </p:nvSpPr>
          <p:spPr>
            <a:xfrm>
              <a:off x="683568" y="1892300"/>
              <a:ext cx="1800200" cy="70251"/>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sp>
        <p:nvSpPr>
          <p:cNvPr id="22" name="テキスト ボックス 21"/>
          <p:cNvSpPr txBox="1"/>
          <p:nvPr/>
        </p:nvSpPr>
        <p:spPr>
          <a:xfrm>
            <a:off x="5642361" y="4155771"/>
            <a:ext cx="2208425" cy="523220"/>
          </a:xfrm>
          <a:prstGeom prst="rect">
            <a:avLst/>
          </a:prstGeom>
          <a:noFill/>
          <a:ln w="19050">
            <a:noFill/>
          </a:ln>
        </p:spPr>
        <p:txBody>
          <a:bodyPr wrap="none" rtlCol="0">
            <a:spAutoFit/>
          </a:bodyPr>
          <a:lstStyle/>
          <a:p>
            <a:pPr algn="ctr"/>
            <a:r>
              <a:rPr lang="en-US" altLang="ja-JP" sz="1400" dirty="0" smtClean="0"/>
              <a:t>HDVC ROI simulator banner</a:t>
            </a:r>
          </a:p>
          <a:p>
            <a:pPr algn="ctr"/>
            <a:r>
              <a:rPr kumimoji="1" lang="en-US" altLang="ja-JP" sz="1400" dirty="0" smtClean="0"/>
              <a:t>248-by-100-pixel</a:t>
            </a:r>
            <a:endParaRPr kumimoji="1" lang="ja-JP" altLang="en-US" sz="1400" dirty="0"/>
          </a:p>
        </p:txBody>
      </p:sp>
      <p:sp>
        <p:nvSpPr>
          <p:cNvPr id="23" name="テキスト ボックス 22"/>
          <p:cNvSpPr txBox="1"/>
          <p:nvPr/>
        </p:nvSpPr>
        <p:spPr>
          <a:xfrm>
            <a:off x="2966632" y="5316192"/>
            <a:ext cx="1105687" cy="307777"/>
          </a:xfrm>
          <a:prstGeom prst="rect">
            <a:avLst/>
          </a:prstGeom>
          <a:noFill/>
          <a:ln w="19050">
            <a:solidFill>
              <a:srgbClr val="FF0000"/>
            </a:solidFill>
          </a:ln>
        </p:spPr>
        <p:txBody>
          <a:bodyPr wrap="none" rtlCol="0">
            <a:spAutoFit/>
          </a:bodyPr>
          <a:lstStyle/>
          <a:p>
            <a:r>
              <a:rPr lang="en-US" altLang="ja-JP" sz="1400" dirty="0" smtClean="0"/>
              <a:t>Click to Start</a:t>
            </a:r>
            <a:endParaRPr kumimoji="1" lang="ja-JP" altLang="en-US" sz="1400" dirty="0"/>
          </a:p>
        </p:txBody>
      </p:sp>
      <p:sp>
        <p:nvSpPr>
          <p:cNvPr id="24" name="正方形/長方形 23"/>
          <p:cNvSpPr/>
          <p:nvPr/>
        </p:nvSpPr>
        <p:spPr>
          <a:xfrm flipH="1">
            <a:off x="2966632" y="3535680"/>
            <a:ext cx="1283467" cy="51816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25" name="直線コネクタ 24"/>
          <p:cNvCxnSpPr/>
          <p:nvPr/>
        </p:nvCxnSpPr>
        <p:spPr>
          <a:xfrm>
            <a:off x="3093683" y="4053840"/>
            <a:ext cx="0" cy="1262352"/>
          </a:xfrm>
          <a:prstGeom prst="line">
            <a:avLst/>
          </a:prstGeom>
          <a:ln w="19050">
            <a:solidFill>
              <a:srgbClr val="FF0000"/>
            </a:solidFill>
          </a:ln>
        </p:spPr>
        <p:style>
          <a:lnRef idx="1">
            <a:schemeClr val="accent1"/>
          </a:lnRef>
          <a:fillRef idx="0">
            <a:schemeClr val="accent1"/>
          </a:fillRef>
          <a:effectRef idx="0">
            <a:schemeClr val="accent1"/>
          </a:effectRef>
          <a:fontRef idx="minor">
            <a:schemeClr val="tx1"/>
          </a:fontRef>
        </p:style>
      </p:cxnSp>
      <p:sp>
        <p:nvSpPr>
          <p:cNvPr id="2" name="テキスト ボックス 1"/>
          <p:cNvSpPr txBox="1"/>
          <p:nvPr/>
        </p:nvSpPr>
        <p:spPr>
          <a:xfrm>
            <a:off x="5364088" y="2204864"/>
            <a:ext cx="3190425" cy="738664"/>
          </a:xfrm>
          <a:prstGeom prst="rect">
            <a:avLst/>
          </a:prstGeom>
          <a:noFill/>
        </p:spPr>
        <p:txBody>
          <a:bodyPr wrap="none" rtlCol="0">
            <a:spAutoFit/>
          </a:bodyPr>
          <a:lstStyle/>
          <a:p>
            <a:r>
              <a:rPr kumimoji="1" lang="en-US" altLang="ja-JP" sz="1400" dirty="0" smtClean="0">
                <a:solidFill>
                  <a:srgbClr val="00B0F0"/>
                </a:solidFill>
              </a:rPr>
              <a:t>We’ve prepared a banner so that you can</a:t>
            </a:r>
          </a:p>
          <a:p>
            <a:r>
              <a:rPr lang="en-US" altLang="ja-JP" sz="1400" dirty="0">
                <a:solidFill>
                  <a:srgbClr val="00B0F0"/>
                </a:solidFill>
              </a:rPr>
              <a:t>p</a:t>
            </a:r>
            <a:r>
              <a:rPr lang="en-US" altLang="ja-JP" sz="1400" dirty="0" smtClean="0">
                <a:solidFill>
                  <a:srgbClr val="00B0F0"/>
                </a:solidFill>
              </a:rPr>
              <a:t>ut a link to our website. </a:t>
            </a:r>
            <a:endParaRPr lang="en-US" altLang="ja-JP" sz="1400" dirty="0">
              <a:solidFill>
                <a:srgbClr val="00B0F0"/>
              </a:solidFill>
            </a:endParaRPr>
          </a:p>
          <a:p>
            <a:r>
              <a:rPr lang="en-US" altLang="ja-JP" sz="1400" dirty="0" smtClean="0">
                <a:solidFill>
                  <a:srgbClr val="00B0F0"/>
                </a:solidFill>
              </a:rPr>
              <a:t>(URL is shown in P.5-6.)</a:t>
            </a:r>
            <a:endParaRPr kumimoji="1" lang="en-US" altLang="ja-JP" sz="1400" dirty="0">
              <a:solidFill>
                <a:srgbClr val="00B0F0"/>
              </a:solidFill>
            </a:endParaRPr>
          </a:p>
        </p:txBody>
      </p:sp>
      <p:sp>
        <p:nvSpPr>
          <p:cNvPr id="16" name="Rectangle 28"/>
          <p:cNvSpPr>
            <a:spLocks noChangeArrowheads="1"/>
          </p:cNvSpPr>
          <p:nvPr/>
        </p:nvSpPr>
        <p:spPr bwMode="auto">
          <a:xfrm>
            <a:off x="750888" y="50800"/>
            <a:ext cx="7642225"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ja-JP" sz="3200" b="1">
                <a:solidFill>
                  <a:schemeClr val="bg1"/>
                </a:solidFill>
                <a:latin typeface="Calibri" pitchFamily="34" charset="0"/>
              </a:rPr>
              <a:t>Panasonic security new debut and direction</a:t>
            </a:r>
            <a:r>
              <a:rPr lang="ja-JP" altLang="en-US" sz="3200" b="1">
                <a:solidFill>
                  <a:schemeClr val="bg1"/>
                </a:solidFill>
                <a:latin typeface="Calibri" pitchFamily="34" charset="0"/>
              </a:rPr>
              <a:t>　</a:t>
            </a:r>
          </a:p>
        </p:txBody>
      </p:sp>
      <p:sp>
        <p:nvSpPr>
          <p:cNvPr id="17" name="Rectangle 6"/>
          <p:cNvSpPr>
            <a:spLocks noChangeArrowheads="1"/>
          </p:cNvSpPr>
          <p:nvPr/>
        </p:nvSpPr>
        <p:spPr bwMode="auto">
          <a:xfrm>
            <a:off x="0" y="0"/>
            <a:ext cx="9144000" cy="53975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3200" b="1" dirty="0" smtClean="0">
                <a:solidFill>
                  <a:schemeClr val="bg1"/>
                </a:solidFill>
                <a:latin typeface="Calibri" pitchFamily="34" charset="0"/>
              </a:rPr>
              <a:t>Website: panasonic.net</a:t>
            </a:r>
            <a:endParaRPr lang="ja-JP" altLang="en-US" sz="3200" b="1" dirty="0">
              <a:solidFill>
                <a:schemeClr val="bg1"/>
              </a:solidFill>
              <a:latin typeface="Calibri" pitchFamily="34" charset="0"/>
            </a:endParaRPr>
          </a:p>
        </p:txBody>
      </p:sp>
      <p:sp>
        <p:nvSpPr>
          <p:cNvPr id="3" name="正方形/長方形 2"/>
          <p:cNvSpPr/>
          <p:nvPr/>
        </p:nvSpPr>
        <p:spPr>
          <a:xfrm>
            <a:off x="5364088" y="1772816"/>
            <a:ext cx="3528392" cy="36972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スライド番号プレースホルダー 3"/>
          <p:cNvSpPr>
            <a:spLocks noGrp="1"/>
          </p:cNvSpPr>
          <p:nvPr>
            <p:ph type="sldNum" sz="quarter" idx="12"/>
          </p:nvPr>
        </p:nvSpPr>
        <p:spPr>
          <a:xfrm>
            <a:off x="8604448" y="85649"/>
            <a:ext cx="405408" cy="365125"/>
          </a:xfrm>
        </p:spPr>
        <p:txBody>
          <a:bodyPr/>
          <a:lstStyle/>
          <a:p>
            <a:fld id="{118A43CE-5BFF-4F25-B2F9-ED6693B92936}" type="slidenum">
              <a:rPr kumimoji="1" lang="ja-JP" altLang="en-US" sz="3200" smtClean="0">
                <a:solidFill>
                  <a:srgbClr val="FFFF00"/>
                </a:solidFill>
              </a:rPr>
              <a:t>6</a:t>
            </a:fld>
            <a:endParaRPr kumimoji="1" lang="ja-JP" altLang="en-US" sz="3200">
              <a:solidFill>
                <a:srgbClr val="FFFF00"/>
              </a:solidFill>
            </a:endParaRPr>
          </a:p>
        </p:txBody>
      </p:sp>
    </p:spTree>
    <p:extLst>
      <p:ext uri="{BB962C8B-B14F-4D97-AF65-F5344CB8AC3E}">
        <p14:creationId xmlns:p14="http://schemas.microsoft.com/office/powerpoint/2010/main" val="396806533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コンテンツ プレースホルダー 2"/>
          <p:cNvSpPr>
            <a:spLocks noGrp="1"/>
          </p:cNvSpPr>
          <p:nvPr>
            <p:ph idx="1"/>
          </p:nvPr>
        </p:nvSpPr>
        <p:spPr>
          <a:xfrm>
            <a:off x="457200" y="1052736"/>
            <a:ext cx="8229600" cy="5400600"/>
          </a:xfrm>
        </p:spPr>
        <p:txBody>
          <a:bodyPr>
            <a:normAutofit fontScale="92500" lnSpcReduction="20000"/>
          </a:bodyPr>
          <a:lstStyle/>
          <a:p>
            <a:pPr marL="0" indent="0">
              <a:buNone/>
            </a:pPr>
            <a:r>
              <a:rPr lang="en-US" altLang="ja-JP" sz="2100" dirty="0" smtClean="0">
                <a:solidFill>
                  <a:schemeClr val="tx1">
                    <a:lumMod val="50000"/>
                    <a:lumOff val="50000"/>
                  </a:schemeClr>
                </a:solidFill>
              </a:rPr>
              <a:t>Once again, we hope you will find this HDVC ROI simulator tool useful for your sales activities. And please do send us your comments, suggestions anything that will help us improve our next creation of the marketing materials. </a:t>
            </a:r>
          </a:p>
          <a:p>
            <a:pPr marL="0" indent="0">
              <a:buNone/>
            </a:pPr>
            <a:r>
              <a:rPr lang="en-US" altLang="ja-JP" sz="2100" dirty="0" smtClean="0">
                <a:solidFill>
                  <a:schemeClr val="tx1">
                    <a:lumMod val="50000"/>
                    <a:lumOff val="50000"/>
                  </a:schemeClr>
                </a:solidFill>
              </a:rPr>
              <a:t>Your straightforward comments are highly appreciated.</a:t>
            </a:r>
          </a:p>
          <a:p>
            <a:pPr marL="0" indent="0">
              <a:buNone/>
            </a:pPr>
            <a:endParaRPr lang="en-US" altLang="ja-JP" sz="2100" dirty="0" smtClean="0">
              <a:solidFill>
                <a:schemeClr val="tx1">
                  <a:lumMod val="50000"/>
                  <a:lumOff val="50000"/>
                </a:schemeClr>
              </a:solidFill>
            </a:endParaRPr>
          </a:p>
          <a:p>
            <a:pPr marL="0" indent="0">
              <a:buNone/>
            </a:pPr>
            <a:endParaRPr lang="en-US" altLang="ja-JP" sz="1800" dirty="0" smtClean="0">
              <a:solidFill>
                <a:srgbClr val="00B0F0"/>
              </a:solidFill>
            </a:endParaRPr>
          </a:p>
          <a:p>
            <a:pPr marL="0" indent="0">
              <a:buNone/>
            </a:pPr>
            <a:r>
              <a:rPr lang="en-US" altLang="ja-JP" sz="1800" dirty="0" smtClean="0">
                <a:solidFill>
                  <a:schemeClr val="tx1">
                    <a:lumMod val="50000"/>
                    <a:lumOff val="50000"/>
                  </a:schemeClr>
                </a:solidFill>
              </a:rPr>
              <a:t>There are 3 ways to upload and use the tool.</a:t>
            </a:r>
          </a:p>
          <a:p>
            <a:pPr marL="0" indent="0">
              <a:buNone/>
            </a:pPr>
            <a:endParaRPr lang="en-US" altLang="ja-JP" sz="1800" dirty="0" smtClean="0">
              <a:solidFill>
                <a:srgbClr val="00B0F0"/>
              </a:solidFill>
            </a:endParaRPr>
          </a:p>
          <a:p>
            <a:r>
              <a:rPr lang="en-US" altLang="ja-JP" sz="1800" dirty="0" smtClean="0">
                <a:solidFill>
                  <a:schemeClr val="tx1">
                    <a:lumMod val="50000"/>
                    <a:lumOff val="50000"/>
                  </a:schemeClr>
                </a:solidFill>
              </a:rPr>
              <a:t>Access to</a:t>
            </a:r>
            <a:r>
              <a:rPr lang="en-US" altLang="ja-JP" sz="1800" dirty="0" smtClean="0">
                <a:solidFill>
                  <a:srgbClr val="00B0F0"/>
                </a:solidFill>
              </a:rPr>
              <a:t> </a:t>
            </a:r>
            <a:r>
              <a:rPr lang="en-US" altLang="ja-JP" sz="1800" dirty="0">
                <a:hlinkClick r:id="rId3"/>
              </a:rPr>
              <a:t>http://panasonic.net/psn/products/hdvc/resource/pop/index.html</a:t>
            </a:r>
            <a:endParaRPr lang="ja-JP" altLang="en-US" sz="1800" dirty="0"/>
          </a:p>
          <a:p>
            <a:pPr marL="0" indent="0">
              <a:buNone/>
            </a:pPr>
            <a:r>
              <a:rPr lang="en-US" altLang="ja-JP" sz="1800" dirty="0" smtClean="0">
                <a:solidFill>
                  <a:schemeClr val="tx1">
                    <a:lumMod val="50000"/>
                    <a:lumOff val="50000"/>
                  </a:schemeClr>
                </a:solidFill>
              </a:rPr>
              <a:t>       and show/explain to your customer how much they can reduce the cost .</a:t>
            </a:r>
            <a:endParaRPr lang="ja-JP" altLang="en-US" sz="1800" dirty="0">
              <a:solidFill>
                <a:schemeClr val="tx1">
                  <a:lumMod val="50000"/>
                  <a:lumOff val="50000"/>
                </a:schemeClr>
              </a:solidFill>
            </a:endParaRPr>
          </a:p>
          <a:p>
            <a:pPr>
              <a:buFontTx/>
              <a:buChar char="-"/>
            </a:pPr>
            <a:r>
              <a:rPr lang="en-US" altLang="ja-JP" sz="1800" dirty="0" smtClean="0">
                <a:solidFill>
                  <a:schemeClr val="tx1">
                    <a:lumMod val="50000"/>
                    <a:lumOff val="50000"/>
                  </a:schemeClr>
                </a:solidFill>
              </a:rPr>
              <a:t>Upload the simulator data onto your local website</a:t>
            </a:r>
          </a:p>
          <a:p>
            <a:pPr>
              <a:buFontTx/>
              <a:buChar char="-"/>
            </a:pPr>
            <a:r>
              <a:rPr lang="en-US" altLang="ja-JP" sz="1800" dirty="0" smtClean="0">
                <a:solidFill>
                  <a:schemeClr val="tx1">
                    <a:lumMod val="50000"/>
                    <a:lumOff val="50000"/>
                  </a:schemeClr>
                </a:solidFill>
              </a:rPr>
              <a:t>Paste a link to our website from your local website.</a:t>
            </a:r>
          </a:p>
          <a:p>
            <a:pPr marL="0" indent="0">
              <a:buNone/>
            </a:pPr>
            <a:r>
              <a:rPr lang="en-US" altLang="ja-JP" sz="1800" dirty="0">
                <a:solidFill>
                  <a:schemeClr val="tx1">
                    <a:lumMod val="50000"/>
                    <a:lumOff val="50000"/>
                  </a:schemeClr>
                </a:solidFill>
              </a:rPr>
              <a:t> </a:t>
            </a:r>
            <a:r>
              <a:rPr lang="en-US" altLang="ja-JP" sz="1800" dirty="0" smtClean="0">
                <a:solidFill>
                  <a:schemeClr val="tx1">
                    <a:lumMod val="50000"/>
                    <a:lumOff val="50000"/>
                  </a:schemeClr>
                </a:solidFill>
              </a:rPr>
              <a:t>      (Linking should be very easy, we recommend you do this at first.)</a:t>
            </a:r>
          </a:p>
          <a:p>
            <a:pPr marL="0" indent="0">
              <a:buNone/>
            </a:pPr>
            <a:endParaRPr kumimoji="1" lang="en-US" altLang="ja-JP" sz="1800" dirty="0" smtClean="0">
              <a:solidFill>
                <a:srgbClr val="00B0F0"/>
              </a:solidFill>
            </a:endParaRPr>
          </a:p>
          <a:p>
            <a:pPr marL="0" indent="0">
              <a:buNone/>
            </a:pPr>
            <a:endParaRPr kumimoji="1" lang="en-US" altLang="ja-JP" sz="1800" dirty="0">
              <a:solidFill>
                <a:srgbClr val="00B0F0"/>
              </a:solidFill>
            </a:endParaRPr>
          </a:p>
          <a:p>
            <a:pPr marL="0" indent="0">
              <a:buNone/>
            </a:pPr>
            <a:r>
              <a:rPr kumimoji="1" lang="en-US" altLang="ja-JP" sz="1400" dirty="0" smtClean="0">
                <a:solidFill>
                  <a:schemeClr val="tx1">
                    <a:lumMod val="50000"/>
                    <a:lumOff val="50000"/>
                  </a:schemeClr>
                </a:solidFill>
              </a:rPr>
              <a:t>Anything unclear, please feel free to contact us.</a:t>
            </a:r>
          </a:p>
          <a:p>
            <a:pPr marL="0" indent="0">
              <a:buNone/>
            </a:pPr>
            <a:r>
              <a:rPr lang="en-US" altLang="ja-JP" sz="1400" dirty="0" smtClean="0">
                <a:solidFill>
                  <a:schemeClr val="tx1">
                    <a:lumMod val="50000"/>
                    <a:lumOff val="50000"/>
                  </a:schemeClr>
                </a:solidFill>
              </a:rPr>
              <a:t>We are open to your comments.</a:t>
            </a:r>
          </a:p>
          <a:p>
            <a:pPr marL="0" indent="0">
              <a:buNone/>
            </a:pPr>
            <a:endParaRPr lang="en-US" altLang="ja-JP" sz="1400" dirty="0" smtClean="0">
              <a:solidFill>
                <a:schemeClr val="tx1">
                  <a:lumMod val="50000"/>
                  <a:lumOff val="50000"/>
                </a:schemeClr>
              </a:solidFill>
            </a:endParaRPr>
          </a:p>
          <a:p>
            <a:pPr marL="0" indent="0">
              <a:buNone/>
            </a:pPr>
            <a:r>
              <a:rPr lang="en-US" altLang="ja-JP" sz="1400" dirty="0">
                <a:solidFill>
                  <a:schemeClr val="tx1">
                    <a:lumMod val="50000"/>
                    <a:lumOff val="50000"/>
                  </a:schemeClr>
                </a:solidFill>
              </a:rPr>
              <a:t>Panasonic System Networks Co., Ltd. </a:t>
            </a:r>
            <a:endParaRPr lang="en-US" altLang="ja-JP" sz="1400" dirty="0" smtClean="0">
              <a:solidFill>
                <a:schemeClr val="tx1">
                  <a:lumMod val="50000"/>
                  <a:lumOff val="50000"/>
                </a:schemeClr>
              </a:solidFill>
            </a:endParaRPr>
          </a:p>
          <a:p>
            <a:pPr marL="0" indent="0">
              <a:buNone/>
            </a:pPr>
            <a:r>
              <a:rPr lang="en-US" altLang="ja-JP" sz="1400" dirty="0">
                <a:solidFill>
                  <a:schemeClr val="tx1">
                    <a:lumMod val="50000"/>
                    <a:lumOff val="50000"/>
                  </a:schemeClr>
                </a:solidFill>
              </a:rPr>
              <a:t>Corporate Global Marketing </a:t>
            </a:r>
            <a:r>
              <a:rPr lang="en-US" altLang="ja-JP" sz="1400" dirty="0" smtClean="0">
                <a:solidFill>
                  <a:schemeClr val="tx1">
                    <a:lumMod val="50000"/>
                    <a:lumOff val="50000"/>
                  </a:schemeClr>
                </a:solidFill>
              </a:rPr>
              <a:t>Center</a:t>
            </a:r>
          </a:p>
          <a:p>
            <a:pPr marL="0" indent="0">
              <a:buNone/>
            </a:pPr>
            <a:r>
              <a:rPr lang="en-US" altLang="ja-JP" sz="1400" dirty="0" smtClean="0">
                <a:solidFill>
                  <a:schemeClr val="tx1">
                    <a:lumMod val="50000"/>
                    <a:lumOff val="50000"/>
                  </a:schemeClr>
                </a:solidFill>
                <a:hlinkClick r:id="rId4"/>
              </a:rPr>
              <a:t>s</a:t>
            </a:r>
            <a:r>
              <a:rPr kumimoji="1" lang="en-US" altLang="ja-JP" sz="1400" dirty="0" smtClean="0">
                <a:solidFill>
                  <a:schemeClr val="tx1">
                    <a:lumMod val="50000"/>
                    <a:lumOff val="50000"/>
                  </a:schemeClr>
                </a:solidFill>
                <a:hlinkClick r:id="rId4"/>
              </a:rPr>
              <a:t>akurai.toshiyuki@jp.panasonic.com</a:t>
            </a:r>
            <a:endParaRPr kumimoji="1" lang="en-US" altLang="ja-JP" sz="1400" dirty="0" smtClean="0">
              <a:solidFill>
                <a:schemeClr val="tx1">
                  <a:lumMod val="50000"/>
                  <a:lumOff val="50000"/>
                </a:schemeClr>
              </a:solidFill>
            </a:endParaRPr>
          </a:p>
        </p:txBody>
      </p:sp>
      <p:sp>
        <p:nvSpPr>
          <p:cNvPr id="4" name="Rectangle 28"/>
          <p:cNvSpPr>
            <a:spLocks noChangeArrowheads="1"/>
          </p:cNvSpPr>
          <p:nvPr/>
        </p:nvSpPr>
        <p:spPr bwMode="auto">
          <a:xfrm>
            <a:off x="750888" y="50800"/>
            <a:ext cx="7642225" cy="557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p>
            <a:r>
              <a:rPr lang="en-US" altLang="ja-JP" sz="3200" b="1">
                <a:solidFill>
                  <a:schemeClr val="bg1"/>
                </a:solidFill>
                <a:latin typeface="Calibri" pitchFamily="34" charset="0"/>
              </a:rPr>
              <a:t>Panasonic security new debut and direction</a:t>
            </a:r>
            <a:r>
              <a:rPr lang="ja-JP" altLang="en-US" sz="3200" b="1">
                <a:solidFill>
                  <a:schemeClr val="bg1"/>
                </a:solidFill>
                <a:latin typeface="Calibri" pitchFamily="34" charset="0"/>
              </a:rPr>
              <a:t>　</a:t>
            </a:r>
          </a:p>
        </p:txBody>
      </p:sp>
      <p:sp>
        <p:nvSpPr>
          <p:cNvPr id="5" name="Rectangle 6"/>
          <p:cNvSpPr>
            <a:spLocks noChangeArrowheads="1"/>
          </p:cNvSpPr>
          <p:nvPr/>
        </p:nvSpPr>
        <p:spPr bwMode="auto">
          <a:xfrm>
            <a:off x="0" y="0"/>
            <a:ext cx="9144000" cy="539750"/>
          </a:xfrm>
          <a:prstGeom prst="rect">
            <a:avLst/>
          </a:prstGeom>
          <a:solidFill>
            <a:srgbClr val="000080"/>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en-US" altLang="ja-JP" sz="3200" b="1" dirty="0">
                <a:solidFill>
                  <a:schemeClr val="bg1"/>
                </a:solidFill>
                <a:latin typeface="Calibri" pitchFamily="34" charset="0"/>
              </a:rPr>
              <a:t>Request</a:t>
            </a:r>
            <a:endParaRPr lang="ja-JP" altLang="en-US" sz="3200" b="1" dirty="0">
              <a:solidFill>
                <a:schemeClr val="bg1"/>
              </a:solidFill>
              <a:latin typeface="Calibri" pitchFamily="34" charset="0"/>
            </a:endParaRPr>
          </a:p>
        </p:txBody>
      </p:sp>
      <p:sp>
        <p:nvSpPr>
          <p:cNvPr id="6" name="スライド番号プレースホルダー 3"/>
          <p:cNvSpPr>
            <a:spLocks noGrp="1"/>
          </p:cNvSpPr>
          <p:nvPr>
            <p:ph type="sldNum" sz="quarter" idx="12"/>
          </p:nvPr>
        </p:nvSpPr>
        <p:spPr>
          <a:xfrm>
            <a:off x="8604448" y="85649"/>
            <a:ext cx="405408" cy="365125"/>
          </a:xfrm>
        </p:spPr>
        <p:txBody>
          <a:bodyPr/>
          <a:lstStyle/>
          <a:p>
            <a:fld id="{118A43CE-5BFF-4F25-B2F9-ED6693B92936}" type="slidenum">
              <a:rPr kumimoji="1" lang="ja-JP" altLang="en-US" sz="3200" smtClean="0">
                <a:solidFill>
                  <a:srgbClr val="FFFF00"/>
                </a:solidFill>
              </a:rPr>
              <a:t>7</a:t>
            </a:fld>
            <a:endParaRPr kumimoji="1" lang="ja-JP" altLang="en-US" sz="3200">
              <a:solidFill>
                <a:srgbClr val="FFFF00"/>
              </a:solidFill>
            </a:endParaRPr>
          </a:p>
        </p:txBody>
      </p:sp>
    </p:spTree>
    <p:extLst>
      <p:ext uri="{BB962C8B-B14F-4D97-AF65-F5344CB8AC3E}">
        <p14:creationId xmlns:p14="http://schemas.microsoft.com/office/powerpoint/2010/main" val="383236510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1752</TotalTime>
  <Words>697</Words>
  <Application>Microsoft Office PowerPoint</Application>
  <PresentationFormat>画面に合わせる (4:3)</PresentationFormat>
  <Paragraphs>106</Paragraphs>
  <Slides>7</Slides>
  <Notes>7</Notes>
  <HiddenSlides>0</HiddenSlides>
  <MMClips>0</MMClips>
  <ScaleCrop>false</ScaleCrop>
  <HeadingPairs>
    <vt:vector size="4" baseType="variant">
      <vt:variant>
        <vt:lpstr>テーマ</vt:lpstr>
      </vt:variant>
      <vt:variant>
        <vt:i4>1</vt:i4>
      </vt:variant>
      <vt:variant>
        <vt:lpstr>スライド タイトル</vt:lpstr>
      </vt:variant>
      <vt:variant>
        <vt:i4>7</vt:i4>
      </vt:variant>
    </vt:vector>
  </HeadingPairs>
  <TitlesOfParts>
    <vt:vector size="8"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パナソニック株式会社</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SAKURAI Toshiyuki</dc:creator>
  <cp:lastModifiedBy>SAKURAI Toshiyuki</cp:lastModifiedBy>
  <cp:revision>89</cp:revision>
  <cp:lastPrinted>2012-09-06T04:32:30Z</cp:lastPrinted>
  <dcterms:created xsi:type="dcterms:W3CDTF">2012-08-30T07:20:23Z</dcterms:created>
  <dcterms:modified xsi:type="dcterms:W3CDTF">2012-09-06T07:16:53Z</dcterms:modified>
</cp:coreProperties>
</file>