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32" r:id="rId3"/>
    <p:sldId id="333" r:id="rId4"/>
    <p:sldId id="334" r:id="rId5"/>
    <p:sldId id="335" r:id="rId6"/>
    <p:sldId id="301" r:id="rId7"/>
    <p:sldId id="303" r:id="rId8"/>
    <p:sldId id="305" r:id="rId9"/>
    <p:sldId id="307" r:id="rId10"/>
    <p:sldId id="345" r:id="rId11"/>
    <p:sldId id="308" r:id="rId12"/>
    <p:sldId id="346" r:id="rId13"/>
    <p:sldId id="347" r:id="rId14"/>
    <p:sldId id="348" r:id="rId15"/>
    <p:sldId id="350" r:id="rId16"/>
    <p:sldId id="349" r:id="rId17"/>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9999FF"/>
    <a:srgbClr val="FFFFCC"/>
    <a:srgbClr val="9966FF"/>
    <a:srgbClr val="CCECFF"/>
    <a:srgbClr val="FFCCFF"/>
    <a:srgbClr val="CC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47865" autoAdjust="0"/>
  </p:normalViewPr>
  <p:slideViewPr>
    <p:cSldViewPr>
      <p:cViewPr varScale="1">
        <p:scale>
          <a:sx n="122" d="100"/>
          <a:sy n="122" d="100"/>
        </p:scale>
        <p:origin x="-131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03585A78-F948-40A3-9907-09B3DECA9D55}" type="slidenum">
              <a:rPr lang="en-US" altLang="ja-JP"/>
              <a:pPr>
                <a:defRPr/>
              </a:pPr>
              <a:t>‹#›</a:t>
            </a:fld>
            <a:endParaRPr lang="en-US" altLang="ja-JP" dirty="0"/>
          </a:p>
        </p:txBody>
      </p:sp>
    </p:spTree>
    <p:extLst>
      <p:ext uri="{BB962C8B-B14F-4D97-AF65-F5344CB8AC3E}">
        <p14:creationId xmlns:p14="http://schemas.microsoft.com/office/powerpoint/2010/main" val="349502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0B15C415-66DA-436B-B35C-B0339FFB17B9}" type="slidenum">
              <a:rPr lang="en-US" altLang="ja-JP"/>
              <a:pPr>
                <a:defRPr/>
              </a:pPr>
              <a:t>‹#›</a:t>
            </a:fld>
            <a:endParaRPr lang="en-US" altLang="ja-JP" dirty="0"/>
          </a:p>
        </p:txBody>
      </p:sp>
    </p:spTree>
    <p:extLst>
      <p:ext uri="{BB962C8B-B14F-4D97-AF65-F5344CB8AC3E}">
        <p14:creationId xmlns:p14="http://schemas.microsoft.com/office/powerpoint/2010/main" val="394989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8925" y="260350"/>
            <a:ext cx="2058988" cy="586581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60350"/>
            <a:ext cx="6029325" cy="58658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DCD44916-2EC5-4F93-BE5C-CD5554A4FB60}" type="slidenum">
              <a:rPr lang="en-US" altLang="ja-JP"/>
              <a:pPr>
                <a:defRPr/>
              </a:pPr>
              <a:t>‹#›</a:t>
            </a:fld>
            <a:endParaRPr lang="en-US" altLang="ja-JP" dirty="0"/>
          </a:p>
        </p:txBody>
      </p:sp>
    </p:spTree>
    <p:extLst>
      <p:ext uri="{BB962C8B-B14F-4D97-AF65-F5344CB8AC3E}">
        <p14:creationId xmlns:p14="http://schemas.microsoft.com/office/powerpoint/2010/main" val="18450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E2D0F80-4680-4286-B9E1-DA1D5A315DF1}" type="slidenum">
              <a:rPr lang="en-US" altLang="ja-JP"/>
              <a:pPr>
                <a:defRPr/>
              </a:pPr>
              <a:t>‹#›</a:t>
            </a:fld>
            <a:endParaRPr lang="en-US" altLang="ja-JP" dirty="0"/>
          </a:p>
        </p:txBody>
      </p:sp>
    </p:spTree>
    <p:extLst>
      <p:ext uri="{BB962C8B-B14F-4D97-AF65-F5344CB8AC3E}">
        <p14:creationId xmlns:p14="http://schemas.microsoft.com/office/powerpoint/2010/main" val="304473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DCC530EE-53BB-4013-914E-AD572A010872}" type="slidenum">
              <a:rPr lang="en-US" altLang="ja-JP"/>
              <a:pPr>
                <a:defRPr/>
              </a:pPr>
              <a:t>‹#›</a:t>
            </a:fld>
            <a:endParaRPr lang="en-US" altLang="ja-JP" dirty="0"/>
          </a:p>
        </p:txBody>
      </p:sp>
    </p:spTree>
    <p:extLst>
      <p:ext uri="{BB962C8B-B14F-4D97-AF65-F5344CB8AC3E}">
        <p14:creationId xmlns:p14="http://schemas.microsoft.com/office/powerpoint/2010/main" val="155641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BF3FD986-A133-4523-B6C6-EB408E2B7B1F}" type="slidenum">
              <a:rPr lang="en-US" altLang="ja-JP"/>
              <a:pPr>
                <a:defRPr/>
              </a:pPr>
              <a:t>‹#›</a:t>
            </a:fld>
            <a:endParaRPr lang="en-US" altLang="ja-JP" dirty="0"/>
          </a:p>
        </p:txBody>
      </p:sp>
    </p:spTree>
    <p:extLst>
      <p:ext uri="{BB962C8B-B14F-4D97-AF65-F5344CB8AC3E}">
        <p14:creationId xmlns:p14="http://schemas.microsoft.com/office/powerpoint/2010/main" val="201876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8B8CA26C-CFEC-4C1B-AC3F-48BC43128E4E}" type="slidenum">
              <a:rPr lang="en-US" altLang="ja-JP"/>
              <a:pPr>
                <a:defRPr/>
              </a:pPr>
              <a:t>‹#›</a:t>
            </a:fld>
            <a:endParaRPr lang="en-US" altLang="ja-JP" dirty="0"/>
          </a:p>
        </p:txBody>
      </p:sp>
    </p:spTree>
    <p:extLst>
      <p:ext uri="{BB962C8B-B14F-4D97-AF65-F5344CB8AC3E}">
        <p14:creationId xmlns:p14="http://schemas.microsoft.com/office/powerpoint/2010/main" val="170723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71795A8E-2C79-49BB-8B94-F45E339317EE}" type="slidenum">
              <a:rPr lang="en-US" altLang="ja-JP"/>
              <a:pPr>
                <a:defRPr/>
              </a:pPr>
              <a:t>‹#›</a:t>
            </a:fld>
            <a:endParaRPr lang="en-US" altLang="ja-JP" dirty="0"/>
          </a:p>
        </p:txBody>
      </p:sp>
    </p:spTree>
    <p:extLst>
      <p:ext uri="{BB962C8B-B14F-4D97-AF65-F5344CB8AC3E}">
        <p14:creationId xmlns:p14="http://schemas.microsoft.com/office/powerpoint/2010/main" val="372141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53EAC291-805E-4240-96C4-D3699D7A9C90}" type="slidenum">
              <a:rPr lang="en-US" altLang="ja-JP"/>
              <a:pPr>
                <a:defRPr/>
              </a:pPr>
              <a:t>‹#›</a:t>
            </a:fld>
            <a:endParaRPr lang="en-US" altLang="ja-JP" dirty="0"/>
          </a:p>
        </p:txBody>
      </p:sp>
    </p:spTree>
    <p:extLst>
      <p:ext uri="{BB962C8B-B14F-4D97-AF65-F5344CB8AC3E}">
        <p14:creationId xmlns:p14="http://schemas.microsoft.com/office/powerpoint/2010/main" val="246578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7C3689AC-2082-4AE2-9BD5-2AACACB2779C}" type="slidenum">
              <a:rPr lang="en-US" altLang="ja-JP"/>
              <a:pPr>
                <a:defRPr/>
              </a:pPr>
              <a:t>‹#›</a:t>
            </a:fld>
            <a:endParaRPr lang="en-US" altLang="ja-JP" dirty="0"/>
          </a:p>
        </p:txBody>
      </p:sp>
    </p:spTree>
    <p:extLst>
      <p:ext uri="{BB962C8B-B14F-4D97-AF65-F5344CB8AC3E}">
        <p14:creationId xmlns:p14="http://schemas.microsoft.com/office/powerpoint/2010/main" val="61855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229297B4-7FF0-4B5A-8E44-B117BE1EE1E3}" type="slidenum">
              <a:rPr lang="en-US" altLang="ja-JP"/>
              <a:pPr>
                <a:defRPr/>
              </a:pPr>
              <a:t>‹#›</a:t>
            </a:fld>
            <a:endParaRPr lang="en-US" altLang="ja-JP" dirty="0"/>
          </a:p>
        </p:txBody>
      </p:sp>
    </p:spTree>
    <p:extLst>
      <p:ext uri="{BB962C8B-B14F-4D97-AF65-F5344CB8AC3E}">
        <p14:creationId xmlns:p14="http://schemas.microsoft.com/office/powerpoint/2010/main" val="314853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defRPr sz="1400"/>
            </a:lvl1pPr>
          </a:lstStyle>
          <a:p>
            <a:pPr>
              <a:defRPr/>
            </a:pPr>
            <a:endParaRPr lang="en-US" altLang="ja-JP"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a:defRPr sz="1400"/>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a:defRPr sz="1400"/>
            </a:lvl1pPr>
          </a:lstStyle>
          <a:p>
            <a:pPr>
              <a:defRPr/>
            </a:pPr>
            <a:fld id="{0FE20860-14A3-4DEE-8933-310E1E8CEBCA}" type="slidenum">
              <a:rPr lang="en-US" altLang="ja-JP"/>
              <a:pPr>
                <a:defRPr/>
              </a:pPr>
              <a:t>‹#›</a:t>
            </a:fld>
            <a:endParaRPr lang="en-US" altLang="ja-JP" dirty="0"/>
          </a:p>
        </p:txBody>
      </p:sp>
      <p:sp>
        <p:nvSpPr>
          <p:cNvPr id="1031" name="Rectangle 7"/>
          <p:cNvSpPr>
            <a:spLocks noChangeArrowheads="1"/>
          </p:cNvSpPr>
          <p:nvPr userDrawn="1"/>
        </p:nvSpPr>
        <p:spPr bwMode="auto">
          <a:xfrm>
            <a:off x="8675688" y="0"/>
            <a:ext cx="482600" cy="476250"/>
          </a:xfrm>
          <a:prstGeom prst="rect">
            <a:avLst/>
          </a:prstGeom>
          <a:solidFill>
            <a:srgbClr val="0041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fld id="{824DD5BB-D3B0-4ACA-9B49-11D0A108BC83}" type="slidenum">
              <a:rPr lang="en-US" altLang="ja-JP" sz="1400" smtClean="0">
                <a:solidFill>
                  <a:schemeClr val="bg1"/>
                </a:solidFill>
                <a:latin typeface="HGP創英角ｺﾞｼｯｸUB" pitchFamily="50" charset="-128"/>
                <a:ea typeface="HGP創英角ｺﾞｼｯｸUB" pitchFamily="50" charset="-128"/>
                <a:cs typeface="Osaka"/>
              </a:rPr>
              <a:pPr algn="ctr" eaLnBrk="1" hangingPunct="1">
                <a:defRPr/>
              </a:pPr>
              <a:t>‹#›</a:t>
            </a:fld>
            <a:endParaRPr lang="en-US" altLang="ja-JP" sz="1400" dirty="0" smtClean="0">
              <a:solidFill>
                <a:schemeClr val="bg1"/>
              </a:solidFill>
              <a:latin typeface="HGP創英角ｺﾞｼｯｸUB" pitchFamily="50" charset="-128"/>
              <a:ea typeface="HGP創英角ｺﾞｼｯｸUB" pitchFamily="50" charset="-128"/>
              <a:cs typeface="Osak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noChangeArrowheads="1"/>
          </p:cNvSpPr>
          <p:nvPr/>
        </p:nvSpPr>
        <p:spPr bwMode="auto">
          <a:xfrm>
            <a:off x="611188" y="3806056"/>
            <a:ext cx="7920037" cy="127000"/>
          </a:xfrm>
          <a:prstGeom prst="rect">
            <a:avLst/>
          </a:prstGeom>
          <a:solidFill>
            <a:schemeClr val="accent2"/>
          </a:solidFill>
          <a:ln w="9525"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800" dirty="0"/>
          </a:p>
        </p:txBody>
      </p:sp>
      <p:pic>
        <p:nvPicPr>
          <p:cNvPr id="9" name="Picture 4" descr="KX_VC1600黒"/>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1654" y="5024051"/>
            <a:ext cx="2308566" cy="637197"/>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p:nvSpPr>
        <p:spPr bwMode="auto">
          <a:xfrm>
            <a:off x="685800" y="2758529"/>
            <a:ext cx="7772400" cy="110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r>
              <a:rPr lang="en-US" altLang="ja-JP" sz="3000" kern="0" dirty="0" smtClean="0">
                <a:solidFill>
                  <a:schemeClr val="accent2"/>
                </a:solidFill>
                <a:latin typeface="Arial Black" panose="020B0A04020102020204" pitchFamily="34" charset="0"/>
              </a:rPr>
              <a:t>Difference of Video Conferencing</a:t>
            </a:r>
          </a:p>
          <a:p>
            <a:r>
              <a:rPr lang="en-US" altLang="ja-JP" sz="3000" kern="0" dirty="0" smtClean="0">
                <a:solidFill>
                  <a:schemeClr val="accent2"/>
                </a:solidFill>
                <a:latin typeface="Arial Black" panose="020B0A04020102020204" pitchFamily="34" charset="0"/>
              </a:rPr>
              <a:t>and Web Conferencing</a:t>
            </a:r>
            <a:endParaRPr lang="ja-JP" altLang="en-US" sz="3000" kern="0" dirty="0">
              <a:solidFill>
                <a:schemeClr val="accent2"/>
              </a:solidFill>
              <a:latin typeface="Arial Black" panose="020B0A04020102020204" pitchFamily="34" charset="0"/>
            </a:endParaRPr>
          </a:p>
        </p:txBody>
      </p:sp>
      <p:sp>
        <p:nvSpPr>
          <p:cNvPr id="12" name="テキスト ボックス 1"/>
          <p:cNvSpPr txBox="1">
            <a:spLocks noChangeArrowheads="1"/>
          </p:cNvSpPr>
          <p:nvPr/>
        </p:nvSpPr>
        <p:spPr bwMode="auto">
          <a:xfrm>
            <a:off x="179512" y="6165304"/>
            <a:ext cx="60084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kumimoji="1" lang="en-US" altLang="ja-JP" sz="2000" dirty="0" smtClean="0">
                <a:solidFill>
                  <a:schemeClr val="accent2"/>
                </a:solidFill>
                <a:latin typeface="Arial Black" panose="020B0A04020102020204" pitchFamily="34" charset="0"/>
                <a:ea typeface="HGS創英角ｺﾞｼｯｸUB" panose="020B0900000000000000" pitchFamily="50" charset="-128"/>
                <a:cs typeface="Arial" panose="020B0604020202020204" pitchFamily="34" charset="0"/>
              </a:rPr>
              <a:t>Panasonic System Networks Co., Ltd.</a:t>
            </a:r>
          </a:p>
          <a:p>
            <a:r>
              <a:rPr lang="en-US" altLang="ja-JP" sz="1400" dirty="0">
                <a:latin typeface="Arial" panose="020B0604020202020204" pitchFamily="34" charset="0"/>
                <a:ea typeface="HGS創英角ｺﾞｼｯｸUB" panose="020B0900000000000000" pitchFamily="50" charset="-128"/>
                <a:cs typeface="Arial" panose="020B0604020202020204" pitchFamily="34" charset="0"/>
              </a:rPr>
              <a:t>HDVC Business Promotion Department, AV </a:t>
            </a:r>
            <a:r>
              <a:rPr kumimoji="1" lang="en-US" altLang="ja-JP" sz="1400" dirty="0" smtClean="0">
                <a:latin typeface="Arial" panose="020B0604020202020204" pitchFamily="34" charset="0"/>
                <a:ea typeface="HGS創英角ｺﾞｼｯｸUB" panose="020B0900000000000000" pitchFamily="50" charset="-128"/>
                <a:cs typeface="Arial" panose="020B0604020202020204" pitchFamily="34" charset="0"/>
              </a:rPr>
              <a:t>Systems Business Unit</a:t>
            </a:r>
            <a:endParaRPr kumimoji="1" lang="ja-JP" altLang="en-US" sz="1400" dirty="0">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13" name="テキスト ボックス 1"/>
          <p:cNvSpPr txBox="1">
            <a:spLocks noChangeArrowheads="1"/>
          </p:cNvSpPr>
          <p:nvPr/>
        </p:nvSpPr>
        <p:spPr bwMode="auto">
          <a:xfrm>
            <a:off x="7413522" y="6473080"/>
            <a:ext cx="16131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ja-JP" sz="1400" b="1" dirty="0" smtClean="0">
                <a:solidFill>
                  <a:srgbClr val="FF0000"/>
                </a:solidFill>
                <a:latin typeface="Arial" panose="020B0604020202020204" pitchFamily="34" charset="0"/>
                <a:ea typeface="HGS創英角ｺﾞｼｯｸUB" panose="020B0900000000000000" pitchFamily="50" charset="-128"/>
                <a:cs typeface="Arial" panose="020B0604020202020204" pitchFamily="34" charset="0"/>
              </a:rPr>
              <a:t>Nov.</a:t>
            </a:r>
            <a:r>
              <a:rPr kumimoji="1" lang="en-US" altLang="ja-JP" sz="1400" b="1" dirty="0" smtClean="0">
                <a:solidFill>
                  <a:srgbClr val="FF0000"/>
                </a:solidFill>
                <a:latin typeface="Arial" panose="020B0604020202020204" pitchFamily="34" charset="0"/>
                <a:ea typeface="HGS創英角ｺﾞｼｯｸUB" panose="020B0900000000000000" pitchFamily="50" charset="-128"/>
                <a:cs typeface="Arial" panose="020B0604020202020204" pitchFamily="34" charset="0"/>
              </a:rPr>
              <a:t> 2016</a:t>
            </a:r>
            <a:endParaRPr kumimoji="1" lang="ja-JP" altLang="en-US" sz="1400" b="1" dirty="0">
              <a:solidFill>
                <a:srgbClr val="FF0000"/>
              </a:solidFill>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14" name="Rectangle 2"/>
          <p:cNvSpPr txBox="1">
            <a:spLocks noChangeArrowheads="1"/>
          </p:cNvSpPr>
          <p:nvPr/>
        </p:nvSpPr>
        <p:spPr bwMode="auto">
          <a:xfrm>
            <a:off x="353584" y="1349896"/>
            <a:ext cx="858711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eaLnBrk="1" hangingPunct="1"/>
            <a:r>
              <a:rPr lang="en-US" altLang="ja-JP" sz="3400" kern="0" dirty="0" smtClean="0">
                <a:latin typeface="Arial Black" panose="020B0A04020102020204" pitchFamily="34" charset="0"/>
                <a:ea typeface="HGS創英角ｺﾞｼｯｸUB" panose="020B0900000000000000" pitchFamily="50" charset="-128"/>
                <a:cs typeface="Arial" panose="020B0604020202020204" pitchFamily="34" charset="0"/>
              </a:rPr>
              <a:t>Panasonic</a:t>
            </a:r>
            <a:br>
              <a:rPr lang="en-US" altLang="ja-JP" sz="3400" kern="0" dirty="0" smtClean="0">
                <a:latin typeface="Arial Black" panose="020B0A04020102020204" pitchFamily="34" charset="0"/>
                <a:ea typeface="HGS創英角ｺﾞｼｯｸUB" panose="020B0900000000000000" pitchFamily="50" charset="-128"/>
                <a:cs typeface="Arial" panose="020B0604020202020204" pitchFamily="34" charset="0"/>
              </a:rPr>
            </a:br>
            <a:r>
              <a:rPr lang="en-US" altLang="ja-JP" sz="3400" kern="0" dirty="0" smtClean="0">
                <a:latin typeface="Arial Black" panose="020B0A04020102020204" pitchFamily="34" charset="0"/>
                <a:ea typeface="HGS創英角ｺﾞｼｯｸUB" panose="020B0900000000000000" pitchFamily="50" charset="-128"/>
                <a:cs typeface="Arial" panose="020B0604020202020204" pitchFamily="34" charset="0"/>
              </a:rPr>
              <a:t>HD</a:t>
            </a:r>
            <a:r>
              <a:rPr lang="ja-JP" altLang="en-US" sz="3400" kern="0" dirty="0" smtClean="0">
                <a:latin typeface="Arial Black" panose="020B0A04020102020204" pitchFamily="34" charset="0"/>
                <a:ea typeface="HGS創英角ｺﾞｼｯｸUB" panose="020B0900000000000000" pitchFamily="50" charset="-128"/>
                <a:cs typeface="Arial" panose="020B0604020202020204" pitchFamily="34" charset="0"/>
              </a:rPr>
              <a:t> </a:t>
            </a:r>
            <a:r>
              <a:rPr lang="en-US" altLang="ja-JP" sz="3400" kern="0" dirty="0" smtClean="0">
                <a:latin typeface="Arial Black" panose="020B0A04020102020204" pitchFamily="34" charset="0"/>
                <a:ea typeface="HGS創英角ｺﾞｼｯｸUB" panose="020B0900000000000000" pitchFamily="50" charset="-128"/>
                <a:cs typeface="Arial" panose="020B0604020202020204" pitchFamily="34" charset="0"/>
              </a:rPr>
              <a:t>Visual Communication System</a:t>
            </a:r>
            <a:endParaRPr lang="de-DE" altLang="ja-JP" sz="3400" kern="0" dirty="0" smtClean="0">
              <a:latin typeface="Arial Black" panose="020B0A04020102020204" pitchFamily="34" charset="0"/>
              <a:ea typeface="HGS創英角ｺﾞｼｯｸUB" panose="020B0900000000000000" pitchFamily="50" charset="-128"/>
              <a:cs typeface="Arial" panose="020B0604020202020204" pitchFamily="34" charset="0"/>
            </a:endParaRPr>
          </a:p>
        </p:txBody>
      </p:sp>
      <p:sp>
        <p:nvSpPr>
          <p:cNvPr id="15" name="Text Box 37"/>
          <p:cNvSpPr txBox="1">
            <a:spLocks noChangeArrowheads="1"/>
          </p:cNvSpPr>
          <p:nvPr/>
        </p:nvSpPr>
        <p:spPr bwMode="auto">
          <a:xfrm>
            <a:off x="107504" y="116632"/>
            <a:ext cx="642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200" dirty="0" smtClean="0">
                <a:latin typeface="Arial" panose="020B0604020202020204" pitchFamily="34" charset="0"/>
                <a:ea typeface="HGS創英角ｺﾞｼｯｸUB" panose="020B0900000000000000" pitchFamily="50" charset="-128"/>
                <a:cs typeface="Arial" panose="020B0604020202020204" pitchFamily="34" charset="0"/>
              </a:rPr>
              <a:t>1. This document can be disclosed to Panasonic Sales Partners</a:t>
            </a:r>
            <a:r>
              <a:rPr lang="ja-JP" altLang="en-US" sz="1200" dirty="0" smtClean="0">
                <a:latin typeface="Arial" panose="020B0604020202020204" pitchFamily="34" charset="0"/>
                <a:ea typeface="HGS創英角ｺﾞｼｯｸUB" panose="020B0900000000000000" pitchFamily="50" charset="-128"/>
                <a:cs typeface="Arial" panose="020B0604020202020204" pitchFamily="34" charset="0"/>
              </a:rPr>
              <a:t> </a:t>
            </a:r>
            <a:r>
              <a:rPr lang="ja-JP" altLang="en-US" sz="1200" dirty="0">
                <a:latin typeface="Arial" panose="020B0604020202020204" pitchFamily="34" charset="0"/>
                <a:ea typeface="HGS創英角ｺﾞｼｯｸUB" panose="020B0900000000000000" pitchFamily="50" charset="-128"/>
                <a:cs typeface="Arial" panose="020B0604020202020204" pitchFamily="34" charset="0"/>
              </a:rPr>
              <a:t/>
            </a:r>
            <a:br>
              <a:rPr lang="ja-JP" altLang="en-US" sz="1200" dirty="0">
                <a:latin typeface="Arial" panose="020B0604020202020204" pitchFamily="34" charset="0"/>
                <a:ea typeface="HGS創英角ｺﾞｼｯｸUB" panose="020B0900000000000000" pitchFamily="50" charset="-128"/>
                <a:cs typeface="Arial" panose="020B0604020202020204" pitchFamily="34" charset="0"/>
              </a:rPr>
            </a:br>
            <a:r>
              <a:rPr lang="en-US" altLang="ja-JP" sz="1200" dirty="0" smtClean="0">
                <a:latin typeface="Arial" panose="020B0604020202020204" pitchFamily="34" charset="0"/>
                <a:ea typeface="HGS創英角ｺﾞｼｯｸUB" panose="020B0900000000000000" pitchFamily="50" charset="-128"/>
                <a:cs typeface="Arial" panose="020B0604020202020204" pitchFamily="34" charset="0"/>
              </a:rPr>
              <a:t>2. The specs might be changed without notice since it’s still under development.</a:t>
            </a:r>
            <a:endParaRPr lang="ja-JP" altLang="en-US" sz="1200" dirty="0">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16" name="Text Box 13"/>
          <p:cNvSpPr txBox="1">
            <a:spLocks noChangeArrowheads="1"/>
          </p:cNvSpPr>
          <p:nvPr/>
        </p:nvSpPr>
        <p:spPr bwMode="auto">
          <a:xfrm>
            <a:off x="6017846" y="601524"/>
            <a:ext cx="2993216" cy="52322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1400" b="1" dirty="0" smtClean="0">
                <a:solidFill>
                  <a:srgbClr val="FF0000"/>
                </a:solidFill>
                <a:ea typeface="HGP創英角ｺﾞｼｯｸUB" pitchFamily="50" charset="-128"/>
              </a:rPr>
              <a:t>For Panasonic Sales Company and Business Partner only</a:t>
            </a:r>
            <a:endParaRPr lang="ja-JP" altLang="en-US" sz="1400" b="1" dirty="0">
              <a:solidFill>
                <a:srgbClr val="FF0000"/>
              </a:solidFill>
              <a:ea typeface="HGP創英角ｺﾞｼｯｸUB" pitchFamily="50" charset="-128"/>
            </a:endParaRPr>
          </a:p>
        </p:txBody>
      </p:sp>
      <p:sp>
        <p:nvSpPr>
          <p:cNvPr id="2" name="正方形/長方形 1"/>
          <p:cNvSpPr/>
          <p:nvPr/>
        </p:nvSpPr>
        <p:spPr>
          <a:xfrm>
            <a:off x="648071" y="5306666"/>
            <a:ext cx="4572001" cy="701731"/>
          </a:xfrm>
          <a:prstGeom prst="rect">
            <a:avLst/>
          </a:prstGeom>
        </p:spPr>
        <p:txBody>
          <a:bodyPr wrap="square">
            <a:spAutoFit/>
          </a:bodyPr>
          <a:lstStyle/>
          <a:p>
            <a:pPr marL="285750" indent="-285750" eaLnBrk="0" hangingPunct="0">
              <a:lnSpc>
                <a:spcPct val="110000"/>
              </a:lnSpc>
              <a:buFont typeface="Wingdings" panose="05000000000000000000" pitchFamily="2" charset="2"/>
              <a:buChar char="u"/>
            </a:pPr>
            <a:r>
              <a:rPr kumimoji="0" lang="en-US" altLang="ja-JP" sz="1200" dirty="0">
                <a:solidFill>
                  <a:srgbClr val="000000"/>
                </a:solidFill>
                <a:latin typeface="Calibri" panose="020F0502020204030204" pitchFamily="34" charset="0"/>
                <a:ea typeface="Meiryo UI" panose="020B0604030504040204" pitchFamily="50" charset="-128"/>
                <a:cs typeface="Arial" panose="020B0604020202020204" pitchFamily="34" charset="0"/>
              </a:rPr>
              <a:t>This document is describing </a:t>
            </a:r>
            <a:r>
              <a:rPr kumimoji="0" lang="en-US" altLang="ja-JP" sz="1200" dirty="0" smtClean="0">
                <a:solidFill>
                  <a:srgbClr val="000000"/>
                </a:solidFill>
                <a:latin typeface="Calibri" panose="020F0502020204030204" pitchFamily="34" charset="0"/>
                <a:ea typeface="Meiryo UI" panose="020B0604030504040204" pitchFamily="50" charset="-128"/>
                <a:cs typeface="Arial" panose="020B0604020202020204" pitchFamily="34" charset="0"/>
              </a:rPr>
              <a:t>comparison of Video Conferencing and Web Conferencing.</a:t>
            </a:r>
          </a:p>
          <a:p>
            <a:pPr marL="285750" indent="-285750" eaLnBrk="0" hangingPunct="0">
              <a:lnSpc>
                <a:spcPct val="110000"/>
              </a:lnSpc>
              <a:buFont typeface="Wingdings" panose="05000000000000000000" pitchFamily="2" charset="2"/>
              <a:buChar char="u"/>
            </a:pPr>
            <a:r>
              <a:rPr kumimoji="0" lang="en-US" altLang="ja-JP" sz="1200" dirty="0" smtClean="0">
                <a:solidFill>
                  <a:srgbClr val="000000"/>
                </a:solidFill>
                <a:latin typeface="Calibri" panose="020F0502020204030204" pitchFamily="34" charset="0"/>
                <a:ea typeface="Meiryo UI" panose="020B0604030504040204" pitchFamily="50" charset="-128"/>
                <a:cs typeface="Arial" panose="020B0604020202020204" pitchFamily="34" charset="0"/>
              </a:rPr>
              <a:t>This information is as of November 2016.</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436"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 name="Text Box 4"/>
          <p:cNvSpPr txBox="1">
            <a:spLocks noChangeArrowheads="1"/>
          </p:cNvSpPr>
          <p:nvPr/>
        </p:nvSpPr>
        <p:spPr bwMode="auto">
          <a:xfrm>
            <a:off x="322263" y="836613"/>
            <a:ext cx="8570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The followings are function differences.</a:t>
            </a:r>
            <a:endParaRPr lang="ja-JP" altLang="en-US" sz="14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graphicFrame>
        <p:nvGraphicFramePr>
          <p:cNvPr id="7" name="Group 195"/>
          <p:cNvGraphicFramePr>
            <a:graphicFrameLocks noGrp="1"/>
          </p:cNvGraphicFramePr>
          <p:nvPr>
            <p:extLst>
              <p:ext uri="{D42A27DB-BD31-4B8C-83A1-F6EECF244321}">
                <p14:modId xmlns:p14="http://schemas.microsoft.com/office/powerpoint/2010/main" val="3016377269"/>
              </p:ext>
            </p:extLst>
          </p:nvPr>
        </p:nvGraphicFramePr>
        <p:xfrm>
          <a:off x="323850" y="1412875"/>
          <a:ext cx="8566150" cy="5318129"/>
        </p:xfrm>
        <a:graphic>
          <a:graphicData uri="http://schemas.openxmlformats.org/drawingml/2006/table">
            <a:tbl>
              <a:tblPr/>
              <a:tblGrid>
                <a:gridCol w="1584325"/>
                <a:gridCol w="3490913"/>
                <a:gridCol w="3490912"/>
              </a:tblGrid>
              <a:tr h="396227">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Video Conferencing</a:t>
                      </a:r>
                      <a:endParaRPr kumimoji="1" lang="ja-JP" altLang="en-US" sz="18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Web Conferencing</a:t>
                      </a:r>
                      <a:endParaRPr kumimoji="1" lang="ja-JP" altLang="en-US" sz="18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70C0"/>
                    </a:solidFill>
                  </a:tcPr>
                </a:tc>
              </a:tr>
              <a:tr h="973005">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System Image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35268">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Service Style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On-premises Service (Home Installation)</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Cloud Service / On-premises Service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79107">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Use Scene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Conduct conference through internal intranet / Internet with Display/Codec</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Conduct conference through Internet with PC</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52378">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Network</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Intranet, VPN, Internet</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Internet</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35268">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Places</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Meeting Room (Multiple Participant)</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Desk, Meeting Room (P to P)</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r>
              <a:tr h="335268">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Operation</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Remote Controller</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Internet Browser</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r>
              <a:tr h="335268">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Stability</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Stable (Hardware Processing)</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Non-stable (Software Processing)</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r>
              <a:tr h="335268">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Quality</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High Quality Video, High Quality Audio</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Difficult to obtain good quality</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r>
              <a:tr h="335268">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Multi-device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Smartphone, Tablet, PC</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Smartphone, Tablet, PC</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35268">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PC</a:t>
                      </a:r>
                      <a: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Literacy</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Not necessary</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Necessary</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r>
              <a:tr h="335268">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Long Meeting</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Suitable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Not suitable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r>
              <a:tr h="335268">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Manufacturers</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Cisco, Polycom, </a:t>
                      </a:r>
                      <a:r>
                        <a:rPr kumimoji="1" lang="en-US" altLang="ja-JP" sz="1400" b="0" i="0" u="none" strike="noStrike" cap="none" normalizeH="0" baseline="0" dirty="0" err="1"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Lifesize</a:t>
                      </a: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Panasonic, etc.</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Cisco, V-cube, etc.</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 name="Group 194"/>
          <p:cNvGrpSpPr>
            <a:grpSpLocks/>
          </p:cNvGrpSpPr>
          <p:nvPr/>
        </p:nvGrpSpPr>
        <p:grpSpPr bwMode="auto">
          <a:xfrm>
            <a:off x="2771775" y="1984375"/>
            <a:ext cx="1584325" cy="704850"/>
            <a:chOff x="1746" y="1250"/>
            <a:chExt cx="1134" cy="504"/>
          </a:xfrm>
        </p:grpSpPr>
        <p:pic>
          <p:nvPicPr>
            <p:cNvPr id="9"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 y="1250"/>
              <a:ext cx="41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5"/>
            <p:cNvGrpSpPr>
              <a:grpSpLocks/>
            </p:cNvGrpSpPr>
            <p:nvPr/>
          </p:nvGrpSpPr>
          <p:grpSpPr bwMode="auto">
            <a:xfrm>
              <a:off x="2200" y="1275"/>
              <a:ext cx="680" cy="479"/>
              <a:chOff x="158" y="1661"/>
              <a:chExt cx="2570" cy="1887"/>
            </a:xfrm>
          </p:grpSpPr>
          <p:pic>
            <p:nvPicPr>
              <p:cNvPr id="11" name="Picture 106" descr="PDP004_pd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1661"/>
                <a:ext cx="2570" cy="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07"/>
              <p:cNvGrpSpPr>
                <a:grpSpLocks/>
              </p:cNvGrpSpPr>
              <p:nvPr/>
            </p:nvGrpSpPr>
            <p:grpSpPr bwMode="auto">
              <a:xfrm>
                <a:off x="459" y="1760"/>
                <a:ext cx="1477" cy="1054"/>
                <a:chOff x="476" y="2478"/>
                <a:chExt cx="1633" cy="1134"/>
              </a:xfrm>
            </p:grpSpPr>
            <p:sp>
              <p:nvSpPr>
                <p:cNvPr id="32" name="Rectangle 108"/>
                <p:cNvSpPr>
                  <a:spLocks noChangeArrowheads="1"/>
                </p:cNvSpPr>
                <p:nvPr/>
              </p:nvSpPr>
              <p:spPr bwMode="auto">
                <a:xfrm>
                  <a:off x="476" y="2478"/>
                  <a:ext cx="1633" cy="1134"/>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b="1" dirty="0">
                    <a:latin typeface="Arial" panose="020B0604020202020204" pitchFamily="34" charset="0"/>
                    <a:ea typeface="Meiryo UI" pitchFamily="50" charset="-128"/>
                    <a:cs typeface="Arial" panose="020B0604020202020204" pitchFamily="34" charset="0"/>
                  </a:endParaRPr>
                </a:p>
              </p:txBody>
            </p:sp>
            <p:pic>
              <p:nvPicPr>
                <p:cNvPr id="33" name="Picture 109" descr="catalog003_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2523"/>
                  <a:ext cx="157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10"/>
              <p:cNvGrpSpPr>
                <a:grpSpLocks/>
              </p:cNvGrpSpPr>
              <p:nvPr/>
            </p:nvGrpSpPr>
            <p:grpSpPr bwMode="auto">
              <a:xfrm>
                <a:off x="1936" y="1760"/>
                <a:ext cx="492" cy="362"/>
                <a:chOff x="3243" y="2976"/>
                <a:chExt cx="1633" cy="1134"/>
              </a:xfrm>
            </p:grpSpPr>
            <p:sp>
              <p:nvSpPr>
                <p:cNvPr id="30" name="Rectangle 111"/>
                <p:cNvSpPr>
                  <a:spLocks noChangeArrowheads="1"/>
                </p:cNvSpPr>
                <p:nvPr/>
              </p:nvSpPr>
              <p:spPr bwMode="auto">
                <a:xfrm>
                  <a:off x="3243" y="2976"/>
                  <a:ext cx="1633" cy="1134"/>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b="1" dirty="0">
                    <a:latin typeface="Arial" panose="020B0604020202020204" pitchFamily="34" charset="0"/>
                    <a:ea typeface="Meiryo UI" pitchFamily="50" charset="-128"/>
                    <a:cs typeface="Arial" panose="020B0604020202020204" pitchFamily="34" charset="0"/>
                  </a:endParaRPr>
                </a:p>
              </p:txBody>
            </p:sp>
            <p:pic>
              <p:nvPicPr>
                <p:cNvPr id="31" name="Picture 112" descr="catalog003_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8" y="3022"/>
                  <a:ext cx="1530"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13"/>
              <p:cNvGrpSpPr>
                <a:grpSpLocks/>
              </p:cNvGrpSpPr>
              <p:nvPr/>
            </p:nvGrpSpPr>
            <p:grpSpPr bwMode="auto">
              <a:xfrm>
                <a:off x="1936" y="2122"/>
                <a:ext cx="492" cy="362"/>
                <a:chOff x="476" y="2478"/>
                <a:chExt cx="1633" cy="1134"/>
              </a:xfrm>
            </p:grpSpPr>
            <p:sp>
              <p:nvSpPr>
                <p:cNvPr id="28" name="Rectangle 114"/>
                <p:cNvSpPr>
                  <a:spLocks noChangeArrowheads="1"/>
                </p:cNvSpPr>
                <p:nvPr/>
              </p:nvSpPr>
              <p:spPr bwMode="auto">
                <a:xfrm>
                  <a:off x="476" y="2478"/>
                  <a:ext cx="1633" cy="1134"/>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b="1" dirty="0">
                    <a:latin typeface="Arial" panose="020B0604020202020204" pitchFamily="34" charset="0"/>
                    <a:ea typeface="Meiryo UI" pitchFamily="50" charset="-128"/>
                    <a:cs typeface="Arial" panose="020B0604020202020204" pitchFamily="34" charset="0"/>
                  </a:endParaRPr>
                </a:p>
              </p:txBody>
            </p:sp>
            <p:pic>
              <p:nvPicPr>
                <p:cNvPr id="29" name="Picture 115" descr="catalog003_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 y="2523"/>
                  <a:ext cx="157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16"/>
              <p:cNvGrpSpPr>
                <a:grpSpLocks/>
              </p:cNvGrpSpPr>
              <p:nvPr/>
            </p:nvGrpSpPr>
            <p:grpSpPr bwMode="auto">
              <a:xfrm>
                <a:off x="1936" y="2484"/>
                <a:ext cx="492" cy="362"/>
                <a:chOff x="3243" y="2976"/>
                <a:chExt cx="1633" cy="1134"/>
              </a:xfrm>
            </p:grpSpPr>
            <p:sp>
              <p:nvSpPr>
                <p:cNvPr id="26" name="Rectangle 117"/>
                <p:cNvSpPr>
                  <a:spLocks noChangeArrowheads="1"/>
                </p:cNvSpPr>
                <p:nvPr/>
              </p:nvSpPr>
              <p:spPr bwMode="auto">
                <a:xfrm>
                  <a:off x="3243" y="2976"/>
                  <a:ext cx="1633" cy="1134"/>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b="1" dirty="0">
                    <a:latin typeface="Arial" panose="020B0604020202020204" pitchFamily="34" charset="0"/>
                    <a:ea typeface="Meiryo UI" pitchFamily="50" charset="-128"/>
                    <a:cs typeface="Arial" panose="020B0604020202020204" pitchFamily="34" charset="0"/>
                  </a:endParaRPr>
                </a:p>
              </p:txBody>
            </p:sp>
            <p:pic>
              <p:nvPicPr>
                <p:cNvPr id="27" name="Picture 118" descr="catalog003_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8" y="3022"/>
                  <a:ext cx="1530"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19"/>
              <p:cNvGrpSpPr>
                <a:grpSpLocks/>
              </p:cNvGrpSpPr>
              <p:nvPr/>
            </p:nvGrpSpPr>
            <p:grpSpPr bwMode="auto">
              <a:xfrm>
                <a:off x="459" y="2813"/>
                <a:ext cx="492" cy="363"/>
                <a:chOff x="3243" y="2976"/>
                <a:chExt cx="1633" cy="1134"/>
              </a:xfrm>
            </p:grpSpPr>
            <p:sp>
              <p:nvSpPr>
                <p:cNvPr id="24" name="Rectangle 120"/>
                <p:cNvSpPr>
                  <a:spLocks noChangeArrowheads="1"/>
                </p:cNvSpPr>
                <p:nvPr/>
              </p:nvSpPr>
              <p:spPr bwMode="auto">
                <a:xfrm>
                  <a:off x="3243" y="2976"/>
                  <a:ext cx="1633" cy="1134"/>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b="1" dirty="0">
                    <a:latin typeface="Arial" panose="020B0604020202020204" pitchFamily="34" charset="0"/>
                    <a:ea typeface="Meiryo UI" pitchFamily="50" charset="-128"/>
                    <a:cs typeface="Arial" panose="020B0604020202020204" pitchFamily="34" charset="0"/>
                  </a:endParaRPr>
                </a:p>
              </p:txBody>
            </p:sp>
            <p:pic>
              <p:nvPicPr>
                <p:cNvPr id="25" name="Picture 121" descr="catalog003_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8" y="3022"/>
                  <a:ext cx="1530"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22"/>
              <p:cNvGrpSpPr>
                <a:grpSpLocks/>
              </p:cNvGrpSpPr>
              <p:nvPr/>
            </p:nvGrpSpPr>
            <p:grpSpPr bwMode="auto">
              <a:xfrm>
                <a:off x="951" y="2814"/>
                <a:ext cx="492" cy="362"/>
                <a:chOff x="476" y="2478"/>
                <a:chExt cx="1633" cy="1134"/>
              </a:xfrm>
            </p:grpSpPr>
            <p:sp>
              <p:nvSpPr>
                <p:cNvPr id="22" name="Rectangle 123"/>
                <p:cNvSpPr>
                  <a:spLocks noChangeArrowheads="1"/>
                </p:cNvSpPr>
                <p:nvPr/>
              </p:nvSpPr>
              <p:spPr bwMode="auto">
                <a:xfrm>
                  <a:off x="476" y="2478"/>
                  <a:ext cx="1633" cy="1134"/>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b="1" dirty="0">
                    <a:latin typeface="Arial" panose="020B0604020202020204" pitchFamily="34" charset="0"/>
                    <a:ea typeface="Meiryo UI" pitchFamily="50" charset="-128"/>
                    <a:cs typeface="Arial" panose="020B0604020202020204" pitchFamily="34" charset="0"/>
                  </a:endParaRPr>
                </a:p>
              </p:txBody>
            </p:sp>
            <p:pic>
              <p:nvPicPr>
                <p:cNvPr id="23" name="Picture 124" descr="catalog003_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 y="2523"/>
                  <a:ext cx="157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25"/>
              <p:cNvGrpSpPr>
                <a:grpSpLocks/>
              </p:cNvGrpSpPr>
              <p:nvPr/>
            </p:nvGrpSpPr>
            <p:grpSpPr bwMode="auto">
              <a:xfrm>
                <a:off x="1443" y="2823"/>
                <a:ext cx="493" cy="363"/>
                <a:chOff x="3243" y="2976"/>
                <a:chExt cx="1633" cy="1134"/>
              </a:xfrm>
            </p:grpSpPr>
            <p:sp>
              <p:nvSpPr>
                <p:cNvPr id="20" name="Rectangle 126"/>
                <p:cNvSpPr>
                  <a:spLocks noChangeArrowheads="1"/>
                </p:cNvSpPr>
                <p:nvPr/>
              </p:nvSpPr>
              <p:spPr bwMode="auto">
                <a:xfrm>
                  <a:off x="3243" y="2976"/>
                  <a:ext cx="1633" cy="1134"/>
                </a:xfrm>
                <a:prstGeom prst="rect">
                  <a:avLst/>
                </a:prstGeom>
                <a:solidFill>
                  <a:schemeClr val="bg1"/>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b="1" dirty="0">
                    <a:latin typeface="Arial" panose="020B0604020202020204" pitchFamily="34" charset="0"/>
                    <a:ea typeface="Meiryo UI" pitchFamily="50" charset="-128"/>
                    <a:cs typeface="Arial" panose="020B0604020202020204" pitchFamily="34" charset="0"/>
                  </a:endParaRPr>
                </a:p>
              </p:txBody>
            </p:sp>
            <p:pic>
              <p:nvPicPr>
                <p:cNvPr id="21" name="Picture 127" descr="catalog003_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8" y="3022"/>
                  <a:ext cx="1530"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28"/>
              <p:cNvSpPr>
                <a:spLocks noChangeArrowheads="1"/>
              </p:cNvSpPr>
              <p:nvPr/>
            </p:nvSpPr>
            <p:spPr bwMode="auto">
              <a:xfrm>
                <a:off x="1936" y="2824"/>
                <a:ext cx="492" cy="363"/>
              </a:xfrm>
              <a:prstGeom prst="rect">
                <a:avLst/>
              </a:prstGeom>
              <a:solidFill>
                <a:schemeClr val="accent2"/>
              </a:soli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b="1" dirty="0">
                  <a:latin typeface="Arial" panose="020B0604020202020204" pitchFamily="34" charset="0"/>
                  <a:ea typeface="Meiryo UI" pitchFamily="50" charset="-128"/>
                  <a:cs typeface="Arial" panose="020B0604020202020204" pitchFamily="34" charset="0"/>
                </a:endParaRPr>
              </a:p>
            </p:txBody>
          </p:sp>
        </p:grpSp>
      </p:grpSp>
      <p:pic>
        <p:nvPicPr>
          <p:cNvPr id="34" name="Picture 5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5275" y="1906588"/>
            <a:ext cx="100806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Function Comparison</a:t>
            </a:r>
            <a:endParaRPr lang="ja-JP" altLang="en-US" sz="1050" dirty="0">
              <a:solidFill>
                <a:srgbClr val="FF0000"/>
              </a:solidFill>
              <a:latin typeface="Arial Black" panose="020B0A04020102020204" pitchFamily="34" charset="0"/>
              <a:ea typeface="HGP創英角ｺﾞｼｯｸUB" pitchFamily="50" charset="-128"/>
            </a:endParaRPr>
          </a:p>
        </p:txBody>
      </p:sp>
    </p:spTree>
    <p:extLst>
      <p:ext uri="{BB962C8B-B14F-4D97-AF65-F5344CB8AC3E}">
        <p14:creationId xmlns:p14="http://schemas.microsoft.com/office/powerpoint/2010/main" val="2101425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460"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aphicFrame>
        <p:nvGraphicFramePr>
          <p:cNvPr id="6" name="Group 116"/>
          <p:cNvGraphicFramePr>
            <a:graphicFrameLocks noGrp="1"/>
          </p:cNvGraphicFramePr>
          <p:nvPr>
            <p:extLst>
              <p:ext uri="{D42A27DB-BD31-4B8C-83A1-F6EECF244321}">
                <p14:modId xmlns:p14="http://schemas.microsoft.com/office/powerpoint/2010/main" val="2001083910"/>
              </p:ext>
            </p:extLst>
          </p:nvPr>
        </p:nvGraphicFramePr>
        <p:xfrm>
          <a:off x="179512" y="1052737"/>
          <a:ext cx="8784000" cy="5400597"/>
        </p:xfrm>
        <a:graphic>
          <a:graphicData uri="http://schemas.openxmlformats.org/drawingml/2006/table">
            <a:tbl>
              <a:tblPr/>
              <a:tblGrid>
                <a:gridCol w="2016000"/>
                <a:gridCol w="3384000"/>
                <a:gridCol w="3384000"/>
              </a:tblGrid>
              <a:tr h="470981">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Video Conferencing (HDVC)</a:t>
                      </a:r>
                      <a:endParaRPr kumimoji="1" lang="ja-JP" altLang="en-US" sz="18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Web Conferencing (V-CUBE)</a:t>
                      </a:r>
                      <a:endParaRPr kumimoji="1" lang="ja-JP" altLang="en-US" sz="18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r>
              <a:tr h="1322601">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System Image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98520">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Video Conferencing</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98520">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Content Sharing</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18855">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Whiteboard</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NO</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r>
              <a:tr h="398520">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File Transfer</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NO</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r>
              <a:tr h="398520">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Chat</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NO</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r>
              <a:tr h="398520">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Recording</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 (Utilize 3</a:t>
                      </a:r>
                      <a:r>
                        <a:rPr kumimoji="1" lang="en-US" altLang="ja-JP" sz="1400" b="0" i="0" u="none" strike="noStrike" cap="none" normalizeH="0" baseline="3000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rd</a:t>
                      </a: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party equipment)</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98520">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Mobile Connectivity</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98520">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Audio Conferencing</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NO</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r>
              <a:tr h="398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Scheduler Cooperation</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NO</a:t>
                      </a:r>
                      <a:endPar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YES</a:t>
                      </a:r>
                      <a:endPar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14" marB="4571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7" name="Text Box 114"/>
          <p:cNvSpPr txBox="1">
            <a:spLocks noChangeArrowheads="1"/>
          </p:cNvSpPr>
          <p:nvPr/>
        </p:nvSpPr>
        <p:spPr bwMode="auto">
          <a:xfrm>
            <a:off x="179512" y="6536377"/>
            <a:ext cx="87849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85750" indent="-285750" eaLnBrk="1" hangingPunct="1">
              <a:spcBef>
                <a:spcPct val="0"/>
              </a:spcBef>
              <a:buFont typeface="Wingdings" panose="05000000000000000000" pitchFamily="2" charset="2"/>
              <a:buChar char="u"/>
            </a:pPr>
            <a:r>
              <a:rPr lang="en-US" altLang="ja-JP" sz="1200" dirty="0" smtClean="0">
                <a:latin typeface="Arial" panose="020B0604020202020204" pitchFamily="34" charset="0"/>
                <a:ea typeface="Meiryo UI" pitchFamily="50" charset="-128"/>
                <a:cs typeface="Arial" panose="020B0604020202020204" pitchFamily="34" charset="0"/>
              </a:rPr>
              <a:t>Web Conferencing is a feature-rich such as edit and annotation can be made during content sharing.</a:t>
            </a:r>
            <a:endParaRPr lang="ja-JP" altLang="en-US" sz="1200" dirty="0">
              <a:latin typeface="Arial" panose="020B0604020202020204" pitchFamily="34" charset="0"/>
              <a:ea typeface="Meiryo UI" pitchFamily="50" charset="-128"/>
              <a:cs typeface="Arial" panose="020B0604020202020204" pitchFamily="34" charset="0"/>
            </a:endParaRPr>
          </a:p>
        </p:txBody>
      </p:sp>
      <p:pic>
        <p:nvPicPr>
          <p:cNvPr id="8" name="Picture 4"/>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43808" y="1867049"/>
            <a:ext cx="1979613" cy="80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5258" y="1844824"/>
            <a:ext cx="100806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Function Comparison</a:t>
            </a:r>
            <a:endParaRPr lang="ja-JP" altLang="en-US" sz="1050" dirty="0">
              <a:solidFill>
                <a:srgbClr val="FF0000"/>
              </a:solidFill>
              <a:latin typeface="Arial Black" panose="020B0A04020102020204" pitchFamily="34" charset="0"/>
              <a:ea typeface="HGP創英角ｺﾞｼｯｸUB" pitchFamily="50" charset="-128"/>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7983" y="1882236"/>
            <a:ext cx="756000" cy="43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436"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 name="Text Box 4"/>
          <p:cNvSpPr txBox="1">
            <a:spLocks noChangeArrowheads="1"/>
          </p:cNvSpPr>
          <p:nvPr/>
        </p:nvSpPr>
        <p:spPr bwMode="auto">
          <a:xfrm>
            <a:off x="322264" y="836613"/>
            <a:ext cx="85709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Video Conferencing and Web Conferencing to achieve a meeting with a remote </a:t>
            </a:r>
            <a:r>
              <a:rPr lang="en-US" altLang="ja-JP" sz="20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location, and possible to reduce transportation cost and time. It seems the same purpose, but there are some benefit and disadvantage.</a:t>
            </a:r>
            <a:endParaRPr lang="ja-JP" altLang="en-US" sz="14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graphicFrame>
        <p:nvGraphicFramePr>
          <p:cNvPr id="5" name="Group 217"/>
          <p:cNvGraphicFramePr>
            <a:graphicFrameLocks noGrp="1"/>
          </p:cNvGraphicFramePr>
          <p:nvPr>
            <p:extLst>
              <p:ext uri="{D42A27DB-BD31-4B8C-83A1-F6EECF244321}">
                <p14:modId xmlns:p14="http://schemas.microsoft.com/office/powerpoint/2010/main" val="484054061"/>
              </p:ext>
            </p:extLst>
          </p:nvPr>
        </p:nvGraphicFramePr>
        <p:xfrm>
          <a:off x="323850" y="2205038"/>
          <a:ext cx="8566150" cy="4437663"/>
        </p:xfrm>
        <a:graphic>
          <a:graphicData uri="http://schemas.openxmlformats.org/drawingml/2006/table">
            <a:tbl>
              <a:tblPr/>
              <a:tblGrid>
                <a:gridCol w="1584325"/>
                <a:gridCol w="3490913"/>
                <a:gridCol w="3490912"/>
              </a:tblGrid>
              <a:tr h="386728">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Video Conferencing</a:t>
                      </a:r>
                      <a:endParaRPr kumimoji="1" lang="ja-JP" altLang="en-US" sz="18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Web Conferencing</a:t>
                      </a:r>
                      <a:endParaRPr kumimoji="1" lang="ja-JP" altLang="en-US" sz="18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r>
              <a:tr h="547865">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Cost</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Initial Introduction Cost</a:t>
                      </a:r>
                      <a: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r>
                      <a:b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b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Maintenance Cost)</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Initial Introduction Cost</a:t>
                      </a:r>
                      <a: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r>
                      <a:b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b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Monthly Fee (Flat-rate, Metered-rate)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1134402">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Benefit</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High Quality Video and Audio</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Stable Connection</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Easy Remote Controller Operation</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Quick Start-up and available soon</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Available whenever there is Internet access</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Multifunctional </a:t>
                      </a:r>
                      <a:r>
                        <a:rPr kumimoji="1" lang="en-US" altLang="ja-JP" sz="11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(Content Sharing, Chat)</a:t>
                      </a:r>
                      <a:endPar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Always available</a:t>
                      </a:r>
                      <a:r>
                        <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latest features</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1314875">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Disadvantage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Need to purchase equipment as initial introduction</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Need to replace if the system is getting old</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Difficult to expand the system</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Difficult to ensure stable connection depend on the internet condition and PC literacy</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Not suitable for multiple </a:t>
                      </a: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participant</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It is necessary to select the conference venue in order not to bother around</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715044">
                <a:tc rowSpan="2">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panose="020B0604020202020204" pitchFamily="34" charset="0"/>
                          <a:ea typeface="Meiryo UI" panose="020B0604030504040204" pitchFamily="50" charset="-128"/>
                          <a:cs typeface="Arial" panose="020B0604020202020204" pitchFamily="34" charset="0"/>
                        </a:rPr>
                        <a:t>General Overview</a:t>
                      </a:r>
                      <a:endParaRPr kumimoji="1" lang="ja-JP" altLang="en-US" sz="1400" b="0" i="0" u="none" strike="noStrike" cap="none" normalizeH="0" baseline="0" dirty="0" smtClean="0">
                        <a:ln>
                          <a:noFill/>
                        </a:ln>
                        <a:solidFill>
                          <a:srgbClr val="FF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panose="020B0604020202020204" pitchFamily="34" charset="0"/>
                          <a:ea typeface="Meiryo UI" panose="020B0604030504040204" pitchFamily="50" charset="-128"/>
                          <a:cs typeface="Arial" panose="020B0604020202020204" pitchFamily="34" charset="0"/>
                        </a:rPr>
                        <a:t>Although initial introduction cost is needed, ensure high quality video / audio and stable connection</a:t>
                      </a:r>
                      <a:endParaRPr kumimoji="1" lang="ja-JP" altLang="en-US" sz="1400" b="0" i="0" u="none" strike="noStrike" cap="none" normalizeH="0" baseline="0" dirty="0" smtClean="0">
                        <a:ln>
                          <a:noFill/>
                        </a:ln>
                        <a:solidFill>
                          <a:srgbClr val="FF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panose="020B0604020202020204" pitchFamily="34" charset="0"/>
                          <a:ea typeface="Meiryo UI" panose="020B0604030504040204" pitchFamily="50" charset="-128"/>
                          <a:cs typeface="Arial" panose="020B0604020202020204" pitchFamily="34" charset="0"/>
                        </a:rPr>
                        <a:t>Due to inexpensive initial introduction cost, it is easy to introduce and try</a:t>
                      </a:r>
                      <a:endParaRPr kumimoji="1" lang="ja-JP" altLang="en-US" sz="1400" b="0" i="0" u="none" strike="noStrike" cap="none" normalizeH="0" baseline="0" dirty="0" smtClean="0">
                        <a:ln>
                          <a:noFill/>
                        </a:ln>
                        <a:solidFill>
                          <a:srgbClr val="FF0000"/>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r>
              <a:tr h="322273">
                <a:tc vMerge="1">
                  <a:txBody>
                    <a:bodyPr/>
                    <a:lstStyle/>
                    <a:p>
                      <a:endParaRPr kumimoji="1" lang="ja-JP" altLang="en-US"/>
                    </a:p>
                  </a:txBody>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Possible to utilize important meeting</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Utilize joint work in the field level</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6" name="Rectangle 218"/>
          <p:cNvSpPr>
            <a:spLocks noChangeArrowheads="1"/>
          </p:cNvSpPr>
          <p:nvPr/>
        </p:nvSpPr>
        <p:spPr bwMode="auto">
          <a:xfrm>
            <a:off x="323850" y="5588273"/>
            <a:ext cx="8569325" cy="1081087"/>
          </a:xfrm>
          <a:prstGeom prst="rect">
            <a:avLst/>
          </a:prstGeom>
          <a:noFill/>
          <a:ln w="5715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dirty="0">
              <a:latin typeface="Meiryo UI" pitchFamily="50" charset="-128"/>
              <a:ea typeface="Meiryo UI" pitchFamily="50" charset="-128"/>
              <a:cs typeface="Meiryo UI" pitchFamily="50" charset="-128"/>
            </a:endParaRPr>
          </a:p>
        </p:txBody>
      </p:sp>
      <p:sp>
        <p:nvSpPr>
          <p:cNvPr id="7"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Function Comparison</a:t>
            </a:r>
            <a:endParaRPr lang="ja-JP" altLang="en-US" sz="1050" dirty="0">
              <a:solidFill>
                <a:srgbClr val="FF0000"/>
              </a:solidFill>
              <a:latin typeface="Arial Black" panose="020B0A04020102020204" pitchFamily="34" charset="0"/>
              <a:ea typeface="HGP創英角ｺﾞｼｯｸUB" pitchFamily="50" charset="-128"/>
            </a:endParaRPr>
          </a:p>
        </p:txBody>
      </p:sp>
    </p:spTree>
    <p:extLst>
      <p:ext uri="{BB962C8B-B14F-4D97-AF65-F5344CB8AC3E}">
        <p14:creationId xmlns:p14="http://schemas.microsoft.com/office/powerpoint/2010/main" val="1823813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460"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aphicFrame>
        <p:nvGraphicFramePr>
          <p:cNvPr id="4" name="Group 178"/>
          <p:cNvGraphicFramePr>
            <a:graphicFrameLocks noGrp="1"/>
          </p:cNvGraphicFramePr>
          <p:nvPr>
            <p:extLst>
              <p:ext uri="{D42A27DB-BD31-4B8C-83A1-F6EECF244321}">
                <p14:modId xmlns:p14="http://schemas.microsoft.com/office/powerpoint/2010/main" val="3411514424"/>
              </p:ext>
            </p:extLst>
          </p:nvPr>
        </p:nvGraphicFramePr>
        <p:xfrm>
          <a:off x="255588" y="1309688"/>
          <a:ext cx="8708900" cy="3230570"/>
        </p:xfrm>
        <a:graphic>
          <a:graphicData uri="http://schemas.openxmlformats.org/drawingml/2006/table">
            <a:tbl>
              <a:tblPr/>
              <a:tblGrid>
                <a:gridCol w="2016000"/>
                <a:gridCol w="2232025"/>
                <a:gridCol w="2230437"/>
                <a:gridCol w="2230438"/>
              </a:tblGrid>
              <a:tr h="396200">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gridSpan="3">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V-CUBE</a:t>
                      </a:r>
                      <a:endParaRPr kumimoji="1" lang="ja-JP" altLang="en-US" sz="20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hMerge="1">
                  <a:txBody>
                    <a:bodyPr/>
                    <a:lstStyle/>
                    <a:p>
                      <a:endParaRPr kumimoji="1" lang="ja-JP" altLang="en-US"/>
                    </a:p>
                  </a:txBody>
                  <a:tcPr/>
                </a:tc>
              </a:tr>
              <a:tr h="335242">
                <a:tc rowSpan="3">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Service Type</a:t>
                      </a:r>
                      <a: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r>
                      <a:b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b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V-CUBE Meeting</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335242">
                <a:tc vMerge="1">
                  <a:txBody>
                    <a:bodyPr/>
                    <a:lstStyle/>
                    <a:p>
                      <a:endParaRPr kumimoji="1" lang="ja-JP" altLang="en-US"/>
                    </a:p>
                  </a:txBody>
                  <a:tcPr/>
                </a:tc>
                <a:tc gridSpan="3">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Flat-rate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579075">
                <a:tc vMerge="1">
                  <a:txBody>
                    <a:bodyPr/>
                    <a:lstStyle/>
                    <a:p>
                      <a:endParaRPr kumimoji="1" lang="ja-JP" altLang="en-US"/>
                    </a:p>
                  </a:txBody>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Smart Plus</a:t>
                      </a: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r>
                      <a:b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b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(5 sites)</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Standard</a:t>
                      </a:r>
                      <a:r>
                        <a:rPr kumimoji="1" lang="en-US" altLang="ja-JP" sz="16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r>
                      <a:br>
                        <a:rPr kumimoji="1" lang="en-US" altLang="ja-JP" sz="16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b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(10 sites)</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Premium 20</a:t>
                      </a: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r>
                      <a:b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b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(20 sites)</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35242">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Initial Introduction Cost</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45,000 JPY </a:t>
                      </a:r>
                      <a:r>
                        <a:rPr kumimoji="1" lang="en-US" altLang="ja-JP"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450)</a:t>
                      </a:r>
                      <a:endParaRPr kumimoji="1" lang="ja-JP" altLang="en-US"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45,000</a:t>
                      </a:r>
                      <a: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JPY </a:t>
                      </a:r>
                      <a:r>
                        <a:rPr kumimoji="1" lang="en-US" altLang="ja-JP"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450)</a:t>
                      </a:r>
                      <a:endParaRPr kumimoji="1" lang="ja-JP" altLang="en-US"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45,000 JPY </a:t>
                      </a:r>
                      <a:r>
                        <a:rPr kumimoji="1" lang="en-US" altLang="ja-JP"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450)</a:t>
                      </a:r>
                      <a:endParaRPr kumimoji="1" lang="ja-JP" altLang="en-US"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35242">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Monthly Fee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50,000</a:t>
                      </a:r>
                      <a: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JPY </a:t>
                      </a:r>
                      <a:r>
                        <a:rPr kumimoji="1" lang="en-US" altLang="ja-JP"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500)</a:t>
                      </a:r>
                      <a:endParaRPr kumimoji="1" lang="ja-JP" altLang="en-US"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79,900</a:t>
                      </a:r>
                      <a: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JPY </a:t>
                      </a:r>
                      <a:r>
                        <a:rPr kumimoji="1" lang="en-US" altLang="ja-JP"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799)</a:t>
                      </a:r>
                      <a:endParaRPr kumimoji="1" lang="ja-JP" altLang="en-US"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119,900 JPY </a:t>
                      </a:r>
                      <a:r>
                        <a:rPr kumimoji="1" lang="en-US" altLang="ja-JP"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1,199)</a:t>
                      </a:r>
                      <a:endParaRPr kumimoji="1" lang="ja-JP" altLang="en-US"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335242">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Yearly Fee</a:t>
                      </a:r>
                      <a:endPar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600,000</a:t>
                      </a:r>
                      <a: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JPY </a:t>
                      </a:r>
                      <a:r>
                        <a:rPr kumimoji="1" lang="en-US" altLang="ja-JP"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6,000)</a:t>
                      </a:r>
                      <a:endParaRPr kumimoji="1" lang="ja-JP" altLang="en-US"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958,800</a:t>
                      </a:r>
                      <a:r>
                        <a:rPr kumimoji="1" lang="ja-JP" altLang="en-US"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JPY </a:t>
                      </a:r>
                      <a:r>
                        <a:rPr kumimoji="1" lang="en-US" altLang="ja-JP"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9,588)</a:t>
                      </a:r>
                      <a:endParaRPr kumimoji="1" lang="ja-JP" altLang="en-US"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1,438,800 JPY </a:t>
                      </a:r>
                      <a:r>
                        <a:rPr kumimoji="1" lang="en-US" altLang="ja-JP"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14,388)</a:t>
                      </a:r>
                      <a:endParaRPr kumimoji="1" lang="ja-JP" altLang="en-US" sz="105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79075">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Total Cost in 5 years</a:t>
                      </a:r>
                      <a:endParaRPr kumimoji="1" lang="ja-JP" altLang="en-US"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3,000,000 JPY </a:t>
                      </a:r>
                      <a:r>
                        <a:rPr kumimoji="1" lang="en-US" altLang="ja-JP" sz="105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30,000)</a:t>
                      </a:r>
                      <a:endParaRPr kumimoji="1" lang="ja-JP" altLang="en-US" sz="105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4,794,000</a:t>
                      </a:r>
                      <a:r>
                        <a:rPr kumimoji="1" lang="ja-JP" altLang="en-US"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JPY </a:t>
                      </a:r>
                      <a:r>
                        <a:rPr kumimoji="1" lang="en-US" altLang="ja-JP" sz="105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47,940)</a:t>
                      </a:r>
                      <a:endParaRPr kumimoji="1" lang="ja-JP" altLang="en-US" sz="105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7,194,000</a:t>
                      </a:r>
                      <a:r>
                        <a:rPr kumimoji="1" lang="ja-JP" altLang="en-US"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140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JPY </a:t>
                      </a:r>
                      <a:r>
                        <a:rPr kumimoji="1" lang="en-US" altLang="ja-JP" sz="105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(USD 71,940)</a:t>
                      </a:r>
                      <a:endParaRPr kumimoji="1" lang="ja-JP" altLang="en-US" sz="1050" b="1"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marT="45705" marB="4570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5" name="Text Box 151"/>
          <p:cNvSpPr txBox="1">
            <a:spLocks noChangeArrowheads="1"/>
          </p:cNvSpPr>
          <p:nvPr/>
        </p:nvSpPr>
        <p:spPr bwMode="auto">
          <a:xfrm>
            <a:off x="250825" y="4771018"/>
            <a:ext cx="871366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85750" indent="-285750" eaLnBrk="1" hangingPunct="1">
              <a:spcBef>
                <a:spcPct val="0"/>
              </a:spcBef>
              <a:buFont typeface="Wingdings" panose="05000000000000000000" pitchFamily="2" charset="2"/>
              <a:buChar char="u"/>
            </a:pPr>
            <a:r>
              <a:rPr lang="en-US" altLang="ja-JP" sz="1800" b="1" dirty="0" smtClean="0">
                <a:latin typeface="Arial" panose="020B0604020202020204" pitchFamily="34" charset="0"/>
                <a:ea typeface="Meiryo UI" pitchFamily="50" charset="-128"/>
                <a:cs typeface="Arial" panose="020B0604020202020204" pitchFamily="34" charset="0"/>
              </a:rPr>
              <a:t>Initial Introduction Cost of Video Conferencing is expensive, Web Conferencing is commonly referred to and inexpensive. </a:t>
            </a:r>
          </a:p>
          <a:p>
            <a:pPr marL="285750" indent="-285750" eaLnBrk="1" hangingPunct="1">
              <a:spcBef>
                <a:spcPct val="0"/>
              </a:spcBef>
              <a:buFont typeface="Wingdings" panose="05000000000000000000" pitchFamily="2" charset="2"/>
              <a:buChar char="u"/>
            </a:pPr>
            <a:r>
              <a:rPr lang="en-US" altLang="ja-JP" sz="1800" b="1" dirty="0" smtClean="0">
                <a:latin typeface="Arial" panose="020B0604020202020204" pitchFamily="34" charset="0"/>
                <a:ea typeface="Meiryo UI" pitchFamily="50" charset="-128"/>
                <a:cs typeface="Arial" panose="020B0604020202020204" pitchFamily="34" charset="0"/>
              </a:rPr>
              <a:t>However, running costs will occur every month with Web Conferencing.</a:t>
            </a:r>
            <a:endParaRPr lang="en-US" altLang="ja-JP" sz="1800" b="1" dirty="0">
              <a:latin typeface="Arial" panose="020B0604020202020204" pitchFamily="34" charset="0"/>
              <a:ea typeface="Meiryo UI" pitchFamily="50" charset="-128"/>
              <a:cs typeface="Arial" panose="020B0604020202020204" pitchFamily="34" charset="0"/>
            </a:endParaRPr>
          </a:p>
          <a:p>
            <a:pPr marL="285750" indent="-285750" eaLnBrk="1" hangingPunct="1">
              <a:spcBef>
                <a:spcPct val="0"/>
              </a:spcBef>
              <a:buFont typeface="Wingdings" panose="05000000000000000000" pitchFamily="2" charset="2"/>
              <a:buChar char="u"/>
            </a:pPr>
            <a:r>
              <a:rPr lang="en-US" altLang="ja-JP" sz="1800" b="1" dirty="0" smtClean="0">
                <a:latin typeface="Arial" panose="020B0604020202020204" pitchFamily="34" charset="0"/>
                <a:ea typeface="Meiryo UI" pitchFamily="50" charset="-128"/>
                <a:cs typeface="Arial" panose="020B0604020202020204" pitchFamily="34" charset="0"/>
              </a:rPr>
              <a:t>When look at the total cost of the 5 years period, there is no difference between the cost cases, such as those commonly referred.</a:t>
            </a:r>
            <a:endParaRPr lang="en-US" altLang="ja-JP" sz="1800" dirty="0">
              <a:latin typeface="Arial" panose="020B0604020202020204" pitchFamily="34" charset="0"/>
              <a:ea typeface="Meiryo UI" pitchFamily="50" charset="-128"/>
              <a:cs typeface="Arial" panose="020B0604020202020204" pitchFamily="34" charset="0"/>
            </a:endParaRPr>
          </a:p>
          <a:p>
            <a:pPr marL="285750" indent="-285750" eaLnBrk="1" hangingPunct="1">
              <a:spcBef>
                <a:spcPct val="0"/>
              </a:spcBef>
              <a:buFont typeface="Wingdings" panose="05000000000000000000" pitchFamily="2" charset="2"/>
              <a:buChar char="u"/>
            </a:pPr>
            <a:r>
              <a:rPr lang="en-US" altLang="ja-JP" sz="1800" b="1" i="1" u="sng" dirty="0" smtClean="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You need to confirm in the total cost when you compare the cost!!</a:t>
            </a:r>
            <a:endParaRPr lang="ja-JP" altLang="en-US" sz="1200" b="1" i="1" u="sng" dirty="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7" name="Text Box 175"/>
          <p:cNvSpPr txBox="1">
            <a:spLocks noChangeArrowheads="1"/>
          </p:cNvSpPr>
          <p:nvPr/>
        </p:nvSpPr>
        <p:spPr bwMode="auto">
          <a:xfrm>
            <a:off x="395288" y="2647945"/>
            <a:ext cx="15843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200" dirty="0" smtClean="0">
                <a:latin typeface="Arial" panose="020B0604020202020204" pitchFamily="34" charset="0"/>
                <a:ea typeface="Meiryo UI" pitchFamily="50" charset="-128"/>
                <a:cs typeface="Arial" panose="020B0604020202020204" pitchFamily="34" charset="0"/>
              </a:rPr>
              <a:t>(Tax exclude)</a:t>
            </a:r>
            <a:endParaRPr lang="ja-JP" altLang="en-US" sz="1200" dirty="0">
              <a:latin typeface="Arial" panose="020B0604020202020204" pitchFamily="34" charset="0"/>
              <a:ea typeface="Meiryo UI" pitchFamily="50" charset="-128"/>
              <a:cs typeface="Arial" panose="020B0604020202020204" pitchFamily="34" charset="0"/>
            </a:endParaRPr>
          </a:p>
        </p:txBody>
      </p:sp>
      <p:sp>
        <p:nvSpPr>
          <p:cNvPr id="8" name="Rectangle 179"/>
          <p:cNvSpPr>
            <a:spLocks noChangeArrowheads="1"/>
          </p:cNvSpPr>
          <p:nvPr/>
        </p:nvSpPr>
        <p:spPr bwMode="auto">
          <a:xfrm>
            <a:off x="250826" y="3997325"/>
            <a:ext cx="8713662" cy="534988"/>
          </a:xfrm>
          <a:prstGeom prst="rect">
            <a:avLst/>
          </a:prstGeom>
          <a:noFill/>
          <a:ln w="5715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dirty="0">
              <a:latin typeface="Meiryo UI" pitchFamily="50" charset="-128"/>
              <a:ea typeface="Meiryo UI" pitchFamily="50" charset="-128"/>
              <a:cs typeface="Meiryo UI" pitchFamily="50" charset="-128"/>
            </a:endParaRPr>
          </a:p>
        </p:txBody>
      </p:sp>
      <p:sp>
        <p:nvSpPr>
          <p:cNvPr id="9"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Cost Comparison</a:t>
            </a:r>
            <a:endParaRPr lang="ja-JP" altLang="en-US" sz="1050" dirty="0">
              <a:solidFill>
                <a:srgbClr val="FF0000"/>
              </a:solidFill>
              <a:latin typeface="Arial Black" panose="020B0A04020102020204" pitchFamily="34" charset="0"/>
              <a:ea typeface="HGP創英角ｺﾞｼｯｸUB" pitchFamily="50" charset="-128"/>
            </a:endParaRPr>
          </a:p>
        </p:txBody>
      </p:sp>
      <p:sp>
        <p:nvSpPr>
          <p:cNvPr id="10" name="Text Box 4"/>
          <p:cNvSpPr txBox="1">
            <a:spLocks noChangeArrowheads="1"/>
          </p:cNvSpPr>
          <p:nvPr/>
        </p:nvSpPr>
        <p:spPr bwMode="auto">
          <a:xfrm>
            <a:off x="322264" y="836613"/>
            <a:ext cx="8570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The followings are estimated cost in Japan for the reference.</a:t>
            </a:r>
            <a:endParaRPr lang="ja-JP" altLang="en-US" sz="14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2" name="テキスト ボックス 1"/>
          <p:cNvSpPr txBox="1"/>
          <p:nvPr/>
        </p:nvSpPr>
        <p:spPr>
          <a:xfrm>
            <a:off x="7740352" y="4581128"/>
            <a:ext cx="1224136" cy="230832"/>
          </a:xfrm>
          <a:prstGeom prst="rect">
            <a:avLst/>
          </a:prstGeom>
          <a:noFill/>
        </p:spPr>
        <p:txBody>
          <a:bodyPr wrap="square" rtlCol="0">
            <a:spAutoFit/>
          </a:bodyPr>
          <a:lstStyle/>
          <a:p>
            <a:pPr algn="r"/>
            <a:r>
              <a:rPr kumimoji="1" lang="en-US" altLang="ja-JP" sz="900" dirty="0" smtClean="0"/>
              <a:t>1 USD = 100 JPY</a:t>
            </a:r>
            <a:endParaRPr kumimoji="1" lang="ja-JP" altLang="en-US" sz="900" dirty="0"/>
          </a:p>
        </p:txBody>
      </p:sp>
    </p:spTree>
    <p:extLst>
      <p:ext uri="{BB962C8B-B14F-4D97-AF65-F5344CB8AC3E}">
        <p14:creationId xmlns:p14="http://schemas.microsoft.com/office/powerpoint/2010/main" val="398273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cs typeface="Arial" panose="020B0604020202020204" pitchFamily="34" charset="0"/>
            </a:endParaRPr>
          </a:p>
        </p:txBody>
      </p:sp>
      <p:sp>
        <p:nvSpPr>
          <p:cNvPr id="18436"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cs typeface="Arial" panose="020B0604020202020204" pitchFamily="34" charset="0"/>
            </a:endParaRPr>
          </a:p>
        </p:txBody>
      </p:sp>
      <p:sp>
        <p:nvSpPr>
          <p:cNvPr id="4" name="Text Box 4"/>
          <p:cNvSpPr txBox="1">
            <a:spLocks noChangeArrowheads="1"/>
          </p:cNvSpPr>
          <p:nvPr/>
        </p:nvSpPr>
        <p:spPr bwMode="auto">
          <a:xfrm>
            <a:off x="322263" y="836613"/>
            <a:ext cx="8570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The following is cost comparison for the equipment in Japan for the reference. </a:t>
            </a:r>
            <a:r>
              <a:rPr lang="en-US" altLang="ja-JP" sz="14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(Tax exclude)</a:t>
            </a:r>
            <a:endParaRPr lang="ja-JP" altLang="en-US" sz="14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grpSp>
        <p:nvGrpSpPr>
          <p:cNvPr id="6" name="Group 59"/>
          <p:cNvGrpSpPr>
            <a:grpSpLocks/>
          </p:cNvGrpSpPr>
          <p:nvPr/>
        </p:nvGrpSpPr>
        <p:grpSpPr bwMode="auto">
          <a:xfrm>
            <a:off x="396875" y="3573464"/>
            <a:ext cx="8351838" cy="1943100"/>
            <a:chOff x="250" y="1026"/>
            <a:chExt cx="5261" cy="1224"/>
          </a:xfrm>
        </p:grpSpPr>
        <p:sp>
          <p:nvSpPr>
            <p:cNvPr id="7" name="Text Box 21"/>
            <p:cNvSpPr txBox="1">
              <a:spLocks noChangeArrowheads="1"/>
            </p:cNvSpPr>
            <p:nvPr/>
          </p:nvSpPr>
          <p:spPr bwMode="auto">
            <a:xfrm>
              <a:off x="2381" y="1162"/>
              <a:ext cx="109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100" b="1" dirty="0" smtClean="0">
                  <a:latin typeface="Arial" panose="020B0604020202020204" pitchFamily="34" charset="0"/>
                  <a:ea typeface="Meiryo UI" pitchFamily="50" charset="-128"/>
                  <a:cs typeface="Arial" panose="020B0604020202020204" pitchFamily="34" charset="0"/>
                </a:rPr>
                <a:t>Approx. 120,000 JPY (USD 1,200)</a:t>
              </a:r>
              <a:endParaRPr lang="ja-JP" altLang="en-US" sz="1100" b="1" dirty="0">
                <a:latin typeface="Arial" panose="020B0604020202020204" pitchFamily="34" charset="0"/>
                <a:ea typeface="Meiryo UI" pitchFamily="50" charset="-128"/>
                <a:cs typeface="Arial" panose="020B0604020202020204" pitchFamily="34" charset="0"/>
              </a:endParaRPr>
            </a:p>
          </p:txBody>
        </p:sp>
        <p:sp>
          <p:nvSpPr>
            <p:cNvPr id="8" name="Text Box 23"/>
            <p:cNvSpPr txBox="1">
              <a:spLocks noChangeArrowheads="1"/>
            </p:cNvSpPr>
            <p:nvPr/>
          </p:nvSpPr>
          <p:spPr bwMode="auto">
            <a:xfrm>
              <a:off x="2063" y="1585"/>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800" dirty="0">
                  <a:latin typeface="Arial" panose="020B0604020202020204" pitchFamily="34" charset="0"/>
                  <a:ea typeface="Meiryo UI" pitchFamily="50" charset="-128"/>
                  <a:cs typeface="Arial" panose="020B0604020202020204" pitchFamily="34" charset="0"/>
                </a:rPr>
                <a:t>＋</a:t>
              </a:r>
            </a:p>
          </p:txBody>
        </p:sp>
        <p:sp>
          <p:nvSpPr>
            <p:cNvPr id="9" name="Text Box 24"/>
            <p:cNvSpPr txBox="1">
              <a:spLocks noChangeArrowheads="1"/>
            </p:cNvSpPr>
            <p:nvPr/>
          </p:nvSpPr>
          <p:spPr bwMode="auto">
            <a:xfrm>
              <a:off x="2154" y="1978"/>
              <a:ext cx="158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Camera, Microphone / Speakers</a:t>
              </a:r>
              <a:endParaRPr lang="ja-JP" altLang="en-US" sz="1050" b="1" dirty="0">
                <a:latin typeface="Arial" panose="020B0604020202020204" pitchFamily="34" charset="0"/>
                <a:ea typeface="Meiryo UI" pitchFamily="50" charset="-128"/>
                <a:cs typeface="Arial" panose="020B0604020202020204" pitchFamily="34" charset="0"/>
              </a:endParaRPr>
            </a:p>
          </p:txBody>
        </p:sp>
        <p:pic>
          <p:nvPicPr>
            <p:cNvPr id="10" name="Picture 2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 y="1479"/>
              <a:ext cx="635"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0"/>
            <p:cNvSpPr txBox="1">
              <a:spLocks noChangeArrowheads="1"/>
            </p:cNvSpPr>
            <p:nvPr/>
          </p:nvSpPr>
          <p:spPr bwMode="auto">
            <a:xfrm>
              <a:off x="1429" y="1968"/>
              <a:ext cx="59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PC</a:t>
              </a:r>
              <a:endParaRPr lang="ja-JP" altLang="en-US" sz="1050" b="1" dirty="0">
                <a:latin typeface="Arial" panose="020B0604020202020204" pitchFamily="34" charset="0"/>
                <a:ea typeface="Meiryo UI" pitchFamily="50" charset="-128"/>
                <a:cs typeface="Arial" panose="020B0604020202020204" pitchFamily="34" charset="0"/>
              </a:endParaRPr>
            </a:p>
          </p:txBody>
        </p:sp>
        <p:pic>
          <p:nvPicPr>
            <p:cNvPr id="12" name="Picture 32" descr="PDP004_pd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 y="1495"/>
              <a:ext cx="680"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3"/>
            <p:cNvSpPr txBox="1">
              <a:spLocks noChangeArrowheads="1"/>
            </p:cNvSpPr>
            <p:nvPr/>
          </p:nvSpPr>
          <p:spPr bwMode="auto">
            <a:xfrm>
              <a:off x="431" y="2024"/>
              <a:ext cx="725"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Display</a:t>
              </a:r>
              <a:endParaRPr lang="ja-JP" altLang="en-US" sz="1050" b="1" dirty="0">
                <a:latin typeface="Arial" panose="020B0604020202020204" pitchFamily="34" charset="0"/>
                <a:ea typeface="Meiryo UI" pitchFamily="50" charset="-128"/>
                <a:cs typeface="Arial" panose="020B0604020202020204" pitchFamily="34" charset="0"/>
              </a:endParaRPr>
            </a:p>
          </p:txBody>
        </p:sp>
        <p:sp>
          <p:nvSpPr>
            <p:cNvPr id="14" name="AutoShape 51"/>
            <p:cNvSpPr>
              <a:spLocks noChangeArrowheads="1"/>
            </p:cNvSpPr>
            <p:nvPr/>
          </p:nvSpPr>
          <p:spPr bwMode="auto">
            <a:xfrm>
              <a:off x="295" y="1161"/>
              <a:ext cx="3538" cy="1089"/>
            </a:xfrm>
            <a:prstGeom prst="roundRect">
              <a:avLst>
                <a:gd name="adj" fmla="val 16667"/>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dirty="0">
                <a:latin typeface="Arial" panose="020B0604020202020204" pitchFamily="34" charset="0"/>
                <a:ea typeface="Meiryo UI" pitchFamily="50" charset="-128"/>
                <a:cs typeface="Arial" panose="020B0604020202020204" pitchFamily="34" charset="0"/>
              </a:endParaRPr>
            </a:p>
          </p:txBody>
        </p:sp>
        <p:sp>
          <p:nvSpPr>
            <p:cNvPr id="15" name="Text Box 49"/>
            <p:cNvSpPr txBox="1">
              <a:spLocks noChangeArrowheads="1"/>
            </p:cNvSpPr>
            <p:nvPr/>
          </p:nvSpPr>
          <p:spPr bwMode="auto">
            <a:xfrm>
              <a:off x="250" y="1026"/>
              <a:ext cx="1995" cy="252"/>
            </a:xfrm>
            <a:prstGeom prst="rect">
              <a:avLst/>
            </a:prstGeom>
            <a:solidFill>
              <a:srgbClr val="FFCC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2000" b="1" dirty="0" smtClean="0">
                  <a:latin typeface="Arial" panose="020B0604020202020204" pitchFamily="34" charset="0"/>
                  <a:ea typeface="Meiryo UI" pitchFamily="50" charset="-128"/>
                  <a:cs typeface="Arial" panose="020B0604020202020204" pitchFamily="34" charset="0"/>
                </a:rPr>
                <a:t>Web Conferencing</a:t>
              </a:r>
              <a:endParaRPr lang="ja-JP" altLang="en-US" sz="2000" b="1" dirty="0">
                <a:latin typeface="Arial" panose="020B0604020202020204" pitchFamily="34" charset="0"/>
                <a:ea typeface="Meiryo UI" pitchFamily="50" charset="-128"/>
                <a:cs typeface="Arial" panose="020B0604020202020204" pitchFamily="34" charset="0"/>
              </a:endParaRPr>
            </a:p>
          </p:txBody>
        </p:sp>
        <p:sp>
          <p:nvSpPr>
            <p:cNvPr id="16" name="Text Box 54"/>
            <p:cNvSpPr txBox="1">
              <a:spLocks noChangeArrowheads="1"/>
            </p:cNvSpPr>
            <p:nvPr/>
          </p:nvSpPr>
          <p:spPr bwMode="auto">
            <a:xfrm>
              <a:off x="4059" y="1298"/>
              <a:ext cx="1452" cy="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2400" b="1" dirty="0" smtClean="0">
                  <a:latin typeface="Arial" panose="020B0604020202020204" pitchFamily="34" charset="0"/>
                  <a:ea typeface="Meiryo UI" pitchFamily="50" charset="-128"/>
                  <a:cs typeface="Arial" panose="020B0604020202020204" pitchFamily="34" charset="0"/>
                </a:rPr>
                <a:t>Approx. 270,000 JPY </a:t>
              </a:r>
              <a:r>
                <a:rPr lang="en-US" altLang="ja-JP" sz="1800" dirty="0" smtClean="0">
                  <a:latin typeface="Arial" panose="020B0604020202020204" pitchFamily="34" charset="0"/>
                  <a:ea typeface="Meiryo UI" pitchFamily="50" charset="-128"/>
                  <a:cs typeface="Arial" panose="020B0604020202020204" pitchFamily="34" charset="0"/>
                </a:rPr>
                <a:t>(USD 2,700)</a:t>
              </a:r>
            </a:p>
            <a:p>
              <a:pPr algn="ctr" eaLnBrk="1" hangingPunct="1">
                <a:spcBef>
                  <a:spcPct val="50000"/>
                </a:spcBef>
                <a:buFontTx/>
                <a:buNone/>
              </a:pPr>
              <a:r>
                <a:rPr lang="en-US" altLang="ja-JP" sz="1200" dirty="0" smtClean="0">
                  <a:latin typeface="Arial" panose="020B0604020202020204" pitchFamily="34" charset="0"/>
                  <a:ea typeface="Meiryo UI" pitchFamily="50" charset="-128"/>
                  <a:cs typeface="Arial" panose="020B0604020202020204" pitchFamily="34" charset="0"/>
                </a:rPr>
                <a:t>* Display exclude</a:t>
              </a:r>
              <a:endParaRPr lang="ja-JP" altLang="en-US" sz="1200" dirty="0">
                <a:latin typeface="Arial" panose="020B0604020202020204" pitchFamily="34" charset="0"/>
                <a:ea typeface="Meiryo UI" pitchFamily="50" charset="-128"/>
                <a:cs typeface="Arial" panose="020B0604020202020204" pitchFamily="34" charset="0"/>
              </a:endParaRPr>
            </a:p>
          </p:txBody>
        </p:sp>
        <p:sp>
          <p:nvSpPr>
            <p:cNvPr id="17" name="Text Box 55"/>
            <p:cNvSpPr txBox="1">
              <a:spLocks noChangeArrowheads="1"/>
            </p:cNvSpPr>
            <p:nvPr/>
          </p:nvSpPr>
          <p:spPr bwMode="auto">
            <a:xfrm>
              <a:off x="1202" y="1254"/>
              <a:ext cx="109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100" b="1" dirty="0" smtClean="0">
                  <a:latin typeface="Arial" panose="020B0604020202020204" pitchFamily="34" charset="0"/>
                  <a:ea typeface="Meiryo UI" pitchFamily="50" charset="-128"/>
                  <a:cs typeface="Arial" panose="020B0604020202020204" pitchFamily="34" charset="0"/>
                </a:rPr>
                <a:t>Approx. 150,000 JPY (USD 1,500)</a:t>
              </a:r>
              <a:endParaRPr lang="ja-JP" altLang="en-US" sz="1100" b="1" dirty="0">
                <a:latin typeface="Arial" panose="020B0604020202020204" pitchFamily="34" charset="0"/>
                <a:ea typeface="Meiryo UI" pitchFamily="50" charset="-128"/>
                <a:cs typeface="Arial" panose="020B0604020202020204" pitchFamily="34" charset="0"/>
              </a:endParaRPr>
            </a:p>
          </p:txBody>
        </p:sp>
      </p:grpSp>
      <p:grpSp>
        <p:nvGrpSpPr>
          <p:cNvPr id="19" name="Group 60"/>
          <p:cNvGrpSpPr>
            <a:grpSpLocks/>
          </p:cNvGrpSpPr>
          <p:nvPr/>
        </p:nvGrpSpPr>
        <p:grpSpPr bwMode="auto">
          <a:xfrm>
            <a:off x="396875" y="1556792"/>
            <a:ext cx="8351838" cy="1946275"/>
            <a:chOff x="250" y="2250"/>
            <a:chExt cx="5261" cy="1226"/>
          </a:xfrm>
        </p:grpSpPr>
        <p:pic>
          <p:nvPicPr>
            <p:cNvPr id="20" name="Picture 42" descr="PDP004_pd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 y="2730"/>
              <a:ext cx="680"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43"/>
            <p:cNvSpPr txBox="1">
              <a:spLocks noChangeArrowheads="1"/>
            </p:cNvSpPr>
            <p:nvPr/>
          </p:nvSpPr>
          <p:spPr bwMode="auto">
            <a:xfrm>
              <a:off x="476" y="3229"/>
              <a:ext cx="72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Display</a:t>
              </a:r>
              <a:endParaRPr lang="ja-JP" altLang="en-US" sz="1050" b="1" dirty="0">
                <a:latin typeface="Arial" panose="020B0604020202020204" pitchFamily="34" charset="0"/>
                <a:ea typeface="Meiryo UI" pitchFamily="50" charset="-128"/>
                <a:cs typeface="Arial" panose="020B0604020202020204" pitchFamily="34" charset="0"/>
              </a:endParaRPr>
            </a:p>
          </p:txBody>
        </p:sp>
        <p:sp>
          <p:nvSpPr>
            <p:cNvPr id="22" name="Text Box 44"/>
            <p:cNvSpPr txBox="1">
              <a:spLocks noChangeArrowheads="1"/>
            </p:cNvSpPr>
            <p:nvPr/>
          </p:nvSpPr>
          <p:spPr bwMode="auto">
            <a:xfrm>
              <a:off x="2081" y="2884"/>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800" dirty="0">
                  <a:latin typeface="Arial" panose="020B0604020202020204" pitchFamily="34" charset="0"/>
                  <a:ea typeface="Meiryo UI" pitchFamily="50" charset="-128"/>
                  <a:cs typeface="Arial" panose="020B0604020202020204" pitchFamily="34" charset="0"/>
                </a:rPr>
                <a:t>＋</a:t>
              </a:r>
            </a:p>
          </p:txBody>
        </p:sp>
        <p:sp>
          <p:nvSpPr>
            <p:cNvPr id="23" name="Text Box 47"/>
            <p:cNvSpPr txBox="1">
              <a:spLocks noChangeArrowheads="1"/>
            </p:cNvSpPr>
            <p:nvPr/>
          </p:nvSpPr>
          <p:spPr bwMode="auto">
            <a:xfrm>
              <a:off x="2245" y="3183"/>
              <a:ext cx="158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Camera (AW-VC2)</a:t>
              </a:r>
              <a:r>
                <a:rPr lang="en-US" altLang="ja-JP" sz="1050" b="1" dirty="0">
                  <a:latin typeface="Arial" panose="020B0604020202020204" pitchFamily="34" charset="0"/>
                  <a:ea typeface="Meiryo UI" pitchFamily="50" charset="-128"/>
                  <a:cs typeface="Arial" panose="020B0604020202020204" pitchFamily="34" charset="0"/>
                </a:rPr>
                <a:t/>
              </a:r>
              <a:br>
                <a:rPr lang="en-US" altLang="ja-JP" sz="1050" b="1" dirty="0">
                  <a:latin typeface="Arial" panose="020B0604020202020204" pitchFamily="34" charset="0"/>
                  <a:ea typeface="Meiryo UI" pitchFamily="50" charset="-128"/>
                  <a:cs typeface="Arial" panose="020B0604020202020204" pitchFamily="34" charset="0"/>
                </a:rPr>
              </a:br>
              <a:r>
                <a:rPr lang="en-US" altLang="ja-JP" sz="1050" b="1" dirty="0" smtClean="0">
                  <a:latin typeface="Arial" panose="020B0604020202020204" pitchFamily="34" charset="0"/>
                  <a:ea typeface="Meiryo UI" pitchFamily="50" charset="-128"/>
                  <a:cs typeface="Arial" panose="020B0604020202020204" pitchFamily="34" charset="0"/>
                </a:rPr>
                <a:t>Microphone (VCA002)</a:t>
              </a:r>
              <a:endParaRPr lang="ja-JP" altLang="en-US" sz="1050" b="1" dirty="0">
                <a:latin typeface="Arial" panose="020B0604020202020204" pitchFamily="34" charset="0"/>
                <a:ea typeface="Meiryo UI" pitchFamily="50" charset="-128"/>
                <a:cs typeface="Arial" panose="020B0604020202020204" pitchFamily="34" charset="0"/>
              </a:endParaRPr>
            </a:p>
          </p:txBody>
        </p:sp>
        <p:sp>
          <p:nvSpPr>
            <p:cNvPr id="24" name="Text Box 48"/>
            <p:cNvSpPr txBox="1">
              <a:spLocks noChangeArrowheads="1"/>
            </p:cNvSpPr>
            <p:nvPr/>
          </p:nvSpPr>
          <p:spPr bwMode="auto">
            <a:xfrm>
              <a:off x="1371" y="3104"/>
              <a:ext cx="82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HDVC</a:t>
              </a:r>
              <a:r>
                <a:rPr lang="ja-JP" altLang="en-US" sz="1050" b="1" dirty="0">
                  <a:latin typeface="Arial" panose="020B0604020202020204" pitchFamily="34" charset="0"/>
                  <a:ea typeface="Meiryo UI" pitchFamily="50" charset="-128"/>
                  <a:cs typeface="Arial" panose="020B0604020202020204" pitchFamily="34" charset="0"/>
                </a:rPr>
                <a:t/>
              </a:r>
              <a:br>
                <a:rPr lang="ja-JP" altLang="en-US" sz="1050" b="1" dirty="0">
                  <a:latin typeface="Arial" panose="020B0604020202020204" pitchFamily="34" charset="0"/>
                  <a:ea typeface="Meiryo UI" pitchFamily="50" charset="-128"/>
                  <a:cs typeface="Arial" panose="020B0604020202020204" pitchFamily="34" charset="0"/>
                </a:rPr>
              </a:br>
              <a:r>
                <a:rPr lang="en-US" altLang="ja-JP" sz="1050" b="1" dirty="0" smtClean="0">
                  <a:latin typeface="Arial" panose="020B0604020202020204" pitchFamily="34" charset="0"/>
                  <a:ea typeface="Meiryo UI" pitchFamily="50" charset="-128"/>
                  <a:cs typeface="Arial" panose="020B0604020202020204" pitchFamily="34" charset="0"/>
                </a:rPr>
                <a:t>(VC1300)</a:t>
              </a:r>
              <a:endParaRPr lang="ja-JP" altLang="en-US" sz="1050" b="1" dirty="0">
                <a:latin typeface="Arial" panose="020B0604020202020204" pitchFamily="34" charset="0"/>
                <a:ea typeface="Meiryo UI" pitchFamily="50" charset="-128"/>
                <a:cs typeface="Arial" panose="020B0604020202020204" pitchFamily="34" charset="0"/>
              </a:endParaRPr>
            </a:p>
          </p:txBody>
        </p:sp>
        <p:sp>
          <p:nvSpPr>
            <p:cNvPr id="25" name="AutoShape 52"/>
            <p:cNvSpPr>
              <a:spLocks noChangeArrowheads="1"/>
            </p:cNvSpPr>
            <p:nvPr/>
          </p:nvSpPr>
          <p:spPr bwMode="auto">
            <a:xfrm>
              <a:off x="295" y="2387"/>
              <a:ext cx="3538" cy="1089"/>
            </a:xfrm>
            <a:prstGeom prst="roundRect">
              <a:avLst>
                <a:gd name="adj" fmla="val 16667"/>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dirty="0">
                <a:latin typeface="Arial" panose="020B0604020202020204" pitchFamily="34" charset="0"/>
                <a:ea typeface="Meiryo UI" pitchFamily="50" charset="-128"/>
                <a:cs typeface="Arial" panose="020B0604020202020204" pitchFamily="34" charset="0"/>
              </a:endParaRPr>
            </a:p>
          </p:txBody>
        </p:sp>
        <p:sp>
          <p:nvSpPr>
            <p:cNvPr id="26" name="Text Box 50"/>
            <p:cNvSpPr txBox="1">
              <a:spLocks noChangeArrowheads="1"/>
            </p:cNvSpPr>
            <p:nvPr/>
          </p:nvSpPr>
          <p:spPr bwMode="auto">
            <a:xfrm>
              <a:off x="250" y="2250"/>
              <a:ext cx="1995" cy="252"/>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2000" b="1" dirty="0" smtClean="0">
                  <a:latin typeface="Arial" panose="020B0604020202020204" pitchFamily="34" charset="0"/>
                  <a:ea typeface="Meiryo UI" pitchFamily="50" charset="-128"/>
                  <a:cs typeface="Arial" panose="020B0604020202020204" pitchFamily="34" charset="0"/>
                </a:rPr>
                <a:t>Video Conferencing</a:t>
              </a:r>
              <a:endParaRPr lang="ja-JP" altLang="en-US" sz="2000" b="1" dirty="0">
                <a:latin typeface="Arial" panose="020B0604020202020204" pitchFamily="34" charset="0"/>
                <a:ea typeface="Meiryo UI" pitchFamily="50" charset="-128"/>
                <a:cs typeface="Arial" panose="020B0604020202020204" pitchFamily="34" charset="0"/>
              </a:endParaRPr>
            </a:p>
          </p:txBody>
        </p:sp>
        <p:sp>
          <p:nvSpPr>
            <p:cNvPr id="27" name="Text Box 53"/>
            <p:cNvSpPr txBox="1">
              <a:spLocks noChangeArrowheads="1"/>
            </p:cNvSpPr>
            <p:nvPr/>
          </p:nvSpPr>
          <p:spPr bwMode="auto">
            <a:xfrm>
              <a:off x="4059" y="2505"/>
              <a:ext cx="1452"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2400" b="1" dirty="0" smtClean="0">
                  <a:latin typeface="Arial" panose="020B0604020202020204" pitchFamily="34" charset="0"/>
                  <a:ea typeface="Meiryo UI" pitchFamily="50" charset="-128"/>
                  <a:cs typeface="Arial" panose="020B0604020202020204" pitchFamily="34" charset="0"/>
                </a:rPr>
                <a:t>Approx. 540,000 JPY </a:t>
              </a:r>
              <a:r>
                <a:rPr lang="en-US" altLang="ja-JP" sz="1800" dirty="0" smtClean="0">
                  <a:latin typeface="Arial" panose="020B0604020202020204" pitchFamily="34" charset="0"/>
                  <a:ea typeface="Meiryo UI" pitchFamily="50" charset="-128"/>
                  <a:cs typeface="Arial" panose="020B0604020202020204" pitchFamily="34" charset="0"/>
                </a:rPr>
                <a:t>(USD 5,400)</a:t>
              </a:r>
              <a:r>
                <a:rPr lang="ja-JP" altLang="en-US" sz="2400" dirty="0">
                  <a:latin typeface="Arial" panose="020B0604020202020204" pitchFamily="34" charset="0"/>
                  <a:ea typeface="Meiryo UI" pitchFamily="50" charset="-128"/>
                  <a:cs typeface="Arial" panose="020B0604020202020204" pitchFamily="34" charset="0"/>
                </a:rPr>
                <a:t/>
              </a:r>
              <a:br>
                <a:rPr lang="ja-JP" altLang="en-US" sz="2400" dirty="0">
                  <a:latin typeface="Arial" panose="020B0604020202020204" pitchFamily="34" charset="0"/>
                  <a:ea typeface="Meiryo UI" pitchFamily="50" charset="-128"/>
                  <a:cs typeface="Arial" panose="020B0604020202020204" pitchFamily="34" charset="0"/>
                </a:rPr>
              </a:br>
              <a:r>
                <a:rPr lang="en-US" altLang="ja-JP" sz="1200" dirty="0" smtClean="0">
                  <a:latin typeface="Arial" panose="020B0604020202020204" pitchFamily="34" charset="0"/>
                  <a:ea typeface="Meiryo UI" pitchFamily="50" charset="-128"/>
                  <a:cs typeface="Arial" panose="020B0604020202020204" pitchFamily="34" charset="0"/>
                </a:rPr>
                <a:t>* Display exclude</a:t>
              </a:r>
              <a:endParaRPr lang="ja-JP" altLang="en-US" sz="1200" dirty="0">
                <a:latin typeface="Arial" panose="020B0604020202020204" pitchFamily="34" charset="0"/>
                <a:ea typeface="Meiryo UI" pitchFamily="50" charset="-128"/>
                <a:cs typeface="Arial" panose="020B0604020202020204" pitchFamily="34" charset="0"/>
              </a:endParaRPr>
            </a:p>
          </p:txBody>
        </p:sp>
      </p:grpSp>
      <p:pic>
        <p:nvPicPr>
          <p:cNvPr id="30" name="Picture 4"/>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38388" y="2477542"/>
            <a:ext cx="1116012" cy="45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013" y="2534692"/>
            <a:ext cx="5143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8363" y="2420392"/>
            <a:ext cx="1050925"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Lst>
        </p:spPr>
      </p:pic>
      <p:pic>
        <p:nvPicPr>
          <p:cNvPr id="33"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4013" y="4171950"/>
            <a:ext cx="912812" cy="9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Lst>
        </p:spPr>
      </p:pic>
      <p:sp>
        <p:nvSpPr>
          <p:cNvPr id="34"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Cost Comparison</a:t>
            </a:r>
            <a:endParaRPr lang="ja-JP" altLang="en-US" sz="1050" dirty="0">
              <a:solidFill>
                <a:srgbClr val="FF0000"/>
              </a:solidFill>
              <a:latin typeface="Arial Black" panose="020B0A04020102020204" pitchFamily="34" charset="0"/>
              <a:ea typeface="HGP創英角ｺﾞｼｯｸUB" pitchFamily="50" charset="-128"/>
            </a:endParaRPr>
          </a:p>
        </p:txBody>
      </p:sp>
      <p:sp>
        <p:nvSpPr>
          <p:cNvPr id="35" name="Text Box 151"/>
          <p:cNvSpPr txBox="1">
            <a:spLocks noChangeArrowheads="1"/>
          </p:cNvSpPr>
          <p:nvPr/>
        </p:nvSpPr>
        <p:spPr bwMode="auto">
          <a:xfrm>
            <a:off x="250825" y="5613047"/>
            <a:ext cx="87136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85750" indent="-285750" eaLnBrk="1" hangingPunct="1">
              <a:spcBef>
                <a:spcPct val="0"/>
              </a:spcBef>
              <a:buFont typeface="Wingdings" panose="05000000000000000000" pitchFamily="2" charset="2"/>
              <a:buChar char="u"/>
            </a:pPr>
            <a:r>
              <a:rPr lang="en-US" altLang="ja-JP" sz="1800" b="1" dirty="0" smtClean="0">
                <a:latin typeface="Arial" panose="020B0604020202020204" pitchFamily="34" charset="0"/>
                <a:ea typeface="Meiryo UI" pitchFamily="50" charset="-128"/>
                <a:cs typeface="Arial" panose="020B0604020202020204" pitchFamily="34" charset="0"/>
              </a:rPr>
              <a:t>When comparing Initial Introduction Cost for the equipment, Video Conferencing is expensive, Web Conferencing seems inexpensive. </a:t>
            </a:r>
          </a:p>
          <a:p>
            <a:pPr marL="285750" indent="-285750" eaLnBrk="1" hangingPunct="1">
              <a:spcBef>
                <a:spcPct val="0"/>
              </a:spcBef>
              <a:buFont typeface="Wingdings" panose="05000000000000000000" pitchFamily="2" charset="2"/>
              <a:buChar char="u"/>
            </a:pPr>
            <a:r>
              <a:rPr lang="en-US" altLang="ja-JP" sz="1800" b="1" dirty="0" smtClean="0">
                <a:latin typeface="Arial" panose="020B0604020202020204" pitchFamily="34" charset="0"/>
                <a:ea typeface="Meiryo UI" pitchFamily="50" charset="-128"/>
                <a:cs typeface="Arial" panose="020B0604020202020204" pitchFamily="34" charset="0"/>
              </a:rPr>
              <a:t>However, running costs will occur every month with Web Conferencing.</a:t>
            </a:r>
            <a:endParaRPr lang="en-US" altLang="ja-JP" sz="1800" dirty="0">
              <a:latin typeface="Arial" panose="020B0604020202020204" pitchFamily="34" charset="0"/>
              <a:ea typeface="Meiryo UI" pitchFamily="50" charset="-128"/>
              <a:cs typeface="Arial" panose="020B0604020202020204" pitchFamily="34" charset="0"/>
            </a:endParaRPr>
          </a:p>
          <a:p>
            <a:pPr marL="285750" indent="-285750" eaLnBrk="1" hangingPunct="1">
              <a:spcBef>
                <a:spcPct val="0"/>
              </a:spcBef>
              <a:buFont typeface="Wingdings" panose="05000000000000000000" pitchFamily="2" charset="2"/>
              <a:buChar char="u"/>
            </a:pPr>
            <a:r>
              <a:rPr lang="en-US" altLang="ja-JP" sz="1800" b="1" i="1" u="sng" dirty="0" smtClean="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You need to confirm in the total cost when you compare the cost!!</a:t>
            </a:r>
            <a:endParaRPr lang="ja-JP" altLang="en-US" sz="1200" b="1" i="1" u="sng" dirty="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Tree>
    <p:extLst>
      <p:ext uri="{BB962C8B-B14F-4D97-AF65-F5344CB8AC3E}">
        <p14:creationId xmlns:p14="http://schemas.microsoft.com/office/powerpoint/2010/main" val="1823813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460"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 name="Text Box 35"/>
          <p:cNvSpPr txBox="1">
            <a:spLocks noChangeArrowheads="1"/>
          </p:cNvSpPr>
          <p:nvPr/>
        </p:nvSpPr>
        <p:spPr bwMode="auto">
          <a:xfrm>
            <a:off x="323850" y="908050"/>
            <a:ext cx="84963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42900" indent="-342900" eaLnBrk="1" hangingPunct="1">
              <a:spcBef>
                <a:spcPct val="50000"/>
              </a:spcBef>
              <a:buFont typeface="Wingdings" panose="05000000000000000000" pitchFamily="2" charset="2"/>
              <a:buChar char="n"/>
            </a:pPr>
            <a:r>
              <a:rPr lang="en-US" altLang="ja-JP" sz="2000" b="1" dirty="0" smtClean="0">
                <a:latin typeface="Arial" panose="020B0604020202020204" pitchFamily="34" charset="0"/>
                <a:ea typeface="Meiryo UI" pitchFamily="50" charset="-128"/>
                <a:cs typeface="Arial" panose="020B0604020202020204" pitchFamily="34" charset="0"/>
              </a:rPr>
              <a:t>When comparing Video Conferencing and Web Conferencing, Web Conferencing seems inexpensive cost for introduction and rich features more that Video Conferencing.</a:t>
            </a:r>
          </a:p>
          <a:p>
            <a:pPr marL="342900" indent="-342900" eaLnBrk="1" hangingPunct="1">
              <a:spcBef>
                <a:spcPct val="50000"/>
              </a:spcBef>
              <a:buFont typeface="Wingdings" panose="05000000000000000000" pitchFamily="2" charset="2"/>
              <a:buChar char="n"/>
            </a:pPr>
            <a:r>
              <a:rPr lang="en-US" altLang="ja-JP" sz="2000" b="1" dirty="0" smtClean="0">
                <a:latin typeface="Arial" panose="020B0604020202020204" pitchFamily="34" charset="0"/>
                <a:ea typeface="Meiryo UI" pitchFamily="50" charset="-128"/>
                <a:cs typeface="Arial" panose="020B0604020202020204" pitchFamily="34" charset="0"/>
              </a:rPr>
              <a:t>However, Video Conferencing has an advantage such as High Quality Video/Audio and stable connection as basic functions of video conferencing.</a:t>
            </a:r>
            <a:endParaRPr lang="ja-JP" altLang="en-US" sz="2000" b="1" dirty="0">
              <a:latin typeface="Arial" panose="020B0604020202020204" pitchFamily="34" charset="0"/>
              <a:ea typeface="Meiryo UI" pitchFamily="50" charset="-128"/>
              <a:cs typeface="Arial" panose="020B0604020202020204" pitchFamily="34" charset="0"/>
            </a:endParaRPr>
          </a:p>
        </p:txBody>
      </p:sp>
      <p:sp>
        <p:nvSpPr>
          <p:cNvPr id="5" name="AutoShape 36"/>
          <p:cNvSpPr>
            <a:spLocks noChangeArrowheads="1"/>
          </p:cNvSpPr>
          <p:nvPr/>
        </p:nvSpPr>
        <p:spPr bwMode="auto">
          <a:xfrm>
            <a:off x="3779838" y="2781300"/>
            <a:ext cx="1439862" cy="360363"/>
          </a:xfrm>
          <a:prstGeom prst="downArrow">
            <a:avLst>
              <a:gd name="adj1" fmla="val 50000"/>
              <a:gd name="adj2" fmla="val 25000"/>
            </a:avLst>
          </a:prstGeom>
          <a:solidFill>
            <a:schemeClr val="accent1"/>
          </a:solidFill>
          <a:ln w="2857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dirty="0">
              <a:latin typeface="Meiryo UI" pitchFamily="50" charset="-128"/>
              <a:ea typeface="Meiryo UI" pitchFamily="50" charset="-128"/>
              <a:cs typeface="Meiryo UI" pitchFamily="50" charset="-128"/>
            </a:endParaRPr>
          </a:p>
        </p:txBody>
      </p:sp>
      <p:pic>
        <p:nvPicPr>
          <p:cNvPr id="6"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437063"/>
            <a:ext cx="179705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8"/>
          <p:cNvSpPr txBox="1">
            <a:spLocks noChangeArrowheads="1"/>
          </p:cNvSpPr>
          <p:nvPr/>
        </p:nvSpPr>
        <p:spPr bwMode="auto">
          <a:xfrm>
            <a:off x="395289" y="3284538"/>
            <a:ext cx="820916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2600" b="1" u="sng" dirty="0" smtClean="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Depends on the purpose of use and utilization scene, choose suitable one whether use Video Conferencing or Web Conferencing</a:t>
            </a:r>
            <a:endParaRPr lang="ja-JP" altLang="en-US" sz="2600" b="1" u="sng" dirty="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8" name="Text Box 39"/>
          <p:cNvSpPr txBox="1">
            <a:spLocks noChangeArrowheads="1"/>
          </p:cNvSpPr>
          <p:nvPr/>
        </p:nvSpPr>
        <p:spPr bwMode="auto">
          <a:xfrm>
            <a:off x="395288" y="4981525"/>
            <a:ext cx="72009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85750" indent="-285750" eaLnBrk="1" hangingPunct="1">
              <a:spcBef>
                <a:spcPct val="50000"/>
              </a:spcBef>
              <a:buFont typeface="Wingdings" panose="05000000000000000000" pitchFamily="2" charset="2"/>
              <a:buChar char="ü"/>
            </a:pPr>
            <a:r>
              <a:rPr lang="en-US" altLang="ja-JP" sz="1800" b="1" dirty="0" smtClean="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Please explain the difference of the characteristics of the Web Conferencing and Video Conferencing to the customers. It is important things to obtain their understanding.</a:t>
            </a:r>
          </a:p>
          <a:p>
            <a:pPr marL="285750" indent="-285750" eaLnBrk="1" hangingPunct="1">
              <a:spcBef>
                <a:spcPct val="50000"/>
              </a:spcBef>
              <a:buFont typeface="Wingdings" panose="05000000000000000000" pitchFamily="2" charset="2"/>
              <a:buChar char="ü"/>
            </a:pPr>
            <a:r>
              <a:rPr lang="en-US" altLang="ja-JP" sz="1800" b="1" dirty="0" smtClean="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The benefit of the Video Conferencing is “High Quality Video/Audio”, ”Stable Connection” and “Easy Operation”.</a:t>
            </a:r>
            <a:endParaRPr lang="ja-JP" altLang="en-US" sz="1800" b="1" dirty="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9"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Conclusion</a:t>
            </a:r>
            <a:endParaRPr lang="ja-JP" altLang="en-US" sz="1050" dirty="0">
              <a:solidFill>
                <a:srgbClr val="FF0000"/>
              </a:solidFill>
              <a:latin typeface="Arial Black" panose="020B0A04020102020204" pitchFamily="34" charset="0"/>
              <a:ea typeface="HGP創英角ｺﾞｼｯｸUB" pitchFamily="50" charset="-128"/>
            </a:endParaRPr>
          </a:p>
        </p:txBody>
      </p:sp>
    </p:spTree>
    <p:extLst>
      <p:ext uri="{BB962C8B-B14F-4D97-AF65-F5344CB8AC3E}">
        <p14:creationId xmlns:p14="http://schemas.microsoft.com/office/powerpoint/2010/main" val="2465613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460"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 name="Text Box 5"/>
          <p:cNvSpPr txBox="1">
            <a:spLocks noChangeArrowheads="1"/>
          </p:cNvSpPr>
          <p:nvPr/>
        </p:nvSpPr>
        <p:spPr bwMode="auto">
          <a:xfrm>
            <a:off x="323850" y="981075"/>
            <a:ext cx="8540750" cy="466725"/>
          </a:xfrm>
          <a:prstGeom prst="rect">
            <a:avLst/>
          </a:prstGeom>
          <a:solidFill>
            <a:srgbClr val="D8E3F0"/>
          </a:solidFill>
          <a:ln w="9525">
            <a:solidFill>
              <a:schemeClr val="tx1"/>
            </a:solidFill>
            <a:miter lim="800000"/>
            <a:headEnd/>
            <a:tailEnd/>
          </a:ln>
          <a:effectLst>
            <a:outerShdw dist="107763" dir="2700000" algn="ctr" rotWithShape="0">
              <a:srgbClr val="808080">
                <a:alpha val="50000"/>
              </a:srgbClr>
            </a:outerShdw>
          </a:effec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2400" dirty="0" smtClean="0">
                <a:latin typeface="Meiryo UI" pitchFamily="50" charset="-128"/>
                <a:ea typeface="Meiryo UI" pitchFamily="50" charset="-128"/>
                <a:cs typeface="Meiryo UI" pitchFamily="50" charset="-128"/>
              </a:rPr>
              <a:t>V-CUBE: </a:t>
            </a:r>
            <a:r>
              <a:rPr lang="en-US" altLang="ja-JP" sz="1800" dirty="0" smtClean="0">
                <a:latin typeface="Meiryo UI" pitchFamily="50" charset="-128"/>
                <a:ea typeface="Meiryo UI" pitchFamily="50" charset="-128"/>
                <a:cs typeface="Meiryo UI" pitchFamily="50" charset="-128"/>
              </a:rPr>
              <a:t>V-CUBE Meeting</a:t>
            </a:r>
            <a:endParaRPr lang="ja-JP" altLang="en-US" sz="1400" dirty="0">
              <a:latin typeface="Meiryo UI" pitchFamily="50" charset="-128"/>
              <a:ea typeface="Meiryo UI" pitchFamily="50" charset="-128"/>
              <a:cs typeface="Meiryo UI" pitchFamily="50" charset="-128"/>
            </a:endParaRPr>
          </a:p>
        </p:txBody>
      </p:sp>
      <p:sp>
        <p:nvSpPr>
          <p:cNvPr id="5" name="Text Box 7"/>
          <p:cNvSpPr txBox="1">
            <a:spLocks noChangeArrowheads="1"/>
          </p:cNvSpPr>
          <p:nvPr/>
        </p:nvSpPr>
        <p:spPr bwMode="auto">
          <a:xfrm>
            <a:off x="323850" y="1754510"/>
            <a:ext cx="8540750" cy="189135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285750" indent="-285750">
              <a:lnSpc>
                <a:spcPts val="1800"/>
              </a:lnSpc>
              <a:spcBef>
                <a:spcPct val="50000"/>
              </a:spcBef>
              <a:buFont typeface="Wingdings" panose="05000000000000000000" pitchFamily="2" charset="2"/>
              <a:buChar char="n"/>
              <a:defRPr/>
            </a:pPr>
            <a:r>
              <a:rPr lang="en-US" altLang="ja-JP" sz="1400" dirty="0" smtClean="0">
                <a:ea typeface="Meiryo UI" panose="020B0604030504040204" pitchFamily="50" charset="-128"/>
                <a:cs typeface="Arial" panose="020B0604020202020204" pitchFamily="34" charset="0"/>
              </a:rPr>
              <a:t>The innovation leader in 5 continents.</a:t>
            </a:r>
          </a:p>
          <a:p>
            <a:pPr marL="285750" indent="-285750">
              <a:lnSpc>
                <a:spcPts val="1800"/>
              </a:lnSpc>
              <a:spcBef>
                <a:spcPct val="50000"/>
              </a:spcBef>
              <a:buFont typeface="Wingdings" panose="05000000000000000000" pitchFamily="2" charset="2"/>
              <a:buChar char="n"/>
              <a:defRPr/>
            </a:pPr>
            <a:r>
              <a:rPr lang="en-US" altLang="ja-JP" sz="1400" dirty="0" smtClean="0">
                <a:ea typeface="Meiryo UI" panose="020B0604030504040204" pitchFamily="50" charset="-128"/>
                <a:cs typeface="Arial" panose="020B0604020202020204" pitchFamily="34" charset="0"/>
              </a:rPr>
              <a:t>No.1 market share for Video Conferencing, Web Conferencing and Cloud Market in 8 years.</a:t>
            </a:r>
          </a:p>
          <a:p>
            <a:pPr marL="285750" indent="-285750">
              <a:lnSpc>
                <a:spcPts val="1800"/>
              </a:lnSpc>
              <a:spcBef>
                <a:spcPct val="50000"/>
              </a:spcBef>
              <a:buFont typeface="Wingdings" panose="05000000000000000000" pitchFamily="2" charset="2"/>
              <a:buChar char="n"/>
              <a:defRPr/>
            </a:pPr>
            <a:r>
              <a:rPr lang="en-US" altLang="ja-JP" sz="1400" dirty="0" smtClean="0">
                <a:ea typeface="Meiryo UI" panose="020B0604030504040204" pitchFamily="50" charset="-128"/>
                <a:cs typeface="Arial" panose="020B0604020202020204" pitchFamily="34" charset="0"/>
              </a:rPr>
              <a:t>There is Max.50 sites Multiple Simultaneous Connection as a line-up</a:t>
            </a:r>
          </a:p>
          <a:p>
            <a:pPr marL="285750" indent="-285750">
              <a:lnSpc>
                <a:spcPts val="1800"/>
              </a:lnSpc>
              <a:spcBef>
                <a:spcPct val="50000"/>
              </a:spcBef>
              <a:buFont typeface="Wingdings" panose="05000000000000000000" pitchFamily="2" charset="2"/>
              <a:buChar char="n"/>
              <a:defRPr/>
            </a:pPr>
            <a:r>
              <a:rPr lang="en-US" altLang="ja-JP" sz="1400" dirty="0" smtClean="0">
                <a:ea typeface="Meiryo UI" panose="020B0604030504040204" pitchFamily="50" charset="-128"/>
                <a:cs typeface="Arial" panose="020B0604020202020204" pitchFamily="34" charset="0"/>
              </a:rPr>
              <a:t>Support iOS and Android (Smartphone, Tablet)</a:t>
            </a:r>
          </a:p>
          <a:p>
            <a:pPr marL="285750" indent="-285750">
              <a:lnSpc>
                <a:spcPts val="1800"/>
              </a:lnSpc>
              <a:spcBef>
                <a:spcPct val="50000"/>
              </a:spcBef>
              <a:buFont typeface="Wingdings" panose="05000000000000000000" pitchFamily="2" charset="2"/>
              <a:buChar char="n"/>
              <a:defRPr/>
            </a:pPr>
            <a:r>
              <a:rPr lang="en-US" altLang="ja-JP" sz="1400" dirty="0" smtClean="0">
                <a:ea typeface="Meiryo UI" panose="020B0604030504040204" pitchFamily="50" charset="-128"/>
                <a:cs typeface="Arial" panose="020B0604020202020204" pitchFamily="34" charset="0"/>
              </a:rPr>
              <a:t>Optional Multifunctional: Audio Conferencing Cooperation, Cooperation with Polycom VC, Cooperation with Scheduler, etc.</a:t>
            </a:r>
            <a:endParaRPr lang="ja-JP" altLang="en-US" sz="1400" dirty="0">
              <a:ea typeface="Meiryo UI" panose="020B0604030504040204" pitchFamily="50" charset="-128"/>
              <a:cs typeface="Arial" panose="020B0604020202020204" pitchFamily="34" charset="0"/>
            </a:endParaRPr>
          </a:p>
        </p:txBody>
      </p:sp>
      <p:sp>
        <p:nvSpPr>
          <p:cNvPr id="7" name="Text Box 10"/>
          <p:cNvSpPr txBox="1">
            <a:spLocks noChangeArrowheads="1"/>
          </p:cNvSpPr>
          <p:nvPr/>
        </p:nvSpPr>
        <p:spPr bwMode="auto">
          <a:xfrm>
            <a:off x="323850" y="3861048"/>
            <a:ext cx="8540750" cy="466725"/>
          </a:xfrm>
          <a:prstGeom prst="rect">
            <a:avLst/>
          </a:prstGeom>
          <a:solidFill>
            <a:srgbClr val="D8E3F0"/>
          </a:solidFill>
          <a:ln w="9525">
            <a:solidFill>
              <a:schemeClr val="tx1"/>
            </a:solidFill>
            <a:miter lim="800000"/>
            <a:headEnd/>
            <a:tailEnd/>
          </a:ln>
          <a:effectLst>
            <a:outerShdw dist="107763" dir="2700000" algn="ctr" rotWithShape="0">
              <a:srgbClr val="808080">
                <a:alpha val="50000"/>
              </a:srgbClr>
            </a:outerShdw>
          </a:effec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2400" dirty="0" smtClean="0">
                <a:latin typeface="Arial" panose="020B0604020202020204" pitchFamily="34" charset="0"/>
                <a:ea typeface="Meiryo UI" pitchFamily="50" charset="-128"/>
                <a:cs typeface="Arial" panose="020B0604020202020204" pitchFamily="34" charset="0"/>
              </a:rPr>
              <a:t>Cisco: </a:t>
            </a:r>
            <a:r>
              <a:rPr lang="en-US" altLang="ja-JP" sz="1800" dirty="0" err="1" smtClean="0">
                <a:latin typeface="Arial" panose="020B0604020202020204" pitchFamily="34" charset="0"/>
                <a:ea typeface="Meiryo UI" pitchFamily="50" charset="-128"/>
                <a:cs typeface="Arial" panose="020B0604020202020204" pitchFamily="34" charset="0"/>
              </a:rPr>
              <a:t>WebEX</a:t>
            </a:r>
            <a:r>
              <a:rPr lang="en-US" altLang="ja-JP" sz="1800" dirty="0" smtClean="0">
                <a:latin typeface="Arial" panose="020B0604020202020204" pitchFamily="34" charset="0"/>
                <a:ea typeface="Meiryo UI" pitchFamily="50" charset="-128"/>
                <a:cs typeface="Arial" panose="020B0604020202020204" pitchFamily="34" charset="0"/>
              </a:rPr>
              <a:t> </a:t>
            </a:r>
            <a:r>
              <a:rPr lang="en-US" altLang="ja-JP" sz="1800" dirty="0">
                <a:latin typeface="Arial" panose="020B0604020202020204" pitchFamily="34" charset="0"/>
                <a:ea typeface="Meiryo UI" pitchFamily="50" charset="-128"/>
                <a:cs typeface="Arial" panose="020B0604020202020204" pitchFamily="34" charset="0"/>
              </a:rPr>
              <a:t>Meeting Center</a:t>
            </a:r>
          </a:p>
        </p:txBody>
      </p:sp>
      <p:sp>
        <p:nvSpPr>
          <p:cNvPr id="8" name="Text Box 11"/>
          <p:cNvSpPr txBox="1">
            <a:spLocks noChangeArrowheads="1"/>
          </p:cNvSpPr>
          <p:nvPr/>
        </p:nvSpPr>
        <p:spPr bwMode="auto">
          <a:xfrm>
            <a:off x="323850" y="4638035"/>
            <a:ext cx="8540750" cy="2031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285750" indent="-285750">
              <a:spcBef>
                <a:spcPct val="50000"/>
              </a:spcBef>
              <a:buFont typeface="Wingdings" panose="05000000000000000000" pitchFamily="2" charset="2"/>
              <a:buChar char="n"/>
              <a:defRPr/>
            </a:pPr>
            <a:r>
              <a:rPr lang="en-US" altLang="ja-JP" sz="1400" dirty="0" smtClean="0">
                <a:ea typeface="Meiryo UI" panose="020B0604030504040204" pitchFamily="50" charset="-128"/>
                <a:cs typeface="Arial" panose="020B0604020202020204" pitchFamily="34" charset="0"/>
              </a:rPr>
              <a:t>An American multinational corporation technology company, and the largest networking company in the world.</a:t>
            </a:r>
          </a:p>
          <a:p>
            <a:pPr marL="285750" indent="-285750">
              <a:spcBef>
                <a:spcPct val="50000"/>
              </a:spcBef>
              <a:buFont typeface="Wingdings" panose="05000000000000000000" pitchFamily="2" charset="2"/>
              <a:buChar char="n"/>
              <a:defRPr/>
            </a:pPr>
            <a:r>
              <a:rPr lang="en-US" altLang="ja-JP" sz="1400" dirty="0" smtClean="0">
                <a:ea typeface="Meiryo UI" panose="020B0604030504040204" pitchFamily="50" charset="-128"/>
                <a:cs typeface="Arial" panose="020B0604020202020204" pitchFamily="34" charset="0"/>
              </a:rPr>
              <a:t>There is Mac. 5000 Multiple Simultaneous Connection as a line-up.</a:t>
            </a:r>
          </a:p>
          <a:p>
            <a:pPr marL="285750" indent="-285750">
              <a:spcBef>
                <a:spcPct val="50000"/>
              </a:spcBef>
              <a:buFont typeface="Wingdings" panose="05000000000000000000" pitchFamily="2" charset="2"/>
              <a:buChar char="n"/>
              <a:defRPr/>
            </a:pPr>
            <a:r>
              <a:rPr lang="en-US" altLang="ja-JP" sz="1400" dirty="0" smtClean="0">
                <a:ea typeface="Meiryo UI" panose="020B0604030504040204" pitchFamily="50" charset="-128"/>
                <a:cs typeface="Arial" panose="020B0604020202020204" pitchFamily="34" charset="0"/>
              </a:rPr>
              <a:t>Support iOS and Android (Smartphone, Tablet)</a:t>
            </a:r>
          </a:p>
          <a:p>
            <a:pPr marL="285750" indent="-285750">
              <a:spcBef>
                <a:spcPct val="50000"/>
              </a:spcBef>
              <a:buFont typeface="Wingdings" panose="05000000000000000000" pitchFamily="2" charset="2"/>
              <a:buChar char="n"/>
              <a:defRPr/>
            </a:pPr>
            <a:r>
              <a:rPr lang="en-US" altLang="ja-JP" sz="1400" dirty="0">
                <a:ea typeface="Meiryo UI" panose="020B0604030504040204" pitchFamily="50" charset="-128"/>
                <a:cs typeface="Arial" panose="020B0604020202020204" pitchFamily="34" charset="0"/>
              </a:rPr>
              <a:t>Integrated voice conferencing and VoIP can be used in combination with a phone </a:t>
            </a:r>
            <a:r>
              <a:rPr lang="en-US" altLang="ja-JP" sz="1400" dirty="0" smtClean="0">
                <a:ea typeface="Meiryo UI" panose="020B0604030504040204" pitchFamily="50" charset="-128"/>
                <a:cs typeface="Arial" panose="020B0604020202020204" pitchFamily="34" charset="0"/>
              </a:rPr>
              <a:t>call (WebFx Connect Cooperation)</a:t>
            </a:r>
          </a:p>
          <a:p>
            <a:pPr marL="285750" indent="-285750">
              <a:spcBef>
                <a:spcPct val="50000"/>
              </a:spcBef>
              <a:buFont typeface="Wingdings" panose="05000000000000000000" pitchFamily="2" charset="2"/>
              <a:buChar char="n"/>
              <a:defRPr/>
            </a:pPr>
            <a:r>
              <a:rPr lang="en-US" altLang="ja-JP" sz="1400" dirty="0" smtClean="0">
                <a:ea typeface="Meiryo UI" panose="020B0604030504040204" pitchFamily="50" charset="-128"/>
                <a:cs typeface="Arial" panose="020B0604020202020204" pitchFamily="34" charset="0"/>
              </a:rPr>
              <a:t>Support 12 languages</a:t>
            </a:r>
            <a:endParaRPr lang="ja-JP" altLang="en-US" sz="1400" dirty="0">
              <a:ea typeface="Meiryo UI" panose="020B0604030504040204" pitchFamily="50" charset="-128"/>
              <a:cs typeface="Arial" panose="020B0604020202020204" pitchFamily="34" charset="0"/>
            </a:endParaRPr>
          </a:p>
        </p:txBody>
      </p:sp>
      <p:sp>
        <p:nvSpPr>
          <p:cNvPr id="10"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Reference (Major Web Conferencing)</a:t>
            </a:r>
            <a:endParaRPr lang="ja-JP" altLang="en-US" sz="1050" dirty="0">
              <a:solidFill>
                <a:srgbClr val="FF0000"/>
              </a:solidFill>
              <a:latin typeface="Arial Black" panose="020B0A04020102020204" pitchFamily="34" charset="0"/>
              <a:ea typeface="HGP創英角ｺﾞｼｯｸUB" pitchFamily="50" charset="-128"/>
            </a:endParaRPr>
          </a:p>
        </p:txBody>
      </p:sp>
      <p:sp>
        <p:nvSpPr>
          <p:cNvPr id="2" name="正方形/長方形 1"/>
          <p:cNvSpPr/>
          <p:nvPr/>
        </p:nvSpPr>
        <p:spPr>
          <a:xfrm>
            <a:off x="6749073" y="1537047"/>
            <a:ext cx="2215415" cy="307777"/>
          </a:xfrm>
          <a:prstGeom prst="rect">
            <a:avLst/>
          </a:prstGeom>
        </p:spPr>
        <p:txBody>
          <a:bodyPr wrap="none">
            <a:spAutoFit/>
          </a:bodyPr>
          <a:lstStyle/>
          <a:p>
            <a:r>
              <a:rPr lang="en-US" altLang="ja-JP" sz="1400" dirty="0">
                <a:solidFill>
                  <a:schemeClr val="accent2"/>
                </a:solidFill>
              </a:rPr>
              <a:t>https://www.v-cubes.com/</a:t>
            </a:r>
            <a:endParaRPr lang="ja-JP" altLang="en-US" sz="1400" dirty="0">
              <a:solidFill>
                <a:schemeClr val="accent2"/>
              </a:solidFill>
            </a:endParaRPr>
          </a:p>
        </p:txBody>
      </p:sp>
      <p:sp>
        <p:nvSpPr>
          <p:cNvPr id="3" name="正方形/長方形 2"/>
          <p:cNvSpPr/>
          <p:nvPr/>
        </p:nvSpPr>
        <p:spPr>
          <a:xfrm>
            <a:off x="7020272" y="4416375"/>
            <a:ext cx="1907638" cy="307777"/>
          </a:xfrm>
          <a:prstGeom prst="rect">
            <a:avLst/>
          </a:prstGeom>
        </p:spPr>
        <p:txBody>
          <a:bodyPr wrap="none">
            <a:spAutoFit/>
          </a:bodyPr>
          <a:lstStyle/>
          <a:p>
            <a:r>
              <a:rPr lang="en-US" altLang="ja-JP" sz="1400" dirty="0">
                <a:solidFill>
                  <a:schemeClr val="accent2"/>
                </a:solidFill>
              </a:rPr>
              <a:t>http://www.cisco.com/</a:t>
            </a:r>
            <a:endParaRPr lang="ja-JP" altLang="en-US" sz="1400" dirty="0">
              <a:solidFill>
                <a:schemeClr val="accent2"/>
              </a:solidFill>
            </a:endParaRPr>
          </a:p>
        </p:txBody>
      </p:sp>
    </p:spTree>
    <p:extLst>
      <p:ext uri="{BB962C8B-B14F-4D97-AF65-F5344CB8AC3E}">
        <p14:creationId xmlns:p14="http://schemas.microsoft.com/office/powerpoint/2010/main" val="398273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cs typeface="Arial" panose="020B0604020202020204" pitchFamily="34" charset="0"/>
            </a:endParaRPr>
          </a:p>
        </p:txBody>
      </p:sp>
      <p:sp>
        <p:nvSpPr>
          <p:cNvPr id="6147" name="Text Box 3"/>
          <p:cNvSpPr txBox="1">
            <a:spLocks noChangeArrowheads="1"/>
          </p:cNvSpPr>
          <p:nvPr/>
        </p:nvSpPr>
        <p:spPr bwMode="auto">
          <a:xfrm>
            <a:off x="323850" y="107921"/>
            <a:ext cx="8064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cs typeface="Arial" panose="020B0604020202020204" pitchFamily="34" charset="0"/>
              </a:rPr>
              <a:t>Introduction</a:t>
            </a:r>
            <a:endParaRPr lang="ja-JP" altLang="en-US" sz="2800" dirty="0">
              <a:solidFill>
                <a:schemeClr val="accent2"/>
              </a:solidFill>
              <a:latin typeface="Arial Black" panose="020B0A04020102020204" pitchFamily="34" charset="0"/>
              <a:ea typeface="HGP創英角ｺﾞｼｯｸUB" pitchFamily="50" charset="-128"/>
              <a:cs typeface="Arial" panose="020B0604020202020204" pitchFamily="34" charset="0"/>
            </a:endParaRPr>
          </a:p>
        </p:txBody>
      </p:sp>
      <p:sp>
        <p:nvSpPr>
          <p:cNvPr id="6148"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cs typeface="Arial" panose="020B0604020202020204" pitchFamily="34" charset="0"/>
            </a:endParaRPr>
          </a:p>
        </p:txBody>
      </p:sp>
      <p:sp>
        <p:nvSpPr>
          <p:cNvPr id="6155" name="Text Box 16"/>
          <p:cNvSpPr txBox="1">
            <a:spLocks noChangeArrowheads="1"/>
          </p:cNvSpPr>
          <p:nvPr/>
        </p:nvSpPr>
        <p:spPr bwMode="auto">
          <a:xfrm>
            <a:off x="323851" y="2074842"/>
            <a:ext cx="849662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342900" indent="-342900" eaLnBrk="1" hangingPunct="1">
              <a:spcBef>
                <a:spcPct val="50000"/>
              </a:spcBef>
              <a:buFont typeface="Wingdings" panose="05000000000000000000" pitchFamily="2" charset="2"/>
              <a:buChar char="n"/>
            </a:pPr>
            <a:r>
              <a:rPr lang="en-US" altLang="ja-JP" sz="2000" b="1" i="1" dirty="0" smtClean="0">
                <a:solidFill>
                  <a:schemeClr val="accent2"/>
                </a:solidFill>
                <a:effectLst>
                  <a:outerShdw blurRad="38100" dist="38100" dir="2700000" algn="tl">
                    <a:srgbClr val="000000">
                      <a:alpha val="43137"/>
                    </a:srgbClr>
                  </a:outerShdw>
                </a:effectLst>
                <a:ea typeface="HGP創英角ｺﾞｼｯｸUB" pitchFamily="50" charset="-128"/>
                <a:cs typeface="Arial" panose="020B0604020202020204" pitchFamily="34" charset="0"/>
              </a:rPr>
              <a:t>Video Conferencing and Web Conferencing to achieve a meeting with a remote location.</a:t>
            </a:r>
          </a:p>
          <a:p>
            <a:pPr marL="342900" indent="-342900" eaLnBrk="1" hangingPunct="1">
              <a:spcBef>
                <a:spcPct val="50000"/>
              </a:spcBef>
              <a:buFont typeface="Wingdings" panose="05000000000000000000" pitchFamily="2" charset="2"/>
              <a:buChar char="n"/>
            </a:pPr>
            <a:r>
              <a:rPr lang="en-US" altLang="ja-JP" sz="2000" b="1" i="1" dirty="0" smtClean="0">
                <a:solidFill>
                  <a:schemeClr val="accent2"/>
                </a:solidFill>
                <a:effectLst>
                  <a:outerShdw blurRad="38100" dist="38100" dir="2700000" algn="tl">
                    <a:srgbClr val="000000">
                      <a:alpha val="43137"/>
                    </a:srgbClr>
                  </a:outerShdw>
                </a:effectLst>
                <a:ea typeface="HGP創英角ｺﾞｼｯｸUB" pitchFamily="50" charset="-128"/>
                <a:cs typeface="Arial" panose="020B0604020202020204" pitchFamily="34" charset="0"/>
              </a:rPr>
              <a:t>It seems the same purpose, but there are differences such as use cases, benefit and disadvantage so on.</a:t>
            </a:r>
          </a:p>
          <a:p>
            <a:pPr marL="342900" indent="-342900" eaLnBrk="1" hangingPunct="1">
              <a:spcBef>
                <a:spcPct val="50000"/>
              </a:spcBef>
              <a:buFont typeface="Wingdings" panose="05000000000000000000" pitchFamily="2" charset="2"/>
              <a:buChar char="n"/>
            </a:pPr>
            <a:r>
              <a:rPr lang="en-US" altLang="ja-JP" sz="2000" b="1" i="1" dirty="0" smtClean="0">
                <a:solidFill>
                  <a:schemeClr val="accent2"/>
                </a:solidFill>
                <a:effectLst>
                  <a:outerShdw blurRad="38100" dist="38100" dir="2700000" algn="tl">
                    <a:srgbClr val="000000">
                      <a:alpha val="43137"/>
                    </a:srgbClr>
                  </a:outerShdw>
                </a:effectLst>
                <a:ea typeface="HGP創英角ｺﾞｼｯｸUB" pitchFamily="50" charset="-128"/>
                <a:cs typeface="Arial" panose="020B0604020202020204" pitchFamily="34" charset="0"/>
              </a:rPr>
              <a:t>Depends on the use cases, it better to choose suitable one.</a:t>
            </a:r>
            <a:endParaRPr lang="ja-JP" altLang="en-US" sz="2000" b="1" i="1" dirty="0">
              <a:solidFill>
                <a:schemeClr val="accent2"/>
              </a:solidFill>
              <a:effectLst>
                <a:outerShdw blurRad="38100" dist="38100" dir="2700000" algn="tl">
                  <a:srgbClr val="000000">
                    <a:alpha val="43137"/>
                  </a:srgbClr>
                </a:outerShdw>
              </a:effectLst>
              <a:ea typeface="HGP創英角ｺﾞｼｯｸUB" pitchFamily="50" charset="-128"/>
              <a:cs typeface="Arial" panose="020B0604020202020204" pitchFamily="34" charset="0"/>
            </a:endParaRPr>
          </a:p>
        </p:txBody>
      </p:sp>
      <p:sp>
        <p:nvSpPr>
          <p:cNvPr id="2" name="正方形/長方形 1"/>
          <p:cNvSpPr/>
          <p:nvPr/>
        </p:nvSpPr>
        <p:spPr>
          <a:xfrm>
            <a:off x="323528" y="908720"/>
            <a:ext cx="8568952" cy="769441"/>
          </a:xfrm>
          <a:prstGeom prst="rect">
            <a:avLst/>
          </a:prstGeom>
        </p:spPr>
        <p:txBody>
          <a:bodyPr wrap="square">
            <a:spAutoFit/>
          </a:bodyPr>
          <a:lstStyle/>
          <a:p>
            <a:pPr eaLnBrk="0" hangingPunct="0">
              <a:lnSpc>
                <a:spcPct val="110000"/>
              </a:lnSpc>
            </a:pPr>
            <a:r>
              <a:rPr kumimoji="0" lang="en-US" altLang="ja-JP" sz="2000" b="1" dirty="0">
                <a:solidFill>
                  <a:srgbClr val="000000"/>
                </a:solidFill>
                <a:effectLst>
                  <a:outerShdw blurRad="38100" dist="38100" dir="2700000" algn="tl">
                    <a:srgbClr val="000000">
                      <a:alpha val="43137"/>
                    </a:srgbClr>
                  </a:outerShdw>
                </a:effectLst>
                <a:ea typeface="Meiryo UI" panose="020B0604030504040204" pitchFamily="50" charset="-128"/>
                <a:cs typeface="Arial" panose="020B0604020202020204" pitchFamily="34" charset="0"/>
              </a:rPr>
              <a:t>This document is describing comparison of </a:t>
            </a:r>
            <a:r>
              <a:rPr kumimoji="0" lang="en-US" altLang="ja-JP" sz="2000" b="1" dirty="0" smtClean="0">
                <a:solidFill>
                  <a:srgbClr val="000000"/>
                </a:solidFill>
                <a:effectLst>
                  <a:outerShdw blurRad="38100" dist="38100" dir="2700000" algn="tl">
                    <a:srgbClr val="000000">
                      <a:alpha val="43137"/>
                    </a:srgbClr>
                  </a:outerShdw>
                </a:effectLst>
                <a:ea typeface="Meiryo UI" panose="020B0604030504040204" pitchFamily="50" charset="-128"/>
                <a:cs typeface="Arial" panose="020B0604020202020204" pitchFamily="34" charset="0"/>
              </a:rPr>
              <a:t>Video Conferencing </a:t>
            </a:r>
            <a:r>
              <a:rPr kumimoji="0" lang="en-US" altLang="ja-JP" sz="2000" b="1" dirty="0">
                <a:solidFill>
                  <a:srgbClr val="000000"/>
                </a:solidFill>
                <a:effectLst>
                  <a:outerShdw blurRad="38100" dist="38100" dir="2700000" algn="tl">
                    <a:srgbClr val="000000">
                      <a:alpha val="43137"/>
                    </a:srgbClr>
                  </a:outerShdw>
                </a:effectLst>
                <a:ea typeface="Meiryo UI" panose="020B0604030504040204" pitchFamily="50" charset="-128"/>
                <a:cs typeface="Arial" panose="020B0604020202020204" pitchFamily="34" charset="0"/>
              </a:rPr>
              <a:t>and Web Conferencing.</a:t>
            </a:r>
          </a:p>
        </p:txBody>
      </p:sp>
    </p:spTree>
    <p:extLst>
      <p:ext uri="{BB962C8B-B14F-4D97-AF65-F5344CB8AC3E}">
        <p14:creationId xmlns:p14="http://schemas.microsoft.com/office/powerpoint/2010/main" val="2847156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cs typeface="Arial" panose="020B0604020202020204" pitchFamily="34" charset="0"/>
            </a:endParaRPr>
          </a:p>
        </p:txBody>
      </p:sp>
      <p:sp>
        <p:nvSpPr>
          <p:cNvPr id="7172"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Differences </a:t>
            </a:r>
            <a:r>
              <a:rPr lang="en-US" altLang="ja-JP" sz="1800" dirty="0" smtClean="0">
                <a:solidFill>
                  <a:schemeClr val="accent2"/>
                </a:solidFill>
                <a:latin typeface="Arial Black" panose="020B0A04020102020204" pitchFamily="34" charset="0"/>
                <a:ea typeface="HGP創英角ｺﾞｼｯｸUB" pitchFamily="50" charset="-128"/>
              </a:rPr>
              <a:t>(Video Conferencing and Web Conferencing)</a:t>
            </a:r>
            <a:endParaRPr lang="ja-JP" altLang="en-US" sz="2000" dirty="0">
              <a:solidFill>
                <a:schemeClr val="accent2"/>
              </a:solidFill>
              <a:latin typeface="Arial Black" panose="020B0A04020102020204" pitchFamily="34" charset="0"/>
              <a:ea typeface="HGP創英角ｺﾞｼｯｸUB" pitchFamily="50" charset="-128"/>
            </a:endParaRPr>
          </a:p>
        </p:txBody>
      </p:sp>
      <p:sp>
        <p:nvSpPr>
          <p:cNvPr id="59" name="Text Box 49"/>
          <p:cNvSpPr txBox="1">
            <a:spLocks noChangeArrowheads="1"/>
          </p:cNvSpPr>
          <p:nvPr/>
        </p:nvSpPr>
        <p:spPr bwMode="auto">
          <a:xfrm>
            <a:off x="322263" y="836613"/>
            <a:ext cx="8570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The followings are differences between Video Conferencing and Web Conferencing</a:t>
            </a:r>
            <a:endParaRPr lang="ja-JP" altLang="en-US" sz="20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pic>
        <p:nvPicPr>
          <p:cNvPr id="60" name="Picture 105" descr="MC90043873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988" y="1744663"/>
            <a:ext cx="10318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06" descr="MP9004423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988" y="2709863"/>
            <a:ext cx="10795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107"/>
          <p:cNvSpPr txBox="1">
            <a:spLocks noChangeArrowheads="1"/>
          </p:cNvSpPr>
          <p:nvPr/>
        </p:nvSpPr>
        <p:spPr bwMode="auto">
          <a:xfrm>
            <a:off x="7596336" y="2935977"/>
            <a:ext cx="13795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200" b="1" dirty="0" smtClean="0">
                <a:latin typeface="Arial" panose="020B0604020202020204" pitchFamily="34" charset="0"/>
                <a:ea typeface="Meiryo UI" pitchFamily="50" charset="-128"/>
                <a:cs typeface="Arial" panose="020B0604020202020204" pitchFamily="34" charset="0"/>
              </a:rPr>
              <a:t>Desk Operation</a:t>
            </a:r>
            <a:endParaRPr lang="ja-JP" altLang="en-US" sz="1200" b="1" dirty="0">
              <a:latin typeface="Arial" panose="020B0604020202020204" pitchFamily="34" charset="0"/>
              <a:ea typeface="Meiryo UI" pitchFamily="50" charset="-128"/>
              <a:cs typeface="Arial" panose="020B0604020202020204" pitchFamily="34" charset="0"/>
            </a:endParaRPr>
          </a:p>
        </p:txBody>
      </p:sp>
      <p:sp>
        <p:nvSpPr>
          <p:cNvPr id="63" name="テキスト ボックス 1"/>
          <p:cNvSpPr txBox="1">
            <a:spLocks noChangeArrowheads="1"/>
          </p:cNvSpPr>
          <p:nvPr/>
        </p:nvSpPr>
        <p:spPr bwMode="auto">
          <a:xfrm>
            <a:off x="395288" y="1556792"/>
            <a:ext cx="61087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b="1" dirty="0" smtClean="0">
                <a:solidFill>
                  <a:schemeClr val="accent2"/>
                </a:solidFill>
                <a:latin typeface="Arial" panose="020B0604020202020204" pitchFamily="34" charset="0"/>
                <a:ea typeface="Meiryo UI" pitchFamily="50" charset="-128"/>
                <a:cs typeface="Arial" panose="020B0604020202020204" pitchFamily="34" charset="0"/>
              </a:rPr>
              <a:t>■ </a:t>
            </a:r>
            <a:r>
              <a:rPr lang="en-US" altLang="ja-JP" sz="2000" b="1" dirty="0" smtClean="0">
                <a:solidFill>
                  <a:schemeClr val="accent2"/>
                </a:solidFill>
                <a:latin typeface="Arial" panose="020B0604020202020204" pitchFamily="34" charset="0"/>
                <a:ea typeface="Meiryo UI" pitchFamily="50" charset="-128"/>
                <a:cs typeface="Arial" panose="020B0604020202020204" pitchFamily="34" charset="0"/>
              </a:rPr>
              <a:t>Video Conferencing</a:t>
            </a:r>
            <a:endParaRPr lang="en-US" altLang="ja-JP" sz="2000" b="1" dirty="0">
              <a:solidFill>
                <a:schemeClr val="accent2"/>
              </a:solidFill>
              <a:latin typeface="Arial" panose="020B0604020202020204" pitchFamily="34" charset="0"/>
              <a:ea typeface="Meiryo UI" pitchFamily="50" charset="-128"/>
              <a:cs typeface="Arial" panose="020B0604020202020204" pitchFamily="34" charset="0"/>
            </a:endParaRPr>
          </a:p>
          <a:p>
            <a:pPr lvl="1" eaLnBrk="1" hangingPunct="1">
              <a:spcBef>
                <a:spcPct val="0"/>
              </a:spcBef>
              <a:buFont typeface="Wingdings" panose="05000000000000000000" pitchFamily="2" charset="2"/>
              <a:buChar char="ü"/>
            </a:pPr>
            <a:r>
              <a:rPr lang="en-US" altLang="ja-JP" sz="1600" b="1" dirty="0" smtClean="0">
                <a:latin typeface="Arial" panose="020B0604020202020204" pitchFamily="34" charset="0"/>
                <a:ea typeface="Meiryo UI" pitchFamily="50" charset="-128"/>
                <a:cs typeface="Arial" panose="020B0604020202020204" pitchFamily="34" charset="0"/>
              </a:rPr>
              <a:t>Install at the meeting room</a:t>
            </a:r>
          </a:p>
          <a:p>
            <a:pPr lvl="1" eaLnBrk="1" hangingPunct="1">
              <a:spcBef>
                <a:spcPct val="0"/>
              </a:spcBef>
              <a:buFont typeface="Wingdings" panose="05000000000000000000" pitchFamily="2" charset="2"/>
              <a:buChar char="ü"/>
            </a:pPr>
            <a:r>
              <a:rPr lang="en-US" altLang="ja-JP" sz="1600" b="1" dirty="0" smtClean="0">
                <a:latin typeface="Arial" panose="020B0604020202020204" pitchFamily="34" charset="0"/>
                <a:ea typeface="Meiryo UI" pitchFamily="50" charset="-128"/>
                <a:cs typeface="Arial" panose="020B0604020202020204" pitchFamily="34" charset="0"/>
              </a:rPr>
              <a:t>Operates in multiple number of people to each other</a:t>
            </a:r>
            <a:endParaRPr lang="en-US" altLang="ja-JP" sz="1600" b="1" dirty="0">
              <a:latin typeface="Arial" panose="020B0604020202020204" pitchFamily="34" charset="0"/>
              <a:ea typeface="Meiryo UI" pitchFamily="50" charset="-128"/>
              <a:cs typeface="Arial" panose="020B0604020202020204" pitchFamily="34" charset="0"/>
            </a:endParaRPr>
          </a:p>
          <a:p>
            <a:pPr eaLnBrk="1" hangingPunct="1">
              <a:spcBef>
                <a:spcPct val="0"/>
              </a:spcBef>
              <a:buFontTx/>
              <a:buNone/>
            </a:pPr>
            <a:r>
              <a:rPr lang="en-US" altLang="ja-JP" sz="1400" b="1" dirty="0">
                <a:latin typeface="Arial" panose="020B0604020202020204" pitchFamily="34" charset="0"/>
                <a:ea typeface="Meiryo UI" pitchFamily="50" charset="-128"/>
                <a:cs typeface="Arial" panose="020B0604020202020204" pitchFamily="34" charset="0"/>
              </a:rPr>
              <a:t/>
            </a:r>
            <a:br>
              <a:rPr lang="en-US" altLang="ja-JP" sz="1400" b="1" dirty="0">
                <a:latin typeface="Arial" panose="020B0604020202020204" pitchFamily="34" charset="0"/>
                <a:ea typeface="Meiryo UI" pitchFamily="50" charset="-128"/>
                <a:cs typeface="Arial" panose="020B0604020202020204" pitchFamily="34" charset="0"/>
              </a:rPr>
            </a:br>
            <a:r>
              <a:rPr lang="ja-JP" altLang="en-US" sz="2000" b="1" dirty="0" smtClean="0">
                <a:solidFill>
                  <a:schemeClr val="accent2"/>
                </a:solidFill>
                <a:latin typeface="Arial" panose="020B0604020202020204" pitchFamily="34" charset="0"/>
                <a:ea typeface="Meiryo UI" pitchFamily="50" charset="-128"/>
                <a:cs typeface="Arial" panose="020B0604020202020204" pitchFamily="34" charset="0"/>
              </a:rPr>
              <a:t>■ </a:t>
            </a:r>
            <a:r>
              <a:rPr lang="en-US" altLang="ja-JP" sz="2000" b="1" dirty="0" smtClean="0">
                <a:solidFill>
                  <a:schemeClr val="accent2"/>
                </a:solidFill>
                <a:latin typeface="Arial" panose="020B0604020202020204" pitchFamily="34" charset="0"/>
                <a:ea typeface="Meiryo UI" pitchFamily="50" charset="-128"/>
                <a:cs typeface="Arial" panose="020B0604020202020204" pitchFamily="34" charset="0"/>
              </a:rPr>
              <a:t>Web Conferencing</a:t>
            </a:r>
          </a:p>
          <a:p>
            <a:pPr lvl="1" eaLnBrk="1" hangingPunct="1">
              <a:spcBef>
                <a:spcPct val="0"/>
              </a:spcBef>
              <a:buFont typeface="Wingdings" panose="05000000000000000000" pitchFamily="2" charset="2"/>
              <a:buChar char="ü"/>
            </a:pPr>
            <a:r>
              <a:rPr lang="en-US" altLang="ja-JP" sz="1600" b="1" dirty="0" smtClean="0">
                <a:latin typeface="Arial" panose="020B0604020202020204" pitchFamily="34" charset="0"/>
                <a:ea typeface="Meiryo UI" pitchFamily="50" charset="-128"/>
                <a:cs typeface="Arial" panose="020B0604020202020204" pitchFamily="34" charset="0"/>
              </a:rPr>
              <a:t>Use PC</a:t>
            </a:r>
          </a:p>
          <a:p>
            <a:pPr lvl="1" eaLnBrk="1" hangingPunct="1">
              <a:spcBef>
                <a:spcPct val="0"/>
              </a:spcBef>
              <a:buFont typeface="Wingdings" panose="05000000000000000000" pitchFamily="2" charset="2"/>
              <a:buChar char="ü"/>
            </a:pPr>
            <a:r>
              <a:rPr lang="en-US" altLang="ja-JP" sz="1600" b="1" dirty="0" smtClean="0">
                <a:latin typeface="Arial" panose="020B0604020202020204" pitchFamily="34" charset="0"/>
                <a:ea typeface="Meiryo UI" pitchFamily="50" charset="-128"/>
                <a:cs typeface="Arial" panose="020B0604020202020204" pitchFamily="34" charset="0"/>
              </a:rPr>
              <a:t>One person operating as a basic</a:t>
            </a:r>
            <a:endParaRPr lang="ja-JP" altLang="en-US" sz="2000" b="1" dirty="0">
              <a:latin typeface="Arial" panose="020B0604020202020204" pitchFamily="34" charset="0"/>
              <a:ea typeface="Meiryo UI" pitchFamily="50" charset="-128"/>
              <a:cs typeface="Arial" panose="020B0604020202020204" pitchFamily="34" charset="0"/>
            </a:endParaRPr>
          </a:p>
        </p:txBody>
      </p:sp>
      <p:sp>
        <p:nvSpPr>
          <p:cNvPr id="64" name="Text Box 107"/>
          <p:cNvSpPr txBox="1">
            <a:spLocks noChangeArrowheads="1"/>
          </p:cNvSpPr>
          <p:nvPr/>
        </p:nvSpPr>
        <p:spPr bwMode="auto">
          <a:xfrm>
            <a:off x="7524328" y="1887215"/>
            <a:ext cx="1381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200" b="1" dirty="0" smtClean="0">
                <a:latin typeface="Arial" panose="020B0604020202020204" pitchFamily="34" charset="0"/>
                <a:ea typeface="Meiryo UI" pitchFamily="50" charset="-128"/>
                <a:cs typeface="Arial" panose="020B0604020202020204" pitchFamily="34" charset="0"/>
              </a:rPr>
              <a:t>Meeting Room Operation</a:t>
            </a:r>
            <a:endParaRPr lang="ja-JP" altLang="en-US" sz="1200" b="1" dirty="0">
              <a:latin typeface="Arial" panose="020B0604020202020204" pitchFamily="34" charset="0"/>
              <a:ea typeface="Meiryo UI" pitchFamily="50" charset="-128"/>
              <a:cs typeface="Arial" panose="020B0604020202020204" pitchFamily="34" charset="0"/>
            </a:endParaRPr>
          </a:p>
        </p:txBody>
      </p:sp>
      <p:graphicFrame>
        <p:nvGraphicFramePr>
          <p:cNvPr id="65" name="表 64"/>
          <p:cNvGraphicFramePr>
            <a:graphicFrameLocks noGrp="1"/>
          </p:cNvGraphicFramePr>
          <p:nvPr>
            <p:extLst>
              <p:ext uri="{D42A27DB-BD31-4B8C-83A1-F6EECF244321}">
                <p14:modId xmlns:p14="http://schemas.microsoft.com/office/powerpoint/2010/main" val="71321877"/>
              </p:ext>
            </p:extLst>
          </p:nvPr>
        </p:nvGraphicFramePr>
        <p:xfrm>
          <a:off x="576456" y="3509169"/>
          <a:ext cx="8244000" cy="2224087"/>
        </p:xfrm>
        <a:graphic>
          <a:graphicData uri="http://schemas.openxmlformats.org/drawingml/2006/table">
            <a:tbl>
              <a:tblPr/>
              <a:tblGrid>
                <a:gridCol w="1620000"/>
                <a:gridCol w="3312000"/>
                <a:gridCol w="3312000"/>
              </a:tblGrid>
              <a:tr h="396072">
                <a:tc>
                  <a:txBody>
                    <a:bodyPr/>
                    <a:lstStyle/>
                    <a:p>
                      <a:endParaRPr kumimoji="1"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en-US" altLang="ja-JP" sz="18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Video Conferencing</a:t>
                      </a:r>
                      <a:endParaRPr kumimoji="1" lang="ja-JP" altLang="en-US" sz="18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en-US" altLang="ja-JP" sz="18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Web</a:t>
                      </a:r>
                      <a:r>
                        <a:rPr kumimoji="1" lang="en-US" altLang="ja-JP" sz="1800" b="1" baseline="0" dirty="0" smtClean="0">
                          <a:solidFill>
                            <a:schemeClr val="bg1"/>
                          </a:solidFill>
                          <a:latin typeface="Arial" panose="020B0604020202020204" pitchFamily="34" charset="0"/>
                          <a:ea typeface="Meiryo UI" panose="020B0604030504040204" pitchFamily="50" charset="-128"/>
                          <a:cs typeface="Arial" panose="020B0604020202020204" pitchFamily="34" charset="0"/>
                        </a:rPr>
                        <a:t> Conferencing</a:t>
                      </a:r>
                      <a:endParaRPr kumimoji="1" lang="ja-JP" altLang="en-US" sz="18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65603">
                <a:tc>
                  <a:txBody>
                    <a:bodyPr/>
                    <a:lstStyle/>
                    <a:p>
                      <a:pPr algn="ctr"/>
                      <a:r>
                        <a:rPr kumimoji="1" lang="en-US" altLang="ja-JP" sz="1400" b="1" dirty="0" smtClean="0">
                          <a:latin typeface="Arial" panose="020B0604020202020204" pitchFamily="34" charset="0"/>
                          <a:ea typeface="Meiryo UI" panose="020B0604030504040204" pitchFamily="50" charset="-128"/>
                          <a:cs typeface="Arial" panose="020B0604020202020204" pitchFamily="34" charset="0"/>
                        </a:rPr>
                        <a:t>Operation</a:t>
                      </a:r>
                      <a:endParaRPr kumimoji="1" lang="ja-JP" altLang="en-US" sz="1400" b="1"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Arial" panose="020B0604020202020204" pitchFamily="34" charset="0"/>
                          <a:ea typeface="Meiryo UI" panose="020B0604030504040204" pitchFamily="50" charset="-128"/>
                          <a:cs typeface="Arial" panose="020B0604020202020204" pitchFamily="34" charset="0"/>
                        </a:rPr>
                        <a:t>Multiple person</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Arial" panose="020B0604020202020204" pitchFamily="34" charset="0"/>
                          <a:ea typeface="Meiryo UI" panose="020B0604030504040204" pitchFamily="50" charset="-128"/>
                          <a:cs typeface="Arial" panose="020B0604020202020204" pitchFamily="34" charset="0"/>
                        </a:rPr>
                        <a:t>One person</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603">
                <a:tc>
                  <a:txBody>
                    <a:bodyPr/>
                    <a:lstStyle/>
                    <a:p>
                      <a:pPr algn="ctr"/>
                      <a:r>
                        <a:rPr kumimoji="1" lang="en-US" altLang="ja-JP" sz="1400" b="1" dirty="0" smtClean="0">
                          <a:latin typeface="Arial" panose="020B0604020202020204" pitchFamily="34" charset="0"/>
                          <a:ea typeface="Meiryo UI" panose="020B0604030504040204" pitchFamily="50" charset="-128"/>
                          <a:cs typeface="Arial" panose="020B0604020202020204" pitchFamily="34" charset="0"/>
                        </a:rPr>
                        <a:t>Equipment</a:t>
                      </a:r>
                      <a:endParaRPr kumimoji="1" lang="ja-JP" altLang="en-US" sz="1400" b="1"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Arial" panose="020B0604020202020204" pitchFamily="34" charset="0"/>
                          <a:ea typeface="Meiryo UI" panose="020B0604030504040204" pitchFamily="50" charset="-128"/>
                          <a:cs typeface="Arial" panose="020B0604020202020204" pitchFamily="34" charset="0"/>
                        </a:rPr>
                        <a:t>Codec, Camera, Microphone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Arial" panose="020B0604020202020204" pitchFamily="34" charset="0"/>
                          <a:ea typeface="Meiryo UI" panose="020B0604030504040204" pitchFamily="50" charset="-128"/>
                          <a:cs typeface="Arial" panose="020B0604020202020204" pitchFamily="34" charset="0"/>
                        </a:rPr>
                        <a:t>PC, Web Camera, Microphone Speaker</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603">
                <a:tc>
                  <a:txBody>
                    <a:bodyPr/>
                    <a:lstStyle/>
                    <a:p>
                      <a:pPr algn="ctr"/>
                      <a:r>
                        <a:rPr kumimoji="1" lang="en-US" altLang="ja-JP" sz="1400" b="1" dirty="0" smtClean="0">
                          <a:latin typeface="Arial" panose="020B0604020202020204" pitchFamily="34" charset="0"/>
                          <a:ea typeface="Meiryo UI" panose="020B0604030504040204" pitchFamily="50" charset="-128"/>
                          <a:cs typeface="Arial" panose="020B0604020202020204" pitchFamily="34" charset="0"/>
                        </a:rPr>
                        <a:t>Video</a:t>
                      </a:r>
                      <a:r>
                        <a:rPr kumimoji="1" lang="en-US" altLang="ja-JP" sz="1400" b="1" baseline="0" dirty="0" smtClean="0">
                          <a:latin typeface="Arial" panose="020B0604020202020204" pitchFamily="34" charset="0"/>
                          <a:ea typeface="Meiryo UI" panose="020B0604030504040204" pitchFamily="50" charset="-128"/>
                          <a:cs typeface="Arial" panose="020B0604020202020204" pitchFamily="34" charset="0"/>
                        </a:rPr>
                        <a:t> Quality</a:t>
                      </a:r>
                      <a:endParaRPr kumimoji="1" lang="ja-JP" altLang="en-US" sz="1400" b="1"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Arial" panose="020B0604020202020204" pitchFamily="34" charset="0"/>
                          <a:ea typeface="Meiryo UI" panose="020B0604030504040204" pitchFamily="50" charset="-128"/>
                          <a:cs typeface="Arial" panose="020B0604020202020204" pitchFamily="34" charset="0"/>
                        </a:rPr>
                        <a:t>Good</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Arial" panose="020B0604020202020204" pitchFamily="34" charset="0"/>
                          <a:ea typeface="Meiryo UI" panose="020B0604030504040204" pitchFamily="50" charset="-128"/>
                          <a:cs typeface="Arial" panose="020B0604020202020204" pitchFamily="34" charset="0"/>
                        </a:rPr>
                        <a:t>Normal</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603">
                <a:tc>
                  <a:txBody>
                    <a:bodyPr/>
                    <a:lstStyle/>
                    <a:p>
                      <a:pPr algn="ctr"/>
                      <a:r>
                        <a:rPr kumimoji="1" lang="en-US" altLang="ja-JP" sz="1400" b="1" dirty="0" smtClean="0">
                          <a:latin typeface="Arial" panose="020B0604020202020204" pitchFamily="34" charset="0"/>
                          <a:ea typeface="Meiryo UI" panose="020B0604030504040204" pitchFamily="50" charset="-128"/>
                          <a:cs typeface="Arial" panose="020B0604020202020204" pitchFamily="34" charset="0"/>
                        </a:rPr>
                        <a:t>Audio</a:t>
                      </a:r>
                      <a:r>
                        <a:rPr kumimoji="1" lang="en-US" altLang="ja-JP" sz="1400" b="1" baseline="0" dirty="0" smtClean="0">
                          <a:latin typeface="Arial" panose="020B0604020202020204" pitchFamily="34" charset="0"/>
                          <a:ea typeface="Meiryo UI" panose="020B0604030504040204" pitchFamily="50" charset="-128"/>
                          <a:cs typeface="Arial" panose="020B0604020202020204" pitchFamily="34" charset="0"/>
                        </a:rPr>
                        <a:t> Quality</a:t>
                      </a:r>
                      <a:endParaRPr kumimoji="1" lang="ja-JP" altLang="en-US" sz="1400" b="1"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Arial" panose="020B0604020202020204" pitchFamily="34" charset="0"/>
                          <a:ea typeface="Meiryo UI" panose="020B0604030504040204" pitchFamily="50" charset="-128"/>
                          <a:cs typeface="Arial" panose="020B0604020202020204" pitchFamily="34" charset="0"/>
                        </a:rPr>
                        <a:t>Good</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Arial" panose="020B0604020202020204" pitchFamily="34" charset="0"/>
                          <a:ea typeface="Meiryo UI" panose="020B0604030504040204" pitchFamily="50" charset="-128"/>
                          <a:cs typeface="Arial" panose="020B0604020202020204" pitchFamily="34" charset="0"/>
                        </a:rPr>
                        <a:t>Normal</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603">
                <a:tc>
                  <a:txBody>
                    <a:bodyPr/>
                    <a:lstStyle/>
                    <a:p>
                      <a:pPr algn="ctr"/>
                      <a:r>
                        <a:rPr kumimoji="1" lang="en-US" altLang="ja-JP" sz="1400" b="1" dirty="0" smtClean="0">
                          <a:latin typeface="Arial" panose="020B0604020202020204" pitchFamily="34" charset="0"/>
                          <a:ea typeface="Meiryo UI" panose="020B0604030504040204" pitchFamily="50" charset="-128"/>
                          <a:cs typeface="Arial" panose="020B0604020202020204" pitchFamily="34" charset="0"/>
                        </a:rPr>
                        <a:t>Initial</a:t>
                      </a:r>
                      <a:r>
                        <a:rPr kumimoji="1" lang="en-US" altLang="ja-JP" sz="1400" b="1" baseline="0" dirty="0" smtClean="0">
                          <a:latin typeface="Arial" panose="020B0604020202020204" pitchFamily="34" charset="0"/>
                          <a:ea typeface="Meiryo UI" panose="020B0604030504040204" pitchFamily="50" charset="-128"/>
                          <a:cs typeface="Arial" panose="020B0604020202020204" pitchFamily="34" charset="0"/>
                        </a:rPr>
                        <a:t> Cost</a:t>
                      </a:r>
                      <a:endParaRPr kumimoji="1" lang="ja-JP" altLang="en-US" sz="1400" b="1"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kumimoji="1" lang="en-US" altLang="ja-JP" sz="1400" dirty="0" smtClean="0">
                          <a:latin typeface="Arial" panose="020B0604020202020204" pitchFamily="34" charset="0"/>
                          <a:ea typeface="Meiryo UI" panose="020B0604030504040204" pitchFamily="50" charset="-128"/>
                          <a:cs typeface="Arial" panose="020B0604020202020204" pitchFamily="34" charset="0"/>
                        </a:rPr>
                        <a:t>Normal</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Arial" panose="020B0604020202020204" pitchFamily="34" charset="0"/>
                          <a:ea typeface="Meiryo UI" panose="020B0604030504040204" pitchFamily="50" charset="-128"/>
                          <a:cs typeface="Arial" panose="020B0604020202020204" pitchFamily="34" charset="0"/>
                        </a:rPr>
                        <a:t>Good (Inexpensive)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6" name="テキスト ボックス 12"/>
          <p:cNvSpPr txBox="1">
            <a:spLocks noChangeArrowheads="1"/>
          </p:cNvSpPr>
          <p:nvPr/>
        </p:nvSpPr>
        <p:spPr bwMode="auto">
          <a:xfrm>
            <a:off x="539552" y="5733256"/>
            <a:ext cx="82805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200" b="1" i="1" dirty="0" smtClean="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Initial Cost of Web Conferencing will be lower </a:t>
            </a:r>
            <a:r>
              <a:rPr lang="en-US" altLang="ja-JP" sz="2200" b="1" i="1" dirty="0" smtClean="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than </a:t>
            </a:r>
            <a:r>
              <a:rPr lang="en-US" altLang="ja-JP" sz="2200" b="1" i="1" dirty="0" smtClean="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Video Conferencing, but it is not suitable for multiple participation meeting and wide / large meeting room.</a:t>
            </a:r>
            <a:endParaRPr lang="en-US" altLang="ja-JP" sz="2200" b="1" i="1" dirty="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Tree>
    <p:extLst>
      <p:ext uri="{BB962C8B-B14F-4D97-AF65-F5344CB8AC3E}">
        <p14:creationId xmlns:p14="http://schemas.microsoft.com/office/powerpoint/2010/main" val="358742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4340"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User’s Voice of Web Conferencing </a:t>
            </a:r>
            <a:r>
              <a:rPr lang="en-US" altLang="ja-JP" sz="1400" dirty="0" smtClean="0">
                <a:solidFill>
                  <a:srgbClr val="FF0000"/>
                </a:solidFill>
                <a:latin typeface="Arial Black" panose="020B0A04020102020204" pitchFamily="34" charset="0"/>
                <a:ea typeface="HGP創英角ｺﾞｼｯｸUB" pitchFamily="50" charset="-128"/>
              </a:rPr>
              <a:t>(Trouble case)</a:t>
            </a:r>
            <a:endParaRPr lang="ja-JP" altLang="en-US" sz="1400" dirty="0">
              <a:solidFill>
                <a:srgbClr val="FF0000"/>
              </a:solidFill>
              <a:latin typeface="Arial Black" panose="020B0A04020102020204" pitchFamily="34" charset="0"/>
              <a:ea typeface="HGP創英角ｺﾞｼｯｸUB" pitchFamily="50" charset="-128"/>
            </a:endParaRPr>
          </a:p>
        </p:txBody>
      </p:sp>
      <p:sp>
        <p:nvSpPr>
          <p:cNvPr id="22" name="Text Box 49"/>
          <p:cNvSpPr txBox="1">
            <a:spLocks noChangeArrowheads="1"/>
          </p:cNvSpPr>
          <p:nvPr/>
        </p:nvSpPr>
        <p:spPr bwMode="auto">
          <a:xfrm>
            <a:off x="322263" y="836613"/>
            <a:ext cx="80808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The followings are actual user’s voices of the Web Conferencing who had trouble while operating.</a:t>
            </a:r>
            <a:endParaRPr lang="ja-JP" altLang="en-US" sz="20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23" name="テキスト ボックス 1"/>
          <p:cNvSpPr txBox="1">
            <a:spLocks noChangeArrowheads="1"/>
          </p:cNvSpPr>
          <p:nvPr/>
        </p:nvSpPr>
        <p:spPr bwMode="auto">
          <a:xfrm>
            <a:off x="323850" y="1736229"/>
            <a:ext cx="84963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b="1" u="sng" dirty="0" smtClean="0">
                <a:solidFill>
                  <a:schemeClr val="accent2"/>
                </a:solidFill>
                <a:latin typeface="Arial" panose="020B0604020202020204" pitchFamily="34" charset="0"/>
                <a:ea typeface="Meiryo UI" pitchFamily="50" charset="-128"/>
                <a:cs typeface="Arial" panose="020B0604020202020204" pitchFamily="34" charset="0"/>
              </a:rPr>
              <a:t>■ </a:t>
            </a:r>
            <a:r>
              <a:rPr lang="en-US" altLang="ja-JP" sz="2000" b="1" u="sng" dirty="0" smtClean="0">
                <a:solidFill>
                  <a:schemeClr val="accent2"/>
                </a:solidFill>
                <a:latin typeface="Arial" panose="020B0604020202020204" pitchFamily="34" charset="0"/>
                <a:ea typeface="Meiryo UI" pitchFamily="50" charset="-128"/>
                <a:cs typeface="Arial" panose="020B0604020202020204" pitchFamily="34" charset="0"/>
              </a:rPr>
              <a:t>Preparation</a:t>
            </a:r>
            <a:endParaRPr lang="en-US" altLang="ja-JP" sz="1400" b="1" dirty="0" smtClean="0">
              <a:solidFill>
                <a:schemeClr val="accent2"/>
              </a:solidFill>
              <a:latin typeface="Calibri" panose="020F0502020204030204" pitchFamily="34" charset="0"/>
              <a:ea typeface="Meiryo UI" pitchFamily="50" charset="-128"/>
              <a:cs typeface="Arial" panose="020B0604020202020204" pitchFamily="34" charset="0"/>
            </a:endParaRPr>
          </a:p>
          <a:p>
            <a:pPr marL="285750" indent="-285750" eaLnBrk="1" hangingPunct="1">
              <a:spcBef>
                <a:spcPct val="0"/>
              </a:spcBef>
              <a:buFont typeface="Wingdings" panose="05000000000000000000" pitchFamily="2" charset="2"/>
              <a:buChar char="Ø"/>
            </a:pPr>
            <a:r>
              <a:rPr lang="en-US" altLang="ja-JP" sz="1400" b="1" dirty="0" smtClean="0">
                <a:latin typeface="Arial" panose="020B0604020202020204" pitchFamily="34" charset="0"/>
                <a:ea typeface="Meiryo UI" pitchFamily="50" charset="-128"/>
                <a:cs typeface="Arial" panose="020B0604020202020204" pitchFamily="34" charset="0"/>
              </a:rPr>
              <a:t>Troublesome settings. It need to be connected the Web Camera, Microphone and Speakers to the PC at every time before starting conference. Unless knowing everything,  can not prepare for the conference.</a:t>
            </a:r>
            <a:endParaRPr lang="en-US" altLang="ja-JP" sz="1400" b="1" dirty="0">
              <a:latin typeface="Arial" panose="020B0604020202020204" pitchFamily="34" charset="0"/>
              <a:ea typeface="Meiryo UI" pitchFamily="50" charset="-128"/>
              <a:cs typeface="Arial" panose="020B0604020202020204" pitchFamily="34" charset="0"/>
            </a:endParaRPr>
          </a:p>
          <a:p>
            <a:pPr marL="285750" indent="-285750" eaLnBrk="1" hangingPunct="1">
              <a:spcBef>
                <a:spcPct val="0"/>
              </a:spcBef>
              <a:buFont typeface="Wingdings" panose="05000000000000000000" pitchFamily="2" charset="2"/>
              <a:buChar char="Ø"/>
            </a:pPr>
            <a:r>
              <a:rPr lang="en-US" altLang="ja-JP" sz="1400" b="1" dirty="0" smtClean="0">
                <a:latin typeface="Arial" panose="020B0604020202020204" pitchFamily="34" charset="0"/>
                <a:ea typeface="Meiryo UI" pitchFamily="50" charset="-128"/>
                <a:cs typeface="Arial" panose="020B0604020202020204" pitchFamily="34" charset="0"/>
              </a:rPr>
              <a:t>Connection test is required before starting the conference. Otherwise, there is case that connection cannot be made. Therefore, spend a lot of times for preparation.</a:t>
            </a:r>
            <a:endParaRPr lang="en-US" altLang="ja-JP" sz="1400" b="1" dirty="0">
              <a:latin typeface="Arial" panose="020B0604020202020204" pitchFamily="34" charset="0"/>
              <a:ea typeface="Meiryo UI" pitchFamily="50" charset="-128"/>
              <a:cs typeface="Arial" panose="020B0604020202020204" pitchFamily="34" charset="0"/>
            </a:endParaRPr>
          </a:p>
          <a:p>
            <a:pPr marL="285750" indent="-285750" eaLnBrk="1" hangingPunct="1">
              <a:spcBef>
                <a:spcPct val="0"/>
              </a:spcBef>
              <a:buFont typeface="Wingdings" panose="05000000000000000000" pitchFamily="2" charset="2"/>
              <a:buChar char="Ø"/>
            </a:pPr>
            <a:r>
              <a:rPr lang="en-US" altLang="ja-JP" sz="1400" b="1" dirty="0" smtClean="0">
                <a:latin typeface="Arial" panose="020B0604020202020204" pitchFamily="34" charset="0"/>
                <a:ea typeface="Meiryo UI" pitchFamily="50" charset="-128"/>
                <a:cs typeface="Arial" panose="020B0604020202020204" pitchFamily="34" charset="0"/>
              </a:rPr>
              <a:t>Need to make the invitation in advance. It is time-consuming.</a:t>
            </a:r>
            <a:endParaRPr lang="en-US" altLang="ja-JP" sz="1400" b="1" dirty="0">
              <a:latin typeface="Arial" panose="020B0604020202020204" pitchFamily="34" charset="0"/>
              <a:ea typeface="Meiryo UI" pitchFamily="50" charset="-128"/>
              <a:cs typeface="Arial" panose="020B0604020202020204" pitchFamily="34" charset="0"/>
            </a:endParaRPr>
          </a:p>
        </p:txBody>
      </p:sp>
      <p:sp>
        <p:nvSpPr>
          <p:cNvPr id="24" name="テキスト ボックス 6"/>
          <p:cNvSpPr txBox="1">
            <a:spLocks noChangeArrowheads="1"/>
          </p:cNvSpPr>
          <p:nvPr/>
        </p:nvSpPr>
        <p:spPr bwMode="auto">
          <a:xfrm>
            <a:off x="322263" y="3573016"/>
            <a:ext cx="84963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b="1" u="sng" dirty="0" smtClean="0">
                <a:solidFill>
                  <a:schemeClr val="accent2"/>
                </a:solidFill>
                <a:latin typeface="Arial" panose="020B0604020202020204" pitchFamily="34" charset="0"/>
                <a:ea typeface="Meiryo UI" pitchFamily="50" charset="-128"/>
                <a:cs typeface="Arial" panose="020B0604020202020204" pitchFamily="34" charset="0"/>
              </a:rPr>
              <a:t>■ </a:t>
            </a:r>
            <a:r>
              <a:rPr lang="en-US" altLang="ja-JP" sz="2000" b="1" u="sng" dirty="0" smtClean="0">
                <a:solidFill>
                  <a:schemeClr val="accent2"/>
                </a:solidFill>
                <a:latin typeface="Arial" panose="020B0604020202020204" pitchFamily="34" charset="0"/>
                <a:ea typeface="Meiryo UI" pitchFamily="50" charset="-128"/>
                <a:cs typeface="Arial" panose="020B0604020202020204" pitchFamily="34" charset="0"/>
              </a:rPr>
              <a:t>Operation</a:t>
            </a:r>
            <a:endParaRPr lang="en-US" altLang="ja-JP" sz="2000" u="sng" dirty="0">
              <a:solidFill>
                <a:schemeClr val="accent2"/>
              </a:solidFill>
              <a:latin typeface="Arial" panose="020B0604020202020204" pitchFamily="34" charset="0"/>
              <a:ea typeface="Meiryo UI" pitchFamily="50" charset="-128"/>
              <a:cs typeface="Arial" panose="020B0604020202020204" pitchFamily="34" charset="0"/>
            </a:endParaRPr>
          </a:p>
          <a:p>
            <a:pPr marL="285750" indent="-285750" eaLnBrk="1" hangingPunct="1">
              <a:spcBef>
                <a:spcPct val="0"/>
              </a:spcBef>
              <a:buFont typeface="Wingdings" panose="05000000000000000000" pitchFamily="2" charset="2"/>
              <a:buChar char="Ø"/>
            </a:pPr>
            <a:r>
              <a:rPr lang="en-US" altLang="ja-JP" sz="1400" b="1" dirty="0" smtClean="0">
                <a:latin typeface="Arial" panose="020B0604020202020204" pitchFamily="34" charset="0"/>
                <a:ea typeface="Meiryo UI" pitchFamily="50" charset="-128"/>
                <a:cs typeface="Arial" panose="020B0604020202020204" pitchFamily="34" charset="0"/>
              </a:rPr>
              <a:t>There is advantage that always can use the latest version, but it may change operability due to version up. Therefore, it need to confirm operability and connection test in advance.</a:t>
            </a:r>
            <a:endParaRPr lang="en-US" altLang="ja-JP" sz="1400" b="1" dirty="0">
              <a:latin typeface="Arial" panose="020B0604020202020204" pitchFamily="34" charset="0"/>
              <a:ea typeface="Meiryo UI" pitchFamily="50" charset="-128"/>
              <a:cs typeface="Arial" panose="020B0604020202020204" pitchFamily="34" charset="0"/>
            </a:endParaRPr>
          </a:p>
          <a:p>
            <a:pPr marL="285750" indent="-285750" eaLnBrk="1" hangingPunct="1">
              <a:spcBef>
                <a:spcPct val="0"/>
              </a:spcBef>
              <a:buFont typeface="Wingdings" panose="05000000000000000000" pitchFamily="2" charset="2"/>
              <a:buChar char="Ø"/>
            </a:pPr>
            <a:r>
              <a:rPr lang="en-US" altLang="ja-JP" sz="1400" b="1" dirty="0" smtClean="0">
                <a:latin typeface="Arial" panose="020B0604020202020204" pitchFamily="34" charset="0"/>
                <a:ea typeface="Meiryo UI" pitchFamily="50" charset="-128"/>
                <a:cs typeface="Arial" panose="020B0604020202020204" pitchFamily="34" charset="0"/>
              </a:rPr>
              <a:t>Content sharing and Camera control are operated on the PC, it is needed how to do that. Otherwise, can not respond to the conference.</a:t>
            </a:r>
            <a:endParaRPr lang="ja-JP" altLang="en-US" sz="1400" b="1" dirty="0">
              <a:latin typeface="Arial" panose="020B0604020202020204" pitchFamily="34" charset="0"/>
              <a:ea typeface="Meiryo UI" pitchFamily="50" charset="-128"/>
              <a:cs typeface="Arial" panose="020B0604020202020204" pitchFamily="34" charset="0"/>
            </a:endParaRPr>
          </a:p>
        </p:txBody>
      </p:sp>
      <p:sp>
        <p:nvSpPr>
          <p:cNvPr id="25" name="テキスト ボックス 7"/>
          <p:cNvSpPr txBox="1">
            <a:spLocks noChangeArrowheads="1"/>
          </p:cNvSpPr>
          <p:nvPr/>
        </p:nvSpPr>
        <p:spPr bwMode="auto">
          <a:xfrm>
            <a:off x="322264" y="4999038"/>
            <a:ext cx="84963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b="1" u="sng" dirty="0" smtClean="0">
                <a:solidFill>
                  <a:schemeClr val="accent2"/>
                </a:solidFill>
                <a:latin typeface="Arial" panose="020B0604020202020204" pitchFamily="34" charset="0"/>
                <a:ea typeface="Meiryo UI" pitchFamily="50" charset="-128"/>
                <a:cs typeface="Arial" panose="020B0604020202020204" pitchFamily="34" charset="0"/>
              </a:rPr>
              <a:t>■ </a:t>
            </a:r>
            <a:r>
              <a:rPr lang="en-US" altLang="ja-JP" sz="2000" b="1" u="sng" dirty="0" smtClean="0">
                <a:solidFill>
                  <a:schemeClr val="accent2"/>
                </a:solidFill>
                <a:latin typeface="Arial" panose="020B0604020202020204" pitchFamily="34" charset="0"/>
                <a:ea typeface="Meiryo UI" pitchFamily="50" charset="-128"/>
                <a:cs typeface="Arial" panose="020B0604020202020204" pitchFamily="34" charset="0"/>
              </a:rPr>
              <a:t>Functions</a:t>
            </a:r>
            <a:endParaRPr lang="en-US" altLang="ja-JP" sz="2000" b="1" u="sng" dirty="0">
              <a:solidFill>
                <a:schemeClr val="accent2"/>
              </a:solidFill>
              <a:latin typeface="Arial" panose="020B0604020202020204" pitchFamily="34" charset="0"/>
              <a:ea typeface="Meiryo UI" pitchFamily="50" charset="-128"/>
              <a:cs typeface="Arial" panose="020B0604020202020204" pitchFamily="34" charset="0"/>
            </a:endParaRPr>
          </a:p>
          <a:p>
            <a:pPr marL="285750" indent="-285750" eaLnBrk="1" hangingPunct="1">
              <a:spcBef>
                <a:spcPct val="0"/>
              </a:spcBef>
              <a:buFont typeface="Wingdings" panose="05000000000000000000" pitchFamily="2" charset="2"/>
              <a:buChar char="Ø"/>
            </a:pPr>
            <a:r>
              <a:rPr lang="en-US" altLang="ja-JP" sz="1400" b="1" dirty="0" smtClean="0">
                <a:latin typeface="Arial" panose="020B0604020202020204" pitchFamily="34" charset="0"/>
                <a:ea typeface="Meiryo UI" pitchFamily="50" charset="-128"/>
                <a:cs typeface="Arial" panose="020B0604020202020204" pitchFamily="34" charset="0"/>
              </a:rPr>
              <a:t>Video and Audio quality are not satisfied. Especially Audio quality, it may occur voice interruption, echo and howling.</a:t>
            </a:r>
            <a:endParaRPr lang="en-US" altLang="ja-JP" sz="1400" b="1" dirty="0">
              <a:latin typeface="Arial" panose="020B0604020202020204" pitchFamily="34" charset="0"/>
              <a:ea typeface="Meiryo UI" pitchFamily="50" charset="-128"/>
              <a:cs typeface="Arial" panose="020B0604020202020204" pitchFamily="34" charset="0"/>
            </a:endParaRPr>
          </a:p>
          <a:p>
            <a:pPr marL="285750" indent="-285750" eaLnBrk="1" hangingPunct="1">
              <a:spcBef>
                <a:spcPct val="0"/>
              </a:spcBef>
              <a:buFont typeface="Wingdings" panose="05000000000000000000" pitchFamily="2" charset="2"/>
              <a:buChar char="Ø"/>
            </a:pPr>
            <a:r>
              <a:rPr lang="en-US" altLang="ja-JP" sz="1400" b="1" dirty="0" smtClean="0">
                <a:latin typeface="Arial" panose="020B0604020202020204" pitchFamily="34" charset="0"/>
                <a:ea typeface="Meiryo UI" pitchFamily="50" charset="-128"/>
                <a:cs typeface="Arial" panose="020B0604020202020204" pitchFamily="34" charset="0"/>
              </a:rPr>
              <a:t>Even if the sharing of video content, it is not smooth movement.</a:t>
            </a:r>
            <a:endParaRPr lang="en-US" altLang="ja-JP" sz="1400" b="1" dirty="0">
              <a:latin typeface="Arial" panose="020B0604020202020204" pitchFamily="34" charset="0"/>
              <a:ea typeface="Meiryo UI" pitchFamily="50" charset="-128"/>
              <a:cs typeface="Arial" panose="020B0604020202020204" pitchFamily="34" charset="0"/>
            </a:endParaRPr>
          </a:p>
        </p:txBody>
      </p:sp>
      <p:sp>
        <p:nvSpPr>
          <p:cNvPr id="26" name="テキスト ボックス 5"/>
          <p:cNvSpPr txBox="1">
            <a:spLocks noChangeArrowheads="1"/>
          </p:cNvSpPr>
          <p:nvPr/>
        </p:nvSpPr>
        <p:spPr bwMode="auto">
          <a:xfrm>
            <a:off x="385763" y="6308725"/>
            <a:ext cx="8362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b="1" i="1" dirty="0" smtClean="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HDVC can be solved the above things!!</a:t>
            </a:r>
            <a:endParaRPr lang="ja-JP" altLang="en-US" sz="2400" b="1" i="1" dirty="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pic>
        <p:nvPicPr>
          <p:cNvPr id="27" name="Picture 10" descr="C:\Users\3930544\AppData\Local\Microsoft\Windows\Temporary Internet Files\Content.IE5\8FQLGKHC\sgi01a201312250900[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2942" y="591270"/>
            <a:ext cx="13255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61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cs typeface="Arial" panose="020B0604020202020204" pitchFamily="34" charset="0"/>
            </a:endParaRPr>
          </a:p>
        </p:txBody>
      </p:sp>
      <p:sp>
        <p:nvSpPr>
          <p:cNvPr id="14340"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cs typeface="Arial" panose="020B0604020202020204" pitchFamily="34" charset="0"/>
            </a:endParaRPr>
          </a:p>
        </p:txBody>
      </p:sp>
      <p:sp>
        <p:nvSpPr>
          <p:cNvPr id="27" name="Text Box 10"/>
          <p:cNvSpPr txBox="1">
            <a:spLocks noChangeArrowheads="1"/>
          </p:cNvSpPr>
          <p:nvPr/>
        </p:nvSpPr>
        <p:spPr bwMode="auto">
          <a:xfrm>
            <a:off x="236538" y="825500"/>
            <a:ext cx="8713787" cy="731838"/>
          </a:xfrm>
          <a:prstGeom prst="rect">
            <a:avLst/>
          </a:prstGeom>
          <a:gradFill rotWithShape="1">
            <a:gsLst>
              <a:gs pos="0">
                <a:srgbClr val="2265A9"/>
              </a:gs>
              <a:gs pos="50000">
                <a:srgbClr val="3399FF"/>
              </a:gs>
              <a:gs pos="100000">
                <a:srgbClr val="2265A9"/>
              </a:gs>
            </a:gsLst>
            <a:lin ang="5400000" scaled="1"/>
          </a:gra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tIns="82800" rIns="0" bIns="82800" anchor="ctr"/>
          <a:lstStyle>
            <a:lvl1pPr marL="495300" indent="-495300" eaLnBrk="0" hangingPunct="0">
              <a:defRPr kumimoji="1">
                <a:solidFill>
                  <a:schemeClr val="tx1"/>
                </a:solidFill>
                <a:latin typeface="Arial" pitchFamily="34" charset="0"/>
                <a:ea typeface="HGP創英角ｺﾞｼｯｸUB" pitchFamily="50" charset="-128"/>
              </a:defRPr>
            </a:lvl1pPr>
            <a:lvl2pPr marL="952500" indent="-495300" eaLnBrk="0" hangingPunct="0">
              <a:defRPr kumimoji="1">
                <a:solidFill>
                  <a:schemeClr val="tx1"/>
                </a:solidFill>
                <a:latin typeface="Arial" pitchFamily="34" charset="0"/>
                <a:ea typeface="HGP創英角ｺﾞｼｯｸUB" pitchFamily="50" charset="-128"/>
              </a:defRPr>
            </a:lvl2pPr>
            <a:lvl3pPr marL="1409700" indent="-495300" eaLnBrk="0" hangingPunct="0">
              <a:defRPr kumimoji="1">
                <a:solidFill>
                  <a:schemeClr val="tx1"/>
                </a:solidFill>
                <a:latin typeface="Arial" pitchFamily="34" charset="0"/>
                <a:ea typeface="HGP創英角ｺﾞｼｯｸUB" pitchFamily="50" charset="-128"/>
              </a:defRPr>
            </a:lvl3pPr>
            <a:lvl4pPr marL="1866900" indent="-495300" eaLnBrk="0" hangingPunct="0">
              <a:defRPr kumimoji="1">
                <a:solidFill>
                  <a:schemeClr val="tx1"/>
                </a:solidFill>
                <a:latin typeface="Arial" pitchFamily="34" charset="0"/>
                <a:ea typeface="HGP創英角ｺﾞｼｯｸUB" pitchFamily="50" charset="-128"/>
              </a:defRPr>
            </a:lvl4pPr>
            <a:lvl5pPr marL="2324100" indent="-495300" eaLnBrk="0" hangingPunct="0">
              <a:defRPr kumimoji="1">
                <a:solidFill>
                  <a:schemeClr val="tx1"/>
                </a:solidFill>
                <a:latin typeface="Arial" pitchFamily="34" charset="0"/>
                <a:ea typeface="HGP創英角ｺﾞｼｯｸUB" pitchFamily="50" charset="-128"/>
              </a:defRPr>
            </a:lvl5pPr>
            <a:lvl6pPr marL="27813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32385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6957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41529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marL="0" indent="0" algn="ctr">
              <a:lnSpc>
                <a:spcPct val="110000"/>
              </a:lnSpc>
              <a:defRPr/>
            </a:pPr>
            <a:r>
              <a:rPr lang="en-US" altLang="ja-JP" sz="2800" b="1" dirty="0" smtClean="0">
                <a:solidFill>
                  <a:schemeClr val="accent3"/>
                </a:solidFill>
                <a:ea typeface="Meiryo UI" panose="020B0604030504040204" pitchFamily="50" charset="-128"/>
                <a:cs typeface="Arial" panose="020B0604020202020204" pitchFamily="34" charset="0"/>
              </a:rPr>
              <a:t>Just the Power Turn ON. Ready in 1 min.</a:t>
            </a:r>
            <a:endParaRPr lang="en-US" altLang="ja-JP" sz="2800" b="1" dirty="0">
              <a:solidFill>
                <a:schemeClr val="accent3"/>
              </a:solidFill>
              <a:ea typeface="Meiryo UI" panose="020B0604030504040204" pitchFamily="50" charset="-128"/>
              <a:cs typeface="Arial" panose="020B0604020202020204" pitchFamily="34" charset="0"/>
            </a:endParaRPr>
          </a:p>
        </p:txBody>
      </p:sp>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013" y="4260850"/>
            <a:ext cx="3683000" cy="234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4" descr="KX_VC1600黒"/>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4188" y="3038475"/>
            <a:ext cx="1174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638" y="3125788"/>
            <a:ext cx="1470025"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07" descr="VD130_ST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731" r="5730" b="1907"/>
          <a:stretch>
            <a:fillRect/>
          </a:stretch>
        </p:blipFill>
        <p:spPr bwMode="auto">
          <a:xfrm>
            <a:off x="3389313" y="3516313"/>
            <a:ext cx="47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テキスト ボックス 14"/>
          <p:cNvSpPr txBox="1">
            <a:spLocks noChangeArrowheads="1"/>
          </p:cNvSpPr>
          <p:nvPr/>
        </p:nvSpPr>
        <p:spPr bwMode="auto">
          <a:xfrm>
            <a:off x="236538" y="1628775"/>
            <a:ext cx="86741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smtClean="0">
                <a:latin typeface="Arial" panose="020B0604020202020204" pitchFamily="34" charset="0"/>
                <a:ea typeface="Meiryo UI" pitchFamily="50" charset="-128"/>
                <a:cs typeface="Arial" panose="020B0604020202020204" pitchFamily="34" charset="0"/>
              </a:rPr>
              <a:t>Connect the display, codec and the camera to the power strip. </a:t>
            </a:r>
          </a:p>
          <a:p>
            <a:pPr eaLnBrk="1" hangingPunct="1">
              <a:spcBef>
                <a:spcPct val="0"/>
              </a:spcBef>
              <a:buFontTx/>
              <a:buNone/>
            </a:pPr>
            <a:r>
              <a:rPr lang="en-US" altLang="ja-JP" sz="2000" b="1" u="sng" dirty="0" smtClean="0">
                <a:solidFill>
                  <a:srgbClr val="FF0000"/>
                </a:solidFill>
                <a:latin typeface="Arial" panose="020B0604020202020204" pitchFamily="34" charset="0"/>
                <a:ea typeface="Meiryo UI" pitchFamily="50" charset="-128"/>
                <a:cs typeface="Arial" panose="020B0604020202020204" pitchFamily="34" charset="0"/>
              </a:rPr>
              <a:t>Can be operated by switching ON/OFF operation of the centralized switch on the power strip.</a:t>
            </a:r>
            <a:r>
              <a:rPr lang="en-US" altLang="ja-JP" sz="2000" b="1" dirty="0">
                <a:latin typeface="Arial" panose="020B0604020202020204" pitchFamily="34" charset="0"/>
                <a:ea typeface="Meiryo UI" pitchFamily="50" charset="-128"/>
                <a:cs typeface="Arial" panose="020B0604020202020204" pitchFamily="34" charset="0"/>
              </a:rPr>
              <a:t> </a:t>
            </a:r>
            <a:r>
              <a:rPr lang="en-US" altLang="ja-JP" sz="2000" b="1" dirty="0" smtClean="0">
                <a:latin typeface="Arial" panose="020B0604020202020204" pitchFamily="34" charset="0"/>
                <a:ea typeface="Meiryo UI" pitchFamily="50" charset="-128"/>
                <a:cs typeface="Arial" panose="020B0604020202020204" pitchFamily="34" charset="0"/>
              </a:rPr>
              <a:t>It is very simple operation.</a:t>
            </a:r>
            <a:endParaRPr lang="en-US" altLang="ja-JP" sz="2000" b="1" dirty="0">
              <a:latin typeface="Arial" panose="020B0604020202020204" pitchFamily="34" charset="0"/>
              <a:ea typeface="Meiryo UI" pitchFamily="50" charset="-128"/>
              <a:cs typeface="Arial" panose="020B0604020202020204" pitchFamily="34" charset="0"/>
            </a:endParaRPr>
          </a:p>
          <a:p>
            <a:pPr eaLnBrk="1" hangingPunct="1">
              <a:spcBef>
                <a:spcPct val="0"/>
              </a:spcBef>
              <a:buFontTx/>
              <a:buNone/>
            </a:pPr>
            <a:r>
              <a:rPr lang="en-US" altLang="ja-JP" sz="1200" i="1" dirty="0" smtClean="0">
                <a:latin typeface="Arial" panose="020B0604020202020204" pitchFamily="34" charset="0"/>
                <a:ea typeface="Meiryo UI" pitchFamily="50" charset="-128"/>
                <a:cs typeface="Arial" panose="020B0604020202020204" pitchFamily="34" charset="0"/>
              </a:rPr>
              <a:t>Note: When the power is OFF also, there is no need to perform the power OFF operation in the HDVC.</a:t>
            </a:r>
            <a:endParaRPr lang="ja-JP" altLang="en-US" sz="1200" i="1" dirty="0">
              <a:latin typeface="Arial" panose="020B0604020202020204" pitchFamily="34" charset="0"/>
              <a:ea typeface="Meiryo UI" pitchFamily="50" charset="-128"/>
              <a:cs typeface="Arial" panose="020B0604020202020204" pitchFamily="34" charset="0"/>
            </a:endParaRPr>
          </a:p>
        </p:txBody>
      </p:sp>
      <p:sp>
        <p:nvSpPr>
          <p:cNvPr id="42" name="テキスト ボックス 15"/>
          <p:cNvSpPr txBox="1">
            <a:spLocks noChangeArrowheads="1"/>
          </p:cNvSpPr>
          <p:nvPr/>
        </p:nvSpPr>
        <p:spPr bwMode="auto">
          <a:xfrm>
            <a:off x="1042988" y="2879358"/>
            <a:ext cx="17129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Display</a:t>
            </a:r>
            <a:endParaRPr lang="ja-JP" altLang="en-US" sz="1050" b="1" dirty="0">
              <a:latin typeface="Arial" panose="020B0604020202020204" pitchFamily="34" charset="0"/>
              <a:ea typeface="Meiryo UI" pitchFamily="50" charset="-128"/>
              <a:cs typeface="Arial" panose="020B0604020202020204" pitchFamily="34" charset="0"/>
            </a:endParaRPr>
          </a:p>
        </p:txBody>
      </p:sp>
      <p:sp>
        <p:nvSpPr>
          <p:cNvPr id="43" name="テキスト ボックス 16"/>
          <p:cNvSpPr txBox="1">
            <a:spLocks noChangeArrowheads="1"/>
          </p:cNvSpPr>
          <p:nvPr/>
        </p:nvSpPr>
        <p:spPr bwMode="auto">
          <a:xfrm>
            <a:off x="4227239" y="3023374"/>
            <a:ext cx="1712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HDVC</a:t>
            </a:r>
            <a:endParaRPr lang="ja-JP" altLang="en-US" sz="1050" b="1" dirty="0">
              <a:latin typeface="Arial" panose="020B0604020202020204" pitchFamily="34" charset="0"/>
              <a:ea typeface="Meiryo UI" pitchFamily="50" charset="-128"/>
              <a:cs typeface="Arial" panose="020B0604020202020204" pitchFamily="34" charset="0"/>
            </a:endParaRPr>
          </a:p>
        </p:txBody>
      </p:sp>
      <p:sp>
        <p:nvSpPr>
          <p:cNvPr id="44" name="テキスト ボックス 17"/>
          <p:cNvSpPr txBox="1">
            <a:spLocks noChangeArrowheads="1"/>
          </p:cNvSpPr>
          <p:nvPr/>
        </p:nvSpPr>
        <p:spPr bwMode="auto">
          <a:xfrm>
            <a:off x="4283968" y="3752850"/>
            <a:ext cx="17129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PTZ Camera</a:t>
            </a:r>
            <a:endParaRPr lang="ja-JP" altLang="en-US" sz="1050" b="1" dirty="0">
              <a:latin typeface="Arial" panose="020B0604020202020204" pitchFamily="34" charset="0"/>
              <a:ea typeface="Meiryo UI" pitchFamily="50" charset="-128"/>
              <a:cs typeface="Arial" panose="020B0604020202020204" pitchFamily="34" charset="0"/>
            </a:endParaRPr>
          </a:p>
        </p:txBody>
      </p:sp>
      <p:pic>
        <p:nvPicPr>
          <p:cNvPr id="4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4575" y="2832100"/>
            <a:ext cx="1565275" cy="138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6" name="直線矢印コネクタ 19"/>
          <p:cNvCxnSpPr>
            <a:cxnSpLocks noChangeShapeType="1"/>
          </p:cNvCxnSpPr>
          <p:nvPr/>
        </p:nvCxnSpPr>
        <p:spPr bwMode="auto">
          <a:xfrm>
            <a:off x="2633663" y="3476625"/>
            <a:ext cx="3951287" cy="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 name="直線矢印コネクタ 20"/>
          <p:cNvCxnSpPr>
            <a:cxnSpLocks noChangeShapeType="1"/>
          </p:cNvCxnSpPr>
          <p:nvPr/>
        </p:nvCxnSpPr>
        <p:spPr bwMode="auto">
          <a:xfrm>
            <a:off x="4133850" y="3282950"/>
            <a:ext cx="2295525" cy="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 name="直線矢印コネクタ 21"/>
          <p:cNvCxnSpPr>
            <a:cxnSpLocks noChangeShapeType="1"/>
          </p:cNvCxnSpPr>
          <p:nvPr/>
        </p:nvCxnSpPr>
        <p:spPr bwMode="auto">
          <a:xfrm>
            <a:off x="3736975" y="3732213"/>
            <a:ext cx="3119438" cy="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 name="テキスト ボックス 22"/>
          <p:cNvSpPr txBox="1">
            <a:spLocks noChangeArrowheads="1"/>
          </p:cNvSpPr>
          <p:nvPr/>
        </p:nvSpPr>
        <p:spPr bwMode="auto">
          <a:xfrm>
            <a:off x="7308304" y="3214137"/>
            <a:ext cx="1581684" cy="430887"/>
          </a:xfrm>
          <a:prstGeom prst="rect">
            <a:avLst/>
          </a:prstGeom>
          <a:solidFill>
            <a:schemeClr val="bg1"/>
          </a:solidFill>
          <a:ln w="9525">
            <a:solidFill>
              <a:schemeClr val="tx1"/>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Power Strip with centralized switch</a:t>
            </a:r>
            <a:endParaRPr lang="ja-JP" altLang="en-US" sz="1050" b="1" dirty="0">
              <a:latin typeface="Arial" panose="020B0604020202020204" pitchFamily="34" charset="0"/>
              <a:ea typeface="Meiryo UI" pitchFamily="50" charset="-128"/>
              <a:cs typeface="Arial" panose="020B0604020202020204" pitchFamily="34" charset="0"/>
            </a:endParaRPr>
          </a:p>
        </p:txBody>
      </p:sp>
      <p:sp>
        <p:nvSpPr>
          <p:cNvPr id="50" name="円/楕円 23"/>
          <p:cNvSpPr>
            <a:spLocks noChangeArrowheads="1"/>
          </p:cNvSpPr>
          <p:nvPr/>
        </p:nvSpPr>
        <p:spPr bwMode="auto">
          <a:xfrm>
            <a:off x="7080250" y="3709199"/>
            <a:ext cx="711200" cy="367873"/>
          </a:xfrm>
          <a:prstGeom prst="ellipse">
            <a:avLst/>
          </a:prstGeom>
          <a:noFill/>
          <a:ln w="31750" algn="ctr">
            <a:solidFill>
              <a:srgbClr val="FF0000"/>
            </a:solidFill>
            <a:prstDash val="sys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050" b="1" dirty="0">
              <a:latin typeface="Arial" panose="020B0604020202020204" pitchFamily="34" charset="0"/>
              <a:ea typeface="Meiryo UI" pitchFamily="50" charset="-128"/>
              <a:cs typeface="Arial" panose="020B0604020202020204" pitchFamily="34" charset="0"/>
            </a:endParaRPr>
          </a:p>
        </p:txBody>
      </p:sp>
      <p:pic>
        <p:nvPicPr>
          <p:cNvPr id="5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338" y="4078288"/>
            <a:ext cx="1570037" cy="231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2" name="直線矢印コネクタ 25"/>
          <p:cNvCxnSpPr>
            <a:cxnSpLocks noChangeShapeType="1"/>
          </p:cNvCxnSpPr>
          <p:nvPr/>
        </p:nvCxnSpPr>
        <p:spPr bwMode="auto">
          <a:xfrm>
            <a:off x="2171700" y="5586413"/>
            <a:ext cx="1565275" cy="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3" name="テキスト ボックス 26"/>
          <p:cNvSpPr txBox="1">
            <a:spLocks noChangeArrowheads="1"/>
          </p:cNvSpPr>
          <p:nvPr/>
        </p:nvSpPr>
        <p:spPr bwMode="auto">
          <a:xfrm>
            <a:off x="2195736" y="5327630"/>
            <a:ext cx="14097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LAN Cable x 1</a:t>
            </a:r>
            <a:endParaRPr lang="ja-JP" altLang="en-US" sz="1050" b="1" dirty="0">
              <a:latin typeface="Arial" panose="020B0604020202020204" pitchFamily="34" charset="0"/>
              <a:ea typeface="Meiryo UI" pitchFamily="50" charset="-128"/>
              <a:cs typeface="Arial" panose="020B0604020202020204" pitchFamily="34" charset="0"/>
            </a:endParaRPr>
          </a:p>
        </p:txBody>
      </p:sp>
      <p:cxnSp>
        <p:nvCxnSpPr>
          <p:cNvPr id="54" name="直線矢印コネクタ 27"/>
          <p:cNvCxnSpPr>
            <a:cxnSpLocks noChangeShapeType="1"/>
          </p:cNvCxnSpPr>
          <p:nvPr/>
        </p:nvCxnSpPr>
        <p:spPr bwMode="auto">
          <a:xfrm>
            <a:off x="2127250" y="6007100"/>
            <a:ext cx="1609725" cy="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5" name="テキスト ボックス 28"/>
          <p:cNvSpPr txBox="1">
            <a:spLocks noChangeArrowheads="1"/>
          </p:cNvSpPr>
          <p:nvPr/>
        </p:nvSpPr>
        <p:spPr bwMode="auto">
          <a:xfrm>
            <a:off x="2195736" y="5759678"/>
            <a:ext cx="1397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Power Source x 1</a:t>
            </a:r>
            <a:endParaRPr lang="ja-JP" altLang="en-US" sz="1050" b="1" dirty="0">
              <a:latin typeface="Arial" panose="020B0604020202020204" pitchFamily="34" charset="0"/>
              <a:ea typeface="Meiryo UI" pitchFamily="50" charset="-128"/>
              <a:cs typeface="Arial" panose="020B0604020202020204" pitchFamily="34" charset="0"/>
            </a:endParaRPr>
          </a:p>
        </p:txBody>
      </p:sp>
      <p:sp>
        <p:nvSpPr>
          <p:cNvPr id="56" name="テキスト ボックス 29"/>
          <p:cNvSpPr txBox="1">
            <a:spLocks noChangeArrowheads="1"/>
          </p:cNvSpPr>
          <p:nvPr/>
        </p:nvSpPr>
        <p:spPr bwMode="auto">
          <a:xfrm>
            <a:off x="755577" y="6310481"/>
            <a:ext cx="21386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50" b="1" dirty="0" smtClean="0">
                <a:latin typeface="Arial" panose="020B0604020202020204" pitchFamily="34" charset="0"/>
                <a:ea typeface="Meiryo UI" pitchFamily="50" charset="-128"/>
                <a:cs typeface="Arial" panose="020B0604020202020204" pitchFamily="34" charset="0"/>
              </a:rPr>
              <a:t>Only required LAN cable and Power source connection</a:t>
            </a:r>
            <a:endParaRPr lang="en-US" altLang="ja-JP" sz="1050" b="1" dirty="0">
              <a:latin typeface="Arial" panose="020B0604020202020204" pitchFamily="34" charset="0"/>
              <a:ea typeface="Meiryo UI" pitchFamily="50" charset="-128"/>
              <a:cs typeface="Arial" panose="020B0604020202020204" pitchFamily="34" charset="0"/>
            </a:endParaRPr>
          </a:p>
        </p:txBody>
      </p:sp>
      <p:sp>
        <p:nvSpPr>
          <p:cNvPr id="57"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HDVC Advantage </a:t>
            </a:r>
            <a:r>
              <a:rPr lang="en-US" altLang="ja-JP" sz="1400" dirty="0" smtClean="0">
                <a:solidFill>
                  <a:srgbClr val="FF0000"/>
                </a:solidFill>
                <a:latin typeface="Arial Black" panose="020B0A04020102020204" pitchFamily="34" charset="0"/>
                <a:ea typeface="HGP創英角ｺﾞｼｯｸUB" pitchFamily="50" charset="-128"/>
              </a:rPr>
              <a:t>“Easy Settings/Preparation”</a:t>
            </a:r>
            <a:endParaRPr lang="ja-JP" altLang="en-US" sz="900" dirty="0">
              <a:solidFill>
                <a:srgbClr val="FF0000"/>
              </a:solidFill>
              <a:latin typeface="Arial Black" panose="020B0A04020102020204" pitchFamily="34" charset="0"/>
              <a:ea typeface="HGP創英角ｺﾞｼｯｸUB" pitchFamily="50" charset="-128"/>
            </a:endParaRPr>
          </a:p>
        </p:txBody>
      </p:sp>
      <p:sp>
        <p:nvSpPr>
          <p:cNvPr id="58" name="テキスト ボックス 15"/>
          <p:cNvSpPr txBox="1">
            <a:spLocks noChangeArrowheads="1"/>
          </p:cNvSpPr>
          <p:nvPr/>
        </p:nvSpPr>
        <p:spPr bwMode="auto">
          <a:xfrm>
            <a:off x="899592" y="4941168"/>
            <a:ext cx="504056" cy="200055"/>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700" b="1" dirty="0" smtClean="0">
                <a:latin typeface="Arial" panose="020B0604020202020204" pitchFamily="34" charset="0"/>
                <a:ea typeface="Meiryo UI" pitchFamily="50" charset="-128"/>
                <a:cs typeface="Arial" panose="020B0604020202020204" pitchFamily="34" charset="0"/>
              </a:rPr>
              <a:t>Display</a:t>
            </a:r>
            <a:endParaRPr lang="ja-JP" altLang="en-US" sz="700" b="1" dirty="0">
              <a:latin typeface="Arial" panose="020B0604020202020204" pitchFamily="34" charset="0"/>
              <a:ea typeface="Meiryo UI" pitchFamily="50" charset="-128"/>
              <a:cs typeface="Arial" panose="020B0604020202020204" pitchFamily="34" charset="0"/>
            </a:endParaRPr>
          </a:p>
        </p:txBody>
      </p:sp>
      <p:sp>
        <p:nvSpPr>
          <p:cNvPr id="59" name="テキスト ボックス 15"/>
          <p:cNvSpPr txBox="1">
            <a:spLocks noChangeArrowheads="1"/>
          </p:cNvSpPr>
          <p:nvPr/>
        </p:nvSpPr>
        <p:spPr bwMode="auto">
          <a:xfrm>
            <a:off x="899592" y="5749225"/>
            <a:ext cx="504056" cy="200055"/>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700" b="1" dirty="0" smtClean="0">
                <a:latin typeface="Arial" panose="020B0604020202020204" pitchFamily="34" charset="0"/>
                <a:ea typeface="Meiryo UI" pitchFamily="50" charset="-128"/>
                <a:cs typeface="Arial" panose="020B0604020202020204" pitchFamily="34" charset="0"/>
              </a:rPr>
              <a:t>Stand</a:t>
            </a:r>
            <a:endParaRPr lang="ja-JP" altLang="en-US" sz="700" b="1" dirty="0">
              <a:latin typeface="Arial" panose="020B0604020202020204" pitchFamily="34" charset="0"/>
              <a:ea typeface="Meiryo UI" pitchFamily="50" charset="-128"/>
              <a:cs typeface="Arial" panose="020B0604020202020204" pitchFamily="34" charset="0"/>
            </a:endParaRPr>
          </a:p>
        </p:txBody>
      </p:sp>
      <p:sp>
        <p:nvSpPr>
          <p:cNvPr id="60" name="テキスト ボックス 15"/>
          <p:cNvSpPr txBox="1">
            <a:spLocks noChangeArrowheads="1"/>
          </p:cNvSpPr>
          <p:nvPr/>
        </p:nvSpPr>
        <p:spPr bwMode="auto">
          <a:xfrm>
            <a:off x="1907704" y="4957137"/>
            <a:ext cx="776189" cy="200055"/>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700" b="1" dirty="0" smtClean="0">
                <a:latin typeface="Arial" panose="020B0604020202020204" pitchFamily="34" charset="0"/>
                <a:ea typeface="Meiryo UI" pitchFamily="50" charset="-128"/>
                <a:cs typeface="Arial" panose="020B0604020202020204" pitchFamily="34" charset="0"/>
              </a:rPr>
              <a:t>PTZ Camera</a:t>
            </a:r>
            <a:endParaRPr lang="ja-JP" altLang="en-US" sz="700" b="1" dirty="0">
              <a:latin typeface="Arial" panose="020B0604020202020204" pitchFamily="34" charset="0"/>
              <a:ea typeface="Meiryo UI" pitchFamily="50" charset="-128"/>
              <a:cs typeface="Arial" panose="020B0604020202020204" pitchFamily="34" charset="0"/>
            </a:endParaRPr>
          </a:p>
        </p:txBody>
      </p:sp>
      <p:sp>
        <p:nvSpPr>
          <p:cNvPr id="61" name="テキスト ボックス 15"/>
          <p:cNvSpPr txBox="1">
            <a:spLocks noChangeArrowheads="1"/>
          </p:cNvSpPr>
          <p:nvPr/>
        </p:nvSpPr>
        <p:spPr bwMode="auto">
          <a:xfrm>
            <a:off x="1440000" y="5749225"/>
            <a:ext cx="720000" cy="180000"/>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700" b="1" dirty="0" smtClean="0">
                <a:latin typeface="Arial" panose="020B0604020202020204" pitchFamily="34" charset="0"/>
                <a:ea typeface="Meiryo UI" pitchFamily="50" charset="-128"/>
                <a:cs typeface="Arial" panose="020B0604020202020204" pitchFamily="34" charset="0"/>
              </a:rPr>
              <a:t>Microphone</a:t>
            </a:r>
            <a:endParaRPr lang="ja-JP" altLang="en-US" sz="700" b="1" dirty="0">
              <a:latin typeface="Arial" panose="020B0604020202020204" pitchFamily="34" charset="0"/>
              <a:ea typeface="Meiryo UI" pitchFamily="50" charset="-128"/>
              <a:cs typeface="Arial" panose="020B0604020202020204" pitchFamily="34" charset="0"/>
            </a:endParaRPr>
          </a:p>
        </p:txBody>
      </p:sp>
      <p:sp>
        <p:nvSpPr>
          <p:cNvPr id="62" name="テキスト ボックス 15"/>
          <p:cNvSpPr txBox="1">
            <a:spLocks noChangeArrowheads="1"/>
          </p:cNvSpPr>
          <p:nvPr/>
        </p:nvSpPr>
        <p:spPr bwMode="auto">
          <a:xfrm>
            <a:off x="1692000" y="5580000"/>
            <a:ext cx="468000" cy="180000"/>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700" b="1" dirty="0" smtClean="0">
                <a:latin typeface="Arial" panose="020B0604020202020204" pitchFamily="34" charset="0"/>
                <a:ea typeface="Meiryo UI" pitchFamily="50" charset="-128"/>
                <a:cs typeface="Arial" panose="020B0604020202020204" pitchFamily="34" charset="0"/>
              </a:rPr>
              <a:t>Codec</a:t>
            </a:r>
            <a:endParaRPr lang="ja-JP" altLang="en-US" sz="700" b="1" dirty="0">
              <a:latin typeface="Arial" panose="020B0604020202020204" pitchFamily="34" charset="0"/>
              <a:ea typeface="Meiryo UI" pitchFamily="50" charset="-128"/>
              <a:cs typeface="Arial" panose="020B0604020202020204" pitchFamily="34" charset="0"/>
            </a:endParaRPr>
          </a:p>
        </p:txBody>
      </p:sp>
    </p:spTree>
    <p:extLst>
      <p:ext uri="{BB962C8B-B14F-4D97-AF65-F5344CB8AC3E}">
        <p14:creationId xmlns:p14="http://schemas.microsoft.com/office/powerpoint/2010/main" val="3084331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3644900"/>
            <a:ext cx="4752527" cy="266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00" y="2466975"/>
            <a:ext cx="1360488" cy="40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4340"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 name="Line 15"/>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 name="Text Box 10"/>
          <p:cNvSpPr txBox="1">
            <a:spLocks noChangeArrowheads="1"/>
          </p:cNvSpPr>
          <p:nvPr/>
        </p:nvSpPr>
        <p:spPr bwMode="auto">
          <a:xfrm>
            <a:off x="236538" y="825500"/>
            <a:ext cx="8713787" cy="731838"/>
          </a:xfrm>
          <a:prstGeom prst="rect">
            <a:avLst/>
          </a:prstGeom>
          <a:gradFill rotWithShape="1">
            <a:gsLst>
              <a:gs pos="0">
                <a:srgbClr val="2265A9"/>
              </a:gs>
              <a:gs pos="50000">
                <a:srgbClr val="3399FF"/>
              </a:gs>
              <a:gs pos="100000">
                <a:srgbClr val="2265A9"/>
              </a:gs>
            </a:gsLst>
            <a:lin ang="5400000" scaled="1"/>
          </a:gra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tIns="82800" rIns="0" bIns="82800" anchor="ctr"/>
          <a:lstStyle>
            <a:lvl1pPr marL="495300" indent="-495300" eaLnBrk="0" hangingPunct="0">
              <a:defRPr kumimoji="1">
                <a:solidFill>
                  <a:schemeClr val="tx1"/>
                </a:solidFill>
                <a:latin typeface="Arial" pitchFamily="34" charset="0"/>
                <a:ea typeface="HGP創英角ｺﾞｼｯｸUB" pitchFamily="50" charset="-128"/>
              </a:defRPr>
            </a:lvl1pPr>
            <a:lvl2pPr marL="952500" indent="-495300" eaLnBrk="0" hangingPunct="0">
              <a:defRPr kumimoji="1">
                <a:solidFill>
                  <a:schemeClr val="tx1"/>
                </a:solidFill>
                <a:latin typeface="Arial" pitchFamily="34" charset="0"/>
                <a:ea typeface="HGP創英角ｺﾞｼｯｸUB" pitchFamily="50" charset="-128"/>
              </a:defRPr>
            </a:lvl2pPr>
            <a:lvl3pPr marL="1409700" indent="-495300" eaLnBrk="0" hangingPunct="0">
              <a:defRPr kumimoji="1">
                <a:solidFill>
                  <a:schemeClr val="tx1"/>
                </a:solidFill>
                <a:latin typeface="Arial" pitchFamily="34" charset="0"/>
                <a:ea typeface="HGP創英角ｺﾞｼｯｸUB" pitchFamily="50" charset="-128"/>
              </a:defRPr>
            </a:lvl3pPr>
            <a:lvl4pPr marL="1866900" indent="-495300" eaLnBrk="0" hangingPunct="0">
              <a:defRPr kumimoji="1">
                <a:solidFill>
                  <a:schemeClr val="tx1"/>
                </a:solidFill>
                <a:latin typeface="Arial" pitchFamily="34" charset="0"/>
                <a:ea typeface="HGP創英角ｺﾞｼｯｸUB" pitchFamily="50" charset="-128"/>
              </a:defRPr>
            </a:lvl4pPr>
            <a:lvl5pPr marL="2324100" indent="-495300" eaLnBrk="0" hangingPunct="0">
              <a:defRPr kumimoji="1">
                <a:solidFill>
                  <a:schemeClr val="tx1"/>
                </a:solidFill>
                <a:latin typeface="Arial" pitchFamily="34" charset="0"/>
                <a:ea typeface="HGP創英角ｺﾞｼｯｸUB" pitchFamily="50" charset="-128"/>
              </a:defRPr>
            </a:lvl5pPr>
            <a:lvl6pPr marL="27813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32385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6957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41529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marL="0" indent="0" algn="ctr">
              <a:lnSpc>
                <a:spcPct val="110000"/>
              </a:lnSpc>
              <a:defRPr/>
            </a:pPr>
            <a:r>
              <a:rPr lang="en-US" altLang="ja-JP" sz="2800" b="1" dirty="0" smtClean="0">
                <a:solidFill>
                  <a:schemeClr val="accent3"/>
                </a:solidFill>
                <a:ea typeface="Meiryo UI" panose="020B0604030504040204" pitchFamily="50" charset="-128"/>
                <a:cs typeface="Arial" panose="020B0604020202020204" pitchFamily="34" charset="0"/>
              </a:rPr>
              <a:t>Intuitively operation with Remote Controller</a:t>
            </a:r>
            <a:endParaRPr lang="en-US" altLang="ja-JP" sz="2800" b="1" dirty="0">
              <a:solidFill>
                <a:schemeClr val="accent3"/>
              </a:solidFill>
              <a:ea typeface="Meiryo UI" panose="020B0604030504040204" pitchFamily="50" charset="-128"/>
              <a:cs typeface="Arial" panose="020B0604020202020204" pitchFamily="34" charset="0"/>
            </a:endParaRPr>
          </a:p>
        </p:txBody>
      </p:sp>
      <p:sp>
        <p:nvSpPr>
          <p:cNvPr id="26" name="テキスト ボックス 14"/>
          <p:cNvSpPr txBox="1">
            <a:spLocks noChangeArrowheads="1"/>
          </p:cNvSpPr>
          <p:nvPr/>
        </p:nvSpPr>
        <p:spPr bwMode="auto">
          <a:xfrm>
            <a:off x="236538" y="1628775"/>
            <a:ext cx="8674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It looks like a TV/DVD Player Remote Controller.</a:t>
            </a:r>
          </a:p>
          <a:p>
            <a:pPr eaLnBrk="1" hangingPunct="1">
              <a:spcBef>
                <a:spcPct val="0"/>
              </a:spcBef>
              <a:buFontTx/>
              <a:buNone/>
            </a:pPr>
            <a:r>
              <a:rPr lang="en-US" altLang="ja-JP" sz="20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Intuitively operation can be made without manual.</a:t>
            </a:r>
            <a:endParaRPr lang="ja-JP" altLang="en-US" sz="16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29" name="正方形/長方形 34"/>
          <p:cNvSpPr>
            <a:spLocks noChangeArrowheads="1"/>
          </p:cNvSpPr>
          <p:nvPr/>
        </p:nvSpPr>
        <p:spPr bwMode="auto">
          <a:xfrm>
            <a:off x="2041525" y="5680075"/>
            <a:ext cx="4762500" cy="5969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FontTx/>
              <a:buNone/>
            </a:pPr>
            <a:endParaRPr kumimoji="0" lang="ja-JP" altLang="en-US" sz="1800" dirty="0">
              <a:latin typeface="Arial" panose="020B0604020202020204" pitchFamily="34" charset="0"/>
              <a:cs typeface="Arial" panose="020B0604020202020204" pitchFamily="34" charset="0"/>
            </a:endParaRPr>
          </a:p>
        </p:txBody>
      </p:sp>
      <p:cxnSp>
        <p:nvCxnSpPr>
          <p:cNvPr id="30" name="直線矢印コネクタ 41"/>
          <p:cNvCxnSpPr>
            <a:cxnSpLocks noChangeShapeType="1"/>
          </p:cNvCxnSpPr>
          <p:nvPr/>
        </p:nvCxnSpPr>
        <p:spPr bwMode="auto">
          <a:xfrm>
            <a:off x="3298825" y="5959475"/>
            <a:ext cx="0" cy="55563"/>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矢印コネクタ 42"/>
          <p:cNvCxnSpPr>
            <a:cxnSpLocks noChangeShapeType="1"/>
          </p:cNvCxnSpPr>
          <p:nvPr/>
        </p:nvCxnSpPr>
        <p:spPr bwMode="auto">
          <a:xfrm>
            <a:off x="4056063" y="5957888"/>
            <a:ext cx="0" cy="55562"/>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矢印コネクタ 43"/>
          <p:cNvCxnSpPr>
            <a:cxnSpLocks noChangeShapeType="1"/>
          </p:cNvCxnSpPr>
          <p:nvPr/>
        </p:nvCxnSpPr>
        <p:spPr bwMode="auto">
          <a:xfrm>
            <a:off x="4827588" y="5956300"/>
            <a:ext cx="0" cy="53975"/>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矢印コネクタ 44"/>
          <p:cNvCxnSpPr>
            <a:cxnSpLocks noChangeShapeType="1"/>
          </p:cNvCxnSpPr>
          <p:nvPr/>
        </p:nvCxnSpPr>
        <p:spPr bwMode="auto">
          <a:xfrm>
            <a:off x="5532438" y="5953125"/>
            <a:ext cx="0" cy="55563"/>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テキスト ボックス 45"/>
          <p:cNvSpPr txBox="1">
            <a:spLocks noChangeArrowheads="1"/>
          </p:cNvSpPr>
          <p:nvPr/>
        </p:nvSpPr>
        <p:spPr bwMode="auto">
          <a:xfrm>
            <a:off x="2041524" y="2564904"/>
            <a:ext cx="6994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b="1" dirty="0" smtClean="0">
                <a:latin typeface="Arial" panose="020B0604020202020204" pitchFamily="34" charset="0"/>
                <a:ea typeface="Meiryo UI" pitchFamily="50" charset="-128"/>
                <a:cs typeface="Arial" panose="020B0604020202020204" pitchFamily="34" charset="0"/>
              </a:rPr>
              <a:t>Register and store connection site to the contact list.</a:t>
            </a:r>
            <a:endParaRPr lang="en-US" altLang="ja-JP" sz="1800" b="1" dirty="0">
              <a:latin typeface="Arial" panose="020B0604020202020204" pitchFamily="34" charset="0"/>
              <a:ea typeface="Meiryo UI" pitchFamily="50" charset="-128"/>
              <a:cs typeface="Arial" panose="020B0604020202020204" pitchFamily="34" charset="0"/>
            </a:endParaRPr>
          </a:p>
          <a:p>
            <a:pPr eaLnBrk="1" hangingPunct="1">
              <a:spcBef>
                <a:spcPct val="0"/>
              </a:spcBef>
              <a:buFontTx/>
              <a:buNone/>
            </a:pPr>
            <a:r>
              <a:rPr lang="en-US" altLang="ja-JP" sz="1800" b="1" dirty="0" smtClean="0">
                <a:latin typeface="Arial" panose="020B0604020202020204" pitchFamily="34" charset="0"/>
                <a:ea typeface="Meiryo UI" pitchFamily="50" charset="-128"/>
                <a:cs typeface="Arial" panose="020B0604020202020204" pitchFamily="34" charset="0"/>
              </a:rPr>
              <a:t>Also register frequent call site to the one-touch dial </a:t>
            </a:r>
            <a:r>
              <a:rPr lang="en-US" altLang="ja-JP" sz="1400" b="1" dirty="0" smtClean="0">
                <a:latin typeface="Arial" panose="020B0604020202020204" pitchFamily="34" charset="0"/>
                <a:ea typeface="Meiryo UI" pitchFamily="50" charset="-128"/>
                <a:cs typeface="Arial" panose="020B0604020202020204" pitchFamily="34" charset="0"/>
              </a:rPr>
              <a:t>(up to 5 sites)</a:t>
            </a:r>
            <a:r>
              <a:rPr lang="en-US" altLang="ja-JP" sz="1800" b="1" dirty="0" smtClean="0">
                <a:latin typeface="Arial" panose="020B0604020202020204" pitchFamily="34" charset="0"/>
                <a:ea typeface="Meiryo UI" pitchFamily="50" charset="-128"/>
                <a:cs typeface="Arial" panose="020B0604020202020204" pitchFamily="34" charset="0"/>
              </a:rPr>
              <a:t> in advance, then easy to make a conference.</a:t>
            </a:r>
            <a:endParaRPr lang="en-US" altLang="ja-JP" sz="1100" b="1" dirty="0">
              <a:latin typeface="Arial" panose="020B0604020202020204" pitchFamily="34" charset="0"/>
              <a:ea typeface="Meiryo UI" pitchFamily="50" charset="-128"/>
              <a:cs typeface="Arial" panose="020B0604020202020204" pitchFamily="34" charset="0"/>
            </a:endParaRPr>
          </a:p>
        </p:txBody>
      </p:sp>
      <p:sp>
        <p:nvSpPr>
          <p:cNvPr id="36" name="四角形吹き出し 35"/>
          <p:cNvSpPr/>
          <p:nvPr/>
        </p:nvSpPr>
        <p:spPr bwMode="auto">
          <a:xfrm>
            <a:off x="6864928" y="4797362"/>
            <a:ext cx="1811528" cy="863675"/>
          </a:xfrm>
          <a:prstGeom prst="wedgeRectCallout">
            <a:avLst>
              <a:gd name="adj1" fmla="val -53666"/>
              <a:gd name="adj2" fmla="val 80100"/>
            </a:avLst>
          </a:prstGeom>
          <a:solidFill>
            <a:schemeClr val="bg1">
              <a:lumMod val="95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r>
              <a:rPr lang="en-US" altLang="ja-JP" sz="1200" b="1" dirty="0" smtClean="0">
                <a:ea typeface="Meiryo UI" panose="020B0604030504040204" pitchFamily="50" charset="-128"/>
                <a:cs typeface="Arial" panose="020B0604020202020204" pitchFamily="34" charset="0"/>
              </a:rPr>
              <a:t>The one-touch dial can be registered not only single site, but also multiple sites.</a:t>
            </a:r>
            <a:endParaRPr lang="en-US" altLang="ja-JP" sz="1200" b="1" dirty="0">
              <a:ea typeface="Meiryo UI" panose="020B0604030504040204" pitchFamily="50" charset="-128"/>
              <a:cs typeface="Arial" panose="020B0604020202020204" pitchFamily="34" charset="0"/>
            </a:endParaRPr>
          </a:p>
        </p:txBody>
      </p:sp>
      <p:sp>
        <p:nvSpPr>
          <p:cNvPr id="37" name="円/楕円 7"/>
          <p:cNvSpPr>
            <a:spLocks noChangeArrowheads="1"/>
          </p:cNvSpPr>
          <p:nvPr/>
        </p:nvSpPr>
        <p:spPr bwMode="auto">
          <a:xfrm>
            <a:off x="755824" y="2871788"/>
            <a:ext cx="431800" cy="360362"/>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dirty="0">
              <a:latin typeface="Arial" panose="020B0604020202020204" pitchFamily="34" charset="0"/>
              <a:cs typeface="Arial" panose="020B0604020202020204" pitchFamily="34" charset="0"/>
            </a:endParaRPr>
          </a:p>
        </p:txBody>
      </p:sp>
      <p:sp>
        <p:nvSpPr>
          <p:cNvPr id="38" name="四角形吹き出し 37"/>
          <p:cNvSpPr/>
          <p:nvPr/>
        </p:nvSpPr>
        <p:spPr bwMode="auto">
          <a:xfrm>
            <a:off x="1651001" y="3733800"/>
            <a:ext cx="2344935" cy="631825"/>
          </a:xfrm>
          <a:prstGeom prst="wedgeRectCallout">
            <a:avLst>
              <a:gd name="adj1" fmla="val -68983"/>
              <a:gd name="adj2" fmla="val -145838"/>
            </a:avLst>
          </a:prstGeom>
          <a:solidFill>
            <a:schemeClr val="bg1">
              <a:lumMod val="95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r>
              <a:rPr lang="en-US" altLang="ja-JP" sz="1200" b="1" dirty="0" smtClean="0">
                <a:ea typeface="Meiryo UI" panose="020B0604030504040204" pitchFamily="50" charset="-128"/>
                <a:cs typeface="Arial" panose="020B0604020202020204" pitchFamily="34" charset="0"/>
              </a:rPr>
              <a:t>PC content sharing is also a simple operation by pressing PC button.</a:t>
            </a:r>
            <a:endParaRPr lang="en-US" altLang="ja-JP" sz="1200" b="1" dirty="0">
              <a:ea typeface="Meiryo UI" panose="020B0604030504040204" pitchFamily="50" charset="-128"/>
              <a:cs typeface="Arial" panose="020B0604020202020204" pitchFamily="34" charset="0"/>
            </a:endParaRPr>
          </a:p>
        </p:txBody>
      </p:sp>
      <p:sp>
        <p:nvSpPr>
          <p:cNvPr id="39"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HDVC Advantage </a:t>
            </a:r>
            <a:r>
              <a:rPr lang="en-US" altLang="ja-JP" sz="1400" dirty="0" smtClean="0">
                <a:solidFill>
                  <a:srgbClr val="FF0000"/>
                </a:solidFill>
                <a:latin typeface="Arial Black" panose="020B0A04020102020204" pitchFamily="34" charset="0"/>
                <a:ea typeface="HGP創英角ｺﾞｼｯｸUB" pitchFamily="50" charset="-128"/>
              </a:rPr>
              <a:t>“Easy Operation”</a:t>
            </a:r>
            <a:endParaRPr lang="ja-JP" altLang="en-US" sz="900" dirty="0">
              <a:solidFill>
                <a:srgbClr val="FF0000"/>
              </a:solidFill>
              <a:latin typeface="Arial Black" panose="020B0A04020102020204" pitchFamily="34" charset="0"/>
              <a:ea typeface="HGP創英角ｺﾞｼｯｸUB"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3"/>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HDVC Advantage </a:t>
            </a:r>
            <a:r>
              <a:rPr lang="en-US" altLang="ja-JP" sz="1400" dirty="0" smtClean="0">
                <a:solidFill>
                  <a:srgbClr val="FF0000"/>
                </a:solidFill>
                <a:latin typeface="Arial Black" panose="020B0A04020102020204" pitchFamily="34" charset="0"/>
                <a:ea typeface="HGP創英角ｺﾞｼｯｸUB" pitchFamily="50" charset="-128"/>
              </a:rPr>
              <a:t>“High Video/Audio Quality, Stable Connection”</a:t>
            </a:r>
            <a:endParaRPr lang="ja-JP" altLang="en-US" sz="1050" dirty="0">
              <a:solidFill>
                <a:srgbClr val="FF0000"/>
              </a:solidFill>
              <a:latin typeface="Arial Black" panose="020B0A04020102020204" pitchFamily="34" charset="0"/>
              <a:ea typeface="HGP創英角ｺﾞｼｯｸUB" pitchFamily="50" charset="-128"/>
            </a:endParaRPr>
          </a:p>
        </p:txBody>
      </p:sp>
      <p:sp>
        <p:nvSpPr>
          <p:cNvPr id="20" name="Text Box 10"/>
          <p:cNvSpPr txBox="1">
            <a:spLocks noChangeArrowheads="1"/>
          </p:cNvSpPr>
          <p:nvPr/>
        </p:nvSpPr>
        <p:spPr bwMode="auto">
          <a:xfrm>
            <a:off x="241300" y="836613"/>
            <a:ext cx="8713788" cy="731837"/>
          </a:xfrm>
          <a:prstGeom prst="rect">
            <a:avLst/>
          </a:prstGeom>
          <a:gradFill rotWithShape="1">
            <a:gsLst>
              <a:gs pos="0">
                <a:srgbClr val="2265A9"/>
              </a:gs>
              <a:gs pos="50000">
                <a:srgbClr val="3399FF"/>
              </a:gs>
              <a:gs pos="100000">
                <a:srgbClr val="2265A9"/>
              </a:gs>
            </a:gsLst>
            <a:lin ang="5400000" scaled="1"/>
          </a:gradFill>
          <a:ln>
            <a:noFill/>
          </a:ln>
          <a:effectLst/>
          <a:extLs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tIns="82800" rIns="0" bIns="82800" anchor="ctr"/>
          <a:lstStyle>
            <a:lvl1pPr marL="495300" indent="-495300" eaLnBrk="0" hangingPunct="0">
              <a:defRPr kumimoji="1">
                <a:solidFill>
                  <a:schemeClr val="tx1"/>
                </a:solidFill>
                <a:latin typeface="Arial" pitchFamily="34" charset="0"/>
                <a:ea typeface="HGP創英角ｺﾞｼｯｸUB" pitchFamily="50" charset="-128"/>
              </a:defRPr>
            </a:lvl1pPr>
            <a:lvl2pPr marL="952500" indent="-495300" eaLnBrk="0" hangingPunct="0">
              <a:defRPr kumimoji="1">
                <a:solidFill>
                  <a:schemeClr val="tx1"/>
                </a:solidFill>
                <a:latin typeface="Arial" pitchFamily="34" charset="0"/>
                <a:ea typeface="HGP創英角ｺﾞｼｯｸUB" pitchFamily="50" charset="-128"/>
              </a:defRPr>
            </a:lvl2pPr>
            <a:lvl3pPr marL="1409700" indent="-495300" eaLnBrk="0" hangingPunct="0">
              <a:defRPr kumimoji="1">
                <a:solidFill>
                  <a:schemeClr val="tx1"/>
                </a:solidFill>
                <a:latin typeface="Arial" pitchFamily="34" charset="0"/>
                <a:ea typeface="HGP創英角ｺﾞｼｯｸUB" pitchFamily="50" charset="-128"/>
              </a:defRPr>
            </a:lvl3pPr>
            <a:lvl4pPr marL="1866900" indent="-495300" eaLnBrk="0" hangingPunct="0">
              <a:defRPr kumimoji="1">
                <a:solidFill>
                  <a:schemeClr val="tx1"/>
                </a:solidFill>
                <a:latin typeface="Arial" pitchFamily="34" charset="0"/>
                <a:ea typeface="HGP創英角ｺﾞｼｯｸUB" pitchFamily="50" charset="-128"/>
              </a:defRPr>
            </a:lvl4pPr>
            <a:lvl5pPr marL="2324100" indent="-495300" eaLnBrk="0" hangingPunct="0">
              <a:defRPr kumimoji="1">
                <a:solidFill>
                  <a:schemeClr val="tx1"/>
                </a:solidFill>
                <a:latin typeface="Arial" pitchFamily="34" charset="0"/>
                <a:ea typeface="HGP創英角ｺﾞｼｯｸUB" pitchFamily="50" charset="-128"/>
              </a:defRPr>
            </a:lvl5pPr>
            <a:lvl6pPr marL="27813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32385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6957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4152900" indent="-4953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marL="0" indent="0" algn="ctr">
              <a:lnSpc>
                <a:spcPct val="110000"/>
              </a:lnSpc>
              <a:defRPr/>
            </a:pPr>
            <a:r>
              <a:rPr lang="en-US" altLang="ja-JP" sz="2800" b="1" dirty="0" smtClean="0">
                <a:solidFill>
                  <a:schemeClr val="accent3"/>
                </a:solidFill>
                <a:ea typeface="Meiryo UI" panose="020B0604030504040204" pitchFamily="50" charset="-128"/>
                <a:cs typeface="Arial" panose="020B0604020202020204" pitchFamily="34" charset="0"/>
              </a:rPr>
              <a:t>Confident with Video and Audio Quality</a:t>
            </a:r>
            <a:endParaRPr lang="en-US" altLang="ja-JP" sz="2800" b="1" dirty="0">
              <a:solidFill>
                <a:schemeClr val="accent3"/>
              </a:solidFill>
              <a:ea typeface="Meiryo UI" panose="020B0604030504040204" pitchFamily="50" charset="-128"/>
              <a:cs typeface="Arial" panose="020B0604020202020204" pitchFamily="34" charset="0"/>
            </a:endParaRPr>
          </a:p>
        </p:txBody>
      </p:sp>
      <p:sp>
        <p:nvSpPr>
          <p:cNvPr id="21" name="テキスト ボックス 14"/>
          <p:cNvSpPr txBox="1">
            <a:spLocks noChangeArrowheads="1"/>
          </p:cNvSpPr>
          <p:nvPr/>
        </p:nvSpPr>
        <p:spPr bwMode="auto">
          <a:xfrm>
            <a:off x="236538" y="1620838"/>
            <a:ext cx="8674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smtClean="0">
                <a:latin typeface="Arial" panose="020B0604020202020204" pitchFamily="34" charset="0"/>
                <a:ea typeface="Meiryo UI" pitchFamily="50" charset="-128"/>
                <a:cs typeface="Arial" panose="020B0604020202020204" pitchFamily="34" charset="0"/>
              </a:rPr>
              <a:t>The HDVC provides High Video and Audio Quality as a performance of the dedicated conferencing system. Also provides stress-free communication as if you were all in the same room.</a:t>
            </a:r>
            <a:endParaRPr lang="en-US" altLang="ja-JP" sz="2000" b="1" dirty="0">
              <a:latin typeface="Arial" panose="020B0604020202020204" pitchFamily="34" charset="0"/>
              <a:ea typeface="Meiryo UI" pitchFamily="50" charset="-128"/>
              <a:cs typeface="Arial" panose="020B0604020202020204" pitchFamily="34" charset="0"/>
            </a:endParaRPr>
          </a:p>
        </p:txBody>
      </p:sp>
      <p:sp>
        <p:nvSpPr>
          <p:cNvPr id="22" name="テキスト ボックス 6"/>
          <p:cNvSpPr txBox="1">
            <a:spLocks noChangeArrowheads="1"/>
          </p:cNvSpPr>
          <p:nvPr/>
        </p:nvSpPr>
        <p:spPr bwMode="auto">
          <a:xfrm>
            <a:off x="411163" y="2817813"/>
            <a:ext cx="375310" cy="51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21" tIns="43311" rIns="86621" bIns="43311">
            <a:spAutoFit/>
          </a:bodyP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703263"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10826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516063"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949450"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4066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8638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3210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7782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800" b="1" dirty="0">
                <a:solidFill>
                  <a:srgbClr val="003399"/>
                </a:solidFill>
                <a:latin typeface="Arial" panose="020B0604020202020204" pitchFamily="34" charset="0"/>
                <a:ea typeface="Meiryo UI" pitchFamily="50" charset="-128"/>
                <a:cs typeface="Arial" panose="020B0604020202020204" pitchFamily="34" charset="0"/>
              </a:rPr>
              <a:t>1</a:t>
            </a:r>
          </a:p>
        </p:txBody>
      </p:sp>
      <p:sp>
        <p:nvSpPr>
          <p:cNvPr id="26" name="正方形/長方形 7"/>
          <p:cNvSpPr>
            <a:spLocks noChangeArrowheads="1"/>
          </p:cNvSpPr>
          <p:nvPr/>
        </p:nvSpPr>
        <p:spPr bwMode="auto">
          <a:xfrm>
            <a:off x="782638" y="2825750"/>
            <a:ext cx="34925" cy="501650"/>
          </a:xfrm>
          <a:prstGeom prst="rect">
            <a:avLst/>
          </a:prstGeom>
          <a:solidFill>
            <a:srgbClr val="00339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86621" tIns="43311" rIns="86621" bIns="43311" anchor="ct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703263"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10826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516063"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949450"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4066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8638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3210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7782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1700" b="1" dirty="0">
              <a:solidFill>
                <a:srgbClr val="FFFFFF"/>
              </a:solidFill>
              <a:latin typeface="Arial" panose="020B0604020202020204" pitchFamily="34" charset="0"/>
              <a:ea typeface="Meiryo UI" pitchFamily="50" charset="-128"/>
              <a:cs typeface="Arial" panose="020B0604020202020204" pitchFamily="34" charset="0"/>
            </a:endParaRPr>
          </a:p>
        </p:txBody>
      </p:sp>
      <p:sp>
        <p:nvSpPr>
          <p:cNvPr id="27" name="テキスト ボックス 8"/>
          <p:cNvSpPr txBox="1">
            <a:spLocks noChangeArrowheads="1"/>
          </p:cNvSpPr>
          <p:nvPr/>
        </p:nvSpPr>
        <p:spPr bwMode="auto">
          <a:xfrm>
            <a:off x="920750" y="2846388"/>
            <a:ext cx="5713413" cy="4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21" tIns="43311" rIns="86621" bIns="43311">
            <a:spAutoFit/>
          </a:bodyP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703263"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10826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516063"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949450"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4066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8638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3210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7782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b="1" dirty="0" smtClean="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Full-HD 108/60p Resolution</a:t>
            </a:r>
            <a:endParaRPr lang="ja-JP" altLang="en-US" sz="2400" b="1" dirty="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29" name="テキスト ボックス 9"/>
          <p:cNvSpPr txBox="1">
            <a:spLocks noChangeArrowheads="1"/>
          </p:cNvSpPr>
          <p:nvPr/>
        </p:nvSpPr>
        <p:spPr bwMode="auto">
          <a:xfrm>
            <a:off x="411163" y="4077072"/>
            <a:ext cx="375310" cy="51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21" tIns="43311" rIns="86621" bIns="43311">
            <a:spAutoFit/>
          </a:bodyP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703263"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10826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516063"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949450"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4066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8638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3210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7782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800" b="1" dirty="0">
                <a:solidFill>
                  <a:srgbClr val="003399"/>
                </a:solidFill>
                <a:latin typeface="Arial" panose="020B0604020202020204" pitchFamily="34" charset="0"/>
                <a:ea typeface="Meiryo UI" pitchFamily="50" charset="-128"/>
                <a:cs typeface="Arial" panose="020B0604020202020204" pitchFamily="34" charset="0"/>
              </a:rPr>
              <a:t>2</a:t>
            </a:r>
          </a:p>
        </p:txBody>
      </p:sp>
      <p:sp>
        <p:nvSpPr>
          <p:cNvPr id="30" name="正方形/長方形 10"/>
          <p:cNvSpPr>
            <a:spLocks noChangeArrowheads="1"/>
          </p:cNvSpPr>
          <p:nvPr/>
        </p:nvSpPr>
        <p:spPr bwMode="auto">
          <a:xfrm>
            <a:off x="782638" y="4085010"/>
            <a:ext cx="34925" cy="501650"/>
          </a:xfrm>
          <a:prstGeom prst="rect">
            <a:avLst/>
          </a:prstGeom>
          <a:solidFill>
            <a:srgbClr val="00339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86621" tIns="43311" rIns="86621" bIns="43311" anchor="ct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703263"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10826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516063"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949450"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4066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8638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3210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7782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1700" b="1" dirty="0">
              <a:solidFill>
                <a:srgbClr val="FFFFFF"/>
              </a:solidFill>
              <a:latin typeface="Arial" panose="020B0604020202020204" pitchFamily="34" charset="0"/>
              <a:ea typeface="Meiryo UI" pitchFamily="50" charset="-128"/>
              <a:cs typeface="Arial" panose="020B0604020202020204" pitchFamily="34" charset="0"/>
            </a:endParaRPr>
          </a:p>
        </p:txBody>
      </p:sp>
      <p:sp>
        <p:nvSpPr>
          <p:cNvPr id="31" name="テキスト ボックス 11"/>
          <p:cNvSpPr txBox="1">
            <a:spLocks noChangeArrowheads="1"/>
          </p:cNvSpPr>
          <p:nvPr/>
        </p:nvSpPr>
        <p:spPr bwMode="auto">
          <a:xfrm>
            <a:off x="920750" y="4091285"/>
            <a:ext cx="5757863" cy="4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21" tIns="43311" rIns="86621" bIns="43311">
            <a:spAutoFit/>
          </a:bodyP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703263"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10826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516063"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949450"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4066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8638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3210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7782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b="1" dirty="0" smtClean="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Broadband Stereo Full Duplex Audio</a:t>
            </a:r>
            <a:endParaRPr lang="ja-JP" altLang="en-US" sz="2400" b="1" dirty="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32" name="テキスト ボックス 12"/>
          <p:cNvSpPr txBox="1">
            <a:spLocks noChangeArrowheads="1"/>
          </p:cNvSpPr>
          <p:nvPr/>
        </p:nvSpPr>
        <p:spPr bwMode="auto">
          <a:xfrm>
            <a:off x="411163" y="5548313"/>
            <a:ext cx="375310" cy="51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21" tIns="43311" rIns="86621" bIns="43311">
            <a:spAutoFit/>
          </a:bodyP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703263"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10826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516063"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949450"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4066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8638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3210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7782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800" b="1" dirty="0">
                <a:solidFill>
                  <a:srgbClr val="003399"/>
                </a:solidFill>
                <a:latin typeface="Arial" panose="020B0604020202020204" pitchFamily="34" charset="0"/>
                <a:ea typeface="Meiryo UI" pitchFamily="50" charset="-128"/>
                <a:cs typeface="Arial" panose="020B0604020202020204" pitchFamily="34" charset="0"/>
              </a:rPr>
              <a:t>3</a:t>
            </a:r>
          </a:p>
        </p:txBody>
      </p:sp>
      <p:sp>
        <p:nvSpPr>
          <p:cNvPr id="33" name="正方形/長方形 13"/>
          <p:cNvSpPr>
            <a:spLocks noChangeArrowheads="1"/>
          </p:cNvSpPr>
          <p:nvPr/>
        </p:nvSpPr>
        <p:spPr bwMode="auto">
          <a:xfrm>
            <a:off x="782638" y="5556250"/>
            <a:ext cx="34925" cy="501650"/>
          </a:xfrm>
          <a:prstGeom prst="rect">
            <a:avLst/>
          </a:prstGeom>
          <a:solidFill>
            <a:srgbClr val="00339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86621" tIns="43311" rIns="86621" bIns="43311" anchor="ct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703263"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10826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516063"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949450"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4066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8638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3210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7782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1700" b="1" dirty="0">
              <a:solidFill>
                <a:srgbClr val="FFFFFF"/>
              </a:solidFill>
              <a:latin typeface="Arial" panose="020B0604020202020204" pitchFamily="34" charset="0"/>
              <a:ea typeface="Meiryo UI" pitchFamily="50" charset="-128"/>
              <a:cs typeface="Arial" panose="020B0604020202020204" pitchFamily="34" charset="0"/>
            </a:endParaRPr>
          </a:p>
        </p:txBody>
      </p:sp>
      <p:sp>
        <p:nvSpPr>
          <p:cNvPr id="34" name="テキスト ボックス 14"/>
          <p:cNvSpPr txBox="1">
            <a:spLocks noChangeArrowheads="1"/>
          </p:cNvSpPr>
          <p:nvPr/>
        </p:nvSpPr>
        <p:spPr bwMode="auto">
          <a:xfrm>
            <a:off x="920750" y="5572125"/>
            <a:ext cx="7391718" cy="4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21" tIns="43311" rIns="86621" bIns="43311">
            <a:spAutoFit/>
          </a:bodyP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703263"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10826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516063"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949450"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4066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8638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3210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778250"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b="1" dirty="0" smtClean="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Stress-free Conference with AV-QoS Rate Control</a:t>
            </a:r>
            <a:endParaRPr lang="ja-JP" altLang="en-US" sz="2400" b="1" dirty="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cxnSp>
        <p:nvCxnSpPr>
          <p:cNvPr id="35" name="直線コネクタ 34"/>
          <p:cNvCxnSpPr/>
          <p:nvPr/>
        </p:nvCxnSpPr>
        <p:spPr>
          <a:xfrm>
            <a:off x="395288" y="3390900"/>
            <a:ext cx="55911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66725" y="4627935"/>
            <a:ext cx="55911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 Box 14"/>
          <p:cNvSpPr txBox="1">
            <a:spLocks noChangeArrowheads="1"/>
          </p:cNvSpPr>
          <p:nvPr/>
        </p:nvSpPr>
        <p:spPr bwMode="auto">
          <a:xfrm>
            <a:off x="496888" y="3400425"/>
            <a:ext cx="6137275" cy="57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21" tIns="43311" rIns="86621" bIns="43311">
            <a:spAutoFit/>
          </a:bodyP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433388"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8667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298575"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731963"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1891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463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1035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607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600" b="1" dirty="0" smtClean="0">
                <a:latin typeface="Arial" panose="020B0604020202020204" pitchFamily="34" charset="0"/>
                <a:ea typeface="Meiryo UI" pitchFamily="50" charset="-128"/>
                <a:cs typeface="Arial" panose="020B0604020202020204" pitchFamily="34" charset="0"/>
              </a:rPr>
              <a:t>Displayed images are as clear as Full-HD TV images and allow for effective visual communication.</a:t>
            </a:r>
            <a:endParaRPr lang="ja-JP" altLang="en-US" sz="1600" b="1" dirty="0">
              <a:latin typeface="Arial" panose="020B0604020202020204" pitchFamily="34" charset="0"/>
              <a:ea typeface="Meiryo UI" pitchFamily="50" charset="-128"/>
              <a:cs typeface="Arial" panose="020B0604020202020204" pitchFamily="34" charset="0"/>
            </a:endParaRPr>
          </a:p>
        </p:txBody>
      </p:sp>
      <p:pic>
        <p:nvPicPr>
          <p:cNvPr id="39"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2708275"/>
            <a:ext cx="2060575"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17"/>
          <p:cNvSpPr txBox="1">
            <a:spLocks noChangeArrowheads="1"/>
          </p:cNvSpPr>
          <p:nvPr/>
        </p:nvSpPr>
        <p:spPr bwMode="auto">
          <a:xfrm>
            <a:off x="565151" y="4643810"/>
            <a:ext cx="6023073" cy="82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621" tIns="43311" rIns="86621" bIns="43311">
            <a:spAutoFit/>
          </a:bodyP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433388"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8667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298575"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731963"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1891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463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1035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607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600" b="1" dirty="0" smtClean="0">
                <a:latin typeface="Arial" panose="020B0604020202020204" pitchFamily="34" charset="0"/>
                <a:ea typeface="Meiryo UI" pitchFamily="50" charset="-128"/>
                <a:cs typeface="Arial" panose="020B0604020202020204" pitchFamily="34" charset="0"/>
              </a:rPr>
              <a:t>There are hardly any delays or interruptions even when two people speak at the same time. You can enjoy smooth, natural conversations as if you were all in the same room.</a:t>
            </a:r>
            <a:endParaRPr lang="ja-JP" altLang="en-US" sz="1600" b="1" dirty="0">
              <a:latin typeface="Arial" panose="020B0604020202020204" pitchFamily="34" charset="0"/>
              <a:ea typeface="Meiryo UI" pitchFamily="50" charset="-128"/>
              <a:cs typeface="Arial" panose="020B0604020202020204" pitchFamily="34" charset="0"/>
            </a:endParaRPr>
          </a:p>
        </p:txBody>
      </p:sp>
      <p:cxnSp>
        <p:nvCxnSpPr>
          <p:cNvPr id="41" name="直線コネクタ 24"/>
          <p:cNvCxnSpPr/>
          <p:nvPr/>
        </p:nvCxnSpPr>
        <p:spPr>
          <a:xfrm>
            <a:off x="466725" y="6126163"/>
            <a:ext cx="55911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Text Box 19"/>
          <p:cNvSpPr txBox="1">
            <a:spLocks noChangeArrowheads="1"/>
          </p:cNvSpPr>
          <p:nvPr/>
        </p:nvSpPr>
        <p:spPr bwMode="auto">
          <a:xfrm>
            <a:off x="563563" y="6148388"/>
            <a:ext cx="8256909" cy="57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621" tIns="43311" rIns="86621" bIns="43311">
            <a:spAutoFit/>
          </a:bodyPr>
          <a:lstStyle>
            <a:lvl1pPr defTabSz="866775" eaLnBrk="0" hangingPunct="0">
              <a:spcBef>
                <a:spcPct val="20000"/>
              </a:spcBef>
              <a:buChar char="•"/>
              <a:defRPr kumimoji="1" sz="3200">
                <a:solidFill>
                  <a:schemeClr val="tx1"/>
                </a:solidFill>
                <a:latin typeface="Arial" charset="0"/>
                <a:ea typeface="ＭＳ Ｐゴシック" pitchFamily="50" charset="-128"/>
              </a:defRPr>
            </a:lvl1pPr>
            <a:lvl2pPr marL="433388" indent="-269875" defTabSz="866775" eaLnBrk="0" hangingPunct="0">
              <a:spcBef>
                <a:spcPct val="20000"/>
              </a:spcBef>
              <a:buChar char="–"/>
              <a:defRPr kumimoji="1" sz="2800">
                <a:solidFill>
                  <a:schemeClr val="tx1"/>
                </a:solidFill>
                <a:latin typeface="Arial" charset="0"/>
                <a:ea typeface="ＭＳ Ｐゴシック" pitchFamily="50" charset="-128"/>
              </a:defRPr>
            </a:lvl2pPr>
            <a:lvl3pPr marL="866775" indent="-215900" defTabSz="866775" eaLnBrk="0" hangingPunct="0">
              <a:spcBef>
                <a:spcPct val="20000"/>
              </a:spcBef>
              <a:buChar char="•"/>
              <a:defRPr kumimoji="1" sz="2400">
                <a:solidFill>
                  <a:schemeClr val="tx1"/>
                </a:solidFill>
                <a:latin typeface="Arial" charset="0"/>
                <a:ea typeface="ＭＳ Ｐゴシック" pitchFamily="50" charset="-128"/>
              </a:defRPr>
            </a:lvl3pPr>
            <a:lvl4pPr marL="1298575" indent="-217488" defTabSz="866775" eaLnBrk="0" hangingPunct="0">
              <a:spcBef>
                <a:spcPct val="20000"/>
              </a:spcBef>
              <a:buChar char="–"/>
              <a:defRPr kumimoji="1" sz="2000">
                <a:solidFill>
                  <a:schemeClr val="tx1"/>
                </a:solidFill>
                <a:latin typeface="Arial" charset="0"/>
                <a:ea typeface="ＭＳ Ｐゴシック" pitchFamily="50" charset="-128"/>
              </a:defRPr>
            </a:lvl4pPr>
            <a:lvl5pPr marL="1731963" indent="-217488" defTabSz="866775" eaLnBrk="0" hangingPunct="0">
              <a:spcBef>
                <a:spcPct val="20000"/>
              </a:spcBef>
              <a:buChar char="»"/>
              <a:defRPr kumimoji="1" sz="2000">
                <a:solidFill>
                  <a:schemeClr val="tx1"/>
                </a:solidFill>
                <a:latin typeface="Arial" charset="0"/>
                <a:ea typeface="ＭＳ Ｐゴシック" pitchFamily="50" charset="-128"/>
              </a:defRPr>
            </a:lvl5pPr>
            <a:lvl6pPr marL="21891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463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1035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60763" indent="-217488" defTabSz="866775"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600" b="1" dirty="0" smtClean="0">
                <a:latin typeface="Arial" panose="020B0604020202020204" pitchFamily="34" charset="0"/>
                <a:ea typeface="Meiryo UI" pitchFamily="50" charset="-128"/>
                <a:cs typeface="Arial" panose="020B0604020202020204" pitchFamily="34" charset="0"/>
              </a:rPr>
              <a:t>Even if the bandwidth decreases after communication starts, clear communication is maintained according to the communication line condition.</a:t>
            </a:r>
            <a:endParaRPr lang="ja-JP" altLang="en-US" sz="1600" b="1" dirty="0">
              <a:latin typeface="Arial" panose="020B0604020202020204" pitchFamily="34" charset="0"/>
              <a:ea typeface="Meiryo UI" pitchFamily="50" charset="-128"/>
              <a:cs typeface="Arial" panose="020B0604020202020204" pitchFamily="34" charset="0"/>
            </a:endParaRPr>
          </a:p>
        </p:txBody>
      </p:sp>
      <p:sp>
        <p:nvSpPr>
          <p:cNvPr id="43" name="テキスト ボックス 15"/>
          <p:cNvSpPr txBox="1">
            <a:spLocks noChangeArrowheads="1"/>
          </p:cNvSpPr>
          <p:nvPr/>
        </p:nvSpPr>
        <p:spPr bwMode="auto">
          <a:xfrm>
            <a:off x="6732240" y="2636912"/>
            <a:ext cx="1944216" cy="246221"/>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00" b="1" dirty="0" smtClean="0">
                <a:latin typeface="Arial" panose="020B0604020202020204" pitchFamily="34" charset="0"/>
                <a:ea typeface="Meiryo UI" pitchFamily="50" charset="-128"/>
                <a:cs typeface="Arial" panose="020B0604020202020204" pitchFamily="34" charset="0"/>
              </a:rPr>
              <a:t>[ Full HD Resolution ]</a:t>
            </a:r>
            <a:endParaRPr lang="ja-JP" altLang="en-US" sz="1000" b="1" dirty="0">
              <a:latin typeface="Arial" panose="020B0604020202020204" pitchFamily="34" charset="0"/>
              <a:ea typeface="Meiryo UI" pitchFamily="50" charset="-128"/>
              <a:cs typeface="Arial" panose="020B0604020202020204" pitchFamily="34" charset="0"/>
            </a:endParaRPr>
          </a:p>
        </p:txBody>
      </p:sp>
      <p:sp>
        <p:nvSpPr>
          <p:cNvPr id="44" name="テキスト ボックス 15"/>
          <p:cNvSpPr txBox="1">
            <a:spLocks noChangeArrowheads="1"/>
          </p:cNvSpPr>
          <p:nvPr/>
        </p:nvSpPr>
        <p:spPr bwMode="auto">
          <a:xfrm>
            <a:off x="6732240" y="4149080"/>
            <a:ext cx="2088232" cy="400110"/>
          </a:xfrm>
          <a:prstGeom prst="rect">
            <a:avLst/>
          </a:prstGeom>
          <a:solidFill>
            <a:schemeClr val="bg1"/>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000" b="1" dirty="0" smtClean="0">
                <a:latin typeface="Arial" panose="020B0604020202020204" pitchFamily="34" charset="0"/>
                <a:ea typeface="Meiryo UI" pitchFamily="50" charset="-128"/>
                <a:cs typeface="Arial" panose="020B0604020202020204" pitchFamily="34" charset="0"/>
              </a:rPr>
              <a:t>[ Easy to hear even when two people talk simultaneously ]</a:t>
            </a:r>
            <a:endParaRPr lang="ja-JP" altLang="en-US" sz="1000" b="1" dirty="0">
              <a:latin typeface="Arial" panose="020B0604020202020204" pitchFamily="34" charset="0"/>
              <a:ea typeface="Meiryo UI" pitchFamily="50" charset="-128"/>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529711"/>
            <a:ext cx="2462559" cy="105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00" dirty="0">
              <a:cs typeface="Arial" panose="020B0604020202020204" pitchFamily="34" charset="0"/>
            </a:endParaRPr>
          </a:p>
        </p:txBody>
      </p:sp>
      <p:sp>
        <p:nvSpPr>
          <p:cNvPr id="49" name="テキスト ボックス 27"/>
          <p:cNvSpPr txBox="1">
            <a:spLocks noChangeArrowheads="1"/>
          </p:cNvSpPr>
          <p:nvPr/>
        </p:nvSpPr>
        <p:spPr bwMode="auto">
          <a:xfrm>
            <a:off x="323968" y="855663"/>
            <a:ext cx="396000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4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 </a:t>
            </a:r>
            <a:r>
              <a:rPr lang="en-US" altLang="ja-JP" sz="24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HDVC </a:t>
            </a:r>
            <a:r>
              <a:rPr lang="ja-JP" altLang="en-US" sz="24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a:t>
            </a:r>
            <a:endParaRPr lang="ja-JP" altLang="en-US" sz="24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51" name="テキスト ボックス 29"/>
          <p:cNvSpPr txBox="1">
            <a:spLocks noChangeArrowheads="1"/>
          </p:cNvSpPr>
          <p:nvPr/>
        </p:nvSpPr>
        <p:spPr bwMode="auto">
          <a:xfrm>
            <a:off x="323968" y="1538789"/>
            <a:ext cx="396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42900" indent="-342900" eaLnBrk="1" hangingPunct="1">
              <a:spcBef>
                <a:spcPct val="0"/>
              </a:spcBef>
              <a:buFont typeface="+mj-lt"/>
              <a:buAutoNum type="arabicPeriod"/>
            </a:pPr>
            <a:r>
              <a:rPr lang="en-US" altLang="ja-JP" sz="1400" dirty="0" smtClean="0">
                <a:latin typeface="Arial" panose="020B0604020202020204" pitchFamily="34" charset="0"/>
                <a:ea typeface="Meiryo UI" pitchFamily="50" charset="-128"/>
                <a:cs typeface="Arial" panose="020B0604020202020204" pitchFamily="34" charset="0"/>
              </a:rPr>
              <a:t>Power ON the Display, Camera and the HDVC.</a:t>
            </a:r>
            <a:endParaRPr lang="en-US" altLang="ja-JP" sz="1400" dirty="0">
              <a:latin typeface="Arial" panose="020B0604020202020204" pitchFamily="34" charset="0"/>
              <a:ea typeface="Meiryo UI" pitchFamily="50" charset="-128"/>
              <a:cs typeface="Arial" panose="020B0604020202020204" pitchFamily="34" charset="0"/>
            </a:endParaRPr>
          </a:p>
          <a:p>
            <a:pPr marL="342900" indent="-342900" eaLnBrk="1" hangingPunct="1">
              <a:spcBef>
                <a:spcPct val="0"/>
              </a:spcBef>
              <a:buFont typeface="+mj-lt"/>
              <a:buAutoNum type="arabicPeriod"/>
            </a:pPr>
            <a:r>
              <a:rPr lang="en-US" altLang="ja-JP" sz="1400" dirty="0" smtClean="0">
                <a:latin typeface="Arial" panose="020B0604020202020204" pitchFamily="34" charset="0"/>
                <a:ea typeface="Meiryo UI" pitchFamily="50" charset="-128"/>
                <a:cs typeface="Arial" panose="020B0604020202020204" pitchFamily="34" charset="0"/>
              </a:rPr>
              <a:t>Select desired connection site from the one-touch dial by using remote controller.</a:t>
            </a:r>
            <a:endParaRPr lang="en-US" altLang="ja-JP" sz="1400" dirty="0">
              <a:latin typeface="Arial" panose="020B0604020202020204" pitchFamily="34" charset="0"/>
              <a:ea typeface="Meiryo UI" pitchFamily="50" charset="-128"/>
              <a:cs typeface="Arial" panose="020B0604020202020204" pitchFamily="34" charset="0"/>
            </a:endParaRPr>
          </a:p>
        </p:txBody>
      </p:sp>
      <p:pic>
        <p:nvPicPr>
          <p:cNvPr id="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60" y="3970560"/>
            <a:ext cx="3629025" cy="169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Lst>
        </p:spPr>
      </p:pic>
      <p:pic>
        <p:nvPicPr>
          <p:cNvPr id="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785" y="3330798"/>
            <a:ext cx="1906587" cy="112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テキスト ボックス 12"/>
          <p:cNvSpPr txBox="1">
            <a:spLocks noChangeArrowheads="1"/>
          </p:cNvSpPr>
          <p:nvPr/>
        </p:nvSpPr>
        <p:spPr bwMode="auto">
          <a:xfrm>
            <a:off x="179388" y="5661248"/>
            <a:ext cx="87137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smtClean="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In case of Web Conferencing, it requires a several steps to until becomes connection done. HDVC requires minimum steps.</a:t>
            </a:r>
            <a:endParaRPr lang="en-US" altLang="ja-JP" sz="2000" b="1" dirty="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58" name="テキスト ボックス 13"/>
          <p:cNvSpPr txBox="1">
            <a:spLocks noChangeArrowheads="1"/>
          </p:cNvSpPr>
          <p:nvPr/>
        </p:nvSpPr>
        <p:spPr bwMode="auto">
          <a:xfrm>
            <a:off x="250825" y="6361113"/>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200" i="1" dirty="0" smtClean="0">
                <a:latin typeface="Arial" panose="020B0604020202020204" pitchFamily="34" charset="0"/>
                <a:ea typeface="Meiryo UI" pitchFamily="50" charset="-128"/>
                <a:cs typeface="Arial" panose="020B0604020202020204" pitchFamily="34" charset="0"/>
              </a:rPr>
              <a:t>Note: Depends on type of Web Conferencing, the connection procedure will be different. The above estimated time is just for your reference.</a:t>
            </a:r>
            <a:endParaRPr lang="ja-JP" altLang="en-US" sz="1200" i="1" dirty="0">
              <a:latin typeface="Arial" panose="020B0604020202020204" pitchFamily="34" charset="0"/>
              <a:ea typeface="Meiryo UI" pitchFamily="50" charset="-128"/>
              <a:cs typeface="Arial" panose="020B0604020202020204" pitchFamily="34" charset="0"/>
            </a:endParaRPr>
          </a:p>
        </p:txBody>
      </p:sp>
      <p:sp>
        <p:nvSpPr>
          <p:cNvPr id="59"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Comparison </a:t>
            </a:r>
            <a:r>
              <a:rPr lang="en-US" altLang="ja-JP" sz="1400" dirty="0" smtClean="0">
                <a:solidFill>
                  <a:srgbClr val="FF0000"/>
                </a:solidFill>
                <a:latin typeface="Arial Black" panose="020B0A04020102020204" pitchFamily="34" charset="0"/>
                <a:ea typeface="HGP創英角ｺﾞｼｯｸUB" pitchFamily="50" charset="-128"/>
              </a:rPr>
              <a:t>“Procedure until becomes connection done”</a:t>
            </a:r>
            <a:endParaRPr lang="ja-JP" altLang="en-US" sz="1050" dirty="0">
              <a:solidFill>
                <a:srgbClr val="FF0000"/>
              </a:solidFill>
              <a:latin typeface="Arial Black" panose="020B0A04020102020204" pitchFamily="34" charset="0"/>
              <a:ea typeface="HGP創英角ｺﾞｼｯｸUB" pitchFamily="50" charset="-128"/>
            </a:endParaRPr>
          </a:p>
        </p:txBody>
      </p:sp>
      <p:sp>
        <p:nvSpPr>
          <p:cNvPr id="60" name="テキスト ボックス 38"/>
          <p:cNvSpPr txBox="1">
            <a:spLocks noChangeArrowheads="1"/>
          </p:cNvSpPr>
          <p:nvPr/>
        </p:nvSpPr>
        <p:spPr bwMode="auto">
          <a:xfrm>
            <a:off x="539993" y="2492896"/>
            <a:ext cx="35283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2000" b="1" dirty="0" smtClean="0">
                <a:solidFill>
                  <a:srgbClr val="FF0000"/>
                </a:solidFill>
                <a:latin typeface="Arial" panose="020B0604020202020204" pitchFamily="34" charset="0"/>
                <a:ea typeface="Meiryo UI" pitchFamily="50" charset="-128"/>
                <a:cs typeface="Arial" panose="020B0604020202020204" pitchFamily="34" charset="0"/>
              </a:rPr>
              <a:t>Estimated Total Time: Approx. 2 min.</a:t>
            </a:r>
            <a:endParaRPr lang="ja-JP" altLang="en-US" sz="2000" b="1" dirty="0">
              <a:solidFill>
                <a:srgbClr val="FF0000"/>
              </a:solidFill>
              <a:latin typeface="Arial" panose="020B0604020202020204" pitchFamily="34" charset="0"/>
              <a:ea typeface="Meiryo UI" pitchFamily="50" charset="-128"/>
              <a:cs typeface="Arial" panose="020B0604020202020204" pitchFamily="34" charset="0"/>
            </a:endParaRPr>
          </a:p>
        </p:txBody>
      </p:sp>
      <p:cxnSp>
        <p:nvCxnSpPr>
          <p:cNvPr id="16" name="直線コネクタ 4"/>
          <p:cNvCxnSpPr>
            <a:cxnSpLocks noChangeShapeType="1"/>
          </p:cNvCxnSpPr>
          <p:nvPr/>
        </p:nvCxnSpPr>
        <p:spPr bwMode="auto">
          <a:xfrm>
            <a:off x="4500563" y="925513"/>
            <a:ext cx="0" cy="4591050"/>
          </a:xfrm>
          <a:prstGeom prst="line">
            <a:avLst/>
          </a:prstGeom>
          <a:noFill/>
          <a:ln w="28575" algn="ctr">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5"/>
          <p:cNvSpPr txBox="1">
            <a:spLocks noChangeArrowheads="1"/>
          </p:cNvSpPr>
          <p:nvPr/>
        </p:nvSpPr>
        <p:spPr bwMode="auto">
          <a:xfrm>
            <a:off x="4716016" y="855663"/>
            <a:ext cx="396000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4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 </a:t>
            </a:r>
            <a:r>
              <a:rPr lang="en-US" altLang="ja-JP" sz="24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Web Conferencing </a:t>
            </a:r>
            <a:r>
              <a:rPr lang="ja-JP" altLang="en-US" sz="24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a:t>
            </a:r>
            <a:endParaRPr lang="ja-JP" altLang="en-US" sz="24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19" name="テキスト ボックス 6"/>
          <p:cNvSpPr txBox="1">
            <a:spLocks noChangeArrowheads="1"/>
          </p:cNvSpPr>
          <p:nvPr/>
        </p:nvSpPr>
        <p:spPr bwMode="auto">
          <a:xfrm>
            <a:off x="4716017" y="1541691"/>
            <a:ext cx="395999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42900" indent="-342900" eaLnBrk="1" hangingPunct="1">
              <a:spcBef>
                <a:spcPct val="0"/>
              </a:spcBef>
              <a:buFont typeface="+mj-lt"/>
              <a:buAutoNum type="arabicPeriod"/>
            </a:pPr>
            <a:r>
              <a:rPr lang="en-US" altLang="ja-JP" sz="1400" dirty="0" smtClean="0">
                <a:latin typeface="Arial" panose="020B0604020202020204" pitchFamily="34" charset="0"/>
                <a:ea typeface="Meiryo UI" pitchFamily="50" charset="-128"/>
                <a:cs typeface="Arial" panose="020B0604020202020204" pitchFamily="34" charset="0"/>
              </a:rPr>
              <a:t>Power ON the PC.</a:t>
            </a:r>
            <a:endParaRPr lang="en-US" altLang="ja-JP" sz="1400" dirty="0">
              <a:latin typeface="Arial" panose="020B0604020202020204" pitchFamily="34" charset="0"/>
              <a:ea typeface="Meiryo UI" pitchFamily="50" charset="-128"/>
              <a:cs typeface="Arial" panose="020B0604020202020204" pitchFamily="34" charset="0"/>
            </a:endParaRPr>
          </a:p>
          <a:p>
            <a:pPr marL="342900" indent="-342900" eaLnBrk="1" hangingPunct="1">
              <a:spcBef>
                <a:spcPct val="0"/>
              </a:spcBef>
              <a:buFont typeface="+mj-lt"/>
              <a:buAutoNum type="arabicPeriod"/>
            </a:pPr>
            <a:r>
              <a:rPr lang="en-US" altLang="ja-JP" sz="1400" dirty="0" smtClean="0">
                <a:latin typeface="Arial" panose="020B0604020202020204" pitchFamily="34" charset="0"/>
                <a:ea typeface="Meiryo UI" pitchFamily="50" charset="-128"/>
                <a:cs typeface="Arial" panose="020B0604020202020204" pitchFamily="34" charset="0"/>
              </a:rPr>
              <a:t>Input ID and Password in Windows.</a:t>
            </a:r>
            <a:endParaRPr lang="en-US" altLang="ja-JP" sz="1400" dirty="0">
              <a:latin typeface="Arial" panose="020B0604020202020204" pitchFamily="34" charset="0"/>
              <a:ea typeface="Meiryo UI" pitchFamily="50" charset="-128"/>
              <a:cs typeface="Arial" panose="020B0604020202020204" pitchFamily="34" charset="0"/>
            </a:endParaRPr>
          </a:p>
          <a:p>
            <a:pPr marL="342900" indent="-342900" eaLnBrk="1" hangingPunct="1">
              <a:spcBef>
                <a:spcPct val="0"/>
              </a:spcBef>
              <a:buFont typeface="+mj-lt"/>
              <a:buAutoNum type="arabicPeriod"/>
            </a:pPr>
            <a:r>
              <a:rPr lang="en-US" altLang="ja-JP" sz="1400" dirty="0" smtClean="0">
                <a:latin typeface="Arial" panose="020B0604020202020204" pitchFamily="34" charset="0"/>
                <a:ea typeface="Meiryo UI" pitchFamily="50" charset="-128"/>
                <a:cs typeface="Arial" panose="020B0604020202020204" pitchFamily="34" charset="0"/>
              </a:rPr>
              <a:t>Connect Web Camera,  Microphone and Speakers to the PC.</a:t>
            </a:r>
            <a:endParaRPr lang="en-US" altLang="ja-JP" sz="1400" dirty="0">
              <a:latin typeface="Arial" panose="020B0604020202020204" pitchFamily="34" charset="0"/>
              <a:ea typeface="Meiryo UI" pitchFamily="50" charset="-128"/>
              <a:cs typeface="Arial" panose="020B0604020202020204" pitchFamily="34" charset="0"/>
            </a:endParaRPr>
          </a:p>
          <a:p>
            <a:pPr marL="342900" indent="-342900" eaLnBrk="1" hangingPunct="1">
              <a:spcBef>
                <a:spcPct val="0"/>
              </a:spcBef>
              <a:buFont typeface="+mj-lt"/>
              <a:buAutoNum type="arabicPeriod"/>
            </a:pPr>
            <a:r>
              <a:rPr lang="en-US" altLang="ja-JP" sz="1400" dirty="0" smtClean="0">
                <a:latin typeface="Arial" panose="020B0604020202020204" pitchFamily="34" charset="0"/>
                <a:ea typeface="Meiryo UI" pitchFamily="50" charset="-128"/>
                <a:cs typeface="Arial" panose="020B0604020202020204" pitchFamily="34" charset="0"/>
              </a:rPr>
              <a:t>Execute the Internet browser.</a:t>
            </a:r>
            <a:endParaRPr lang="en-US" altLang="ja-JP" sz="1400" dirty="0">
              <a:latin typeface="Arial" panose="020B0604020202020204" pitchFamily="34" charset="0"/>
              <a:ea typeface="Meiryo UI" pitchFamily="50" charset="-128"/>
              <a:cs typeface="Arial" panose="020B0604020202020204" pitchFamily="34" charset="0"/>
            </a:endParaRPr>
          </a:p>
          <a:p>
            <a:pPr marL="342900" indent="-342900" eaLnBrk="1" hangingPunct="1">
              <a:spcBef>
                <a:spcPct val="0"/>
              </a:spcBef>
              <a:buFont typeface="+mj-lt"/>
              <a:buAutoNum type="arabicPeriod"/>
            </a:pPr>
            <a:r>
              <a:rPr lang="en-US" altLang="ja-JP" sz="1400" dirty="0" smtClean="0">
                <a:latin typeface="Arial" panose="020B0604020202020204" pitchFamily="34" charset="0"/>
                <a:ea typeface="Meiryo UI" pitchFamily="50" charset="-128"/>
                <a:cs typeface="Arial" panose="020B0604020202020204" pitchFamily="34" charset="0"/>
              </a:rPr>
              <a:t>Access to the URL of the Web Conferencing, and input ID and Password to login.</a:t>
            </a:r>
            <a:endParaRPr lang="en-US" altLang="ja-JP" sz="1400" dirty="0">
              <a:latin typeface="Arial" panose="020B0604020202020204" pitchFamily="34" charset="0"/>
              <a:ea typeface="Meiryo UI" pitchFamily="50" charset="-128"/>
              <a:cs typeface="Arial" panose="020B0604020202020204" pitchFamily="34" charset="0"/>
            </a:endParaRPr>
          </a:p>
          <a:p>
            <a:pPr marL="342900" indent="-342900" eaLnBrk="1" hangingPunct="1">
              <a:spcBef>
                <a:spcPct val="0"/>
              </a:spcBef>
              <a:buFont typeface="+mj-lt"/>
              <a:buAutoNum type="arabicPeriod"/>
            </a:pPr>
            <a:r>
              <a:rPr lang="en-US" altLang="ja-JP" sz="1400" dirty="0" smtClean="0">
                <a:latin typeface="Arial" panose="020B0604020202020204" pitchFamily="34" charset="0"/>
                <a:ea typeface="Meiryo UI" pitchFamily="50" charset="-128"/>
                <a:cs typeface="Arial" panose="020B0604020202020204" pitchFamily="34" charset="0"/>
              </a:rPr>
              <a:t>Select conference room to enter.</a:t>
            </a:r>
            <a:endParaRPr lang="ja-JP" altLang="en-US" sz="1400" dirty="0">
              <a:latin typeface="Arial" panose="020B0604020202020204" pitchFamily="34" charset="0"/>
              <a:ea typeface="Meiryo UI" pitchFamily="50" charset="-128"/>
              <a:cs typeface="Arial" panose="020B0604020202020204" pitchFamily="34" charset="0"/>
            </a:endParaRPr>
          </a:p>
        </p:txBody>
      </p:sp>
      <p:pic>
        <p:nvPicPr>
          <p:cNvPr id="20" name="Picture 5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704" y="4271615"/>
            <a:ext cx="17700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38"/>
          <p:cNvSpPr txBox="1">
            <a:spLocks noChangeArrowheads="1"/>
          </p:cNvSpPr>
          <p:nvPr/>
        </p:nvSpPr>
        <p:spPr bwMode="auto">
          <a:xfrm>
            <a:off x="5003608" y="3585210"/>
            <a:ext cx="35283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2000" b="1" dirty="0" smtClean="0">
                <a:solidFill>
                  <a:srgbClr val="FF0000"/>
                </a:solidFill>
                <a:latin typeface="Arial" panose="020B0604020202020204" pitchFamily="34" charset="0"/>
                <a:ea typeface="Meiryo UI" pitchFamily="50" charset="-128"/>
                <a:cs typeface="Arial" panose="020B0604020202020204" pitchFamily="34" charset="0"/>
              </a:rPr>
              <a:t>Estimated Total Time: Approx. 5 min.</a:t>
            </a:r>
            <a:endParaRPr lang="ja-JP" altLang="en-US" sz="2000" b="1" dirty="0">
              <a:solidFill>
                <a:srgbClr val="FF0000"/>
              </a:solidFill>
              <a:latin typeface="Arial" panose="020B0604020202020204" pitchFamily="34" charset="0"/>
              <a:ea typeface="Meiryo UI" pitchFamily="50"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436" name="Line 4"/>
          <p:cNvSpPr>
            <a:spLocks noChangeShapeType="1"/>
          </p:cNvSpPr>
          <p:nvPr/>
        </p:nvSpPr>
        <p:spPr bwMode="auto">
          <a:xfrm>
            <a:off x="0" y="692150"/>
            <a:ext cx="9144000" cy="0"/>
          </a:xfrm>
          <a:prstGeom prst="line">
            <a:avLst/>
          </a:prstGeom>
          <a:noFill/>
          <a:ln w="762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 name="Text Box 49"/>
          <p:cNvSpPr txBox="1">
            <a:spLocks noChangeArrowheads="1"/>
          </p:cNvSpPr>
          <p:nvPr/>
        </p:nvSpPr>
        <p:spPr bwMode="auto">
          <a:xfrm>
            <a:off x="322263" y="836613"/>
            <a:ext cx="8570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smtClean="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When comparing Web Conferencing and Video Conferencing, there are following advantages from the functions point of view.</a:t>
            </a:r>
            <a:endParaRPr lang="ja-JP" altLang="en-US" sz="20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7" name="テキスト ボックス 1"/>
          <p:cNvSpPr txBox="1">
            <a:spLocks noChangeArrowheads="1"/>
          </p:cNvSpPr>
          <p:nvPr/>
        </p:nvSpPr>
        <p:spPr bwMode="auto">
          <a:xfrm>
            <a:off x="323850" y="1851025"/>
            <a:ext cx="8496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b="1" dirty="0" smtClean="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 </a:t>
            </a:r>
            <a:r>
              <a:rPr lang="en-US" altLang="ja-JP" sz="2400" b="1" dirty="0" smtClean="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Multiple Simultaneous Connections</a:t>
            </a:r>
            <a:endParaRPr lang="en-US" altLang="ja-JP" sz="2400" b="1" dirty="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a:p>
            <a:pPr lvl="1" eaLnBrk="1" hangingPunct="1">
              <a:spcBef>
                <a:spcPct val="0"/>
              </a:spcBef>
              <a:buFont typeface="Wingdings" panose="05000000000000000000" pitchFamily="2" charset="2"/>
              <a:buChar char="ü"/>
            </a:pPr>
            <a:r>
              <a:rPr lang="en-US" altLang="ja-JP" sz="1600" b="1" dirty="0" smtClean="0">
                <a:latin typeface="Arial" panose="020B0604020202020204" pitchFamily="34" charset="0"/>
                <a:ea typeface="Meiryo UI" pitchFamily="50" charset="-128"/>
                <a:cs typeface="Arial" panose="020B0604020202020204" pitchFamily="34" charset="0"/>
              </a:rPr>
              <a:t>There is Multiple Simultaneous Connection service, such as 20 sites or 50 sites stuff like a that.</a:t>
            </a:r>
          </a:p>
          <a:p>
            <a:pPr lvl="1" eaLnBrk="1" hangingPunct="1">
              <a:spcBef>
                <a:spcPct val="0"/>
              </a:spcBef>
              <a:buFont typeface="Wingdings" panose="05000000000000000000" pitchFamily="2" charset="2"/>
              <a:buChar char="ü"/>
            </a:pPr>
            <a:endParaRPr lang="en-US" altLang="ja-JP" sz="1200" b="1" dirty="0" smtClean="0">
              <a:latin typeface="Arial" panose="020B0604020202020204" pitchFamily="34" charset="0"/>
              <a:ea typeface="Meiryo UI" pitchFamily="50" charset="-128"/>
              <a:cs typeface="Arial" panose="020B0604020202020204" pitchFamily="34" charset="0"/>
            </a:endParaRPr>
          </a:p>
          <a:p>
            <a:pPr marL="457200" lvl="1" indent="0" eaLnBrk="1" hangingPunct="1">
              <a:spcBef>
                <a:spcPct val="0"/>
              </a:spcBef>
              <a:buNone/>
            </a:pPr>
            <a:r>
              <a:rPr lang="en-US" altLang="ja-JP" sz="1200" i="1" dirty="0" smtClean="0">
                <a:solidFill>
                  <a:srgbClr val="FF0000"/>
                </a:solidFill>
                <a:latin typeface="Arial" panose="020B0604020202020204" pitchFamily="34" charset="0"/>
                <a:ea typeface="Meiryo UI" pitchFamily="50" charset="-128"/>
                <a:cs typeface="Arial" panose="020B0604020202020204" pitchFamily="34" charset="0"/>
              </a:rPr>
              <a:t>Note: </a:t>
            </a:r>
            <a:r>
              <a:rPr lang="en-US" altLang="ja-JP" sz="1200" i="1" dirty="0" smtClean="0">
                <a:latin typeface="Arial" panose="020B0604020202020204" pitchFamily="34" charset="0"/>
                <a:ea typeface="Meiryo UI" pitchFamily="50" charset="-128"/>
                <a:cs typeface="Arial" panose="020B0604020202020204" pitchFamily="34" charset="0"/>
              </a:rPr>
              <a:t>The running cost will be increased depend on number of connectivity.</a:t>
            </a:r>
            <a:endParaRPr lang="ja-JP" altLang="en-US" sz="1200" i="1" dirty="0">
              <a:latin typeface="Arial" panose="020B0604020202020204" pitchFamily="34" charset="0"/>
              <a:ea typeface="Meiryo UI" pitchFamily="50" charset="-128"/>
              <a:cs typeface="Arial" panose="020B0604020202020204" pitchFamily="34" charset="0"/>
            </a:endParaRPr>
          </a:p>
        </p:txBody>
      </p:sp>
      <p:sp>
        <p:nvSpPr>
          <p:cNvPr id="8" name="テキスト ボックス 17"/>
          <p:cNvSpPr txBox="1">
            <a:spLocks noChangeArrowheads="1"/>
          </p:cNvSpPr>
          <p:nvPr/>
        </p:nvSpPr>
        <p:spPr bwMode="auto">
          <a:xfrm>
            <a:off x="333375" y="3212976"/>
            <a:ext cx="84963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b="1" dirty="0" smtClean="0">
                <a:solidFill>
                  <a:schemeClr val="accent2"/>
                </a:solidFill>
                <a:latin typeface="Arial" panose="020B0604020202020204" pitchFamily="34" charset="0"/>
                <a:ea typeface="Meiryo UI" pitchFamily="50" charset="-128"/>
                <a:cs typeface="Arial" panose="020B0604020202020204" pitchFamily="34" charset="0"/>
              </a:rPr>
              <a:t>■ </a:t>
            </a:r>
            <a:r>
              <a:rPr lang="en-US" altLang="ja-JP" sz="2400" b="1" dirty="0" smtClean="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Internet Accessibility</a:t>
            </a:r>
            <a:endParaRPr lang="en-US" altLang="ja-JP" sz="24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a:p>
            <a:pPr lvl="1" eaLnBrk="1" hangingPunct="1">
              <a:spcBef>
                <a:spcPct val="0"/>
              </a:spcBef>
              <a:buFont typeface="Wingdings" panose="05000000000000000000" pitchFamily="2" charset="2"/>
              <a:buChar char="ü"/>
            </a:pPr>
            <a:r>
              <a:rPr lang="en-US" altLang="ja-JP" sz="1600" b="1" dirty="0" smtClean="0">
                <a:latin typeface="Arial" panose="020B0604020202020204" pitchFamily="34" charset="0"/>
                <a:ea typeface="Meiryo UI" pitchFamily="50" charset="-128"/>
                <a:cs typeface="Arial" panose="020B0604020202020204" pitchFamily="34" charset="0"/>
              </a:rPr>
              <a:t>Web Conferencing is available basically whenever there is Internet access.</a:t>
            </a:r>
          </a:p>
          <a:p>
            <a:pPr lvl="1" eaLnBrk="1" hangingPunct="1">
              <a:spcBef>
                <a:spcPct val="0"/>
              </a:spcBef>
              <a:buFont typeface="Wingdings" panose="05000000000000000000" pitchFamily="2" charset="2"/>
              <a:buChar char="ü"/>
            </a:pPr>
            <a:endParaRPr lang="en-US" altLang="ja-JP" sz="1200" b="1" dirty="0">
              <a:latin typeface="Arial" panose="020B0604020202020204" pitchFamily="34" charset="0"/>
              <a:ea typeface="Meiryo UI" pitchFamily="50" charset="-128"/>
              <a:cs typeface="Arial" panose="020B0604020202020204" pitchFamily="34" charset="0"/>
            </a:endParaRPr>
          </a:p>
          <a:p>
            <a:pPr marL="457200" lvl="1" indent="0" eaLnBrk="1" hangingPunct="1">
              <a:spcBef>
                <a:spcPct val="0"/>
              </a:spcBef>
              <a:buNone/>
            </a:pPr>
            <a:r>
              <a:rPr lang="en-US" altLang="ja-JP" sz="1200" i="1" dirty="0" smtClean="0">
                <a:solidFill>
                  <a:srgbClr val="FF0000"/>
                </a:solidFill>
                <a:latin typeface="Arial" panose="020B0604020202020204" pitchFamily="34" charset="0"/>
                <a:ea typeface="Meiryo UI" pitchFamily="50" charset="-128"/>
                <a:cs typeface="Arial" panose="020B0604020202020204" pitchFamily="34" charset="0"/>
              </a:rPr>
              <a:t>Note: </a:t>
            </a:r>
            <a:r>
              <a:rPr lang="en-US" altLang="ja-JP" sz="1200" i="1" dirty="0" smtClean="0">
                <a:latin typeface="Arial" panose="020B0604020202020204" pitchFamily="34" charset="0"/>
                <a:ea typeface="Meiryo UI" pitchFamily="50" charset="-128"/>
                <a:cs typeface="Arial" panose="020B0604020202020204" pitchFamily="34" charset="0"/>
              </a:rPr>
              <a:t>In case of  video conferencing, if the connection condition does not match such as router and Firewall so on, the communication can not be made.</a:t>
            </a:r>
          </a:p>
        </p:txBody>
      </p:sp>
      <p:sp>
        <p:nvSpPr>
          <p:cNvPr id="9" name="テキスト ボックス 18"/>
          <p:cNvSpPr txBox="1">
            <a:spLocks noChangeArrowheads="1"/>
          </p:cNvSpPr>
          <p:nvPr/>
        </p:nvSpPr>
        <p:spPr bwMode="auto">
          <a:xfrm>
            <a:off x="346075" y="4481513"/>
            <a:ext cx="84963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b="1" dirty="0" smtClean="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 </a:t>
            </a:r>
            <a:r>
              <a:rPr lang="en-US" altLang="ja-JP" sz="2400" b="1" dirty="0" smtClean="0">
                <a:solidFill>
                  <a:schemeClr val="accent2"/>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External Connection</a:t>
            </a:r>
            <a:endParaRPr lang="en-US" altLang="ja-JP" sz="2400" b="1" dirty="0">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a:p>
            <a:pPr lvl="1" eaLnBrk="1" hangingPunct="1">
              <a:spcBef>
                <a:spcPct val="0"/>
              </a:spcBef>
              <a:buFont typeface="Wingdings" panose="05000000000000000000" pitchFamily="2" charset="2"/>
              <a:buChar char="ü"/>
            </a:pPr>
            <a:r>
              <a:rPr lang="en-US" altLang="ja-JP" sz="1600" b="1" dirty="0" smtClean="0">
                <a:latin typeface="Arial" panose="020B0604020202020204" pitchFamily="34" charset="0"/>
                <a:ea typeface="Meiryo UI" pitchFamily="50" charset="-128"/>
                <a:cs typeface="Arial" panose="020B0604020202020204" pitchFamily="34" charset="0"/>
              </a:rPr>
              <a:t>Web Conferencing is possible to easy connect both Internal and External through the Internet. Also possible to connect from the invitation of the e-mail.</a:t>
            </a:r>
          </a:p>
          <a:p>
            <a:pPr lvl="1" eaLnBrk="1" hangingPunct="1">
              <a:spcBef>
                <a:spcPct val="0"/>
              </a:spcBef>
              <a:buFont typeface="Wingdings" panose="05000000000000000000" pitchFamily="2" charset="2"/>
              <a:buChar char="ü"/>
            </a:pPr>
            <a:endParaRPr lang="en-US" altLang="ja-JP" sz="1200" b="1" dirty="0" smtClean="0">
              <a:latin typeface="Arial" panose="020B0604020202020204" pitchFamily="34" charset="0"/>
              <a:ea typeface="Meiryo UI" pitchFamily="50" charset="-128"/>
              <a:cs typeface="Arial" panose="020B0604020202020204" pitchFamily="34" charset="0"/>
            </a:endParaRPr>
          </a:p>
          <a:p>
            <a:pPr marL="457200" lvl="1" indent="0" eaLnBrk="1" hangingPunct="1">
              <a:spcBef>
                <a:spcPct val="0"/>
              </a:spcBef>
              <a:buNone/>
            </a:pPr>
            <a:r>
              <a:rPr lang="en-US" altLang="ja-JP" sz="1200" i="1" dirty="0">
                <a:solidFill>
                  <a:srgbClr val="FF0000"/>
                </a:solidFill>
                <a:latin typeface="Arial" panose="020B0604020202020204" pitchFamily="34" charset="0"/>
                <a:ea typeface="Meiryo UI" pitchFamily="50" charset="-128"/>
                <a:cs typeface="Arial" panose="020B0604020202020204" pitchFamily="34" charset="0"/>
              </a:rPr>
              <a:t>Note: </a:t>
            </a:r>
            <a:r>
              <a:rPr lang="en-US" altLang="ja-JP" sz="1200" i="1" dirty="0">
                <a:latin typeface="Arial" panose="020B0604020202020204" pitchFamily="34" charset="0"/>
                <a:ea typeface="Meiryo UI" pitchFamily="50" charset="-128"/>
                <a:cs typeface="Arial" panose="020B0604020202020204" pitchFamily="34" charset="0"/>
              </a:rPr>
              <a:t>In case of  video conferencing, if the connection condition does not match such as router and Firewall so on, the communication can not be made</a:t>
            </a:r>
            <a:r>
              <a:rPr lang="en-US" altLang="ja-JP" sz="1200" i="1" dirty="0" smtClean="0">
                <a:latin typeface="Arial" panose="020B0604020202020204" pitchFamily="34" charset="0"/>
                <a:ea typeface="Meiryo UI" pitchFamily="50" charset="-128"/>
                <a:cs typeface="Arial" panose="020B0604020202020204" pitchFamily="34" charset="0"/>
              </a:rPr>
              <a:t>.</a:t>
            </a:r>
            <a:endParaRPr lang="en-US" altLang="ja-JP" sz="1200" i="1" dirty="0">
              <a:latin typeface="Arial" panose="020B0604020202020204" pitchFamily="34" charset="0"/>
              <a:ea typeface="Meiryo UI" pitchFamily="50" charset="-128"/>
              <a:cs typeface="Arial" panose="020B0604020202020204" pitchFamily="34" charset="0"/>
            </a:endParaRPr>
          </a:p>
        </p:txBody>
      </p:sp>
      <p:sp>
        <p:nvSpPr>
          <p:cNvPr id="10" name="テキスト ボックス 2"/>
          <p:cNvSpPr txBox="1">
            <a:spLocks noChangeArrowheads="1"/>
          </p:cNvSpPr>
          <p:nvPr/>
        </p:nvSpPr>
        <p:spPr bwMode="auto">
          <a:xfrm>
            <a:off x="467544" y="6021388"/>
            <a:ext cx="83748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b="1" dirty="0" smtClean="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rPr>
              <a:t>If the above operation is frequently required, Web Conferencing is effective.</a:t>
            </a:r>
            <a:endParaRPr lang="en-US" altLang="ja-JP" sz="2000" b="1" dirty="0">
              <a:solidFill>
                <a:srgbClr val="FF0000"/>
              </a:solidFill>
              <a:effectLst>
                <a:outerShdw blurRad="38100" dist="38100" dir="2700000" algn="tl">
                  <a:srgbClr val="000000">
                    <a:alpha val="43137"/>
                  </a:srgbClr>
                </a:outerShdw>
              </a:effectLst>
              <a:latin typeface="Arial" panose="020B0604020202020204" pitchFamily="34" charset="0"/>
              <a:ea typeface="Meiryo UI" pitchFamily="50" charset="-128"/>
              <a:cs typeface="Arial" panose="020B0604020202020204" pitchFamily="34" charset="0"/>
            </a:endParaRPr>
          </a:p>
        </p:txBody>
      </p:sp>
      <p:sp>
        <p:nvSpPr>
          <p:cNvPr id="11" name="Text Box 4"/>
          <p:cNvSpPr txBox="1">
            <a:spLocks noChangeArrowheads="1"/>
          </p:cNvSpPr>
          <p:nvPr/>
        </p:nvSpPr>
        <p:spPr bwMode="auto">
          <a:xfrm>
            <a:off x="323850" y="113259"/>
            <a:ext cx="8352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pPr>
            <a:r>
              <a:rPr lang="en-US" altLang="ja-JP" sz="2800" dirty="0" smtClean="0">
                <a:solidFill>
                  <a:schemeClr val="accent2"/>
                </a:solidFill>
                <a:latin typeface="Arial Black" panose="020B0A04020102020204" pitchFamily="34" charset="0"/>
                <a:ea typeface="HGP創英角ｺﾞｼｯｸUB" pitchFamily="50" charset="-128"/>
              </a:rPr>
              <a:t>Advantage of Web Conferencing </a:t>
            </a:r>
            <a:r>
              <a:rPr lang="en-US" altLang="ja-JP" sz="1400" dirty="0" smtClean="0">
                <a:solidFill>
                  <a:srgbClr val="FF0000"/>
                </a:solidFill>
                <a:latin typeface="Arial Black" panose="020B0A04020102020204" pitchFamily="34" charset="0"/>
                <a:ea typeface="HGP創英角ｺﾞｼｯｸUB" pitchFamily="50" charset="-128"/>
              </a:rPr>
              <a:t>“Vs. HDVC”</a:t>
            </a:r>
            <a:endParaRPr lang="ja-JP" altLang="en-US" sz="1050" dirty="0">
              <a:solidFill>
                <a:srgbClr val="FF0000"/>
              </a:solidFill>
              <a:latin typeface="Arial Black" panose="020B0A04020102020204" pitchFamily="34" charset="0"/>
              <a:ea typeface="HGP創英角ｺﾞｼｯｸUB"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66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28575" cap="flat" cmpd="sng" algn="ctr">
          <a:solidFill>
            <a:srgbClr val="66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7904</TotalTime>
  <Words>2080</Words>
  <Application>Microsoft Office PowerPoint</Application>
  <PresentationFormat>画面に合わせる (4:3)</PresentationFormat>
  <Paragraphs>294</Paragraphs>
  <Slides>16</Slides>
  <Notes>0</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テレビ会議他社攻略ポイントご説明資料</dc:title>
  <dc:creator>伊藤 重樹&lt;itou.shigeki@jp.panasonic.com&gt;</dc:creator>
  <cp:lastModifiedBy>全社標準ＰＣ</cp:lastModifiedBy>
  <cp:revision>1041</cp:revision>
  <dcterms:created xsi:type="dcterms:W3CDTF">2012-06-28T10:26:36Z</dcterms:created>
  <dcterms:modified xsi:type="dcterms:W3CDTF">2016-10-19T05:15:47Z</dcterms:modified>
</cp:coreProperties>
</file>