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56" r:id="rId2"/>
  </p:sldMasterIdLst>
  <p:notesMasterIdLst>
    <p:notesMasterId r:id="rId14"/>
  </p:notesMasterIdLst>
  <p:sldIdLst>
    <p:sldId id="256" r:id="rId3"/>
    <p:sldId id="257" r:id="rId4"/>
    <p:sldId id="263" r:id="rId5"/>
    <p:sldId id="265" r:id="rId6"/>
    <p:sldId id="266" r:id="rId7"/>
    <p:sldId id="272" r:id="rId8"/>
    <p:sldId id="268" r:id="rId9"/>
    <p:sldId id="269" r:id="rId10"/>
    <p:sldId id="270" r:id="rId11"/>
    <p:sldId id="271" r:id="rId12"/>
    <p:sldId id="27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>
        <p:scale>
          <a:sx n="75" d="100"/>
          <a:sy n="75" d="100"/>
        </p:scale>
        <p:origin x="-39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EF59D-1738-4D19-9E26-2F13C07F8F61}" type="datetimeFigureOut">
              <a:rPr kumimoji="1" lang="ja-JP" altLang="en-US" smtClean="0"/>
              <a:t>2016/11/7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1430-AEA0-420F-8223-226C5E66FD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8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11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28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82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87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98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379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39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535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57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31430-AEA0-420F-8223-226C5E66FD4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28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47563-4885-4BD9-9DEB-842C77978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24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47563-4885-4BD9-9DEB-842C77978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0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47563-4885-4BD9-9DEB-842C77978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64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7563-4885-4BD9-9DEB-842C77978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85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017654" y="1197203"/>
            <a:ext cx="6174346" cy="5660797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 rotWithShape="1"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6" b="2110"/>
          <a:stretch/>
        </p:blipFill>
        <p:spPr>
          <a:xfrm>
            <a:off x="10351008" y="-2"/>
            <a:ext cx="1709928" cy="1536035"/>
          </a:xfrm>
          <a:prstGeom prst="rect">
            <a:avLst/>
          </a:prstGeom>
        </p:spPr>
      </p:pic>
      <p:sp>
        <p:nvSpPr>
          <p:cNvPr id="6" name="Rectangle 12"/>
          <p:cNvSpPr/>
          <p:nvPr userDrawn="1"/>
        </p:nvSpPr>
        <p:spPr>
          <a:xfrm>
            <a:off x="0" y="6534913"/>
            <a:ext cx="12192000" cy="32308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3" descr="logo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1" y="6603584"/>
            <a:ext cx="1914197" cy="185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96824" y="210470"/>
            <a:ext cx="4611624" cy="1325563"/>
          </a:xfrm>
        </p:spPr>
        <p:txBody>
          <a:bodyPr anchor="t">
            <a:normAutofit/>
          </a:bodyPr>
          <a:lstStyle>
            <a:lvl1pPr>
              <a:defRPr kumimoji="1" lang="ja-JP" altLang="en-US" sz="5400" kern="1200" dirty="0">
                <a:ln>
                  <a:prstDash val="solid"/>
                </a:ln>
                <a:gradFill rotWithShape="1"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Century Gothic" pitchFamily="34" charset="0"/>
                <a:ea typeface="ＭＳ Ｐゴシック" charset="-128"/>
                <a:cs typeface="+mn-cs"/>
              </a:defRPr>
            </a:lvl1pPr>
          </a:lstStyle>
          <a:p>
            <a:r>
              <a:rPr kumimoji="1" lang="en-US" altLang="ja-JP" dirty="0" err="1" smtClean="0"/>
              <a:t>xxxxxxxxxxxx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301984" y="6569249"/>
            <a:ext cx="758952" cy="25441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2DD47563-4885-4BD9-9DEB-842C77978B3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034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 userDrawn="1"/>
        </p:nvSpPr>
        <p:spPr>
          <a:xfrm>
            <a:off x="0" y="6534913"/>
            <a:ext cx="12192000" cy="32308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3" descr="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1" y="6603584"/>
            <a:ext cx="1914197" cy="1857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6"/>
          <p:cNvSpPr/>
          <p:nvPr userDrawn="1"/>
        </p:nvSpPr>
        <p:spPr>
          <a:xfrm>
            <a:off x="0" y="0"/>
            <a:ext cx="12192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7153"/>
            <a:ext cx="1156953" cy="7269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96824" y="548005"/>
            <a:ext cx="4611624" cy="1325563"/>
          </a:xfrm>
        </p:spPr>
        <p:txBody>
          <a:bodyPr anchor="t">
            <a:normAutofit/>
          </a:bodyPr>
          <a:lstStyle>
            <a:lvl1pPr>
              <a:defRPr kumimoji="1" lang="ja-JP" altLang="en-US" sz="5400" kern="1200" dirty="0">
                <a:ln>
                  <a:prstDash val="solid"/>
                </a:ln>
                <a:gradFill rotWithShape="1"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Century Gothic" pitchFamily="34" charset="0"/>
                <a:ea typeface="ＭＳ Ｐゴシック" charset="-128"/>
                <a:cs typeface="+mn-cs"/>
              </a:defRPr>
            </a:lvl1pPr>
          </a:lstStyle>
          <a:p>
            <a:r>
              <a:rPr kumimoji="1" lang="en-US" altLang="ja-JP" dirty="0" err="1" smtClean="0"/>
              <a:t>xxxxxxxxxxxx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301984" y="6569249"/>
            <a:ext cx="758952" cy="25441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2DD47563-4885-4BD9-9DEB-842C77978B3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331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34913"/>
            <a:ext cx="12192000" cy="32308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0863072" y="6534913"/>
            <a:ext cx="1170940" cy="323087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2DD47563-4885-4BD9-9DEB-842C77978B3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6" name="Picture 13" descr="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1" y="6603584"/>
            <a:ext cx="1914197" cy="1857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0" y="-868426"/>
            <a:ext cx="12192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-861273"/>
            <a:ext cx="1156953" cy="72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7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89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47563-4885-4BD9-9DEB-842C77978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25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5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9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017654" y="1197203"/>
            <a:ext cx="6174346" cy="5660797"/>
          </a:xfrm>
          <a:prstGeom prst="rect">
            <a:avLst/>
          </a:prstGeom>
        </p:spPr>
      </p:pic>
      <p:grpSp>
        <p:nvGrpSpPr>
          <p:cNvPr id="14" name="Group 15"/>
          <p:cNvGrpSpPr/>
          <p:nvPr/>
        </p:nvGrpSpPr>
        <p:grpSpPr>
          <a:xfrm>
            <a:off x="332991" y="-3176"/>
            <a:ext cx="4333812" cy="3070226"/>
            <a:chOff x="77288" y="-3176"/>
            <a:chExt cx="4486247" cy="3178216"/>
          </a:xfrm>
        </p:grpSpPr>
        <p:pic>
          <p:nvPicPr>
            <p:cNvPr id="15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6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pic>
        <p:nvPicPr>
          <p:cNvPr id="17" name="Picture 7" descr="C:\Users\maeshima\Desktop\名称未設定 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482328" y="499394"/>
            <a:ext cx="2250250" cy="64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54158" y="6154654"/>
            <a:ext cx="43937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SECURITY SYSTEMS</a:t>
            </a:r>
          </a:p>
          <a:p>
            <a:pPr>
              <a:defRPr/>
            </a:pP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NETWORK 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CAMERAS &amp; SOLUTIONS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54158" y="3511847"/>
            <a:ext cx="8180242" cy="2332946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ja-JP" sz="400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ＭＳ Ｐゴシック" charset="-128"/>
              </a:rPr>
              <a:t>Network Camera </a:t>
            </a:r>
            <a:endParaRPr lang="vi-VN" altLang="ja-JP" sz="4000" dirty="0" smtClean="0">
              <a:ln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ja-JP" sz="6600" dirty="0" smtClean="0">
                <a:ln>
                  <a:prstDash val="solid"/>
                </a:ln>
                <a:gradFill rotWithShape="1"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Century Gothic" pitchFamily="34" charset="0"/>
                <a:ea typeface="ＭＳ Ｐゴシック" charset="-128"/>
              </a:rPr>
              <a:t>Visio Stencil  </a:t>
            </a:r>
            <a:r>
              <a:rPr lang="en-US" altLang="ja-JP" sz="6600" dirty="0">
                <a:ln>
                  <a:prstDash val="solid"/>
                </a:ln>
                <a:gradFill rotWithShape="1"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Century Gothic" pitchFamily="34" charset="0"/>
                <a:ea typeface="ＭＳ Ｐゴシック" charset="-128"/>
              </a:rPr>
              <a:t>SOLUTIONS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35"/>
          <a:stretch/>
        </p:blipFill>
        <p:spPr>
          <a:xfrm>
            <a:off x="10182078" y="2091705"/>
            <a:ext cx="2009922" cy="2840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09" y="4835073"/>
            <a:ext cx="3979672" cy="1476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60" y="2803624"/>
            <a:ext cx="2031449" cy="2031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8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SIO_m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422037" cy="685800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10053979" y="6022299"/>
            <a:ext cx="1975416" cy="736449"/>
            <a:chOff x="2389690" y="5813876"/>
            <a:chExt cx="1975416" cy="73644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690" y="5813876"/>
              <a:ext cx="1975416" cy="736449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/>
          </p:nvGrpSpPr>
          <p:grpSpPr>
            <a:xfrm>
              <a:off x="2607249" y="6033988"/>
              <a:ext cx="280081" cy="280081"/>
              <a:chOff x="5650009" y="4581154"/>
              <a:chExt cx="406400" cy="406400"/>
            </a:xfrm>
          </p:grpSpPr>
          <p:sp>
            <p:nvSpPr>
              <p:cNvPr id="11" name="円/楕円 10"/>
              <p:cNvSpPr/>
              <p:nvPr/>
            </p:nvSpPr>
            <p:spPr>
              <a:xfrm>
                <a:off x="5650009" y="4581154"/>
                <a:ext cx="406400" cy="4064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2" name="二等辺三角形 11"/>
              <p:cNvSpPr/>
              <p:nvPr/>
            </p:nvSpPr>
            <p:spPr>
              <a:xfrm rot="5400000">
                <a:off x="5780909" y="4708972"/>
                <a:ext cx="201750" cy="1739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3005587" y="6063299"/>
              <a:ext cx="8338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Go Back</a:t>
              </a:r>
              <a:endParaRPr lang="ja-JP" alt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動作設定ボタン: ユーザー設定 12">
            <a:hlinkClick r:id="rId8" action="ppaction://hlinksldjump" highlightClick="1"/>
          </p:cNvPr>
          <p:cNvSpPr/>
          <p:nvPr/>
        </p:nvSpPr>
        <p:spPr>
          <a:xfrm>
            <a:off x="10113481" y="6014226"/>
            <a:ext cx="1915914" cy="73644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1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066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SIO_m0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812" y="0"/>
            <a:ext cx="10175875" cy="685800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10053979" y="6022299"/>
            <a:ext cx="1975416" cy="736449"/>
            <a:chOff x="2389690" y="5813876"/>
            <a:chExt cx="1975416" cy="73644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690" y="5813876"/>
              <a:ext cx="1975416" cy="736449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/>
          </p:nvGrpSpPr>
          <p:grpSpPr>
            <a:xfrm>
              <a:off x="2607249" y="6033988"/>
              <a:ext cx="280081" cy="280081"/>
              <a:chOff x="5650009" y="4581154"/>
              <a:chExt cx="406400" cy="406400"/>
            </a:xfrm>
          </p:grpSpPr>
          <p:sp>
            <p:nvSpPr>
              <p:cNvPr id="11" name="円/楕円 10"/>
              <p:cNvSpPr/>
              <p:nvPr/>
            </p:nvSpPr>
            <p:spPr>
              <a:xfrm>
                <a:off x="5650009" y="4581154"/>
                <a:ext cx="406400" cy="4064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2" name="二等辺三角形 11"/>
              <p:cNvSpPr/>
              <p:nvPr/>
            </p:nvSpPr>
            <p:spPr>
              <a:xfrm rot="5400000">
                <a:off x="5780909" y="4708972"/>
                <a:ext cx="201750" cy="1739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3005587" y="6063299"/>
              <a:ext cx="8338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Go Back</a:t>
              </a:r>
              <a:endParaRPr lang="ja-JP" alt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動作設定ボタン: ユーザー設定 12">
            <a:hlinkClick r:id="rId8" action="ppaction://hlinksldjump" highlightClick="1"/>
          </p:cNvPr>
          <p:cNvSpPr/>
          <p:nvPr/>
        </p:nvSpPr>
        <p:spPr>
          <a:xfrm>
            <a:off x="10113481" y="6014226"/>
            <a:ext cx="1915914" cy="73644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8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957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5493" r="12276" b="7868"/>
          <a:stretch/>
        </p:blipFill>
        <p:spPr>
          <a:xfrm>
            <a:off x="0" y="1781126"/>
            <a:ext cx="12192000" cy="390534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96824" y="763959"/>
            <a:ext cx="8452104" cy="709241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ea typeface="メイリオ" panose="020B0604030504040204" pitchFamily="50" charset="-128"/>
                <a:cs typeface="メイリオ" panose="020B0604030504040204" pitchFamily="50" charset="-128"/>
              </a:rPr>
              <a:t>Visio Stencil Package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7563-4885-4BD9-9DEB-842C77978B3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68023" y="5663126"/>
            <a:ext cx="50409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Total: </a:t>
            </a:r>
            <a:r>
              <a:rPr lang="en-US" altLang="ja-JP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Over </a:t>
            </a:r>
            <a:r>
              <a:rPr lang="en-US" altLang="ja-JP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75</a:t>
            </a:r>
            <a:r>
              <a:rPr lang="en-US" altLang="ja-JP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altLang="ja-JP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Types</a:t>
            </a:r>
            <a:endParaRPr lang="en-US" altLang="ja-JP" sz="4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08068" y="1657350"/>
            <a:ext cx="7140507" cy="4095750"/>
          </a:xfrm>
          <a:prstGeom prst="rect">
            <a:avLst/>
          </a:prstGeom>
          <a:solidFill>
            <a:schemeClr val="bg1"/>
          </a:solidFill>
          <a:ln w="1905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28" y="2025347"/>
            <a:ext cx="5922821" cy="347738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08067" y="1657350"/>
            <a:ext cx="1402183" cy="40957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96824" y="763959"/>
            <a:ext cx="8452104" cy="781795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ea typeface="メイリオ" panose="020B0604030504040204" pitchFamily="50" charset="-128"/>
                <a:cs typeface="メイリオ" panose="020B0604030504040204" pitchFamily="50" charset="-128"/>
              </a:rPr>
              <a:t>Visio Stencil Features</a:t>
            </a:r>
            <a:endParaRPr lang="ja-JP" altLang="en-US" sz="3600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7563-4885-4BD9-9DEB-842C77978B3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234950" y="5858081"/>
            <a:ext cx="11722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400" b="1" dirty="0"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Simple installation simulation with intuitive operation</a:t>
            </a:r>
            <a:endParaRPr lang="ja-JP" altLang="en-US" sz="3400" b="1" dirty="0" smtClean="0">
              <a:latin typeface="Century Gothic" panose="020B050202020202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8353360" y="1892035"/>
            <a:ext cx="3152840" cy="762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b="1" dirty="0" err="1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Visualisation</a:t>
            </a:r>
            <a:r>
              <a:rPr lang="en-US" altLang="ja-JP" b="1" dirty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 of the coverage range</a:t>
            </a:r>
            <a:endParaRPr lang="ja-JP" altLang="en-US" b="1" dirty="0">
              <a:ln>
                <a:prstDash val="solid"/>
              </a:ln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867506" y="1877532"/>
            <a:ext cx="439940" cy="45839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Century Gothic" panose="020B0502020202020204" pitchFamily="34" charset="0"/>
              </a:rPr>
              <a:t>01</a:t>
            </a:r>
            <a:endParaRPr kumimoji="1" lang="ja-JP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8353360" y="3138566"/>
            <a:ext cx="3381440" cy="874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b="1" dirty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Automatic calculation of the proper distance to the monitoring target</a:t>
            </a:r>
            <a:endParaRPr lang="ja-JP" altLang="en-US" b="1" dirty="0" smtClean="0">
              <a:ln>
                <a:prstDash val="solid"/>
              </a:ln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867506" y="3137217"/>
            <a:ext cx="439940" cy="45839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Century Gothic" panose="020B0502020202020204" pitchFamily="34" charset="0"/>
              </a:rPr>
              <a:t>0</a:t>
            </a:r>
            <a:r>
              <a:rPr kumimoji="1" lang="vi-VN" altLang="ja-JP" sz="1600" b="1" dirty="0" smtClean="0">
                <a:latin typeface="Century Gothic" panose="020B0502020202020204" pitchFamily="34" charset="0"/>
              </a:rPr>
              <a:t>2</a:t>
            </a:r>
            <a:endParaRPr kumimoji="1" lang="ja-JP" alt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23029" r="83838" b="3073"/>
          <a:stretch/>
        </p:blipFill>
        <p:spPr>
          <a:xfrm>
            <a:off x="593793" y="2183811"/>
            <a:ext cx="1234427" cy="328066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93793" y="3168047"/>
            <a:ext cx="419090" cy="142589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0" t="44260" r="19927" b="45180"/>
          <a:stretch/>
        </p:blipFill>
        <p:spPr>
          <a:xfrm rot="8100000">
            <a:off x="5918198" y="2632111"/>
            <a:ext cx="354047" cy="143749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</p:pic>
      <p:sp>
        <p:nvSpPr>
          <p:cNvPr id="21" name="正方形/長方形 20"/>
          <p:cNvSpPr/>
          <p:nvPr/>
        </p:nvSpPr>
        <p:spPr>
          <a:xfrm>
            <a:off x="3702605" y="1783596"/>
            <a:ext cx="2189665" cy="440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Drag</a:t>
            </a:r>
            <a:r>
              <a:rPr lang="en-US" altLang="ja-JP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and </a:t>
            </a:r>
            <a:r>
              <a:rPr lang="en-US" altLang="ja-JP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Drop</a:t>
            </a:r>
            <a:endParaRPr lang="ja-JP" altLang="en-US" b="1" dirty="0">
              <a:ln>
                <a:prstDash val="solid"/>
              </a:ln>
              <a:solidFill>
                <a:srgbClr val="C00000"/>
              </a:solidFill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841438" y="2189156"/>
            <a:ext cx="5045308" cy="1068346"/>
          </a:xfrm>
          <a:custGeom>
            <a:avLst/>
            <a:gdLst>
              <a:gd name="T0" fmla="*/ 1539 w 1539"/>
              <a:gd name="T1" fmla="*/ 173 h 326"/>
              <a:gd name="T2" fmla="*/ 1472 w 1539"/>
              <a:gd name="T3" fmla="*/ 9 h 326"/>
              <a:gd name="T4" fmla="*/ 1466 w 1539"/>
              <a:gd name="T5" fmla="*/ 72 h 326"/>
              <a:gd name="T6" fmla="*/ 1023 w 1539"/>
              <a:gd name="T7" fmla="*/ 3 h 326"/>
              <a:gd name="T8" fmla="*/ 582 w 1539"/>
              <a:gd name="T9" fmla="*/ 50 h 326"/>
              <a:gd name="T10" fmla="*/ 0 w 1539"/>
              <a:gd name="T11" fmla="*/ 299 h 326"/>
              <a:gd name="T12" fmla="*/ 17 w 1539"/>
              <a:gd name="T13" fmla="*/ 326 h 326"/>
              <a:gd name="T14" fmla="*/ 588 w 1539"/>
              <a:gd name="T15" fmla="*/ 113 h 326"/>
              <a:gd name="T16" fmla="*/ 1420 w 1539"/>
              <a:gd name="T17" fmla="*/ 158 h 326"/>
              <a:gd name="T18" fmla="*/ 1368 w 1539"/>
              <a:gd name="T19" fmla="*/ 191 h 326"/>
              <a:gd name="T20" fmla="*/ 1539 w 1539"/>
              <a:gd name="T21" fmla="*/ 173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39" h="326">
                <a:moveTo>
                  <a:pt x="1539" y="173"/>
                </a:moveTo>
                <a:cubicBezTo>
                  <a:pt x="1472" y="9"/>
                  <a:pt x="1472" y="9"/>
                  <a:pt x="1472" y="9"/>
                </a:cubicBezTo>
                <a:cubicBezTo>
                  <a:pt x="1466" y="72"/>
                  <a:pt x="1466" y="72"/>
                  <a:pt x="1466" y="72"/>
                </a:cubicBezTo>
                <a:cubicBezTo>
                  <a:pt x="1332" y="17"/>
                  <a:pt x="1183" y="7"/>
                  <a:pt x="1023" y="3"/>
                </a:cubicBezTo>
                <a:cubicBezTo>
                  <a:pt x="883" y="0"/>
                  <a:pt x="736" y="13"/>
                  <a:pt x="582" y="50"/>
                </a:cubicBezTo>
                <a:cubicBezTo>
                  <a:pt x="312" y="115"/>
                  <a:pt x="89" y="243"/>
                  <a:pt x="0" y="299"/>
                </a:cubicBezTo>
                <a:cubicBezTo>
                  <a:pt x="17" y="326"/>
                  <a:pt x="17" y="326"/>
                  <a:pt x="17" y="326"/>
                </a:cubicBezTo>
                <a:cubicBezTo>
                  <a:pt x="104" y="272"/>
                  <a:pt x="323" y="178"/>
                  <a:pt x="588" y="113"/>
                </a:cubicBezTo>
                <a:cubicBezTo>
                  <a:pt x="911" y="35"/>
                  <a:pt x="1180" y="63"/>
                  <a:pt x="1420" y="158"/>
                </a:cubicBezTo>
                <a:cubicBezTo>
                  <a:pt x="1368" y="191"/>
                  <a:pt x="1368" y="191"/>
                  <a:pt x="1368" y="191"/>
                </a:cubicBezTo>
                <a:lnTo>
                  <a:pt x="1539" y="173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  <a:gs pos="22000">
                <a:srgbClr val="00B0F0">
                  <a:alpha val="22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6" t="42710" r="18298" b="43889"/>
          <a:stretch/>
        </p:blipFill>
        <p:spPr>
          <a:xfrm>
            <a:off x="2205788" y="2003920"/>
            <a:ext cx="1438337" cy="647198"/>
          </a:xfrm>
          <a:prstGeom prst="rect">
            <a:avLst/>
          </a:prstGeom>
          <a:ln w="44450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正方形/長方形 17"/>
          <p:cNvSpPr/>
          <p:nvPr/>
        </p:nvSpPr>
        <p:spPr>
          <a:xfrm>
            <a:off x="8353360" y="4358802"/>
            <a:ext cx="3381440" cy="874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b="1" dirty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An </a:t>
            </a:r>
            <a:r>
              <a:rPr lang="en-US" altLang="ja-JP" b="1" dirty="0" smtClean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accurate</a:t>
            </a:r>
            <a:r>
              <a:rPr lang="en-US" altLang="ja-JP" b="1" dirty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lang="en-US" altLang="ja-JP" b="1" dirty="0" smtClean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speedy report Function</a:t>
            </a:r>
            <a:endParaRPr lang="ja-JP" altLang="en-US" b="1" dirty="0" smtClean="0">
              <a:ln>
                <a:prstDash val="solid"/>
              </a:ln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867506" y="4396902"/>
            <a:ext cx="439940" cy="45839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Century Gothic" panose="020B0502020202020204" pitchFamily="34" charset="0"/>
              </a:rPr>
              <a:t>0</a:t>
            </a:r>
            <a:r>
              <a:rPr lang="en-US" altLang="ja-JP" sz="1600" b="1" dirty="0">
                <a:latin typeface="Century Gothic" panose="020B0502020202020204" pitchFamily="34" charset="0"/>
              </a:rPr>
              <a:t>3</a:t>
            </a:r>
            <a:endParaRPr kumimoji="1" lang="ja-JP" altLang="en-US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4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40" grpId="0" animBg="1"/>
      <p:bldP spid="41" grpId="0"/>
      <p:bldP spid="42" grpId="0" animBg="1"/>
      <p:bldP spid="8" grpId="0" animBg="1"/>
      <p:bldP spid="21" grpId="0"/>
      <p:bldP spid="12" grpId="0" animBg="1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78" y="2413662"/>
            <a:ext cx="6797053" cy="3990656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96824" y="751259"/>
            <a:ext cx="8452104" cy="781795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ea typeface="メイリオ" panose="020B0604030504040204" pitchFamily="50" charset="-128"/>
                <a:cs typeface="メイリオ" panose="020B0604030504040204" pitchFamily="50" charset="-128"/>
              </a:rPr>
              <a:t>Visio Stencil Features</a:t>
            </a:r>
            <a:endParaRPr lang="ja-JP" altLang="en-US" sz="3600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7563-4885-4BD9-9DEB-842C77978B3C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074104" y="1623667"/>
            <a:ext cx="6190296" cy="380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sz="2000" b="1" dirty="0" err="1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Visualisation</a:t>
            </a:r>
            <a:r>
              <a:rPr lang="en-US" altLang="ja-JP" sz="2000" b="1" dirty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 of the coverage range</a:t>
            </a:r>
            <a:endParaRPr lang="ja-JP" altLang="en-US" sz="2000" b="1" dirty="0">
              <a:ln>
                <a:prstDash val="solid"/>
              </a:ln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88251" y="1545754"/>
            <a:ext cx="439940" cy="45839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Century Gothic" panose="020B0502020202020204" pitchFamily="34" charset="0"/>
              </a:rPr>
              <a:t>01</a:t>
            </a:r>
            <a:endParaRPr kumimoji="1" lang="ja-JP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80064" y="4717143"/>
            <a:ext cx="2450296" cy="1480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/>
              <a:t>Camera Name = WV-SPW531AL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ln>
                  <a:prstDash val="solid"/>
                </a:ln>
                <a:ea typeface="メイリオ" panose="020B0604030504040204" pitchFamily="50" charset="-128"/>
                <a:cs typeface="メイリオ" panose="020B0604030504040204" pitchFamily="50" charset="-128"/>
              </a:rPr>
              <a:t>Distance = 6475.2498mm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ln>
                  <a:prstDash val="solid"/>
                </a:ln>
                <a:ea typeface="メイリオ" panose="020B0604030504040204" pitchFamily="50" charset="-128"/>
                <a:cs typeface="メイリオ" panose="020B0604030504040204" pitchFamily="50" charset="-128"/>
              </a:rPr>
              <a:t>Aspect Ratio = 16:9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ln>
                  <a:prstDash val="solid"/>
                </a:ln>
                <a:ea typeface="メイリオ" panose="020B0604030504040204" pitchFamily="50" charset="-128"/>
                <a:cs typeface="メイリオ" panose="020B0604030504040204" pitchFamily="50" charset="-128"/>
              </a:rPr>
              <a:t>The biggest resolution = 1920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ln>
                  <a:prstDash val="solid"/>
                </a:ln>
                <a:ea typeface="メイリオ" panose="020B0604030504040204" pitchFamily="50" charset="-128"/>
                <a:cs typeface="メイリオ" panose="020B0604030504040204" pitchFamily="50" charset="-128"/>
              </a:rPr>
              <a:t>Horizon angle of view = 112.00deg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ln>
                  <a:prstDash val="solid"/>
                </a:ln>
                <a:ea typeface="メイリオ" panose="020B0604030504040204" pitchFamily="50" charset="-128"/>
                <a:cs typeface="メイリオ" panose="020B0604030504040204" pitchFamily="50" charset="-128"/>
              </a:rPr>
              <a:t>Camera symbol scale = 500 %</a:t>
            </a:r>
            <a:endParaRPr lang="ja-JP" altLang="en-US" sz="1200" dirty="0">
              <a:ln>
                <a:prstDash val="solid"/>
              </a:ln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64" y="2873830"/>
            <a:ext cx="1253372" cy="1693196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1074104" y="1986008"/>
            <a:ext cx="8696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The camera's coverage range and blind areas can be confirmed, so the appropriate number of cameras and installation locations can be easily determined.</a:t>
            </a:r>
            <a:endParaRPr lang="ja-JP" altLang="en-US" sz="1600" dirty="0">
              <a:latin typeface="+mj-lt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022592" y="2443166"/>
            <a:ext cx="1706275" cy="2305029"/>
          </a:xfrm>
          <a:prstGeom prst="rect">
            <a:avLst/>
          </a:prstGeom>
        </p:spPr>
      </p:pic>
      <p:sp>
        <p:nvSpPr>
          <p:cNvPr id="12" name="円弧 11"/>
          <p:cNvSpPr/>
          <p:nvPr/>
        </p:nvSpPr>
        <p:spPr>
          <a:xfrm rot="8032149">
            <a:off x="6858640" y="2539461"/>
            <a:ext cx="1629057" cy="2403638"/>
          </a:xfrm>
          <a:prstGeom prst="arc">
            <a:avLst>
              <a:gd name="adj1" fmla="val 17392118"/>
              <a:gd name="adj2" fmla="val 4452001"/>
            </a:avLst>
          </a:prstGeom>
          <a:ln w="38100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88252" y="2714171"/>
            <a:ext cx="2633920" cy="357051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/>
        </p:nvGrpSpPr>
        <p:grpSpPr>
          <a:xfrm>
            <a:off x="10034929" y="5660349"/>
            <a:ext cx="1975416" cy="736449"/>
            <a:chOff x="2389690" y="5813876"/>
            <a:chExt cx="1975416" cy="736449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690" y="5813876"/>
              <a:ext cx="1975416" cy="736449"/>
            </a:xfrm>
            <a:prstGeom prst="rect">
              <a:avLst/>
            </a:prstGeom>
          </p:spPr>
        </p:pic>
        <p:grpSp>
          <p:nvGrpSpPr>
            <p:cNvPr id="31" name="グループ化 30"/>
            <p:cNvGrpSpPr/>
            <p:nvPr/>
          </p:nvGrpSpPr>
          <p:grpSpPr>
            <a:xfrm>
              <a:off x="2607249" y="6033988"/>
              <a:ext cx="280081" cy="280081"/>
              <a:chOff x="5650009" y="4581154"/>
              <a:chExt cx="406400" cy="406400"/>
            </a:xfrm>
          </p:grpSpPr>
          <p:sp>
            <p:nvSpPr>
              <p:cNvPr id="34" name="円/楕円 33"/>
              <p:cNvSpPr/>
              <p:nvPr/>
            </p:nvSpPr>
            <p:spPr>
              <a:xfrm>
                <a:off x="5650009" y="4581154"/>
                <a:ext cx="406400" cy="4064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5" name="二等辺三角形 34"/>
              <p:cNvSpPr/>
              <p:nvPr/>
            </p:nvSpPr>
            <p:spPr>
              <a:xfrm rot="5400000">
                <a:off x="5780909" y="4708972"/>
                <a:ext cx="201750" cy="1739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33" name="正方形/長方形 32"/>
            <p:cNvSpPr/>
            <p:nvPr/>
          </p:nvSpPr>
          <p:spPr>
            <a:xfrm>
              <a:off x="2929387" y="6063299"/>
              <a:ext cx="11448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ja-JP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Watch Video</a:t>
              </a:r>
              <a:endParaRPr lang="ja-JP" alt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動作設定ボタン: ユーザー設定 6">
            <a:hlinkClick r:id="rId8" action="ppaction://hlinksldjump" highlightClick="1"/>
          </p:cNvPr>
          <p:cNvSpPr/>
          <p:nvPr/>
        </p:nvSpPr>
        <p:spPr>
          <a:xfrm>
            <a:off x="10094431" y="5660349"/>
            <a:ext cx="1915914" cy="73644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2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96824" y="751259"/>
            <a:ext cx="8452104" cy="781795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ea typeface="メイリオ" panose="020B0604030504040204" pitchFamily="50" charset="-128"/>
                <a:cs typeface="メイリオ" panose="020B0604030504040204" pitchFamily="50" charset="-128"/>
              </a:rPr>
              <a:t>Visio Stencil Features</a:t>
            </a:r>
            <a:endParaRPr lang="ja-JP" altLang="en-US" sz="3600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7563-4885-4BD9-9DEB-842C77978B3C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074104" y="1623667"/>
            <a:ext cx="9149396" cy="380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altLang="ja-JP" sz="2000" b="1" dirty="0">
                <a:latin typeface="Century Gothic" panose="020B0502020202020204" pitchFamily="34" charset="0"/>
              </a:rPr>
              <a:t>Automatic calculation of the proper distance to the monitoring target</a:t>
            </a:r>
            <a:endParaRPr lang="ja-JP" altLang="en-US" sz="2000" b="1" dirty="0" smtClean="0">
              <a:ln>
                <a:prstDash val="solid"/>
              </a:ln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88251" y="1545754"/>
            <a:ext cx="439940" cy="45839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Century Gothic" panose="020B0502020202020204" pitchFamily="34" charset="0"/>
              </a:rPr>
              <a:t>0</a:t>
            </a:r>
            <a:r>
              <a:rPr kumimoji="1" lang="vi-VN" altLang="ja-JP" sz="1600" b="1" dirty="0" smtClean="0">
                <a:latin typeface="Century Gothic" panose="020B0502020202020204" pitchFamily="34" charset="0"/>
              </a:rPr>
              <a:t>2</a:t>
            </a:r>
            <a:endParaRPr kumimoji="1" lang="ja-JP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588251" y="5150985"/>
            <a:ext cx="6660422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36000" rIns="90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400" b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Ex.) Setting the PPM (Pixels Per Meter) value that enables recognition of a person allows the proper distance to be automatically calculated.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074104" y="1986008"/>
            <a:ext cx="8932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By setting the PPM (Pixels Per Meter) value, the proper distance to the monitoring target can be </a:t>
            </a:r>
            <a:r>
              <a:rPr lang="en-US" altLang="ja-JP" sz="16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calculated. This </a:t>
            </a:r>
            <a:r>
              <a:rPr lang="en-US" altLang="ja-JP" sz="16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helps you to install the appropriate monitoring cameras to suit the application.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9779" r="2352" b="40347"/>
          <a:stretch/>
        </p:blipFill>
        <p:spPr>
          <a:xfrm>
            <a:off x="592342" y="2854159"/>
            <a:ext cx="6656331" cy="2201026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575467" y="4610956"/>
            <a:ext cx="5754707" cy="36221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75467" y="3571134"/>
            <a:ext cx="5754707" cy="36221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カギ線コネクタ 11"/>
          <p:cNvCxnSpPr>
            <a:stCxn id="30" idx="1"/>
            <a:endCxn id="31" idx="1"/>
          </p:cNvCxnSpPr>
          <p:nvPr/>
        </p:nvCxnSpPr>
        <p:spPr>
          <a:xfrm rot="10800000">
            <a:off x="575467" y="3752239"/>
            <a:ext cx="16764" cy="1039822"/>
          </a:xfrm>
          <a:prstGeom prst="bentConnector3">
            <a:avLst>
              <a:gd name="adj1" fmla="val 1800000"/>
            </a:avLst>
          </a:prstGeom>
          <a:noFill/>
          <a:ln w="28575">
            <a:solidFill>
              <a:srgbClr val="C00000"/>
            </a:solidFill>
            <a:prstDash val="solid"/>
            <a:headEnd type="none" w="med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7516652" y="2651756"/>
            <a:ext cx="3071346" cy="3071346"/>
            <a:chOff x="7516652" y="2651756"/>
            <a:chExt cx="3071346" cy="3071346"/>
          </a:xfrm>
        </p:grpSpPr>
        <p:pic>
          <p:nvPicPr>
            <p:cNvPr id="19" name="Picture 2" descr="C:\Users\maeshima\Desktop\2015_1_Fisheye_main_SFN48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6200000">
              <a:off x="7516652" y="2651756"/>
              <a:ext cx="3071346" cy="307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正方形/長方形 37"/>
            <p:cNvSpPr/>
            <p:nvPr/>
          </p:nvSpPr>
          <p:spPr>
            <a:xfrm>
              <a:off x="8689580" y="3238066"/>
              <a:ext cx="288376" cy="194578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552107" y="5660349"/>
            <a:ext cx="1975416" cy="736449"/>
            <a:chOff x="2389690" y="5813876"/>
            <a:chExt cx="1975416" cy="736449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690" y="5813876"/>
              <a:ext cx="1975416" cy="736449"/>
            </a:xfrm>
            <a:prstGeom prst="rect">
              <a:avLst/>
            </a:prstGeom>
          </p:spPr>
        </p:pic>
        <p:grpSp>
          <p:nvGrpSpPr>
            <p:cNvPr id="25" name="グループ化 24"/>
            <p:cNvGrpSpPr/>
            <p:nvPr/>
          </p:nvGrpSpPr>
          <p:grpSpPr>
            <a:xfrm>
              <a:off x="2607249" y="6033988"/>
              <a:ext cx="280081" cy="280081"/>
              <a:chOff x="5650009" y="4581154"/>
              <a:chExt cx="406400" cy="406400"/>
            </a:xfrm>
          </p:grpSpPr>
          <p:sp>
            <p:nvSpPr>
              <p:cNvPr id="27" name="円/楕円 26"/>
              <p:cNvSpPr/>
              <p:nvPr/>
            </p:nvSpPr>
            <p:spPr>
              <a:xfrm>
                <a:off x="5650009" y="4581154"/>
                <a:ext cx="406400" cy="4064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8" name="二等辺三角形 27"/>
              <p:cNvSpPr/>
              <p:nvPr/>
            </p:nvSpPr>
            <p:spPr>
              <a:xfrm rot="5400000">
                <a:off x="5780909" y="4708972"/>
                <a:ext cx="201750" cy="1739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26" name="正方形/長方形 25"/>
            <p:cNvSpPr/>
            <p:nvPr/>
          </p:nvSpPr>
          <p:spPr>
            <a:xfrm>
              <a:off x="2929387" y="6063299"/>
              <a:ext cx="11448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ja-JP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Watch Video</a:t>
              </a:r>
              <a:endParaRPr lang="ja-JP" alt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動作設定ボタン: ユーザー設定 4">
            <a:hlinkClick r:id="rId8" action="ppaction://hlinksldjump" highlightClick="1"/>
          </p:cNvPr>
          <p:cNvSpPr/>
          <p:nvPr/>
        </p:nvSpPr>
        <p:spPr>
          <a:xfrm>
            <a:off x="588251" y="5723102"/>
            <a:ext cx="1939272" cy="67369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icture 4" descr="C:\Users\maeshima\Desktop\2015_1_Fisheye_main_SFN480_4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26341" r="35999" b="44025"/>
          <a:stretch>
            <a:fillRect/>
          </a:stretch>
        </p:blipFill>
        <p:spPr bwMode="auto">
          <a:xfrm>
            <a:off x="9583568" y="4736872"/>
            <a:ext cx="2132033" cy="1471798"/>
          </a:xfrm>
          <a:prstGeom prst="rect">
            <a:avLst/>
          </a:prstGeom>
          <a:noFill/>
          <a:ln w="28575">
            <a:solidFill>
              <a:srgbClr val="00B0F0"/>
            </a:solidFill>
            <a:prstDash val="solid"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712" y="3059824"/>
            <a:ext cx="3750236" cy="205043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タイトル 2"/>
          <p:cNvSpPr>
            <a:spLocks noGrp="1"/>
          </p:cNvSpPr>
          <p:nvPr>
            <p:ph type="title"/>
          </p:nvPr>
        </p:nvSpPr>
        <p:spPr>
          <a:xfrm>
            <a:off x="496824" y="751259"/>
            <a:ext cx="8452104" cy="781795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ea typeface="メイリオ" panose="020B0604030504040204" pitchFamily="50" charset="-128"/>
                <a:cs typeface="メイリオ" panose="020B0604030504040204" pitchFamily="50" charset="-128"/>
              </a:rPr>
              <a:t>Visio Stencil Features</a:t>
            </a:r>
            <a:endParaRPr lang="ja-JP" altLang="en-US" sz="3600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1984" y="6569249"/>
            <a:ext cx="758952" cy="254415"/>
          </a:xfrm>
        </p:spPr>
        <p:txBody>
          <a:bodyPr/>
          <a:lstStyle/>
          <a:p>
            <a:fld id="{2DD47563-4885-4BD9-9DEB-842C77978B3C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71" name="正方形/長方形 70"/>
          <p:cNvSpPr/>
          <p:nvPr/>
        </p:nvSpPr>
        <p:spPr>
          <a:xfrm>
            <a:off x="1074104" y="1623667"/>
            <a:ext cx="9149396" cy="380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sz="2000" b="1" dirty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An accurate, speedy report </a:t>
            </a:r>
            <a:r>
              <a:rPr lang="en-US" altLang="ja-JP" sz="2000" b="1" dirty="0" smtClean="0">
                <a:ln>
                  <a:prstDash val="solid"/>
                </a:ln>
                <a:latin typeface="Century Gothic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Function</a:t>
            </a:r>
            <a:endParaRPr lang="ja-JP" altLang="en-US" sz="2000" b="1" dirty="0">
              <a:ln>
                <a:prstDash val="solid"/>
              </a:ln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588251" y="1545754"/>
            <a:ext cx="439940" cy="45839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latin typeface="Century Gothic" panose="020B0502020202020204" pitchFamily="34" charset="0"/>
              </a:rPr>
              <a:t>0</a:t>
            </a:r>
            <a:r>
              <a:rPr lang="en-US" altLang="ja-JP" sz="1600" b="1" dirty="0">
                <a:latin typeface="Century Gothic" panose="020B0502020202020204" pitchFamily="34" charset="0"/>
              </a:rPr>
              <a:t>3</a:t>
            </a:r>
            <a:endParaRPr kumimoji="1" lang="ja-JP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" name="テキスト ボックス 7"/>
          <p:cNvSpPr txBox="1">
            <a:spLocks noChangeArrowheads="1"/>
          </p:cNvSpPr>
          <p:nvPr/>
        </p:nvSpPr>
        <p:spPr bwMode="auto">
          <a:xfrm>
            <a:off x="7339207" y="5275797"/>
            <a:ext cx="4629016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36000" rIns="90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ja-JP" sz="1400" b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List data can be copied and pasted into other software.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1074104" y="1986008"/>
            <a:ext cx="9771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The cameras arranged on the drawing can be listed and displayed. The number of units for each model </a:t>
            </a:r>
            <a:r>
              <a:rPr lang="en-US" altLang="ja-JP" sz="16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is </a:t>
            </a:r>
            <a:r>
              <a:rPr lang="en-US" altLang="ja-JP" sz="16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displayed for easy use in sales </a:t>
            </a:r>
            <a:r>
              <a:rPr lang="en-US" altLang="ja-JP" sz="16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presentations.</a:t>
            </a:r>
            <a:endParaRPr lang="en-US" altLang="ja-JP" sz="16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1" b="3604"/>
          <a:stretch/>
        </p:blipFill>
        <p:spPr>
          <a:xfrm>
            <a:off x="588251" y="2865916"/>
            <a:ext cx="6624366" cy="3495906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86758" r="87019" b="6307"/>
          <a:stretch/>
        </p:blipFill>
        <p:spPr>
          <a:xfrm>
            <a:off x="1074104" y="5848114"/>
            <a:ext cx="453828" cy="513708"/>
          </a:xfrm>
          <a:prstGeom prst="rect">
            <a:avLst/>
          </a:prstGeom>
          <a:ln w="44450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図 7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3" t="24486" r="45230" b="65066"/>
          <a:stretch/>
        </p:blipFill>
        <p:spPr>
          <a:xfrm>
            <a:off x="2675094" y="2735580"/>
            <a:ext cx="2570005" cy="1124345"/>
          </a:xfrm>
          <a:prstGeom prst="rect">
            <a:avLst/>
          </a:prstGeom>
          <a:ln w="44450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Freeform 6"/>
          <p:cNvSpPr>
            <a:spLocks/>
          </p:cNvSpPr>
          <p:nvPr/>
        </p:nvSpPr>
        <p:spPr bwMode="auto">
          <a:xfrm rot="18398693">
            <a:off x="386152" y="4328507"/>
            <a:ext cx="3255984" cy="682192"/>
          </a:xfrm>
          <a:custGeom>
            <a:avLst/>
            <a:gdLst>
              <a:gd name="T0" fmla="*/ 1539 w 1539"/>
              <a:gd name="T1" fmla="*/ 173 h 326"/>
              <a:gd name="T2" fmla="*/ 1472 w 1539"/>
              <a:gd name="T3" fmla="*/ 9 h 326"/>
              <a:gd name="T4" fmla="*/ 1466 w 1539"/>
              <a:gd name="T5" fmla="*/ 72 h 326"/>
              <a:gd name="T6" fmla="*/ 1023 w 1539"/>
              <a:gd name="T7" fmla="*/ 3 h 326"/>
              <a:gd name="T8" fmla="*/ 582 w 1539"/>
              <a:gd name="T9" fmla="*/ 50 h 326"/>
              <a:gd name="T10" fmla="*/ 0 w 1539"/>
              <a:gd name="T11" fmla="*/ 299 h 326"/>
              <a:gd name="T12" fmla="*/ 17 w 1539"/>
              <a:gd name="T13" fmla="*/ 326 h 326"/>
              <a:gd name="T14" fmla="*/ 588 w 1539"/>
              <a:gd name="T15" fmla="*/ 113 h 326"/>
              <a:gd name="T16" fmla="*/ 1420 w 1539"/>
              <a:gd name="T17" fmla="*/ 158 h 326"/>
              <a:gd name="T18" fmla="*/ 1368 w 1539"/>
              <a:gd name="T19" fmla="*/ 191 h 326"/>
              <a:gd name="T20" fmla="*/ 1539 w 1539"/>
              <a:gd name="T21" fmla="*/ 173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39" h="326">
                <a:moveTo>
                  <a:pt x="1539" y="173"/>
                </a:moveTo>
                <a:cubicBezTo>
                  <a:pt x="1472" y="9"/>
                  <a:pt x="1472" y="9"/>
                  <a:pt x="1472" y="9"/>
                </a:cubicBezTo>
                <a:cubicBezTo>
                  <a:pt x="1466" y="72"/>
                  <a:pt x="1466" y="72"/>
                  <a:pt x="1466" y="72"/>
                </a:cubicBezTo>
                <a:cubicBezTo>
                  <a:pt x="1332" y="17"/>
                  <a:pt x="1183" y="7"/>
                  <a:pt x="1023" y="3"/>
                </a:cubicBezTo>
                <a:cubicBezTo>
                  <a:pt x="883" y="0"/>
                  <a:pt x="736" y="13"/>
                  <a:pt x="582" y="50"/>
                </a:cubicBezTo>
                <a:cubicBezTo>
                  <a:pt x="312" y="115"/>
                  <a:pt x="89" y="243"/>
                  <a:pt x="0" y="299"/>
                </a:cubicBezTo>
                <a:cubicBezTo>
                  <a:pt x="17" y="326"/>
                  <a:pt x="17" y="326"/>
                  <a:pt x="17" y="326"/>
                </a:cubicBezTo>
                <a:cubicBezTo>
                  <a:pt x="104" y="272"/>
                  <a:pt x="323" y="178"/>
                  <a:pt x="588" y="113"/>
                </a:cubicBezTo>
                <a:cubicBezTo>
                  <a:pt x="911" y="35"/>
                  <a:pt x="1180" y="63"/>
                  <a:pt x="1420" y="158"/>
                </a:cubicBezTo>
                <a:cubicBezTo>
                  <a:pt x="1368" y="191"/>
                  <a:pt x="1368" y="191"/>
                  <a:pt x="1368" y="191"/>
                </a:cubicBezTo>
                <a:lnTo>
                  <a:pt x="1539" y="173"/>
                </a:lnTo>
                <a:close/>
              </a:path>
            </a:pathLst>
          </a:custGeom>
          <a:gradFill flip="none" rotWithShape="1"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  <a:gs pos="22000">
                <a:srgbClr val="00B0F0">
                  <a:alpha val="22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992748" y="3236985"/>
            <a:ext cx="1648418" cy="3056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Drag</a:t>
            </a:r>
            <a:r>
              <a:rPr lang="en-US" altLang="ja-JP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and </a:t>
            </a:r>
            <a:r>
              <a:rPr lang="en-US" altLang="ja-JP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Drop</a:t>
            </a:r>
            <a:endParaRPr lang="ja-JP" altLang="en-US" sz="1600" b="1" dirty="0">
              <a:ln>
                <a:prstDash val="solid"/>
              </a:ln>
              <a:solidFill>
                <a:srgbClr val="C00000"/>
              </a:solidFill>
              <a:latin typeface="Century Gothic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351123" y="2840456"/>
            <a:ext cx="851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b="1" dirty="0">
                <a:solidFill>
                  <a:srgbClr val="0070C0"/>
                </a:solidFill>
              </a:rPr>
              <a:t>No. of Units</a:t>
            </a:r>
            <a:endParaRPr kumimoji="1" lang="ja-JP" altLang="en-US" sz="1050" b="1" dirty="0">
              <a:solidFill>
                <a:srgbClr val="0070C0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300396" y="2739834"/>
            <a:ext cx="128966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050" b="1" dirty="0" smtClean="0">
                <a:solidFill>
                  <a:srgbClr val="0070C0"/>
                </a:solidFill>
              </a:rPr>
              <a:t>Model</a:t>
            </a:r>
          </a:p>
          <a:p>
            <a:pPr algn="ctr">
              <a:lnSpc>
                <a:spcPct val="80000"/>
              </a:lnSpc>
            </a:pPr>
            <a:r>
              <a:rPr lang="en-US" altLang="ja-JP" sz="1050" b="1" dirty="0" smtClean="0">
                <a:solidFill>
                  <a:srgbClr val="0070C0"/>
                </a:solidFill>
              </a:rPr>
              <a:t>Number</a:t>
            </a:r>
            <a:endParaRPr kumimoji="1" lang="ja-JP" altLang="en-US" sz="1050" b="1" dirty="0">
              <a:solidFill>
                <a:srgbClr val="0070C0"/>
              </a:solidFill>
            </a:endParaRPr>
          </a:p>
        </p:txBody>
      </p:sp>
      <p:pic>
        <p:nvPicPr>
          <p:cNvPr id="85" name="図 8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356"/>
          <a:stretch/>
        </p:blipFill>
        <p:spPr>
          <a:xfrm>
            <a:off x="10352289" y="2814491"/>
            <a:ext cx="1031461" cy="1030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6" name="グループ化 85"/>
          <p:cNvGrpSpPr/>
          <p:nvPr/>
        </p:nvGrpSpPr>
        <p:grpSpPr>
          <a:xfrm>
            <a:off x="3943350" y="3059824"/>
            <a:ext cx="850900" cy="180697"/>
            <a:chOff x="3943350" y="2911630"/>
            <a:chExt cx="850900" cy="244088"/>
          </a:xfrm>
        </p:grpSpPr>
        <p:cxnSp>
          <p:nvCxnSpPr>
            <p:cNvPr id="87" name="直線矢印コネクタ 86"/>
            <p:cNvCxnSpPr/>
            <p:nvPr/>
          </p:nvCxnSpPr>
          <p:spPr>
            <a:xfrm>
              <a:off x="3943350" y="2911630"/>
              <a:ext cx="0" cy="24408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/>
            <p:cNvCxnSpPr/>
            <p:nvPr/>
          </p:nvCxnSpPr>
          <p:spPr>
            <a:xfrm>
              <a:off x="4794250" y="2911630"/>
              <a:ext cx="0" cy="24408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グループ化 88"/>
          <p:cNvGrpSpPr/>
          <p:nvPr/>
        </p:nvGrpSpPr>
        <p:grpSpPr>
          <a:xfrm>
            <a:off x="10034929" y="5660349"/>
            <a:ext cx="1975416" cy="736449"/>
            <a:chOff x="2389690" y="5813876"/>
            <a:chExt cx="1975416" cy="736449"/>
          </a:xfrm>
        </p:grpSpPr>
        <p:pic>
          <p:nvPicPr>
            <p:cNvPr id="90" name="図 89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690" y="5813876"/>
              <a:ext cx="1975416" cy="736449"/>
            </a:xfrm>
            <a:prstGeom prst="rect">
              <a:avLst/>
            </a:prstGeom>
          </p:spPr>
        </p:pic>
        <p:grpSp>
          <p:nvGrpSpPr>
            <p:cNvPr id="91" name="グループ化 90"/>
            <p:cNvGrpSpPr/>
            <p:nvPr/>
          </p:nvGrpSpPr>
          <p:grpSpPr>
            <a:xfrm>
              <a:off x="2607249" y="6033988"/>
              <a:ext cx="280081" cy="280081"/>
              <a:chOff x="5650009" y="4581154"/>
              <a:chExt cx="406400" cy="406400"/>
            </a:xfrm>
          </p:grpSpPr>
          <p:sp>
            <p:nvSpPr>
              <p:cNvPr id="93" name="円/楕円 33"/>
              <p:cNvSpPr/>
              <p:nvPr/>
            </p:nvSpPr>
            <p:spPr>
              <a:xfrm>
                <a:off x="5650009" y="4581154"/>
                <a:ext cx="406400" cy="4064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4" name="二等辺三角形 93"/>
              <p:cNvSpPr/>
              <p:nvPr/>
            </p:nvSpPr>
            <p:spPr>
              <a:xfrm rot="5400000">
                <a:off x="5780909" y="4708972"/>
                <a:ext cx="201750" cy="1739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92" name="正方形/長方形 91"/>
            <p:cNvSpPr/>
            <p:nvPr/>
          </p:nvSpPr>
          <p:spPr>
            <a:xfrm>
              <a:off x="2929387" y="6063299"/>
              <a:ext cx="11448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ja-JP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Watch Video</a:t>
              </a:r>
              <a:endParaRPr lang="ja-JP" alt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5" name="動作設定ボタン: ユーザー設定 47">
            <a:hlinkClick r:id="rId9" action="ppaction://hlinksldjump" highlightClick="1"/>
          </p:cNvPr>
          <p:cNvSpPr/>
          <p:nvPr/>
        </p:nvSpPr>
        <p:spPr>
          <a:xfrm>
            <a:off x="10094431" y="5660349"/>
            <a:ext cx="1915914" cy="73644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64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8" grpId="0" animBg="1"/>
      <p:bldP spid="79" grpId="0"/>
      <p:bldP spid="8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33400" y="2183311"/>
            <a:ext cx="8183880" cy="1144089"/>
          </a:xfrm>
        </p:spPr>
        <p:txBody>
          <a:bodyPr>
            <a:noAutofit/>
          </a:bodyPr>
          <a:lstStyle/>
          <a:p>
            <a:r>
              <a:rPr lang="en-GB" altLang="ja-JP" sz="3600" dirty="0"/>
              <a:t>Use the Panasonic Visio Stencil Package to prepare proposals.</a:t>
            </a:r>
            <a:endParaRPr lang="ja-JP" altLang="en-US" sz="3600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7563-4885-4BD9-9DEB-842C77978B3C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25" name="Picture 7" descr="C:\Users\maeshima\Desktop\名称未設定 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4309" y="597409"/>
            <a:ext cx="2453658" cy="69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35"/>
          <a:stretch/>
        </p:blipFill>
        <p:spPr>
          <a:xfrm>
            <a:off x="10182078" y="3506013"/>
            <a:ext cx="2009922" cy="2840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1" y="4286433"/>
            <a:ext cx="3979672" cy="1476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72" y="4008933"/>
            <a:ext cx="2031449" cy="2031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0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09016" y="3292783"/>
            <a:ext cx="7208520" cy="781795"/>
          </a:xfrm>
        </p:spPr>
        <p:txBody>
          <a:bodyPr>
            <a:normAutofit/>
          </a:bodyPr>
          <a:lstStyle/>
          <a:p>
            <a:r>
              <a:rPr lang="en-US" altLang="ja-JP" sz="4400" dirty="0" smtClean="0">
                <a:ea typeface="メイリオ" panose="020B0604030504040204" pitchFamily="50" charset="-128"/>
                <a:cs typeface="メイリオ" panose="020B0604030504040204" pitchFamily="50" charset="-128"/>
              </a:rPr>
              <a:t>Thank You</a:t>
            </a:r>
            <a:endParaRPr lang="ja-JP" altLang="en-US" sz="4400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7563-4885-4BD9-9DEB-842C77978B3C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25" name="Picture 7" descr="C:\Users\maeshima\Desktop\名称未設定 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4309" y="597409"/>
            <a:ext cx="2453658" cy="699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0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SIO_m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538" y="0"/>
            <a:ext cx="10955337" cy="685800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10053979" y="6022299"/>
            <a:ext cx="1975416" cy="736449"/>
            <a:chOff x="2389690" y="5813876"/>
            <a:chExt cx="1975416" cy="73644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690" y="5813876"/>
              <a:ext cx="1975416" cy="736449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/>
          </p:nvGrpSpPr>
          <p:grpSpPr>
            <a:xfrm>
              <a:off x="2607249" y="6033988"/>
              <a:ext cx="280081" cy="280081"/>
              <a:chOff x="5650009" y="4581154"/>
              <a:chExt cx="406400" cy="406400"/>
            </a:xfrm>
          </p:grpSpPr>
          <p:sp>
            <p:nvSpPr>
              <p:cNvPr id="11" name="円/楕円 10"/>
              <p:cNvSpPr/>
              <p:nvPr/>
            </p:nvSpPr>
            <p:spPr>
              <a:xfrm>
                <a:off x="5650009" y="4581154"/>
                <a:ext cx="406400" cy="4064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2" name="二等辺三角形 11"/>
              <p:cNvSpPr/>
              <p:nvPr/>
            </p:nvSpPr>
            <p:spPr>
              <a:xfrm rot="5400000">
                <a:off x="5780909" y="4708972"/>
                <a:ext cx="201750" cy="17392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3005587" y="6063299"/>
              <a:ext cx="8338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Go Back</a:t>
              </a:r>
              <a:endParaRPr lang="ja-JP" alt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動作設定ボタン: ユーザー設定 12">
            <a:hlinkClick r:id="rId8" action="ppaction://hlinksldjump" highlightClick="1"/>
          </p:cNvPr>
          <p:cNvSpPr/>
          <p:nvPr/>
        </p:nvSpPr>
        <p:spPr>
          <a:xfrm>
            <a:off x="10113481" y="6014226"/>
            <a:ext cx="1915914" cy="73644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7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290</Words>
  <Application>Microsoft Office PowerPoint</Application>
  <PresentationFormat>ユーザー設定</PresentationFormat>
  <Paragraphs>64</Paragraphs>
  <Slides>11</Slides>
  <Notes>10</Notes>
  <HiddenSlides>3</HiddenSlides>
  <MMClips>3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11</vt:i4>
      </vt:variant>
    </vt:vector>
  </HeadingPairs>
  <TitlesOfParts>
    <vt:vector size="13" baseType="lpstr">
      <vt:lpstr>Office テーマ</vt:lpstr>
      <vt:lpstr>1_Office テーマ</vt:lpstr>
      <vt:lpstr>PowerPoint プレゼンテーション</vt:lpstr>
      <vt:lpstr>Visio Stencil Package</vt:lpstr>
      <vt:lpstr>Visio Stencil Features</vt:lpstr>
      <vt:lpstr>Visio Stencil Features</vt:lpstr>
      <vt:lpstr>Visio Stencil Features</vt:lpstr>
      <vt:lpstr>Visio Stencil Features</vt:lpstr>
      <vt:lpstr>Use the Panasonic Visio Stencil Package to prepare proposals.</vt:lpstr>
      <vt:lpstr>Thank You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maeshima</dc:creator>
  <cp:lastModifiedBy>Kaori.N</cp:lastModifiedBy>
  <cp:revision>77</cp:revision>
  <dcterms:created xsi:type="dcterms:W3CDTF">2016-08-12T06:17:44Z</dcterms:created>
  <dcterms:modified xsi:type="dcterms:W3CDTF">2016-11-07T05:11:35Z</dcterms:modified>
</cp:coreProperties>
</file>