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3" r:id="rId1"/>
  </p:sldMasterIdLst>
  <p:notesMasterIdLst>
    <p:notesMasterId r:id="rId10"/>
  </p:notesMasterIdLst>
  <p:handoutMasterIdLst>
    <p:handoutMasterId r:id="rId11"/>
  </p:handoutMasterIdLst>
  <p:sldIdLst>
    <p:sldId id="719" r:id="rId2"/>
    <p:sldId id="851" r:id="rId3"/>
    <p:sldId id="824" r:id="rId4"/>
    <p:sldId id="806" r:id="rId5"/>
    <p:sldId id="822" r:id="rId6"/>
    <p:sldId id="852" r:id="rId7"/>
    <p:sldId id="853" r:id="rId8"/>
    <p:sldId id="686" r:id="rId9"/>
  </p:sldIdLst>
  <p:sldSz cx="9144000" cy="6858000" type="screen4x3"/>
  <p:notesSz cx="6699250" cy="9836150"/>
  <p:custDataLst>
    <p:tags r:id="rId12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FFFF"/>
    <a:srgbClr val="0000CC"/>
    <a:srgbClr val="FFFFCC"/>
    <a:srgbClr val="0000FF"/>
    <a:srgbClr val="CCFFCC"/>
    <a:srgbClr val="FF9966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3422" autoAdjust="0"/>
    <p:restoredTop sz="94600" autoAdjust="0"/>
  </p:normalViewPr>
  <p:slideViewPr>
    <p:cSldViewPr snapToGrid="0">
      <p:cViewPr varScale="1">
        <p:scale>
          <a:sx n="108" d="100"/>
          <a:sy n="108" d="100"/>
        </p:scale>
        <p:origin x="-1179" y="-98"/>
      </p:cViewPr>
      <p:guideLst>
        <p:guide orient="horz" pos="3705"/>
        <p:guide orient="horz" pos="1185"/>
        <p:guide pos="254"/>
        <p:guide pos="2892"/>
        <p:guide pos="554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0" d="100"/>
        <a:sy n="170" d="100"/>
      </p:scale>
      <p:origin x="0" y="205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8138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101" tIns="44550" rIns="89101" bIns="44550" numCol="1" anchor="t" anchorCtr="0" compatLnSpc="1">
            <a:prstTxWarp prst="textNoShape">
              <a:avLst/>
            </a:prstTxWarp>
          </a:bodyPr>
          <a:lstStyle>
            <a:lvl1pPr defTabSz="889000" eaLnBrk="1" hangingPunct="1">
              <a:defRPr sz="1200"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559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2375" y="0"/>
            <a:ext cx="2952750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101" tIns="44550" rIns="89101" bIns="44550" numCol="1" anchor="t" anchorCtr="0" compatLnSpc="1">
            <a:prstTxWarp prst="textNoShape">
              <a:avLst/>
            </a:prstTxWarp>
          </a:bodyPr>
          <a:lstStyle>
            <a:lvl1pPr algn="r" defTabSz="889000" eaLnBrk="1" hangingPunct="1">
              <a:defRPr sz="1200"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559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23388"/>
            <a:ext cx="2878138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101" tIns="44550" rIns="89101" bIns="44550" numCol="1" anchor="b" anchorCtr="0" compatLnSpc="1">
            <a:prstTxWarp prst="textNoShape">
              <a:avLst/>
            </a:prstTxWarp>
          </a:bodyPr>
          <a:lstStyle>
            <a:lvl1pPr defTabSz="889000" eaLnBrk="1" hangingPunct="1">
              <a:defRPr sz="1200"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559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2375" y="9323388"/>
            <a:ext cx="2952750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101" tIns="44550" rIns="89101" bIns="44550" numCol="1" anchor="b" anchorCtr="0" compatLnSpc="1">
            <a:prstTxWarp prst="textNoShape">
              <a:avLst/>
            </a:prstTxWarp>
          </a:bodyPr>
          <a:lstStyle>
            <a:lvl1pPr algn="r" defTabSz="889000" eaLnBrk="1" hangingPunct="1">
              <a:defRPr sz="1200"/>
            </a:lvl1pPr>
          </a:lstStyle>
          <a:p>
            <a:pPr>
              <a:defRPr/>
            </a:pPr>
            <a:fld id="{BDAA7F24-79FA-4A1A-A9D8-F381F80980B2}" type="slidenum">
              <a:rPr lang="en-GB" altLang="ja-JP"/>
              <a:pPr>
                <a:defRPr/>
              </a:pPr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29669611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195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475" tIns="47239" rIns="94475" bIns="47239" numCol="1" anchor="t" anchorCtr="0" compatLnSpc="1">
            <a:prstTxWarp prst="textNoShape">
              <a:avLst/>
            </a:prstTxWarp>
          </a:bodyPr>
          <a:lstStyle>
            <a:lvl1pPr defTabSz="942975" eaLnBrk="1" hangingPunct="1">
              <a:defRPr sz="1300"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97300" y="0"/>
            <a:ext cx="290195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475" tIns="47239" rIns="94475" bIns="47239" numCol="1" anchor="t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300"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38188"/>
            <a:ext cx="4919662" cy="3689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3763" y="4672013"/>
            <a:ext cx="4911725" cy="442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475" tIns="47239" rIns="94475" bIns="472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noProof="0" smtClean="0"/>
              <a:t>Klicken Sie, um die Formate des Vorlagentextes zu bearbeiten</a:t>
            </a:r>
          </a:p>
          <a:p>
            <a:pPr lvl="1"/>
            <a:r>
              <a:rPr lang="en-GB" altLang="ja-JP" noProof="0" smtClean="0"/>
              <a:t>Zweite Ebene</a:t>
            </a:r>
          </a:p>
          <a:p>
            <a:pPr lvl="2"/>
            <a:r>
              <a:rPr lang="en-GB" altLang="ja-JP" noProof="0" smtClean="0"/>
              <a:t>Dritte Ebene</a:t>
            </a:r>
          </a:p>
          <a:p>
            <a:pPr lvl="3"/>
            <a:r>
              <a:rPr lang="en-GB" altLang="ja-JP" noProof="0" smtClean="0"/>
              <a:t>Vierte Ebene</a:t>
            </a:r>
          </a:p>
          <a:p>
            <a:pPr lvl="4"/>
            <a:r>
              <a:rPr lang="en-GB" altLang="ja-JP" noProof="0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45613"/>
            <a:ext cx="2901950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475" tIns="47239" rIns="94475" bIns="47239" numCol="1" anchor="b" anchorCtr="0" compatLnSpc="1">
            <a:prstTxWarp prst="textNoShape">
              <a:avLst/>
            </a:prstTxWarp>
          </a:bodyPr>
          <a:lstStyle>
            <a:lvl1pPr defTabSz="942975" eaLnBrk="1" hangingPunct="1">
              <a:defRPr sz="1300"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97300" y="9345613"/>
            <a:ext cx="2901950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475" tIns="47239" rIns="94475" bIns="47239" numCol="1" anchor="b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300"/>
            </a:lvl1pPr>
          </a:lstStyle>
          <a:p>
            <a:pPr>
              <a:defRPr/>
            </a:pPr>
            <a:fld id="{D4EE3C52-B299-4082-AB9F-E4CDB873ED3A}" type="slidenum">
              <a:rPr lang="en-GB" altLang="ja-JP"/>
              <a:pPr>
                <a:defRPr/>
              </a:pPr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7770175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297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4297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42975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42975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42975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5BBBE0C-03B0-44BC-835E-431F20905B5B}" type="slidenum">
              <a:rPr lang="en-GB" altLang="ja-JP" smtClean="0"/>
              <a:pPr/>
              <a:t>1</a:t>
            </a:fld>
            <a:endParaRPr lang="en-GB" altLang="ja-JP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297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4297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42975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42975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42975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5BBBE0C-03B0-44BC-835E-431F20905B5B}" type="slidenum">
              <a:rPr lang="en-GB" altLang="ja-JP" smtClean="0"/>
              <a:pPr/>
              <a:t>2</a:t>
            </a:fld>
            <a:endParaRPr lang="en-GB" altLang="ja-JP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297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4297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42975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42975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42975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5BBBE0C-03B0-44BC-835E-431F20905B5B}" type="slidenum">
              <a:rPr lang="en-GB" altLang="ja-JP" smtClean="0"/>
              <a:pPr/>
              <a:t>3</a:t>
            </a:fld>
            <a:endParaRPr lang="en-GB" altLang="ja-JP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297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4297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42975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42975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42975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5BBBE0C-03B0-44BC-835E-431F20905B5B}" type="slidenum">
              <a:rPr lang="en-GB" altLang="ja-JP" smtClean="0"/>
              <a:pPr/>
              <a:t>4</a:t>
            </a:fld>
            <a:endParaRPr lang="en-GB" altLang="ja-JP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297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4297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42975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42975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42975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5BBBE0C-03B0-44BC-835E-431F20905B5B}" type="slidenum">
              <a:rPr lang="en-GB" altLang="ja-JP" smtClean="0"/>
              <a:pPr/>
              <a:t>5</a:t>
            </a:fld>
            <a:endParaRPr lang="en-GB" altLang="ja-JP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297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4297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42975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42975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42975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5BBBE0C-03B0-44BC-835E-431F20905B5B}" type="slidenum">
              <a:rPr lang="en-GB" altLang="ja-JP" smtClean="0"/>
              <a:pPr/>
              <a:t>6</a:t>
            </a:fld>
            <a:endParaRPr lang="en-GB" altLang="ja-JP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297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4297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42975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42975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42975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708F808-DC92-48B3-B483-C3334EF1BA6A}" type="slidenum">
              <a:rPr lang="en-GB" altLang="ja-JP" smtClean="0"/>
              <a:pPr/>
              <a:t>7</a:t>
            </a:fld>
            <a:endParaRPr lang="en-GB" altLang="ja-JP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intergrund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schatten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65550"/>
            <a:ext cx="9144000" cy="12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04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727075" y="1260475"/>
            <a:ext cx="6757988" cy="11430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rIns="91440" anchor="b"/>
          <a:lstStyle>
            <a:lvl1pPr>
              <a:defRPr sz="2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lang="en-US" altLang="ja-JP" noProof="0" smtClean="0"/>
              <a:t>Click to edit Master title style</a:t>
            </a:r>
            <a:endParaRPr lang="de-DE" altLang="ja-JP" noProof="0" smtClean="0"/>
          </a:p>
        </p:txBody>
      </p:sp>
      <p:sp>
        <p:nvSpPr>
          <p:cNvPr id="107520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27075" y="2571752"/>
            <a:ext cx="6764338" cy="773113"/>
          </a:xfrm>
        </p:spPr>
        <p:txBody>
          <a:bodyPr lIns="91440" rIns="91440"/>
          <a:lstStyle>
            <a:lvl1pPr marL="0" indent="0">
              <a:buFont typeface="Wingdings" pitchFamily="2" charset="2"/>
              <a:buNone/>
              <a:defRPr sz="2200" b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lang="en-US" altLang="ja-JP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590773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 bwMode="auto">
          <a:xfrm>
            <a:off x="0" y="648677"/>
            <a:ext cx="9144000" cy="4735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" y="43150"/>
            <a:ext cx="9143999" cy="600075"/>
          </a:xfrm>
        </p:spPr>
        <p:txBody>
          <a:bodyPr/>
          <a:lstStyle>
            <a:lvl1pPr algn="ctr">
              <a:defRPr sz="3600" b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Meiryo UI" panose="020B0604030504040204" pitchFamily="50" charset="-128"/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cxnSp>
        <p:nvCxnSpPr>
          <p:cNvPr id="4" name="直線コネクタ 3"/>
          <p:cNvCxnSpPr/>
          <p:nvPr userDrawn="1"/>
        </p:nvCxnSpPr>
        <p:spPr bwMode="auto">
          <a:xfrm>
            <a:off x="0" y="648677"/>
            <a:ext cx="9144000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</p:cxnSp>
    </p:spTree>
    <p:extLst>
      <p:ext uri="{BB962C8B-B14F-4D97-AF65-F5344CB8AC3E}">
        <p14:creationId xmlns:p14="http://schemas.microsoft.com/office/powerpoint/2010/main" val="1653564380"/>
      </p:ext>
    </p:extLst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4" name="直線コネクタ 3"/>
          <p:cNvCxnSpPr/>
          <p:nvPr userDrawn="1"/>
        </p:nvCxnSpPr>
        <p:spPr bwMode="auto">
          <a:xfrm>
            <a:off x="16493" y="944694"/>
            <a:ext cx="9144000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</p:cxnSp>
    </p:spTree>
    <p:extLst>
      <p:ext uri="{BB962C8B-B14F-4D97-AF65-F5344CB8AC3E}">
        <p14:creationId xmlns:p14="http://schemas.microsoft.com/office/powerpoint/2010/main" val="1192956553"/>
      </p:ext>
    </p:extLst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cxnSp>
        <p:nvCxnSpPr>
          <p:cNvPr id="3" name="直線コネクタ 2"/>
          <p:cNvCxnSpPr/>
          <p:nvPr userDrawn="1"/>
        </p:nvCxnSpPr>
        <p:spPr bwMode="auto">
          <a:xfrm>
            <a:off x="91" y="957053"/>
            <a:ext cx="9144000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</p:cxnSp>
    </p:spTree>
    <p:extLst>
      <p:ext uri="{BB962C8B-B14F-4D97-AF65-F5344CB8AC3E}">
        <p14:creationId xmlns:p14="http://schemas.microsoft.com/office/powerpoint/2010/main" val="2163170297"/>
      </p:ext>
    </p:extLst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線コネクタ 1"/>
          <p:cNvCxnSpPr/>
          <p:nvPr userDrawn="1"/>
        </p:nvCxnSpPr>
        <p:spPr bwMode="auto">
          <a:xfrm>
            <a:off x="0" y="942514"/>
            <a:ext cx="9144000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</p:cxnSp>
    </p:spTree>
    <p:extLst>
      <p:ext uri="{BB962C8B-B14F-4D97-AF65-F5344CB8AC3E}">
        <p14:creationId xmlns:p14="http://schemas.microsoft.com/office/powerpoint/2010/main" val="3219092973"/>
      </p:ext>
    </p:extLst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3"/>
          <p:cNvSpPr>
            <a:spLocks noChangeArrowheads="1"/>
          </p:cNvSpPr>
          <p:nvPr userDrawn="1"/>
        </p:nvSpPr>
        <p:spPr bwMode="auto">
          <a:xfrm>
            <a:off x="0" y="1003299"/>
            <a:ext cx="9144000" cy="543352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ja-JP" altLang="en-US" b="1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027" name="Picture 5" descr="Hintergrund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70"/>
          <a:stretch>
            <a:fillRect/>
          </a:stretch>
        </p:blipFill>
        <p:spPr bwMode="auto">
          <a:xfrm>
            <a:off x="0" y="6557658"/>
            <a:ext cx="9144000" cy="314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3224" y="230188"/>
            <a:ext cx="842378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dirty="0" smtClean="0"/>
              <a:t>Click to edit Master title style</a:t>
            </a:r>
            <a:endParaRPr lang="de-DE" altLang="ja-JP" dirty="0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7988" y="1090613"/>
            <a:ext cx="8397875" cy="4799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dirty="0" smtClean="0"/>
              <a:t>Click to edit Master text styles</a:t>
            </a:r>
          </a:p>
          <a:p>
            <a:pPr lvl="1"/>
            <a:r>
              <a:rPr lang="en-US" altLang="ja-JP" dirty="0" smtClean="0"/>
              <a:t>Second level</a:t>
            </a:r>
          </a:p>
          <a:p>
            <a:pPr lvl="2"/>
            <a:r>
              <a:rPr lang="en-US" altLang="ja-JP" dirty="0" smtClean="0"/>
              <a:t>Third level</a:t>
            </a:r>
          </a:p>
          <a:p>
            <a:pPr lvl="3"/>
            <a:r>
              <a:rPr lang="en-US" altLang="ja-JP" dirty="0" smtClean="0"/>
              <a:t>Fourth level</a:t>
            </a:r>
          </a:p>
          <a:p>
            <a:pPr lvl="4"/>
            <a:r>
              <a:rPr lang="en-US" altLang="ja-JP" dirty="0" smtClean="0"/>
              <a:t>Fifth level</a:t>
            </a:r>
          </a:p>
        </p:txBody>
      </p:sp>
      <p:pic>
        <p:nvPicPr>
          <p:cNvPr id="1031" name="Picture 6" descr="schatten"/>
          <p:cNvPicPr>
            <a:picLocks noChangeAspect="1" noChangeArrowheads="1"/>
          </p:cNvPicPr>
          <p:nvPr userDrawn="1"/>
        </p:nvPicPr>
        <p:blipFill>
          <a:blip r:embed="rId8">
            <a:lum brigh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36823"/>
            <a:ext cx="9144000" cy="12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 userDrawn="1"/>
        </p:nvSpPr>
        <p:spPr>
          <a:xfrm>
            <a:off x="23344" y="6581103"/>
            <a:ext cx="44185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 smtClean="0">
                <a:latin typeface="Arial Black" panose="020B0A040201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HD Visual </a:t>
            </a:r>
            <a:r>
              <a:rPr kumimoji="1" lang="en-US" altLang="ja-JP" sz="1100" b="1" dirty="0" smtClean="0">
                <a:solidFill>
                  <a:schemeClr val="tx1"/>
                </a:solidFill>
                <a:latin typeface="Arial Black" panose="020B0A040201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Communication </a:t>
            </a:r>
            <a:r>
              <a:rPr kumimoji="1" lang="en-US" altLang="ja-JP" sz="1100" b="1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System</a:t>
            </a:r>
            <a:endParaRPr kumimoji="1" lang="ja-JP" altLang="en-US" sz="1100" b="1" dirty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cxnSp>
        <p:nvCxnSpPr>
          <p:cNvPr id="8" name="直線コネクタ 7"/>
          <p:cNvCxnSpPr/>
          <p:nvPr userDrawn="1"/>
        </p:nvCxnSpPr>
        <p:spPr bwMode="auto">
          <a:xfrm>
            <a:off x="-1227" y="960052"/>
            <a:ext cx="9144000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7" r:id="rId4"/>
    <p:sldLayoutId id="2147483728" r:id="rId5"/>
  </p:sldLayoutIdLst>
  <p:transition spd="med">
    <p:wipe dir="r"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 Black" panose="020B0A04020102020204" pitchFamily="34" charset="0"/>
          <a:ea typeface="Meiryo UI" panose="020B0604030504040204" pitchFamily="50" charset="-128"/>
          <a:cs typeface="Meiryo UI" panose="020B0604030504040204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9pPr>
    </p:titleStyle>
    <p:bodyStyle>
      <a:lvl1pPr marL="190500" indent="-1905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 b="1">
          <a:solidFill>
            <a:schemeClr val="tx1"/>
          </a:solidFill>
          <a:latin typeface="Arial" panose="020B0604020202020204" pitchFamily="34" charset="0"/>
          <a:ea typeface="Meiryo UI" panose="020B0604030504040204" pitchFamily="50" charset="-128"/>
          <a:cs typeface="Arial" panose="020B0604020202020204" pitchFamily="34" charset="0"/>
        </a:defRPr>
      </a:lvl1pPr>
      <a:lvl2pPr marL="381000" indent="-1889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-"/>
        <a:defRPr b="1">
          <a:solidFill>
            <a:schemeClr val="tx1"/>
          </a:solidFill>
          <a:latin typeface="Arial" panose="020B0604020202020204" pitchFamily="34" charset="0"/>
          <a:ea typeface="Meiryo UI" panose="020B0604030504040204" pitchFamily="50" charset="-128"/>
          <a:cs typeface="Arial" panose="020B0604020202020204" pitchFamily="34" charset="0"/>
        </a:defRPr>
      </a:lvl2pPr>
      <a:lvl3pPr marL="561975" indent="-1793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-"/>
        <a:defRPr b="1">
          <a:solidFill>
            <a:schemeClr val="tx1"/>
          </a:solidFill>
          <a:latin typeface="Arial" panose="020B0604020202020204" pitchFamily="34" charset="0"/>
          <a:ea typeface="Meiryo UI" panose="020B0604030504040204" pitchFamily="50" charset="-128"/>
          <a:cs typeface="Arial" panose="020B0604020202020204" pitchFamily="34" charset="0"/>
        </a:defRPr>
      </a:lvl3pPr>
      <a:lvl4pPr marL="752475" indent="-1889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-"/>
        <a:defRPr b="1">
          <a:solidFill>
            <a:schemeClr val="tx1"/>
          </a:solidFill>
          <a:latin typeface="Arial" panose="020B0604020202020204" pitchFamily="34" charset="0"/>
          <a:ea typeface="Meiryo UI" panose="020B0604030504040204" pitchFamily="50" charset="-128"/>
          <a:cs typeface="Arial" panose="020B0604020202020204" pitchFamily="34" charset="0"/>
        </a:defRPr>
      </a:lvl4pPr>
      <a:lvl5pPr marL="962025" indent="-2079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b="1">
          <a:solidFill>
            <a:schemeClr val="tx1"/>
          </a:solidFill>
          <a:latin typeface="Arial" panose="020B0604020202020204" pitchFamily="34" charset="0"/>
          <a:ea typeface="Meiryo UI" panose="020B0604030504040204" pitchFamily="50" charset="-128"/>
          <a:cs typeface="Arial" panose="020B0604020202020204" pitchFamily="34" charset="0"/>
        </a:defRPr>
      </a:lvl5pPr>
      <a:lvl6pPr marL="1419225" indent="-207963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1876425" indent="-207963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333625" indent="-207963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2790825" indent="-207963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サブタイトル 2"/>
          <p:cNvSpPr>
            <a:spLocks noGrp="1"/>
          </p:cNvSpPr>
          <p:nvPr>
            <p:ph type="subTitle" sz="quarter" idx="1"/>
          </p:nvPr>
        </p:nvSpPr>
        <p:spPr>
          <a:xfrm>
            <a:off x="594220" y="1969486"/>
            <a:ext cx="7920000" cy="1800000"/>
          </a:xfrm>
        </p:spPr>
        <p:txBody>
          <a:bodyPr/>
          <a:lstStyle/>
          <a:p>
            <a:pPr algn="ctr"/>
            <a:r>
              <a:rPr lang="en-US" altLang="ja-JP" sz="2800" dirty="0" smtClean="0">
                <a:latin typeface="Arial Black" panose="020B0A04020102020204" pitchFamily="34" charset="0"/>
              </a:rPr>
              <a:t>HDVC Remote Control App. For Android</a:t>
            </a:r>
          </a:p>
          <a:p>
            <a:pPr algn="ctr"/>
            <a:r>
              <a:rPr lang="en-US" altLang="ja-JP" sz="4000" dirty="0" smtClean="0">
                <a:latin typeface="Arial Black" panose="020B0A04020102020204" pitchFamily="34" charset="0"/>
              </a:rPr>
              <a:t>Quick Guide</a:t>
            </a:r>
            <a:endParaRPr lang="de-DE" altLang="ja-JP" sz="2400" dirty="0">
              <a:latin typeface="Arial Black" panose="020B0A04020102020204" pitchFamily="34" charset="0"/>
            </a:endParaRPr>
          </a:p>
        </p:txBody>
      </p:sp>
      <p:pic>
        <p:nvPicPr>
          <p:cNvPr id="12" name="Picture 4" descr="KX_VC1600黒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654" y="4713546"/>
            <a:ext cx="2308566" cy="637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テキスト ボックス 1"/>
          <p:cNvSpPr txBox="1">
            <a:spLocks noChangeArrowheads="1"/>
          </p:cNvSpPr>
          <p:nvPr/>
        </p:nvSpPr>
        <p:spPr bwMode="auto">
          <a:xfrm>
            <a:off x="430585" y="6084638"/>
            <a:ext cx="6008461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kumimoji="1" lang="en-US" altLang="ja-JP" sz="2000" b="1" dirty="0" smtClean="0">
                <a:solidFill>
                  <a:srgbClr val="0000CC"/>
                </a:solidFill>
                <a:latin typeface="Arial" panose="020B0604020202020204" pitchFamily="34" charset="0"/>
                <a:ea typeface="HGS創英角ｺﾞｼｯｸUB" panose="020B0900000000000000" pitchFamily="50" charset="-128"/>
                <a:cs typeface="Arial" panose="020B0604020202020204" pitchFamily="34" charset="0"/>
              </a:rPr>
              <a:t>Panasonic System Networks Co., Ltd.</a:t>
            </a:r>
          </a:p>
          <a:p>
            <a:r>
              <a:rPr kumimoji="1" lang="en-US" altLang="ja-JP" sz="1400" dirty="0" smtClean="0">
                <a:latin typeface="Arial" panose="020B0604020202020204" pitchFamily="34" charset="0"/>
                <a:ea typeface="HGS創英角ｺﾞｼｯｸUB" panose="020B0900000000000000" pitchFamily="50" charset="-128"/>
                <a:cs typeface="Arial" panose="020B0604020202020204" pitchFamily="34" charset="0"/>
              </a:rPr>
              <a:t>HDVC Business Promotion Department, AV Systems Business Unit</a:t>
            </a:r>
            <a:endParaRPr kumimoji="1" lang="ja-JP" altLang="en-US" sz="1400" dirty="0">
              <a:latin typeface="Arial" panose="020B0604020202020204" pitchFamily="34" charset="0"/>
              <a:ea typeface="HGS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7547797" y="6122098"/>
            <a:ext cx="1573909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None/>
              <a:defRPr sz="22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381000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-"/>
              <a:defRPr b="1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defRPr>
            </a:lvl2pPr>
            <a:lvl3pPr marL="561975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-"/>
              <a:defRPr b="1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defRPr>
            </a:lvl3pPr>
            <a:lvl4pPr marL="752475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-"/>
              <a:defRPr b="1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defRPr>
            </a:lvl4pPr>
            <a:lvl5pPr marL="962025" indent="-2079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b="1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defRPr>
            </a:lvl5pPr>
            <a:lvl6pPr marL="14192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6pPr>
            <a:lvl7pPr marL="18764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7pPr>
            <a:lvl8pPr marL="23336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8pPr>
            <a:lvl9pPr marL="27908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algn="ctr" eaLnBrk="1" hangingPunct="1"/>
            <a:r>
              <a:rPr lang="de-DE" altLang="ja-JP" sz="2000" kern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July. 2016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149" y="3962400"/>
            <a:ext cx="1087354" cy="193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63187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51235"/>
            <a:ext cx="9144000" cy="600075"/>
          </a:xfrm>
        </p:spPr>
        <p:txBody>
          <a:bodyPr/>
          <a:lstStyle/>
          <a:p>
            <a:pPr eaLnBrk="1" hangingPunct="1"/>
            <a:r>
              <a:rPr lang="en-US" altLang="ja-JP" sz="3200" dirty="0" smtClean="0">
                <a:latin typeface="Arial Black" panose="020B0A04020102020204" pitchFamily="34" charset="0"/>
              </a:rPr>
              <a:t>Execution App.</a:t>
            </a:r>
            <a:endParaRPr lang="de-DE" altLang="ja-JP" sz="3200" dirty="0" smtClean="0">
              <a:latin typeface="Arial Black" panose="020B0A04020102020204" pitchFamily="34" charset="0"/>
            </a:endParaRPr>
          </a:p>
        </p:txBody>
      </p:sp>
      <p:sp>
        <p:nvSpPr>
          <p:cNvPr id="28" name="フッター プレースホルダー 3"/>
          <p:cNvSpPr txBox="1">
            <a:spLocks/>
          </p:cNvSpPr>
          <p:nvPr/>
        </p:nvSpPr>
        <p:spPr>
          <a:xfrm>
            <a:off x="8061203" y="6605691"/>
            <a:ext cx="1066800" cy="247650"/>
          </a:xfrm>
          <a:prstGeom prst="rect">
            <a:avLst/>
          </a:prstGeom>
          <a:noFill/>
        </p:spPr>
        <p:txBody>
          <a:bodyPr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r>
              <a:rPr lang="de-DE" altLang="ja-JP" sz="800" dirty="0" smtClean="0">
                <a:solidFill>
                  <a:schemeClr val="bg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Page </a:t>
            </a:r>
            <a:fld id="{11D062A2-B506-4044-A2EC-4FDCB15F0732}" type="slidenum">
              <a:rPr lang="de-DE" altLang="ja-JP" sz="800" b="1" smtClean="0">
                <a:solidFill>
                  <a:schemeClr val="bg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pPr algn="r"/>
              <a:t>1</a:t>
            </a:fld>
            <a:endParaRPr lang="de-DE" altLang="ja-JP" sz="800" b="1" dirty="0" smtClean="0">
              <a:solidFill>
                <a:schemeClr val="bg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65" y="1660347"/>
            <a:ext cx="1930724" cy="343332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788" y="1660346"/>
            <a:ext cx="1930724" cy="343332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6111" y="1660358"/>
            <a:ext cx="1930724" cy="343332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9" name="右矢印 8"/>
          <p:cNvSpPr/>
          <p:nvPr/>
        </p:nvSpPr>
        <p:spPr bwMode="auto">
          <a:xfrm>
            <a:off x="2679033" y="3048000"/>
            <a:ext cx="617621" cy="697832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右矢印 29"/>
          <p:cNvSpPr/>
          <p:nvPr/>
        </p:nvSpPr>
        <p:spPr bwMode="auto">
          <a:xfrm>
            <a:off x="5911497" y="3056022"/>
            <a:ext cx="617621" cy="697832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81265" y="5093369"/>
            <a:ext cx="19307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Android Home</a:t>
            </a:r>
            <a:endParaRPr kumimoji="1" lang="ja-JP" altLang="en-US" sz="9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629771" y="5101391"/>
            <a:ext cx="19307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Login Menu</a:t>
            </a:r>
            <a:endParaRPr kumimoji="1" lang="ja-JP" altLang="en-US" sz="900" b="1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814109" y="5109413"/>
            <a:ext cx="19307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App. Home Menu</a:t>
            </a:r>
            <a:endParaRPr kumimoji="1" lang="ja-JP" altLang="en-US" sz="900" b="1" dirty="0"/>
          </a:p>
        </p:txBody>
      </p:sp>
      <p:sp>
        <p:nvSpPr>
          <p:cNvPr id="11" name="角丸四角形吹き出し 10"/>
          <p:cNvSpPr/>
          <p:nvPr/>
        </p:nvSpPr>
        <p:spPr bwMode="auto">
          <a:xfrm>
            <a:off x="1620255" y="1275346"/>
            <a:ext cx="1540042" cy="540000"/>
          </a:xfrm>
          <a:prstGeom prst="wedgeRoundRectCallout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1. Tap “HDVC Remote” icon to execute the application.</a:t>
            </a:r>
            <a:endParaRPr kumimoji="0" lang="ja-JP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角丸四角形吹き出し 34"/>
          <p:cNvSpPr/>
          <p:nvPr/>
        </p:nvSpPr>
        <p:spPr bwMode="auto">
          <a:xfrm>
            <a:off x="3713748" y="2133600"/>
            <a:ext cx="1604210" cy="540000"/>
          </a:xfrm>
          <a:prstGeom prst="wedgeRoundRectCallout">
            <a:avLst>
              <a:gd name="adj1" fmla="val -22333"/>
              <a:gd name="adj2" fmla="val 73438"/>
              <a:gd name="adj3" fmla="val 16667"/>
            </a:avLst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2. Input specific</a:t>
            </a:r>
            <a:r>
              <a:rPr kumimoji="0" lang="en-US" altLang="ja-JP" sz="9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IP address to access Wi-Fi router / Access Point.</a:t>
            </a:r>
            <a:endParaRPr kumimoji="0" lang="ja-JP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角丸四角形 11"/>
          <p:cNvSpPr/>
          <p:nvPr/>
        </p:nvSpPr>
        <p:spPr bwMode="auto">
          <a:xfrm>
            <a:off x="3637788" y="2823411"/>
            <a:ext cx="1930724" cy="304800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角丸四角形 36"/>
          <p:cNvSpPr/>
          <p:nvPr/>
        </p:nvSpPr>
        <p:spPr bwMode="auto">
          <a:xfrm>
            <a:off x="1784927" y="1909010"/>
            <a:ext cx="511020" cy="561473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角丸四角形吹き出し 37"/>
          <p:cNvSpPr/>
          <p:nvPr/>
        </p:nvSpPr>
        <p:spPr bwMode="auto">
          <a:xfrm>
            <a:off x="5005137" y="4010526"/>
            <a:ext cx="1187116" cy="540000"/>
          </a:xfrm>
          <a:prstGeom prst="wedgeRoundRectCallout">
            <a:avLst>
              <a:gd name="adj1" fmla="val -22333"/>
              <a:gd name="adj2" fmla="val 73438"/>
              <a:gd name="adj3" fmla="val 16667"/>
            </a:avLst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3. Tap here to start application.</a:t>
            </a:r>
            <a:endParaRPr kumimoji="0" lang="ja-JP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07788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ッター プレースホルダー 3"/>
          <p:cNvSpPr txBox="1">
            <a:spLocks/>
          </p:cNvSpPr>
          <p:nvPr/>
        </p:nvSpPr>
        <p:spPr>
          <a:xfrm>
            <a:off x="8061203" y="6605691"/>
            <a:ext cx="1066800" cy="247650"/>
          </a:xfrm>
          <a:prstGeom prst="rect">
            <a:avLst/>
          </a:prstGeom>
          <a:noFill/>
        </p:spPr>
        <p:txBody>
          <a:bodyPr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r>
              <a:rPr lang="de-DE" altLang="ja-JP" sz="800" dirty="0" smtClean="0">
                <a:solidFill>
                  <a:schemeClr val="bg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Page </a:t>
            </a:r>
            <a:fld id="{11D062A2-B506-4044-A2EC-4FDCB15F0732}" type="slidenum">
              <a:rPr lang="de-DE" altLang="ja-JP" sz="800" b="1" smtClean="0">
                <a:solidFill>
                  <a:schemeClr val="bg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pPr algn="r"/>
              <a:t>2</a:t>
            </a:fld>
            <a:endParaRPr lang="de-DE" altLang="ja-JP" sz="800" b="1" dirty="0" smtClean="0">
              <a:solidFill>
                <a:schemeClr val="bg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46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51235"/>
            <a:ext cx="9144000" cy="600075"/>
          </a:xfrm>
        </p:spPr>
        <p:txBody>
          <a:bodyPr/>
          <a:lstStyle/>
          <a:p>
            <a:pPr eaLnBrk="1" hangingPunct="1"/>
            <a:r>
              <a:rPr lang="en-US" altLang="ja-JP" sz="3200" dirty="0" smtClean="0">
                <a:latin typeface="Arial Black" panose="020B0A04020102020204" pitchFamily="34" charset="0"/>
              </a:rPr>
              <a:t>How to make a call</a:t>
            </a:r>
            <a:endParaRPr lang="de-DE" altLang="ja-JP" sz="3200" dirty="0" smtClean="0">
              <a:latin typeface="Arial Black" panose="020B0A04020102020204" pitchFamily="34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32" y="1572124"/>
            <a:ext cx="1930724" cy="343332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678" y="1580137"/>
            <a:ext cx="1930724" cy="343332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85" y="912908"/>
            <a:ext cx="1351507" cy="24033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706" y="3737808"/>
            <a:ext cx="1351507" cy="24033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0960" y="3769898"/>
            <a:ext cx="1351507" cy="24033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51" name="テキスト ボックス 50"/>
          <p:cNvSpPr txBox="1"/>
          <p:nvPr/>
        </p:nvSpPr>
        <p:spPr>
          <a:xfrm>
            <a:off x="373232" y="5010732"/>
            <a:ext cx="19307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App. Home Menu</a:t>
            </a:r>
            <a:endParaRPr kumimoji="1" lang="ja-JP" altLang="en-US" sz="900" b="1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212678" y="5013459"/>
            <a:ext cx="19307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Manual Dial  Menu</a:t>
            </a:r>
            <a:endParaRPr kumimoji="1" lang="ja-JP" altLang="en-US" sz="900" b="1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81253" y="5423103"/>
            <a:ext cx="1930724" cy="89255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n"/>
            </a:pPr>
            <a:r>
              <a:rPr kumimoji="1" lang="en-US" altLang="ja-JP" sz="1200" b="1" dirty="0" smtClean="0">
                <a:solidFill>
                  <a:srgbClr val="0000CC"/>
                </a:solidFill>
              </a:rPr>
              <a:t>Four Calling Method</a:t>
            </a:r>
          </a:p>
          <a:p>
            <a:pPr marL="228600" indent="-228600">
              <a:buFont typeface="+mj-lt"/>
              <a:buAutoNum type="arabicPeriod"/>
            </a:pPr>
            <a:r>
              <a:rPr kumimoji="1" lang="en-US" altLang="ja-JP" sz="1000" b="1" dirty="0" smtClean="0"/>
              <a:t>Manual Dial</a:t>
            </a:r>
          </a:p>
          <a:p>
            <a:pPr marL="228600" indent="-228600">
              <a:buFont typeface="+mj-lt"/>
              <a:buAutoNum type="arabicPeriod"/>
            </a:pPr>
            <a:r>
              <a:rPr kumimoji="1" lang="en-US" altLang="ja-JP" sz="1000" b="1" dirty="0" smtClean="0"/>
              <a:t>Call History</a:t>
            </a:r>
          </a:p>
          <a:p>
            <a:pPr marL="228600" indent="-228600">
              <a:buFont typeface="+mj-lt"/>
              <a:buAutoNum type="arabicPeriod"/>
            </a:pPr>
            <a:r>
              <a:rPr kumimoji="1" lang="en-US" altLang="ja-JP" sz="1000" b="1" dirty="0" smtClean="0"/>
              <a:t>Contact List</a:t>
            </a:r>
          </a:p>
          <a:p>
            <a:pPr marL="228600" indent="-228600">
              <a:buFont typeface="+mj-lt"/>
              <a:buAutoNum type="arabicPeriod"/>
            </a:pPr>
            <a:r>
              <a:rPr kumimoji="1" lang="en-US" altLang="ja-JP" sz="1000" b="1" dirty="0" smtClean="0"/>
              <a:t>Profile</a:t>
            </a:r>
            <a:endParaRPr kumimoji="1" lang="ja-JP" altLang="en-US" sz="1000" b="1" dirty="0"/>
          </a:p>
        </p:txBody>
      </p:sp>
      <p:sp>
        <p:nvSpPr>
          <p:cNvPr id="54" name="右矢印 53"/>
          <p:cNvSpPr/>
          <p:nvPr/>
        </p:nvSpPr>
        <p:spPr bwMode="auto">
          <a:xfrm>
            <a:off x="2454445" y="3048000"/>
            <a:ext cx="617621" cy="697832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角丸四角形吹き出し 54"/>
          <p:cNvSpPr/>
          <p:nvPr/>
        </p:nvSpPr>
        <p:spPr bwMode="auto">
          <a:xfrm>
            <a:off x="489286" y="1900990"/>
            <a:ext cx="1299412" cy="540000"/>
          </a:xfrm>
          <a:prstGeom prst="wedgeRoundRectCallout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1. Tap “Call” icon.</a:t>
            </a:r>
            <a:endParaRPr kumimoji="0" lang="ja-JP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角丸四角形吹き出し 55"/>
          <p:cNvSpPr/>
          <p:nvPr/>
        </p:nvSpPr>
        <p:spPr bwMode="auto">
          <a:xfrm>
            <a:off x="2263851" y="1050758"/>
            <a:ext cx="1604210" cy="540000"/>
          </a:xfrm>
          <a:prstGeom prst="wedgeRoundRectCallout">
            <a:avLst>
              <a:gd name="adj1" fmla="val 37667"/>
              <a:gd name="adj2" fmla="val 207813"/>
              <a:gd name="adj3" fmla="val 16667"/>
            </a:avLst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2. Input specific</a:t>
            </a:r>
            <a:r>
              <a:rPr kumimoji="0" lang="en-US" altLang="ja-JP" sz="9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IP address where to call.</a:t>
            </a:r>
            <a:endParaRPr kumimoji="0" lang="ja-JP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角丸四角形 56"/>
          <p:cNvSpPr/>
          <p:nvPr/>
        </p:nvSpPr>
        <p:spPr bwMode="auto">
          <a:xfrm>
            <a:off x="3204654" y="2398298"/>
            <a:ext cx="1930724" cy="304800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角丸四角形 57"/>
          <p:cNvSpPr/>
          <p:nvPr/>
        </p:nvSpPr>
        <p:spPr bwMode="auto">
          <a:xfrm>
            <a:off x="613861" y="2518606"/>
            <a:ext cx="511020" cy="561473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角丸四角形 58"/>
          <p:cNvSpPr/>
          <p:nvPr/>
        </p:nvSpPr>
        <p:spPr bwMode="auto">
          <a:xfrm>
            <a:off x="3753856" y="1997249"/>
            <a:ext cx="1381526" cy="304800"/>
          </a:xfrm>
          <a:prstGeom prst="roundRect">
            <a:avLst/>
          </a:prstGeom>
          <a:noFill/>
          <a:ln w="12700" cap="flat" cmpd="sng" algn="ctr">
            <a:solidFill>
              <a:schemeClr val="bg1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角丸四角形吹き出し 59"/>
          <p:cNvSpPr/>
          <p:nvPr/>
        </p:nvSpPr>
        <p:spPr bwMode="auto">
          <a:xfrm>
            <a:off x="4974955" y="930442"/>
            <a:ext cx="1369698" cy="540000"/>
          </a:xfrm>
          <a:prstGeom prst="wedgeRoundRectCallout">
            <a:avLst>
              <a:gd name="adj1" fmla="val -42333"/>
              <a:gd name="adj2" fmla="val 156250"/>
              <a:gd name="adj3" fmla="val 16667"/>
            </a:avLst>
          </a:prstGeom>
          <a:solidFill>
            <a:srgbClr val="CC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Choose suitable connection method.</a:t>
            </a:r>
            <a:endParaRPr kumimoji="0" lang="ja-JP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角丸四角形吹き出し 60"/>
          <p:cNvSpPr/>
          <p:nvPr/>
        </p:nvSpPr>
        <p:spPr bwMode="auto">
          <a:xfrm>
            <a:off x="4178975" y="3834064"/>
            <a:ext cx="962526" cy="540000"/>
          </a:xfrm>
          <a:prstGeom prst="wedgeRoundRectCallout">
            <a:avLst>
              <a:gd name="adj1" fmla="val 23713"/>
              <a:gd name="adj2" fmla="val -98515"/>
              <a:gd name="adj3" fmla="val 16667"/>
            </a:avLst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3. Tap here to start call.</a:t>
            </a:r>
            <a:endParaRPr kumimoji="0" lang="ja-JP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右矢印 61"/>
          <p:cNvSpPr/>
          <p:nvPr/>
        </p:nvSpPr>
        <p:spPr bwMode="auto">
          <a:xfrm>
            <a:off x="5959641" y="1748586"/>
            <a:ext cx="617621" cy="348916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右矢印 62"/>
          <p:cNvSpPr/>
          <p:nvPr/>
        </p:nvSpPr>
        <p:spPr bwMode="auto">
          <a:xfrm rot="1505675">
            <a:off x="5871411" y="2285994"/>
            <a:ext cx="617621" cy="348916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右矢印 63"/>
          <p:cNvSpPr/>
          <p:nvPr/>
        </p:nvSpPr>
        <p:spPr bwMode="auto">
          <a:xfrm rot="3097619">
            <a:off x="5606719" y="2695066"/>
            <a:ext cx="617621" cy="348916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6" name="直線コネクタ 65"/>
          <p:cNvCxnSpPr/>
          <p:nvPr/>
        </p:nvCxnSpPr>
        <p:spPr bwMode="auto">
          <a:xfrm>
            <a:off x="5189625" y="2869524"/>
            <a:ext cx="0" cy="355338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7" name="テキスト ボックス 66"/>
          <p:cNvSpPr txBox="1"/>
          <p:nvPr/>
        </p:nvSpPr>
        <p:spPr>
          <a:xfrm>
            <a:off x="7467684" y="3310710"/>
            <a:ext cx="13515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Call History  Menu</a:t>
            </a:r>
            <a:endParaRPr kumimoji="1" lang="ja-JP" altLang="en-US" sz="900" b="1" dirty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7475706" y="6173223"/>
            <a:ext cx="13515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Contact List  Menu</a:t>
            </a:r>
            <a:endParaRPr kumimoji="1" lang="ja-JP" altLang="en-US" sz="900" b="1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650960" y="6188312"/>
            <a:ext cx="13515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Profile  Menu</a:t>
            </a:r>
            <a:endParaRPr kumimoji="1" lang="ja-JP" altLang="en-US" sz="900" b="1" dirty="0"/>
          </a:p>
        </p:txBody>
      </p:sp>
    </p:spTree>
    <p:extLst>
      <p:ext uri="{BB962C8B-B14F-4D97-AF65-F5344CB8AC3E}">
        <p14:creationId xmlns:p14="http://schemas.microsoft.com/office/powerpoint/2010/main" val="35933616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ッター プレースホルダー 3"/>
          <p:cNvSpPr txBox="1">
            <a:spLocks/>
          </p:cNvSpPr>
          <p:nvPr/>
        </p:nvSpPr>
        <p:spPr>
          <a:xfrm>
            <a:off x="8061203" y="6605691"/>
            <a:ext cx="1066800" cy="247650"/>
          </a:xfrm>
          <a:prstGeom prst="rect">
            <a:avLst/>
          </a:prstGeom>
          <a:noFill/>
        </p:spPr>
        <p:txBody>
          <a:bodyPr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r>
              <a:rPr lang="de-DE" altLang="ja-JP" sz="800" dirty="0" smtClean="0">
                <a:solidFill>
                  <a:schemeClr val="bg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Page </a:t>
            </a:r>
            <a:fld id="{11D062A2-B506-4044-A2EC-4FDCB15F0732}" type="slidenum">
              <a:rPr lang="de-DE" altLang="ja-JP" sz="800" b="1" smtClean="0">
                <a:solidFill>
                  <a:schemeClr val="bg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pPr algn="r"/>
              <a:t>3</a:t>
            </a:fld>
            <a:endParaRPr lang="de-DE" altLang="ja-JP" sz="800" b="1" dirty="0" smtClean="0">
              <a:solidFill>
                <a:schemeClr val="bg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58258"/>
            <a:ext cx="914400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Meiryo UI" panose="020B0604030504040204" pitchFamily="50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ja-JP" sz="3200" kern="0" dirty="0" smtClean="0">
                <a:latin typeface="Arial Black" panose="020B0A04020102020204" pitchFamily="34" charset="0"/>
              </a:rPr>
              <a:t>Settings / Status Menu</a:t>
            </a:r>
            <a:endParaRPr lang="ja-JP" altLang="en-US" sz="1050" kern="0" dirty="0">
              <a:latin typeface="Arial Black" panose="020B0A04020102020204" pitchFamily="34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615" y="1580137"/>
            <a:ext cx="1930724" cy="343332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3" y="1572124"/>
            <a:ext cx="1930724" cy="343332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7" name="右矢印 26"/>
          <p:cNvSpPr/>
          <p:nvPr/>
        </p:nvSpPr>
        <p:spPr bwMode="auto">
          <a:xfrm>
            <a:off x="2462466" y="3048000"/>
            <a:ext cx="617621" cy="697832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0" name="直線コネクタ 29"/>
          <p:cNvCxnSpPr/>
          <p:nvPr/>
        </p:nvCxnSpPr>
        <p:spPr bwMode="auto">
          <a:xfrm>
            <a:off x="5334003" y="970547"/>
            <a:ext cx="0" cy="54523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角丸四角形吹き出し 21"/>
          <p:cNvSpPr/>
          <p:nvPr/>
        </p:nvSpPr>
        <p:spPr bwMode="auto">
          <a:xfrm>
            <a:off x="385023" y="970547"/>
            <a:ext cx="1499935" cy="540000"/>
          </a:xfrm>
          <a:prstGeom prst="wedgeRoundRectCallout">
            <a:avLst>
              <a:gd name="adj1" fmla="val -35348"/>
              <a:gd name="adj2" fmla="val 99263"/>
              <a:gd name="adj3" fmla="val 16667"/>
            </a:avLst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1. Tap here to go settings / Status Menu</a:t>
            </a:r>
            <a:endParaRPr kumimoji="0" lang="ja-JP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角丸四角形 22"/>
          <p:cNvSpPr/>
          <p:nvPr/>
        </p:nvSpPr>
        <p:spPr bwMode="auto">
          <a:xfrm>
            <a:off x="421357" y="1764628"/>
            <a:ext cx="188243" cy="208551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73232" y="5010732"/>
            <a:ext cx="19307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App. Home Menu</a:t>
            </a:r>
            <a:endParaRPr kumimoji="1" lang="ja-JP" altLang="en-US" sz="900" b="1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180583" y="5018754"/>
            <a:ext cx="19307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Settings / Status Menu</a:t>
            </a:r>
            <a:endParaRPr kumimoji="1" lang="ja-JP" altLang="en-US" sz="900" b="1" dirty="0"/>
          </a:p>
        </p:txBody>
      </p:sp>
      <p:sp>
        <p:nvSpPr>
          <p:cNvPr id="35" name="角丸四角形 34"/>
          <p:cNvSpPr/>
          <p:nvPr/>
        </p:nvSpPr>
        <p:spPr bwMode="auto">
          <a:xfrm>
            <a:off x="3204654" y="2462463"/>
            <a:ext cx="1447557" cy="1339515"/>
          </a:xfrm>
          <a:prstGeom prst="roundRect">
            <a:avLst>
              <a:gd name="adj" fmla="val 7086"/>
            </a:avLst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角丸四角形吹き出し 35"/>
          <p:cNvSpPr/>
          <p:nvPr/>
        </p:nvSpPr>
        <p:spPr bwMode="auto">
          <a:xfrm>
            <a:off x="3188615" y="3970420"/>
            <a:ext cx="1499935" cy="540000"/>
          </a:xfrm>
          <a:prstGeom prst="wedgeRoundRectCallout">
            <a:avLst>
              <a:gd name="adj1" fmla="val -21979"/>
              <a:gd name="adj2" fmla="val -81953"/>
              <a:gd name="adj3" fmla="val 16667"/>
            </a:avLst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900" b="1" dirty="0" smtClean="0"/>
              <a:t>Available</a:t>
            </a:r>
            <a:r>
              <a:rPr kumimoji="0" lang="en-US" altLang="ja-JP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menu</a:t>
            </a:r>
            <a:endParaRPr kumimoji="0" lang="ja-JP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124" y="890337"/>
            <a:ext cx="1351507" cy="2403325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925" y="890336"/>
            <a:ext cx="1351507" cy="2403325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124" y="3736832"/>
            <a:ext cx="1351507" cy="2403325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925" y="3736832"/>
            <a:ext cx="1351507" cy="2403325"/>
          </a:xfrm>
          <a:prstGeom prst="rect">
            <a:avLst/>
          </a:prstGeom>
        </p:spPr>
      </p:pic>
      <p:sp>
        <p:nvSpPr>
          <p:cNvPr id="41" name="テキスト ボックス 40"/>
          <p:cNvSpPr txBox="1"/>
          <p:nvPr/>
        </p:nvSpPr>
        <p:spPr>
          <a:xfrm>
            <a:off x="7475706" y="6173223"/>
            <a:ext cx="13515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License Info.</a:t>
            </a:r>
            <a:endParaRPr kumimoji="1" lang="ja-JP" altLang="en-US" sz="9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650960" y="6188312"/>
            <a:ext cx="13515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Settings  Menu</a:t>
            </a:r>
            <a:endParaRPr kumimoji="1" lang="ja-JP" altLang="en-US" sz="900" b="1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7467684" y="3310710"/>
            <a:ext cx="13515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Information  Menu</a:t>
            </a:r>
            <a:endParaRPr kumimoji="1" lang="ja-JP" altLang="en-US" sz="9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670981" y="3310711"/>
            <a:ext cx="1351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Remote Controller  Menu</a:t>
            </a:r>
            <a:endParaRPr kumimoji="1" lang="ja-JP" altLang="en-US" sz="900" b="1" dirty="0"/>
          </a:p>
        </p:txBody>
      </p:sp>
    </p:spTree>
    <p:extLst>
      <p:ext uri="{BB962C8B-B14F-4D97-AF65-F5344CB8AC3E}">
        <p14:creationId xmlns:p14="http://schemas.microsoft.com/office/powerpoint/2010/main" val="271994329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ッター プレースホルダー 3"/>
          <p:cNvSpPr txBox="1">
            <a:spLocks/>
          </p:cNvSpPr>
          <p:nvPr/>
        </p:nvSpPr>
        <p:spPr>
          <a:xfrm>
            <a:off x="8061203" y="6605691"/>
            <a:ext cx="1066800" cy="247650"/>
          </a:xfrm>
          <a:prstGeom prst="rect">
            <a:avLst/>
          </a:prstGeom>
          <a:noFill/>
        </p:spPr>
        <p:txBody>
          <a:bodyPr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r>
              <a:rPr lang="de-DE" altLang="ja-JP" sz="800" dirty="0" smtClean="0">
                <a:solidFill>
                  <a:schemeClr val="bg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Page </a:t>
            </a:r>
            <a:fld id="{11D062A2-B506-4044-A2EC-4FDCB15F0732}" type="slidenum">
              <a:rPr lang="de-DE" altLang="ja-JP" sz="800" b="1" smtClean="0">
                <a:solidFill>
                  <a:schemeClr val="bg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pPr algn="r"/>
              <a:t>4</a:t>
            </a:fld>
            <a:endParaRPr lang="de-DE" altLang="ja-JP" sz="800" b="1" dirty="0" smtClean="0">
              <a:solidFill>
                <a:schemeClr val="bg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86" name="Rectangle 2"/>
          <p:cNvSpPr txBox="1">
            <a:spLocks noChangeArrowheads="1"/>
          </p:cNvSpPr>
          <p:nvPr/>
        </p:nvSpPr>
        <p:spPr bwMode="auto">
          <a:xfrm>
            <a:off x="0" y="58258"/>
            <a:ext cx="914400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Meiryo UI" panose="020B0604030504040204" pitchFamily="50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ja-JP" sz="3200" kern="0" dirty="0" smtClean="0">
                <a:latin typeface="Arial Black" panose="020B0A04020102020204" pitchFamily="34" charset="0"/>
              </a:rPr>
              <a:t>Camera Control / Content Sharing</a:t>
            </a:r>
            <a:endParaRPr lang="ja-JP" altLang="en-US" sz="1050" kern="0" dirty="0">
              <a:latin typeface="Arial Black" panose="020B0A04020102020204" pitchFamily="34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036" y="1050760"/>
            <a:ext cx="1351507" cy="24033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411" y="1050760"/>
            <a:ext cx="1351507" cy="24033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7" name="図 8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4" y="1050760"/>
            <a:ext cx="1351507" cy="24033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94" name="図 9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022" y="3826027"/>
            <a:ext cx="1351507" cy="24033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707" y="3826026"/>
            <a:ext cx="1351507" cy="24033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00" name="右矢印 99"/>
          <p:cNvSpPr/>
          <p:nvPr/>
        </p:nvSpPr>
        <p:spPr bwMode="auto">
          <a:xfrm>
            <a:off x="1941100" y="1903506"/>
            <a:ext cx="617621" cy="697832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1" name="右矢印 100"/>
          <p:cNvSpPr/>
          <p:nvPr/>
        </p:nvSpPr>
        <p:spPr bwMode="auto">
          <a:xfrm>
            <a:off x="4098749" y="4678773"/>
            <a:ext cx="617621" cy="697832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" name="右矢印 101"/>
          <p:cNvSpPr/>
          <p:nvPr/>
        </p:nvSpPr>
        <p:spPr bwMode="auto">
          <a:xfrm>
            <a:off x="6713613" y="1903506"/>
            <a:ext cx="617621" cy="697832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5021280" y="6237391"/>
            <a:ext cx="1620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Content Sharing  Menu</a:t>
            </a:r>
            <a:endParaRPr kumimoji="1" lang="ja-JP" altLang="en-US" sz="900" b="1" dirty="0"/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2201930" y="6252480"/>
            <a:ext cx="13515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App. Home  Menu</a:t>
            </a:r>
            <a:endParaRPr kumimoji="1" lang="ja-JP" altLang="en-US" sz="900" b="1" dirty="0"/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5067518" y="3459300"/>
            <a:ext cx="14936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Camera Control Menu</a:t>
            </a:r>
            <a:endParaRPr kumimoji="1" lang="ja-JP" altLang="en-US" sz="900" b="1" dirty="0"/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387296" y="3466368"/>
            <a:ext cx="13515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App. Home  Menu</a:t>
            </a:r>
            <a:endParaRPr kumimoji="1" lang="ja-JP" altLang="en-US" sz="900" b="1" dirty="0"/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7377062" y="3462106"/>
            <a:ext cx="14936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Camera Control Menu</a:t>
            </a:r>
            <a:endParaRPr kumimoji="1" lang="ja-JP" altLang="en-US" sz="900" b="1" dirty="0"/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275002" y="763781"/>
            <a:ext cx="25083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n"/>
            </a:pPr>
            <a:r>
              <a:rPr kumimoji="1" lang="en-US" altLang="ja-JP" sz="1200" b="1" dirty="0" smtClean="0"/>
              <a:t>Camera Control</a:t>
            </a:r>
            <a:endParaRPr kumimoji="1" lang="ja-JP" altLang="en-US" sz="1200" b="1" dirty="0"/>
          </a:p>
        </p:txBody>
      </p:sp>
      <p:cxnSp>
        <p:nvCxnSpPr>
          <p:cNvPr id="20" name="直線コネクタ 19"/>
          <p:cNvCxnSpPr/>
          <p:nvPr/>
        </p:nvCxnSpPr>
        <p:spPr bwMode="auto">
          <a:xfrm>
            <a:off x="272715" y="3769895"/>
            <a:ext cx="859803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9" name="テキスト ボックス 108"/>
          <p:cNvSpPr txBox="1"/>
          <p:nvPr/>
        </p:nvSpPr>
        <p:spPr>
          <a:xfrm>
            <a:off x="283024" y="3819783"/>
            <a:ext cx="25083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n"/>
            </a:pPr>
            <a:r>
              <a:rPr kumimoji="1" lang="en-US" altLang="ja-JP" sz="1200" b="1" dirty="0" smtClean="0"/>
              <a:t>Content Sharing</a:t>
            </a:r>
            <a:endParaRPr kumimoji="1" lang="ja-JP" altLang="en-US" sz="1200" b="1" dirty="0"/>
          </a:p>
        </p:txBody>
      </p:sp>
      <p:sp>
        <p:nvSpPr>
          <p:cNvPr id="110" name="角丸四角形吹き出し 109"/>
          <p:cNvSpPr/>
          <p:nvPr/>
        </p:nvSpPr>
        <p:spPr bwMode="auto">
          <a:xfrm>
            <a:off x="415523" y="2807368"/>
            <a:ext cx="1645888" cy="432000"/>
          </a:xfrm>
          <a:prstGeom prst="wedgeRoundRectCallout">
            <a:avLst>
              <a:gd name="adj1" fmla="val -28931"/>
              <a:gd name="adj2" fmla="val -70070"/>
              <a:gd name="adj3" fmla="val 16667"/>
            </a:avLst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1. Tap “Camera Control” </a:t>
            </a:r>
            <a:endParaRPr kumimoji="0" lang="ja-JP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1" name="角丸四角形 110"/>
          <p:cNvSpPr/>
          <p:nvPr/>
        </p:nvSpPr>
        <p:spPr bwMode="auto">
          <a:xfrm>
            <a:off x="431509" y="2252422"/>
            <a:ext cx="601435" cy="434631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12" name="図 1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584" y="1064843"/>
            <a:ext cx="1351507" cy="24033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3" name="右矢印 112"/>
          <p:cNvSpPr/>
          <p:nvPr/>
        </p:nvSpPr>
        <p:spPr bwMode="auto">
          <a:xfrm>
            <a:off x="4323338" y="1911528"/>
            <a:ext cx="617621" cy="697832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2645177" y="3483364"/>
            <a:ext cx="14936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Camera Control Menu</a:t>
            </a:r>
            <a:endParaRPr kumimoji="1" lang="ja-JP" altLang="en-US" sz="900" b="1" dirty="0"/>
          </a:p>
        </p:txBody>
      </p:sp>
      <p:sp>
        <p:nvSpPr>
          <p:cNvPr id="115" name="角丸四角形吹き出し 114"/>
          <p:cNvSpPr/>
          <p:nvPr/>
        </p:nvSpPr>
        <p:spPr bwMode="auto">
          <a:xfrm>
            <a:off x="2249910" y="763781"/>
            <a:ext cx="1848839" cy="432000"/>
          </a:xfrm>
          <a:prstGeom prst="wedgeRoundRectCallout">
            <a:avLst>
              <a:gd name="adj1" fmla="val 37287"/>
              <a:gd name="adj2" fmla="val 95178"/>
              <a:gd name="adj3" fmla="val 16667"/>
            </a:avLst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2. Tap here </a:t>
            </a:r>
            <a:r>
              <a:rPr lang="en-US" altLang="ja-JP" sz="900" b="1" dirty="0" smtClean="0"/>
              <a:t>for </a:t>
            </a:r>
            <a:r>
              <a:rPr kumimoji="0" lang="en-US" altLang="ja-JP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site selection</a:t>
            </a:r>
            <a:endParaRPr kumimoji="0" lang="ja-JP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6" name="角丸四角形 115"/>
          <p:cNvSpPr/>
          <p:nvPr/>
        </p:nvSpPr>
        <p:spPr bwMode="auto">
          <a:xfrm>
            <a:off x="3869647" y="1398393"/>
            <a:ext cx="150359" cy="216000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7" name="角丸四角形吹き出し 116"/>
          <p:cNvSpPr/>
          <p:nvPr/>
        </p:nvSpPr>
        <p:spPr bwMode="auto">
          <a:xfrm>
            <a:off x="5011371" y="1815848"/>
            <a:ext cx="1645888" cy="432000"/>
          </a:xfrm>
          <a:prstGeom prst="wedgeRoundRectCallout">
            <a:avLst>
              <a:gd name="adj1" fmla="val -28931"/>
              <a:gd name="adj2" fmla="val -70070"/>
              <a:gd name="adj3" fmla="val 16667"/>
            </a:avLst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900" b="1" dirty="0"/>
              <a:t>3</a:t>
            </a:r>
            <a:r>
              <a:rPr kumimoji="0" lang="en-US" altLang="ja-JP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 Choose suitable site where to control.</a:t>
            </a:r>
            <a:endParaRPr kumimoji="0" lang="ja-JP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8" name="角丸四角形 117"/>
          <p:cNvSpPr/>
          <p:nvPr/>
        </p:nvSpPr>
        <p:spPr bwMode="auto">
          <a:xfrm>
            <a:off x="5179756" y="1349133"/>
            <a:ext cx="1156876" cy="375393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9" name="角丸四角形吹き出し 118"/>
          <p:cNvSpPr/>
          <p:nvPr/>
        </p:nvSpPr>
        <p:spPr bwMode="auto">
          <a:xfrm>
            <a:off x="7331234" y="902280"/>
            <a:ext cx="1645888" cy="432000"/>
          </a:xfrm>
          <a:prstGeom prst="wedgeRoundRectCallout">
            <a:avLst>
              <a:gd name="adj1" fmla="val -14798"/>
              <a:gd name="adj2" fmla="val 100749"/>
              <a:gd name="adj3" fmla="val 16667"/>
            </a:avLst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900" b="1" dirty="0" smtClean="0"/>
              <a:t>Preset call selection</a:t>
            </a:r>
            <a:r>
              <a:rPr kumimoji="0" lang="en-US" altLang="ja-JP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endParaRPr kumimoji="0" lang="ja-JP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0" name="角丸四角形 119"/>
          <p:cNvSpPr/>
          <p:nvPr/>
        </p:nvSpPr>
        <p:spPr bwMode="auto">
          <a:xfrm>
            <a:off x="7676797" y="1613463"/>
            <a:ext cx="917806" cy="792853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1" name="角丸四角形 120"/>
          <p:cNvSpPr/>
          <p:nvPr/>
        </p:nvSpPr>
        <p:spPr bwMode="auto">
          <a:xfrm>
            <a:off x="7540441" y="2463690"/>
            <a:ext cx="1122296" cy="905152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2" name="角丸四角形吹き出し 121"/>
          <p:cNvSpPr/>
          <p:nvPr/>
        </p:nvSpPr>
        <p:spPr bwMode="auto">
          <a:xfrm>
            <a:off x="6144125" y="2922447"/>
            <a:ext cx="1302931" cy="432000"/>
          </a:xfrm>
          <a:prstGeom prst="wedgeRoundRectCallout">
            <a:avLst>
              <a:gd name="adj1" fmla="val 55866"/>
              <a:gd name="adj2" fmla="val -14368"/>
              <a:gd name="adj3" fmla="val 16667"/>
            </a:avLst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900" b="1" dirty="0" smtClean="0"/>
              <a:t>Zoom, Pan and Tilt can be made.</a:t>
            </a:r>
            <a:endParaRPr kumimoji="0" lang="ja-JP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3" name="角丸四角形吹き出し 122"/>
          <p:cNvSpPr/>
          <p:nvPr/>
        </p:nvSpPr>
        <p:spPr bwMode="auto">
          <a:xfrm>
            <a:off x="2791331" y="5454299"/>
            <a:ext cx="1645888" cy="432000"/>
          </a:xfrm>
          <a:prstGeom prst="wedgeRoundRectCallout">
            <a:avLst>
              <a:gd name="adj1" fmla="val -27469"/>
              <a:gd name="adj2" fmla="val -170333"/>
              <a:gd name="adj3" fmla="val 16667"/>
            </a:avLst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1. Tap “Content Sharing” </a:t>
            </a:r>
            <a:endParaRPr kumimoji="0" lang="ja-JP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4" name="角丸四角形 123"/>
          <p:cNvSpPr/>
          <p:nvPr/>
        </p:nvSpPr>
        <p:spPr bwMode="auto">
          <a:xfrm>
            <a:off x="2908362" y="4477499"/>
            <a:ext cx="601435" cy="434631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5" name="角丸四角形 124"/>
          <p:cNvSpPr/>
          <p:nvPr/>
        </p:nvSpPr>
        <p:spPr bwMode="auto">
          <a:xfrm>
            <a:off x="5139706" y="4138578"/>
            <a:ext cx="1331211" cy="789594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6" name="角丸四角形吹き出し 125"/>
          <p:cNvSpPr/>
          <p:nvPr/>
        </p:nvSpPr>
        <p:spPr bwMode="auto">
          <a:xfrm>
            <a:off x="5163771" y="5024252"/>
            <a:ext cx="1645888" cy="432000"/>
          </a:xfrm>
          <a:prstGeom prst="wedgeRoundRectCallout">
            <a:avLst>
              <a:gd name="adj1" fmla="val -28931"/>
              <a:gd name="adj2" fmla="val -70070"/>
              <a:gd name="adj3" fmla="val 16667"/>
            </a:avLst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2. Choose suitable one.</a:t>
            </a:r>
            <a:endParaRPr kumimoji="0" lang="ja-JP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331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ッター プレースホルダー 3"/>
          <p:cNvSpPr txBox="1">
            <a:spLocks/>
          </p:cNvSpPr>
          <p:nvPr/>
        </p:nvSpPr>
        <p:spPr>
          <a:xfrm>
            <a:off x="8061203" y="6605691"/>
            <a:ext cx="1066800" cy="247650"/>
          </a:xfrm>
          <a:prstGeom prst="rect">
            <a:avLst/>
          </a:prstGeom>
          <a:noFill/>
        </p:spPr>
        <p:txBody>
          <a:bodyPr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r>
              <a:rPr lang="de-DE" altLang="ja-JP" sz="800" dirty="0" smtClean="0">
                <a:solidFill>
                  <a:schemeClr val="bg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Page </a:t>
            </a:r>
            <a:fld id="{11D062A2-B506-4044-A2EC-4FDCB15F0732}" type="slidenum">
              <a:rPr lang="de-DE" altLang="ja-JP" sz="800" b="1" smtClean="0">
                <a:solidFill>
                  <a:schemeClr val="bg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pPr algn="r"/>
              <a:t>5</a:t>
            </a:fld>
            <a:endParaRPr lang="de-DE" altLang="ja-JP" sz="800" b="1" dirty="0" smtClean="0">
              <a:solidFill>
                <a:schemeClr val="bg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86" name="Rectangle 2"/>
          <p:cNvSpPr txBox="1">
            <a:spLocks noChangeArrowheads="1"/>
          </p:cNvSpPr>
          <p:nvPr/>
        </p:nvSpPr>
        <p:spPr bwMode="auto">
          <a:xfrm>
            <a:off x="0" y="58258"/>
            <a:ext cx="914400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Meiryo UI" panose="020B0604030504040204" pitchFamily="50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ja-JP" sz="3200" kern="0" dirty="0" smtClean="0">
                <a:latin typeface="Arial Black" panose="020B0A04020102020204" pitchFamily="34" charset="0"/>
              </a:rPr>
              <a:t>Home Menu (During connection)</a:t>
            </a:r>
            <a:endParaRPr lang="ja-JP" altLang="en-US" sz="1050" kern="0" dirty="0">
              <a:latin typeface="Arial Black" panose="020B0A04020102020204" pitchFamily="34" charset="0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755" y="1548221"/>
            <a:ext cx="1930724" cy="343332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002" y="1535540"/>
            <a:ext cx="1930724" cy="343332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3" y="1572124"/>
            <a:ext cx="1930724" cy="343332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41" name="テキスト ボックス 40"/>
          <p:cNvSpPr txBox="1"/>
          <p:nvPr/>
        </p:nvSpPr>
        <p:spPr>
          <a:xfrm>
            <a:off x="373232" y="5010732"/>
            <a:ext cx="1930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App. Home Menu</a:t>
            </a:r>
          </a:p>
          <a:p>
            <a:pPr algn="ctr"/>
            <a:r>
              <a:rPr kumimoji="1" lang="en-US" altLang="ja-JP" sz="900" b="1" dirty="0" smtClean="0"/>
              <a:t>(No connection)</a:t>
            </a:r>
            <a:endParaRPr kumimoji="1" lang="ja-JP" altLang="en-US" sz="9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766002" y="4981543"/>
            <a:ext cx="1930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App. Home Menu</a:t>
            </a:r>
          </a:p>
          <a:p>
            <a:pPr algn="ctr"/>
            <a:r>
              <a:rPr kumimoji="1" lang="en-US" altLang="ja-JP" sz="900" b="1" dirty="0" smtClean="0"/>
              <a:t>(Multiple connection)</a:t>
            </a:r>
            <a:endParaRPr kumimoji="1" lang="ja-JP" altLang="en-US" sz="900" b="1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3621755" y="5010732"/>
            <a:ext cx="1930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App. Home Menu</a:t>
            </a:r>
          </a:p>
          <a:p>
            <a:pPr algn="ctr"/>
            <a:r>
              <a:rPr kumimoji="1" lang="en-US" altLang="ja-JP" sz="900" b="1" dirty="0" smtClean="0"/>
              <a:t>(Point to Point connection)</a:t>
            </a:r>
            <a:endParaRPr kumimoji="1" lang="ja-JP" altLang="en-US" sz="900" b="1" dirty="0"/>
          </a:p>
        </p:txBody>
      </p:sp>
    </p:spTree>
    <p:extLst>
      <p:ext uri="{BB962C8B-B14F-4D97-AF65-F5344CB8AC3E}">
        <p14:creationId xmlns:p14="http://schemas.microsoft.com/office/powerpoint/2010/main" val="186126624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ッター プレースホルダー 3"/>
          <p:cNvSpPr txBox="1">
            <a:spLocks/>
          </p:cNvSpPr>
          <p:nvPr/>
        </p:nvSpPr>
        <p:spPr>
          <a:xfrm>
            <a:off x="8061203" y="6605691"/>
            <a:ext cx="1066800" cy="247650"/>
          </a:xfrm>
          <a:prstGeom prst="rect">
            <a:avLst/>
          </a:prstGeom>
          <a:noFill/>
        </p:spPr>
        <p:txBody>
          <a:bodyPr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r>
              <a:rPr lang="de-DE" altLang="ja-JP" sz="800" dirty="0" smtClean="0">
                <a:solidFill>
                  <a:schemeClr val="bg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Page </a:t>
            </a:r>
            <a:fld id="{11D062A2-B506-4044-A2EC-4FDCB15F0732}" type="slidenum">
              <a:rPr lang="de-DE" altLang="ja-JP" sz="800" b="1" smtClean="0">
                <a:solidFill>
                  <a:schemeClr val="bg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pPr algn="r"/>
              <a:t>6</a:t>
            </a:fld>
            <a:endParaRPr lang="de-DE" altLang="ja-JP" sz="800" b="1" dirty="0" smtClean="0">
              <a:solidFill>
                <a:schemeClr val="bg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86" name="Rectangle 2"/>
          <p:cNvSpPr txBox="1">
            <a:spLocks noChangeArrowheads="1"/>
          </p:cNvSpPr>
          <p:nvPr/>
        </p:nvSpPr>
        <p:spPr bwMode="auto">
          <a:xfrm>
            <a:off x="0" y="58258"/>
            <a:ext cx="914400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Meiryo UI" panose="020B0604030504040204" pitchFamily="50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ja-JP" sz="3200" kern="0" dirty="0" smtClean="0">
                <a:latin typeface="Arial Black" panose="020B0A04020102020204" pitchFamily="34" charset="0"/>
              </a:rPr>
              <a:t>Layout / MCU Menu</a:t>
            </a:r>
            <a:endParaRPr lang="ja-JP" altLang="en-US" sz="1050" kern="0" dirty="0">
              <a:latin typeface="Arial Black" panose="020B0A04020102020204" pitchFamily="34" charset="0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833" y="1535540"/>
            <a:ext cx="1930724" cy="343332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91" y="1042737"/>
            <a:ext cx="1351507" cy="24033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968" y="1535540"/>
            <a:ext cx="1930724" cy="343332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58" y="3831367"/>
            <a:ext cx="1351507" cy="24033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41" name="テキスト ボックス 40"/>
          <p:cNvSpPr txBox="1"/>
          <p:nvPr/>
        </p:nvSpPr>
        <p:spPr>
          <a:xfrm>
            <a:off x="3645833" y="4981543"/>
            <a:ext cx="1930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App. Home Menu</a:t>
            </a:r>
          </a:p>
          <a:p>
            <a:pPr algn="ctr"/>
            <a:r>
              <a:rPr kumimoji="1" lang="en-US" altLang="ja-JP" sz="900" b="1" dirty="0" smtClean="0"/>
              <a:t>(During connection)</a:t>
            </a:r>
            <a:endParaRPr kumimoji="1" lang="ja-JP" altLang="en-US" sz="9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766002" y="4981543"/>
            <a:ext cx="19307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MCU Control Menu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91044" y="3466368"/>
            <a:ext cx="15939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Layout Menu (Normal)</a:t>
            </a:r>
            <a:endParaRPr kumimoji="1" lang="ja-JP" altLang="en-US" sz="9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87296" y="6241635"/>
            <a:ext cx="23318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/>
              <a:t>Layout Menu (HDMI out setting “ON”)</a:t>
            </a:r>
            <a:endParaRPr kumimoji="1" lang="ja-JP" altLang="en-US" sz="900" b="1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429" y="4508586"/>
            <a:ext cx="965362" cy="171666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46" name="右矢印 45"/>
          <p:cNvSpPr/>
          <p:nvPr/>
        </p:nvSpPr>
        <p:spPr bwMode="auto">
          <a:xfrm>
            <a:off x="5672809" y="3825700"/>
            <a:ext cx="968613" cy="697832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右矢印 46"/>
          <p:cNvSpPr/>
          <p:nvPr/>
        </p:nvSpPr>
        <p:spPr bwMode="auto">
          <a:xfrm rot="10800000">
            <a:off x="2354429" y="1971687"/>
            <a:ext cx="617621" cy="697832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右矢印 47"/>
          <p:cNvSpPr/>
          <p:nvPr/>
        </p:nvSpPr>
        <p:spPr bwMode="auto">
          <a:xfrm rot="10800000">
            <a:off x="2378242" y="3785759"/>
            <a:ext cx="617621" cy="697832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角丸四角形 49"/>
          <p:cNvSpPr/>
          <p:nvPr/>
        </p:nvSpPr>
        <p:spPr bwMode="auto">
          <a:xfrm>
            <a:off x="4761225" y="3177753"/>
            <a:ext cx="601435" cy="653614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角丸四角形 50"/>
          <p:cNvSpPr/>
          <p:nvPr/>
        </p:nvSpPr>
        <p:spPr bwMode="auto">
          <a:xfrm>
            <a:off x="4769247" y="3867560"/>
            <a:ext cx="601435" cy="653614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右大かっこ 8"/>
          <p:cNvSpPr/>
          <p:nvPr/>
        </p:nvSpPr>
        <p:spPr bwMode="auto">
          <a:xfrm>
            <a:off x="3096126" y="1971687"/>
            <a:ext cx="223665" cy="2511904"/>
          </a:xfrm>
          <a:prstGeom prst="rightBracke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右矢印 52"/>
          <p:cNvSpPr/>
          <p:nvPr/>
        </p:nvSpPr>
        <p:spPr bwMode="auto">
          <a:xfrm rot="10800000">
            <a:off x="3473116" y="3177753"/>
            <a:ext cx="1098884" cy="697832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右矢印 53"/>
          <p:cNvSpPr/>
          <p:nvPr/>
        </p:nvSpPr>
        <p:spPr bwMode="auto">
          <a:xfrm rot="10800000">
            <a:off x="1933284" y="5126286"/>
            <a:ext cx="308811" cy="348916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角丸四角形吹き出し 54"/>
          <p:cNvSpPr/>
          <p:nvPr/>
        </p:nvSpPr>
        <p:spPr bwMode="auto">
          <a:xfrm>
            <a:off x="2791331" y="5454299"/>
            <a:ext cx="1645888" cy="432000"/>
          </a:xfrm>
          <a:prstGeom prst="wedgeRoundRectCallout">
            <a:avLst>
              <a:gd name="adj1" fmla="val -27469"/>
              <a:gd name="adj2" fmla="val -170333"/>
              <a:gd name="adj3" fmla="val 16667"/>
            </a:avLst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900" b="1" dirty="0" smtClean="0"/>
              <a:t>HDVC out setting “ON”</a:t>
            </a:r>
            <a:endParaRPr kumimoji="0" lang="ja-JP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角丸四角形 55"/>
          <p:cNvSpPr/>
          <p:nvPr/>
        </p:nvSpPr>
        <p:spPr bwMode="auto">
          <a:xfrm>
            <a:off x="2346479" y="4705282"/>
            <a:ext cx="957270" cy="211623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26624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4" descr="Hintergr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20"/>
          <a:stretch>
            <a:fillRect/>
          </a:stretch>
        </p:blipFill>
        <p:spPr bwMode="auto">
          <a:xfrm>
            <a:off x="0" y="0"/>
            <a:ext cx="9144000" cy="636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6" descr="schatten"/>
          <p:cNvPicPr>
            <a:picLocks noChangeAspect="1" noChangeArrowheads="1"/>
          </p:cNvPicPr>
          <p:nvPr/>
        </p:nvPicPr>
        <p:blipFill>
          <a:blip r:embed="rId4">
            <a:lum brigh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3638"/>
            <a:ext cx="9144000" cy="12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477108" y="2322786"/>
            <a:ext cx="62288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7200" dirty="0" smtClean="0"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Thank You !</a:t>
            </a:r>
            <a:endParaRPr kumimoji="1" lang="ja-JP" altLang="en-US" sz="7200" dirty="0">
              <a:latin typeface="Arial Black" panose="020B0A04020102020204" pitchFamily="34" charset="0"/>
              <a:ea typeface="HGP創英角ｺﾞｼｯｸUB" panose="020B0900000000000000" pitchFamily="50" charset="-128"/>
            </a:endParaRPr>
          </a:p>
        </p:txBody>
      </p:sp>
      <p:pic>
        <p:nvPicPr>
          <p:cNvPr id="6" name="Picture 4" descr="KX_VC1600黒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919" y="4494726"/>
            <a:ext cx="2308566" cy="637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1"/>
          <p:cNvSpPr txBox="1">
            <a:spLocks noChangeArrowheads="1"/>
          </p:cNvSpPr>
          <p:nvPr/>
        </p:nvSpPr>
        <p:spPr bwMode="auto">
          <a:xfrm>
            <a:off x="1587205" y="5686073"/>
            <a:ext cx="6008461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kumimoji="1" lang="en-US" altLang="ja-JP" sz="2000" b="1" dirty="0" smtClean="0">
                <a:solidFill>
                  <a:srgbClr val="0000CC"/>
                </a:solidFill>
                <a:latin typeface="Arial" panose="020B0604020202020204" pitchFamily="34" charset="0"/>
                <a:ea typeface="HGS創英角ｺﾞｼｯｸUB" panose="020B0900000000000000" pitchFamily="50" charset="-128"/>
                <a:cs typeface="Arial" panose="020B0604020202020204" pitchFamily="34" charset="0"/>
              </a:rPr>
              <a:t>Panasonic System Networks Co., Ltd.</a:t>
            </a:r>
          </a:p>
          <a:p>
            <a:pPr algn="ctr"/>
            <a:r>
              <a:rPr kumimoji="1" lang="en-US" altLang="ja-JP" sz="1400" dirty="0" smtClean="0">
                <a:latin typeface="Arial" panose="020B0604020202020204" pitchFamily="34" charset="0"/>
                <a:ea typeface="HGS創英角ｺﾞｼｯｸUB" panose="020B0900000000000000" pitchFamily="50" charset="-128"/>
                <a:cs typeface="Arial" panose="020B0604020202020204" pitchFamily="34" charset="0"/>
              </a:rPr>
              <a:t>HDVC Business Promotion Department, AV Systems Business Unit</a:t>
            </a:r>
            <a:endParaRPr kumimoji="1" lang="ja-JP" altLang="en-US" sz="1400" dirty="0">
              <a:latin typeface="Arial" panose="020B0604020202020204" pitchFamily="34" charset="0"/>
              <a:ea typeface="HGS創英角ｺﾞｼｯｸUB" panose="020B0900000000000000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13614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KE-OFF DISPLAYTYPE" val="0"/>
</p:tagLst>
</file>

<file path=ppt/theme/theme1.xml><?xml version="1.0" encoding="utf-8"?>
<a:theme xmlns:a="http://schemas.openxmlformats.org/drawingml/2006/main" name="1_Standarddesign">
  <a:themeElements>
    <a:clrScheme name="1_Standarddesign 1">
      <a:dk1>
        <a:srgbClr val="000000"/>
      </a:dk1>
      <a:lt1>
        <a:srgbClr val="FFFFFF"/>
      </a:lt1>
      <a:dk2>
        <a:srgbClr val="494949"/>
      </a:dk2>
      <a:lt2>
        <a:srgbClr val="3E7EA6"/>
      </a:lt2>
      <a:accent1>
        <a:srgbClr val="6E6E6E"/>
      </a:accent1>
      <a:accent2>
        <a:srgbClr val="9B9B9B"/>
      </a:accent2>
      <a:accent3>
        <a:srgbClr val="FFFFFF"/>
      </a:accent3>
      <a:accent4>
        <a:srgbClr val="000000"/>
      </a:accent4>
      <a:accent5>
        <a:srgbClr val="BABABA"/>
      </a:accent5>
      <a:accent6>
        <a:srgbClr val="8C8C8C"/>
      </a:accent6>
      <a:hlink>
        <a:srgbClr val="C1C1C1"/>
      </a:hlink>
      <a:folHlink>
        <a:srgbClr val="E6E6E6"/>
      </a:folHlink>
    </a:clrScheme>
    <a:fontScheme name="1_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ja-JP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ja-JP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Standarddesign 1">
        <a:dk1>
          <a:srgbClr val="000000"/>
        </a:dk1>
        <a:lt1>
          <a:srgbClr val="FFFFFF"/>
        </a:lt1>
        <a:dk2>
          <a:srgbClr val="494949"/>
        </a:dk2>
        <a:lt2>
          <a:srgbClr val="3E7EA6"/>
        </a:lt2>
        <a:accent1>
          <a:srgbClr val="6E6E6E"/>
        </a:accent1>
        <a:accent2>
          <a:srgbClr val="9B9B9B"/>
        </a:accent2>
        <a:accent3>
          <a:srgbClr val="FFFFFF"/>
        </a:accent3>
        <a:accent4>
          <a:srgbClr val="000000"/>
        </a:accent4>
        <a:accent5>
          <a:srgbClr val="BABABA"/>
        </a:accent5>
        <a:accent6>
          <a:srgbClr val="8C8C8C"/>
        </a:accent6>
        <a:hlink>
          <a:srgbClr val="C1C1C1"/>
        </a:hlink>
        <a:folHlink>
          <a:srgbClr val="E6E6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22150</TotalTime>
  <Words>351</Words>
  <Application>Microsoft Office PowerPoint</Application>
  <PresentationFormat>画面に合わせる (4:3)</PresentationFormat>
  <Paragraphs>82</Paragraphs>
  <Slides>8</Slides>
  <Notes>7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1_Standarddesign</vt:lpstr>
      <vt:lpstr>PowerPoint プレゼンテーション</vt:lpstr>
      <vt:lpstr>Execution App.</vt:lpstr>
      <vt:lpstr>How to make a call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PresentationPoint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Panasonic HD映像コミュニケーションシステム</dc:title>
  <dc:creator>伊藤 重樹&lt;itou.shigeki@jp.panasonic.com&gt;</dc:creator>
  <cp:lastModifiedBy>全社標準ＰＣ</cp:lastModifiedBy>
  <cp:revision>1413</cp:revision>
  <cp:lastPrinted>2005-03-15T07:48:11Z</cp:lastPrinted>
  <dcterms:created xsi:type="dcterms:W3CDTF">2004-11-16T16:03:16Z</dcterms:created>
  <dcterms:modified xsi:type="dcterms:W3CDTF">2016-07-15T07:04:54Z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PPL_Language">
    <vt:i4>1031</vt:i4>
  </property>
</Properties>
</file>