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2" r:id="rId3"/>
    <p:sldId id="333" r:id="rId4"/>
    <p:sldId id="300" r:id="rId5"/>
    <p:sldId id="334" r:id="rId6"/>
    <p:sldId id="335" r:id="rId7"/>
    <p:sldId id="301" r:id="rId8"/>
    <p:sldId id="303" r:id="rId9"/>
    <p:sldId id="305" r:id="rId10"/>
    <p:sldId id="307" r:id="rId11"/>
    <p:sldId id="345" r:id="rId12"/>
    <p:sldId id="308" r:id="rId13"/>
    <p:sldId id="321" r:id="rId14"/>
    <p:sldId id="336" r:id="rId15"/>
    <p:sldId id="322" r:id="rId16"/>
    <p:sldId id="331" r:id="rId17"/>
    <p:sldId id="346" r:id="rId18"/>
    <p:sldId id="324" r:id="rId19"/>
    <p:sldId id="314" r:id="rId20"/>
    <p:sldId id="337" r:id="rId21"/>
    <p:sldId id="315" r:id="rId22"/>
    <p:sldId id="326" r:id="rId23"/>
    <p:sldId id="327" r:id="rId24"/>
    <p:sldId id="316" r:id="rId25"/>
    <p:sldId id="347" r:id="rId26"/>
    <p:sldId id="317" r:id="rId27"/>
    <p:sldId id="343" r:id="rId28"/>
    <p:sldId id="344" r:id="rId29"/>
    <p:sldId id="366" r:id="rId30"/>
    <p:sldId id="369" r:id="rId31"/>
    <p:sldId id="372" r:id="rId32"/>
    <p:sldId id="371" r:id="rId33"/>
    <p:sldId id="341" r:id="rId34"/>
    <p:sldId id="342" r:id="rId35"/>
    <p:sldId id="373" r:id="rId36"/>
    <p:sldId id="374" r:id="rId37"/>
    <p:sldId id="375" r:id="rId38"/>
    <p:sldId id="339" r:id="rId39"/>
    <p:sldId id="340" r:id="rId40"/>
    <p:sldId id="360" r:id="rId41"/>
    <p:sldId id="363" r:id="rId42"/>
    <p:sldId id="365" r:id="rId43"/>
    <p:sldId id="292" r:id="rId44"/>
    <p:sldId id="338" r:id="rId45"/>
    <p:sldId id="293" r:id="rId46"/>
    <p:sldId id="294" r:id="rId47"/>
    <p:sldId id="348" r:id="rId48"/>
    <p:sldId id="295" r:id="rId49"/>
    <p:sldId id="349" r:id="rId50"/>
    <p:sldId id="350" r:id="rId51"/>
    <p:sldId id="354" r:id="rId52"/>
    <p:sldId id="355" r:id="rId53"/>
    <p:sldId id="356" r:id="rId54"/>
    <p:sldId id="357" r:id="rId55"/>
    <p:sldId id="358" r:id="rId56"/>
    <p:sldId id="359" r:id="rId5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FF"/>
    <a:srgbClr val="FF0000"/>
    <a:srgbClr val="FFFFCC"/>
    <a:srgbClr val="9966FF"/>
    <a:srgbClr val="CCECFF"/>
    <a:srgbClr val="FFCCFF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47865" autoAdjust="0"/>
  </p:normalViewPr>
  <p:slideViewPr>
    <p:cSldViewPr>
      <p:cViewPr varScale="1">
        <p:scale>
          <a:sx n="108" d="100"/>
          <a:sy n="108" d="100"/>
        </p:scale>
        <p:origin x="-1179" y="-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A78-F948-40A3-9907-09B3DECA9D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502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C415-66DA-436B-B35C-B0339FFB17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989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4916-2EC5-4F93-BE5C-CD5554A4FB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0F80-4680-4286-B9E1-DA1D5A315D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473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30EE-53BB-4013-914E-AD572A0108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64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D986-A133-4523-B6C6-EB408E2B7B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87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A26C-CFEC-4C1B-AC3F-48BC43128E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23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5A8E-2C79-49BB-8B94-F45E339317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141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C291-805E-4240-96C4-D3699D7A9C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578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89AC-2082-4AE2-9BD5-2AACACB277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55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97B4-7FF0-4B5A-8E44-B117BE1EE1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53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E20860-14A3-4DEE-8933-310E1E8CEB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75688" y="0"/>
            <a:ext cx="482600" cy="476250"/>
          </a:xfrm>
          <a:prstGeom prst="rect">
            <a:avLst/>
          </a:prstGeom>
          <a:solidFill>
            <a:srgbClr val="004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fld id="{824DD5BB-D3B0-4ACA-9B49-11D0A108BC83}" type="slidenum">
              <a:rPr lang="en-US" altLang="ja-JP" sz="14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Osaka"/>
              </a:rPr>
              <a:pPr algn="ctr" eaLnBrk="1" hangingPunct="1">
                <a:defRPr/>
              </a:pPr>
              <a:t>‹#›</a:t>
            </a:fld>
            <a:endParaRPr lang="en-US" altLang="ja-JP" sz="140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  <a:cs typeface="Osa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.jpeg"/><Relationship Id="rId7" Type="http://schemas.openxmlformats.org/officeDocument/2006/relationships/image" Target="../media/image6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22.png"/><Relationship Id="rId9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4.png"/><Relationship Id="rId7" Type="http://schemas.openxmlformats.org/officeDocument/2006/relationships/image" Target="../media/image20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www.clearon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1.jpeg"/><Relationship Id="rId7" Type="http://schemas.openxmlformats.org/officeDocument/2006/relationships/image" Target="../media/image10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11188" y="3806056"/>
            <a:ext cx="7920037" cy="127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pic>
        <p:nvPicPr>
          <p:cNvPr id="9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5024051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 txBox="1">
            <a:spLocks/>
          </p:cNvSpPr>
          <p:nvPr/>
        </p:nvSpPr>
        <p:spPr bwMode="auto">
          <a:xfrm>
            <a:off x="685800" y="2830537"/>
            <a:ext cx="77724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Codec Comparison</a:t>
            </a:r>
            <a:endParaRPr lang="ja-JP" altLang="en-US" kern="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179512" y="6165304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dirty="0" smtClean="0">
                <a:solidFill>
                  <a:srgbClr val="0000FF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HDVC Business Promotion Department, AV </a:t>
            </a:r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Systems Business Unit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7413522" y="6473080"/>
            <a:ext cx="1613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Aug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, 2016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53584" y="1349896"/>
            <a:ext cx="858711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3400" kern="0" dirty="0" smtClean="0"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</a:t>
            </a:r>
            <a:br>
              <a:rPr lang="en-US" altLang="ja-JP" sz="3400" kern="0" dirty="0" smtClean="0"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3400" kern="0" dirty="0" smtClean="0"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HD</a:t>
            </a:r>
            <a:r>
              <a:rPr lang="ja-JP" altLang="en-US" sz="3400" kern="0" dirty="0" smtClean="0"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3400" kern="0" dirty="0" smtClean="0">
                <a:latin typeface="Arial Black" panose="020B0A040201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Visual Communication System</a:t>
            </a:r>
            <a:endParaRPr lang="de-DE" altLang="ja-JP" sz="3400" kern="0" dirty="0" smtClean="0">
              <a:latin typeface="Arial Black" panose="020B0A040201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07504" y="116632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17846" y="601524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8072" y="4154538"/>
            <a:ext cx="478802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kumimoji="0" lang="en-US" altLang="ja-JP" sz="1200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This document is describing about </a:t>
            </a:r>
            <a:r>
              <a:rPr kumimoji="0"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product comparison with other VC systems based on datasheet, catalogue and actual test result by PSN.</a:t>
            </a:r>
          </a:p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kumimoji="0"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This information is as of August 2016.</a:t>
            </a:r>
          </a:p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kumimoji="0"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HDVC’s applicable model and firmware version are as follows.</a:t>
            </a:r>
          </a:p>
          <a:p>
            <a:pPr marL="742950" lvl="1" indent="-285750" eaLnBrk="0" hangingPunct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0"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KX-VC2000: Ver. 4.50</a:t>
            </a:r>
          </a:p>
          <a:p>
            <a:pPr marL="742950" lvl="1" indent="-285750" eaLnBrk="0" hangingPunct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0"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KX-VC1600/1300/1000: Ver.4.30</a:t>
            </a:r>
          </a:p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kumimoji="0" lang="en-US" altLang="ja-JP" sz="1200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kumimoji="0" lang="en-US" altLang="ja-JP" sz="1100" dirty="0" smtClean="0">
                <a:solidFill>
                  <a:srgbClr val="FF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Note: </a:t>
            </a:r>
            <a:r>
              <a:rPr kumimoji="0" lang="en-US" altLang="ja-JP" sz="1100" dirty="0" smtClean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specification of KX-VC2000 might be changed without notice since it’s still under development.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Polycom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15776" y="904066"/>
            <a:ext cx="874871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Multipoint connection function: Max. 8-site (HD) / 4-site (FHD)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Only available CP4 screen layout during 8-site / 6-site multiple connection.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various screen layout, such as CP10, CP13, CP15, CP16, etc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Max. bandwidth can be set up to 6Mbps. Available bandwidth per site will be 800kbps in case of 8-site multi-point connection as maximum.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can be set 24Mbps (VC2000)/18Mbps (VC1600) as Max. bandwidth. And possible to operate with Max. 4.8Mbps (VC2000)/3.6Mbps (VC1600) per site in case of 6-site multi-point connection.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Only high-end model Group700 is available sub-camera function.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All HDVC series have sub-camera function as standard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Impossible to expand to multipoint connection with Group300.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Even entry model VC1000, it is possible to make up to 4-site multipoint connection with optional license. Basic model VC1300 is standard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6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Polycom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15776" y="980728"/>
            <a:ext cx="874871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“Dial-out”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can not be made when initiating call from host to multiple remote site at once.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All HDVC series have sub-camera function as standard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Video firewall, Conference Management / Authorization Server (CMA Server) and CMA License are required when connecting mobiles from the outside. Initial investment is higher.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possible connect from the outside without having build complex network environmental by NAT Traversal Service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Polycom’s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5776" y="982176"/>
            <a:ext cx="8748712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direct connection with Skype for Business.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Support H.264 SVC. It is possible to make stable connection and ensuring video quality to match bandwidth (Different Speed Compatible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WUXGA (1920x1200) supports for content sharing.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 1820x1080 as maximum.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ptical 12x zoom and 72 degrees angle of field camera as line-up.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GP-VD151: 12x zoom, 56.3 degrees, GP-VD131: 3x zoom, 85 degrees</a:t>
            </a:r>
            <a:endParaRPr lang="en-US" altLang="ja-JP" sz="14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Rich Audio / Video input and output interfaces, easy collaboration with external equipment.</a:t>
            </a:r>
            <a:endParaRPr lang="en-US" altLang="ja-JP" sz="9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TV Conference Control by the tablet with wireless connection (Smart Pairing)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Point to Point direct connection with mobile each are can be made. (Windows)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Mobile does not support direct connection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-Eqp733vy1bI/AAAAAAAAAAI/AAAAAAAAH-A/c-OlW03u5sE/s0-c-k-no-n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8" y="118450"/>
            <a:ext cx="1078302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Cisco</a:t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33095"/>
            <a:ext cx="2331275" cy="13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50212"/>
            <a:ext cx="1907409" cy="123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632743" cy="13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899474"/>
            <a:ext cx="1315491" cy="16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Cisco</a:t>
            </a:r>
            <a:r>
              <a:rPr lang="ja-JP" altLang="en-US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b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TelePresence</a:t>
            </a: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series)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181"/>
              </p:ext>
            </p:extLst>
          </p:nvPr>
        </p:nvGraphicFramePr>
        <p:xfrm>
          <a:off x="107501" y="1026314"/>
          <a:ext cx="8928994" cy="557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042"/>
                <a:gridCol w="933494"/>
                <a:gridCol w="933494"/>
                <a:gridCol w="933494"/>
                <a:gridCol w="933494"/>
                <a:gridCol w="933494"/>
                <a:gridCol w="933494"/>
                <a:gridCol w="786869"/>
                <a:gridCol w="1080119"/>
              </a:tblGrid>
              <a:tr h="342009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TelePresence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2009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SX80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SX20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SX10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MX300/MX200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0015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(5)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w576p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w576p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(BFCP only)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1977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(5)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only embedded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9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74" y="1772816"/>
            <a:ext cx="101780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479"/>
            <a:ext cx="981946" cy="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1" y="1772816"/>
            <a:ext cx="753619" cy="4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8192"/>
            <a:ext cx="720080" cy="5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46633"/>
            <a:ext cx="504056" cy="4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547664" y="1008896"/>
            <a:ext cx="3744416" cy="558845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8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656" y="335699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656" y="56572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656" y="38570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8" y="1772816"/>
            <a:ext cx="101780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2" y="1772816"/>
            <a:ext cx="101780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09542"/>
            <a:ext cx="600060" cy="5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CISCO VC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366897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07950" y="2545159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SX80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2555875" y="2545159"/>
            <a:ext cx="21605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err="1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> SX20</a:t>
            </a:r>
          </a:p>
        </p:txBody>
      </p:sp>
      <p:pic>
        <p:nvPicPr>
          <p:cNvPr id="3380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16589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357313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8" name="Text Box 26"/>
          <p:cNvSpPr txBox="1">
            <a:spLocks noChangeArrowheads="1"/>
          </p:cNvSpPr>
          <p:nvPr/>
        </p:nvSpPr>
        <p:spPr bwMode="auto">
          <a:xfrm>
            <a:off x="6732588" y="2636912"/>
            <a:ext cx="213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>Cisco Jabber Video for </a:t>
            </a:r>
            <a:r>
              <a:rPr lang="en-US" altLang="ja-JP" sz="14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ja-JP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Mobile</a:t>
            </a:r>
            <a:r>
              <a:rPr lang="ja-JP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）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3809" name="Text Box 27"/>
          <p:cNvSpPr txBox="1">
            <a:spLocks noChangeArrowheads="1"/>
          </p:cNvSpPr>
          <p:nvPr/>
        </p:nvSpPr>
        <p:spPr bwMode="auto">
          <a:xfrm>
            <a:off x="4572000" y="2545159"/>
            <a:ext cx="21605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MX300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2204" y="2996952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842915" y="2996952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932040" y="2996952"/>
            <a:ext cx="1945109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3850" y="4433044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60 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Rate, Max.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5-site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Multi-point connection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Stream Function (Triple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transcoding for both Audio and Video in embedded MCU model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 Device Support (Windows/Mac/iOS and Android)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Solution with Cisco Unified Communication Manager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7" y="1628776"/>
            <a:ext cx="1873461" cy="92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5986"/>
            <a:ext cx="936104" cy="11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61422"/>
            <a:ext cx="1362348" cy="7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C40/SX20/Quick Set </a:t>
            </a:r>
            <a:r>
              <a:rPr lang="en-US" altLang="en-US" sz="2800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C20 System Line-up</a:t>
            </a:r>
            <a:endParaRPr lang="ja-JP" altLang="en-US" sz="2800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428" y="4878685"/>
            <a:ext cx="2591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>
                <a:ea typeface="HGP創英角ｺﾞｼｯｸUB" pitchFamily="50" charset="-128"/>
                <a:cs typeface="Arial" panose="020B0604020202020204" pitchFamily="34" charset="0"/>
              </a:rPr>
              <a:t>PrecisionHD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 1080p 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x4 Zoom Camera</a:t>
            </a:r>
            <a:endParaRPr lang="ja-JP" altLang="en-US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67544" y="2797504"/>
            <a:ext cx="26642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SX80</a:t>
            </a:r>
            <a:endParaRPr lang="en-US" altLang="ja-JP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275483" y="2797504"/>
            <a:ext cx="288069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 SX20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6299373" y="2797504"/>
            <a:ext cx="259310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TelePresence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MX300</a:t>
            </a:r>
            <a:endParaRPr lang="en-US" altLang="ja-JP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39750" y="4653136"/>
            <a:ext cx="8208963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483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94" y="1377138"/>
            <a:ext cx="2210342" cy="13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32" y="5461422"/>
            <a:ext cx="11541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51" y="5461422"/>
            <a:ext cx="115411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5" name="Text Box 31"/>
          <p:cNvSpPr txBox="1">
            <a:spLocks noChangeArrowheads="1"/>
          </p:cNvSpPr>
          <p:nvPr/>
        </p:nvSpPr>
        <p:spPr bwMode="auto">
          <a:xfrm>
            <a:off x="3491186" y="4869160"/>
            <a:ext cx="2592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>
                <a:ea typeface="HGP創英角ｺﾞｼｯｸUB" pitchFamily="50" charset="-128"/>
                <a:cs typeface="Arial" panose="020B0604020202020204" pitchFamily="34" charset="0"/>
              </a:rPr>
              <a:t>PrecisionHD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 1080p 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x12 Zoom Camera</a:t>
            </a:r>
            <a:endParaRPr lang="ja-JP" altLang="en-US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611560" y="3229552"/>
            <a:ext cx="2302569" cy="12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(Option),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connection: Different Speed connection (5-site / Option)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 Output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Assorted Connectivity with AV equipment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637583" y="3262845"/>
            <a:ext cx="2302569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(Option),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connection: Different Speed connection (4-site / Option)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 Output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517903" y="3259700"/>
            <a:ext cx="2302569" cy="6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>
                <a:ea typeface="HGP創英角ｺﾞｼｯｸUB" pitchFamily="50" charset="-128"/>
                <a:cs typeface="Arial" panose="020B0604020202020204" pitchFamily="34" charset="0"/>
              </a:rPr>
              <a:t>Multi-site connection: Different Speed connection (4-site / Option)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187500" y="6235908"/>
            <a:ext cx="1584176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(1080/30p)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X4 Optical Zoom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068738" y="6235908"/>
            <a:ext cx="1727274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(1080/60p)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X12 Optical Zoom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7138"/>
            <a:ext cx="2759739" cy="13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440160" cy="17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156176" y="4885358"/>
            <a:ext cx="25929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Precision 60 Camera</a:t>
            </a:r>
            <a:endParaRPr lang="ja-JP" altLang="en-US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6732240" y="6235908"/>
            <a:ext cx="1727274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(1080/60p)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X10 Optical Zoom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CISCO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08720"/>
            <a:ext cx="8748712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An expensive MCU is mandatory required when making more than 5-site multi-point connection.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  <a:endParaRPr lang="en-US" altLang="ja-JP" sz="16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9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Optional TANDBERG Video Communication Server Expressway is required 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when connecting mobiles from the outside. Initial investment is higher.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possible connect from the outside without having build complex network environmental by NAT Traversal Service.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Resolution goes down to w576p (1024x576)/30fps when making 4-site multipoint connection. (SX20)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In case of 5-site multi-point connection, it becomes 720p/30fps. (SX80)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available 1080p/30fps even in 10-site multipoint connection.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In case of HD (720p) resolution, it is available up to 24-site multiple connection.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Sub-camera function is available only high-end model.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All HDVC series have sub-camera function as standard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CISCO’s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4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Embedded MCU supports transcoding. Suitable resolution can be obtained made to meet available bandwidth of connection site. (Different Speed Communication by each site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SX80 supports for the latest video codec H.265.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Max. resolution in dual stream is 1080p60 + 1080p30.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Max. 1080p30 + 1080p30.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ptical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12x zoom and 72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degrees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angle of field camera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line-up.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GP-VD151: 12x zoom, 56.3 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degrees, </a:t>
            </a: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GP-VD131: 3x zoom, 85 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degrees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Support Multi Devices, also support Mac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. (Windows/Max/iOS and Android)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Rich Audio / Video input and output interfaces, easy collaboration with external equipment.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9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Auto Settings and Telephony coordination as solution with Cisco Unified Communication Manager.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26" y="4797425"/>
            <a:ext cx="19431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57" y="4868863"/>
            <a:ext cx="16922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8863"/>
            <a:ext cx="1944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lh6.googleusercontent.com/-EB97ldCUSOA/AAAAAAAAAAI/AAAAAAAAHRw/MS6FZzkaZrY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78302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err="1" smtClean="0">
                <a:latin typeface="Arial Black" panose="020B0A04020102020204" pitchFamily="34" charset="0"/>
                <a:ea typeface="HGP創英角ｺﾞｼｯｸUB" pitchFamily="50" charset="-128"/>
              </a:rPr>
              <a:t>Lifesize</a:t>
            </a: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43" y="5373216"/>
            <a:ext cx="15176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cs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Features</a:t>
            </a:r>
            <a:r>
              <a:rPr lang="ja-JP" altLang="en-US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of Panasonic HDVC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cs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3957007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48144" y="2185700"/>
            <a:ext cx="189160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Multi-Point Leader Model</a:t>
            </a: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KX-VC2000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085622" y="2185700"/>
            <a:ext cx="189126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Enhanced Model</a:t>
            </a:r>
            <a:b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KX-VC1600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7164387" y="2257127"/>
            <a:ext cx="18716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HDVC Mobiles</a:t>
            </a: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7236296" y="2519318"/>
            <a:ext cx="17872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dirty="0">
                <a:ea typeface="HGP創英角ｺﾞｼｯｸUB" pitchFamily="50" charset="-128"/>
                <a:cs typeface="Arial" panose="020B0604020202020204" pitchFamily="34" charset="0"/>
              </a:rPr>
              <a:t>(</a:t>
            </a:r>
            <a:r>
              <a:rPr lang="en-US" altLang="ja-JP" sz="1100" dirty="0" smtClean="0">
                <a:ea typeface="HGP創英角ｺﾞｼｯｸUB" pitchFamily="50" charset="-128"/>
                <a:cs typeface="Arial" panose="020B0604020202020204" pitchFamily="34" charset="0"/>
              </a:rPr>
              <a:t>Windows/iOS/Android)</a:t>
            </a:r>
            <a:endParaRPr lang="en-US" altLang="ja-JP" sz="11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23851" y="4710043"/>
            <a:ext cx="86406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Image Quality: FHD (1920x1080), 60 Frame Rate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Max. 24-site (KX-VC2000) / 10-Site (KX-VC1600) Connection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Stream with 1080p/30fps (Available Triple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Multi-Device Support (Windows/iPad/iPhone/Android)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Network: Easy to configure different Network Environmental</a:t>
            </a:r>
            <a:endParaRPr lang="ja-JP" altLang="en-US" sz="18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611560" y="2642429"/>
            <a:ext cx="180054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>
                <a:ea typeface="HGP創英角ｺﾞｼｯｸUB" pitchFamily="50" charset="-128"/>
                <a:cs typeface="Arial" panose="020B0604020202020204" pitchFamily="34" charset="0"/>
              </a:rPr>
              <a:t>16-Site </a:t>
            </a: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800" dirty="0" smtClean="0">
                <a:ea typeface="HGP創英角ｺﾞｼｯｸUB" pitchFamily="50" charset="-128"/>
                <a:cs typeface="Arial" panose="020B0604020202020204" pitchFamily="34" charset="0"/>
              </a:rPr>
              <a:t>Expandable </a:t>
            </a:r>
            <a:r>
              <a:rPr lang="en-US" altLang="ja-JP" sz="800" dirty="0">
                <a:ea typeface="HGP創英角ｺﾞｼｯｸUB" pitchFamily="50" charset="-128"/>
                <a:cs typeface="Arial" panose="020B0604020202020204" pitchFamily="34" charset="0"/>
              </a:rPr>
              <a:t>up to </a:t>
            </a:r>
            <a:r>
              <a:rPr lang="en-US" altLang="ja-JP" sz="800" dirty="0">
                <a:solidFill>
                  <a:srgbClr val="FF0000"/>
                </a:solidFill>
                <a:ea typeface="HGP創英角ｺﾞｼｯｸUB" pitchFamily="50" charset="-128"/>
                <a:cs typeface="Arial" panose="020B0604020202020204" pitchFamily="34" charset="0"/>
              </a:rPr>
              <a:t>24-Site</a:t>
            </a:r>
            <a:r>
              <a:rPr lang="en-US" altLang="ja-JP" sz="800" dirty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ea typeface="HGP創英角ｺﾞｼｯｸUB" pitchFamily="50" charset="-128"/>
                <a:cs typeface="Arial" panose="020B0604020202020204" pitchFamily="34" charset="0"/>
              </a:rPr>
              <a:t>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FHD Support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Dual Network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5" y="1766395"/>
            <a:ext cx="1242965" cy="4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31" y="1766395"/>
            <a:ext cx="1242965" cy="4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5" y="1680801"/>
            <a:ext cx="635180" cy="47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05" y="1808056"/>
            <a:ext cx="357548" cy="3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99" y="1628800"/>
            <a:ext cx="504385" cy="50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55" y="1821553"/>
            <a:ext cx="167046" cy="3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267744" y="2636912"/>
            <a:ext cx="1727844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>
                <a:ea typeface="HGP創英角ｺﾞｼｯｸUB" pitchFamily="50" charset="-128"/>
                <a:cs typeface="Arial" panose="020B0604020202020204" pitchFamily="34" charset="0"/>
              </a:rPr>
              <a:t>6-Site </a:t>
            </a: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800" dirty="0" smtClean="0">
                <a:ea typeface="HGP創英角ｺﾞｼｯｸUB" pitchFamily="50" charset="-128"/>
                <a:cs typeface="Arial" panose="020B0604020202020204" pitchFamily="34" charset="0"/>
              </a:rPr>
              <a:t>Expandable </a:t>
            </a:r>
            <a:r>
              <a:rPr lang="en-US" altLang="ja-JP" sz="800" dirty="0">
                <a:ea typeface="HGP創英角ｺﾞｼｯｸUB" pitchFamily="50" charset="-128"/>
                <a:cs typeface="Arial" panose="020B0604020202020204" pitchFamily="34" charset="0"/>
              </a:rPr>
              <a:t>up to </a:t>
            </a:r>
            <a:r>
              <a:rPr lang="en-US" altLang="ja-JP" sz="800" dirty="0">
                <a:solidFill>
                  <a:srgbClr val="FF0000"/>
                </a:solidFill>
                <a:ea typeface="HGP創英角ｺﾞｼｯｸUB" pitchFamily="50" charset="-128"/>
                <a:cs typeface="Arial" panose="020B0604020202020204" pitchFamily="34" charset="0"/>
              </a:rPr>
              <a:t>10-Site</a:t>
            </a:r>
            <a:r>
              <a:rPr lang="en-US" altLang="ja-JP" sz="800" dirty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ea typeface="HGP創英角ｺﾞｼｯｸUB" pitchFamily="50" charset="-128"/>
                <a:cs typeface="Arial" panose="020B0604020202020204" pitchFamily="34" charset="0"/>
              </a:rPr>
              <a:t>Connection</a:t>
            </a:r>
            <a:endParaRPr lang="en-US" altLang="ja-JP" sz="8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>
                <a:ea typeface="HGP創英角ｺﾞｼｯｸUB" pitchFamily="50" charset="-128"/>
                <a:cs typeface="Arial" panose="020B0604020202020204" pitchFamily="34" charset="0"/>
              </a:rPr>
              <a:t>FHD </a:t>
            </a: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Support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Dual Network</a:t>
            </a:r>
            <a:endParaRPr lang="en-US" altLang="ja-JP" sz="9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69451" y="2185700"/>
            <a:ext cx="189160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Basic Model</a:t>
            </a:r>
            <a:b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KX-VC1300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470097" y="2185700"/>
            <a:ext cx="189126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Point to Point Model</a:t>
            </a:r>
            <a:b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KX-VC1000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923928" y="2642429"/>
            <a:ext cx="1637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>
                <a:ea typeface="HGP創英角ｺﾞｼｯｸUB" pitchFamily="50" charset="-128"/>
                <a:cs typeface="Arial" panose="020B0604020202020204" pitchFamily="34" charset="0"/>
              </a:rPr>
              <a:t>4-Site Connection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>
                <a:ea typeface="HGP創英角ｺﾞｼｯｸUB" pitchFamily="50" charset="-128"/>
                <a:cs typeface="Arial" panose="020B0604020202020204" pitchFamily="34" charset="0"/>
              </a:rPr>
              <a:t>FHD </a:t>
            </a: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Support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Dual Monitor</a:t>
            </a:r>
            <a:endParaRPr lang="ja-JP" altLang="en-US" sz="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67" y="1766395"/>
            <a:ext cx="1242965" cy="4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1760712"/>
            <a:ext cx="1242965" cy="4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652468" y="2636912"/>
            <a:ext cx="187186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Point to Point Connection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800" dirty="0">
                <a:ea typeface="HGP創英角ｺﾞｼｯｸUB" pitchFamily="50" charset="-128"/>
                <a:cs typeface="Arial" panose="020B0604020202020204" pitchFamily="34" charset="0"/>
              </a:rPr>
              <a:t>Expandable up to 4</a:t>
            </a:r>
            <a:r>
              <a:rPr lang="en-US" altLang="ja-JP" sz="800" dirty="0" smtClean="0">
                <a:ea typeface="HGP創英角ｺﾞｼｯｸUB" pitchFamily="50" charset="-128"/>
                <a:cs typeface="Arial" panose="020B0604020202020204" pitchFamily="34" charset="0"/>
              </a:rPr>
              <a:t>-Site Connection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900" dirty="0" smtClean="0">
                <a:ea typeface="HGP創英角ｺﾞｼｯｸUB" pitchFamily="50" charset="-128"/>
                <a:cs typeface="Arial" panose="020B0604020202020204" pitchFamily="34" charset="0"/>
              </a:rPr>
              <a:t>FHD Support</a:t>
            </a:r>
            <a:endParaRPr lang="ja-JP" altLang="en-US" sz="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32" name="Picture 50" descr="NewandNotable_-_new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36" y="1553035"/>
            <a:ext cx="36004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0" descr="NewandNotable_-_new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7" y="1556792"/>
            <a:ext cx="36004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Lifesize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75662"/>
              </p:ext>
            </p:extLst>
          </p:nvPr>
        </p:nvGraphicFramePr>
        <p:xfrm>
          <a:off x="107497" y="1026314"/>
          <a:ext cx="8928999" cy="557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938"/>
                <a:gridCol w="846229"/>
                <a:gridCol w="846229"/>
                <a:gridCol w="846229"/>
                <a:gridCol w="846229"/>
                <a:gridCol w="846229"/>
                <a:gridCol w="846229"/>
                <a:gridCol w="846229"/>
                <a:gridCol w="846229"/>
                <a:gridCol w="846229"/>
              </a:tblGrid>
              <a:tr h="342009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LifeSize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342009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Room220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Team220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Express220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Icon600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Icon400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0015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b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MicPod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MicPod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MicPod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MicPod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MicPod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(8)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Cloud cooperation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Cloud cooperation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1977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32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8266"/>
            <a:ext cx="821015" cy="4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2593"/>
            <a:ext cx="792088" cy="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19" y="1772816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432048" cy="4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30685"/>
            <a:ext cx="680601" cy="3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1403648" y="1008896"/>
            <a:ext cx="3396600" cy="558845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41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253" y="4653136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254" y="558924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8904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7" y="3356099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7" y="242088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12593"/>
            <a:ext cx="792088" cy="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12593"/>
            <a:ext cx="792088" cy="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11" y="1783255"/>
            <a:ext cx="899393" cy="5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88" y="1772295"/>
            <a:ext cx="769812" cy="5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368235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2636838"/>
            <a:ext cx="2376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Room220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39975" y="263683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Team220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32363" y="2636838"/>
            <a:ext cx="18716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Express220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6804025" y="2603500"/>
            <a:ext cx="2124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>
                <a:ea typeface="HGP創英角ｺﾞｼｯｸUB" pitchFamily="50" charset="-128"/>
                <a:cs typeface="Arial" panose="020B0604020202020204" pitchFamily="34" charset="0"/>
              </a:rPr>
              <a:t>ClearSea</a:t>
            </a:r>
            <a:br>
              <a:rPr lang="en-US" altLang="ja-JP" sz="1400" b="1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>
                <a:ea typeface="HGP創英角ｺﾞｼｯｸUB" pitchFamily="50" charset="-128"/>
                <a:cs typeface="Arial" panose="020B0604020202020204" pitchFamily="34" charset="0"/>
              </a:rPr>
              <a:t>Windows/Mac/ iOS/Android</a:t>
            </a:r>
          </a:p>
        </p:txBody>
      </p:sp>
      <p:pic>
        <p:nvPicPr>
          <p:cNvPr id="2459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368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15128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455738"/>
            <a:ext cx="1296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16113"/>
            <a:ext cx="12128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Lifesize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 VC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850" y="4365104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30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Rate, Max. 8-site Multi-point connection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Different Speed Communication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Dual Stream Function (Dual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 Device Support (Windows/Mac/Android/iOS)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Interoperability with Microsoft Lync/Office Communication Server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2204" y="3081073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04048" y="3081073"/>
            <a:ext cx="1945109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915816" y="3068960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Room/Team/Express220 System Line-up</a:t>
            </a:r>
            <a:endParaRPr lang="ja-JP" altLang="en-US" sz="2800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4213" y="5466710"/>
            <a:ext cx="2736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Camera 10x</a:t>
            </a:r>
            <a:endParaRPr lang="en-US" altLang="ja-JP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76825" y="5466710"/>
            <a:ext cx="2736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Camera 200</a:t>
            </a:r>
            <a:endParaRPr lang="en-US" altLang="ja-JP" sz="16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755576" y="930206"/>
            <a:ext cx="3311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Room220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5075400" y="930206"/>
            <a:ext cx="33128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ea typeface="HGP創英角ｺﾞｼｯｸUB" pitchFamily="50" charset="-128"/>
                <a:cs typeface="Arial" panose="020B0604020202020204" pitchFamily="34" charset="0"/>
              </a:rPr>
              <a:t>Team220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827584" y="3356992"/>
            <a:ext cx="3384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Express220</a:t>
            </a:r>
          </a:p>
        </p:txBody>
      </p:sp>
      <p:sp>
        <p:nvSpPr>
          <p:cNvPr id="25613" name="Line 21"/>
          <p:cNvSpPr>
            <a:spLocks noChangeShapeType="1"/>
          </p:cNvSpPr>
          <p:nvPr/>
        </p:nvSpPr>
        <p:spPr bwMode="auto">
          <a:xfrm>
            <a:off x="539750" y="5357813"/>
            <a:ext cx="8208963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cs typeface="Arial" panose="020B0604020202020204" pitchFamily="34" charset="0"/>
            </a:endParaRPr>
          </a:p>
        </p:txBody>
      </p:sp>
      <p:pic>
        <p:nvPicPr>
          <p:cNvPr id="2561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14450"/>
            <a:ext cx="1800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1727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838651"/>
            <a:ext cx="9350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68814"/>
            <a:ext cx="11112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1584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924175"/>
            <a:ext cx="920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Text Box 29"/>
          <p:cNvSpPr txBox="1">
            <a:spLocks noChangeArrowheads="1"/>
          </p:cNvSpPr>
          <p:nvPr/>
        </p:nvSpPr>
        <p:spPr bwMode="auto">
          <a:xfrm>
            <a:off x="5472113" y="2924175"/>
            <a:ext cx="266382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 err="1">
                <a:ea typeface="HGP創英角ｺﾞｼｯｸUB" pitchFamily="50" charset="-128"/>
                <a:cs typeface="Arial" panose="020B0604020202020204" pitchFamily="34" charset="0"/>
              </a:rPr>
              <a:t>MicPod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CD Quality Microphone Unit</a:t>
            </a:r>
            <a:r>
              <a:rPr lang="ja-JP" altLang="en-US" sz="12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050" dirty="0" smtClean="0">
                <a:ea typeface="HGP創英角ｺﾞｼｯｸUB" pitchFamily="50" charset="-128"/>
                <a:cs typeface="Arial" panose="020B0604020202020204" pitchFamily="34" charset="0"/>
              </a:rPr>
              <a:t>* Not available for Room 220</a:t>
            </a:r>
            <a:endParaRPr lang="ja-JP" altLang="en-US" sz="7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5622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716338"/>
            <a:ext cx="720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 Box 31"/>
          <p:cNvSpPr txBox="1">
            <a:spLocks noChangeArrowheads="1"/>
          </p:cNvSpPr>
          <p:nvPr/>
        </p:nvSpPr>
        <p:spPr bwMode="auto">
          <a:xfrm>
            <a:off x="5472113" y="3716338"/>
            <a:ext cx="3346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Phone 2nd Generation</a:t>
            </a:r>
            <a:b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High Performance Speakerphone</a:t>
            </a:r>
            <a:endParaRPr lang="ja-JP" altLang="en-US" sz="11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5624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579938"/>
            <a:ext cx="736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5" name="Text Box 33"/>
          <p:cNvSpPr txBox="1">
            <a:spLocks noChangeArrowheads="1"/>
          </p:cNvSpPr>
          <p:nvPr/>
        </p:nvSpPr>
        <p:spPr bwMode="auto">
          <a:xfrm>
            <a:off x="5472113" y="4531186"/>
            <a:ext cx="35643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Phone Digital </a:t>
            </a:r>
            <a:r>
              <a:rPr lang="en-US" altLang="ja-JP" sz="1600" b="1" dirty="0" err="1">
                <a:ea typeface="HGP創英角ｺﾞｼｯｸUB" pitchFamily="50" charset="-128"/>
                <a:cs typeface="Arial" panose="020B0604020202020204" pitchFamily="34" charset="0"/>
              </a:rPr>
              <a:t>MicPod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Phone Extension Microphone Unit</a:t>
            </a:r>
            <a:endParaRPr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483768" y="1536998"/>
            <a:ext cx="2302569" cy="12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connection: Different Speed connection (FHD 6-site / HD 8-site)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 Output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Assorted Connectivity with AV equipment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516216" y="1556792"/>
            <a:ext cx="2302569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connection: Different Speed connection (FHD 4-site / HD 4-site)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 Output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557463" y="4078813"/>
            <a:ext cx="23025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 Output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907704" y="6090488"/>
            <a:ext cx="2302569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(1080/30p)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X10 Optical Zoom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6085781" y="6091892"/>
            <a:ext cx="2302569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(1080/30p)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X4 Optical Zoom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540125" y="2198688"/>
            <a:ext cx="1944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ea typeface="HGP創英角ｺﾞｼｯｸUB" pitchFamily="50" charset="-128"/>
                <a:cs typeface="Arial" panose="020B0604020202020204" pitchFamily="34" charset="0"/>
              </a:rPr>
              <a:t>Team220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515100" y="2125663"/>
            <a:ext cx="1944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ea typeface="HGP創英角ｺﾞｼｯｸUB" pitchFamily="50" charset="-128"/>
                <a:cs typeface="Arial" panose="020B0604020202020204" pitchFamily="34" charset="0"/>
              </a:rPr>
              <a:t>Express220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754063" y="2206625"/>
            <a:ext cx="1944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ea typeface="HGP創英角ｺﾞｼｯｸUB" pitchFamily="50" charset="-128"/>
                <a:cs typeface="Arial" panose="020B0604020202020204" pitchFamily="34" charset="0"/>
              </a:rPr>
              <a:t>Room220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468313" y="2635250"/>
            <a:ext cx="84248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Possible to connect to ISDN with optional </a:t>
            </a:r>
            <a:r>
              <a:rPr lang="en-US" altLang="ja-JP" sz="1400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 Networker</a:t>
            </a:r>
            <a:endParaRPr lang="en-US" altLang="ja-JP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Audio Conference Function is available as optional function via ISDN</a:t>
            </a:r>
            <a:endParaRPr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6632" name="Text Box 22"/>
          <p:cNvSpPr txBox="1">
            <a:spLocks noChangeArrowheads="1"/>
          </p:cNvSpPr>
          <p:nvPr/>
        </p:nvSpPr>
        <p:spPr bwMode="auto">
          <a:xfrm>
            <a:off x="468312" y="3429000"/>
            <a:ext cx="4247704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dirty="0" smtClean="0">
                <a:latin typeface="Arial Black" panose="020B0A04020102020204" pitchFamily="34" charset="0"/>
                <a:ea typeface="HGP創英角ｺﾞｼｯｸUB" pitchFamily="50" charset="-128"/>
              </a:rPr>
              <a:t>Multi Device Support : </a:t>
            </a:r>
            <a:r>
              <a:rPr lang="en-US" altLang="ja-JP" sz="1800" dirty="0" err="1" smtClean="0">
                <a:latin typeface="Arial Black" panose="020B0A04020102020204" pitchFamily="34" charset="0"/>
                <a:ea typeface="HGP創英角ｺﾞｼｯｸUB" pitchFamily="50" charset="-128"/>
              </a:rPr>
              <a:t>ClearSea</a:t>
            </a:r>
            <a:endParaRPr lang="en-US" altLang="ja-JP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2663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08063"/>
            <a:ext cx="1368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79488"/>
            <a:ext cx="15128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1296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2238"/>
            <a:ext cx="20875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 Box 28"/>
          <p:cNvSpPr txBox="1">
            <a:spLocks noChangeArrowheads="1"/>
          </p:cNvSpPr>
          <p:nvPr/>
        </p:nvSpPr>
        <p:spPr bwMode="auto">
          <a:xfrm>
            <a:off x="3203575" y="3987061"/>
            <a:ext cx="4537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Supported Device: Windows/Mac/Android/iOS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Max. Resolution: 720p/15fps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Available </a:t>
            </a:r>
            <a:r>
              <a:rPr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Bandwidth: </a:t>
            </a:r>
            <a:r>
              <a:rPr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384kbps</a:t>
            </a:r>
            <a:endParaRPr lang="en-US" altLang="ja-JP" sz="14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663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49863"/>
            <a:ext cx="345598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5292081" y="5714092"/>
            <a:ext cx="3456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Communicate with Multi Devices via </a:t>
            </a:r>
            <a:r>
              <a:rPr lang="en-US" altLang="ja-JP" sz="14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ClearSea</a:t>
            </a: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 Gateway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Room/Team/Express220 System Line-up</a:t>
            </a:r>
            <a:endParaRPr lang="ja-JP" altLang="en-US" sz="2800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Lifesize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1039663"/>
            <a:ext cx="8748712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Multipoint connection function: Max. 8-site (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SD/HD)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1080p/60fps does not support.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 function does not support.</a:t>
            </a:r>
            <a:endParaRPr lang="en-US" altLang="ja-JP" sz="16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9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“</a:t>
            </a: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ClearSea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”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Gateway is required to communicate with mobile devices.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Initial investment is higher.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possible connect from the outside without having build complex network environmental by NAT Traversal Service.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Different Speed Communication. But only available CP1 screen layout. Non-voice activation function.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both Different Speed Communication and Voice Activation function.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Lifesize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1006708"/>
            <a:ext cx="8748712" cy="27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Although available CP8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screen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layout, but Max. 4-site can be displayed.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can be displayed all 8-site in CP8 screen layout, and supports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various screen layout, such as CP10, CP13, CP15,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CP16 and more.</a:t>
            </a:r>
            <a:endParaRPr lang="en-US" altLang="ja-JP" sz="16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Only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high-end model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is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available sub-camera function.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All HDVC series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have sub-camera function as standard.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Max. Resolution in dual streaming is 1080p/15 + 720p/5.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1080p/30 + 1080p/30.</a:t>
            </a:r>
          </a:p>
        </p:txBody>
      </p:sp>
    </p:spTree>
    <p:extLst>
      <p:ext uri="{BB962C8B-B14F-4D97-AF65-F5344CB8AC3E}">
        <p14:creationId xmlns:p14="http://schemas.microsoft.com/office/powerpoint/2010/main" val="4107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Lifesize’s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Cooperate with </a:t>
            </a: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LifeSize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 cloud, possible to connect with Skype for Business.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Embedded MCU supports transcoding. Suitable resolution can be obtained made to meet available bandwidth of connection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site.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(Different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Speed Communication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by each site)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Audio conferencing (IP/Analogue)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Rich Audio / Video input and output interfaces, easy collaboration with external equipment.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Devices, also support Mac.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err="1" smtClean="0">
                <a:latin typeface="Arial Black" panose="020B0A04020102020204" pitchFamily="34" charset="0"/>
                <a:ea typeface="HGP創英角ｺﾞｼｯｸUB" pitchFamily="50" charset="-128"/>
              </a:rPr>
              <a:t>AVer</a:t>
            </a: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1026" name="Picture 2" descr="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" y="478954"/>
            <a:ext cx="1006599" cy="3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56076"/>
            <a:ext cx="1169951" cy="7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65291"/>
            <a:ext cx="1193222" cy="7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62" y="5328451"/>
            <a:ext cx="1256610" cy="7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C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73" y="5349892"/>
            <a:ext cx="1338112" cy="8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AVer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81121"/>
              </p:ext>
            </p:extLst>
          </p:nvPr>
        </p:nvGraphicFramePr>
        <p:xfrm>
          <a:off x="107496" y="1026314"/>
          <a:ext cx="8928999" cy="567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09"/>
                <a:gridCol w="758359"/>
                <a:gridCol w="758359"/>
                <a:gridCol w="758359"/>
                <a:gridCol w="758359"/>
                <a:gridCol w="758359"/>
                <a:gridCol w="758359"/>
                <a:gridCol w="758359"/>
                <a:gridCol w="758359"/>
                <a:gridCol w="758359"/>
                <a:gridCol w="758359"/>
              </a:tblGrid>
              <a:tr h="325858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AVer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25858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EVC950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EVC900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EVC350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EVC150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EVC130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43096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3096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4198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43096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endParaRPr kumimoji="1" lang="ja-JP" altLang="en-US" sz="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(8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endParaRPr kumimoji="1" lang="ja-JP" altLang="en-US" sz="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58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51211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9523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51211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en-US" altLang="ja-JP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(DVI(HDMI), 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en-US" altLang="ja-JP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(DVI(HDMI), 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en-US" altLang="ja-JP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(DVI(HDMI), 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en-US" altLang="ja-JP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(DVI(HDMI), 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en-US" altLang="ja-JP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(VGA) 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58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58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58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32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52" y="1788270"/>
            <a:ext cx="746377" cy="3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1293"/>
            <a:ext cx="720080" cy="3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1403648" y="1008896"/>
            <a:ext cx="3120124" cy="554149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41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6561" y="56572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29723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3" y="4678184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640" y="386104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1293"/>
            <a:ext cx="720080" cy="3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01293"/>
            <a:ext cx="720080" cy="3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C9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1112"/>
            <a:ext cx="720080" cy="4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C9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1113"/>
            <a:ext cx="720080" cy="4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C3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8545"/>
            <a:ext cx="740705" cy="4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VC9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7864"/>
            <a:ext cx="720080" cy="4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C1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797864"/>
            <a:ext cx="720080" cy="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VC1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14821"/>
            <a:ext cx="681175" cy="4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368235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9552" y="2636838"/>
            <a:ext cx="1343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EVC950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70889" y="2636838"/>
            <a:ext cx="12650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EVC350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140498" y="2636838"/>
            <a:ext cx="1265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EVC150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7164288" y="2636912"/>
            <a:ext cx="169180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EZMeetup</a:t>
            </a: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</a:br>
            <a:endParaRPr lang="en-US" altLang="ja-JP" sz="5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>Windows/Mac</a:t>
            </a:r>
            <a:r>
              <a:rPr lang="en-US" altLang="ja-JP" sz="1200" b="1" dirty="0">
                <a:ea typeface="HGP創英角ｺﾞｼｯｸUB" pitchFamily="50" charset="-128"/>
                <a:cs typeface="Arial" panose="020B0604020202020204" pitchFamily="34" charset="0"/>
              </a:rPr>
              <a:t>/ iOS/Android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AVer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850" y="4365104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30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Embedded MCU: Up to 10-site multi-point connection. Support Dual Stream. (Possible Dual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Optical 16x zoom camera (61 degree angle of field)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Can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be recorded to the USB flash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memory, and playback function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 (Windows/iOS/Android and Mac)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9552" y="3081073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067945" y="3081073"/>
            <a:ext cx="1584176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339752" y="3068960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6" name="Picture 4" descr="EVC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9" y="1734410"/>
            <a:ext cx="1414177" cy="8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EVC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54382"/>
            <a:ext cx="1338112" cy="8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32858"/>
            <a:ext cx="1368152" cy="9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EVC3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52609"/>
            <a:ext cx="1451164" cy="8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EVC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58" y="1814820"/>
            <a:ext cx="1238930" cy="7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652665" y="2636912"/>
            <a:ext cx="1265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EVC130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580112" y="3081147"/>
            <a:ext cx="1584176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1124744"/>
            <a:ext cx="2880000" cy="144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cs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10001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System Line-up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9512" y="1124744"/>
            <a:ext cx="2016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KX-VC2000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84168" y="1124744"/>
            <a:ext cx="2016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KX-VC1300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1520" y="1962175"/>
            <a:ext cx="2761780" cy="60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16-Site Connection </a:t>
            </a:r>
            <a:r>
              <a:rPr lang="en-US" altLang="ja-JP" sz="650" b="1" dirty="0" smtClean="0">
                <a:ea typeface="HGP創英角ｺﾞｼｯｸUB" pitchFamily="50" charset="-128"/>
                <a:cs typeface="Arial" panose="020B0604020202020204" pitchFamily="34" charset="0"/>
              </a:rPr>
              <a:t>* </a:t>
            </a:r>
            <a:r>
              <a:rPr lang="en-US" altLang="ja-JP" sz="650" dirty="0" smtClean="0">
                <a:ea typeface="HGP創英角ｺﾞｼｯｸUB" pitchFamily="50" charset="-128"/>
                <a:cs typeface="Arial" panose="020B0604020202020204" pitchFamily="34" charset="0"/>
              </a:rPr>
              <a:t>Expandable </a:t>
            </a:r>
            <a:r>
              <a:rPr lang="en-US" altLang="ja-JP" sz="650" dirty="0">
                <a:ea typeface="HGP創英角ｺﾞｼｯｸUB" pitchFamily="50" charset="-128"/>
                <a:cs typeface="Arial" panose="020B0604020202020204" pitchFamily="34" charset="0"/>
              </a:rPr>
              <a:t>up to </a:t>
            </a:r>
            <a:r>
              <a:rPr lang="en-US" altLang="ja-JP" sz="650" dirty="0">
                <a:solidFill>
                  <a:srgbClr val="FF0000"/>
                </a:solidFill>
                <a:ea typeface="HGP創英角ｺﾞｼｯｸUB" pitchFamily="50" charset="-128"/>
                <a:cs typeface="Arial" panose="020B0604020202020204" pitchFamily="34" charset="0"/>
              </a:rPr>
              <a:t>24-Site</a:t>
            </a:r>
            <a:r>
              <a:rPr lang="en-US" altLang="ja-JP" sz="650" dirty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lang="en-US" altLang="ja-JP" sz="65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084168" y="1124744"/>
            <a:ext cx="2880000" cy="144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79512" y="3049215"/>
            <a:ext cx="1368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GP-VD151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15500" y="3910940"/>
            <a:ext cx="2988348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(1080/60p)</a:t>
            </a:r>
          </a:p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 12 Optical Zoom, X 10 Digital Zoom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131840" y="3049215"/>
            <a:ext cx="1368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GP-VD131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3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2" y="1556792"/>
            <a:ext cx="1602694" cy="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0" y="1556792"/>
            <a:ext cx="1602694" cy="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6" descr="VD150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b="970"/>
          <a:stretch>
            <a:fillRect/>
          </a:stretch>
        </p:blipFill>
        <p:spPr bwMode="auto">
          <a:xfrm>
            <a:off x="1557740" y="3100837"/>
            <a:ext cx="565988" cy="6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7" descr="VD130_ST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5730" b="1907"/>
          <a:stretch>
            <a:fillRect/>
          </a:stretch>
        </p:blipFill>
        <p:spPr bwMode="auto">
          <a:xfrm>
            <a:off x="4500624" y="3212976"/>
            <a:ext cx="503424" cy="5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764704"/>
            <a:ext cx="144016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Codec</a:t>
            </a:r>
            <a:endParaRPr kumimoji="1" lang="ja-JP" alt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2672896"/>
            <a:ext cx="144016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Camera</a:t>
            </a:r>
            <a:endParaRPr kumimoji="1" lang="ja-JP" alt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9511" y="4314582"/>
            <a:ext cx="174505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Microphone</a:t>
            </a:r>
            <a:endParaRPr kumimoji="1" lang="ja-JP" alt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5661248"/>
            <a:ext cx="174505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Licenses</a:t>
            </a:r>
            <a:endParaRPr kumimoji="1" lang="ja-JP" alt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156176" y="2072461"/>
            <a:ext cx="27363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6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6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>
                <a:ea typeface="HGP創英角ｺﾞｼｯｸUB" pitchFamily="50" charset="-128"/>
                <a:cs typeface="Arial" panose="020B0604020202020204" pitchFamily="34" charset="0"/>
              </a:rPr>
              <a:t>4</a:t>
            </a: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-Site Connection</a:t>
            </a:r>
          </a:p>
          <a:p>
            <a:pPr marL="285750" indent="-285750" eaLnBrk="1" hangingPunct="1">
              <a:lnSpc>
                <a:spcPts val="6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203848" y="3909471"/>
            <a:ext cx="2808312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 (1080/60p)</a:t>
            </a:r>
          </a:p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X 3 Optical Zoom, X 4 Digital Zoom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9511" y="3033096"/>
            <a:ext cx="5832649" cy="126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512" y="4670570"/>
            <a:ext cx="8785101" cy="91867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4653136"/>
            <a:ext cx="1602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KX-VCA001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716016" y="4653136"/>
            <a:ext cx="1602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KX-VCA002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42" name="Picture 4" descr="C:\Users\fujita\Desktop\VC600_VC300_PPT作成\images\HDコム素材キット\photo_100611\VC500\PNG_150\KX-VCA001_1_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4941168"/>
            <a:ext cx="961356" cy="6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図 30" descr="KX_VC600_mic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5097889"/>
            <a:ext cx="341160" cy="4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403648" y="4865965"/>
            <a:ext cx="32193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Digital Boundary Microphone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8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Up to 4 microphones connection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Max. Pickup Range: Approx. 3m (radius), 360 degrees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012160" y="4886147"/>
            <a:ext cx="2952454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Analog Boundary Microphone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Max. Pickup Range: Approx. 2m (radius), 360 degrees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79512" y="6021288"/>
            <a:ext cx="8785101" cy="792088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251520" y="6095037"/>
            <a:ext cx="4320480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KX-VCS304: Add 4-site connection (For KX-VC1600)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KX-VCS305: Add 4-site connection (For KX-VC2000)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KX-VCS314: Add 4-site connection (For KX-VC1000)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KX-VCS351: Mobile Control in IP mode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KX-VCS352: Mobile Control in IP mode (For KX-VC2000)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572000" y="6093296"/>
            <a:ext cx="4320480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KX-VCS701/703: NAT Traversal Service for Codec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KX-VCS781/783: NAT Traversal Service for Windows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KX-VCS711/733: NAT Traversal Service for iOS/Android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>
                <a:ea typeface="HGP創英角ｺﾞｼｯｸUB" pitchFamily="50" charset="-128"/>
                <a:cs typeface="Arial" panose="020B0604020202020204" pitchFamily="34" charset="0"/>
              </a:rPr>
              <a:t>KX-VCS302: ALM (One-way Transmission</a:t>
            </a: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)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KX-VCS402: Dual Monitor Activation (For KX-VC1000)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092552" y="2852936"/>
            <a:ext cx="1143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KX-VC1000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6084168" y="2852936"/>
            <a:ext cx="2880000" cy="144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pic>
        <p:nvPicPr>
          <p:cNvPr id="51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0" y="3284984"/>
            <a:ext cx="1602694" cy="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156176" y="3861048"/>
            <a:ext cx="266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Point to Point Connection</a:t>
            </a:r>
          </a:p>
          <a:p>
            <a:pPr eaLnBrk="1" hangingPunct="1">
              <a:lnSpc>
                <a:spcPts val="500"/>
              </a:lnSpc>
              <a:spcBef>
                <a:spcPct val="50000"/>
              </a:spcBef>
              <a:buNone/>
            </a:pPr>
            <a:r>
              <a:rPr lang="en-US" altLang="ja-JP" sz="800" b="1" dirty="0" smtClean="0">
                <a:ea typeface="HGP創英角ｺﾞｼｯｸUB" pitchFamily="50" charset="-128"/>
                <a:cs typeface="Arial" panose="020B0604020202020204" pitchFamily="34" charset="0"/>
              </a:rPr>
              <a:t>           </a:t>
            </a:r>
            <a:r>
              <a:rPr lang="en-US" altLang="ja-JP" sz="650" b="1" dirty="0" smtClean="0">
                <a:ea typeface="HGP創英角ｺﾞｼｯｸUB" pitchFamily="50" charset="-128"/>
                <a:cs typeface="Arial" panose="020B0604020202020204" pitchFamily="34" charset="0"/>
              </a:rPr>
              <a:t>* </a:t>
            </a:r>
            <a:r>
              <a:rPr lang="en-US" altLang="ja-JP" sz="650" dirty="0">
                <a:ea typeface="HGP創英角ｺﾞｼｯｸUB" pitchFamily="50" charset="-128"/>
                <a:cs typeface="Arial" panose="020B0604020202020204" pitchFamily="34" charset="0"/>
              </a:rPr>
              <a:t>Expandable up to </a:t>
            </a:r>
            <a:r>
              <a:rPr lang="en-US" altLang="ja-JP" sz="650" dirty="0" smtClean="0">
                <a:ea typeface="HGP創英角ｺﾞｼｯｸUB" pitchFamily="50" charset="-128"/>
                <a:cs typeface="Arial" panose="020B0604020202020204" pitchFamily="34" charset="0"/>
              </a:rPr>
              <a:t>4-Site</a:t>
            </a:r>
            <a:endParaRPr lang="en-US" altLang="ja-JP" sz="650" b="1" dirty="0" smtClean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3132160" y="1124744"/>
            <a:ext cx="2880000" cy="144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cs typeface="Arial" panose="020B0604020202020204" pitchFamily="34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131840" y="1124744"/>
            <a:ext cx="2016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KX-VC1600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203848" y="1962175"/>
            <a:ext cx="2736304" cy="60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</a:t>
            </a:r>
            <a:endParaRPr lang="en-US" altLang="ja-JP" sz="11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6-Site Connection </a:t>
            </a:r>
            <a:r>
              <a:rPr lang="en-US" altLang="ja-JP" sz="650" b="1" dirty="0">
                <a:ea typeface="HGP創英角ｺﾞｼｯｸUB" pitchFamily="50" charset="-128"/>
                <a:cs typeface="Arial" panose="020B0604020202020204" pitchFamily="34" charset="0"/>
              </a:rPr>
              <a:t>* </a:t>
            </a:r>
            <a:r>
              <a:rPr lang="en-US" altLang="ja-JP" sz="650" dirty="0">
                <a:ea typeface="HGP創英角ｺﾞｼｯｸUB" pitchFamily="50" charset="-128"/>
                <a:cs typeface="Arial" panose="020B0604020202020204" pitchFamily="34" charset="0"/>
              </a:rPr>
              <a:t>Expandable up to </a:t>
            </a:r>
            <a:r>
              <a:rPr lang="en-US" altLang="ja-JP" sz="650" dirty="0" smtClean="0">
                <a:solidFill>
                  <a:srgbClr val="FF0000"/>
                </a:solidFill>
                <a:ea typeface="HGP創英角ｺﾞｼｯｸUB" pitchFamily="50" charset="-128"/>
                <a:cs typeface="Arial" panose="020B0604020202020204" pitchFamily="34" charset="0"/>
              </a:rPr>
              <a:t>10-Site</a:t>
            </a:r>
            <a:r>
              <a:rPr lang="en-US" altLang="ja-JP" sz="650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lang="en-US" altLang="ja-JP" sz="65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</a:t>
            </a:r>
          </a:p>
          <a:p>
            <a:pPr marL="285750" indent="-285750" eaLnBrk="1" hangingPunct="1">
              <a:lnSpc>
                <a:spcPts val="5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56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02" y="1556792"/>
            <a:ext cx="1602694" cy="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0" descr="NewandNotable_-_new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920653"/>
            <a:ext cx="36004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0" descr="NewandNotable_-_new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5" y="1192461"/>
            <a:ext cx="36004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AVer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24971"/>
            <a:ext cx="874871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 expensive MCU is mandatory required when making more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than 11-site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connection.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EVC950 support Max. 10-site multi-point connection. Max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. bandwidth can be set up to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4Mbps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. Available bandwidth per site will be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444kbps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in case of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10-site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connection as maximum.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can be set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24Mbps (VC2000)/18Mbps (VC1600)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as Max. bandwidth. And possible to operate with Max.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2.6Mbps (VC2000)/2Mbps (VC1600)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per site in case of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10-site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multi-point connection.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EVC950 can be obtained HD resolution in 4-site multi-point connection. 480p in 10-site multi-point connection. FHD is available only when making Point to Point connection.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can be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obtained HD resolution even in 10-site multi-point connection.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1080p/60fps does not support.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 function does not support.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No sub-camera function. (Only one camera)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 does not support.</a:t>
            </a:r>
          </a:p>
        </p:txBody>
      </p:sp>
    </p:spTree>
    <p:extLst>
      <p:ext uri="{BB962C8B-B14F-4D97-AF65-F5344CB8AC3E}">
        <p14:creationId xmlns:p14="http://schemas.microsoft.com/office/powerpoint/2010/main" val="2741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AVer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24971"/>
            <a:ext cx="87487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EVC150/EVC130 support up to WSXGA (1440x900) for content sharing.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 Max. FHD resolution as standard.</a:t>
            </a: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Max. Resolution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in dual streaming is 1080p/30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+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720p/30.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1080p/30 + 1080p/30.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EVC150 cannot be expand for multi-point connection.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AVer’s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40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Possible to record to USB flash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memory.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requires </a:t>
            </a: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3</a:t>
            </a:r>
            <a:r>
              <a:rPr lang="en-US" altLang="ja-JP" sz="1400" b="1" baseline="30000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rd</a:t>
            </a: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 party devices for recording solution.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ptical 16x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zoom and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61 degrees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angle of field camera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line-up.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GP-VD151: 12x zoom, 56.3 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degrees, </a:t>
            </a: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GP-VD131: 3x zoom, 85 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degrees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Whiteboard function is available with optional application (</a:t>
            </a: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EZDraw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: iOS/Android)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Wake up On LAN/</a:t>
            </a: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PPPoE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 as network function.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Remote operation can be made through the web console and management. (Web Tool)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Devices, also support Mac.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3-year warranty (1 year for Cables, Remote Controller and AC Adaptor)</a:t>
            </a:r>
          </a:p>
        </p:txBody>
      </p:sp>
    </p:spTree>
    <p:extLst>
      <p:ext uri="{BB962C8B-B14F-4D97-AF65-F5344CB8AC3E}">
        <p14:creationId xmlns:p14="http://schemas.microsoft.com/office/powerpoint/2010/main" val="7460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-imgs-52.fc2.com/1/0/r/10rank/2012083019115679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07770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Huawei</a:t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9" name="Picture 10" descr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28" y="5013176"/>
            <a:ext cx="2546912" cy="1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e-file.huawei.com/~/media/EBG/Images/product/telepresence-video-communications/te30/TE30_前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76" y="4967606"/>
            <a:ext cx="1921400" cy="14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e-file.huawei.com/~/media/EBG/Images/product/telepresence-video-communications/te-40-50-60/TE系列_终端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09" y="4865265"/>
            <a:ext cx="2009283" cy="15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e-file.huawei.com/~/media/EBG/Images/product/telepresence-video-communications/tx50/HUAWEI%20TX50%20Package%20Pho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1" y="5050624"/>
            <a:ext cx="1691791" cy="12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Huawei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85961"/>
              </p:ext>
            </p:extLst>
          </p:nvPr>
        </p:nvGraphicFramePr>
        <p:xfrm>
          <a:off x="107497" y="1026316"/>
          <a:ext cx="8928996" cy="559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96"/>
                <a:gridCol w="861172"/>
                <a:gridCol w="861172"/>
                <a:gridCol w="861172"/>
                <a:gridCol w="861172"/>
                <a:gridCol w="1008478"/>
                <a:gridCol w="1008478"/>
                <a:gridCol w="1008478"/>
                <a:gridCol w="1008478"/>
              </a:tblGrid>
              <a:tr h="343547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Huawei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3547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TX50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TE60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TE50/TE40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TE30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2578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257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354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(30fps)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(60fps)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(30fps)</a:t>
                      </a: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(60fps)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(30fps)</a:t>
                      </a: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(60fps)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(30fps)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(60fps)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257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(9)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34290" marB="34290"/>
                </a:tc>
              </a:tr>
              <a:tr h="34354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570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5221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570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HDMI no</a:t>
                      </a:r>
                      <a:r>
                        <a:rPr kumimoji="1" lang="en-US" altLang="ja-JP" sz="7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input</a:t>
                      </a:r>
                      <a:endParaRPr kumimoji="1" lang="ja-JP" altLang="en-US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354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354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354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1547664" y="1008896"/>
            <a:ext cx="3456384" cy="561350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6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38204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542" y="3813195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http://e-file.huawei.com/~/media/EBG/Images/product/telepresence-video-communications/tx50/Huawei%20TX50%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1850"/>
            <a:ext cx="840093" cy="6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e-file.huawei.com/~/media/EBG/Images/product/telepresence-video-communications/te30/TE30_左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69" y="1725856"/>
            <a:ext cx="76808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e-file.huawei.com/~/media/EBG/Images/product/telepresence-video-communications/te-40-50-60/TE系列_右视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5856"/>
            <a:ext cx="76808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e-file.huawei.com/~/media/EBG/Images/product/telepresence-video-communications/te-40-50-60/TE系列_右视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25856"/>
            <a:ext cx="76808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541" y="5253355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973435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64" y="1788270"/>
            <a:ext cx="897088" cy="4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79" y="1801293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75" y="1801293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67" y="1801293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99944"/>
            <a:ext cx="1957304" cy="10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368235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9552" y="2592158"/>
            <a:ext cx="1343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TX50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18881" y="2592158"/>
            <a:ext cx="1553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TE60/TE50/TE40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6084168" y="2592232"/>
            <a:ext cx="27353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TE Desktop/Mobile Videoconferencing Soft Client</a:t>
            </a:r>
            <a:endParaRPr lang="en-US" altLang="ja-JP" sz="5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>Windows/Mac/ iOS/Android</a:t>
            </a:r>
            <a:endParaRPr lang="en-US" altLang="ja-JP" sz="12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Huawei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850" y="4365104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30 Frame Rate at 384kbps/site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Embedded MCU: Up to 9-site (TE60) / 6-site (TE50/40) multi-point connection. Support Dual Stream. (Possible Dual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H.265 (TX50) and H.264SVC (TX50/TE60/TE50/TE40 and TE30)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Wi-Fi connectivity (Network / Microphone)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 (Windows/iOS/Android and Mac)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95536" y="2964385"/>
            <a:ext cx="194510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482875" y="2952272"/>
            <a:ext cx="194510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Dual Monitor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500537" y="2592232"/>
            <a:ext cx="1265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TE30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27984" y="2964459"/>
            <a:ext cx="158417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All-in-one model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1036" name="Picture 12" descr="http://e-file.huawei.com/~/media/EBG/Images/product/telepresence-video-communications/te30/TE30_前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39" y="1556792"/>
            <a:ext cx="1476597" cy="11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-file.huawei.com/~/media/EBG/Images/product/telepresence-video-communications/te-40-50-60/TE系列_终端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14389"/>
            <a:ext cx="1544136" cy="11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-file.huawei.com/~/media/EBG/Images/product/telepresence-video-communications/tx50/HUAWEI%20TX50%20Package%20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9944"/>
            <a:ext cx="1300143" cy="9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Huawei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24971"/>
            <a:ext cx="874871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1080p/60fps, but it is optional. 1080p/30fps is standard.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support 1080p/60fps as standard.</a:t>
            </a: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 expensive MCU is mandatory required when making more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than 10-site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connection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. TX50 does not have embedded MCU function.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Impossible to expand to multipoint connection with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TE30.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Even entry model VC1000, it is possible to make up to 4-site multipoint connection with optional license. </a:t>
            </a:r>
          </a:p>
        </p:txBody>
      </p:sp>
    </p:spTree>
    <p:extLst>
      <p:ext uri="{BB962C8B-B14F-4D97-AF65-F5344CB8AC3E}">
        <p14:creationId xmlns:p14="http://schemas.microsoft.com/office/powerpoint/2010/main" val="41206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Huawei’s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342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Ultra-low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bandwidth consumption: H.265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technology for encoding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and decoding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(TX50 only)</a:t>
            </a:r>
            <a:endParaRPr lang="en-US" altLang="ja-JP" sz="14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Also support H.264SVC (TX50 and all TE series).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does not support these video codec.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Wi-Fi connectivity (Network / Microphone)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Smart Voice Dialing function (TE30 only)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Devices, also support Mac.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Possible integration with MS Lync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4K Ultra-HD Video Camera (VPC800-4K) as line-up.</a:t>
            </a:r>
          </a:p>
        </p:txBody>
      </p:sp>
    </p:spTree>
    <p:extLst>
      <p:ext uri="{BB962C8B-B14F-4D97-AF65-F5344CB8AC3E}">
        <p14:creationId xmlns:p14="http://schemas.microsoft.com/office/powerpoint/2010/main" val="28192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6.googleusercontent.com/-9AwEDVCk2ew/AAAAAAAAAAI/AAAAAAAAFG4/yJijBGbStsE/s0-c-k-no-n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458"/>
            <a:ext cx="1078302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AVAYA</a:t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6" name="Picture 2" descr="Avaya SCOPIA XT5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607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aya SCOPIA XT4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5" y="4665705"/>
            <a:ext cx="1814601" cy="17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C・モバイルからビデオ会議に参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64" y="5089647"/>
            <a:ext cx="1044080" cy="9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Avaya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79994"/>
              </p:ext>
            </p:extLst>
          </p:nvPr>
        </p:nvGraphicFramePr>
        <p:xfrm>
          <a:off x="107497" y="1026314"/>
          <a:ext cx="8928996" cy="557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619"/>
                <a:gridCol w="1058911"/>
                <a:gridCol w="1058911"/>
                <a:gridCol w="1058911"/>
                <a:gridCol w="1058911"/>
                <a:gridCol w="1058911"/>
                <a:gridCol w="1058911"/>
                <a:gridCol w="1058911"/>
              </a:tblGrid>
              <a:tr h="342009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Avaya </a:t>
                      </a:r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Scopia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2009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XT5000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XT4300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XT </a:t>
                      </a:r>
                      <a:r>
                        <a:rPr kumimoji="1" lang="en-US" altLang="ja-JP" sz="9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Exective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240 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0015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(9)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(12M)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(12M)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(12M)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51977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23.6 inch LED Built-in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ja-JP" alt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Scopia</a:t>
                      </a:r>
                      <a:r>
                        <a:rPr kumimoji="1" lang="en-US" altLang="ja-JP" sz="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GW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ja-JP" alt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Scopia</a:t>
                      </a:r>
                      <a:r>
                        <a:rPr kumimoji="1" lang="en-US" altLang="ja-JP" sz="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GW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ja-JP" alt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Scopia</a:t>
                      </a:r>
                      <a:r>
                        <a:rPr kumimoji="1" lang="en-US" altLang="ja-JP" sz="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GW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1619671" y="1008896"/>
            <a:ext cx="4216377" cy="558845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51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64" y="335699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64" y="38570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64" y="5228307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98" y="1861886"/>
            <a:ext cx="1040958" cy="2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18" y="1866158"/>
            <a:ext cx="1040958" cy="2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64" y="472116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Avaya SCOPIA XT Executive 2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55" y="1785606"/>
            <a:ext cx="519609" cy="4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22420"/>
            <a:ext cx="1119566" cy="5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9327"/>
            <a:ext cx="1080120" cy="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39327"/>
            <a:ext cx="1080120" cy="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9327"/>
            <a:ext cx="1080120" cy="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Polycom</a:t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46675"/>
            <a:ext cx="2135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66" y="5157788"/>
            <a:ext cx="1895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9" y="5229225"/>
            <a:ext cx="1724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lh3.googleusercontent.com/-igtiUiuopTM/AAAAAAAAAAI/AAAAAAAAAOA/WojAPYM4vqQ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1793" cy="1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368235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Avaya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850" y="4365104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6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0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Embedded MCU: Up to 9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connection.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Standard equipped with a strong H.264SVC to packet resistant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Can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be recorded to the USB flash memory, and playback function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Support Multi Devices (Windows/iOS/Android and Mac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Dual Connection (Intranet/Internet)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4683" y="2636838"/>
            <a:ext cx="1343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XT5000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234092" y="2636838"/>
            <a:ext cx="12650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XT4300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084168" y="2636912"/>
            <a:ext cx="226786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SCOPIA Desktop/Mobile</a:t>
            </a: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</a:br>
            <a:endParaRPr lang="en-US" altLang="ja-JP" sz="5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>Windows/Mac</a:t>
            </a:r>
            <a:r>
              <a:rPr lang="en-US" altLang="ja-JP" sz="1200" b="1" dirty="0">
                <a:ea typeface="HGP創英角ｺﾞｼｯｸUB" pitchFamily="50" charset="-128"/>
                <a:cs typeface="Arial" panose="020B0604020202020204" pitchFamily="34" charset="0"/>
              </a:rPr>
              <a:t>/ iOS/Android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54683" y="3081073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202955" y="3068960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38" name="Picture 4" descr="Avaya SCOPIA XT43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346070" cy="12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vaya SCOPIA XT5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5" y="1532854"/>
            <a:ext cx="1306159" cy="12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C・モバイルからビデオ会議に参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64" y="1709926"/>
            <a:ext cx="1044080" cy="9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Avaya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5776" y="924971"/>
            <a:ext cx="8748712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An expensive MCU is mandatory required when making more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than 10-site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connection.</a:t>
            </a:r>
          </a:p>
          <a:p>
            <a:pPr marL="1085850" lvl="1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XT5000 supports Max. 9-site multi-point connection. Max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. bandwidth can be set up to 6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Mbps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. Available bandwidth per site will be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750kbps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in case of 9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-site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multi-point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connection as maximum.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can be set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24Mbps (VC2000)/18Mbps (VC1600)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as Max. bandwidth. And possible to operate with Max.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3Mbps (VC2000)/2.25Mbps (VC1600)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per site in case of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9-site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multi-point connection.</a:t>
            </a: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Pick up range of standard microphone for XT4300 is 180 degrees. (Upgradable to 360 degrees with option)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Pick up range of digital microphone is 360 degrees.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Max. two microphones can be connected. (XT5000) </a:t>
            </a: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 function does not support.</a:t>
            </a: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No sub-camera function with XT4300.</a:t>
            </a:r>
          </a:p>
          <a:p>
            <a:pPr marL="1085850" lvl="1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All HDVC support sub-camera function even entry model KX-VC1000.</a:t>
            </a:r>
          </a:p>
          <a:p>
            <a:pPr marL="342900" indent="-342900" eaLnBrk="1" hangingPunct="1">
              <a:lnSpc>
                <a:spcPts val="19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Encryption can be made up to 4-site (XT5000)</a:t>
            </a:r>
          </a:p>
        </p:txBody>
      </p:sp>
    </p:spTree>
    <p:extLst>
      <p:ext uri="{BB962C8B-B14F-4D97-AF65-F5344CB8AC3E}">
        <p14:creationId xmlns:p14="http://schemas.microsoft.com/office/powerpoint/2010/main" val="2741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Avaya’s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51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H.264SVC video codec. Stable connection and suitable video quality based on available bandwidth can be possible.</a:t>
            </a:r>
            <a:endParaRPr lang="en-US" altLang="ja-JP" sz="14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 is supported even in entry model XT4300. (Option).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KX-VC1300/VC1000 do not support dual network, but it capable connect both internal and external in 1 NIC.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G.719 (20kHz) audio codec.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Possible to record to USB flash memory and can playback. (XT5000: Standard, XT4300: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Option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 (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During the recording, there is limitation of up to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seven sites as maximum.)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requires 3</a:t>
            </a:r>
            <a:r>
              <a:rPr lang="en-US" altLang="ja-JP" sz="1400" b="1" baseline="30000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rd</a:t>
            </a: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 party devices for recording solution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4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Multi Devices, also support Mac.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Point to Point direct connection with mobile each are can be made. (Windows)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Mobile does not support direct connection each other.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Remote Controller Application is available by free of charge.</a:t>
            </a:r>
          </a:p>
        </p:txBody>
      </p:sp>
    </p:spTree>
    <p:extLst>
      <p:ext uri="{BB962C8B-B14F-4D97-AF65-F5344CB8AC3E}">
        <p14:creationId xmlns:p14="http://schemas.microsoft.com/office/powerpoint/2010/main" val="7460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-G0mDI6fQXeM/AAAAAAAAAAI/AAAAAAAAYpE/w3m9lzz0Xfo/s0-c-k-no-n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5" y="168303"/>
            <a:ext cx="1604513" cy="16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SONY</a:t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242"/>
            <a:ext cx="1641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35071"/>
            <a:ext cx="936104" cy="7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16005"/>
            <a:ext cx="22336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SONY (PCS series)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48265"/>
              </p:ext>
            </p:extLst>
          </p:nvPr>
        </p:nvGraphicFramePr>
        <p:xfrm>
          <a:off x="107499" y="1026314"/>
          <a:ext cx="8928994" cy="557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99"/>
                <a:gridCol w="838855"/>
                <a:gridCol w="838855"/>
                <a:gridCol w="838855"/>
                <a:gridCol w="838855"/>
                <a:gridCol w="838855"/>
                <a:gridCol w="838855"/>
                <a:gridCol w="838855"/>
                <a:gridCol w="838855"/>
                <a:gridCol w="838855"/>
              </a:tblGrid>
              <a:tr h="348592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SONY PCS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8592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XG100S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XG77S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XG100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XG77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XC1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0602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9365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859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8098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en-US" altLang="ja-JP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859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859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691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859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8592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60436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Windows</a:t>
                      </a:r>
                      <a:r>
                        <a:rPr kumimoji="1" lang="en-US" altLang="ja-JP" sz="7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not supported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Windows</a:t>
                      </a:r>
                      <a:r>
                        <a:rPr kumimoji="1" lang="en-US" altLang="ja-JP" sz="7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not supported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Windows</a:t>
                      </a:r>
                      <a:r>
                        <a:rPr kumimoji="1" lang="en-US" altLang="ja-JP" sz="7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not supported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Windows</a:t>
                      </a:r>
                      <a:r>
                        <a:rPr kumimoji="1" lang="en-US" altLang="ja-JP" sz="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not supported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Windows</a:t>
                      </a:r>
                      <a:r>
                        <a:rPr kumimoji="1" lang="en-US" altLang="ja-JP" sz="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not supported</a:t>
                      </a:r>
                      <a:endParaRPr kumimoji="1" lang="ja-JP" alt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60436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Restrictions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en-US" altLang="ja-JP" sz="9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Restrictions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en-US" altLang="ja-JP" sz="9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Restrictions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Restrictions</a:t>
                      </a:r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95" y="1812531"/>
            <a:ext cx="746625" cy="3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20783"/>
            <a:ext cx="792088" cy="4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66" y="1844824"/>
            <a:ext cx="72293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66" y="1844824"/>
            <a:ext cx="73483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 bwMode="auto">
          <a:xfrm>
            <a:off x="1475656" y="1000186"/>
            <a:ext cx="3384376" cy="5597165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0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3212976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3717033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5589241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56" y="1763222"/>
            <a:ext cx="897088" cy="4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71" y="1776245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6245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1" y="1776245"/>
            <a:ext cx="865481" cy="4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90759"/>
            <a:ext cx="600471" cy="4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3622149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6947917" y="2721546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Mobile Access Software</a:t>
            </a:r>
            <a:endParaRPr lang="ja-JP" altLang="en-US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6948264" y="3226371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dirty="0">
                <a:ea typeface="HGP創英角ｺﾞｼｯｸUB" pitchFamily="50" charset="-128"/>
                <a:cs typeface="Arial" panose="020B0604020202020204" pitchFamily="34" charset="0"/>
              </a:rPr>
              <a:t>(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Android/iPad/iPhone)</a:t>
            </a:r>
            <a:endParaRPr lang="en-US" altLang="ja-JP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615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54" y="1642046"/>
            <a:ext cx="1641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468313" y="3226371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(FHD support)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2700338" y="3226371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(HD support)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Key Features of SONY VC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23850" y="4361036"/>
            <a:ext cx="87487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60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Multi-point Max. 9 site, expandable to 16-site by cascade connection </a:t>
            </a: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>(XG100)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Dual Stream with 1080p/30fps (Available Triple Monitor 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Embedded recording function with HD quality, and it can be recorded to the USB flash memory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 Device Support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(iPad/iPhone/Android)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9875"/>
            <a:ext cx="936104" cy="7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861272" y="3226371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(HD support)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8144" y="2780928"/>
            <a:ext cx="196361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Multi-Point Support Model</a:t>
            </a: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PCS-XG100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752400" y="2780928"/>
            <a:ext cx="196361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Point to Point Model</a:t>
            </a: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PCS-XG77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840632" y="2780928"/>
            <a:ext cx="196361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Camera Integrated Model</a:t>
            </a:r>
            <a: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200" b="1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PCS-XC1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22336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8" y="1736892"/>
            <a:ext cx="2143426" cy="8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SONY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11760"/>
            <a:ext cx="8748712" cy="59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Multipoint connection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function (Embedded):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Max.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9-site. Expandable to Max. 16-site with Multi-point Connection Application PCS-MCS1.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24-site (VC2000) / 10-site (VC1600) multipoint connection for both SD and HD quality.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10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Communication does not support. Available resolution will be fixed depends on low bandwidth connection site.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Communication. It can be operated at the optimum image quality to suit the bandwidth.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9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Windows does not support as mobile device.</a:t>
            </a:r>
            <a:endParaRPr lang="en-US" altLang="ja-JP" sz="16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9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Mobile can not be connected from the outside of the Internet environmental.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possible connect from the outside without having build complex network environmental by NAT Traversal Service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Impossible to expand to multipoint connection with XG77S.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Even entry model VC1000, it is possible to make up to 4-site multipoint connection with optional license. Basic model VC1300 is standard.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SONY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910743"/>
            <a:ext cx="8748712" cy="44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HD is not available during cascade connection (10 to 16-site connection).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HD even in 24-site multi-point connection. Supports FHD (1080p) in 10-site connection.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Only CP1 screen layout is available during cascade connection.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various screen layout, such as CP10, CP13, CP15, CP16 and more.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Optional license is required to obtain FHD for content sharing (XG77/XC1)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F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 resolution in content sharing as standard.</a:t>
            </a: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Impossible to access to the internet environmental from outside when using Android / iOS such kinds of mobile devices.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lnSpc>
                <a:spcPts val="1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“Call through NAT” function and NAT Traversal Service.</a:t>
            </a:r>
            <a:endParaRPr lang="en-US" altLang="ja-JP" sz="9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SONY’s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884321"/>
            <a:ext cx="8748712" cy="59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Possible to establish router-less network environmental by </a:t>
            </a: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PPPoE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 function.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does not support </a:t>
            </a:r>
            <a:r>
              <a:rPr lang="en-US" altLang="ja-JP" sz="1400" b="1" dirty="0" err="1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PPPoE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 function.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PandPandP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 (Simultaneous display of Content, Remote site and Local site) is available in sprit screen layout.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“Content + Remote” or “Content + Local”.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PinP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 display (Content + Remote site) is available during content sharing.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only “Content + Local”. Not for “Content + Remote”.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Annotation is possible into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P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resentation image / Camera image by utilizing pen tablet.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Possible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to record to USB flash memory, and easy playback by Quick Time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requires 3</a:t>
            </a:r>
            <a:r>
              <a:rPr lang="en-US" altLang="ja-JP" sz="1400" b="1" baseline="30000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rd</a:t>
            </a: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 party devices for recording solution.</a:t>
            </a:r>
            <a:endParaRPr lang="en-US" altLang="ja-JP" sz="1400" b="1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Through the Web Console, codec and camera control can be made.</a:t>
            </a:r>
          </a:p>
          <a:p>
            <a:pPr marL="1085850" lvl="1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4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Web console of HDVC can be made settings. Not available control function.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Optical 12x (Digital 12x) camera comes with as standard, an it support 71 degree angle of field and dynamic range.</a:t>
            </a:r>
          </a:p>
          <a:p>
            <a:pPr marL="342900" indent="-342900" eaLnBrk="1" hangingPunct="1">
              <a:lnSpc>
                <a:spcPts val="2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Rich Audio / Video input and output interfaces, easy collaboration with external equipment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err="1" smtClean="0">
                <a:latin typeface="Arial Black" panose="020B0A04020102020204" pitchFamily="34" charset="0"/>
                <a:ea typeface="HGP創英角ｺﾞｼｯｸUB" pitchFamily="50" charset="-128"/>
              </a:rPr>
              <a:t>ClearOne</a:t>
            </a: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1026" name="Picture 2" descr="Clear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6" y="476672"/>
            <a:ext cx="22466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190703"/>
            <a:ext cx="6772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Polycom</a:t>
            </a:r>
            <a:r>
              <a:rPr lang="ja-JP" altLang="en-US" b="1" dirty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(Real Presence series)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8" name="表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62158"/>
              </p:ext>
            </p:extLst>
          </p:nvPr>
        </p:nvGraphicFramePr>
        <p:xfrm>
          <a:off x="107499" y="1026314"/>
          <a:ext cx="8928996" cy="564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803"/>
                <a:gridCol w="844577"/>
                <a:gridCol w="844577"/>
                <a:gridCol w="844577"/>
                <a:gridCol w="844577"/>
                <a:gridCol w="844577"/>
                <a:gridCol w="844577"/>
                <a:gridCol w="844577"/>
                <a:gridCol w="844577"/>
                <a:gridCol w="844577"/>
              </a:tblGrid>
              <a:tr h="375155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Polycom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Real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Presence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Group700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Group500-720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Group500-1080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Group300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Debut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614081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6252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625258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(8)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402056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7515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798724" cy="4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36" y="1845879"/>
            <a:ext cx="720556" cy="4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54009"/>
            <a:ext cx="746056" cy="4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27" y="1850270"/>
            <a:ext cx="861409" cy="4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93" y="1854010"/>
            <a:ext cx="831059" cy="4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1100" dirty="0"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1475656" y="1008896"/>
            <a:ext cx="3312368" cy="566046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46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2564904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64104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4145104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648" y="56572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81" y="1854010"/>
            <a:ext cx="831059" cy="4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54010"/>
            <a:ext cx="831059" cy="4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43" y="1885626"/>
            <a:ext cx="667037" cy="5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ClearOne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26111"/>
              </p:ext>
            </p:extLst>
          </p:nvPr>
        </p:nvGraphicFramePr>
        <p:xfrm>
          <a:off x="107496" y="1026314"/>
          <a:ext cx="8928996" cy="565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828"/>
                <a:gridCol w="946646"/>
                <a:gridCol w="946646"/>
                <a:gridCol w="946646"/>
                <a:gridCol w="946646"/>
                <a:gridCol w="946646"/>
                <a:gridCol w="946646"/>
                <a:gridCol w="946646"/>
                <a:gridCol w="946646"/>
              </a:tblGrid>
              <a:tr h="342009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ClearOne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2009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Collaborate </a:t>
                      </a:r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Pro 900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Collaborate Pro 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Collaborate</a:t>
                      </a:r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Pro 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Collaborate Versa 100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0015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(Converge Pro 840T Mixer Beamforming Mic Arrays</a:t>
                      </a:r>
                      <a:r>
                        <a:rPr kumimoji="1" lang="en-US" altLang="ja-JP" sz="7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(Chat</a:t>
                      </a:r>
                      <a:r>
                        <a:rPr kumimoji="1" lang="en-US" altLang="ja-JP" sz="7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150C Mic Arrays)</a:t>
                      </a:r>
                      <a:endParaRPr kumimoji="1" lang="ja-JP" altLang="en-US" sz="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(Chat</a:t>
                      </a:r>
                      <a:r>
                        <a:rPr kumimoji="1" lang="en-US" altLang="ja-JP" sz="7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150C Speakerphone)</a:t>
                      </a:r>
                      <a:endParaRPr kumimoji="1" lang="ja-JP" altLang="en-US" sz="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(Chat</a:t>
                      </a:r>
                      <a:r>
                        <a:rPr kumimoji="1" lang="en-US" altLang="ja-JP" sz="7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150)</a:t>
                      </a:r>
                      <a:endParaRPr kumimoji="1" lang="ja-JP" altLang="en-US" sz="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(9)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(9)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34290" marB="34290"/>
                </a:tc>
              </a:tr>
              <a:tr h="51977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(USB/HDMI)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(USB/HDMI)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(USB)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(USB)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4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005"/>
            <a:ext cx="647091" cy="3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52" y="1851005"/>
            <a:ext cx="624292" cy="3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1493074" y="1008896"/>
            <a:ext cx="3726998" cy="558845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1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500115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392908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30120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253" y="4793176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647091" cy="3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647091" cy="3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766896"/>
            <a:ext cx="631701" cy="40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97603"/>
            <a:ext cx="634380" cy="5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78" y="1690737"/>
            <a:ext cx="725810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66" y="1690737"/>
            <a:ext cx="567809" cy="5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292203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ClearOne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1039663"/>
            <a:ext cx="8748712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Multipoint connection function: Max.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4-site (Collaboration Pro 600/900)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24-site (VC2000) / 10-site (VC1600) multipoint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connection for both SD and HD quality.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8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Communication does not support. Available resolution will be fixed depends on low bandwidth connection site.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Communication. It can be operated at the optimum image quality to suit the bandwidth.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8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Only H.239 is supported for dual streaming.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supports both H.239 and BFCP.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ja-JP" altLang="en-US" sz="8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 does not support.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VC2000/VC1600 have two LAN interface, and easy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to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establish different network environmental. Also avoid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Expensive Initial Investment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ClearOne’s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Brings the benefit of both traditional videoconferencing and cloud video collaboration.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err="1" smtClean="0">
                <a:ea typeface="HGP創英角ｺﾞｼｯｸUB" pitchFamily="50" charset="-128"/>
                <a:cs typeface="Arial" panose="020B0604020202020204" pitchFamily="34" charset="0"/>
              </a:rPr>
              <a:t>Spontania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 video collaboration meeting with up to 25 participants joining from PC, mobile devices and room endpoints.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Up to 4 presenters sharing content at the same time.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Two-year warranty with support and maintenance include as standard.</a:t>
            </a:r>
          </a:p>
        </p:txBody>
      </p:sp>
    </p:spTree>
    <p:extLst>
      <p:ext uri="{BB962C8B-B14F-4D97-AF65-F5344CB8AC3E}">
        <p14:creationId xmlns:p14="http://schemas.microsoft.com/office/powerpoint/2010/main" val="5798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sz="4000" dirty="0" err="1" smtClean="0">
                <a:latin typeface="Arial Black" panose="020B0A04020102020204" pitchFamily="34" charset="0"/>
                <a:ea typeface="HGP創英角ｺﾞｼｯｸUB" pitchFamily="50" charset="-128"/>
              </a:rPr>
              <a:t>Grandstream</a:t>
            </a: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</a:br>
            <a:r>
              <a:rPr lang="en-US" altLang="ja-JP" sz="4000" dirty="0" smtClean="0">
                <a:latin typeface="Arial Black" panose="020B0A04020102020204" pitchFamily="34" charset="0"/>
                <a:ea typeface="HGP創英角ｺﾞｼｯｸUB" pitchFamily="50" charset="-128"/>
              </a:rPr>
              <a:t>Videoconferencing System</a:t>
            </a:r>
            <a:endParaRPr lang="en-US" altLang="ja-JP" sz="3600" dirty="0" smtClean="0"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2050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153"/>
            <a:ext cx="2857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randstream.com/sites/default/files/styles/product_100x100/public/Products/gvc-1.png?itok=03_Albm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93" y="4797152"/>
            <a:ext cx="1397279" cy="13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Grandstream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41172"/>
              </p:ext>
            </p:extLst>
          </p:nvPr>
        </p:nvGraphicFramePr>
        <p:xfrm>
          <a:off x="107496" y="1026314"/>
          <a:ext cx="8929001" cy="55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679"/>
                <a:gridCol w="1201387"/>
                <a:gridCol w="1201387"/>
                <a:gridCol w="1201387"/>
                <a:gridCol w="1201387"/>
                <a:gridCol w="1201387"/>
                <a:gridCol w="1201387"/>
              </a:tblGrid>
              <a:tr h="342009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Grandstream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2009"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GVC3200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GVC3202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70015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(Built-in)</a:t>
                      </a:r>
                      <a:endParaRPr kumimoji="1" lang="ja-JP" altLang="en-US" sz="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(Built-in)</a:t>
                      </a:r>
                      <a:endParaRPr kumimoji="1" lang="ja-JP" altLang="en-US" sz="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(9)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(FHD: 4/HD: 5/SD: 9)</a:t>
                      </a:r>
                      <a:endParaRPr kumimoji="1" lang="ja-JP" altLang="en-US" sz="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1977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73575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(VGA/HDMI)</a:t>
                      </a:r>
                      <a:endParaRPr kumimoji="1" lang="ja-JP" altLang="en-US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(VGA/HDMI)</a:t>
                      </a:r>
                      <a:endParaRPr kumimoji="1" lang="ja-JP" altLang="en-US" sz="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</a:p>
                  </a:txBody>
                  <a:tcPr marT="34290" marB="34290"/>
                </a:tc>
              </a:tr>
              <a:tr h="34200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4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67" y="1740384"/>
            <a:ext cx="1083293" cy="5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7996"/>
            <a:ext cx="1045126" cy="5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1835696" y="1008896"/>
            <a:ext cx="4752528" cy="5516448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1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134" y="335699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135" y="378904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134" y="5225224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63" y="472116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31" y="1734203"/>
            <a:ext cx="1083293" cy="5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4203"/>
            <a:ext cx="1083293" cy="5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134" y="421711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grandstream.com/sites/default/files/styles/product_100x100/public/Products/gvc-1.png?itok=03_Alb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37" y="1700808"/>
            <a:ext cx="605191" cy="6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grandstream.com/sites/default/files/styles/product_100x100/public/Products/gvc-1.png?itok=03_Alb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73" y="1700808"/>
            <a:ext cx="605191" cy="6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280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HDVC Advantages VS. </a:t>
            </a: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Grandstream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776" y="1039663"/>
            <a:ext cx="87487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Multipoint connection function: Max.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4-site (Collaboration Pro 600/900)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is capable up to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24-site (VC2000) / 10-site (VC1600) multipoint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connection for both SD and HD quality.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ja-JP" sz="8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Communication does not support. Available resolution will be fixed depends on low bandwidth connection site.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HDVC supports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Different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Speed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Communication. It can be operated at the optimum image quality to suit the bandwidth.</a:t>
            </a:r>
            <a:endParaRPr lang="ja-JP" altLang="en-US" sz="10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lvl="1" indent="0" eaLnBrk="1" hangingPunct="1">
              <a:spcBef>
                <a:spcPct val="50000"/>
              </a:spcBef>
              <a:buNone/>
            </a:pPr>
            <a:endParaRPr lang="ja-JP" altLang="en-US" sz="800" dirty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Dual Network does not support.</a:t>
            </a:r>
            <a:endParaRPr lang="en-US" altLang="ja-JP" sz="1800" b="1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VC2000/VC1600 have two LAN interface, and easy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to 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establish different network environmental. Also avoid </a:t>
            </a:r>
            <a:r>
              <a:rPr lang="en-US" altLang="ja-JP" sz="1600" b="1" dirty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Expensive Initial Investment</a:t>
            </a:r>
            <a:r>
              <a:rPr lang="en-US" altLang="ja-JP" sz="1600" b="1" dirty="0" smtClean="0">
                <a:solidFill>
                  <a:schemeClr val="accent2"/>
                </a:solidFill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900" b="1" dirty="0" smtClean="0">
              <a:solidFill>
                <a:schemeClr val="accent2"/>
              </a:solidFill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Grandstream’s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 Advantages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776" y="1090335"/>
            <a:ext cx="8748712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Support Skype, Skype for Business, Google Hangouts, etc.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It 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is based on 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Android, offers </a:t>
            </a: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full access to all video conferencing apps in the Google Play 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Store.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Built-in Wi-Fi.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Possible to control by tablet through the Bluetooth. (App. is available)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Built-in Recording function is also available.</a:t>
            </a:r>
          </a:p>
        </p:txBody>
      </p:sp>
    </p:spTree>
    <p:extLst>
      <p:ext uri="{BB962C8B-B14F-4D97-AF65-F5344CB8AC3E}">
        <p14:creationId xmlns:p14="http://schemas.microsoft.com/office/powerpoint/2010/main" val="42067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7504" y="116632"/>
            <a:ext cx="828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Polycom</a:t>
            </a:r>
            <a:r>
              <a:rPr lang="ja-JP" altLang="en-US" b="1" dirty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(HDX series)</a:t>
            </a:r>
            <a:endParaRPr lang="ja-JP" altLang="en-US" b="1" dirty="0">
              <a:solidFill>
                <a:schemeClr val="accent2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3879"/>
              </p:ext>
            </p:extLst>
          </p:nvPr>
        </p:nvGraphicFramePr>
        <p:xfrm>
          <a:off x="107499" y="1026314"/>
          <a:ext cx="8928996" cy="564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46"/>
                <a:gridCol w="766815"/>
                <a:gridCol w="766815"/>
                <a:gridCol w="766815"/>
                <a:gridCol w="766815"/>
                <a:gridCol w="766815"/>
                <a:gridCol w="766815"/>
                <a:gridCol w="766815"/>
                <a:gridCol w="766815"/>
                <a:gridCol w="766815"/>
                <a:gridCol w="766815"/>
              </a:tblGrid>
              <a:tr h="341524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Panasonic HDVC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Polycom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4152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VC2000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HDX8000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HDX7000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HDX6000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</a:tr>
              <a:tr h="337021">
                <a:tc rowSpan="2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HDX8000-720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HDX8000-1080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HDX7000-720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HDX7000-1080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HDX6000-720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HDX6000-720V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</a:tr>
              <a:tr h="559032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32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Microphone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(Digital)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embedded mic</a:t>
                      </a:r>
                      <a:endParaRPr kumimoji="1" lang="ja-JP" altLang="en-US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446839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only received</a:t>
                      </a: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only received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569206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Embedded MCU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(20)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(24)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(6)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(10)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b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endParaRPr kumimoji="1" lang="ja-JP" altLang="en-US" sz="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(4)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152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24Mbps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18Mbps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2Mbps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5430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en-US" altLang="ja-JP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(H.239/BFCP)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88870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Multi Monitor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(3)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5430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connection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pPr algn="ctr"/>
                      <a:r>
                        <a:rPr kumimoji="1" lang="en-US" altLang="ja-JP" sz="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(HDMI)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(2)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152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Network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152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Mobile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●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  <a:tr h="341524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ISDN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▲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9" name="Picture 2" descr="C:\Users\3930544\Desktop\HDコム3rd\写真データ\KX-VC1600J_1300J\jpg\KX-VC1300_img1_japane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97" y="2174529"/>
            <a:ext cx="745934" cy="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7545"/>
            <a:ext cx="719652" cy="3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63" y="2076005"/>
            <a:ext cx="733349" cy="48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6005"/>
            <a:ext cx="733349" cy="48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108913"/>
            <a:ext cx="652547" cy="4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076005"/>
            <a:ext cx="733349" cy="48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940152" y="7647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standard, </a:t>
            </a:r>
            <a:r>
              <a:rPr lang="ja-JP" altLang="en-US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▲</a:t>
            </a:r>
            <a:r>
              <a:rPr lang="en-US" altLang="ja-JP" sz="1100" dirty="0" smtClean="0">
                <a:ea typeface="Meiryo UI" panose="020B0604030504040204" pitchFamily="50" charset="-128"/>
                <a:cs typeface="Arial" panose="020B0604020202020204" pitchFamily="34" charset="0"/>
              </a:rPr>
              <a:t>: option, -: not supported</a:t>
            </a:r>
            <a:endParaRPr kumimoji="1" lang="ja-JP" altLang="en-US" sz="11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1331640" y="1008896"/>
            <a:ext cx="3096344" cy="566046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8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277695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3281008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3857072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4293096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500920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5729280"/>
            <a:ext cx="220000" cy="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7545"/>
            <a:ext cx="719652" cy="3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3930544\Desktop\HDコム3rd\写真データ\KX-VC1600J_1300J\jpg\KX-VC1600_img1_japane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76" y="2183904"/>
            <a:ext cx="719652" cy="3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874713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Product Line-up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3850" y="3668975"/>
            <a:ext cx="8540750" cy="466725"/>
          </a:xfrm>
          <a:prstGeom prst="rect">
            <a:avLst/>
          </a:prstGeom>
          <a:solidFill>
            <a:srgbClr val="D8E3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Features</a:t>
            </a:r>
            <a:endParaRPr lang="ja-JP" altLang="en-US" sz="1800" dirty="0"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825" y="2696733"/>
            <a:ext cx="2376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Group700</a:t>
            </a:r>
            <a:endParaRPr lang="en-US" altLang="ja-JP" sz="14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39975" y="2696733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Group </a:t>
            </a: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932363" y="2696733"/>
            <a:ext cx="18716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ea typeface="HGP創英角ｺﾞｼｯｸUB" pitchFamily="50" charset="-128"/>
                <a:cs typeface="Arial" panose="020B0604020202020204" pitchFamily="34" charset="0"/>
              </a:rPr>
              <a:t>Group </a:t>
            </a:r>
            <a:r>
              <a:rPr lang="en-US" altLang="ja-JP" sz="1400" b="1" dirty="0">
                <a:ea typeface="HGP創英角ｺﾞｼｯｸUB" pitchFamily="50" charset="-128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3850" y="4422011"/>
            <a:ext cx="874871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High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Image Quality: FHD (1920x1080), 60 Frame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Rate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Embedded MCU: 4-site connection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(FHD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), 8-site connection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(HD) </a:t>
            </a: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(Group700)</a:t>
            </a:r>
            <a:endParaRPr lang="en-US" altLang="ja-JP" sz="1600" b="1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Dual Stream with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1080p/60fps </a:t>
            </a:r>
            <a:r>
              <a:rPr lang="en-US" altLang="ja-JP" sz="1800" b="1" dirty="0">
                <a:ea typeface="HGP創英角ｺﾞｼｯｸUB" pitchFamily="50" charset="-128"/>
                <a:cs typeface="Arial" panose="020B0604020202020204" pitchFamily="34" charset="0"/>
              </a:rPr>
              <a:t>(Available Triple Monitor 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Output)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H.264 SVC support, Low Bit Rate connection (512k bps: 720p/30fps)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Multi Device Support (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Windows/iOS/Android</a:t>
            </a:r>
            <a:r>
              <a:rPr lang="en-US" altLang="ja-JP" sz="1800" b="1" dirty="0" smtClean="0">
                <a:ea typeface="HGP創英角ｺﾞｼｯｸUB" pitchFamily="50" charset="-128"/>
                <a:cs typeface="Arial" panose="020B0604020202020204" pitchFamily="34" charset="0"/>
              </a:rPr>
              <a:t>)</a:t>
            </a:r>
            <a:endParaRPr lang="ja-JP" altLang="en-US" sz="18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682204" y="3056847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1435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52145"/>
            <a:ext cx="2135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472770"/>
            <a:ext cx="1895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544208"/>
            <a:ext cx="1724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17233"/>
            <a:ext cx="1552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17233"/>
            <a:ext cx="9350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12047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6804248" y="2739198"/>
            <a:ext cx="2089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 b="1" dirty="0">
                <a:ea typeface="HGP創英角ｺﾞｼｯｸUB" pitchFamily="50" charset="-128"/>
                <a:cs typeface="Arial" panose="020B0604020202020204" pitchFamily="34" charset="0"/>
              </a:rPr>
              <a:t>Desktop for Windows</a:t>
            </a:r>
            <a:br>
              <a:rPr lang="en-US" altLang="ja-JP" sz="1200" b="1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b="1" dirty="0">
                <a:ea typeface="HGP創英角ｺﾞｼｯｸUB" pitchFamily="50" charset="-128"/>
                <a:cs typeface="Arial" panose="020B0604020202020204" pitchFamily="34" charset="0"/>
              </a:rPr>
              <a:t>Mobile for iOS/Android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Features</a:t>
            </a:r>
            <a:r>
              <a:rPr lang="ja-JP" altLang="en-US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of Polycom VC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914923" y="3056847"/>
            <a:ext cx="1945109" cy="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FHD/HD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075163" y="3056847"/>
            <a:ext cx="1945109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P to P connection</a:t>
            </a:r>
          </a:p>
          <a:p>
            <a:pPr marL="171450" indent="-1714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HD support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Group 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700/500/300 System Line-up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pic>
        <p:nvPicPr>
          <p:cNvPr id="15370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64534"/>
            <a:ext cx="21351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33"/>
          <p:cNvSpPr txBox="1">
            <a:spLocks noChangeArrowheads="1"/>
          </p:cNvSpPr>
          <p:nvPr/>
        </p:nvSpPr>
        <p:spPr bwMode="auto">
          <a:xfrm>
            <a:off x="323850" y="1052736"/>
            <a:ext cx="3887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Group700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 –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IV Camera Model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5374" name="Text Box 36"/>
          <p:cNvSpPr txBox="1">
            <a:spLocks noChangeArrowheads="1"/>
          </p:cNvSpPr>
          <p:nvPr/>
        </p:nvSpPr>
        <p:spPr bwMode="auto">
          <a:xfrm>
            <a:off x="4643438" y="1071900"/>
            <a:ext cx="3889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Group500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HD –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IV Camera Model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1537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95465"/>
            <a:ext cx="1724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39"/>
          <p:cNvSpPr txBox="1">
            <a:spLocks noChangeArrowheads="1"/>
          </p:cNvSpPr>
          <p:nvPr/>
        </p:nvSpPr>
        <p:spPr bwMode="auto">
          <a:xfrm>
            <a:off x="250825" y="4044404"/>
            <a:ext cx="4105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HGP創英角ｺﾞｼｯｸUB" pitchFamily="50" charset="-128"/>
                <a:cs typeface="Arial" panose="020B0604020202020204" pitchFamily="34" charset="0"/>
              </a:rPr>
              <a:t>Group500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 –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IV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Camara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Model</a:t>
            </a:r>
            <a:r>
              <a:rPr lang="ja-JP" altLang="en-US" sz="1200" dirty="0" smtClean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 smtClean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HD –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IV Camera Model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5378" name="Text Box 40"/>
          <p:cNvSpPr txBox="1">
            <a:spLocks noChangeArrowheads="1"/>
          </p:cNvSpPr>
          <p:nvPr/>
        </p:nvSpPr>
        <p:spPr bwMode="auto">
          <a:xfrm>
            <a:off x="4284663" y="4044404"/>
            <a:ext cx="460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HGP創英角ｺﾞｼｯｸUB" pitchFamily="50" charset="-128"/>
                <a:cs typeface="Arial" panose="020B0604020202020204" pitchFamily="34" charset="0"/>
              </a:rPr>
              <a:t>Group300</a:t>
            </a:r>
            <a: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en-US" altLang="ja-JP" sz="16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FHD -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Acoustic Camera Model</a:t>
            </a:r>
            <a:r>
              <a:rPr lang="ja-JP" altLang="en-US" sz="1200" dirty="0"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ja-JP" altLang="en-US" sz="1200" dirty="0"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HD - </a:t>
            </a:r>
            <a:r>
              <a:rPr lang="en-US" altLang="ja-JP" sz="1200" dirty="0" err="1" smtClean="0">
                <a:ea typeface="HGP創英角ｺﾞｼｯｸUB" pitchFamily="50" charset="-128"/>
                <a:cs typeface="Arial" panose="020B0604020202020204" pitchFamily="34" charset="0"/>
              </a:rPr>
              <a:t>EagleEye</a:t>
            </a:r>
            <a:r>
              <a:rPr lang="en-US" altLang="ja-JP" sz="1200" dirty="0" smtClean="0">
                <a:ea typeface="HGP創英角ｺﾞｼｯｸUB" pitchFamily="50" charset="-128"/>
                <a:cs typeface="Arial" panose="020B0604020202020204" pitchFamily="34" charset="0"/>
              </a:rPr>
              <a:t> Acoustic Camera Model</a:t>
            </a:r>
            <a:endParaRPr lang="ja-JP" altLang="en-US" sz="12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5371" name="Text Box 32"/>
          <p:cNvSpPr txBox="1">
            <a:spLocks noChangeArrowheads="1"/>
          </p:cNvSpPr>
          <p:nvPr/>
        </p:nvSpPr>
        <p:spPr bwMode="auto">
          <a:xfrm>
            <a:off x="2629471" y="2031747"/>
            <a:ext cx="2014537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 (FHD: 4/HD: 8)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Assorted Connectivity with AV equipment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733927" y="2044442"/>
            <a:ext cx="2014537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 (FHD: 4/HD: 6)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Triple Monitor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Assorted Connectivity with AV equipment</a:t>
            </a:r>
            <a:endParaRPr lang="ja-JP" altLang="en-US" sz="1100" b="1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699792" y="5483869"/>
            <a:ext cx="2014537" cy="7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 (FHD: 4/HD: 6)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661919" y="5483869"/>
            <a:ext cx="2014537" cy="7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FHD, HD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Multi-site connection (HD: 4/SD: 6)</a:t>
            </a:r>
          </a:p>
          <a:p>
            <a:pPr marL="285750" indent="-285750" eaLnBrk="1" hangingPunct="1">
              <a:lnSpc>
                <a:spcPts val="1000"/>
              </a:lnSpc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ea typeface="HGP創英角ｺﾞｼｯｸUB" pitchFamily="50" charset="-128"/>
                <a:cs typeface="Arial" panose="020B0604020202020204" pitchFamily="34" charset="0"/>
              </a:rPr>
              <a:t>Dual Monitor</a:t>
            </a: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39750" y="3645024"/>
            <a:ext cx="8208963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3395"/>
            <a:ext cx="15240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0" y="5250457"/>
            <a:ext cx="15240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23850" y="100013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dirty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Group </a:t>
            </a:r>
            <a:r>
              <a:rPr lang="en-US" altLang="ja-JP" dirty="0" smtClean="0">
                <a:solidFill>
                  <a:schemeClr val="accent2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700/500/300 System Line-up</a:t>
            </a:r>
            <a:endParaRPr lang="ja-JP" altLang="en-US" dirty="0">
              <a:solidFill>
                <a:schemeClr val="accent2"/>
              </a:solidFill>
              <a:latin typeface="Arial Black" panose="020B0A04020102020204" pitchFamily="34" charset="0"/>
              <a:ea typeface="HGP創英角ｺﾞｼｯｸUB" pitchFamily="50" charset="-128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779440" y="3269739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 dirty="0">
                <a:ea typeface="Meiryo UI" panose="020B0604030504040204" pitchFamily="50" charset="-128"/>
                <a:cs typeface="Arial" panose="020B0604020202020204" pitchFamily="34" charset="0"/>
              </a:rPr>
              <a:t>Group500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15100" y="3214970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Group300</a:t>
            </a:r>
            <a:endParaRPr lang="en-US" altLang="ja-JP" sz="18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54066" y="3275692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 dirty="0">
                <a:ea typeface="Meiryo UI" panose="020B0604030504040204" pitchFamily="50" charset="-128"/>
                <a:cs typeface="Arial" panose="020B0604020202020204" pitchFamily="34" charset="0"/>
              </a:rPr>
              <a:t>Group700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95289" y="1502077"/>
            <a:ext cx="259238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Embedded MCU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346450" y="1502077"/>
            <a:ext cx="2592388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Embedded MCU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95289" y="1069879"/>
            <a:ext cx="259238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1080p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346450" y="1069879"/>
            <a:ext cx="2592388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1080p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6227766" y="1494933"/>
            <a:ext cx="259238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1080p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227766" y="1062735"/>
            <a:ext cx="259238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2nd Monitor License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7" y="5400976"/>
            <a:ext cx="1223860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39750" y="3810526"/>
            <a:ext cx="8208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All HD models can be upgraded to FHD version by license.</a:t>
            </a:r>
            <a:endParaRPr lang="ja-JP" altLang="en-US" sz="12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24194"/>
            <a:ext cx="71889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06" y="4717037"/>
            <a:ext cx="829957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95289" y="6186790"/>
            <a:ext cx="29162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Meiryo UI" panose="020B0604030504040204" pitchFamily="50" charset="-128"/>
                <a:cs typeface="Arial" panose="020B0604020202020204" pitchFamily="34" charset="0"/>
              </a:rPr>
              <a:t>Desktop for Windows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537096" y="5419507"/>
            <a:ext cx="284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>
                <a:ea typeface="Meiryo UI" panose="020B0604030504040204" pitchFamily="50" charset="-128"/>
                <a:cs typeface="Arial" panose="020B0604020202020204" pitchFamily="34" charset="0"/>
              </a:rPr>
              <a:t>Mobile </a:t>
            </a: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for</a:t>
            </a:r>
            <a:r>
              <a:rPr lang="ja-JP" altLang="en-US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iOS/Android</a:t>
            </a:r>
            <a:endParaRPr lang="en-US" altLang="ja-JP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468314" y="4554863"/>
            <a:ext cx="2592387" cy="7078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User Licenses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1/5/25/50/100</a:t>
            </a:r>
            <a:endParaRPr lang="ja-JP" altLang="en-US" sz="16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698118" y="5944501"/>
            <a:ext cx="4050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ea typeface="Meiryo UI" panose="020B0604030504040204" pitchFamily="50" charset="-128"/>
                <a:cs typeface="Arial" panose="020B0604020202020204" pitchFamily="34" charset="0"/>
              </a:rPr>
              <a:t>An application for iOS/Android is free of charge same as HDVC Mobile</a:t>
            </a:r>
            <a:endParaRPr lang="ja-JP" altLang="en-US" sz="1200" b="1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50" y="2060848"/>
            <a:ext cx="1929390" cy="109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2" y="1961005"/>
            <a:ext cx="1953257" cy="13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22" y="2026861"/>
            <a:ext cx="1763990" cy="12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539750" y="4221088"/>
            <a:ext cx="8208963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6666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6666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7252</TotalTime>
  <Words>6581</Words>
  <Application>Microsoft Office PowerPoint</Application>
  <PresentationFormat>画面に合わせる (4:3)</PresentationFormat>
  <Paragraphs>1810</Paragraphs>
  <Slides>56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標準デザイン</vt:lpstr>
      <vt:lpstr>PowerPoint プレゼンテーション</vt:lpstr>
      <vt:lpstr>PowerPoint プレゼンテーション</vt:lpstr>
      <vt:lpstr>PowerPoint プレゼンテーション</vt:lpstr>
      <vt:lpstr>Polycom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Cisco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Lifesize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AVer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Huawei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AVAYA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SONY Videoconferencing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ClearOne Videoconferencing System</vt:lpstr>
      <vt:lpstr>PowerPoint プレゼンテーション</vt:lpstr>
      <vt:lpstr>PowerPoint プレゼンテーション</vt:lpstr>
      <vt:lpstr>PowerPoint プレゼンテーション</vt:lpstr>
      <vt:lpstr>Grandstream Videoconferencing System</vt:lpstr>
      <vt:lpstr>PowerPoint プレゼンテーション</vt:lpstr>
      <vt:lpstr>PowerPoint プレゼンテーション</vt:lpstr>
      <vt:lpstr>PowerPoint プレゼンテーション</vt:lpstr>
    </vt:vector>
  </TitlesOfParts>
  <Company>PSN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テレビ会議他社攻略ポイントご説明資料</dc:title>
  <dc:creator>伊藤 重樹&lt;itou.shigeki@jp.panasonic.com&gt;</dc:creator>
  <cp:lastModifiedBy>全社標準ＰＣ</cp:lastModifiedBy>
  <cp:revision>991</cp:revision>
  <dcterms:created xsi:type="dcterms:W3CDTF">2012-06-28T10:26:36Z</dcterms:created>
  <dcterms:modified xsi:type="dcterms:W3CDTF">2016-09-07T05:37:27Z</dcterms:modified>
</cp:coreProperties>
</file>