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38" r:id="rId1"/>
    <p:sldMasterId id="2147483713" r:id="rId2"/>
    <p:sldMasterId id="2147483726" r:id="rId3"/>
    <p:sldMasterId id="2147483750" r:id="rId4"/>
  </p:sldMasterIdLst>
  <p:notesMasterIdLst>
    <p:notesMasterId r:id="rId6"/>
  </p:notesMasterIdLst>
  <p:sldIdLst>
    <p:sldId id="774" r:id="rId5"/>
  </p:sldIdLst>
  <p:sldSz cx="9906000" cy="6858000" type="A4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HGP創英角ｺﾞｼｯｸUB" pitchFamily="50" charset="-128"/>
        <a:ea typeface="HGP創英角ｺﾞｼｯｸUB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HGP創英角ｺﾞｼｯｸUB" pitchFamily="50" charset="-128"/>
        <a:ea typeface="HGP創英角ｺﾞｼｯｸUB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HGP創英角ｺﾞｼｯｸUB" pitchFamily="50" charset="-128"/>
        <a:ea typeface="HGP創英角ｺﾞｼｯｸUB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HGP創英角ｺﾞｼｯｸUB" pitchFamily="50" charset="-128"/>
        <a:ea typeface="HGP創英角ｺﾞｼｯｸUB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HGP創英角ｺﾞｼｯｸUB" pitchFamily="50" charset="-128"/>
        <a:ea typeface="HGP創英角ｺﾞｼｯｸUB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HGP創英角ｺﾞｼｯｸUB" pitchFamily="50" charset="-128"/>
        <a:ea typeface="HGP創英角ｺﾞｼｯｸUB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HGP創英角ｺﾞｼｯｸUB" pitchFamily="50" charset="-128"/>
        <a:ea typeface="HGP創英角ｺﾞｼｯｸUB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HGP創英角ｺﾞｼｯｸUB" pitchFamily="50" charset="-128"/>
        <a:ea typeface="HGP創英角ｺﾞｼｯｸUB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HGP創英角ｺﾞｼｯｸUB" pitchFamily="50" charset="-128"/>
        <a:ea typeface="HGP創英角ｺﾞｼｯｸUB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B6BEC43C-E4F0-423E-A6BB-DA9783B68F32}">
          <p14:sldIdLst>
            <p14:sldId id="77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CC"/>
    <a:srgbClr val="FFCCCC"/>
    <a:srgbClr val="A50021"/>
    <a:srgbClr val="006600"/>
    <a:srgbClr val="CCECFF"/>
    <a:srgbClr val="333399"/>
    <a:srgbClr val="C00000"/>
    <a:srgbClr val="00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93" autoAdjust="0"/>
    <p:restoredTop sz="91667" autoAdjust="0"/>
  </p:normalViewPr>
  <p:slideViewPr>
    <p:cSldViewPr snapToObjects="1">
      <p:cViewPr>
        <p:scale>
          <a:sx n="80" d="100"/>
          <a:sy n="80" d="100"/>
        </p:scale>
        <p:origin x="-72" y="-102"/>
      </p:cViewPr>
      <p:guideLst>
        <p:guide orient="horz" pos="4292"/>
        <p:guide orient="horz" pos="709"/>
        <p:guide orient="horz" pos="436"/>
        <p:guide orient="horz" pos="935"/>
        <p:guide pos="3120"/>
        <p:guide pos="6204"/>
        <p:guide pos="36"/>
        <p:guide pos="543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7" d="100"/>
        <a:sy n="97" d="100"/>
      </p:scale>
      <p:origin x="0" y="0"/>
    </p:cViewPr>
  </p:sorterViewPr>
  <p:notesViewPr>
    <p:cSldViewPr snapToObjects="1">
      <p:cViewPr varScale="1">
        <p:scale>
          <a:sx n="46" d="100"/>
          <a:sy n="46" d="100"/>
        </p:scale>
        <p:origin x="-2532" y="-108"/>
      </p:cViewPr>
      <p:guideLst>
        <p:guide orient="horz" pos="3130"/>
        <p:guide pos="2144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93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2788" y="746125"/>
            <a:ext cx="5381625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1225"/>
            <a:ext cx="5445125" cy="4471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4" rIns="91430" bIns="45714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4" rIns="91430" bIns="45714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FC410E12-F28E-4F91-B8CD-40A7CEE1537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72427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F4DAF6F1-93D1-4B6F-93B4-30B011D77AC9}" type="slidenum">
              <a:rPr lang="en-US" altLang="ja-JP">
                <a:solidFill>
                  <a:prstClr val="black"/>
                </a:solidFill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0</a:t>
            </a:fld>
            <a:endParaRPr lang="en-US" altLang="ja-JP">
              <a:solidFill>
                <a:prstClr val="black"/>
              </a:solidFill>
              <a:ea typeface="ＭＳ Ｐゴシック" pitchFamily="50" charset="-128"/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7550" y="746125"/>
            <a:ext cx="5380038" cy="3725863"/>
          </a:xfrm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DCB2-89BB-43A6-9695-56EC55AD5D32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F299-EF6F-4BCC-B13C-BB9802495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0917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DCB2-89BB-43A6-9695-56EC55AD5D32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F299-EF6F-4BCC-B13C-BB9802495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6779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DCB2-89BB-43A6-9695-56EC55AD5D32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F299-EF6F-4BCC-B13C-BB9802495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93723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6E3A-C9B9-49FE-974E-634D883E7100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B41-29AA-4DCB-AE0E-B1A1BB71F6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95095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6E3A-C9B9-49FE-974E-634D883E7100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B41-29AA-4DCB-AE0E-B1A1BB71F6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7028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6E3A-C9B9-49FE-974E-634D883E7100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B41-29AA-4DCB-AE0E-B1A1BB71F6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08608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6E3A-C9B9-49FE-974E-634D883E7100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B41-29AA-4DCB-AE0E-B1A1BB71F6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91999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6E3A-C9B9-49FE-974E-634D883E7100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B41-29AA-4DCB-AE0E-B1A1BB71F6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5034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6E3A-C9B9-49FE-974E-634D883E7100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B41-29AA-4DCB-AE0E-B1A1BB71F6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89076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6E3A-C9B9-49FE-974E-634D883E7100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B41-29AA-4DCB-AE0E-B1A1BB71F6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74980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6E3A-C9B9-49FE-974E-634D883E7100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B41-29AA-4DCB-AE0E-B1A1BB71F6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6062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DCB2-89BB-43A6-9695-56EC55AD5D32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F299-EF6F-4BCC-B13C-BB9802495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81230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6E3A-C9B9-49FE-974E-634D883E7100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B41-29AA-4DCB-AE0E-B1A1BB71F6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22435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6E3A-C9B9-49FE-974E-634D883E7100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B41-29AA-4DCB-AE0E-B1A1BB71F6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24990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6E3A-C9B9-49FE-974E-634D883E7100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B41-29AA-4DCB-AE0E-B1A1BB71F6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44981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6E3A-C9B9-49FE-974E-634D883E7100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B41-29AA-4DCB-AE0E-B1A1BB71F6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52177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1303-BC1F-4550-A0D7-16768BC862A0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93520-B50B-4C0E-9F85-46D1308A4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64887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1303-BC1F-4550-A0D7-16768BC862A0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93520-B50B-4C0E-9F85-46D1308A4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73388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1303-BC1F-4550-A0D7-16768BC862A0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93520-B50B-4C0E-9F85-46D1308A4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07249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1303-BC1F-4550-A0D7-16768BC862A0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93520-B50B-4C0E-9F85-46D1308A4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67568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1303-BC1F-4550-A0D7-16768BC862A0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93520-B50B-4C0E-9F85-46D1308A4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73307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1303-BC1F-4550-A0D7-16768BC862A0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93520-B50B-4C0E-9F85-46D1308A4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1353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DCB2-89BB-43A6-9695-56EC55AD5D32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F299-EF6F-4BCC-B13C-BB9802495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158863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1303-BC1F-4550-A0D7-16768BC862A0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93520-B50B-4C0E-9F85-46D1308A4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767196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1303-BC1F-4550-A0D7-16768BC862A0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93520-B50B-4C0E-9F85-46D1308A4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04273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1303-BC1F-4550-A0D7-16768BC862A0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93520-B50B-4C0E-9F85-46D1308A4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580609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1303-BC1F-4550-A0D7-16768BC862A0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93520-B50B-4C0E-9F85-46D1308A4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931761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1303-BC1F-4550-A0D7-16768BC862A0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93520-B50B-4C0E-9F85-46D1308A4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828462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ChangeArrowheads="1"/>
          </p:cNvSpPr>
          <p:nvPr userDrawn="1"/>
        </p:nvSpPr>
        <p:spPr bwMode="auto">
          <a:xfrm>
            <a:off x="0" y="0"/>
            <a:ext cx="9906000" cy="63817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10800" anchor="ctr"/>
          <a:lstStyle>
            <a:lvl1pPr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eaLnBrk="1" hangingPunct="1"/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" name="Rectangle 13"/>
          <p:cNvSpPr>
            <a:spLocks noChangeArrowheads="1"/>
          </p:cNvSpPr>
          <p:nvPr userDrawn="1"/>
        </p:nvSpPr>
        <p:spPr bwMode="auto">
          <a:xfrm>
            <a:off x="9123363" y="69850"/>
            <a:ext cx="606425" cy="476250"/>
          </a:xfrm>
          <a:prstGeom prst="rect">
            <a:avLst/>
          </a:prstGeom>
          <a:solidFill>
            <a:srgbClr val="00008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07" tIns="45705" rIns="91407" bIns="45705" anchor="ctr"/>
          <a:lstStyle/>
          <a:p>
            <a:pPr algn="ctr">
              <a:defRPr/>
            </a:pPr>
            <a:fld id="{F944BD55-9523-49DC-AC15-85F829B8B48F}" type="slidenum">
              <a:rPr lang="en-US" altLang="ja-JP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pPr algn="ctr">
                <a:defRPr/>
              </a:pPr>
              <a:t>‹#›</a:t>
            </a:fld>
            <a:endParaRPr lang="en-US" altLang="ja-JP" sz="28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7417240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4642273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80688402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966113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04387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DCB2-89BB-43A6-9695-56EC55AD5D32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F299-EF6F-4BCC-B13C-BB9802495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632191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8806904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006043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16977517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04964990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3609858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2346589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495300" y="274638"/>
            <a:ext cx="89154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51214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DCB2-89BB-43A6-9695-56EC55AD5D32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F299-EF6F-4BCC-B13C-BB9802495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1650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DCB2-89BB-43A6-9695-56EC55AD5D32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F299-EF6F-4BCC-B13C-BB9802495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288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DCB2-89BB-43A6-9695-56EC55AD5D32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F299-EF6F-4BCC-B13C-BB9802495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0289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DCB2-89BB-43A6-9695-56EC55AD5D32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F299-EF6F-4BCC-B13C-BB9802495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197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DCB2-89BB-43A6-9695-56EC55AD5D32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F299-EF6F-4BCC-B13C-BB9802495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6126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5DCB2-89BB-43A6-9695-56EC55AD5D32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CF299-EF6F-4BCC-B13C-BB9802495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7055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A6E3A-C9B9-49FE-974E-634D883E7100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1BB41-29AA-4DCB-AE0E-B1A1BB71F6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8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81303-BC1F-4550-A0D7-16768BC862A0}" type="datetimeFigureOut">
              <a:rPr kumimoji="1" lang="ja-JP" altLang="en-US" smtClean="0"/>
              <a:t>2016/3/3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93520-B50B-4C0E-9F85-46D1308A4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4605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3"/>
          <p:cNvSpPr>
            <a:spLocks noChangeArrowheads="1"/>
          </p:cNvSpPr>
          <p:nvPr/>
        </p:nvSpPr>
        <p:spPr bwMode="auto">
          <a:xfrm>
            <a:off x="0" y="0"/>
            <a:ext cx="9906000" cy="63817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10800" anchor="ctr"/>
          <a:lstStyle>
            <a:lvl1pPr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eaLnBrk="1" hangingPunct="1"/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9123363" y="69850"/>
            <a:ext cx="606425" cy="476250"/>
          </a:xfrm>
          <a:prstGeom prst="rect">
            <a:avLst/>
          </a:prstGeom>
          <a:solidFill>
            <a:srgbClr val="00008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07" tIns="45705" rIns="91407" bIns="45705" anchor="ctr"/>
          <a:lstStyle/>
          <a:p>
            <a:pPr algn="ctr">
              <a:defRPr/>
            </a:pPr>
            <a:fld id="{8B9CF0C9-98AF-4C4F-B018-FA8F65D6260A}" type="slidenum">
              <a:rPr lang="en-US" altLang="ja-JP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pPr algn="ctr">
                <a:defRPr/>
              </a:pPr>
              <a:t>‹#›</a:t>
            </a:fld>
            <a:endParaRPr lang="en-US" altLang="ja-JP" sz="28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99117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 Box 59"/>
          <p:cNvSpPr txBox="1">
            <a:spLocks noChangeArrowheads="1"/>
          </p:cNvSpPr>
          <p:nvPr/>
        </p:nvSpPr>
        <p:spPr bwMode="auto">
          <a:xfrm>
            <a:off x="-1" y="656779"/>
            <a:ext cx="9919461" cy="53997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 anchorCtr="0"/>
          <a:lstStyle>
            <a:lvl1pPr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eaLnBrk="1" hangingPunct="1"/>
            <a:r>
              <a:rPr lang="en-US" altLang="ja-JP" sz="1700" b="1" dirty="0" smtClean="0">
                <a:solidFill>
                  <a:srgbClr val="FFFFFF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&lt;Key Point</a:t>
            </a:r>
            <a:r>
              <a:rPr lang="en-US" altLang="ja-JP" sz="1700" b="1" dirty="0">
                <a:solidFill>
                  <a:srgbClr val="FFFFFF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&gt; Realize the presentation function at </a:t>
            </a:r>
            <a:r>
              <a:rPr lang="en-US" altLang="ja-JP" sz="1700" b="1" dirty="0" smtClean="0">
                <a:solidFill>
                  <a:srgbClr val="FFFFFF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a </a:t>
            </a:r>
            <a:r>
              <a:rPr lang="en-US" altLang="ja-JP" sz="1700" b="1" dirty="0">
                <a:solidFill>
                  <a:srgbClr val="FFFFFF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low price than the existing </a:t>
            </a:r>
            <a:endParaRPr lang="en-US" altLang="ja-JP" sz="1700" b="1" dirty="0" smtClean="0">
              <a:solidFill>
                <a:srgbClr val="FFFFFF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/>
            <a:r>
              <a:rPr lang="en-US" altLang="ja-JP" sz="1700" b="1" dirty="0">
                <a:solidFill>
                  <a:srgbClr val="FFFFFF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700" b="1" dirty="0" smtClean="0">
                <a:solidFill>
                  <a:srgbClr val="FFFFFF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   Polycom MCU.  </a:t>
            </a:r>
            <a:r>
              <a:rPr lang="en-US" altLang="ja-JP" sz="1700" b="1" dirty="0">
                <a:solidFill>
                  <a:srgbClr val="FFFFFF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Polycom terminal also left behind </a:t>
            </a:r>
            <a:r>
              <a:rPr lang="en-US" altLang="ja-JP" sz="1700" b="1" dirty="0" smtClean="0">
                <a:solidFill>
                  <a:srgbClr val="FFFFFF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that can </a:t>
            </a:r>
            <a:r>
              <a:rPr lang="en-US" altLang="ja-JP" sz="1700" b="1" dirty="0">
                <a:solidFill>
                  <a:srgbClr val="FFFFFF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be </a:t>
            </a:r>
            <a:r>
              <a:rPr lang="en-US" altLang="ja-JP" sz="1700" b="1" dirty="0" smtClean="0">
                <a:solidFill>
                  <a:srgbClr val="FFFFFF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utilized</a:t>
            </a:r>
            <a:endParaRPr lang="ja-JP" altLang="en-US" sz="1700" b="1" dirty="0">
              <a:solidFill>
                <a:srgbClr val="FFFFFF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9" name="Text Box 167"/>
          <p:cNvSpPr txBox="1">
            <a:spLocks noChangeArrowheads="1"/>
          </p:cNvSpPr>
          <p:nvPr/>
        </p:nvSpPr>
        <p:spPr bwMode="auto">
          <a:xfrm>
            <a:off x="20452" y="1592797"/>
            <a:ext cx="4184581" cy="934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 anchor="ctr" anchorCtr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eaLnBrk="1" hangingPunct="1"/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Considered </a:t>
            </a:r>
            <a:r>
              <a:rPr lang="en-US" altLang="ja-JP" sz="1400" b="1" dirty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replacement </a:t>
            </a:r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of </a:t>
            </a:r>
            <a:r>
              <a:rPr lang="en-US" altLang="ja-JP" sz="1400" b="1" dirty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RMX1000 </a:t>
            </a:r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that passed four </a:t>
            </a:r>
            <a:r>
              <a:rPr lang="en-US" altLang="ja-JP" sz="1400" b="1" dirty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years </a:t>
            </a:r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after </a:t>
            </a:r>
            <a:r>
              <a:rPr lang="en-US" altLang="ja-JP" sz="1400" b="1" dirty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the </a:t>
            </a:r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introduction.</a:t>
            </a:r>
          </a:p>
          <a:p>
            <a:pPr eaLnBrk="1" hangingPunct="1"/>
            <a:r>
              <a:rPr lang="en-US" altLang="ja-JP" sz="1400" b="1" dirty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Conducted a </a:t>
            </a:r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demonstration and get a </a:t>
            </a:r>
            <a:r>
              <a:rPr lang="en-US" altLang="ja-JP" sz="1400" b="1" dirty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high </a:t>
            </a:r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evaluation.</a:t>
            </a:r>
          </a:p>
        </p:txBody>
      </p:sp>
      <p:sp>
        <p:nvSpPr>
          <p:cNvPr id="51" name="Rectangle 213"/>
          <p:cNvSpPr>
            <a:spLocks noChangeArrowheads="1"/>
          </p:cNvSpPr>
          <p:nvPr/>
        </p:nvSpPr>
        <p:spPr bwMode="auto">
          <a:xfrm>
            <a:off x="4141143" y="6129300"/>
            <a:ext cx="3414848" cy="687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41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tIns="10800" rIns="18000" bIns="10800"/>
          <a:lstStyle>
            <a:lvl1pPr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eaLnBrk="1" hangingPunct="1"/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- KX-VC1600  4pcs</a:t>
            </a:r>
          </a:p>
          <a:p>
            <a:pPr eaLnBrk="1" hangingPunct="1"/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- KX-VC1300 5pcs</a:t>
            </a:r>
          </a:p>
          <a:p>
            <a:pPr eaLnBrk="1" hangingPunct="1"/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- GP-VD151  </a:t>
            </a:r>
            <a:r>
              <a:rPr lang="en-US" altLang="ja-JP" sz="1400" b="1" dirty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pcs / GP-VD131 8pcs</a:t>
            </a:r>
          </a:p>
        </p:txBody>
      </p:sp>
      <p:sp>
        <p:nvSpPr>
          <p:cNvPr id="53" name="AutoShape 60"/>
          <p:cNvSpPr>
            <a:spLocks noChangeArrowheads="1"/>
          </p:cNvSpPr>
          <p:nvPr/>
        </p:nvSpPr>
        <p:spPr bwMode="auto">
          <a:xfrm>
            <a:off x="4232920" y="5821325"/>
            <a:ext cx="2178633" cy="307975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tIns="10800" anchor="ctr"/>
          <a:lstStyle>
            <a:lvl1pPr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algn="ctr" eaLnBrk="1" hangingPunct="1"/>
            <a:r>
              <a:rPr lang="en-US" altLang="ja-JP" sz="2000" b="1" dirty="0" smtClean="0">
                <a:solidFill>
                  <a:srgbClr val="FFFFFF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Configuration</a:t>
            </a:r>
            <a:endParaRPr lang="en-US" altLang="ja-JP" sz="2000" b="1" dirty="0">
              <a:solidFill>
                <a:srgbClr val="FFFFFF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5" name="Rectangle 213"/>
          <p:cNvSpPr>
            <a:spLocks noChangeArrowheads="1"/>
          </p:cNvSpPr>
          <p:nvPr/>
        </p:nvSpPr>
        <p:spPr bwMode="auto">
          <a:xfrm>
            <a:off x="2479427" y="6165304"/>
            <a:ext cx="1644253" cy="614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41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tIns="10800" rIns="18000" bIns="10800"/>
          <a:lstStyle>
            <a:lvl1pPr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eaLnBrk="1" hangingPunct="1"/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- President talk</a:t>
            </a:r>
          </a:p>
          <a:p>
            <a:pPr eaLnBrk="1" hangingPunct="1"/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- Sales meeting</a:t>
            </a:r>
          </a:p>
          <a:p>
            <a:pPr eaLnBrk="1" hangingPunct="1"/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- Staff meeting</a:t>
            </a:r>
          </a:p>
          <a:p>
            <a:pPr eaLnBrk="1" hangingPunct="1"/>
            <a:endParaRPr lang="ja-JP" altLang="en-US" sz="1400" b="1" dirty="0">
              <a:solidFill>
                <a:srgbClr val="000000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6" name="AutoShape 60"/>
          <p:cNvSpPr>
            <a:spLocks noChangeArrowheads="1"/>
          </p:cNvSpPr>
          <p:nvPr/>
        </p:nvSpPr>
        <p:spPr bwMode="auto">
          <a:xfrm>
            <a:off x="2325818" y="5821325"/>
            <a:ext cx="1835094" cy="306387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tIns="10800" anchor="ctr"/>
          <a:lstStyle>
            <a:lvl1pPr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algn="ctr" eaLnBrk="1" hangingPunct="1"/>
            <a:r>
              <a:rPr lang="en-US" altLang="ja-JP" sz="2000" b="1" dirty="0">
                <a:solidFill>
                  <a:srgbClr val="FFFFFF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Use of </a:t>
            </a:r>
            <a:r>
              <a:rPr lang="en-US" altLang="ja-JP" sz="2000" b="1" dirty="0" smtClean="0">
                <a:solidFill>
                  <a:srgbClr val="FFFFFF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HDVC</a:t>
            </a:r>
            <a:endParaRPr lang="en-US" altLang="ja-JP" sz="2000" b="1" dirty="0">
              <a:solidFill>
                <a:srgbClr val="FFFFFF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8" name="Rectangle 213"/>
          <p:cNvSpPr>
            <a:spLocks noChangeArrowheads="1"/>
          </p:cNvSpPr>
          <p:nvPr/>
        </p:nvSpPr>
        <p:spPr bwMode="auto">
          <a:xfrm>
            <a:off x="56456" y="6165304"/>
            <a:ext cx="2392996" cy="687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41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 anchorCtr="0"/>
          <a:lstStyle>
            <a:lvl1pPr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eaLnBrk="1" hangingPunct="1"/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- Tokyo  3pcs  </a:t>
            </a:r>
            <a:r>
              <a:rPr lang="ja-JP" altLang="en-US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Osaka</a:t>
            </a:r>
            <a:r>
              <a:rPr lang="ja-JP" altLang="en-US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endParaRPr lang="en-US" altLang="ja-JP" sz="1400" b="1" dirty="0">
              <a:solidFill>
                <a:srgbClr val="000000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/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- Branch A, B, C, D</a:t>
            </a:r>
            <a:r>
              <a:rPr lang="ja-JP" altLang="en-US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400" b="1" dirty="0" smtClean="0">
              <a:solidFill>
                <a:srgbClr val="000000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/>
            <a:r>
              <a:rPr lang="en-US" altLang="ja-JP" sz="1400" b="1" dirty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 Total :6-site</a:t>
            </a:r>
          </a:p>
        </p:txBody>
      </p:sp>
      <p:sp>
        <p:nvSpPr>
          <p:cNvPr id="59" name="AutoShape 60"/>
          <p:cNvSpPr>
            <a:spLocks noChangeArrowheads="1"/>
          </p:cNvSpPr>
          <p:nvPr/>
        </p:nvSpPr>
        <p:spPr bwMode="auto">
          <a:xfrm>
            <a:off x="20452" y="5821325"/>
            <a:ext cx="1937568" cy="306387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tIns="10800" anchor="ctr"/>
          <a:lstStyle>
            <a:lvl1pPr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algn="ctr" eaLnBrk="1" hangingPunct="1"/>
            <a:r>
              <a:rPr lang="en-US" altLang="ja-JP" sz="2000" b="1" dirty="0" smtClean="0">
                <a:solidFill>
                  <a:srgbClr val="FFFFFF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Introduction</a:t>
            </a:r>
            <a:endParaRPr lang="en-US" altLang="ja-JP" sz="2000" b="1" dirty="0">
              <a:solidFill>
                <a:srgbClr val="FFFFFF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0" name="Rectangle 213"/>
          <p:cNvSpPr>
            <a:spLocks noChangeArrowheads="1"/>
          </p:cNvSpPr>
          <p:nvPr/>
        </p:nvSpPr>
        <p:spPr bwMode="auto">
          <a:xfrm>
            <a:off x="7555991" y="6165303"/>
            <a:ext cx="2293553" cy="614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41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 anchorCtr="0"/>
          <a:lstStyle>
            <a:lvl1pPr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eaLnBrk="1" hangingPunct="1"/>
            <a:r>
              <a:rPr lang="en-US" altLang="ja-JP" sz="1400" b="1" dirty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Updated approach to </a:t>
            </a:r>
            <a:endParaRPr lang="en-US" altLang="ja-JP" sz="1400" b="1" dirty="0" smtClean="0">
              <a:solidFill>
                <a:srgbClr val="000000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/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group companies. </a:t>
            </a:r>
          </a:p>
          <a:p>
            <a:pPr eaLnBrk="1" hangingPunct="1"/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en-US" altLang="ja-JP" sz="1400" b="1" dirty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48 </a:t>
            </a:r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companies)</a:t>
            </a:r>
            <a:endParaRPr lang="en-US" altLang="ja-JP" sz="1400" b="1" dirty="0">
              <a:solidFill>
                <a:srgbClr val="000000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1" name="AutoShape 60"/>
          <p:cNvSpPr>
            <a:spLocks noChangeArrowheads="1"/>
          </p:cNvSpPr>
          <p:nvPr/>
        </p:nvSpPr>
        <p:spPr bwMode="auto">
          <a:xfrm>
            <a:off x="7473280" y="5821325"/>
            <a:ext cx="1944216" cy="307975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tIns="10800" anchor="ctr"/>
          <a:lstStyle>
            <a:lvl1pPr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algn="ctr" eaLnBrk="1" hangingPunct="1"/>
            <a:r>
              <a:rPr lang="en-US" altLang="ja-JP" sz="2000" b="1" dirty="0">
                <a:solidFill>
                  <a:srgbClr val="FFFFFF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Further </a:t>
            </a:r>
            <a:r>
              <a:rPr lang="en-US" altLang="ja-JP" sz="2000" b="1" dirty="0" smtClean="0">
                <a:solidFill>
                  <a:srgbClr val="FFFFFF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Plan</a:t>
            </a:r>
            <a:endParaRPr lang="en-US" altLang="ja-JP" sz="2000" b="1" dirty="0">
              <a:solidFill>
                <a:srgbClr val="FFFFFF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5" name="ストライプ矢印 74"/>
          <p:cNvSpPr/>
          <p:nvPr/>
        </p:nvSpPr>
        <p:spPr bwMode="auto">
          <a:xfrm>
            <a:off x="4628964" y="1572846"/>
            <a:ext cx="482600" cy="733425"/>
          </a:xfrm>
          <a:prstGeom prst="stripedRightArrow">
            <a:avLst/>
          </a:prstGeom>
          <a:solidFill>
            <a:srgbClr val="99CCFF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107763" dir="2700000" sx="88000" sy="88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endParaRPr lang="ja-JP" altLang="en-US" b="1" dirty="0">
              <a:solidFill>
                <a:srgbClr val="000000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5" name="直線コネクタ 4"/>
          <p:cNvCxnSpPr/>
          <p:nvPr/>
        </p:nvCxnSpPr>
        <p:spPr bwMode="auto">
          <a:xfrm>
            <a:off x="3368824" y="2762136"/>
            <a:ext cx="0" cy="3213482"/>
          </a:xfrm>
          <a:prstGeom prst="line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直線コネクタ 6"/>
          <p:cNvCxnSpPr/>
          <p:nvPr/>
        </p:nvCxnSpPr>
        <p:spPr bwMode="auto">
          <a:xfrm>
            <a:off x="61740" y="1634375"/>
            <a:ext cx="0" cy="900100"/>
          </a:xfrm>
          <a:prstGeom prst="line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9" name="Text Box 167"/>
          <p:cNvSpPr txBox="1">
            <a:spLocks noChangeArrowheads="1"/>
          </p:cNvSpPr>
          <p:nvPr/>
        </p:nvSpPr>
        <p:spPr bwMode="auto">
          <a:xfrm>
            <a:off x="5196417" y="1664804"/>
            <a:ext cx="4337702" cy="719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 anchor="ctr" anchorCtr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eaLnBrk="1" hangingPunct="1"/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Since cost </a:t>
            </a:r>
            <a:r>
              <a:rPr lang="en-US" altLang="ja-JP" sz="1400" b="1" dirty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performance is high, introduced was one year ahead of schedule  from the December </a:t>
            </a:r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2016.</a:t>
            </a:r>
          </a:p>
        </p:txBody>
      </p:sp>
      <p:sp>
        <p:nvSpPr>
          <p:cNvPr id="97" name="Text Box 45"/>
          <p:cNvSpPr txBox="1">
            <a:spLocks noChangeArrowheads="1"/>
          </p:cNvSpPr>
          <p:nvPr/>
        </p:nvSpPr>
        <p:spPr bwMode="auto">
          <a:xfrm>
            <a:off x="95653" y="0"/>
            <a:ext cx="9823808" cy="57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altLang="ja-JP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HDVC Case Study </a:t>
            </a:r>
            <a:r>
              <a:rPr lang="en-US" altLang="ja-JP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Real </a:t>
            </a:r>
            <a:r>
              <a:rPr lang="en-US" altLang="ja-JP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Estate-1</a:t>
            </a:r>
            <a:endParaRPr lang="en-US" altLang="ja-JP" sz="280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92" name="AutoShape 60"/>
          <p:cNvSpPr>
            <a:spLocks noChangeArrowheads="1"/>
          </p:cNvSpPr>
          <p:nvPr/>
        </p:nvSpPr>
        <p:spPr bwMode="auto">
          <a:xfrm>
            <a:off x="32742" y="1281434"/>
            <a:ext cx="1863366" cy="306387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tIns="10800" anchor="ctr"/>
          <a:lstStyle>
            <a:lvl1pPr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algn="ctr" eaLnBrk="1" hangingPunct="1"/>
            <a:r>
              <a:rPr lang="en-US" altLang="ja-JP" sz="2000" b="1" dirty="0" smtClean="0">
                <a:solidFill>
                  <a:srgbClr val="FFFFFF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Background</a:t>
            </a:r>
            <a:endParaRPr lang="en-US" altLang="ja-JP" sz="2000" b="1" dirty="0">
              <a:solidFill>
                <a:srgbClr val="FFFFFF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3" name="AutoShape 60"/>
          <p:cNvSpPr>
            <a:spLocks noChangeArrowheads="1"/>
          </p:cNvSpPr>
          <p:nvPr/>
        </p:nvSpPr>
        <p:spPr bwMode="auto">
          <a:xfrm>
            <a:off x="5241031" y="1281434"/>
            <a:ext cx="3414985" cy="306387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36000" tIns="36000" rIns="36000" bIns="36000" anchor="ctr"/>
          <a:lstStyle>
            <a:lvl1pPr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algn="ctr" eaLnBrk="1" hangingPunct="1"/>
            <a:r>
              <a:rPr lang="en-US" altLang="ja-JP" sz="2000" b="1" dirty="0">
                <a:solidFill>
                  <a:srgbClr val="FFFFFF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History of </a:t>
            </a:r>
            <a:r>
              <a:rPr lang="en-US" altLang="ja-JP" sz="2000" b="1" dirty="0" smtClean="0">
                <a:solidFill>
                  <a:srgbClr val="FFFFFF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introduction</a:t>
            </a:r>
            <a:endParaRPr lang="ja-JP" altLang="ja-JP" sz="2000" b="1" dirty="0">
              <a:solidFill>
                <a:srgbClr val="FFFFFF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99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1804" y="5127054"/>
            <a:ext cx="1279525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2653" y="3645917"/>
            <a:ext cx="1277937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4240" y="4374580"/>
            <a:ext cx="1279525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2653" y="5111180"/>
            <a:ext cx="1279525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8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7229" y="4357042"/>
            <a:ext cx="1279525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9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6299" y="3706813"/>
            <a:ext cx="1279525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586" y="4591050"/>
            <a:ext cx="1279525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1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9826" y="4364038"/>
            <a:ext cx="1279525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583" y="4724512"/>
            <a:ext cx="1279525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3" name="角丸四角形 112"/>
          <p:cNvSpPr/>
          <p:nvPr/>
        </p:nvSpPr>
        <p:spPr>
          <a:xfrm>
            <a:off x="7971804" y="4822254"/>
            <a:ext cx="1341438" cy="884238"/>
          </a:xfrm>
          <a:prstGeom prst="roundRect">
            <a:avLst>
              <a:gd name="adj" fmla="val 4726"/>
            </a:avLst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8116267" y="4920679"/>
            <a:ext cx="1079500" cy="41433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50" dirty="0" smtClean="0">
                <a:solidFill>
                  <a:prstClr val="black"/>
                </a:solidFill>
                <a:latin typeface="+mn-lt"/>
                <a:ea typeface="HG丸ｺﾞｼｯｸM-PRO" panose="020F0600000000000000" pitchFamily="50" charset="-128"/>
              </a:rPr>
              <a:t>Branch D</a:t>
            </a:r>
            <a:endParaRPr lang="en-US" altLang="ja-JP" sz="1050" dirty="0">
              <a:solidFill>
                <a:prstClr val="black"/>
              </a:solidFill>
              <a:latin typeface="+mn-lt"/>
              <a:ea typeface="HG丸ｺﾞｼｯｸM-PRO" panose="020F0600000000000000" pitchFamily="50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50" dirty="0" smtClean="0">
                <a:solidFill>
                  <a:prstClr val="black"/>
                </a:solidFill>
                <a:latin typeface="+mn-lt"/>
                <a:ea typeface="HG丸ｺﾞｼｯｸM-PRO" panose="020F0600000000000000" pitchFamily="50" charset="-128"/>
              </a:rPr>
              <a:t>VC1300</a:t>
            </a:r>
            <a:endParaRPr lang="ja-JP" altLang="en-US" sz="1050" dirty="0">
              <a:solidFill>
                <a:prstClr val="black"/>
              </a:solidFill>
              <a:latin typeface="+mn-lt"/>
              <a:ea typeface="HG丸ｺﾞｼｯｸM-PRO" panose="020F0600000000000000" pitchFamily="50" charset="-128"/>
            </a:endParaRPr>
          </a:p>
        </p:txBody>
      </p:sp>
      <p:sp>
        <p:nvSpPr>
          <p:cNvPr id="117" name="テキスト ボックス 116"/>
          <p:cNvSpPr txBox="1"/>
          <p:nvPr/>
        </p:nvSpPr>
        <p:spPr>
          <a:xfrm>
            <a:off x="4955815" y="3480817"/>
            <a:ext cx="1531938" cy="4159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50" dirty="0" smtClean="0">
                <a:solidFill>
                  <a:prstClr val="black"/>
                </a:solidFill>
                <a:latin typeface="+mn-lt"/>
                <a:ea typeface="HG丸ｺﾞｼｯｸM-PRO" panose="020F0600000000000000" pitchFamily="50" charset="-128"/>
              </a:rPr>
              <a:t>Tokyo</a:t>
            </a:r>
            <a:r>
              <a:rPr lang="ja-JP" altLang="en-US" sz="1050" dirty="0" smtClean="0">
                <a:solidFill>
                  <a:prstClr val="black"/>
                </a:solidFill>
                <a:latin typeface="+mn-lt"/>
                <a:ea typeface="HG丸ｺﾞｼｯｸM-PRO" panose="020F0600000000000000" pitchFamily="50" charset="-128"/>
              </a:rPr>
              <a:t>（</a:t>
            </a:r>
            <a:r>
              <a:rPr lang="ja-JP" altLang="en-US" sz="1050" dirty="0">
                <a:solidFill>
                  <a:prstClr val="black"/>
                </a:solidFill>
                <a:latin typeface="+mn-lt"/>
                <a:ea typeface="HG丸ｺﾞｼｯｸM-PRO" panose="020F0600000000000000" pitchFamily="50" charset="-128"/>
              </a:rPr>
              <a:t>ＭＡＩＮ）</a:t>
            </a:r>
            <a:endParaRPr lang="en-US" altLang="ja-JP" sz="1050" dirty="0">
              <a:solidFill>
                <a:prstClr val="black"/>
              </a:solidFill>
              <a:latin typeface="+mn-lt"/>
              <a:ea typeface="HG丸ｺﾞｼｯｸM-PRO" panose="020F0600000000000000" pitchFamily="50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50" dirty="0" smtClean="0">
                <a:solidFill>
                  <a:prstClr val="black"/>
                </a:solidFill>
                <a:latin typeface="+mn-lt"/>
                <a:ea typeface="HG丸ｺﾞｼｯｸM-PRO" panose="020F0600000000000000" pitchFamily="50" charset="-128"/>
              </a:rPr>
              <a:t>VC1600</a:t>
            </a:r>
            <a:endParaRPr lang="ja-JP" altLang="en-US" sz="1050" dirty="0">
              <a:solidFill>
                <a:prstClr val="black"/>
              </a:solidFill>
              <a:latin typeface="+mn-lt"/>
              <a:ea typeface="HG丸ｺﾞｼｯｸM-PRO" panose="020F0600000000000000" pitchFamily="50" charset="-128"/>
            </a:endParaRPr>
          </a:p>
        </p:txBody>
      </p:sp>
      <p:sp>
        <p:nvSpPr>
          <p:cNvPr id="119" name="テキスト ボックス 118"/>
          <p:cNvSpPr txBox="1"/>
          <p:nvPr/>
        </p:nvSpPr>
        <p:spPr>
          <a:xfrm>
            <a:off x="4989153" y="4195192"/>
            <a:ext cx="1531937" cy="4159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50" dirty="0" smtClean="0">
                <a:solidFill>
                  <a:prstClr val="black"/>
                </a:solidFill>
                <a:latin typeface="+mn-lt"/>
                <a:ea typeface="HG丸ｺﾞｼｯｸM-PRO" panose="020F0600000000000000" pitchFamily="50" charset="-128"/>
              </a:rPr>
              <a:t>Tokyo</a:t>
            </a:r>
            <a:r>
              <a:rPr lang="ja-JP" altLang="en-US" sz="1050" dirty="0" smtClean="0">
                <a:solidFill>
                  <a:prstClr val="black"/>
                </a:solidFill>
                <a:latin typeface="+mn-lt"/>
                <a:ea typeface="HG丸ｺﾞｼｯｸM-PRO" panose="020F0600000000000000" pitchFamily="50" charset="-128"/>
              </a:rPr>
              <a:t>（</a:t>
            </a:r>
            <a:r>
              <a:rPr lang="ja-JP" altLang="en-US" sz="1050" dirty="0">
                <a:solidFill>
                  <a:prstClr val="black"/>
                </a:solidFill>
                <a:latin typeface="+mn-lt"/>
                <a:ea typeface="HG丸ｺﾞｼｯｸM-PRO" panose="020F0600000000000000" pitchFamily="50" charset="-128"/>
              </a:rPr>
              <a:t>ＳＵＢ）</a:t>
            </a:r>
            <a:endParaRPr lang="en-US" altLang="ja-JP" sz="1050" dirty="0">
              <a:solidFill>
                <a:prstClr val="black"/>
              </a:solidFill>
              <a:latin typeface="+mn-lt"/>
              <a:ea typeface="HG丸ｺﾞｼｯｸM-PRO" panose="020F0600000000000000" pitchFamily="50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50" dirty="0" smtClean="0">
                <a:solidFill>
                  <a:prstClr val="black"/>
                </a:solidFill>
                <a:latin typeface="+mn-lt"/>
                <a:ea typeface="HG丸ｺﾞｼｯｸM-PRO" panose="020F0600000000000000" pitchFamily="50" charset="-128"/>
              </a:rPr>
              <a:t>VC1600</a:t>
            </a:r>
            <a:endParaRPr lang="ja-JP" altLang="en-US" sz="1050" dirty="0">
              <a:solidFill>
                <a:prstClr val="black"/>
              </a:solidFill>
              <a:latin typeface="+mn-lt"/>
              <a:ea typeface="HG丸ｺﾞｼｯｸM-PRO" panose="020F0600000000000000" pitchFamily="50" charset="-128"/>
            </a:endParaRPr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4936765" y="4938142"/>
            <a:ext cx="1533525" cy="4159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50" dirty="0" smtClean="0">
                <a:solidFill>
                  <a:prstClr val="black"/>
                </a:solidFill>
                <a:latin typeface="+mn-lt"/>
                <a:ea typeface="HG丸ｺﾞｼｯｸM-PRO" panose="020F0600000000000000" pitchFamily="50" charset="-128"/>
              </a:rPr>
              <a:t>Tokyo</a:t>
            </a:r>
            <a:r>
              <a:rPr lang="ja-JP" altLang="en-US" sz="1050" dirty="0" smtClean="0">
                <a:solidFill>
                  <a:prstClr val="black"/>
                </a:solidFill>
                <a:latin typeface="+mn-lt"/>
                <a:ea typeface="HG丸ｺﾞｼｯｸM-PRO" panose="020F0600000000000000" pitchFamily="50" charset="-128"/>
              </a:rPr>
              <a:t>（</a:t>
            </a:r>
            <a:r>
              <a:rPr lang="en-US" altLang="ja-JP" sz="1050" dirty="0" smtClean="0">
                <a:solidFill>
                  <a:prstClr val="black"/>
                </a:solidFill>
                <a:latin typeface="+mn-lt"/>
                <a:ea typeface="HG丸ｺﾞｼｯｸM-PRO" panose="020F0600000000000000" pitchFamily="50" charset="-128"/>
              </a:rPr>
              <a:t>SUB</a:t>
            </a:r>
            <a:r>
              <a:rPr lang="ja-JP" altLang="en-US" sz="1050" dirty="0" smtClean="0">
                <a:solidFill>
                  <a:prstClr val="black"/>
                </a:solidFill>
                <a:latin typeface="+mn-lt"/>
                <a:ea typeface="HG丸ｺﾞｼｯｸM-PRO" panose="020F0600000000000000" pitchFamily="50" charset="-128"/>
              </a:rPr>
              <a:t>）</a:t>
            </a:r>
            <a:endParaRPr lang="en-US" altLang="ja-JP" sz="1050" dirty="0">
              <a:solidFill>
                <a:prstClr val="black"/>
              </a:solidFill>
              <a:latin typeface="+mn-lt"/>
              <a:ea typeface="HG丸ｺﾞｼｯｸM-PRO" panose="020F0600000000000000" pitchFamily="50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50" dirty="0" smtClean="0">
                <a:solidFill>
                  <a:prstClr val="black"/>
                </a:solidFill>
                <a:latin typeface="+mn-lt"/>
                <a:ea typeface="HG丸ｺﾞｼｯｸM-PRO" panose="020F0600000000000000" pitchFamily="50" charset="-128"/>
              </a:rPr>
              <a:t>VC1300</a:t>
            </a:r>
            <a:endParaRPr lang="ja-JP" altLang="en-US" sz="1050" dirty="0">
              <a:solidFill>
                <a:prstClr val="black"/>
              </a:solidFill>
              <a:latin typeface="+mn-lt"/>
              <a:ea typeface="HG丸ｺﾞｼｯｸM-PRO" panose="020F0600000000000000" pitchFamily="50" charset="-128"/>
            </a:endParaRPr>
          </a:p>
        </p:txBody>
      </p:sp>
      <p:sp>
        <p:nvSpPr>
          <p:cNvPr id="121" name="テキスト ボックス 120"/>
          <p:cNvSpPr txBox="1"/>
          <p:nvPr/>
        </p:nvSpPr>
        <p:spPr>
          <a:xfrm>
            <a:off x="6412929" y="4176067"/>
            <a:ext cx="1531938" cy="41433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50" dirty="0" smtClean="0">
                <a:solidFill>
                  <a:prstClr val="black"/>
                </a:solidFill>
                <a:latin typeface="+mn-lt"/>
                <a:ea typeface="HG丸ｺﾞｼｯｸM-PRO" panose="020F0600000000000000" pitchFamily="50" charset="-128"/>
              </a:rPr>
              <a:t>Branch C</a:t>
            </a:r>
            <a:endParaRPr lang="en-US" altLang="ja-JP" sz="1050" dirty="0">
              <a:solidFill>
                <a:prstClr val="black"/>
              </a:solidFill>
              <a:latin typeface="+mn-lt"/>
              <a:ea typeface="HG丸ｺﾞｼｯｸM-PRO" panose="020F0600000000000000" pitchFamily="50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50" dirty="0" smtClean="0">
                <a:solidFill>
                  <a:prstClr val="black"/>
                </a:solidFill>
                <a:latin typeface="+mn-lt"/>
                <a:ea typeface="HG丸ｺﾞｼｯｸM-PRO" panose="020F0600000000000000" pitchFamily="50" charset="-128"/>
              </a:rPr>
              <a:t>VC1300</a:t>
            </a:r>
            <a:endParaRPr lang="ja-JP" altLang="en-US" sz="1050" dirty="0">
              <a:solidFill>
                <a:prstClr val="black"/>
              </a:solidFill>
              <a:latin typeface="+mn-lt"/>
              <a:ea typeface="HG丸ｺﾞｼｯｸM-PRO" panose="020F0600000000000000" pitchFamily="50" charset="-128"/>
            </a:endParaRPr>
          </a:p>
        </p:txBody>
      </p:sp>
      <p:sp>
        <p:nvSpPr>
          <p:cNvPr id="123" name="テキスト ボックス 122"/>
          <p:cNvSpPr txBox="1"/>
          <p:nvPr/>
        </p:nvSpPr>
        <p:spPr>
          <a:xfrm>
            <a:off x="3357711" y="3544888"/>
            <a:ext cx="1531938" cy="4143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50" dirty="0" smtClean="0">
                <a:solidFill>
                  <a:prstClr val="black"/>
                </a:solidFill>
                <a:latin typeface="+mn-lt"/>
                <a:ea typeface="HG丸ｺﾞｼｯｸM-PRO" panose="020F0600000000000000" pitchFamily="50" charset="-128"/>
              </a:rPr>
              <a:t>Osaka</a:t>
            </a:r>
            <a:r>
              <a:rPr lang="ja-JP" altLang="en-US" sz="1050" dirty="0" smtClean="0">
                <a:solidFill>
                  <a:prstClr val="black"/>
                </a:solidFill>
                <a:latin typeface="+mn-lt"/>
                <a:ea typeface="HG丸ｺﾞｼｯｸM-PRO" panose="020F0600000000000000" pitchFamily="50" charset="-128"/>
              </a:rPr>
              <a:t>（</a:t>
            </a:r>
            <a:r>
              <a:rPr lang="ja-JP" altLang="en-US" sz="1050" dirty="0">
                <a:solidFill>
                  <a:prstClr val="black"/>
                </a:solidFill>
                <a:latin typeface="+mn-lt"/>
                <a:ea typeface="HG丸ｺﾞｼｯｸM-PRO" panose="020F0600000000000000" pitchFamily="50" charset="-128"/>
              </a:rPr>
              <a:t>ＭＡＩＮ）</a:t>
            </a:r>
            <a:endParaRPr lang="en-US" altLang="ja-JP" sz="1050" dirty="0">
              <a:solidFill>
                <a:prstClr val="black"/>
              </a:solidFill>
              <a:latin typeface="+mn-lt"/>
              <a:ea typeface="HG丸ｺﾞｼｯｸM-PRO" panose="020F0600000000000000" pitchFamily="50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50" dirty="0" smtClean="0">
                <a:solidFill>
                  <a:prstClr val="black"/>
                </a:solidFill>
                <a:latin typeface="+mn-lt"/>
                <a:ea typeface="HG丸ｺﾞｼｯｸM-PRO" panose="020F0600000000000000" pitchFamily="50" charset="-128"/>
              </a:rPr>
              <a:t>VC1600</a:t>
            </a:r>
            <a:endParaRPr lang="ja-JP" altLang="en-US" sz="1050" dirty="0">
              <a:solidFill>
                <a:prstClr val="black"/>
              </a:solidFill>
              <a:latin typeface="+mn-lt"/>
              <a:ea typeface="HG丸ｺﾞｼｯｸM-PRO" panose="020F0600000000000000" pitchFamily="50" charset="-128"/>
            </a:endParaRPr>
          </a:p>
        </p:txBody>
      </p:sp>
      <p:sp>
        <p:nvSpPr>
          <p:cNvPr id="124" name="テキスト ボックス 123"/>
          <p:cNvSpPr txBox="1"/>
          <p:nvPr/>
        </p:nvSpPr>
        <p:spPr>
          <a:xfrm>
            <a:off x="3368824" y="4427538"/>
            <a:ext cx="1531937" cy="4143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50" dirty="0" smtClean="0">
                <a:solidFill>
                  <a:prstClr val="black"/>
                </a:solidFill>
                <a:latin typeface="+mn-lt"/>
                <a:ea typeface="HG丸ｺﾞｼｯｸM-PRO" panose="020F0600000000000000" pitchFamily="50" charset="-128"/>
              </a:rPr>
              <a:t>Osaka</a:t>
            </a:r>
            <a:r>
              <a:rPr lang="ja-JP" altLang="en-US" sz="1050" dirty="0" smtClean="0">
                <a:solidFill>
                  <a:prstClr val="black"/>
                </a:solidFill>
                <a:latin typeface="+mn-lt"/>
                <a:ea typeface="HG丸ｺﾞｼｯｸM-PRO" panose="020F0600000000000000" pitchFamily="50" charset="-128"/>
              </a:rPr>
              <a:t>（</a:t>
            </a:r>
            <a:r>
              <a:rPr lang="ja-JP" altLang="en-US" sz="1050" dirty="0">
                <a:solidFill>
                  <a:prstClr val="black"/>
                </a:solidFill>
                <a:latin typeface="+mn-lt"/>
                <a:ea typeface="HG丸ｺﾞｼｯｸM-PRO" panose="020F0600000000000000" pitchFamily="50" charset="-128"/>
              </a:rPr>
              <a:t>ＳＵＢ）</a:t>
            </a:r>
            <a:endParaRPr lang="en-US" altLang="ja-JP" sz="1050" dirty="0">
              <a:solidFill>
                <a:prstClr val="black"/>
              </a:solidFill>
              <a:latin typeface="+mn-lt"/>
              <a:ea typeface="HG丸ｺﾞｼｯｸM-PRO" panose="020F0600000000000000" pitchFamily="50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50" dirty="0" smtClean="0">
                <a:solidFill>
                  <a:prstClr val="black"/>
                </a:solidFill>
                <a:latin typeface="+mn-lt"/>
                <a:ea typeface="HG丸ｺﾞｼｯｸM-PRO" panose="020F0600000000000000" pitchFamily="50" charset="-128"/>
              </a:rPr>
              <a:t>VC1600</a:t>
            </a:r>
            <a:endParaRPr lang="ja-JP" altLang="en-US" sz="1050" dirty="0">
              <a:solidFill>
                <a:prstClr val="black"/>
              </a:solidFill>
              <a:latin typeface="+mn-lt"/>
              <a:ea typeface="HG丸ｺﾞｼｯｸM-PRO" panose="020F0600000000000000" pitchFamily="50" charset="-128"/>
            </a:endParaRPr>
          </a:p>
        </p:txBody>
      </p:sp>
      <p:sp>
        <p:nvSpPr>
          <p:cNvPr id="125" name="テキスト ボックス 124"/>
          <p:cNvSpPr txBox="1"/>
          <p:nvPr/>
        </p:nvSpPr>
        <p:spPr>
          <a:xfrm>
            <a:off x="1969976" y="4156075"/>
            <a:ext cx="1531937" cy="4159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50" dirty="0" smtClean="0">
                <a:solidFill>
                  <a:prstClr val="black"/>
                </a:solidFill>
                <a:latin typeface="+mn-lt"/>
                <a:ea typeface="HG丸ｺﾞｼｯｸM-PRO" panose="020F0600000000000000" pitchFamily="50" charset="-128"/>
              </a:rPr>
              <a:t>Branch B</a:t>
            </a:r>
            <a:endParaRPr lang="en-US" altLang="ja-JP" sz="1050" dirty="0">
              <a:solidFill>
                <a:prstClr val="black"/>
              </a:solidFill>
              <a:latin typeface="+mn-lt"/>
              <a:ea typeface="HG丸ｺﾞｼｯｸM-PRO" panose="020F0600000000000000" pitchFamily="50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50" dirty="0" smtClean="0">
                <a:solidFill>
                  <a:prstClr val="black"/>
                </a:solidFill>
                <a:latin typeface="+mn-lt"/>
                <a:ea typeface="HG丸ｺﾞｼｯｸM-PRO" panose="020F0600000000000000" pitchFamily="50" charset="-128"/>
              </a:rPr>
              <a:t>VC1300</a:t>
            </a:r>
            <a:endParaRPr lang="ja-JP" altLang="en-US" sz="1050" dirty="0">
              <a:solidFill>
                <a:prstClr val="black"/>
              </a:solidFill>
              <a:latin typeface="+mn-lt"/>
              <a:ea typeface="HG丸ｺﾞｼｯｸM-PRO" panose="020F0600000000000000" pitchFamily="50" charset="-128"/>
            </a:endParaRPr>
          </a:p>
        </p:txBody>
      </p:sp>
      <p:sp>
        <p:nvSpPr>
          <p:cNvPr id="126" name="テキスト ボックス 125"/>
          <p:cNvSpPr txBox="1"/>
          <p:nvPr/>
        </p:nvSpPr>
        <p:spPr>
          <a:xfrm>
            <a:off x="524508" y="4545124"/>
            <a:ext cx="1531937" cy="414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50" dirty="0" smtClean="0">
                <a:solidFill>
                  <a:prstClr val="black"/>
                </a:solidFill>
                <a:latin typeface="+mn-lt"/>
                <a:ea typeface="HG丸ｺﾞｼｯｸM-PRO" panose="020F0600000000000000" pitchFamily="50" charset="-128"/>
              </a:rPr>
              <a:t>Branch A</a:t>
            </a:r>
            <a:endParaRPr lang="en-US" altLang="ja-JP" sz="1050" dirty="0">
              <a:solidFill>
                <a:prstClr val="black"/>
              </a:solidFill>
              <a:latin typeface="+mn-lt"/>
              <a:ea typeface="HG丸ｺﾞｼｯｸM-PRO" panose="020F0600000000000000" pitchFamily="50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50" dirty="0" smtClean="0">
                <a:solidFill>
                  <a:prstClr val="black"/>
                </a:solidFill>
                <a:latin typeface="+mn-lt"/>
                <a:ea typeface="HG丸ｺﾞｼｯｸM-PRO" panose="020F0600000000000000" pitchFamily="50" charset="-128"/>
              </a:rPr>
              <a:t>VC1300</a:t>
            </a:r>
            <a:endParaRPr lang="ja-JP" altLang="en-US" sz="1050" dirty="0">
              <a:solidFill>
                <a:prstClr val="black"/>
              </a:solidFill>
              <a:latin typeface="+mn-lt"/>
              <a:ea typeface="HG丸ｺﾞｼｯｸM-PRO" panose="020F0600000000000000" pitchFamily="50" charset="-128"/>
            </a:endParaRPr>
          </a:p>
        </p:txBody>
      </p:sp>
      <p:sp>
        <p:nvSpPr>
          <p:cNvPr id="127" name="角丸四角形 126"/>
          <p:cNvSpPr/>
          <p:nvPr/>
        </p:nvSpPr>
        <p:spPr>
          <a:xfrm>
            <a:off x="6505004" y="4149080"/>
            <a:ext cx="1341438" cy="884237"/>
          </a:xfrm>
          <a:prstGeom prst="roundRect">
            <a:avLst>
              <a:gd name="adj" fmla="val 4726"/>
            </a:avLst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28" name="角丸四角形 127"/>
          <p:cNvSpPr/>
          <p:nvPr/>
        </p:nvSpPr>
        <p:spPr>
          <a:xfrm>
            <a:off x="616583" y="4554649"/>
            <a:ext cx="1341437" cy="884238"/>
          </a:xfrm>
          <a:prstGeom prst="roundRect">
            <a:avLst>
              <a:gd name="adj" fmla="val 4726"/>
            </a:avLst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29" name="角丸四角形 128"/>
          <p:cNvSpPr/>
          <p:nvPr/>
        </p:nvSpPr>
        <p:spPr>
          <a:xfrm>
            <a:off x="2031888" y="4129088"/>
            <a:ext cx="1341438" cy="884237"/>
          </a:xfrm>
          <a:prstGeom prst="roundRect">
            <a:avLst>
              <a:gd name="adj" fmla="val 4726"/>
            </a:avLst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30" name="角丸四角形 129"/>
          <p:cNvSpPr/>
          <p:nvPr/>
        </p:nvSpPr>
        <p:spPr>
          <a:xfrm>
            <a:off x="3470424" y="3400425"/>
            <a:ext cx="1341437" cy="1828800"/>
          </a:xfrm>
          <a:prstGeom prst="roundRect">
            <a:avLst>
              <a:gd name="adj" fmla="val 4726"/>
            </a:avLst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31" name="角丸四角形 130"/>
          <p:cNvSpPr/>
          <p:nvPr/>
        </p:nvSpPr>
        <p:spPr>
          <a:xfrm>
            <a:off x="5070115" y="3356992"/>
            <a:ext cx="1341438" cy="2382838"/>
          </a:xfrm>
          <a:prstGeom prst="roundRect">
            <a:avLst>
              <a:gd name="adj" fmla="val 4726"/>
            </a:avLst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pic>
        <p:nvPicPr>
          <p:cNvPr id="13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7555" y="2374652"/>
            <a:ext cx="528638" cy="517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33" name="テキスト ボックス 132"/>
          <p:cNvSpPr txBox="1"/>
          <p:nvPr/>
        </p:nvSpPr>
        <p:spPr>
          <a:xfrm>
            <a:off x="7905055" y="2382590"/>
            <a:ext cx="1368425" cy="5778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50" dirty="0" smtClean="0">
                <a:solidFill>
                  <a:prstClr val="black"/>
                </a:solidFill>
                <a:latin typeface="+mn-lt"/>
                <a:ea typeface="HG丸ｺﾞｼｯｸM-PRO" panose="020F0600000000000000" pitchFamily="50" charset="-128"/>
              </a:rPr>
              <a:t>Branch E</a:t>
            </a:r>
            <a:endParaRPr lang="en-US" altLang="ja-JP" sz="1050" dirty="0">
              <a:solidFill>
                <a:prstClr val="black"/>
              </a:solidFill>
              <a:latin typeface="+mn-lt"/>
              <a:ea typeface="HG丸ｺﾞｼｯｸM-PRO" panose="020F0600000000000000" pitchFamily="50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50" dirty="0">
                <a:solidFill>
                  <a:prstClr val="black"/>
                </a:solidFill>
                <a:latin typeface="+mn-lt"/>
                <a:ea typeface="HG丸ｺﾞｼｯｸM-PRO" panose="020F0600000000000000" pitchFamily="50" charset="-128"/>
              </a:rPr>
              <a:t>HDX6000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050" dirty="0">
              <a:solidFill>
                <a:prstClr val="black"/>
              </a:solidFill>
              <a:latin typeface="+mn-lt"/>
              <a:ea typeface="HG丸ｺﾞｼｯｸM-PRO" panose="020F0600000000000000" pitchFamily="50" charset="-128"/>
            </a:endParaRPr>
          </a:p>
        </p:txBody>
      </p:sp>
      <p:sp>
        <p:nvSpPr>
          <p:cNvPr id="135" name="テキスト ボックス 30"/>
          <p:cNvSpPr txBox="1">
            <a:spLocks noChangeArrowheads="1"/>
          </p:cNvSpPr>
          <p:nvPr/>
        </p:nvSpPr>
        <p:spPr bwMode="auto">
          <a:xfrm>
            <a:off x="4016896" y="2527275"/>
            <a:ext cx="17382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/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HG丸ｺﾞｼｯｸM-PRO" pitchFamily="50" charset="-128"/>
              </a:rPr>
              <a:t>Group Intranet</a:t>
            </a:r>
            <a:endParaRPr lang="en-US" altLang="ja-JP" sz="1400" b="1" dirty="0">
              <a:solidFill>
                <a:srgbClr val="000000"/>
              </a:solidFill>
              <a:latin typeface="+mn-lt"/>
              <a:ea typeface="HG丸ｺﾞｼｯｸM-PRO" pitchFamily="50" charset="-128"/>
            </a:endParaRPr>
          </a:p>
        </p:txBody>
      </p:sp>
      <p:sp>
        <p:nvSpPr>
          <p:cNvPr id="134" name="角丸四角形 133"/>
          <p:cNvSpPr/>
          <p:nvPr/>
        </p:nvSpPr>
        <p:spPr>
          <a:xfrm>
            <a:off x="7446268" y="2230190"/>
            <a:ext cx="1684337" cy="766762"/>
          </a:xfrm>
          <a:prstGeom prst="roundRect">
            <a:avLst>
              <a:gd name="adj" fmla="val 4726"/>
            </a:avLst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36" name="円/楕円 135"/>
          <p:cNvSpPr/>
          <p:nvPr/>
        </p:nvSpPr>
        <p:spPr>
          <a:xfrm>
            <a:off x="3361159" y="2392362"/>
            <a:ext cx="2971738" cy="605557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cxnSp>
        <p:nvCxnSpPr>
          <p:cNvPr id="137" name="直線コネクタ 136"/>
          <p:cNvCxnSpPr>
            <a:stCxn id="136" idx="2"/>
          </p:cNvCxnSpPr>
          <p:nvPr/>
        </p:nvCxnSpPr>
        <p:spPr>
          <a:xfrm flipH="1">
            <a:off x="1290477" y="2695141"/>
            <a:ext cx="2070682" cy="724216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直線コネクタ 137"/>
          <p:cNvCxnSpPr/>
          <p:nvPr/>
        </p:nvCxnSpPr>
        <p:spPr>
          <a:xfrm flipH="1">
            <a:off x="2662127" y="2858219"/>
            <a:ext cx="958725" cy="518287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直線コネクタ 138"/>
          <p:cNvCxnSpPr>
            <a:endCxn id="136" idx="6"/>
          </p:cNvCxnSpPr>
          <p:nvPr/>
        </p:nvCxnSpPr>
        <p:spPr>
          <a:xfrm flipH="1" flipV="1">
            <a:off x="6332897" y="2695141"/>
            <a:ext cx="2282986" cy="724216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直線コネクタ 140"/>
          <p:cNvCxnSpPr/>
          <p:nvPr/>
        </p:nvCxnSpPr>
        <p:spPr>
          <a:xfrm>
            <a:off x="6105128" y="2858219"/>
            <a:ext cx="1008112" cy="515219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直線コネクタ 145"/>
          <p:cNvCxnSpPr>
            <a:endCxn id="130" idx="0"/>
          </p:cNvCxnSpPr>
          <p:nvPr/>
        </p:nvCxnSpPr>
        <p:spPr>
          <a:xfrm flipH="1">
            <a:off x="4141143" y="2996952"/>
            <a:ext cx="343805" cy="403473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直線コネクタ 147"/>
          <p:cNvCxnSpPr/>
          <p:nvPr/>
        </p:nvCxnSpPr>
        <p:spPr>
          <a:xfrm flipH="1" flipV="1">
            <a:off x="6249144" y="2589597"/>
            <a:ext cx="1174920" cy="22875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直線コネクタ 149"/>
          <p:cNvCxnSpPr>
            <a:endCxn id="131" idx="0"/>
          </p:cNvCxnSpPr>
          <p:nvPr/>
        </p:nvCxnSpPr>
        <p:spPr>
          <a:xfrm>
            <a:off x="5385048" y="2996952"/>
            <a:ext cx="355786" cy="36004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直線コネクタ 150"/>
          <p:cNvCxnSpPr/>
          <p:nvPr/>
        </p:nvCxnSpPr>
        <p:spPr>
          <a:xfrm>
            <a:off x="7113240" y="3373438"/>
            <a:ext cx="9525" cy="789295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直線コネクタ 151"/>
          <p:cNvCxnSpPr/>
          <p:nvPr/>
        </p:nvCxnSpPr>
        <p:spPr>
          <a:xfrm flipH="1">
            <a:off x="2662126" y="3373438"/>
            <a:ext cx="7937" cy="750887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直線コネクタ 152"/>
          <p:cNvCxnSpPr>
            <a:endCxn id="126" idx="0"/>
          </p:cNvCxnSpPr>
          <p:nvPr/>
        </p:nvCxnSpPr>
        <p:spPr>
          <a:xfrm>
            <a:off x="1290477" y="3400425"/>
            <a:ext cx="0" cy="1144699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テキスト ボックス 77"/>
          <p:cNvSpPr txBox="1">
            <a:spLocks noChangeArrowheads="1"/>
          </p:cNvSpPr>
          <p:nvPr/>
        </p:nvSpPr>
        <p:spPr bwMode="auto">
          <a:xfrm>
            <a:off x="92461" y="2576711"/>
            <a:ext cx="2233358" cy="461665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r>
              <a:rPr lang="en-US" altLang="ja-JP" sz="1200" b="1" dirty="0" smtClean="0">
                <a:solidFill>
                  <a:srgbClr val="FFFFFF"/>
                </a:solidFill>
                <a:latin typeface="+mn-lt"/>
                <a:ea typeface="HG丸ｺﾞｼｯｸM-PRO" pitchFamily="50" charset="-128"/>
              </a:rPr>
              <a:t>6-site (9-set)  Dec. 2015</a:t>
            </a:r>
            <a:r>
              <a:rPr lang="ja-JP" altLang="en-US" sz="1200" b="1" dirty="0">
                <a:solidFill>
                  <a:srgbClr val="FFFFFF"/>
                </a:solidFill>
                <a:latin typeface="+mn-lt"/>
                <a:ea typeface="HG丸ｺﾞｼｯｸM-PRO" pitchFamily="50" charset="-128"/>
              </a:rPr>
              <a:t> </a:t>
            </a:r>
            <a:endParaRPr lang="en-US" altLang="ja-JP" sz="1200" b="1" dirty="0" smtClean="0">
              <a:solidFill>
                <a:srgbClr val="FFFFFF"/>
              </a:solidFill>
              <a:latin typeface="+mn-lt"/>
              <a:ea typeface="HG丸ｺﾞｼｯｸM-PRO" pitchFamily="50" charset="-128"/>
            </a:endParaRPr>
          </a:p>
          <a:p>
            <a:r>
              <a:rPr lang="en-US" altLang="ja-JP" sz="1200" b="1" dirty="0" smtClean="0">
                <a:solidFill>
                  <a:srgbClr val="FFFFFF"/>
                </a:solidFill>
                <a:latin typeface="+mn-lt"/>
                <a:ea typeface="HG丸ｺﾞｼｯｸM-PRO" pitchFamily="50" charset="-128"/>
              </a:rPr>
              <a:t>Simultaneous installation</a:t>
            </a:r>
            <a:endParaRPr lang="ja-JP" altLang="en-US" sz="1200" b="1" dirty="0">
              <a:solidFill>
                <a:srgbClr val="FFFFFF"/>
              </a:solidFill>
              <a:latin typeface="+mn-lt"/>
              <a:ea typeface="HG丸ｺﾞｼｯｸM-PRO" pitchFamily="50" charset="-128"/>
            </a:endParaRPr>
          </a:p>
        </p:txBody>
      </p:sp>
      <p:cxnSp>
        <p:nvCxnSpPr>
          <p:cNvPr id="165" name="直線コネクタ 164"/>
          <p:cNvCxnSpPr/>
          <p:nvPr/>
        </p:nvCxnSpPr>
        <p:spPr>
          <a:xfrm>
            <a:off x="8615883" y="3400425"/>
            <a:ext cx="9525" cy="1414344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86819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99"/>
        </a:solidFill>
        <a:ln>
          <a:solidFill>
            <a:srgbClr val="FF0000"/>
          </a:solidFill>
        </a:ln>
        <a:effectLst/>
        <a:extLst/>
      </a:spPr>
      <a:bodyPr wrap="square" lIns="90000" tIns="46681" rIns="90000" bIns="46681" anchor="ctr">
        <a:spAutoFit/>
      </a:bodyPr>
      <a:lstStyle>
        <a:defPPr eaLnBrk="1" hangingPunct="1">
          <a:spcBef>
            <a:spcPct val="20000"/>
          </a:spcBef>
          <a:defRPr sz="1200" dirty="0">
            <a:solidFill>
              <a:schemeClr val="tx1"/>
            </a:solidFill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0000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10800" rIns="91440" bIns="45720" numCol="1" anchor="ctr" anchorCtr="1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GP創英角ｺﾞｼｯｸUB" pitchFamily="50" charset="-128"/>
            <a:ea typeface="HGP創英角ｺﾞｼｯｸUB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17546</TotalTime>
  <Words>181</Words>
  <Application>Microsoft Office PowerPoint</Application>
  <PresentationFormat>A4 210 x 297 mm</PresentationFormat>
  <Paragraphs>48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4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3_デザインの設定</vt:lpstr>
      <vt:lpstr>1_デザインの設定</vt:lpstr>
      <vt:lpstr>2_デザインの設定</vt:lpstr>
      <vt:lpstr>標準デザイン</vt:lpstr>
      <vt:lpstr>PowerPoint プレゼンテーション</vt:lpstr>
    </vt:vector>
  </TitlesOfParts>
  <Company>HT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coa2</dc:creator>
  <cp:lastModifiedBy>加藤 美千夫&lt;kato.michio@jp.panasonic.com&gt;</cp:lastModifiedBy>
  <cp:revision>562</cp:revision>
  <cp:lastPrinted>2014-10-27T05:53:30Z</cp:lastPrinted>
  <dcterms:created xsi:type="dcterms:W3CDTF">2010-03-25T23:42:58Z</dcterms:created>
  <dcterms:modified xsi:type="dcterms:W3CDTF">2016-03-03T09:13:48Z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0008009c3f000000000001023720</vt:lpwstr>
  </property>
</Properties>
</file>