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38" r:id="rId1"/>
    <p:sldMasterId id="2147483713" r:id="rId2"/>
    <p:sldMasterId id="2147483726" r:id="rId3"/>
    <p:sldMasterId id="2147483750" r:id="rId4"/>
  </p:sldMasterIdLst>
  <p:notesMasterIdLst>
    <p:notesMasterId r:id="rId6"/>
  </p:notesMasterIdLst>
  <p:sldIdLst>
    <p:sldId id="773" r:id="rId5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HGP創英角ｺﾞｼｯｸUB" pitchFamily="50" charset="-128"/>
        <a:ea typeface="HGP創英角ｺﾞｼｯｸUB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B6BEC43C-E4F0-423E-A6BB-DA9783B68F32}">
          <p14:sldIdLst>
            <p14:sldId id="77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CC"/>
    <a:srgbClr val="FFCCCC"/>
    <a:srgbClr val="A50021"/>
    <a:srgbClr val="006600"/>
    <a:srgbClr val="CCECFF"/>
    <a:srgbClr val="333399"/>
    <a:srgbClr val="C00000"/>
    <a:srgbClr val="00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93" autoAdjust="0"/>
    <p:restoredTop sz="91667" autoAdjust="0"/>
  </p:normalViewPr>
  <p:slideViewPr>
    <p:cSldViewPr snapToObjects="1">
      <p:cViewPr>
        <p:scale>
          <a:sx n="80" d="100"/>
          <a:sy n="80" d="100"/>
        </p:scale>
        <p:origin x="-72" y="-102"/>
      </p:cViewPr>
      <p:guideLst>
        <p:guide orient="horz" pos="4292"/>
        <p:guide orient="horz" pos="709"/>
        <p:guide orient="horz" pos="436"/>
        <p:guide orient="horz" pos="935"/>
        <p:guide pos="3120"/>
        <p:guide pos="6204"/>
        <p:guide pos="36"/>
        <p:guide pos="543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notesViewPr>
    <p:cSldViewPr snapToObjects="1">
      <p:cViewPr varScale="1">
        <p:scale>
          <a:sx n="46" d="100"/>
          <a:sy n="46" d="100"/>
        </p:scale>
        <p:origin x="-2532" y="-108"/>
      </p:cViewPr>
      <p:guideLst>
        <p:guide orient="horz" pos="3130"/>
        <p:guide pos="2144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49575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6125"/>
            <a:ext cx="5381625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21225"/>
            <a:ext cx="5445125" cy="447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0863"/>
            <a:ext cx="2949575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0" tIns="45714" rIns="91430" bIns="45714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FC410E12-F28E-4F91-B8CD-40A7CEE1537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427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defTabSz="922338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defTabSz="92233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4DAF6F1-93D1-4B6F-93B4-30B011D77AC9}" type="slidenum">
              <a:rPr lang="en-US" altLang="ja-JP">
                <a:solidFill>
                  <a:prstClr val="black"/>
                </a:solidFill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0</a:t>
            </a:fld>
            <a:endParaRPr lang="en-US" altLang="ja-JP">
              <a:solidFill>
                <a:prstClr val="black"/>
              </a:solidFill>
              <a:ea typeface="ＭＳ Ｐゴシック" pitchFamily="50" charset="-128"/>
            </a:endParaRPr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17550" y="746125"/>
            <a:ext cx="5380038" cy="3725863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917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779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9372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5095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7028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0860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91999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034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907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4980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06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81230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243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4990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449810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217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64887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73388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072497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67568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73307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53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5886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6719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4273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80609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31761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82846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ChangeArrowheads="1"/>
          </p:cNvSpPr>
          <p:nvPr userDrawn="1"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3" name="Rectangle 13"/>
          <p:cNvSpPr>
            <a:spLocks noChangeArrowheads="1"/>
          </p:cNvSpPr>
          <p:nvPr userDrawn="1"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F944BD55-9523-49DC-AC15-85F829B8B48F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7417240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64227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80688402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66113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4387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63219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8806904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2006043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1697751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04964990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3609858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346589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/>
          <p:cNvSpPr>
            <a:spLocks noGrp="1"/>
          </p:cNvSpPr>
          <p:nvPr>
            <p:ph/>
          </p:nvPr>
        </p:nvSpPr>
        <p:spPr>
          <a:xfrm>
            <a:off x="495300" y="274638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512143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1650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88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28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197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126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5DCB2-89BB-43A6-9695-56EC55AD5D32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CF299-EF6F-4BCC-B13C-BB98024950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705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A6E3A-C9B9-49FE-974E-634D883E710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BB41-29AA-4DCB-AE0E-B1A1BB71F61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81303-BC1F-4550-A0D7-16768BC862A0}" type="datetimeFigureOut">
              <a:rPr kumimoji="1" lang="ja-JP" altLang="en-US" smtClean="0"/>
              <a:t>2016/3/3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93520-B50B-4C0E-9F85-46D1308A4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605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3"/>
          <p:cNvSpPr>
            <a:spLocks noChangeArrowheads="1"/>
          </p:cNvSpPr>
          <p:nvPr/>
        </p:nvSpPr>
        <p:spPr bwMode="auto">
          <a:xfrm>
            <a:off x="0" y="0"/>
            <a:ext cx="9906000" cy="638175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endParaRPr lang="ja-JP" altLang="en-US">
              <a:solidFill>
                <a:srgbClr val="000000"/>
              </a:solidFill>
            </a:endParaRPr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9123363" y="69850"/>
            <a:ext cx="606425" cy="476250"/>
          </a:xfrm>
          <a:prstGeom prst="rect">
            <a:avLst/>
          </a:prstGeom>
          <a:solidFill>
            <a:srgbClr val="000080"/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07" tIns="45705" rIns="91407" bIns="45705" anchor="ctr"/>
          <a:lstStyle/>
          <a:p>
            <a:pPr algn="ctr">
              <a:defRPr/>
            </a:pPr>
            <a:fld id="{8B9CF0C9-98AF-4C4F-B018-FA8F65D6260A}" type="slidenum">
              <a:rPr lang="en-US" altLang="ja-JP" sz="28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>
                <a:defRPr/>
              </a:pPr>
              <a:t>‹#›</a:t>
            </a:fld>
            <a:endParaRPr lang="en-US" altLang="ja-JP" sz="280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9911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12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Relationship Id="rId6" Type="http://schemas.openxmlformats.org/officeDocument/2006/relationships/image" Target="../media/image4.jpe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 Box 59"/>
          <p:cNvSpPr txBox="1">
            <a:spLocks noChangeArrowheads="1"/>
          </p:cNvSpPr>
          <p:nvPr/>
        </p:nvSpPr>
        <p:spPr bwMode="auto">
          <a:xfrm>
            <a:off x="0" y="656779"/>
            <a:ext cx="9906000" cy="395957"/>
          </a:xfrm>
          <a:prstGeom prst="rect">
            <a:avLst/>
          </a:prstGeom>
          <a:solidFill>
            <a:srgbClr val="0000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36000" tIns="36000" rIns="36000" bIns="36000" anchor="ctr" anchorCtr="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ja-JP" altLang="en-US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＜</a:t>
            </a:r>
            <a:r>
              <a:rPr lang="en-US" altLang="ja-JP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r>
              <a:rPr lang="ja-JP" altLang="en-US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＞ </a:t>
            </a:r>
            <a:r>
              <a:rPr lang="en-US" altLang="ja-JP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Easy operation by Remote Control Unit </a:t>
            </a:r>
            <a:endParaRPr lang="ja-JP" altLang="en-US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7" name="AutoShape 60"/>
          <p:cNvSpPr>
            <a:spLocks noChangeArrowheads="1"/>
          </p:cNvSpPr>
          <p:nvPr/>
        </p:nvSpPr>
        <p:spPr bwMode="auto">
          <a:xfrm>
            <a:off x="32742" y="1106389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</a:p>
        </p:txBody>
      </p:sp>
      <p:sp>
        <p:nvSpPr>
          <p:cNvPr id="51" name="Rectangle 213"/>
          <p:cNvSpPr>
            <a:spLocks noChangeArrowheads="1"/>
          </p:cNvSpPr>
          <p:nvPr/>
        </p:nvSpPr>
        <p:spPr bwMode="auto">
          <a:xfrm>
            <a:off x="5944005" y="5805264"/>
            <a:ext cx="3835837" cy="97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KX-VC1600  2pcs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KX-VC1300  4pcs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GP-VD131    2pcs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AW-VC2        4pcs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KX-VCA001  4pcs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KX-VCA002  4pcs</a:t>
            </a:r>
          </a:p>
        </p:txBody>
      </p:sp>
      <p:sp>
        <p:nvSpPr>
          <p:cNvPr id="53" name="AutoShape 60"/>
          <p:cNvSpPr>
            <a:spLocks noChangeArrowheads="1"/>
          </p:cNvSpPr>
          <p:nvPr/>
        </p:nvSpPr>
        <p:spPr bwMode="auto">
          <a:xfrm>
            <a:off x="6187839" y="5409220"/>
            <a:ext cx="2041525" cy="307975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Configuration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5" name="Rectangle 213"/>
          <p:cNvSpPr>
            <a:spLocks noChangeArrowheads="1"/>
          </p:cNvSpPr>
          <p:nvPr/>
        </p:nvSpPr>
        <p:spPr bwMode="auto">
          <a:xfrm>
            <a:off x="2972780" y="5831523"/>
            <a:ext cx="2592288" cy="6578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Executive meetings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Sales meeting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Service meeting</a:t>
            </a:r>
            <a:endParaRPr lang="ja-JP" altLang="en-US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AutoShape 60"/>
          <p:cNvSpPr>
            <a:spLocks noChangeArrowheads="1"/>
          </p:cNvSpPr>
          <p:nvPr/>
        </p:nvSpPr>
        <p:spPr bwMode="auto">
          <a:xfrm>
            <a:off x="2839467" y="5390865"/>
            <a:ext cx="2041525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Use of </a:t>
            </a:r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HDVC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AutoShape 60"/>
          <p:cNvSpPr>
            <a:spLocks noChangeArrowheads="1"/>
          </p:cNvSpPr>
          <p:nvPr/>
        </p:nvSpPr>
        <p:spPr bwMode="auto">
          <a:xfrm>
            <a:off x="128464" y="5390865"/>
            <a:ext cx="2039938" cy="306387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Introduction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 bwMode="auto">
          <a:xfrm>
            <a:off x="3507556" y="2357381"/>
            <a:ext cx="0" cy="3213482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直線コネクタ 6"/>
          <p:cNvCxnSpPr/>
          <p:nvPr/>
        </p:nvCxnSpPr>
        <p:spPr bwMode="auto">
          <a:xfrm>
            <a:off x="200472" y="1626588"/>
            <a:ext cx="0" cy="900100"/>
          </a:xfrm>
          <a:prstGeom prst="line">
            <a:avLst/>
          </a:prstGeom>
          <a:solidFill>
            <a:srgbClr val="CC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7" name="Text Box 45"/>
          <p:cNvSpPr txBox="1">
            <a:spLocks noChangeArrowheads="1"/>
          </p:cNvSpPr>
          <p:nvPr/>
        </p:nvSpPr>
        <p:spPr bwMode="auto">
          <a:xfrm>
            <a:off x="95653" y="0"/>
            <a:ext cx="9823808" cy="57600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/>
        </p:spPr>
        <p:txBody>
          <a:bodyPr anchor="ctr"/>
          <a:lstStyle/>
          <a:p>
            <a:pPr algn="ctr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altLang="ja-JP" sz="2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HDVC Case Study </a:t>
            </a:r>
            <a:r>
              <a:rPr lang="en-US" altLang="ja-JP" sz="28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Distribution-2</a:t>
            </a:r>
            <a:endParaRPr lang="en-US" altLang="ja-JP" sz="28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  <p:pic>
        <p:nvPicPr>
          <p:cNvPr id="96" name="Picture 71" descr="\\Teraoka-intel\network\mpcs_png\kumo03.png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>
            <a:off x="1758404" y="2592197"/>
            <a:ext cx="2320920" cy="921324"/>
          </a:xfrm>
          <a:prstGeom prst="rect">
            <a:avLst/>
          </a:prstGeom>
          <a:ln>
            <a:noFill/>
          </a:ln>
          <a:effectLst>
            <a:softEdge rad="31750"/>
          </a:effectLst>
        </p:spPr>
      </p:pic>
      <p:sp>
        <p:nvSpPr>
          <p:cNvPr id="98" name="Text Box 4"/>
          <p:cNvSpPr txBox="1">
            <a:spLocks noChangeArrowheads="1"/>
          </p:cNvSpPr>
          <p:nvPr/>
        </p:nvSpPr>
        <p:spPr bwMode="auto">
          <a:xfrm>
            <a:off x="2093365" y="2905286"/>
            <a:ext cx="1771650" cy="3076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55" tIns="45677" rIns="91355" bIns="45677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91440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322388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730375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138363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955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30527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5099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967163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IP-VPN</a:t>
            </a:r>
            <a:endParaRPr lang="en-US" altLang="ja-JP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04" name="直線コネクタ 73"/>
          <p:cNvCxnSpPr>
            <a:cxnSpLocks noChangeShapeType="1"/>
          </p:cNvCxnSpPr>
          <p:nvPr/>
        </p:nvCxnSpPr>
        <p:spPr bwMode="auto">
          <a:xfrm>
            <a:off x="2931492" y="2424759"/>
            <a:ext cx="0" cy="272148"/>
          </a:xfrm>
          <a:prstGeom prst="line">
            <a:avLst/>
          </a:prstGeom>
          <a:noFill/>
          <a:ln w="57150" algn="ctr">
            <a:solidFill>
              <a:srgbClr val="00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5" name="直線コネクタ 73"/>
          <p:cNvCxnSpPr>
            <a:cxnSpLocks noChangeShapeType="1"/>
          </p:cNvCxnSpPr>
          <p:nvPr/>
        </p:nvCxnSpPr>
        <p:spPr bwMode="auto">
          <a:xfrm flipH="1">
            <a:off x="1531466" y="3333609"/>
            <a:ext cx="358775" cy="752475"/>
          </a:xfrm>
          <a:prstGeom prst="line">
            <a:avLst/>
          </a:prstGeom>
          <a:noFill/>
          <a:ln w="28575" algn="ctr">
            <a:solidFill>
              <a:srgbClr val="003399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8" name="Line 62"/>
          <p:cNvSpPr>
            <a:spLocks noChangeShapeType="1"/>
          </p:cNvSpPr>
          <p:nvPr/>
        </p:nvSpPr>
        <p:spPr bwMode="auto">
          <a:xfrm>
            <a:off x="3907686" y="3283172"/>
            <a:ext cx="259860" cy="961571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11" name="図 11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756" y="3861577"/>
            <a:ext cx="1184702" cy="5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" name="図 111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0326" y="4074336"/>
            <a:ext cx="1184702" cy="5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107" descr="VD130_STD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1" r="5730" b="1907"/>
          <a:stretch>
            <a:fillRect/>
          </a:stretch>
        </p:blipFill>
        <p:spPr bwMode="auto">
          <a:xfrm>
            <a:off x="3475637" y="1752905"/>
            <a:ext cx="432048" cy="47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974" y="1809368"/>
            <a:ext cx="466337" cy="38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6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4988" y="4595395"/>
            <a:ext cx="347788" cy="38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8" name="テキスト ボックス 117"/>
          <p:cNvSpPr txBox="1"/>
          <p:nvPr/>
        </p:nvSpPr>
        <p:spPr>
          <a:xfrm>
            <a:off x="4011612" y="1569277"/>
            <a:ext cx="11540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KX-VCA001×</a:t>
            </a:r>
            <a:r>
              <a:rPr lang="ja-JP" altLang="en-US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altLang="en-US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22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6808" y="4581128"/>
            <a:ext cx="45579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2491" y="1800109"/>
            <a:ext cx="466337" cy="38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6" name="直線コネクタ 125"/>
          <p:cNvCxnSpPr/>
          <p:nvPr/>
        </p:nvCxnSpPr>
        <p:spPr bwMode="auto">
          <a:xfrm>
            <a:off x="3396156" y="2304165"/>
            <a:ext cx="174662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127" name="Picture 63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6682" y="3742034"/>
            <a:ext cx="1175535" cy="90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99"/>
                    </a:gs>
                    <a:gs pos="100000">
                      <a:srgbClr val="0099FF"/>
                    </a:gs>
                  </a:gsLst>
                  <a:lin ang="27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128" name="Picture 107" descr="VD130_STD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1" r="5730" b="1907"/>
          <a:stretch>
            <a:fillRect/>
          </a:stretch>
        </p:blipFill>
        <p:spPr bwMode="auto">
          <a:xfrm>
            <a:off x="884500" y="4424031"/>
            <a:ext cx="432048" cy="47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0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8666" y="4511081"/>
            <a:ext cx="466337" cy="38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2" name="Picture 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4987" y="4511081"/>
            <a:ext cx="466337" cy="3867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" name="Text Box 4"/>
          <p:cNvSpPr txBox="1">
            <a:spLocks noChangeArrowheads="1"/>
          </p:cNvSpPr>
          <p:nvPr/>
        </p:nvSpPr>
        <p:spPr bwMode="auto">
          <a:xfrm>
            <a:off x="164468" y="3306557"/>
            <a:ext cx="1368152" cy="33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7" rIns="91355" bIns="45677"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Tokyo</a:t>
            </a:r>
            <a:endParaRPr lang="ja-JP" altLang="en-US" sz="1600" b="1" dirty="0">
              <a:solidFill>
                <a:srgbClr val="2D2D8A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7" name="テキスト ボックス 166"/>
          <p:cNvSpPr txBox="1"/>
          <p:nvPr/>
        </p:nvSpPr>
        <p:spPr>
          <a:xfrm>
            <a:off x="5041770" y="1595118"/>
            <a:ext cx="8499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altLang="ja-JP" sz="1200" dirty="0" smtClean="0">
                <a:solidFill>
                  <a:srgbClr val="000000"/>
                </a:solidFill>
                <a:latin typeface="+mn-lt"/>
              </a:rPr>
              <a:t>Projector</a:t>
            </a:r>
          </a:p>
        </p:txBody>
      </p:sp>
      <p:sp>
        <p:nvSpPr>
          <p:cNvPr id="197" name="Line 62"/>
          <p:cNvSpPr>
            <a:spLocks noChangeShapeType="1"/>
          </p:cNvSpPr>
          <p:nvPr/>
        </p:nvSpPr>
        <p:spPr bwMode="auto">
          <a:xfrm>
            <a:off x="5142780" y="3384285"/>
            <a:ext cx="386284" cy="908811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8" name="Line 62"/>
          <p:cNvSpPr>
            <a:spLocks noChangeShapeType="1"/>
          </p:cNvSpPr>
          <p:nvPr/>
        </p:nvSpPr>
        <p:spPr bwMode="auto">
          <a:xfrm>
            <a:off x="6438924" y="3384285"/>
            <a:ext cx="555889" cy="1012723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9" name="Line 62"/>
          <p:cNvSpPr>
            <a:spLocks noChangeShapeType="1"/>
          </p:cNvSpPr>
          <p:nvPr/>
        </p:nvSpPr>
        <p:spPr bwMode="auto">
          <a:xfrm>
            <a:off x="8121353" y="3384286"/>
            <a:ext cx="462768" cy="882103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0" name="Line 62"/>
          <p:cNvSpPr>
            <a:spLocks noChangeShapeType="1"/>
          </p:cNvSpPr>
          <p:nvPr/>
        </p:nvSpPr>
        <p:spPr bwMode="auto">
          <a:xfrm>
            <a:off x="3990652" y="3168262"/>
            <a:ext cx="1152128" cy="216024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1" name="Line 62"/>
          <p:cNvSpPr>
            <a:spLocks noChangeShapeType="1"/>
          </p:cNvSpPr>
          <p:nvPr/>
        </p:nvSpPr>
        <p:spPr bwMode="auto">
          <a:xfrm>
            <a:off x="3774628" y="2880228"/>
            <a:ext cx="4346724" cy="504057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2" name="Line 62"/>
          <p:cNvSpPr>
            <a:spLocks noChangeShapeType="1"/>
          </p:cNvSpPr>
          <p:nvPr/>
        </p:nvSpPr>
        <p:spPr bwMode="auto">
          <a:xfrm>
            <a:off x="3846636" y="3024245"/>
            <a:ext cx="2592288" cy="360040"/>
          </a:xfrm>
          <a:prstGeom prst="line">
            <a:avLst/>
          </a:prstGeom>
          <a:noFill/>
          <a:ln w="28575">
            <a:solidFill>
              <a:schemeClr val="accent1">
                <a:lumMod val="50000"/>
              </a:schemeClr>
            </a:solidFill>
            <a:prstDash val="sysDot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b="1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3" name="テキスト ボックス 202"/>
          <p:cNvSpPr txBox="1"/>
          <p:nvPr/>
        </p:nvSpPr>
        <p:spPr>
          <a:xfrm>
            <a:off x="1352600" y="3429580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1Mbps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4" name="テキスト ボックス 203"/>
          <p:cNvSpPr txBox="1"/>
          <p:nvPr/>
        </p:nvSpPr>
        <p:spPr>
          <a:xfrm>
            <a:off x="3530866" y="3320988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1Mbps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5" name="テキスト ボックス 204"/>
          <p:cNvSpPr txBox="1"/>
          <p:nvPr/>
        </p:nvSpPr>
        <p:spPr>
          <a:xfrm>
            <a:off x="4863014" y="3177552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1Mbps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6" name="テキスト ボックス 205"/>
          <p:cNvSpPr txBox="1"/>
          <p:nvPr/>
        </p:nvSpPr>
        <p:spPr>
          <a:xfrm>
            <a:off x="6249144" y="3176972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1Mbps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7" name="テキスト ボックス 206"/>
          <p:cNvSpPr txBox="1"/>
          <p:nvPr/>
        </p:nvSpPr>
        <p:spPr>
          <a:xfrm>
            <a:off x="7949152" y="3162831"/>
            <a:ext cx="49404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1Mbps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08" name="テキスト ボックス 207"/>
          <p:cNvSpPr txBox="1"/>
          <p:nvPr/>
        </p:nvSpPr>
        <p:spPr>
          <a:xfrm>
            <a:off x="2900772" y="2420888"/>
            <a:ext cx="69281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800" dirty="0" smtClean="0">
                <a:solidFill>
                  <a:srgbClr val="000000"/>
                </a:solidFill>
                <a:latin typeface="+mn-lt"/>
              </a:rPr>
              <a:t>５～６</a:t>
            </a:r>
            <a:r>
              <a:rPr lang="en-US" altLang="ja-JP" sz="800" dirty="0" smtClean="0">
                <a:solidFill>
                  <a:srgbClr val="000000"/>
                </a:solidFill>
                <a:latin typeface="+mn-lt"/>
              </a:rPr>
              <a:t>Mbps</a:t>
            </a:r>
            <a:endParaRPr lang="ja-JP" altLang="en-US" sz="8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210" name="Text Box 4"/>
          <p:cNvSpPr txBox="1">
            <a:spLocks noChangeArrowheads="1"/>
          </p:cNvSpPr>
          <p:nvPr/>
        </p:nvSpPr>
        <p:spPr bwMode="auto">
          <a:xfrm>
            <a:off x="3656856" y="3248980"/>
            <a:ext cx="1368152" cy="33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7" rIns="91355" bIns="45677"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Osaka</a:t>
            </a:r>
            <a:endParaRPr lang="ja-JP" altLang="en-US" sz="1600" b="1" dirty="0">
              <a:solidFill>
                <a:srgbClr val="2D2D8A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1" name="Text Box 4"/>
          <p:cNvSpPr txBox="1">
            <a:spLocks noChangeArrowheads="1"/>
          </p:cNvSpPr>
          <p:nvPr/>
        </p:nvSpPr>
        <p:spPr bwMode="auto">
          <a:xfrm>
            <a:off x="4916996" y="3248980"/>
            <a:ext cx="1368152" cy="33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7" rIns="91355" bIns="45677"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 A</a:t>
            </a:r>
            <a:endParaRPr lang="ja-JP" altLang="en-US" sz="1600" b="1" dirty="0">
              <a:solidFill>
                <a:srgbClr val="2D2D8A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2" name="Text Box 4"/>
          <p:cNvSpPr txBox="1">
            <a:spLocks noChangeArrowheads="1"/>
          </p:cNvSpPr>
          <p:nvPr/>
        </p:nvSpPr>
        <p:spPr bwMode="auto">
          <a:xfrm>
            <a:off x="6501172" y="3248980"/>
            <a:ext cx="1368152" cy="33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7" rIns="91355" bIns="45677"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 B</a:t>
            </a:r>
            <a:endParaRPr lang="ja-JP" altLang="en-US" sz="1600" b="1" dirty="0">
              <a:solidFill>
                <a:srgbClr val="2D2D8A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3" name="Text Box 4"/>
          <p:cNvSpPr txBox="1">
            <a:spLocks noChangeArrowheads="1"/>
          </p:cNvSpPr>
          <p:nvPr/>
        </p:nvSpPr>
        <p:spPr bwMode="auto">
          <a:xfrm>
            <a:off x="7977336" y="3215052"/>
            <a:ext cx="1368152" cy="33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7" rIns="91355" bIns="45677"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ja-JP" altLang="en-US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■</a:t>
            </a:r>
            <a:r>
              <a:rPr lang="en-US" altLang="ja-JP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 C</a:t>
            </a:r>
            <a:endParaRPr lang="ja-JP" altLang="en-US" sz="1600" b="1" dirty="0">
              <a:solidFill>
                <a:srgbClr val="2D2D8A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4" name="Rectangle 184"/>
          <p:cNvSpPr>
            <a:spLocks noChangeArrowheads="1"/>
          </p:cNvSpPr>
          <p:nvPr/>
        </p:nvSpPr>
        <p:spPr bwMode="auto">
          <a:xfrm>
            <a:off x="3164519" y="1584085"/>
            <a:ext cx="845449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2" name="グループ化 21"/>
          <p:cNvGrpSpPr/>
          <p:nvPr/>
        </p:nvGrpSpPr>
        <p:grpSpPr>
          <a:xfrm>
            <a:off x="4149347" y="3537443"/>
            <a:ext cx="947669" cy="548641"/>
            <a:chOff x="6798964" y="1281600"/>
            <a:chExt cx="947669" cy="548641"/>
          </a:xfrm>
        </p:grpSpPr>
        <p:sp>
          <p:nvSpPr>
            <p:cNvPr id="263" name="正方形/長方形 262"/>
            <p:cNvSpPr/>
            <p:nvPr/>
          </p:nvSpPr>
          <p:spPr bwMode="auto">
            <a:xfrm>
              <a:off x="6798964" y="1281600"/>
              <a:ext cx="947669" cy="54864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66775"/>
              <a:endParaRPr lang="ja-JP" altLang="en-US" sz="1700" smtClean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64" name="グループ化 263"/>
            <p:cNvGrpSpPr/>
            <p:nvPr/>
          </p:nvGrpSpPr>
          <p:grpSpPr>
            <a:xfrm>
              <a:off x="6872122" y="1354754"/>
              <a:ext cx="753466" cy="409650"/>
              <a:chOff x="3818308" y="1359900"/>
              <a:chExt cx="1561228" cy="934093"/>
            </a:xfrm>
          </p:grpSpPr>
          <p:grpSp>
            <p:nvGrpSpPr>
              <p:cNvPr id="265" name="グループ化 5"/>
              <p:cNvGrpSpPr>
                <a:grpSpLocks/>
              </p:cNvGrpSpPr>
              <p:nvPr/>
            </p:nvGrpSpPr>
            <p:grpSpPr bwMode="auto">
              <a:xfrm>
                <a:off x="3818308" y="1359900"/>
                <a:ext cx="1561228" cy="934093"/>
                <a:chOff x="5964375" y="4932807"/>
                <a:chExt cx="1560691" cy="935276"/>
              </a:xfrm>
            </p:grpSpPr>
            <p:sp>
              <p:nvSpPr>
                <p:cNvPr id="267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8" y="4946088"/>
                  <a:ext cx="1051091" cy="604413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1</a:t>
                  </a:r>
                </a:p>
              </p:txBody>
            </p:sp>
            <p:sp>
              <p:nvSpPr>
                <p:cNvPr id="268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5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 dirty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4</a:t>
                  </a:r>
                </a:p>
              </p:txBody>
            </p:sp>
            <p:sp>
              <p:nvSpPr>
                <p:cNvPr id="269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95181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５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270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６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271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4932807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２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272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251802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３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266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8152" y="1361986"/>
                <a:ext cx="1042754" cy="620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273" name="図 272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056" y="1969543"/>
            <a:ext cx="541267" cy="703373"/>
          </a:xfrm>
          <a:prstGeom prst="rect">
            <a:avLst/>
          </a:prstGeom>
        </p:spPr>
      </p:pic>
      <p:pic>
        <p:nvPicPr>
          <p:cNvPr id="275" name="図 274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689" y="3865876"/>
            <a:ext cx="541267" cy="703373"/>
          </a:xfrm>
          <a:prstGeom prst="rect">
            <a:avLst/>
          </a:prstGeom>
        </p:spPr>
      </p:pic>
      <p:sp>
        <p:nvSpPr>
          <p:cNvPr id="278" name="テキスト ボックス 277"/>
          <p:cNvSpPr txBox="1"/>
          <p:nvPr/>
        </p:nvSpPr>
        <p:spPr>
          <a:xfrm>
            <a:off x="1712640" y="1886635"/>
            <a:ext cx="6335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Speaker</a:t>
            </a:r>
          </a:p>
        </p:txBody>
      </p:sp>
      <p:sp>
        <p:nvSpPr>
          <p:cNvPr id="281" name="Text Box 4"/>
          <p:cNvSpPr txBox="1">
            <a:spLocks noChangeArrowheads="1"/>
          </p:cNvSpPr>
          <p:nvPr/>
        </p:nvSpPr>
        <p:spPr bwMode="auto">
          <a:xfrm>
            <a:off x="1052711" y="1448780"/>
            <a:ext cx="1920070" cy="3384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55" tIns="45677" rIns="91355" bIns="45677">
            <a:spAutoFit/>
          </a:bodyPr>
          <a:lstStyle>
            <a:lvl1pPr marL="457200" indent="-457200" algn="l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kumimoji="1" sz="15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kumimoji="1" sz="13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kumimoji="1" sz="11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kumimoji="1" sz="9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ja-JP" sz="1600" b="1" dirty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■Sapporo </a:t>
            </a:r>
            <a:r>
              <a:rPr lang="en-US" altLang="ja-JP" sz="1600" b="1" dirty="0" smtClean="0">
                <a:solidFill>
                  <a:srgbClr val="2D2D8A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HQ</a:t>
            </a:r>
            <a:endParaRPr lang="ja-JP" altLang="en-US" sz="1600" b="1" dirty="0">
              <a:solidFill>
                <a:srgbClr val="2D2D8A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83" name="Rectangle 184"/>
          <p:cNvSpPr>
            <a:spLocks noChangeArrowheads="1"/>
          </p:cNvSpPr>
          <p:nvPr/>
        </p:nvSpPr>
        <p:spPr bwMode="auto">
          <a:xfrm>
            <a:off x="2503223" y="1980129"/>
            <a:ext cx="824313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KX-VC1600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4" name="直線コネクタ 283"/>
          <p:cNvCxnSpPr/>
          <p:nvPr/>
        </p:nvCxnSpPr>
        <p:spPr bwMode="auto">
          <a:xfrm>
            <a:off x="1881348" y="4193910"/>
            <a:ext cx="62187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85" name="Picture 638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2780" y="1852289"/>
            <a:ext cx="1175535" cy="903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003399"/>
                    </a:gs>
                    <a:gs pos="100000">
                      <a:srgbClr val="0099FF"/>
                    </a:gs>
                  </a:gsLst>
                  <a:lin ang="2700000" scaled="1"/>
                </a:gra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86" name="テキスト ボックス 285"/>
          <p:cNvSpPr txBox="1"/>
          <p:nvPr/>
        </p:nvSpPr>
        <p:spPr>
          <a:xfrm>
            <a:off x="2352584" y="3487919"/>
            <a:ext cx="7986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>
                <a:solidFill>
                  <a:srgbClr val="000000"/>
                </a:solidFill>
                <a:latin typeface="+mn-lt"/>
              </a:rPr>
              <a:t>Projector</a:t>
            </a:r>
          </a:p>
        </p:txBody>
      </p:sp>
      <p:sp>
        <p:nvSpPr>
          <p:cNvPr id="287" name="テキスト ボックス 286"/>
          <p:cNvSpPr txBox="1"/>
          <p:nvPr/>
        </p:nvSpPr>
        <p:spPr>
          <a:xfrm>
            <a:off x="1530733" y="4854352"/>
            <a:ext cx="115401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KX-VCA001×</a:t>
            </a:r>
            <a:r>
              <a:rPr lang="ja-JP" altLang="en-US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endParaRPr lang="ja-JP" altLang="en-US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88" name="直線コネクタ 287"/>
          <p:cNvCxnSpPr/>
          <p:nvPr/>
        </p:nvCxnSpPr>
        <p:spPr bwMode="auto">
          <a:xfrm flipH="1">
            <a:off x="632520" y="4198809"/>
            <a:ext cx="4636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9" name="Rectangle 184"/>
          <p:cNvSpPr>
            <a:spLocks noChangeArrowheads="1"/>
          </p:cNvSpPr>
          <p:nvPr/>
        </p:nvSpPr>
        <p:spPr bwMode="auto">
          <a:xfrm>
            <a:off x="660010" y="4880016"/>
            <a:ext cx="845449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GP-VD131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0" name="テキスト ボックス 289"/>
          <p:cNvSpPr txBox="1"/>
          <p:nvPr/>
        </p:nvSpPr>
        <p:spPr>
          <a:xfrm>
            <a:off x="142164" y="4437112"/>
            <a:ext cx="6335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Speaker</a:t>
            </a:r>
          </a:p>
        </p:txBody>
      </p:sp>
      <p:sp>
        <p:nvSpPr>
          <p:cNvPr id="291" name="Rectangle 184"/>
          <p:cNvSpPr>
            <a:spLocks noChangeArrowheads="1"/>
          </p:cNvSpPr>
          <p:nvPr/>
        </p:nvSpPr>
        <p:spPr bwMode="auto">
          <a:xfrm>
            <a:off x="1100572" y="4293096"/>
            <a:ext cx="824313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KX-VC1300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292" name="直線コネクタ 291"/>
          <p:cNvCxnSpPr/>
          <p:nvPr/>
        </p:nvCxnSpPr>
        <p:spPr bwMode="auto">
          <a:xfrm flipH="1">
            <a:off x="2175045" y="2295395"/>
            <a:ext cx="46364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93" name="図 29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478" y="4031857"/>
            <a:ext cx="1184702" cy="5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4" name="Rectangle 184"/>
          <p:cNvSpPr>
            <a:spLocks noChangeArrowheads="1"/>
          </p:cNvSpPr>
          <p:nvPr/>
        </p:nvSpPr>
        <p:spPr bwMode="auto">
          <a:xfrm>
            <a:off x="4107551" y="4977172"/>
            <a:ext cx="845449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AW-VC2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95" name="テキスト ボックス 294"/>
          <p:cNvSpPr txBox="1"/>
          <p:nvPr/>
        </p:nvSpPr>
        <p:spPr>
          <a:xfrm>
            <a:off x="4670172" y="4962364"/>
            <a:ext cx="930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KX-VCA002</a:t>
            </a:r>
            <a:endParaRPr lang="ja-JP" altLang="en-US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6" name="グループ化 295"/>
          <p:cNvGrpSpPr/>
          <p:nvPr/>
        </p:nvGrpSpPr>
        <p:grpSpPr>
          <a:xfrm>
            <a:off x="5481495" y="3528431"/>
            <a:ext cx="947669" cy="548641"/>
            <a:chOff x="6798964" y="1281600"/>
            <a:chExt cx="947669" cy="548641"/>
          </a:xfrm>
        </p:grpSpPr>
        <p:sp>
          <p:nvSpPr>
            <p:cNvPr id="297" name="正方形/長方形 296"/>
            <p:cNvSpPr/>
            <p:nvPr/>
          </p:nvSpPr>
          <p:spPr bwMode="auto">
            <a:xfrm>
              <a:off x="6798964" y="1281600"/>
              <a:ext cx="947669" cy="54864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66775"/>
              <a:endParaRPr lang="ja-JP" altLang="en-US" sz="1700" smtClean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298" name="グループ化 297"/>
            <p:cNvGrpSpPr/>
            <p:nvPr/>
          </p:nvGrpSpPr>
          <p:grpSpPr>
            <a:xfrm>
              <a:off x="6872122" y="1354754"/>
              <a:ext cx="753466" cy="409650"/>
              <a:chOff x="3818308" y="1359900"/>
              <a:chExt cx="1561228" cy="934093"/>
            </a:xfrm>
          </p:grpSpPr>
          <p:grpSp>
            <p:nvGrpSpPr>
              <p:cNvPr id="299" name="グループ化 5"/>
              <p:cNvGrpSpPr>
                <a:grpSpLocks/>
              </p:cNvGrpSpPr>
              <p:nvPr/>
            </p:nvGrpSpPr>
            <p:grpSpPr bwMode="auto">
              <a:xfrm>
                <a:off x="3818308" y="1359900"/>
                <a:ext cx="1561228" cy="934093"/>
                <a:chOff x="5964375" y="4932807"/>
                <a:chExt cx="1560691" cy="935276"/>
              </a:xfrm>
            </p:grpSpPr>
            <p:sp>
              <p:nvSpPr>
                <p:cNvPr id="301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8" y="4946088"/>
                  <a:ext cx="1051091" cy="604413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1</a:t>
                  </a:r>
                </a:p>
              </p:txBody>
            </p:sp>
            <p:sp>
              <p:nvSpPr>
                <p:cNvPr id="302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5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 dirty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4</a:t>
                  </a:r>
                </a:p>
              </p:txBody>
            </p:sp>
            <p:sp>
              <p:nvSpPr>
                <p:cNvPr id="303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95181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５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04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６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05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4932807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２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06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251802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３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300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8152" y="1361986"/>
                <a:ext cx="1042754" cy="620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08" name="Rectangle 184"/>
          <p:cNvSpPr>
            <a:spLocks noChangeArrowheads="1"/>
          </p:cNvSpPr>
          <p:nvPr/>
        </p:nvSpPr>
        <p:spPr bwMode="auto">
          <a:xfrm>
            <a:off x="4228422" y="4473116"/>
            <a:ext cx="824313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KX-VC1300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09" name="Rectangle 184"/>
          <p:cNvSpPr>
            <a:spLocks noChangeArrowheads="1"/>
          </p:cNvSpPr>
          <p:nvPr/>
        </p:nvSpPr>
        <p:spPr bwMode="auto">
          <a:xfrm>
            <a:off x="5569999" y="4437112"/>
            <a:ext cx="824313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KX-VC1300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10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6390" y="4595395"/>
            <a:ext cx="347788" cy="38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1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210" y="4581128"/>
            <a:ext cx="45579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2" name="Rectangle 184"/>
          <p:cNvSpPr>
            <a:spLocks noChangeArrowheads="1"/>
          </p:cNvSpPr>
          <p:nvPr/>
        </p:nvSpPr>
        <p:spPr bwMode="auto">
          <a:xfrm>
            <a:off x="5458953" y="4977172"/>
            <a:ext cx="845449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AW-VC2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13" name="テキスト ボックス 312"/>
          <p:cNvSpPr txBox="1"/>
          <p:nvPr/>
        </p:nvSpPr>
        <p:spPr>
          <a:xfrm>
            <a:off x="6021574" y="4962364"/>
            <a:ext cx="930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KX-VCA002</a:t>
            </a:r>
            <a:endParaRPr lang="ja-JP" altLang="en-US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14" name="図 31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638" y="4031857"/>
            <a:ext cx="1184702" cy="5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15" name="グループ化 314"/>
          <p:cNvGrpSpPr/>
          <p:nvPr/>
        </p:nvGrpSpPr>
        <p:grpSpPr>
          <a:xfrm>
            <a:off x="6921655" y="3528431"/>
            <a:ext cx="947669" cy="548641"/>
            <a:chOff x="6798964" y="1281600"/>
            <a:chExt cx="947669" cy="548641"/>
          </a:xfrm>
        </p:grpSpPr>
        <p:sp>
          <p:nvSpPr>
            <p:cNvPr id="316" name="正方形/長方形 315"/>
            <p:cNvSpPr/>
            <p:nvPr/>
          </p:nvSpPr>
          <p:spPr bwMode="auto">
            <a:xfrm>
              <a:off x="6798964" y="1281600"/>
              <a:ext cx="947669" cy="54864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66775"/>
              <a:endParaRPr lang="ja-JP" altLang="en-US" sz="1700" smtClean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317" name="グループ化 316"/>
            <p:cNvGrpSpPr/>
            <p:nvPr/>
          </p:nvGrpSpPr>
          <p:grpSpPr>
            <a:xfrm>
              <a:off x="6872122" y="1354754"/>
              <a:ext cx="753466" cy="409650"/>
              <a:chOff x="3818308" y="1359900"/>
              <a:chExt cx="1561228" cy="934093"/>
            </a:xfrm>
          </p:grpSpPr>
          <p:grpSp>
            <p:nvGrpSpPr>
              <p:cNvPr id="318" name="グループ化 5"/>
              <p:cNvGrpSpPr>
                <a:grpSpLocks/>
              </p:cNvGrpSpPr>
              <p:nvPr/>
            </p:nvGrpSpPr>
            <p:grpSpPr bwMode="auto">
              <a:xfrm>
                <a:off x="3818308" y="1359900"/>
                <a:ext cx="1561228" cy="934093"/>
                <a:chOff x="5964375" y="4932807"/>
                <a:chExt cx="1560691" cy="935276"/>
              </a:xfrm>
            </p:grpSpPr>
            <p:sp>
              <p:nvSpPr>
                <p:cNvPr id="320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8" y="4946088"/>
                  <a:ext cx="1051091" cy="604413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1</a:t>
                  </a:r>
                </a:p>
              </p:txBody>
            </p:sp>
            <p:sp>
              <p:nvSpPr>
                <p:cNvPr id="321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5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 dirty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4</a:t>
                  </a:r>
                </a:p>
              </p:txBody>
            </p:sp>
            <p:sp>
              <p:nvSpPr>
                <p:cNvPr id="322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95181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５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23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６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24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4932807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２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25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251802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３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319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8152" y="1361986"/>
                <a:ext cx="1042754" cy="620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27" name="Rectangle 184"/>
          <p:cNvSpPr>
            <a:spLocks noChangeArrowheads="1"/>
          </p:cNvSpPr>
          <p:nvPr/>
        </p:nvSpPr>
        <p:spPr bwMode="auto">
          <a:xfrm>
            <a:off x="7010159" y="4437112"/>
            <a:ext cx="824313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KX-VC1300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28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6550" y="4595395"/>
            <a:ext cx="347788" cy="38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9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8370" y="4581128"/>
            <a:ext cx="45579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0" name="Rectangle 184"/>
          <p:cNvSpPr>
            <a:spLocks noChangeArrowheads="1"/>
          </p:cNvSpPr>
          <p:nvPr/>
        </p:nvSpPr>
        <p:spPr bwMode="auto">
          <a:xfrm>
            <a:off x="6899113" y="4977172"/>
            <a:ext cx="845449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AW-VC2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31" name="図 330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5182" y="4031857"/>
            <a:ext cx="1184702" cy="5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32" name="グループ化 331"/>
          <p:cNvGrpSpPr/>
          <p:nvPr/>
        </p:nvGrpSpPr>
        <p:grpSpPr>
          <a:xfrm>
            <a:off x="8528199" y="3528431"/>
            <a:ext cx="947669" cy="548641"/>
            <a:chOff x="6798964" y="1281600"/>
            <a:chExt cx="947669" cy="548641"/>
          </a:xfrm>
        </p:grpSpPr>
        <p:sp>
          <p:nvSpPr>
            <p:cNvPr id="333" name="正方形/長方形 332"/>
            <p:cNvSpPr/>
            <p:nvPr/>
          </p:nvSpPr>
          <p:spPr bwMode="auto">
            <a:xfrm>
              <a:off x="6798964" y="1281600"/>
              <a:ext cx="947669" cy="548641"/>
            </a:xfrm>
            <a:prstGeom prst="rect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defTabSz="866775"/>
              <a:endParaRPr lang="ja-JP" altLang="en-US" sz="1700" smtClean="0">
                <a:solidFill>
                  <a:srgbClr val="000000"/>
                </a:solidFill>
                <a:latin typeface="+mn-lt"/>
              </a:endParaRPr>
            </a:p>
          </p:txBody>
        </p:sp>
        <p:grpSp>
          <p:nvGrpSpPr>
            <p:cNvPr id="334" name="グループ化 333"/>
            <p:cNvGrpSpPr/>
            <p:nvPr/>
          </p:nvGrpSpPr>
          <p:grpSpPr>
            <a:xfrm>
              <a:off x="6872122" y="1354754"/>
              <a:ext cx="753466" cy="409650"/>
              <a:chOff x="3818308" y="1359900"/>
              <a:chExt cx="1561228" cy="934093"/>
            </a:xfrm>
          </p:grpSpPr>
          <p:grpSp>
            <p:nvGrpSpPr>
              <p:cNvPr id="335" name="グループ化 5"/>
              <p:cNvGrpSpPr>
                <a:grpSpLocks/>
              </p:cNvGrpSpPr>
              <p:nvPr/>
            </p:nvGrpSpPr>
            <p:grpSpPr bwMode="auto">
              <a:xfrm>
                <a:off x="3818308" y="1359900"/>
                <a:ext cx="1561228" cy="934093"/>
                <a:chOff x="5964375" y="4932807"/>
                <a:chExt cx="1560691" cy="935276"/>
              </a:xfrm>
            </p:grpSpPr>
            <p:sp>
              <p:nvSpPr>
                <p:cNvPr id="337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8" y="4946088"/>
                  <a:ext cx="1051091" cy="604413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1</a:t>
                  </a:r>
                </a:p>
              </p:txBody>
            </p:sp>
            <p:sp>
              <p:nvSpPr>
                <p:cNvPr id="338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5964375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en-US" altLang="ja-JP" sz="1000" dirty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4</a:t>
                  </a:r>
                </a:p>
              </p:txBody>
            </p:sp>
            <p:sp>
              <p:nvSpPr>
                <p:cNvPr id="339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6495181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５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40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559604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６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41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4932807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２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  <p:sp>
              <p:nvSpPr>
                <p:cNvPr id="342" name="Rectangle 54"/>
                <p:cNvSpPr>
                  <a:spLocks noChangeAspect="1" noChangeArrowheads="1"/>
                </p:cNvSpPr>
                <p:nvPr/>
              </p:nvSpPr>
              <p:spPr bwMode="auto">
                <a:xfrm>
                  <a:off x="7003637" y="5251802"/>
                  <a:ext cx="521429" cy="308479"/>
                </a:xfrm>
                <a:prstGeom prst="rect">
                  <a:avLst/>
                </a:prstGeom>
                <a:solidFill>
                  <a:srgbClr val="D2D2D2"/>
                </a:solidFill>
                <a:ln w="9525">
                  <a:solidFill>
                    <a:schemeClr val="bg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ctr"/>
                  <a:r>
                    <a:rPr lang="ja-JP" altLang="en-US" sz="1000" dirty="0" smtClean="0">
                      <a:solidFill>
                        <a:srgbClr val="5F5F5F"/>
                      </a:solidFill>
                      <a:latin typeface="+mn-lt"/>
                      <a:ea typeface="Meiryo UI" panose="020B0604030504040204" pitchFamily="50" charset="-128"/>
                      <a:cs typeface="Meiryo UI" panose="020B0604030504040204" pitchFamily="50" charset="-128"/>
                    </a:rPr>
                    <a:t>３</a:t>
                  </a:r>
                  <a:endParaRPr lang="en-US" altLang="ja-JP" sz="1000" dirty="0">
                    <a:solidFill>
                      <a:srgbClr val="5F5F5F"/>
                    </a:solidFill>
                    <a:latin typeface="+mn-lt"/>
                    <a:ea typeface="Meiryo UI" panose="020B0604030504040204" pitchFamily="50" charset="-128"/>
                    <a:cs typeface="Meiryo UI" panose="020B0604030504040204" pitchFamily="50" charset="-128"/>
                  </a:endParaRPr>
                </a:p>
              </p:txBody>
            </p:sp>
          </p:grpSp>
          <p:pic>
            <p:nvPicPr>
              <p:cNvPr id="336" name="Picture 4"/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828152" y="1361986"/>
                <a:ext cx="1042754" cy="62041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sp>
        <p:nvSpPr>
          <p:cNvPr id="344" name="Rectangle 184"/>
          <p:cNvSpPr>
            <a:spLocks noChangeArrowheads="1"/>
          </p:cNvSpPr>
          <p:nvPr/>
        </p:nvSpPr>
        <p:spPr bwMode="auto">
          <a:xfrm>
            <a:off x="8616703" y="4437112"/>
            <a:ext cx="824313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KX-VC1300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345" name="Picture 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3094" y="4595395"/>
            <a:ext cx="347788" cy="381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6" name="Picture 7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914" y="4581128"/>
            <a:ext cx="455795" cy="432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47" name="Rectangle 184"/>
          <p:cNvSpPr>
            <a:spLocks noChangeArrowheads="1"/>
          </p:cNvSpPr>
          <p:nvPr/>
        </p:nvSpPr>
        <p:spPr bwMode="auto">
          <a:xfrm>
            <a:off x="8505657" y="4977172"/>
            <a:ext cx="845449" cy="180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kumimoji="1" sz="170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AW-VC2</a:t>
            </a:r>
            <a:endParaRPr lang="en-US" altLang="ja-JP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8" name="テキスト ボックス 347"/>
          <p:cNvSpPr txBox="1"/>
          <p:nvPr/>
        </p:nvSpPr>
        <p:spPr>
          <a:xfrm>
            <a:off x="7442480" y="4962364"/>
            <a:ext cx="93090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KX-VCA002</a:t>
            </a:r>
            <a:endParaRPr lang="ja-JP" altLang="en-US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49" name="テキスト ボックス 348"/>
          <p:cNvSpPr txBox="1"/>
          <p:nvPr/>
        </p:nvSpPr>
        <p:spPr>
          <a:xfrm>
            <a:off x="9062659" y="4972178"/>
            <a:ext cx="843341" cy="221018"/>
          </a:xfrm>
          <a:prstGeom prst="rect">
            <a:avLst/>
          </a:prstGeom>
          <a:noFill/>
        </p:spPr>
        <p:txBody>
          <a:bodyPr wrap="square" rIns="0" bIns="36000" rtlCol="0">
            <a:spAutoFit/>
          </a:bodyPr>
          <a:lstStyle/>
          <a:p>
            <a:r>
              <a:rPr lang="en-US" altLang="ja-JP" sz="9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KX-VCA002</a:t>
            </a:r>
            <a:endParaRPr lang="ja-JP" altLang="en-US" sz="9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1" name="Rectangle 213"/>
          <p:cNvSpPr>
            <a:spLocks noChangeArrowheads="1"/>
          </p:cNvSpPr>
          <p:nvPr/>
        </p:nvSpPr>
        <p:spPr bwMode="auto">
          <a:xfrm>
            <a:off x="200472" y="5831523"/>
            <a:ext cx="2592288" cy="1017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Sapporo HQ</a:t>
            </a:r>
          </a:p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Tokyo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Osaka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 A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・</a:t>
            </a:r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Branch B</a:t>
            </a:r>
            <a:r>
              <a:rPr lang="ja-JP" altLang="en-US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1400" b="1" dirty="0" smtClean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 Branch C   Total 6-site</a:t>
            </a:r>
            <a:r>
              <a:rPr lang="ja-JP" altLang="en-US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</p:txBody>
      </p:sp>
      <p:pic>
        <p:nvPicPr>
          <p:cNvPr id="134" name="図 13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6839" y="2024844"/>
            <a:ext cx="1184702" cy="5492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1" name="Picture 3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7163" y="1476009"/>
            <a:ext cx="476831" cy="14217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5" name="AutoShape 60"/>
          <p:cNvSpPr>
            <a:spLocks noChangeArrowheads="1"/>
          </p:cNvSpPr>
          <p:nvPr/>
        </p:nvSpPr>
        <p:spPr bwMode="auto">
          <a:xfrm>
            <a:off x="7156267" y="1139114"/>
            <a:ext cx="1615259" cy="28515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tIns="10800" anchor="ctr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algn="ctr" eaLnBrk="1" hangingPunct="1"/>
            <a:r>
              <a:rPr lang="en-US" altLang="ja-JP" sz="2000" b="1" dirty="0" smtClean="0">
                <a:solidFill>
                  <a:srgbClr val="FFFFFF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Key Point</a:t>
            </a:r>
            <a:endParaRPr lang="en-US" altLang="ja-JP" sz="2000" b="1" dirty="0">
              <a:solidFill>
                <a:srgbClr val="FFFFFF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7" name="Rectangle 213"/>
          <p:cNvSpPr>
            <a:spLocks noChangeArrowheads="1"/>
          </p:cNvSpPr>
          <p:nvPr/>
        </p:nvSpPr>
        <p:spPr bwMode="auto">
          <a:xfrm>
            <a:off x="6770858" y="1584085"/>
            <a:ext cx="2456306" cy="836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rgbClr val="0041C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8000" tIns="10800" rIns="18000" bIns="10800"/>
          <a:lstStyle>
            <a:lvl1pPr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defRPr>
            </a:lvl9pPr>
          </a:lstStyle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-Simple, Intuitive operation</a:t>
            </a:r>
          </a:p>
          <a:p>
            <a:pPr eaLnBrk="1" hangingPunct="1"/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with easy-to-use remote 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control </a:t>
            </a:r>
            <a:r>
              <a:rPr lang="en-US" altLang="ja-JP" sz="1400" b="1" dirty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unit.</a:t>
            </a:r>
          </a:p>
          <a:p>
            <a:pPr eaLnBrk="1" hangingPunct="1"/>
            <a:r>
              <a:rPr lang="en-US" altLang="ja-JP" sz="1400" b="1" dirty="0" smtClean="0">
                <a:solidFill>
                  <a:srgbClr val="000000"/>
                </a:solidFill>
                <a:latin typeface="+mn-lt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endParaRPr lang="ja-JP" altLang="en-US" sz="1400" b="1" dirty="0">
              <a:solidFill>
                <a:srgbClr val="000000"/>
              </a:solidFill>
              <a:latin typeface="+mn-lt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419306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99"/>
        </a:solidFill>
        <a:ln>
          <a:solidFill>
            <a:srgbClr val="FF0000"/>
          </a:solidFill>
        </a:ln>
        <a:effectLst/>
        <a:extLst/>
      </a:spPr>
      <a:bodyPr wrap="square" lIns="90000" tIns="46681" rIns="90000" bIns="46681" anchor="ctr">
        <a:spAutoFit/>
      </a:bodyPr>
      <a:lstStyle>
        <a:defPPr eaLnBrk="1" hangingPunct="1">
          <a:spcBef>
            <a:spcPct val="20000"/>
          </a:spcBef>
          <a:defRPr sz="1200" dirty="0">
            <a:solidFill>
              <a:schemeClr val="tx1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000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10800" rIns="91440" bIns="45720" numCol="1" anchor="ctr" anchorCtr="1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GP創英角ｺﾞｼｯｸUB" pitchFamily="50" charset="-128"/>
            <a:ea typeface="HGP創英角ｺﾞｼｯｸUB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17545</TotalTime>
  <Words>129</Words>
  <Application>Microsoft Office PowerPoint</Application>
  <PresentationFormat>A4 210 x 297 mm</PresentationFormat>
  <Paragraphs>81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4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3_デザインの設定</vt:lpstr>
      <vt:lpstr>1_デザインの設定</vt:lpstr>
      <vt:lpstr>2_デザインの設定</vt:lpstr>
      <vt:lpstr>標準デザイン</vt:lpstr>
      <vt:lpstr>PowerPoint プレゼンテーション</vt:lpstr>
    </vt:vector>
  </TitlesOfParts>
  <Company>HT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coa2</dc:creator>
  <cp:lastModifiedBy>加藤 美千夫&lt;kato.michio@jp.panasonic.com&gt;</cp:lastModifiedBy>
  <cp:revision>561</cp:revision>
  <cp:lastPrinted>2014-10-27T05:53:30Z</cp:lastPrinted>
  <dcterms:created xsi:type="dcterms:W3CDTF">2010-03-25T23:42:58Z</dcterms:created>
  <dcterms:modified xsi:type="dcterms:W3CDTF">2016-03-03T09:19:37Z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0008009c3f000000000001023720</vt:lpwstr>
  </property>
</Properties>
</file>